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2"/>
  </p:sldMasterIdLst>
  <p:notesMasterIdLst>
    <p:notesMasterId r:id="rId23"/>
  </p:notesMasterIdLst>
  <p:handoutMasterIdLst>
    <p:handoutMasterId r:id="rId24"/>
  </p:handoutMasterIdLst>
  <p:sldIdLst>
    <p:sldId id="289" r:id="rId3"/>
    <p:sldId id="403" r:id="rId4"/>
    <p:sldId id="405" r:id="rId5"/>
    <p:sldId id="406" r:id="rId6"/>
    <p:sldId id="407" r:id="rId7"/>
    <p:sldId id="408" r:id="rId8"/>
    <p:sldId id="410" r:id="rId9"/>
    <p:sldId id="411" r:id="rId10"/>
    <p:sldId id="412" r:id="rId11"/>
    <p:sldId id="413" r:id="rId12"/>
    <p:sldId id="409" r:id="rId13"/>
    <p:sldId id="414" r:id="rId14"/>
    <p:sldId id="416" r:id="rId15"/>
    <p:sldId id="417" r:id="rId16"/>
    <p:sldId id="420" r:id="rId17"/>
    <p:sldId id="423" r:id="rId18"/>
    <p:sldId id="415" r:id="rId19"/>
    <p:sldId id="424" r:id="rId20"/>
    <p:sldId id="421" r:id="rId21"/>
    <p:sldId id="40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pos="5004" userDrawn="1">
          <p15:clr>
            <a:srgbClr val="A4A3A4"/>
          </p15:clr>
        </p15:guide>
        <p15:guide id="4" orient="horz" pos="168" userDrawn="1">
          <p15:clr>
            <a:srgbClr val="A4A3A4"/>
          </p15:clr>
        </p15:guide>
        <p15:guide id="5" pos="529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do Dittus" initials="FD" lastIdx="1" clrIdx="0">
    <p:extLst>
      <p:ext uri="{19B8F6BF-5375-455C-9EA6-DF929625EA0E}">
        <p15:presenceInfo xmlns:p15="http://schemas.microsoft.com/office/powerpoint/2012/main" userId="a41f9f08-2775-4657-96fa-acd529a582c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E2FF77"/>
    <a:srgbClr val="FFFFFF"/>
    <a:srgbClr val="F7CEC2"/>
    <a:srgbClr val="FF9300"/>
    <a:srgbClr val="B4D8A1"/>
    <a:srgbClr val="D5FFBF"/>
    <a:srgbClr val="FFBCB0"/>
    <a:srgbClr val="FCB0A4"/>
    <a:srgbClr val="FCA7B0"/>
    <a:srgbClr val="FF86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6" autoAdjust="0"/>
    <p:restoredTop sz="86486" autoAdjust="0"/>
  </p:normalViewPr>
  <p:slideViewPr>
    <p:cSldViewPr snapToGrid="0">
      <p:cViewPr varScale="1">
        <p:scale>
          <a:sx n="97" d="100"/>
          <a:sy n="97" d="100"/>
        </p:scale>
        <p:origin x="2144" y="200"/>
      </p:cViewPr>
      <p:guideLst>
        <p:guide orient="horz" pos="2160"/>
        <p:guide pos="2880"/>
        <p:guide pos="5004"/>
        <p:guide orient="horz" pos="168"/>
        <p:guide pos="5292"/>
      </p:guideLst>
    </p:cSldViewPr>
  </p:slideViewPr>
  <p:outlineViewPr>
    <p:cViewPr>
      <p:scale>
        <a:sx n="33" d="100"/>
        <a:sy n="33" d="100"/>
      </p:scale>
      <p:origin x="0" y="-2912"/>
    </p:cViewPr>
  </p:outlineViewPr>
  <p:notesTextViewPr>
    <p:cViewPr>
      <p:scale>
        <a:sx n="3" d="2"/>
        <a:sy n="3" d="2"/>
      </p:scale>
      <p:origin x="0" y="0"/>
    </p:cViewPr>
  </p:notesTextViewPr>
  <p:notesViewPr>
    <p:cSldViewPr snapToGrid="0" showGuides="1">
      <p:cViewPr varScale="1">
        <p:scale>
          <a:sx n="76" d="100"/>
          <a:sy n="76" d="100"/>
        </p:scale>
        <p:origin x="1680"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B84C55-34AB-4F04-8C6E-103378987567}" type="datetimeFigureOut">
              <a:rPr lang="en-US" smtClean="0"/>
              <a:t>4/24/18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082C9A-B1C0-4AB3-B851-094A8352B5DB}" type="slidenum">
              <a:rPr lang="en-US" smtClean="0"/>
              <a:t>‹#›</a:t>
            </a:fld>
            <a:endParaRPr lang="en-US"/>
          </a:p>
        </p:txBody>
      </p:sp>
    </p:spTree>
    <p:extLst>
      <p:ext uri="{BB962C8B-B14F-4D97-AF65-F5344CB8AC3E}">
        <p14:creationId xmlns:p14="http://schemas.microsoft.com/office/powerpoint/2010/main" val="23641603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832DD9-7C6A-4C91-8CF1-0788B8213502}" type="datetimeFigureOut">
              <a:rPr lang="en-US" smtClean="0"/>
              <a:t>4/24/18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A033CE-42BD-48B0-899B-D9D2A3E08DBF}" type="slidenum">
              <a:rPr lang="en-US" smtClean="0"/>
              <a:t>‹#›</a:t>
            </a:fld>
            <a:endParaRPr lang="en-US"/>
          </a:p>
        </p:txBody>
      </p:sp>
    </p:spTree>
    <p:extLst>
      <p:ext uri="{BB962C8B-B14F-4D97-AF65-F5344CB8AC3E}">
        <p14:creationId xmlns:p14="http://schemas.microsoft.com/office/powerpoint/2010/main" val="628559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A033CE-42BD-48B0-899B-D9D2A3E08DBF}" type="slidenum">
              <a:rPr lang="en-US" smtClean="0"/>
              <a:t>1</a:t>
            </a:fld>
            <a:endParaRPr lang="en-US"/>
          </a:p>
        </p:txBody>
      </p:sp>
    </p:spTree>
    <p:extLst>
      <p:ext uri="{BB962C8B-B14F-4D97-AF65-F5344CB8AC3E}">
        <p14:creationId xmlns:p14="http://schemas.microsoft.com/office/powerpoint/2010/main" val="14284041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 name="Date Placeholder 29"/>
          <p:cNvSpPr>
            <a:spLocks noGrp="1"/>
          </p:cNvSpPr>
          <p:nvPr>
            <p:ph type="dt" sz="half" idx="10"/>
          </p:nvPr>
        </p:nvSpPr>
        <p:spPr/>
        <p:txBody>
          <a:bodyPr/>
          <a:lstStyle/>
          <a:p>
            <a:r>
              <a:rPr lang="en-US"/>
              <a:t>ATLAS Resources Review Board,  19 April 2018</a:t>
            </a:r>
          </a:p>
        </p:txBody>
      </p:sp>
      <p:sp>
        <p:nvSpPr>
          <p:cNvPr id="19" name="Footer Placeholder 18"/>
          <p:cNvSpPr>
            <a:spLocks noGrp="1"/>
          </p:cNvSpPr>
          <p:nvPr>
            <p:ph type="ftr" sz="quarter" idx="11"/>
          </p:nvPr>
        </p:nvSpPr>
        <p:spPr/>
        <p:txBody>
          <a:bodyPr/>
          <a:lstStyle/>
          <a:p>
            <a:r>
              <a:rPr lang="en-US"/>
              <a:t>Fido Dittus,  Status of ATLAS Resources                                    CERN-RRB-2018-040</a:t>
            </a:r>
          </a:p>
        </p:txBody>
      </p:sp>
      <p:sp>
        <p:nvSpPr>
          <p:cNvPr id="27" name="Slide Number Placeholder 26"/>
          <p:cNvSpPr>
            <a:spLocks noGrp="1"/>
          </p:cNvSpPr>
          <p:nvPr>
            <p:ph type="sldNum" sz="quarter" idx="12"/>
          </p:nvPr>
        </p:nvSpPr>
        <p:spPr/>
        <p:txBody>
          <a:bodyPr/>
          <a:lstStyle/>
          <a:p>
            <a:fld id="{401CF334-2D5C-4859-84A6-CA7E6E43FAEB}" type="slidenum">
              <a:rPr lang="en-US" smtClean="0"/>
              <a:t>‹#›</a:t>
            </a:fld>
            <a:endParaRPr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tx2">
                      <a:lumMod val="90000"/>
                    </a:schemeClr>
                  </a:solidFill>
                  <a:prstDash val="solid"/>
                </a:ln>
                <a:solidFill>
                  <a:schemeClr val="tx2"/>
                </a:solidFill>
                <a:effectLst>
                  <a:outerShdw blurRad="38100" dist="38100" dir="2700000" algn="tl">
                    <a:srgbClr val="000000">
                      <a:alpha val="43137"/>
                    </a:srgbClr>
                  </a:outerShdw>
                </a:effectLst>
              </a:defRPr>
            </a:lvl1pPr>
          </a:lstStyle>
          <a:p>
            <a:r>
              <a:rPr kumimoji="0" lang="en-US"/>
              <a:t>Click to edit Master title style</a:t>
            </a:r>
            <a:endParaRPr kumimoji="0" lang="en-US" dirty="0"/>
          </a:p>
        </p:txBody>
      </p:sp>
      <p:sp>
        <p:nvSpPr>
          <p:cNvPr id="12" name="Freeform 11"/>
          <p:cNvSpPr>
            <a:spLocks/>
          </p:cNvSpPr>
          <p:nvPr userDrawn="1"/>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2">
              <a:lumMod val="75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sz="1800"/>
          </a:p>
        </p:txBody>
      </p:sp>
      <p:sp>
        <p:nvSpPr>
          <p:cNvPr id="13" name="Freeform 12"/>
          <p:cNvSpPr>
            <a:spLocks/>
          </p:cNvSpPr>
          <p:nvPr userDrawn="1"/>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2">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sz="1800"/>
          </a:p>
        </p:txBody>
      </p:sp>
      <p:pic>
        <p:nvPicPr>
          <p:cNvPr id="10" name="Picture 9"/>
          <p:cNvPicPr>
            <a:picLocks noChangeAspect="1"/>
          </p:cNvPicPr>
          <p:nvPr userDrawn="1"/>
        </p:nvPicPr>
        <p:blipFill>
          <a:blip r:embed="rId2"/>
          <a:stretch>
            <a:fillRect/>
          </a:stretch>
        </p:blipFill>
        <p:spPr>
          <a:xfrm>
            <a:off x="623049" y="4152380"/>
            <a:ext cx="1876311" cy="2705620"/>
          </a:xfrm>
          <a:prstGeom prst="rect">
            <a:avLst/>
          </a:prstGeom>
        </p:spPr>
      </p:pic>
    </p:spTree>
    <p:extLst>
      <p:ext uri="{BB962C8B-B14F-4D97-AF65-F5344CB8AC3E}">
        <p14:creationId xmlns:p14="http://schemas.microsoft.com/office/powerpoint/2010/main" val="3007174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ATLAS Resources Review Board,  19 April 2018</a:t>
            </a:r>
          </a:p>
        </p:txBody>
      </p:sp>
      <p:sp>
        <p:nvSpPr>
          <p:cNvPr id="5" name="Footer Placeholder 4"/>
          <p:cNvSpPr>
            <a:spLocks noGrp="1"/>
          </p:cNvSpPr>
          <p:nvPr>
            <p:ph type="ftr" sz="quarter" idx="11"/>
          </p:nvPr>
        </p:nvSpPr>
        <p:spPr/>
        <p:txBody>
          <a:bodyPr/>
          <a:lstStyle/>
          <a:p>
            <a:r>
              <a:rPr lang="en-US"/>
              <a:t>Fido Dittus,  Status of ATLAS Resources                                    CERN-RRB-2018-040</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3149181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ATLAS Resources Review Board,  19 April 2018</a:t>
            </a:r>
          </a:p>
        </p:txBody>
      </p:sp>
      <p:sp>
        <p:nvSpPr>
          <p:cNvPr id="5" name="Footer Placeholder 4"/>
          <p:cNvSpPr>
            <a:spLocks noGrp="1"/>
          </p:cNvSpPr>
          <p:nvPr>
            <p:ph type="ftr" sz="quarter" idx="11"/>
          </p:nvPr>
        </p:nvSpPr>
        <p:spPr/>
        <p:txBody>
          <a:bodyPr/>
          <a:lstStyle/>
          <a:p>
            <a:r>
              <a:rPr lang="en-US"/>
              <a:t>Fido Dittus,  Status of ATLAS Resources                                    CERN-RRB-2018-040</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Vertical Title 1"/>
          <p:cNvSpPr>
            <a:spLocks noGrp="1"/>
          </p:cNvSpPr>
          <p:nvPr>
            <p:ph type="title" orient="vert"/>
          </p:nvPr>
        </p:nvSpPr>
        <p:spPr>
          <a:xfrm>
            <a:off x="6629400" y="274640"/>
            <a:ext cx="2057400" cy="5851525"/>
          </a:xfrm>
        </p:spPr>
        <p:txBody>
          <a:bodyPr vert="eaVert"/>
          <a:lstStyle/>
          <a:p>
            <a:r>
              <a:rPr kumimoji="0" lang="en-US"/>
              <a:t>Click to edit Master title style</a:t>
            </a:r>
          </a:p>
        </p:txBody>
      </p:sp>
    </p:spTree>
    <p:extLst>
      <p:ext uri="{BB962C8B-B14F-4D97-AF65-F5344CB8AC3E}">
        <p14:creationId xmlns:p14="http://schemas.microsoft.com/office/powerpoint/2010/main" val="4050778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422066"/>
            <a:ext cx="2667000" cy="365125"/>
          </a:xfrm>
        </p:spPr>
        <p:txBody>
          <a:bodyPr/>
          <a:lstStyle/>
          <a:p>
            <a:r>
              <a:rPr lang="en-US"/>
              <a:t>ATLAS Resources Review Board,  19 April 2018</a:t>
            </a:r>
          </a:p>
        </p:txBody>
      </p:sp>
      <p:sp>
        <p:nvSpPr>
          <p:cNvPr id="5" name="Footer Placeholder 4"/>
          <p:cNvSpPr>
            <a:spLocks noGrp="1"/>
          </p:cNvSpPr>
          <p:nvPr>
            <p:ph type="ftr" sz="quarter" idx="11"/>
          </p:nvPr>
        </p:nvSpPr>
        <p:spPr>
          <a:xfrm>
            <a:off x="3124200" y="6422066"/>
            <a:ext cx="4916214" cy="365125"/>
          </a:xfrm>
        </p:spPr>
        <p:txBody>
          <a:bodyPr/>
          <a:lstStyle/>
          <a:p>
            <a:pPr algn="r"/>
            <a:r>
              <a:rPr lang="en-US" dirty="0"/>
              <a:t>Fido Dittus,  Status of ATLAS Resources                                    CERN-RRB-2018-040</a:t>
            </a:r>
          </a:p>
        </p:txBody>
      </p:sp>
      <p:sp>
        <p:nvSpPr>
          <p:cNvPr id="6" name="Slide Number Placeholder 5"/>
          <p:cNvSpPr>
            <a:spLocks noGrp="1"/>
          </p:cNvSpPr>
          <p:nvPr>
            <p:ph type="sldNum" sz="quarter" idx="12"/>
          </p:nvPr>
        </p:nvSpPr>
        <p:spPr>
          <a:xfrm>
            <a:off x="8153400" y="6422066"/>
            <a:ext cx="762000" cy="365125"/>
          </a:xfrm>
        </p:spPr>
        <p:txBody>
          <a:bodyPr/>
          <a:lstStyle/>
          <a:p>
            <a:fld id="{401CF334-2D5C-4859-84A6-CA7E6E43FAEB}" type="slidenum">
              <a:rPr lang="en-US" smtClean="0"/>
              <a:t>‹#›</a:t>
            </a:fld>
            <a:endParaRPr lang="en-US" dirty="0"/>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 name="Title 1"/>
          <p:cNvSpPr>
            <a:spLocks noGrp="1"/>
          </p:cNvSpPr>
          <p:nvPr>
            <p:ph type="title"/>
          </p:nvPr>
        </p:nvSpPr>
        <p:spPr>
          <a:effectLst/>
        </p:spPr>
        <p:txBody>
          <a:bodyPr/>
          <a:lstStyle>
            <a:lvl1pPr algn="l">
              <a:defRPr>
                <a:effectLst>
                  <a:outerShdw blurRad="50800" dist="76200" dir="2700000" algn="tl" rotWithShape="0">
                    <a:prstClr val="black">
                      <a:alpha val="40000"/>
                    </a:prstClr>
                  </a:outerShdw>
                </a:effectLst>
              </a:defRPr>
            </a:lvl1pPr>
          </a:lstStyle>
          <a:p>
            <a:r>
              <a:rPr kumimoji="0" lang="en-US" dirty="0"/>
              <a:t>Click to edit Master title style</a:t>
            </a:r>
          </a:p>
        </p:txBody>
      </p:sp>
    </p:spTree>
    <p:extLst>
      <p:ext uri="{BB962C8B-B14F-4D97-AF65-F5344CB8AC3E}">
        <p14:creationId xmlns:p14="http://schemas.microsoft.com/office/powerpoint/2010/main" val="4042230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ATLAS Resources Review Board,  19 April 2018</a:t>
            </a:r>
          </a:p>
        </p:txBody>
      </p:sp>
      <p:sp>
        <p:nvSpPr>
          <p:cNvPr id="5" name="Footer Placeholder 4"/>
          <p:cNvSpPr>
            <a:spLocks noGrp="1"/>
          </p:cNvSpPr>
          <p:nvPr>
            <p:ph type="ftr" sz="quarter" idx="11"/>
          </p:nvPr>
        </p:nvSpPr>
        <p:spPr/>
        <p:txBody>
          <a:bodyPr/>
          <a:lstStyle/>
          <a:p>
            <a:r>
              <a:rPr lang="en-US"/>
              <a:t>Fido Dittus,  Status of ATLAS Resources                                    CERN-RRB-2018-040</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2" name="Title 1"/>
          <p:cNvSpPr>
            <a:spLocks noGrp="1"/>
          </p:cNvSpPr>
          <p:nvPr>
            <p:ph type="title"/>
          </p:nvPr>
        </p:nvSpPr>
        <p:spPr>
          <a:xfrm>
            <a:off x="685800" y="3583839"/>
            <a:ext cx="6629400" cy="1826363"/>
          </a:xfrm>
        </p:spPr>
        <p:txBody>
          <a:bodyPr tIns="0" bIns="0" anchor="t"/>
          <a:lstStyle>
            <a:lvl1pPr algn="l">
              <a:buNone/>
              <a:defRPr sz="4200" b="1" cap="none" baseline="0">
                <a:ln w="5000" cmpd="sng">
                  <a:solidFill>
                    <a:schemeClr val="tx2">
                      <a:lumMod val="90000"/>
                    </a:schemeClr>
                  </a:solidFill>
                  <a:prstDash val="solid"/>
                </a:ln>
                <a:solidFill>
                  <a:schemeClr val="tx2"/>
                </a:solidFill>
                <a:effectLst>
                  <a:outerShdw blurRad="50800" dist="38100" dir="5400000" algn="t" rotWithShape="0">
                    <a:prstClr val="black">
                      <a:alpha val="50000"/>
                    </a:prstClr>
                  </a:outerShdw>
                </a:effectLst>
              </a:defRPr>
            </a:lvl1pPr>
          </a:lstStyle>
          <a:p>
            <a:r>
              <a:rPr kumimoji="0" lang="en-US"/>
              <a:t>Click to edit Master title style</a:t>
            </a:r>
            <a:endParaRPr kumimoji="0" lang="en-US" dirty="0"/>
          </a:p>
        </p:txBody>
      </p:sp>
    </p:spTree>
    <p:extLst>
      <p:ext uri="{BB962C8B-B14F-4D97-AF65-F5344CB8AC3E}">
        <p14:creationId xmlns:p14="http://schemas.microsoft.com/office/powerpoint/2010/main" val="1086003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ATLAS Resources Review Board,  19 April 2018</a:t>
            </a:r>
          </a:p>
        </p:txBody>
      </p:sp>
      <p:sp>
        <p:nvSpPr>
          <p:cNvPr id="6" name="Footer Placeholder 5"/>
          <p:cNvSpPr>
            <a:spLocks noGrp="1"/>
          </p:cNvSpPr>
          <p:nvPr>
            <p:ph type="ftr" sz="quarter" idx="11"/>
          </p:nvPr>
        </p:nvSpPr>
        <p:spPr/>
        <p:txBody>
          <a:bodyPr/>
          <a:lstStyle/>
          <a:p>
            <a:r>
              <a:rPr lang="en-US"/>
              <a:t>Fido Dittus,  Status of ATLAS Resources                                    CERN-RRB-2018-040</a:t>
            </a:r>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2"/>
          </p:nvPr>
        </p:nvSpPr>
        <p:spPr>
          <a:xfrm>
            <a:off x="4267200" y="1600202"/>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Content Placeholder 2"/>
          <p:cNvSpPr>
            <a:spLocks noGrp="1"/>
          </p:cNvSpPr>
          <p:nvPr>
            <p:ph sz="half" idx="1"/>
          </p:nvPr>
        </p:nvSpPr>
        <p:spPr>
          <a:xfrm>
            <a:off x="457200" y="1600202"/>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a:xfrm>
            <a:off x="457200" y="274638"/>
            <a:ext cx="7467600" cy="1143000"/>
          </a:xfrm>
        </p:spPr>
        <p:txBody>
          <a:bodyPr/>
          <a:lstStyle/>
          <a:p>
            <a:r>
              <a:rPr kumimoji="0" lang="en-US"/>
              <a:t>Click to edit Master title style</a:t>
            </a:r>
          </a:p>
        </p:txBody>
      </p:sp>
    </p:spTree>
    <p:extLst>
      <p:ext uri="{BB962C8B-B14F-4D97-AF65-F5344CB8AC3E}">
        <p14:creationId xmlns:p14="http://schemas.microsoft.com/office/powerpoint/2010/main" val="2741587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a:t>ATLAS Resources Review Board,  19 April 2018</a:t>
            </a:r>
          </a:p>
        </p:txBody>
      </p:sp>
      <p:sp>
        <p:nvSpPr>
          <p:cNvPr id="8" name="Footer Placeholder 7"/>
          <p:cNvSpPr>
            <a:spLocks noGrp="1"/>
          </p:cNvSpPr>
          <p:nvPr>
            <p:ph type="ftr" sz="quarter" idx="11"/>
          </p:nvPr>
        </p:nvSpPr>
        <p:spPr/>
        <p:txBody>
          <a:bodyPr/>
          <a:lstStyle/>
          <a:p>
            <a:r>
              <a:rPr lang="en-US"/>
              <a:t>Fido Dittus,  Status of ATLAS Resources                                    CERN-RRB-2018-040</a:t>
            </a:r>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a:p>
        </p:txBody>
      </p:sp>
      <p:sp>
        <p:nvSpPr>
          <p:cNvPr id="6" name="Content Placeholder 5"/>
          <p:cNvSpPr>
            <a:spLocks noGrp="1"/>
          </p:cNvSpPr>
          <p:nvPr>
            <p:ph sz="quarter" idx="4"/>
          </p:nvPr>
        </p:nvSpPr>
        <p:spPr>
          <a:xfrm>
            <a:off x="4645026"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3"/>
          </p:nvPr>
        </p:nvSpPr>
        <p:spPr>
          <a:xfrm>
            <a:off x="4645026"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Tree>
    <p:extLst>
      <p:ext uri="{BB962C8B-B14F-4D97-AF65-F5344CB8AC3E}">
        <p14:creationId xmlns:p14="http://schemas.microsoft.com/office/powerpoint/2010/main" val="127924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a:t>ATLAS Resources Review Board,  19 April 2018</a:t>
            </a:r>
          </a:p>
        </p:txBody>
      </p:sp>
      <p:sp>
        <p:nvSpPr>
          <p:cNvPr id="8" name="Slide Number Placeholder 7"/>
          <p:cNvSpPr>
            <a:spLocks noGrp="1"/>
          </p:cNvSpPr>
          <p:nvPr>
            <p:ph type="sldNum" sz="quarter" idx="11"/>
          </p:nvPr>
        </p:nvSpPr>
        <p:spPr/>
        <p:txBody>
          <a:bodyPr/>
          <a:lstStyle/>
          <a:p>
            <a:fld id="{401CF334-2D5C-4859-84A6-CA7E6E43FAEB}" type="slidenum">
              <a:rPr lang="en-US" smtClean="0"/>
              <a:t>‹#›</a:t>
            </a:fld>
            <a:endParaRPr lang="en-US"/>
          </a:p>
        </p:txBody>
      </p:sp>
      <p:sp>
        <p:nvSpPr>
          <p:cNvPr id="9" name="Footer Placeholder 8"/>
          <p:cNvSpPr>
            <a:spLocks noGrp="1"/>
          </p:cNvSpPr>
          <p:nvPr>
            <p:ph type="ftr" sz="quarter" idx="12"/>
          </p:nvPr>
        </p:nvSpPr>
        <p:spPr/>
        <p:txBody>
          <a:bodyPr/>
          <a:lstStyle/>
          <a:p>
            <a:r>
              <a:rPr lang="en-US"/>
              <a:t>Fido Dittus,  Status of ATLAS Resources                                    CERN-RRB-2018-040</a:t>
            </a:r>
          </a:p>
        </p:txBody>
      </p:sp>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654168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199" y="6422066"/>
            <a:ext cx="2667000" cy="365125"/>
          </a:xfrm>
        </p:spPr>
        <p:txBody>
          <a:bodyPr/>
          <a:lstStyle/>
          <a:p>
            <a:r>
              <a:rPr lang="en-US" dirty="0"/>
              <a:t>ATLAS Resources Review Board,  19 April 2018</a:t>
            </a:r>
          </a:p>
        </p:txBody>
      </p:sp>
      <p:sp>
        <p:nvSpPr>
          <p:cNvPr id="3" name="Footer Placeholder 2"/>
          <p:cNvSpPr>
            <a:spLocks noGrp="1"/>
          </p:cNvSpPr>
          <p:nvPr>
            <p:ph type="ftr" sz="quarter" idx="11"/>
          </p:nvPr>
        </p:nvSpPr>
        <p:spPr>
          <a:xfrm>
            <a:off x="3124199" y="6422066"/>
            <a:ext cx="4905703" cy="365125"/>
          </a:xfrm>
        </p:spPr>
        <p:txBody>
          <a:bodyPr/>
          <a:lstStyle/>
          <a:p>
            <a:pPr algn="r"/>
            <a:r>
              <a:rPr lang="en-US" dirty="0"/>
              <a:t>Fido Dittus,  Status of ATLAS Resources                                    CERN-RRB-2018-040</a:t>
            </a:r>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pic>
        <p:nvPicPr>
          <p:cNvPr id="5" name="Picture 4"/>
          <p:cNvPicPr>
            <a:picLocks noChangeAspect="1"/>
          </p:cNvPicPr>
          <p:nvPr userDrawn="1"/>
        </p:nvPicPr>
        <p:blipFill>
          <a:blip r:embed="rId2"/>
          <a:stretch>
            <a:fillRect/>
          </a:stretch>
        </p:blipFill>
        <p:spPr>
          <a:xfrm>
            <a:off x="2736329" y="1238873"/>
            <a:ext cx="3319031" cy="4786007"/>
          </a:xfrm>
          <a:prstGeom prst="rect">
            <a:avLst/>
          </a:prstGeom>
        </p:spPr>
      </p:pic>
    </p:spTree>
    <p:extLst>
      <p:ext uri="{BB962C8B-B14F-4D97-AF65-F5344CB8AC3E}">
        <p14:creationId xmlns:p14="http://schemas.microsoft.com/office/powerpoint/2010/main" val="1613504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r>
              <a:rPr lang="en-US"/>
              <a:t>ATLAS Resources Review Board,  19 April 2018</a:t>
            </a:r>
          </a:p>
        </p:txBody>
      </p:sp>
      <p:sp>
        <p:nvSpPr>
          <p:cNvPr id="6" name="Footer Placeholder 5"/>
          <p:cNvSpPr>
            <a:spLocks noGrp="1"/>
          </p:cNvSpPr>
          <p:nvPr>
            <p:ph type="ftr" sz="quarter" idx="11"/>
          </p:nvPr>
        </p:nvSpPr>
        <p:spPr/>
        <p:txBody>
          <a:bodyPr/>
          <a:lstStyle/>
          <a:p>
            <a:r>
              <a:rPr lang="en-US"/>
              <a:t>Fido Dittus,  Status of ATLAS Resources                                    CERN-RRB-2018-040</a:t>
            </a:r>
          </a:p>
        </p:txBody>
      </p:sp>
      <p:sp>
        <p:nvSpPr>
          <p:cNvPr id="7" name="Slide Number Placeholder 6"/>
          <p:cNvSpPr>
            <a:spLocks noGrp="1"/>
          </p:cNvSpPr>
          <p:nvPr>
            <p:ph type="sldNum" sz="quarter" idx="12"/>
          </p:nvPr>
        </p:nvSpPr>
        <p:spPr>
          <a:xfrm>
            <a:off x="8156448" y="6422066"/>
            <a:ext cx="762000" cy="365125"/>
          </a:xfrm>
        </p:spPr>
        <p:txBody>
          <a:bodyPr/>
          <a:lstStyle/>
          <a:p>
            <a:fld id="{401CF334-2D5C-4859-84A6-CA7E6E43FAEB}" type="slidenum">
              <a:rPr lang="en-US" smtClean="0"/>
              <a:t>‹#›</a:t>
            </a:fld>
            <a:endParaRPr lang="en-US"/>
          </a:p>
        </p:txBody>
      </p:sp>
      <p:sp>
        <p:nvSpPr>
          <p:cNvPr id="3" name="Text Placeholder 2"/>
          <p:cNvSpPr>
            <a:spLocks noGrp="1"/>
          </p:cNvSpPr>
          <p:nvPr>
            <p:ph type="body" idx="2"/>
          </p:nvPr>
        </p:nvSpPr>
        <p:spPr>
          <a:xfrm>
            <a:off x="457200" y="214424"/>
            <a:ext cx="7086601"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2" name="Title 1"/>
          <p:cNvSpPr>
            <a:spLocks noGrp="1"/>
          </p:cNvSpPr>
          <p:nvPr>
            <p:ph type="title"/>
          </p:nvPr>
        </p:nvSpPr>
        <p:spPr>
          <a:xfrm>
            <a:off x="457200" y="1185528"/>
            <a:ext cx="7086600" cy="730250"/>
          </a:xfrm>
        </p:spPr>
        <p:txBody>
          <a:bodyPr tIns="0" bIns="0" anchor="t"/>
          <a:lstStyle>
            <a:lvl1pPr algn="l">
              <a:buNone/>
              <a:defRPr sz="1800" b="1">
                <a:solidFill>
                  <a:schemeClr val="accent1"/>
                </a:solidFill>
              </a:defRPr>
            </a:lvl1pPr>
          </a:lstStyle>
          <a:p>
            <a:r>
              <a:rPr kumimoji="0" lang="en-US"/>
              <a:t>Click to edit Master title style</a:t>
            </a:r>
          </a:p>
        </p:txBody>
      </p:sp>
    </p:spTree>
    <p:extLst>
      <p:ext uri="{BB962C8B-B14F-4D97-AF65-F5344CB8AC3E}">
        <p14:creationId xmlns:p14="http://schemas.microsoft.com/office/powerpoint/2010/main" val="27488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a:t>Click icon to add picture</a:t>
            </a:r>
          </a:p>
        </p:txBody>
      </p:sp>
      <p:sp>
        <p:nvSpPr>
          <p:cNvPr id="5" name="Date Placeholder 4"/>
          <p:cNvSpPr>
            <a:spLocks noGrp="1"/>
          </p:cNvSpPr>
          <p:nvPr>
            <p:ph type="dt" sz="half" idx="10"/>
          </p:nvPr>
        </p:nvSpPr>
        <p:spPr>
          <a:xfrm>
            <a:off x="457200" y="6422066"/>
            <a:ext cx="2133600" cy="365125"/>
          </a:xfrm>
        </p:spPr>
        <p:txBody>
          <a:bodyPr/>
          <a:lstStyle/>
          <a:p>
            <a:r>
              <a:rPr lang="en-US"/>
              <a:t>ATLAS Resources Review Board,  19 April 2018</a:t>
            </a:r>
          </a:p>
        </p:txBody>
      </p:sp>
      <p:sp>
        <p:nvSpPr>
          <p:cNvPr id="6" name="Footer Placeholder 5"/>
          <p:cNvSpPr>
            <a:spLocks noGrp="1"/>
          </p:cNvSpPr>
          <p:nvPr>
            <p:ph type="ftr" sz="quarter" idx="11"/>
          </p:nvPr>
        </p:nvSpPr>
        <p:spPr/>
        <p:txBody>
          <a:bodyPr/>
          <a:lstStyle/>
          <a:p>
            <a:r>
              <a:rPr lang="en-US"/>
              <a:t>Fido Dittus,  Status of ATLAS Resources                                    CERN-RRB-2018-040</a:t>
            </a:r>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Text Placeholder 3"/>
          <p:cNvSpPr>
            <a:spLocks noGrp="1"/>
          </p:cNvSpPr>
          <p:nvPr>
            <p:ph type="body" sz="half" idx="2"/>
          </p:nvPr>
        </p:nvSpPr>
        <p:spPr>
          <a:xfrm>
            <a:off x="5556735"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a:t>Click to edit Master title style</a:t>
            </a:r>
          </a:p>
        </p:txBody>
      </p:sp>
    </p:spTree>
    <p:extLst>
      <p:ext uri="{BB962C8B-B14F-4D97-AF65-F5344CB8AC3E}">
        <p14:creationId xmlns:p14="http://schemas.microsoft.com/office/powerpoint/2010/main" val="1163110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White">
      <p:bgRef idx="1003">
        <a:schemeClr val="bg2"/>
      </p:bgRef>
    </p:bg>
    <p:spTree>
      <p:nvGrpSpPr>
        <p:cNvPr id="1" name=""/>
        <p:cNvGrpSpPr/>
        <p:nvPr/>
      </p:nvGrpSpPr>
      <p:grpSpPr>
        <a:xfrm>
          <a:off x="0" y="0"/>
          <a:ext cx="0" cy="0"/>
          <a:chOff x="0" y="0"/>
          <a:chExt cx="0" cy="0"/>
        </a:xfrm>
      </p:grpSpPr>
      <p:sp>
        <p:nvSpPr>
          <p:cNvPr id="12" name="Freeform 11"/>
          <p:cNvSpPr>
            <a:spLocks/>
          </p:cNvSpPr>
          <p:nvPr userDrawn="1"/>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2">
              <a:lumMod val="75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sz="1800"/>
          </a:p>
        </p:txBody>
      </p:sp>
      <p:sp>
        <p:nvSpPr>
          <p:cNvPr id="10" name="Date Placeholder 9"/>
          <p:cNvSpPr>
            <a:spLocks noGrp="1"/>
          </p:cNvSpPr>
          <p:nvPr userDrawn="1">
            <p:ph type="dt" sz="half" idx="2"/>
          </p:nvPr>
        </p:nvSpPr>
        <p:spPr bwMode="invGray">
          <a:xfrm>
            <a:off x="457200" y="6422066"/>
            <a:ext cx="2133600" cy="365125"/>
          </a:xfrm>
          <a:prstGeom prst="rect">
            <a:avLst/>
          </a:prstGeom>
        </p:spPr>
        <p:txBody>
          <a:bodyPr vert="horz" bIns="0" anchor="b"/>
          <a:lstStyle>
            <a:lvl1pPr algn="l" eaLnBrk="1" latinLnBrk="0" hangingPunct="1">
              <a:defRPr kumimoji="0" sz="1000">
                <a:solidFill>
                  <a:schemeClr val="tx2"/>
                </a:solidFill>
              </a:defRPr>
            </a:lvl1pPr>
          </a:lstStyle>
          <a:p>
            <a:r>
              <a:rPr lang="en-US"/>
              <a:t>ATLAS Resources Review Board,  19 April 2018</a:t>
            </a:r>
          </a:p>
        </p:txBody>
      </p:sp>
      <p:sp>
        <p:nvSpPr>
          <p:cNvPr id="22" name="Footer Placeholder 21"/>
          <p:cNvSpPr>
            <a:spLocks noGrp="1"/>
          </p:cNvSpPr>
          <p:nvPr userDrawn="1">
            <p:ph type="ftr" sz="quarter" idx="3"/>
          </p:nvPr>
        </p:nvSpPr>
        <p:spPr bwMode="invGray">
          <a:xfrm>
            <a:off x="3124200" y="6422066"/>
            <a:ext cx="2895600" cy="365125"/>
          </a:xfrm>
          <a:prstGeom prst="rect">
            <a:avLst/>
          </a:prstGeom>
        </p:spPr>
        <p:txBody>
          <a:bodyPr vert="horz" lIns="0" rIns="0" bIns="0" anchor="b"/>
          <a:lstStyle>
            <a:lvl1pPr algn="ctr" eaLnBrk="1" latinLnBrk="0" hangingPunct="1">
              <a:defRPr kumimoji="0" sz="1000">
                <a:solidFill>
                  <a:schemeClr val="tx2"/>
                </a:solidFill>
              </a:defRPr>
            </a:lvl1pPr>
          </a:lstStyle>
          <a:p>
            <a:r>
              <a:rPr lang="en-US"/>
              <a:t>Fido Dittus,  Status of ATLAS Resources                                    CERN-RRB-2018-040</a:t>
            </a:r>
          </a:p>
        </p:txBody>
      </p:sp>
      <p:sp>
        <p:nvSpPr>
          <p:cNvPr id="18" name="Slide Number Placeholder 17"/>
          <p:cNvSpPr>
            <a:spLocks noGrp="1"/>
          </p:cNvSpPr>
          <p:nvPr userDrawn="1">
            <p:ph type="sldNum" sz="quarter" idx="4"/>
          </p:nvPr>
        </p:nvSpPr>
        <p:spPr bwMode="invGray">
          <a:xfrm>
            <a:off x="8153400" y="6422066"/>
            <a:ext cx="762000" cy="365125"/>
          </a:xfrm>
          <a:prstGeom prst="rect">
            <a:avLst/>
          </a:prstGeom>
        </p:spPr>
        <p:txBody>
          <a:bodyPr vert="horz" lIns="0" tIns="0" rIns="0" bIns="0" anchor="b"/>
          <a:lstStyle>
            <a:lvl1pPr algn="r" eaLnBrk="1" latinLnBrk="0" hangingPunct="1">
              <a:defRPr kumimoji="0" sz="1000">
                <a:solidFill>
                  <a:schemeClr val="tx2"/>
                </a:solidFill>
              </a:defRPr>
            </a:lvl1pPr>
          </a:lstStyle>
          <a:p>
            <a:fld id="{401CF334-2D5C-4859-84A6-CA7E6E43FAEB}" type="slidenum">
              <a:rPr lang="en-US" smtClean="0"/>
              <a:pPr/>
              <a:t>‹#›</a:t>
            </a:fld>
            <a:endParaRPr lang="en-US" dirty="0"/>
          </a:p>
        </p:txBody>
      </p:sp>
      <p:sp>
        <p:nvSpPr>
          <p:cNvPr id="30" name="Text Placeholder 29"/>
          <p:cNvSpPr>
            <a:spLocks noGrp="1"/>
          </p:cNvSpPr>
          <p:nvPr userDrawn="1">
            <p:ph type="body" idx="1"/>
          </p:nvPr>
        </p:nvSpPr>
        <p:spPr>
          <a:xfrm>
            <a:off x="457200" y="1600202"/>
            <a:ext cx="7467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9" name="Title Placeholder 8"/>
          <p:cNvSpPr>
            <a:spLocks noGrp="1"/>
          </p:cNvSpPr>
          <p:nvPr userDrawn="1">
            <p:ph type="title"/>
          </p:nvPr>
        </p:nvSpPr>
        <p:spPr>
          <a:xfrm>
            <a:off x="457200" y="274638"/>
            <a:ext cx="7467600" cy="1143000"/>
          </a:xfrm>
          <a:prstGeom prst="rect">
            <a:avLst/>
          </a:prstGeom>
        </p:spPr>
        <p:txBody>
          <a:bodyPr vert="horz" lIns="45720" rIns="45720" anchor="ctr">
            <a:normAutofit/>
          </a:bodyPr>
          <a:lstStyle/>
          <a:p>
            <a:r>
              <a:rPr kumimoji="0" lang="en-US"/>
              <a:t>Click to edit Master title style</a:t>
            </a:r>
          </a:p>
        </p:txBody>
      </p:sp>
      <p:sp>
        <p:nvSpPr>
          <p:cNvPr id="16" name="Freeform 15"/>
          <p:cNvSpPr>
            <a:spLocks/>
          </p:cNvSpPr>
          <p:nvPr userDrawn="1"/>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2">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sz="1800"/>
          </a:p>
        </p:txBody>
      </p:sp>
      <p:pic>
        <p:nvPicPr>
          <p:cNvPr id="11" name="Picture 10"/>
          <p:cNvPicPr>
            <a:picLocks noChangeAspect="1"/>
          </p:cNvPicPr>
          <p:nvPr userDrawn="1"/>
        </p:nvPicPr>
        <p:blipFill>
          <a:blip r:embed="rId13"/>
          <a:stretch>
            <a:fillRect/>
          </a:stretch>
        </p:blipFill>
        <p:spPr>
          <a:xfrm>
            <a:off x="155689" y="6482080"/>
            <a:ext cx="268379" cy="387000"/>
          </a:xfrm>
          <a:prstGeom prst="rect">
            <a:avLst/>
          </a:prstGeom>
        </p:spPr>
      </p:pic>
    </p:spTree>
    <p:extLst>
      <p:ext uri="{BB962C8B-B14F-4D97-AF65-F5344CB8AC3E}">
        <p14:creationId xmlns:p14="http://schemas.microsoft.com/office/powerpoint/2010/main" val="3440511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17"/>
          <p:cNvSpPr>
            <a:spLocks noGrp="1"/>
          </p:cNvSpPr>
          <p:nvPr>
            <p:ph type="subTitle" idx="1"/>
          </p:nvPr>
        </p:nvSpPr>
        <p:spPr>
          <a:xfrm>
            <a:off x="2159712" y="3105048"/>
            <a:ext cx="6480048" cy="1752600"/>
          </a:xfrm>
        </p:spPr>
        <p:txBody>
          <a:bodyPr/>
          <a:lstStyle/>
          <a:p>
            <a:r>
              <a:rPr lang="de-CH" dirty="0"/>
              <a:t>Fido </a:t>
            </a:r>
            <a:r>
              <a:rPr lang="de-CH" dirty="0" err="1"/>
              <a:t>Dittus</a:t>
            </a:r>
            <a:endParaRPr lang="de-CH" dirty="0"/>
          </a:p>
          <a:p>
            <a:r>
              <a:rPr lang="en-US" dirty="0"/>
              <a:t>RRB presentation, 24 April 2018</a:t>
            </a:r>
          </a:p>
        </p:txBody>
      </p:sp>
      <p:sp>
        <p:nvSpPr>
          <p:cNvPr id="2" name="Title 1"/>
          <p:cNvSpPr>
            <a:spLocks noGrp="1"/>
          </p:cNvSpPr>
          <p:nvPr>
            <p:ph type="ctrTitle"/>
          </p:nvPr>
        </p:nvSpPr>
        <p:spPr>
          <a:xfrm>
            <a:off x="513566" y="1572275"/>
            <a:ext cx="8122208" cy="2301240"/>
          </a:xfrm>
        </p:spPr>
        <p:txBody>
          <a:bodyPr>
            <a:normAutofit fontScale="90000"/>
          </a:bodyPr>
          <a:lstStyle/>
          <a:p>
            <a:r>
              <a:rPr lang="en-US" dirty="0"/>
              <a:t> </a:t>
            </a:r>
            <a:br>
              <a:rPr lang="en-US" dirty="0"/>
            </a:br>
            <a:r>
              <a:rPr lang="en-US" dirty="0"/>
              <a:t> Status of atlas </a:t>
            </a:r>
            <a:br>
              <a:rPr lang="en-US" dirty="0"/>
            </a:br>
            <a:r>
              <a:rPr lang="en-US" dirty="0"/>
              <a:t>resources</a:t>
            </a:r>
            <a:br>
              <a:rPr lang="en-US" dirty="0"/>
            </a:br>
            <a:endParaRPr lang="en-US" dirty="0"/>
          </a:p>
        </p:txBody>
      </p:sp>
      <p:sp>
        <p:nvSpPr>
          <p:cNvPr id="3" name="TextBox 2">
            <a:extLst>
              <a:ext uri="{FF2B5EF4-FFF2-40B4-BE49-F238E27FC236}">
                <a16:creationId xmlns:a16="http://schemas.microsoft.com/office/drawing/2014/main" id="{F6A24621-70CC-5743-8CFE-1B6BB9205353}"/>
              </a:ext>
            </a:extLst>
          </p:cNvPr>
          <p:cNvSpPr txBox="1"/>
          <p:nvPr/>
        </p:nvSpPr>
        <p:spPr>
          <a:xfrm>
            <a:off x="7043745" y="0"/>
            <a:ext cx="2100255" cy="369332"/>
          </a:xfrm>
          <a:prstGeom prst="rect">
            <a:avLst/>
          </a:prstGeom>
          <a:noFill/>
        </p:spPr>
        <p:txBody>
          <a:bodyPr wrap="none" rtlCol="0">
            <a:spAutoFit/>
          </a:bodyPr>
          <a:lstStyle/>
          <a:p>
            <a:r>
              <a:rPr lang="en-US" dirty="0"/>
              <a:t>CERN-RRB-2018-040</a:t>
            </a:r>
          </a:p>
        </p:txBody>
      </p:sp>
    </p:spTree>
    <p:extLst>
      <p:ext uri="{BB962C8B-B14F-4D97-AF65-F5344CB8AC3E}">
        <p14:creationId xmlns:p14="http://schemas.microsoft.com/office/powerpoint/2010/main" val="165564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945CC5-83A7-1043-BC2B-D6E295CA9D8B}"/>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64C1326A-D7A8-D44E-8B64-0E48495BCD2B}"/>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C5F09DD4-E177-3349-A46A-C281787F294B}"/>
              </a:ext>
            </a:extLst>
          </p:cNvPr>
          <p:cNvSpPr>
            <a:spLocks noGrp="1"/>
          </p:cNvSpPr>
          <p:nvPr>
            <p:ph type="sldNum" sz="quarter" idx="12"/>
          </p:nvPr>
        </p:nvSpPr>
        <p:spPr/>
        <p:txBody>
          <a:bodyPr/>
          <a:lstStyle/>
          <a:p>
            <a:fld id="{401CF334-2D5C-4859-84A6-CA7E6E43FAEB}" type="slidenum">
              <a:rPr lang="en-US" smtClean="0"/>
              <a:t>10</a:t>
            </a:fld>
            <a:endParaRPr lang="en-US" dirty="0"/>
          </a:p>
        </p:txBody>
      </p:sp>
      <p:sp>
        <p:nvSpPr>
          <p:cNvPr id="5" name="Content Placeholder 4">
            <a:extLst>
              <a:ext uri="{FF2B5EF4-FFF2-40B4-BE49-F238E27FC236}">
                <a16:creationId xmlns:a16="http://schemas.microsoft.com/office/drawing/2014/main" id="{89BBEB19-D23C-194C-95DB-EA5667B352A7}"/>
              </a:ext>
            </a:extLst>
          </p:cNvPr>
          <p:cNvSpPr>
            <a:spLocks noGrp="1"/>
          </p:cNvSpPr>
          <p:nvPr>
            <p:ph idx="1"/>
          </p:nvPr>
        </p:nvSpPr>
        <p:spPr>
          <a:xfrm>
            <a:off x="762000" y="4189599"/>
            <a:ext cx="7391400" cy="2104871"/>
          </a:xfrm>
        </p:spPr>
        <p:txBody>
          <a:bodyPr>
            <a:normAutofit fontScale="92500" lnSpcReduction="10000"/>
          </a:bodyPr>
          <a:lstStyle/>
          <a:p>
            <a:pPr>
              <a:spcBef>
                <a:spcPts val="600"/>
              </a:spcBef>
            </a:pPr>
            <a:r>
              <a:rPr lang="en-US" sz="2000" dirty="0"/>
              <a:t>The M&amp;O A+B budget is kept flat at 21.4 MCHF with the help of the TDAQ buffer.</a:t>
            </a:r>
          </a:p>
          <a:p>
            <a:pPr>
              <a:spcBef>
                <a:spcPts val="600"/>
              </a:spcBef>
            </a:pPr>
            <a:r>
              <a:rPr lang="en-US" sz="2000" dirty="0"/>
              <a:t>Because the new HLT processor order was delayed, the unspent 2017 budget was put into the buffer account.</a:t>
            </a:r>
          </a:p>
          <a:p>
            <a:pPr>
              <a:spcBef>
                <a:spcPts val="600"/>
              </a:spcBef>
            </a:pPr>
            <a:r>
              <a:rPr lang="en-US" sz="2000" dirty="0"/>
              <a:t>The projection of the TDAQ buffer balance from 2018 onwards is similar to, but 0.45 MCHF lower than to the projection made last summer, due to the higher costs of the processors eventually bought.</a:t>
            </a:r>
          </a:p>
        </p:txBody>
      </p:sp>
      <p:sp>
        <p:nvSpPr>
          <p:cNvPr id="6" name="Title 5">
            <a:extLst>
              <a:ext uri="{FF2B5EF4-FFF2-40B4-BE49-F238E27FC236}">
                <a16:creationId xmlns:a16="http://schemas.microsoft.com/office/drawing/2014/main" id="{DAB252F4-4C58-6646-B9D0-692A721B8240}"/>
              </a:ext>
            </a:extLst>
          </p:cNvPr>
          <p:cNvSpPr>
            <a:spLocks noGrp="1"/>
          </p:cNvSpPr>
          <p:nvPr>
            <p:ph type="title"/>
          </p:nvPr>
        </p:nvSpPr>
        <p:spPr>
          <a:xfrm>
            <a:off x="457200" y="19452"/>
            <a:ext cx="7467600" cy="841785"/>
          </a:xfrm>
        </p:spPr>
        <p:txBody>
          <a:bodyPr>
            <a:normAutofit/>
          </a:bodyPr>
          <a:lstStyle/>
          <a:p>
            <a:r>
              <a:rPr lang="en-US" dirty="0"/>
              <a:t>M&amp;O A+B Evolution (</a:t>
            </a:r>
            <a:r>
              <a:rPr lang="en-US" dirty="0" err="1"/>
              <a:t>kCHF</a:t>
            </a:r>
            <a:r>
              <a:rPr lang="en-US" dirty="0"/>
              <a:t>)</a:t>
            </a:r>
          </a:p>
        </p:txBody>
      </p:sp>
      <p:pic>
        <p:nvPicPr>
          <p:cNvPr id="7" name="Picture 6">
            <a:extLst>
              <a:ext uri="{FF2B5EF4-FFF2-40B4-BE49-F238E27FC236}">
                <a16:creationId xmlns:a16="http://schemas.microsoft.com/office/drawing/2014/main" id="{1B574E2C-AB9C-6C46-86AF-4D4AD348D694}"/>
              </a:ext>
            </a:extLst>
          </p:cNvPr>
          <p:cNvPicPr>
            <a:picLocks noChangeAspect="1"/>
          </p:cNvPicPr>
          <p:nvPr/>
        </p:nvPicPr>
        <p:blipFill>
          <a:blip r:embed="rId2"/>
          <a:stretch>
            <a:fillRect/>
          </a:stretch>
        </p:blipFill>
        <p:spPr>
          <a:xfrm>
            <a:off x="1594884" y="861237"/>
            <a:ext cx="5697760" cy="2990313"/>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2630664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33443B-DA1E-7549-953A-A68FBF2D85ED}"/>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A3BC390C-B8BD-7F43-B64C-CED0525E3419}"/>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F20218B3-36A8-4847-80F8-C0BCB2D762BB}"/>
              </a:ext>
            </a:extLst>
          </p:cNvPr>
          <p:cNvSpPr>
            <a:spLocks noGrp="1"/>
          </p:cNvSpPr>
          <p:nvPr>
            <p:ph type="sldNum" sz="quarter" idx="12"/>
          </p:nvPr>
        </p:nvSpPr>
        <p:spPr/>
        <p:txBody>
          <a:bodyPr/>
          <a:lstStyle/>
          <a:p>
            <a:fld id="{401CF334-2D5C-4859-84A6-CA7E6E43FAEB}" type="slidenum">
              <a:rPr lang="en-US" smtClean="0"/>
              <a:t>11</a:t>
            </a:fld>
            <a:endParaRPr lang="en-US" dirty="0"/>
          </a:p>
        </p:txBody>
      </p:sp>
      <p:sp>
        <p:nvSpPr>
          <p:cNvPr id="5" name="Content Placeholder 4">
            <a:extLst>
              <a:ext uri="{FF2B5EF4-FFF2-40B4-BE49-F238E27FC236}">
                <a16:creationId xmlns:a16="http://schemas.microsoft.com/office/drawing/2014/main" id="{90A65AD4-280F-7146-B38A-73A49AD16BD6}"/>
              </a:ext>
            </a:extLst>
          </p:cNvPr>
          <p:cNvSpPr>
            <a:spLocks noGrp="1"/>
          </p:cNvSpPr>
          <p:nvPr>
            <p:ph idx="1"/>
          </p:nvPr>
        </p:nvSpPr>
        <p:spPr/>
        <p:txBody>
          <a:bodyPr/>
          <a:lstStyle/>
          <a:p>
            <a:endParaRPr lang="en-US" dirty="0"/>
          </a:p>
        </p:txBody>
      </p:sp>
      <p:sp>
        <p:nvSpPr>
          <p:cNvPr id="6" name="Title 5">
            <a:extLst>
              <a:ext uri="{FF2B5EF4-FFF2-40B4-BE49-F238E27FC236}">
                <a16:creationId xmlns:a16="http://schemas.microsoft.com/office/drawing/2014/main" id="{B7127420-687A-4F41-9B37-6BCE8EAD603F}"/>
              </a:ext>
            </a:extLst>
          </p:cNvPr>
          <p:cNvSpPr>
            <a:spLocks noGrp="1"/>
          </p:cNvSpPr>
          <p:nvPr>
            <p:ph type="title"/>
          </p:nvPr>
        </p:nvSpPr>
        <p:spPr>
          <a:xfrm>
            <a:off x="4954772" y="0"/>
            <a:ext cx="4189227" cy="1417638"/>
          </a:xfrm>
        </p:spPr>
        <p:txBody>
          <a:bodyPr>
            <a:normAutofit fontScale="90000"/>
          </a:bodyPr>
          <a:lstStyle/>
          <a:p>
            <a:r>
              <a:rPr lang="en-US" dirty="0"/>
              <a:t>Preliminary 2019 M&amp;O Budgets</a:t>
            </a:r>
          </a:p>
        </p:txBody>
      </p:sp>
      <p:pic>
        <p:nvPicPr>
          <p:cNvPr id="7" name="Picture 6">
            <a:extLst>
              <a:ext uri="{FF2B5EF4-FFF2-40B4-BE49-F238E27FC236}">
                <a16:creationId xmlns:a16="http://schemas.microsoft.com/office/drawing/2014/main" id="{1768DBD1-DA0E-FA45-A67A-A83185CB7F87}"/>
              </a:ext>
            </a:extLst>
          </p:cNvPr>
          <p:cNvPicPr>
            <a:picLocks noChangeAspect="1"/>
          </p:cNvPicPr>
          <p:nvPr/>
        </p:nvPicPr>
        <p:blipFill>
          <a:blip r:embed="rId2"/>
          <a:stretch>
            <a:fillRect/>
          </a:stretch>
        </p:blipFill>
        <p:spPr>
          <a:xfrm>
            <a:off x="0" y="0"/>
            <a:ext cx="4538158" cy="6422066"/>
          </a:xfrm>
          <a:prstGeom prst="rect">
            <a:avLst/>
          </a:prstGeom>
          <a:solidFill>
            <a:schemeClr val="tx1"/>
          </a:solidFill>
          <a:effectLst>
            <a:outerShdw blurRad="50800" dist="152400" dir="2700000" algn="tl" rotWithShape="0">
              <a:prstClr val="black">
                <a:alpha val="50000"/>
              </a:prstClr>
            </a:outerShdw>
          </a:effectLst>
        </p:spPr>
      </p:pic>
      <p:pic>
        <p:nvPicPr>
          <p:cNvPr id="8" name="Picture 7">
            <a:extLst>
              <a:ext uri="{FF2B5EF4-FFF2-40B4-BE49-F238E27FC236}">
                <a16:creationId xmlns:a16="http://schemas.microsoft.com/office/drawing/2014/main" id="{92C17FB9-24F9-844F-A159-A31974102F19}"/>
              </a:ext>
            </a:extLst>
          </p:cNvPr>
          <p:cNvPicPr>
            <a:picLocks noChangeAspect="1"/>
          </p:cNvPicPr>
          <p:nvPr/>
        </p:nvPicPr>
        <p:blipFill rotWithShape="1">
          <a:blip r:embed="rId3"/>
          <a:srcRect b="25388"/>
          <a:stretch/>
        </p:blipFill>
        <p:spPr>
          <a:xfrm>
            <a:off x="4570057" y="1630400"/>
            <a:ext cx="4538158" cy="4791666"/>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2288681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C8804C-E103-D743-B3E3-25042E25A69C}"/>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89C775C5-316E-EC45-9EAD-5DFFEA685E3D}"/>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47204F54-F8C5-804D-8577-94BB3B643FB1}"/>
              </a:ext>
            </a:extLst>
          </p:cNvPr>
          <p:cNvSpPr>
            <a:spLocks noGrp="1"/>
          </p:cNvSpPr>
          <p:nvPr>
            <p:ph type="sldNum" sz="quarter" idx="12"/>
          </p:nvPr>
        </p:nvSpPr>
        <p:spPr/>
        <p:txBody>
          <a:bodyPr/>
          <a:lstStyle/>
          <a:p>
            <a:fld id="{401CF334-2D5C-4859-84A6-CA7E6E43FAEB}" type="slidenum">
              <a:rPr lang="en-US" smtClean="0"/>
              <a:t>12</a:t>
            </a:fld>
            <a:endParaRPr lang="en-US" dirty="0"/>
          </a:p>
        </p:txBody>
      </p:sp>
      <p:sp>
        <p:nvSpPr>
          <p:cNvPr id="6" name="Title 5">
            <a:extLst>
              <a:ext uri="{FF2B5EF4-FFF2-40B4-BE49-F238E27FC236}">
                <a16:creationId xmlns:a16="http://schemas.microsoft.com/office/drawing/2014/main" id="{88CB8CF5-1E5B-4E49-A393-2281763EA467}"/>
              </a:ext>
            </a:extLst>
          </p:cNvPr>
          <p:cNvSpPr>
            <a:spLocks noGrp="1"/>
          </p:cNvSpPr>
          <p:nvPr>
            <p:ph type="title"/>
          </p:nvPr>
        </p:nvSpPr>
        <p:spPr>
          <a:xfrm>
            <a:off x="457199" y="8821"/>
            <a:ext cx="8293395" cy="841784"/>
          </a:xfrm>
        </p:spPr>
        <p:txBody>
          <a:bodyPr>
            <a:normAutofit/>
          </a:bodyPr>
          <a:lstStyle/>
          <a:p>
            <a:r>
              <a:rPr lang="en-US" dirty="0"/>
              <a:t>Proposed sharing of 2019 M&amp;O</a:t>
            </a:r>
          </a:p>
        </p:txBody>
      </p:sp>
      <p:pic>
        <p:nvPicPr>
          <p:cNvPr id="7" name="Picture 6">
            <a:extLst>
              <a:ext uri="{FF2B5EF4-FFF2-40B4-BE49-F238E27FC236}">
                <a16:creationId xmlns:a16="http://schemas.microsoft.com/office/drawing/2014/main" id="{C76BB349-4729-A643-9AEF-619F56960C5F}"/>
              </a:ext>
            </a:extLst>
          </p:cNvPr>
          <p:cNvPicPr>
            <a:picLocks noChangeAspect="1"/>
          </p:cNvPicPr>
          <p:nvPr/>
        </p:nvPicPr>
        <p:blipFill rotWithShape="1">
          <a:blip r:embed="rId2"/>
          <a:srcRect l="14896" t="13489" r="14676" b="20155"/>
          <a:stretch/>
        </p:blipFill>
        <p:spPr>
          <a:xfrm>
            <a:off x="243669" y="850605"/>
            <a:ext cx="4136952" cy="5515936"/>
          </a:xfrm>
          <a:prstGeom prst="rect">
            <a:avLst/>
          </a:prstGeom>
          <a:solidFill>
            <a:schemeClr val="tx1"/>
          </a:solidFill>
          <a:effectLst>
            <a:outerShdw blurRad="50800" dist="152400" dir="2700000" algn="tl" rotWithShape="0">
              <a:prstClr val="black">
                <a:alpha val="50000"/>
              </a:prstClr>
            </a:outerShdw>
          </a:effectLst>
        </p:spPr>
      </p:pic>
      <p:pic>
        <p:nvPicPr>
          <p:cNvPr id="8" name="Picture 7">
            <a:extLst>
              <a:ext uri="{FF2B5EF4-FFF2-40B4-BE49-F238E27FC236}">
                <a16:creationId xmlns:a16="http://schemas.microsoft.com/office/drawing/2014/main" id="{85E53175-249C-1640-BC8A-AEF530434CF8}"/>
              </a:ext>
            </a:extLst>
          </p:cNvPr>
          <p:cNvPicPr>
            <a:picLocks noChangeAspect="1"/>
          </p:cNvPicPr>
          <p:nvPr/>
        </p:nvPicPr>
        <p:blipFill rotWithShape="1">
          <a:blip r:embed="rId3"/>
          <a:srcRect l="12263" t="15194" r="14238" b="18759"/>
          <a:stretch/>
        </p:blipFill>
        <p:spPr>
          <a:xfrm>
            <a:off x="4550733" y="850605"/>
            <a:ext cx="4337649" cy="5515936"/>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802105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C29B60-795D-F54B-B0A0-744524DA8D15}"/>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5733D3EF-95A3-9347-B93C-73586706F3FB}"/>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B167BFEC-90E6-C343-B6BA-F09A7D63DC8B}"/>
              </a:ext>
            </a:extLst>
          </p:cNvPr>
          <p:cNvSpPr>
            <a:spLocks noGrp="1"/>
          </p:cNvSpPr>
          <p:nvPr>
            <p:ph type="sldNum" sz="quarter" idx="12"/>
          </p:nvPr>
        </p:nvSpPr>
        <p:spPr/>
        <p:txBody>
          <a:bodyPr/>
          <a:lstStyle/>
          <a:p>
            <a:fld id="{401CF334-2D5C-4859-84A6-CA7E6E43FAEB}" type="slidenum">
              <a:rPr lang="en-US" smtClean="0"/>
              <a:t>13</a:t>
            </a:fld>
            <a:endParaRPr lang="en-US" dirty="0"/>
          </a:p>
        </p:txBody>
      </p:sp>
      <p:sp>
        <p:nvSpPr>
          <p:cNvPr id="5" name="Content Placeholder 4">
            <a:extLst>
              <a:ext uri="{FF2B5EF4-FFF2-40B4-BE49-F238E27FC236}">
                <a16:creationId xmlns:a16="http://schemas.microsoft.com/office/drawing/2014/main" id="{4468F227-9CAF-7443-959D-B2D230A537E8}"/>
              </a:ext>
            </a:extLst>
          </p:cNvPr>
          <p:cNvSpPr>
            <a:spLocks noGrp="1"/>
          </p:cNvSpPr>
          <p:nvPr>
            <p:ph idx="1"/>
          </p:nvPr>
        </p:nvSpPr>
        <p:spPr>
          <a:xfrm>
            <a:off x="4801284" y="1164268"/>
            <a:ext cx="4342716" cy="4525963"/>
          </a:xfrm>
        </p:spPr>
        <p:txBody>
          <a:bodyPr>
            <a:normAutofit/>
          </a:bodyPr>
          <a:lstStyle/>
          <a:p>
            <a:pPr>
              <a:lnSpc>
                <a:spcPct val="150000"/>
              </a:lnSpc>
              <a:spcBef>
                <a:spcPts val="3024"/>
              </a:spcBef>
            </a:pPr>
            <a:r>
              <a:rPr lang="en-US" sz="2400" dirty="0">
                <a:effectLst>
                  <a:outerShdw blurRad="50800" dist="38100" dir="2700000" algn="tl" rotWithShape="0">
                    <a:prstClr val="black">
                      <a:alpha val="40000"/>
                    </a:prstClr>
                  </a:outerShdw>
                </a:effectLst>
              </a:rPr>
              <a:t>Phase-I Progress</a:t>
            </a:r>
          </a:p>
          <a:p>
            <a:pPr lvl="1">
              <a:lnSpc>
                <a:spcPct val="110000"/>
              </a:lnSpc>
            </a:pPr>
            <a:r>
              <a:rPr lang="en-US" sz="2000" dirty="0"/>
              <a:t>Phase-I Money Matrix</a:t>
            </a:r>
          </a:p>
          <a:p>
            <a:pPr lvl="1">
              <a:spcBef>
                <a:spcPts val="1200"/>
              </a:spcBef>
            </a:pPr>
            <a:r>
              <a:rPr lang="en-US" sz="2000" dirty="0"/>
              <a:t>CORE Values of Phase-I deliverables realized in 2017</a:t>
            </a:r>
          </a:p>
          <a:p>
            <a:pPr lvl="1">
              <a:spcBef>
                <a:spcPts val="1200"/>
              </a:spcBef>
            </a:pPr>
            <a:r>
              <a:rPr lang="en-US" sz="2000" dirty="0"/>
              <a:t>CORE Values of Phase-I deliverables expected to be realized in 2018</a:t>
            </a:r>
          </a:p>
          <a:p>
            <a:pPr>
              <a:spcBef>
                <a:spcPts val="3024"/>
              </a:spcBef>
            </a:pPr>
            <a:r>
              <a:rPr lang="en-US" sz="2400" dirty="0">
                <a:effectLst>
                  <a:outerShdw blurRad="50800" dist="38100" dir="2700000" algn="tl" rotWithShape="0">
                    <a:prstClr val="black">
                      <a:alpha val="40000"/>
                    </a:prstClr>
                  </a:outerShdw>
                </a:effectLst>
              </a:rPr>
              <a:t>Phase-II Progress</a:t>
            </a:r>
          </a:p>
          <a:p>
            <a:pPr lvl="1">
              <a:spcBef>
                <a:spcPts val="624"/>
              </a:spcBef>
              <a:buFont typeface="Wingdings" pitchFamily="2" charset="2"/>
              <a:buChar char="Ø"/>
            </a:pPr>
            <a:r>
              <a:rPr lang="en-US" sz="2000" dirty="0"/>
              <a:t>Status of Phase-II Common Fund</a:t>
            </a:r>
          </a:p>
        </p:txBody>
      </p:sp>
      <p:sp>
        <p:nvSpPr>
          <p:cNvPr id="6" name="Title 5">
            <a:extLst>
              <a:ext uri="{FF2B5EF4-FFF2-40B4-BE49-F238E27FC236}">
                <a16:creationId xmlns:a16="http://schemas.microsoft.com/office/drawing/2014/main" id="{549385D7-89DA-D44B-9C98-5C2162D13303}"/>
              </a:ext>
            </a:extLst>
          </p:cNvPr>
          <p:cNvSpPr>
            <a:spLocks noGrp="1"/>
          </p:cNvSpPr>
          <p:nvPr>
            <p:ph type="title"/>
          </p:nvPr>
        </p:nvSpPr>
        <p:spPr/>
        <p:txBody>
          <a:bodyPr/>
          <a:lstStyle/>
          <a:p>
            <a:endParaRPr lang="en-US"/>
          </a:p>
        </p:txBody>
      </p:sp>
      <p:pic>
        <p:nvPicPr>
          <p:cNvPr id="7" name="Picture 6">
            <a:extLst>
              <a:ext uri="{FF2B5EF4-FFF2-40B4-BE49-F238E27FC236}">
                <a16:creationId xmlns:a16="http://schemas.microsoft.com/office/drawing/2014/main" id="{89594BCF-4D19-D143-81EA-9F39F178A4FB}"/>
              </a:ext>
            </a:extLst>
          </p:cNvPr>
          <p:cNvPicPr>
            <a:picLocks noChangeAspect="1"/>
          </p:cNvPicPr>
          <p:nvPr/>
        </p:nvPicPr>
        <p:blipFill>
          <a:blip r:embed="rId2"/>
          <a:stretch>
            <a:fillRect/>
          </a:stretch>
        </p:blipFill>
        <p:spPr>
          <a:xfrm>
            <a:off x="457198" y="274638"/>
            <a:ext cx="4344085" cy="6147428"/>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1687564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C29B60-795D-F54B-B0A0-744524DA8D15}"/>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5733D3EF-95A3-9347-B93C-73586706F3FB}"/>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B167BFEC-90E6-C343-B6BA-F09A7D63DC8B}"/>
              </a:ext>
            </a:extLst>
          </p:cNvPr>
          <p:cNvSpPr>
            <a:spLocks noGrp="1"/>
          </p:cNvSpPr>
          <p:nvPr>
            <p:ph type="sldNum" sz="quarter" idx="12"/>
          </p:nvPr>
        </p:nvSpPr>
        <p:spPr/>
        <p:txBody>
          <a:bodyPr/>
          <a:lstStyle/>
          <a:p>
            <a:fld id="{401CF334-2D5C-4859-84A6-CA7E6E43FAEB}" type="slidenum">
              <a:rPr lang="en-US" smtClean="0"/>
              <a:t>14</a:t>
            </a:fld>
            <a:endParaRPr lang="en-US" dirty="0"/>
          </a:p>
        </p:txBody>
      </p:sp>
      <p:sp>
        <p:nvSpPr>
          <p:cNvPr id="6" name="Title 5">
            <a:extLst>
              <a:ext uri="{FF2B5EF4-FFF2-40B4-BE49-F238E27FC236}">
                <a16:creationId xmlns:a16="http://schemas.microsoft.com/office/drawing/2014/main" id="{549385D7-89DA-D44B-9C98-5C2162D13303}"/>
              </a:ext>
            </a:extLst>
          </p:cNvPr>
          <p:cNvSpPr>
            <a:spLocks noGrp="1"/>
          </p:cNvSpPr>
          <p:nvPr>
            <p:ph type="title"/>
          </p:nvPr>
        </p:nvSpPr>
        <p:spPr>
          <a:xfrm>
            <a:off x="4801284" y="274638"/>
            <a:ext cx="4342716" cy="1143000"/>
          </a:xfrm>
        </p:spPr>
        <p:txBody>
          <a:bodyPr/>
          <a:lstStyle/>
          <a:p>
            <a:r>
              <a:rPr lang="en-US" dirty="0"/>
              <a:t>Phase-I Progress</a:t>
            </a:r>
          </a:p>
        </p:txBody>
      </p:sp>
      <p:pic>
        <p:nvPicPr>
          <p:cNvPr id="8" name="Picture 7">
            <a:extLst>
              <a:ext uri="{FF2B5EF4-FFF2-40B4-BE49-F238E27FC236}">
                <a16:creationId xmlns:a16="http://schemas.microsoft.com/office/drawing/2014/main" id="{5E6F8F67-6197-7946-B5A7-2317BCFA9C9B}"/>
              </a:ext>
            </a:extLst>
          </p:cNvPr>
          <p:cNvPicPr>
            <a:picLocks noChangeAspect="1"/>
          </p:cNvPicPr>
          <p:nvPr/>
        </p:nvPicPr>
        <p:blipFill rotWithShape="1">
          <a:blip r:embed="rId2"/>
          <a:srcRect l="13789" t="14574" r="18405" b="11680"/>
          <a:stretch/>
        </p:blipFill>
        <p:spPr>
          <a:xfrm>
            <a:off x="457200" y="274638"/>
            <a:ext cx="3994155" cy="6147428"/>
          </a:xfrm>
          <a:prstGeom prst="rect">
            <a:avLst/>
          </a:prstGeom>
          <a:solidFill>
            <a:schemeClr val="tx1"/>
          </a:solidFill>
          <a:effectLst>
            <a:outerShdw blurRad="50800" dist="152400" dir="2700000" algn="tl" rotWithShape="0">
              <a:prstClr val="black">
                <a:alpha val="50000"/>
              </a:prstClr>
            </a:outerShdw>
          </a:effectLst>
        </p:spPr>
      </p:pic>
      <p:sp>
        <p:nvSpPr>
          <p:cNvPr id="11" name="Content Placeholder 4">
            <a:extLst>
              <a:ext uri="{FF2B5EF4-FFF2-40B4-BE49-F238E27FC236}">
                <a16:creationId xmlns:a16="http://schemas.microsoft.com/office/drawing/2014/main" id="{A61B04FC-8B67-E247-92D6-FE3E784FE33C}"/>
              </a:ext>
            </a:extLst>
          </p:cNvPr>
          <p:cNvSpPr>
            <a:spLocks noGrp="1"/>
          </p:cNvSpPr>
          <p:nvPr/>
        </p:nvSpPr>
        <p:spPr>
          <a:xfrm>
            <a:off x="4451355" y="1417638"/>
            <a:ext cx="4782144" cy="5062910"/>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539750" indent="-503238">
              <a:buClr>
                <a:schemeClr val="tx1"/>
              </a:buClr>
              <a:buSzPct val="100000"/>
              <a:buFont typeface="HiraMinProN-W3" charset="-128"/>
              <a:buChar char="☜"/>
            </a:pPr>
            <a:r>
              <a:rPr lang="en-US" sz="2800" dirty="0"/>
              <a:t>The sharing of the CORE costs, defined in the MoUs, is summarized here in the Phase-I “Money Matrix”.</a:t>
            </a:r>
          </a:p>
        </p:txBody>
      </p:sp>
      <p:graphicFrame>
        <p:nvGraphicFramePr>
          <p:cNvPr id="13" name="Table 12">
            <a:extLst>
              <a:ext uri="{FF2B5EF4-FFF2-40B4-BE49-F238E27FC236}">
                <a16:creationId xmlns:a16="http://schemas.microsoft.com/office/drawing/2014/main" id="{08879BDD-8C70-2747-89B4-D439C2B3586F}"/>
              </a:ext>
            </a:extLst>
          </p:cNvPr>
          <p:cNvGraphicFramePr>
            <a:graphicFrameLocks noGrp="1"/>
          </p:cNvGraphicFramePr>
          <p:nvPr>
            <p:extLst>
              <p:ext uri="{D42A27DB-BD31-4B8C-83A1-F6EECF244321}">
                <p14:modId xmlns:p14="http://schemas.microsoft.com/office/powerpoint/2010/main" val="3663619215"/>
              </p:ext>
            </p:extLst>
          </p:nvPr>
        </p:nvGraphicFramePr>
        <p:xfrm>
          <a:off x="4694650" y="3589151"/>
          <a:ext cx="4295554" cy="2832915"/>
        </p:xfrm>
        <a:graphic>
          <a:graphicData uri="http://schemas.openxmlformats.org/drawingml/2006/table">
            <a:tbl>
              <a:tblPr firstRow="1" bandRow="1">
                <a:effectLst>
                  <a:outerShdw blurRad="50800" dist="152400" dir="2700000" algn="tl" rotWithShape="0">
                    <a:prstClr val="black">
                      <a:alpha val="40000"/>
                    </a:prstClr>
                  </a:outerShdw>
                </a:effectLst>
                <a:tableStyleId>{5C22544A-7EE6-4342-B048-85BDC9FD1C3A}</a:tableStyleId>
              </a:tblPr>
              <a:tblGrid>
                <a:gridCol w="1565491">
                  <a:extLst>
                    <a:ext uri="{9D8B030D-6E8A-4147-A177-3AD203B41FA5}">
                      <a16:colId xmlns:a16="http://schemas.microsoft.com/office/drawing/2014/main" val="3935156609"/>
                    </a:ext>
                  </a:extLst>
                </a:gridCol>
                <a:gridCol w="2730063">
                  <a:extLst>
                    <a:ext uri="{9D8B030D-6E8A-4147-A177-3AD203B41FA5}">
                      <a16:colId xmlns:a16="http://schemas.microsoft.com/office/drawing/2014/main" val="1249985387"/>
                    </a:ext>
                  </a:extLst>
                </a:gridCol>
              </a:tblGrid>
              <a:tr h="333555">
                <a:tc gridSpan="2">
                  <a:txBody>
                    <a:bodyPr/>
                    <a:lstStyle/>
                    <a:p>
                      <a:pPr algn="ctr"/>
                      <a:r>
                        <a:rPr lang="en-US" dirty="0">
                          <a:solidFill>
                            <a:srgbClr val="002060"/>
                          </a:solidFill>
                        </a:rPr>
                        <a:t>Phase-I Upgrade</a:t>
                      </a:r>
                      <a:r>
                        <a:rPr lang="en-US" dirty="0">
                          <a:solidFill>
                            <a:schemeClr val="tx1">
                              <a:lumMod val="95000"/>
                              <a:lumOff val="5000"/>
                            </a:schemeClr>
                          </a:solidFill>
                        </a:rPr>
                        <a:t> </a:t>
                      </a:r>
                      <a:r>
                        <a:rPr lang="en-US" dirty="0">
                          <a:solidFill>
                            <a:srgbClr val="C00000"/>
                          </a:solidFill>
                        </a:rPr>
                        <a:t>TDRs</a:t>
                      </a:r>
                      <a:r>
                        <a:rPr lang="en-US" dirty="0">
                          <a:solidFill>
                            <a:schemeClr val="tx2">
                              <a:lumMod val="20000"/>
                              <a:lumOff val="80000"/>
                            </a:schemeClr>
                          </a:solidFill>
                        </a:rPr>
                        <a:t> </a:t>
                      </a:r>
                      <a:r>
                        <a:rPr lang="en-US" dirty="0">
                          <a:solidFill>
                            <a:srgbClr val="002060"/>
                          </a:solidFill>
                        </a:rPr>
                        <a:t>and</a:t>
                      </a:r>
                      <a:r>
                        <a:rPr lang="en-US" dirty="0">
                          <a:solidFill>
                            <a:schemeClr val="tx2">
                              <a:lumMod val="20000"/>
                              <a:lumOff val="80000"/>
                            </a:schemeClr>
                          </a:solidFill>
                        </a:rPr>
                        <a:t> </a:t>
                      </a:r>
                      <a:r>
                        <a:rPr lang="en-US" dirty="0">
                          <a:solidFill>
                            <a:schemeClr val="accent5"/>
                          </a:solidFill>
                        </a:rPr>
                        <a:t>MOUs</a:t>
                      </a:r>
                    </a:p>
                  </a:txBody>
                  <a:tcPr>
                    <a:solidFill>
                      <a:schemeClr val="accent1">
                        <a:lumMod val="20000"/>
                        <a:lumOff val="80000"/>
                      </a:schemeClr>
                    </a:solidFill>
                  </a:tcPr>
                </a:tc>
                <a:tc hMerge="1">
                  <a:txBody>
                    <a:bodyPr/>
                    <a:lstStyle/>
                    <a:p>
                      <a:endParaRPr lang="en-US" dirty="0"/>
                    </a:p>
                  </a:txBody>
                  <a:tcPr/>
                </a:tc>
                <a:extLst>
                  <a:ext uri="{0D108BD9-81ED-4DB2-BD59-A6C34878D82A}">
                    <a16:rowId xmlns:a16="http://schemas.microsoft.com/office/drawing/2014/main" val="2179608560"/>
                  </a:ext>
                </a:extLst>
              </a:tr>
              <a:tr h="333555">
                <a:tc>
                  <a:txBody>
                    <a:bodyPr/>
                    <a:lstStyle/>
                    <a:p>
                      <a:r>
                        <a:rPr lang="de-DE" sz="1000" b="1" i="0" dirty="0">
                          <a:solidFill>
                            <a:srgbClr val="C00000"/>
                          </a:solidFill>
                          <a:latin typeface="Arial"/>
                          <a:cs typeface="Arial"/>
                        </a:rPr>
                        <a:t>CERN-LHCC-2013-006</a:t>
                      </a:r>
                      <a:br>
                        <a:rPr lang="de-DE" sz="1000" b="1" i="0" dirty="0">
                          <a:solidFill>
                            <a:srgbClr val="C00000"/>
                          </a:solidFill>
                          <a:latin typeface="Arial"/>
                          <a:cs typeface="Arial"/>
                        </a:rPr>
                      </a:br>
                      <a:r>
                        <a:rPr lang="en-US" sz="1000" b="1" i="0" dirty="0">
                          <a:solidFill>
                            <a:schemeClr val="accent5"/>
                          </a:solidFill>
                          <a:latin typeface="Arial"/>
                          <a:cs typeface="Arial"/>
                        </a:rPr>
                        <a:t>CERN-RRB-2014-050</a:t>
                      </a:r>
                    </a:p>
                  </a:txBody>
                  <a:tcPr anchor="ctr"/>
                </a:tc>
                <a:tc>
                  <a:txBody>
                    <a:bodyPr/>
                    <a:lstStyle/>
                    <a:p>
                      <a:r>
                        <a:rPr lang="en-US" sz="1000" b="1" i="0" dirty="0">
                          <a:latin typeface="Arial"/>
                          <a:cs typeface="Arial"/>
                        </a:rPr>
                        <a:t>Construction of the ATLAS New Small Wheel (NSW) Sub-Detector</a:t>
                      </a:r>
                    </a:p>
                  </a:txBody>
                  <a:tcPr anchor="ctr"/>
                </a:tc>
                <a:extLst>
                  <a:ext uri="{0D108BD9-81ED-4DB2-BD59-A6C34878D82A}">
                    <a16:rowId xmlns:a16="http://schemas.microsoft.com/office/drawing/2014/main" val="2593418040"/>
                  </a:ext>
                </a:extLst>
              </a:tr>
              <a:tr h="3335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1000" b="1" i="0" dirty="0">
                          <a:solidFill>
                            <a:srgbClr val="C00000"/>
                          </a:solidFill>
                          <a:latin typeface="Arial"/>
                          <a:cs typeface="Arial"/>
                        </a:rPr>
                        <a:t>CERN-LHCC-2013-017</a:t>
                      </a:r>
                      <a:r>
                        <a:rPr lang="mr-IN" sz="1000" b="1" i="0" dirty="0">
                          <a:latin typeface="Arial"/>
                          <a:cs typeface="Arial"/>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accent5"/>
                          </a:solidFill>
                          <a:latin typeface="Arial"/>
                          <a:cs typeface="Arial"/>
                        </a:rPr>
                        <a:t>CERN-RRB-2014-051</a:t>
                      </a:r>
                      <a:br>
                        <a:rPr lang="en-US" sz="1000" b="1" i="0" dirty="0">
                          <a:solidFill>
                            <a:schemeClr val="accent5"/>
                          </a:solidFill>
                          <a:latin typeface="Arial"/>
                          <a:cs typeface="Arial"/>
                        </a:rPr>
                      </a:br>
                      <a:r>
                        <a:rPr lang="en-US" sz="1000" b="1" i="0" dirty="0">
                          <a:solidFill>
                            <a:schemeClr val="accent5"/>
                          </a:solidFill>
                          <a:latin typeface="Arial"/>
                          <a:cs typeface="Arial"/>
                        </a:rPr>
                        <a:t>CERN-RRB-2015-064</a:t>
                      </a:r>
                    </a:p>
                  </a:txBody>
                  <a:tcPr anchor="ctr"/>
                </a:tc>
                <a:tc>
                  <a:txBody>
                    <a:bodyPr/>
                    <a:lstStyle/>
                    <a:p>
                      <a:r>
                        <a:rPr lang="en-US" sz="1000" b="1" i="0" dirty="0">
                          <a:latin typeface="Arial"/>
                          <a:cs typeface="Arial"/>
                        </a:rPr>
                        <a:t>Upgrade of the Liquid Argon Calorimeter Trigger</a:t>
                      </a:r>
                      <a:r>
                        <a:rPr lang="en-US" sz="1000" b="1" i="0" baseline="0" dirty="0">
                          <a:latin typeface="Arial"/>
                          <a:cs typeface="Arial"/>
                        </a:rPr>
                        <a:t> electronics</a:t>
                      </a:r>
                      <a:endParaRPr lang="en-US" sz="1000" b="1" i="0" dirty="0">
                        <a:latin typeface="Arial"/>
                        <a:cs typeface="Arial"/>
                      </a:endParaRPr>
                    </a:p>
                  </a:txBody>
                  <a:tcPr anchor="ctr"/>
                </a:tc>
                <a:extLst>
                  <a:ext uri="{0D108BD9-81ED-4DB2-BD59-A6C34878D82A}">
                    <a16:rowId xmlns:a16="http://schemas.microsoft.com/office/drawing/2014/main" val="2164855066"/>
                  </a:ext>
                </a:extLst>
              </a:tr>
              <a:tr h="208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accent5"/>
                          </a:solidFill>
                          <a:latin typeface="Arial"/>
                          <a:cs typeface="Arial"/>
                        </a:rPr>
                        <a:t>CERN-RRB-2014-052</a:t>
                      </a:r>
                    </a:p>
                  </a:txBody>
                  <a:tcPr anchor="ctr"/>
                </a:tc>
                <a:tc>
                  <a:txBody>
                    <a:bodyPr/>
                    <a:lstStyle/>
                    <a:p>
                      <a:r>
                        <a:rPr lang="en-US" sz="1000" b="1" i="0" dirty="0">
                          <a:latin typeface="Arial"/>
                          <a:cs typeface="Arial"/>
                        </a:rPr>
                        <a:t>Upgrade of</a:t>
                      </a:r>
                      <a:r>
                        <a:rPr lang="en-US" sz="1000" b="1" i="0" baseline="0" dirty="0">
                          <a:latin typeface="Arial"/>
                          <a:cs typeface="Arial"/>
                        </a:rPr>
                        <a:t> the ATLAS Tile Calorimeter</a:t>
                      </a:r>
                      <a:endParaRPr lang="en-US" sz="1000" b="1" i="0" dirty="0">
                        <a:latin typeface="Arial"/>
                        <a:cs typeface="Arial"/>
                      </a:endParaRPr>
                    </a:p>
                  </a:txBody>
                  <a:tcPr anchor="ctr"/>
                </a:tc>
                <a:extLst>
                  <a:ext uri="{0D108BD9-81ED-4DB2-BD59-A6C34878D82A}">
                    <a16:rowId xmlns:a16="http://schemas.microsoft.com/office/drawing/2014/main" val="2379216884"/>
                  </a:ext>
                </a:extLst>
              </a:tr>
              <a:tr h="3335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b="1" i="0" dirty="0">
                          <a:solidFill>
                            <a:srgbClr val="C00000"/>
                          </a:solidFill>
                          <a:latin typeface="Arial"/>
                          <a:cs typeface="Arial"/>
                        </a:rPr>
                        <a:t>CERN-LHCC-2013-007</a:t>
                      </a:r>
                      <a:br>
                        <a:rPr lang="en-US" sz="1000" b="1" i="0" dirty="0">
                          <a:latin typeface="Arial"/>
                          <a:cs typeface="Arial"/>
                        </a:rPr>
                      </a:br>
                      <a:r>
                        <a:rPr lang="en-US" sz="1000" b="1" i="0" dirty="0">
                          <a:solidFill>
                            <a:schemeClr val="accent5"/>
                          </a:solidFill>
                          <a:latin typeface="Arial"/>
                          <a:cs typeface="Arial"/>
                        </a:rPr>
                        <a:t>CERN-RRB-2014-053</a:t>
                      </a:r>
                      <a:br>
                        <a:rPr lang="en-US" sz="1000" b="1" i="0" dirty="0">
                          <a:solidFill>
                            <a:schemeClr val="accent5"/>
                          </a:solidFill>
                          <a:latin typeface="Arial"/>
                          <a:cs typeface="Arial"/>
                        </a:rPr>
                      </a:br>
                      <a:r>
                        <a:rPr lang="en-US" sz="1000" b="1" i="0" dirty="0">
                          <a:solidFill>
                            <a:schemeClr val="accent5"/>
                          </a:solidFill>
                          <a:latin typeface="Arial"/>
                          <a:cs typeface="Arial"/>
                        </a:rPr>
                        <a:t>CERN-RRB-2015-001</a:t>
                      </a:r>
                    </a:p>
                  </a:txBody>
                  <a:tcPr anchor="ctr"/>
                </a:tc>
                <a:tc>
                  <a:txBody>
                    <a:bodyPr/>
                    <a:lstStyle/>
                    <a:p>
                      <a:r>
                        <a:rPr lang="en-US" sz="1000" b="1" i="0" dirty="0">
                          <a:latin typeface="Arial"/>
                          <a:cs typeface="Arial"/>
                        </a:rPr>
                        <a:t>Construction of the FTK Sub-System</a:t>
                      </a:r>
                    </a:p>
                  </a:txBody>
                  <a:tcPr anchor="ctr"/>
                </a:tc>
                <a:extLst>
                  <a:ext uri="{0D108BD9-81ED-4DB2-BD59-A6C34878D82A}">
                    <a16:rowId xmlns:a16="http://schemas.microsoft.com/office/drawing/2014/main" val="4186638842"/>
                  </a:ext>
                </a:extLst>
              </a:tr>
              <a:tr h="3335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b="1" i="0" dirty="0">
                          <a:solidFill>
                            <a:srgbClr val="C00000"/>
                          </a:solidFill>
                          <a:latin typeface="Arial"/>
                          <a:cs typeface="Arial"/>
                        </a:rPr>
                        <a:t>CERN-LHCC-2013-018</a:t>
                      </a:r>
                      <a:r>
                        <a:rPr lang="de-DE" sz="1000" b="1" i="0" dirty="0">
                          <a:latin typeface="Arial"/>
                          <a:cs typeface="Arial"/>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accent5"/>
                          </a:solidFill>
                          <a:latin typeface="Arial"/>
                          <a:cs typeface="Arial"/>
                        </a:rPr>
                        <a:t>CERN-RRB-2014-054</a:t>
                      </a:r>
                    </a:p>
                  </a:txBody>
                  <a:tcPr anchor="ctr"/>
                </a:tc>
                <a:tc>
                  <a:txBody>
                    <a:bodyPr/>
                    <a:lstStyle/>
                    <a:p>
                      <a:r>
                        <a:rPr lang="en-US" sz="1000" b="1" i="0" dirty="0">
                          <a:latin typeface="Arial"/>
                          <a:cs typeface="Arial"/>
                        </a:rPr>
                        <a:t>Upgrade of the Trigger and Data Acquisition System</a:t>
                      </a:r>
                    </a:p>
                  </a:txBody>
                  <a:tcPr anchor="ctr"/>
                </a:tc>
                <a:extLst>
                  <a:ext uri="{0D108BD9-81ED-4DB2-BD59-A6C34878D82A}">
                    <a16:rowId xmlns:a16="http://schemas.microsoft.com/office/drawing/2014/main" val="3026244538"/>
                  </a:ext>
                </a:extLst>
              </a:tr>
              <a:tr h="3335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rgbClr val="C00000"/>
                          </a:solidFill>
                          <a:latin typeface="Arial"/>
                          <a:cs typeface="Arial"/>
                        </a:rPr>
                        <a:t>CERN-LHCC-2015-009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i="0" dirty="0">
                          <a:latin typeface="Arial"/>
                          <a:cs typeface="Arial"/>
                        </a:rPr>
                        <a:t>ATLAS Forward Proton TDR</a:t>
                      </a:r>
                    </a:p>
                  </a:txBody>
                  <a:tcPr anchor="ctr"/>
                </a:tc>
                <a:extLst>
                  <a:ext uri="{0D108BD9-81ED-4DB2-BD59-A6C34878D82A}">
                    <a16:rowId xmlns:a16="http://schemas.microsoft.com/office/drawing/2014/main" val="4117411546"/>
                  </a:ext>
                </a:extLst>
              </a:tr>
            </a:tbl>
          </a:graphicData>
        </a:graphic>
      </p:graphicFrame>
    </p:spTree>
    <p:extLst>
      <p:ext uri="{BB962C8B-B14F-4D97-AF65-F5344CB8AC3E}">
        <p14:creationId xmlns:p14="http://schemas.microsoft.com/office/powerpoint/2010/main" val="2331895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28D7AB-48A9-2744-9828-D6DD38070784}"/>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A977EF9C-38B4-1748-9AFC-54D390BEDFBD}"/>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A46B11FD-2E2C-D448-B61B-6C147255D749}"/>
              </a:ext>
            </a:extLst>
          </p:cNvPr>
          <p:cNvSpPr>
            <a:spLocks noGrp="1"/>
          </p:cNvSpPr>
          <p:nvPr>
            <p:ph type="sldNum" sz="quarter" idx="12"/>
          </p:nvPr>
        </p:nvSpPr>
        <p:spPr/>
        <p:txBody>
          <a:bodyPr/>
          <a:lstStyle/>
          <a:p>
            <a:fld id="{401CF334-2D5C-4859-84A6-CA7E6E43FAEB}" type="slidenum">
              <a:rPr lang="en-US" smtClean="0"/>
              <a:t>15</a:t>
            </a:fld>
            <a:endParaRPr lang="en-US" dirty="0"/>
          </a:p>
        </p:txBody>
      </p:sp>
      <p:sp>
        <p:nvSpPr>
          <p:cNvPr id="7" name="Content Placeholder 4">
            <a:extLst>
              <a:ext uri="{FF2B5EF4-FFF2-40B4-BE49-F238E27FC236}">
                <a16:creationId xmlns:a16="http://schemas.microsoft.com/office/drawing/2014/main" id="{95280734-76AC-1F43-891F-1DA1E231449F}"/>
              </a:ext>
            </a:extLst>
          </p:cNvPr>
          <p:cNvSpPr>
            <a:spLocks noGrp="1"/>
          </p:cNvSpPr>
          <p:nvPr>
            <p:ph idx="1"/>
          </p:nvPr>
        </p:nvSpPr>
        <p:spPr>
          <a:xfrm>
            <a:off x="4359349" y="829339"/>
            <a:ext cx="4423143" cy="5957851"/>
          </a:xfrm>
        </p:spPr>
        <p:txBody>
          <a:bodyPr>
            <a:normAutofit/>
          </a:bodyPr>
          <a:lstStyle/>
          <a:p>
            <a:pPr marL="231775" indent="-231775">
              <a:spcBef>
                <a:spcPts val="1200"/>
              </a:spcBef>
              <a:buClrTx/>
              <a:buSzTx/>
              <a:buFont typeface="Arial" charset="0"/>
              <a:buChar char="•"/>
            </a:pPr>
            <a:r>
              <a:rPr lang="en-US" sz="2000" dirty="0">
                <a:solidFill>
                  <a:srgbClr val="DDF53D">
                    <a:lumMod val="20000"/>
                    <a:lumOff val="80000"/>
                  </a:srgbClr>
                </a:solidFill>
                <a:effectLst>
                  <a:outerShdw blurRad="50800" dist="38100" dir="2700000" algn="tl" rotWithShape="0">
                    <a:srgbClr val="000000">
                      <a:alpha val="40000"/>
                    </a:srgbClr>
                  </a:outerShdw>
                </a:effectLst>
                <a:latin typeface="Calibri" charset="0"/>
                <a:ea typeface="Calibri" charset="0"/>
                <a:cs typeface="Calibri" charset="0"/>
              </a:rPr>
              <a:t>All Phase-I projects have made substantial progress since the last RRB.</a:t>
            </a:r>
          </a:p>
          <a:p>
            <a:pPr marL="231775" lvl="0" indent="-231775">
              <a:spcBef>
                <a:spcPts val="1200"/>
              </a:spcBef>
              <a:buClrTx/>
              <a:buSzTx/>
              <a:buFont typeface="Arial" charset="0"/>
              <a:buChar char="•"/>
            </a:pPr>
            <a:r>
              <a:rPr lang="en-US" sz="2000" dirty="0">
                <a:solidFill>
                  <a:srgbClr val="DDF53D">
                    <a:lumMod val="20000"/>
                    <a:lumOff val="80000"/>
                  </a:srgbClr>
                </a:solidFill>
                <a:effectLst>
                  <a:outerShdw blurRad="50800" dist="38100" dir="2700000" algn="tl" rotWithShape="0">
                    <a:srgbClr val="000000">
                      <a:alpha val="40000"/>
                    </a:srgbClr>
                  </a:outerShdw>
                </a:effectLst>
                <a:latin typeface="Calibri" charset="0"/>
                <a:ea typeface="Calibri" charset="0"/>
                <a:cs typeface="Calibri" charset="0"/>
              </a:rPr>
              <a:t>See CERN-RRB-2018-041 and the presentation by Ludovico </a:t>
            </a:r>
            <a:r>
              <a:rPr lang="en-US" sz="2000" dirty="0" err="1">
                <a:solidFill>
                  <a:srgbClr val="DDF53D">
                    <a:lumMod val="20000"/>
                    <a:lumOff val="80000"/>
                  </a:srgbClr>
                </a:solidFill>
                <a:effectLst>
                  <a:outerShdw blurRad="50800" dist="38100" dir="2700000" algn="tl" rotWithShape="0">
                    <a:srgbClr val="000000">
                      <a:alpha val="40000"/>
                    </a:srgbClr>
                  </a:outerShdw>
                </a:effectLst>
                <a:latin typeface="Calibri" charset="0"/>
                <a:ea typeface="Calibri" charset="0"/>
                <a:cs typeface="Calibri" charset="0"/>
              </a:rPr>
              <a:t>Pontecorvo</a:t>
            </a:r>
            <a:r>
              <a:rPr lang="en-US" sz="2000" dirty="0">
                <a:solidFill>
                  <a:srgbClr val="DDF53D">
                    <a:lumMod val="20000"/>
                    <a:lumOff val="80000"/>
                  </a:srgbClr>
                </a:solidFill>
                <a:effectLst>
                  <a:outerShdw blurRad="50800" dist="38100" dir="2700000" algn="tl" rotWithShape="0">
                    <a:srgbClr val="000000">
                      <a:alpha val="40000"/>
                    </a:srgbClr>
                  </a:outerShdw>
                </a:effectLst>
                <a:latin typeface="Calibri" charset="0"/>
                <a:ea typeface="Calibri" charset="0"/>
                <a:cs typeface="Calibri" charset="0"/>
              </a:rPr>
              <a:t> for detailed, up-to-date information.</a:t>
            </a:r>
          </a:p>
          <a:p>
            <a:pPr marL="231775" indent="-222250">
              <a:spcBef>
                <a:spcPts val="1200"/>
              </a:spcBef>
              <a:buClr>
                <a:srgbClr val="F8FED8"/>
              </a:buClr>
              <a:buSzTx/>
              <a:buFont typeface=".HiraKakuInterface-W3" charset="-128"/>
              <a:buChar char="☜"/>
            </a:pPr>
            <a:r>
              <a:rPr lang="en-US" sz="2000" dirty="0">
                <a:solidFill>
                  <a:srgbClr val="DDF53D">
                    <a:lumMod val="20000"/>
                    <a:lumOff val="80000"/>
                  </a:srgbClr>
                </a:solidFill>
                <a:effectLst>
                  <a:outerShdw blurRad="50800" dist="38100" dir="2700000" algn="tl" rotWithShape="0">
                    <a:srgbClr val="000000">
                      <a:alpha val="40000"/>
                    </a:srgbClr>
                  </a:outerShdw>
                </a:effectLst>
                <a:latin typeface="Calibri" charset="0"/>
                <a:ea typeface="Calibri" charset="0"/>
                <a:cs typeface="Calibri" charset="0"/>
              </a:rPr>
              <a:t> CORE values of 6.2 MCHF realized in 2017 (and 2018 →next slide). </a:t>
            </a:r>
          </a:p>
          <a:p>
            <a:pPr marL="231775" lvl="0" indent="-231775">
              <a:spcBef>
                <a:spcPts val="1200"/>
              </a:spcBef>
              <a:buClrTx/>
              <a:buSzTx/>
              <a:buFont typeface="Arial" charset="0"/>
              <a:buChar char="•"/>
            </a:pPr>
            <a:r>
              <a:rPr lang="en-US" sz="2000" dirty="0">
                <a:solidFill>
                  <a:srgbClr val="DDF53D">
                    <a:lumMod val="20000"/>
                    <a:lumOff val="80000"/>
                  </a:srgbClr>
                </a:solidFill>
                <a:effectLst>
                  <a:outerShdw blurRad="50800" dist="38100" dir="2700000" algn="tl" rotWithShape="0">
                    <a:srgbClr val="000000">
                      <a:alpha val="40000"/>
                    </a:srgbClr>
                  </a:outerShdw>
                </a:effectLst>
                <a:latin typeface="Calibri" charset="0"/>
                <a:ea typeface="Calibri" charset="0"/>
                <a:cs typeface="Calibri" charset="0"/>
              </a:rPr>
              <a:t>The New Small Wheel project remains highly critical</a:t>
            </a:r>
          </a:p>
          <a:p>
            <a:pPr marL="533527" lvl="1" indent="-231775">
              <a:spcBef>
                <a:spcPts val="600"/>
              </a:spcBef>
              <a:buClrTx/>
              <a:buSzTx/>
              <a:buFont typeface="Arial" charset="0"/>
              <a:buChar char="•"/>
            </a:pPr>
            <a:r>
              <a:rPr lang="en-US" sz="1600" dirty="0">
                <a:solidFill>
                  <a:srgbClr val="F8C78E"/>
                </a:solidFill>
                <a:effectLst>
                  <a:outerShdw blurRad="50800" dist="38100" dir="2700000" algn="tl" rotWithShape="0">
                    <a:srgbClr val="000000">
                      <a:alpha val="40000"/>
                    </a:srgbClr>
                  </a:outerShdw>
                </a:effectLst>
                <a:latin typeface="Calibri" charset="0"/>
                <a:ea typeface="Calibri" charset="0"/>
                <a:cs typeface="Calibri" charset="0"/>
              </a:rPr>
              <a:t>Top ATLAS priority, full attention by ATLAS management;</a:t>
            </a:r>
          </a:p>
          <a:p>
            <a:pPr marL="533527" lvl="1" indent="-231775">
              <a:spcBef>
                <a:spcPts val="600"/>
              </a:spcBef>
              <a:buClrTx/>
              <a:buSzTx/>
              <a:buFont typeface="Arial" charset="0"/>
              <a:buChar char="•"/>
            </a:pPr>
            <a:r>
              <a:rPr lang="en-US" sz="1600" dirty="0">
                <a:solidFill>
                  <a:srgbClr val="F8C78E"/>
                </a:solidFill>
                <a:effectLst>
                  <a:outerShdw blurRad="50800" dist="38100" dir="2700000" algn="tl" rotWithShape="0">
                    <a:srgbClr val="000000">
                      <a:alpha val="40000"/>
                    </a:srgbClr>
                  </a:outerShdw>
                </a:effectLst>
                <a:latin typeface="Calibri" charset="0"/>
                <a:ea typeface="Calibri" charset="0"/>
                <a:cs typeface="Calibri" charset="0"/>
              </a:rPr>
              <a:t>CORE over-costs to be wrapped up comprehensively in 2019 – 20.</a:t>
            </a:r>
          </a:p>
        </p:txBody>
      </p:sp>
      <p:sp>
        <p:nvSpPr>
          <p:cNvPr id="8" name="Title 5">
            <a:extLst>
              <a:ext uri="{FF2B5EF4-FFF2-40B4-BE49-F238E27FC236}">
                <a16:creationId xmlns:a16="http://schemas.microsoft.com/office/drawing/2014/main" id="{F7C35151-1BD9-2544-9E8F-A6F3CB1C9BCF}"/>
              </a:ext>
            </a:extLst>
          </p:cNvPr>
          <p:cNvSpPr>
            <a:spLocks noGrp="1"/>
          </p:cNvSpPr>
          <p:nvPr>
            <p:ph type="title"/>
          </p:nvPr>
        </p:nvSpPr>
        <p:spPr>
          <a:xfrm>
            <a:off x="457200" y="8820"/>
            <a:ext cx="7467600" cy="820520"/>
          </a:xfrm>
        </p:spPr>
        <p:txBody>
          <a:bodyPr>
            <a:normAutofit/>
          </a:bodyPr>
          <a:lstStyle/>
          <a:p>
            <a:r>
              <a:rPr lang="en-US" dirty="0"/>
              <a:t>Phase-I Progress</a:t>
            </a:r>
          </a:p>
        </p:txBody>
      </p:sp>
      <p:pic>
        <p:nvPicPr>
          <p:cNvPr id="10" name="Picture 9">
            <a:extLst>
              <a:ext uri="{FF2B5EF4-FFF2-40B4-BE49-F238E27FC236}">
                <a16:creationId xmlns:a16="http://schemas.microsoft.com/office/drawing/2014/main" id="{20ECF0E2-539A-6842-8D1E-DCF17B35BB97}"/>
              </a:ext>
            </a:extLst>
          </p:cNvPr>
          <p:cNvPicPr>
            <a:picLocks noChangeAspect="1"/>
          </p:cNvPicPr>
          <p:nvPr/>
        </p:nvPicPr>
        <p:blipFill rotWithShape="1">
          <a:blip r:embed="rId2"/>
          <a:srcRect l="14518" t="7946" r="17342" b="13101"/>
          <a:stretch/>
        </p:blipFill>
        <p:spPr>
          <a:xfrm>
            <a:off x="629884" y="829339"/>
            <a:ext cx="3500637" cy="5739862"/>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3342723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28D7AB-48A9-2744-9828-D6DD38070784}"/>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A977EF9C-38B4-1748-9AFC-54D390BEDFBD}"/>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A46B11FD-2E2C-D448-B61B-6C147255D749}"/>
              </a:ext>
            </a:extLst>
          </p:cNvPr>
          <p:cNvSpPr>
            <a:spLocks noGrp="1"/>
          </p:cNvSpPr>
          <p:nvPr>
            <p:ph type="sldNum" sz="quarter" idx="12"/>
          </p:nvPr>
        </p:nvSpPr>
        <p:spPr/>
        <p:txBody>
          <a:bodyPr/>
          <a:lstStyle/>
          <a:p>
            <a:fld id="{401CF334-2D5C-4859-84A6-CA7E6E43FAEB}" type="slidenum">
              <a:rPr lang="en-US" smtClean="0"/>
              <a:t>16</a:t>
            </a:fld>
            <a:endParaRPr lang="en-US" dirty="0"/>
          </a:p>
        </p:txBody>
      </p:sp>
      <p:sp>
        <p:nvSpPr>
          <p:cNvPr id="8" name="Title 5">
            <a:extLst>
              <a:ext uri="{FF2B5EF4-FFF2-40B4-BE49-F238E27FC236}">
                <a16:creationId xmlns:a16="http://schemas.microsoft.com/office/drawing/2014/main" id="{F7C35151-1BD9-2544-9E8F-A6F3CB1C9BCF}"/>
              </a:ext>
            </a:extLst>
          </p:cNvPr>
          <p:cNvSpPr>
            <a:spLocks noGrp="1"/>
          </p:cNvSpPr>
          <p:nvPr>
            <p:ph type="title"/>
          </p:nvPr>
        </p:nvSpPr>
        <p:spPr>
          <a:xfrm>
            <a:off x="457200" y="8820"/>
            <a:ext cx="7467600" cy="820520"/>
          </a:xfrm>
        </p:spPr>
        <p:txBody>
          <a:bodyPr>
            <a:normAutofit/>
          </a:bodyPr>
          <a:lstStyle/>
          <a:p>
            <a:r>
              <a:rPr lang="en-US" dirty="0"/>
              <a:t>Phase-I Progress</a:t>
            </a:r>
          </a:p>
        </p:txBody>
      </p:sp>
      <p:pic>
        <p:nvPicPr>
          <p:cNvPr id="10" name="Picture 9">
            <a:extLst>
              <a:ext uri="{FF2B5EF4-FFF2-40B4-BE49-F238E27FC236}">
                <a16:creationId xmlns:a16="http://schemas.microsoft.com/office/drawing/2014/main" id="{20ECF0E2-539A-6842-8D1E-DCF17B35BB97}"/>
              </a:ext>
            </a:extLst>
          </p:cNvPr>
          <p:cNvPicPr>
            <a:picLocks noChangeAspect="1"/>
          </p:cNvPicPr>
          <p:nvPr/>
        </p:nvPicPr>
        <p:blipFill rotWithShape="1">
          <a:blip r:embed="rId2"/>
          <a:srcRect l="14518" t="7946" r="17342" b="13101"/>
          <a:stretch/>
        </p:blipFill>
        <p:spPr>
          <a:xfrm>
            <a:off x="629884" y="829339"/>
            <a:ext cx="3500637" cy="5739862"/>
          </a:xfrm>
          <a:prstGeom prst="rect">
            <a:avLst/>
          </a:prstGeom>
          <a:solidFill>
            <a:schemeClr val="tx1"/>
          </a:solidFill>
          <a:effectLst>
            <a:outerShdw blurRad="50800" dist="152400" dir="2700000" algn="tl" rotWithShape="0">
              <a:prstClr val="black">
                <a:alpha val="50000"/>
              </a:prstClr>
            </a:outerShdw>
          </a:effectLst>
        </p:spPr>
      </p:pic>
      <p:pic>
        <p:nvPicPr>
          <p:cNvPr id="9" name="Picture 8">
            <a:extLst>
              <a:ext uri="{FF2B5EF4-FFF2-40B4-BE49-F238E27FC236}">
                <a16:creationId xmlns:a16="http://schemas.microsoft.com/office/drawing/2014/main" id="{B145C789-BE38-2D40-9C15-6D51314E2F76}"/>
              </a:ext>
            </a:extLst>
          </p:cNvPr>
          <p:cNvPicPr>
            <a:picLocks noChangeAspect="1"/>
          </p:cNvPicPr>
          <p:nvPr/>
        </p:nvPicPr>
        <p:blipFill rotWithShape="1">
          <a:blip r:embed="rId3"/>
          <a:srcRect l="13316" t="10155" r="16799" b="14068"/>
          <a:stretch/>
        </p:blipFill>
        <p:spPr>
          <a:xfrm>
            <a:off x="4542503" y="850604"/>
            <a:ext cx="3726740" cy="5718597"/>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2426833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87B5A5-86A9-6747-A3A1-7166B3A75E4D}"/>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DC77C49E-FD34-694F-A4C7-14746F90FF0E}"/>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85F60DF4-1BAC-F448-A37F-13C12E574F1E}"/>
              </a:ext>
            </a:extLst>
          </p:cNvPr>
          <p:cNvSpPr>
            <a:spLocks noGrp="1"/>
          </p:cNvSpPr>
          <p:nvPr>
            <p:ph type="sldNum" sz="quarter" idx="12"/>
          </p:nvPr>
        </p:nvSpPr>
        <p:spPr/>
        <p:txBody>
          <a:bodyPr/>
          <a:lstStyle/>
          <a:p>
            <a:fld id="{401CF334-2D5C-4859-84A6-CA7E6E43FAEB}" type="slidenum">
              <a:rPr lang="en-US" smtClean="0"/>
              <a:t>17</a:t>
            </a:fld>
            <a:endParaRPr lang="en-US" dirty="0"/>
          </a:p>
        </p:txBody>
      </p:sp>
      <p:pic>
        <p:nvPicPr>
          <p:cNvPr id="7" name="Picture 6">
            <a:extLst>
              <a:ext uri="{FF2B5EF4-FFF2-40B4-BE49-F238E27FC236}">
                <a16:creationId xmlns:a16="http://schemas.microsoft.com/office/drawing/2014/main" id="{D708EDB4-53F1-2C44-B710-8B578FEB4CCD}"/>
              </a:ext>
            </a:extLst>
          </p:cNvPr>
          <p:cNvPicPr>
            <a:picLocks noChangeAspect="1"/>
          </p:cNvPicPr>
          <p:nvPr/>
        </p:nvPicPr>
        <p:blipFill>
          <a:blip r:embed="rId2"/>
          <a:stretch>
            <a:fillRect/>
          </a:stretch>
        </p:blipFill>
        <p:spPr>
          <a:xfrm>
            <a:off x="511481" y="829340"/>
            <a:ext cx="3952104" cy="5592726"/>
          </a:xfrm>
          <a:prstGeom prst="rect">
            <a:avLst/>
          </a:prstGeom>
          <a:solidFill>
            <a:schemeClr val="tx1"/>
          </a:solidFill>
          <a:effectLst>
            <a:outerShdw blurRad="50800" dist="152400" dir="2700000" algn="tl" rotWithShape="0">
              <a:prstClr val="black">
                <a:alpha val="40000"/>
              </a:prstClr>
            </a:outerShdw>
          </a:effectLst>
        </p:spPr>
      </p:pic>
      <p:sp>
        <p:nvSpPr>
          <p:cNvPr id="8" name="Content Placeholder 4">
            <a:extLst>
              <a:ext uri="{FF2B5EF4-FFF2-40B4-BE49-F238E27FC236}">
                <a16:creationId xmlns:a16="http://schemas.microsoft.com/office/drawing/2014/main" id="{9161BF8D-3127-6C4B-8732-3B42DDFA3657}"/>
              </a:ext>
            </a:extLst>
          </p:cNvPr>
          <p:cNvSpPr>
            <a:spLocks noGrp="1"/>
          </p:cNvSpPr>
          <p:nvPr>
            <p:ph idx="1"/>
          </p:nvPr>
        </p:nvSpPr>
        <p:spPr>
          <a:xfrm>
            <a:off x="4614530" y="1031359"/>
            <a:ext cx="4300870" cy="5279066"/>
          </a:xfrm>
        </p:spPr>
        <p:txBody>
          <a:bodyPr>
            <a:normAutofit fontScale="92500"/>
          </a:bodyPr>
          <a:lstStyle/>
          <a:p>
            <a:pPr marL="36576" indent="0">
              <a:spcBef>
                <a:spcPts val="1320"/>
              </a:spcBef>
              <a:buNone/>
            </a:pPr>
            <a:r>
              <a:rPr lang="en-GB" sz="3200" dirty="0">
                <a:solidFill>
                  <a:srgbClr val="FF7E79"/>
                </a:solidFill>
                <a:effectLst>
                  <a:outerShdw blurRad="50800" dist="76200" dir="2700000" algn="tl" rotWithShape="0">
                    <a:prstClr val="black">
                      <a:alpha val="40000"/>
                    </a:prstClr>
                  </a:outerShdw>
                </a:effectLst>
              </a:rPr>
              <a:t>CERN-RRB-2017-058</a:t>
            </a:r>
          </a:p>
          <a:p>
            <a:pPr marL="454025" lvl="1" indent="-401638">
              <a:spcBef>
                <a:spcPts val="1320"/>
              </a:spcBef>
            </a:pPr>
            <a:r>
              <a:rPr lang="en-GB" sz="2800" dirty="0">
                <a:effectLst>
                  <a:outerShdw blurRad="50800" dist="76200" dir="2700000" algn="tl" rotWithShape="0">
                    <a:prstClr val="black">
                      <a:alpha val="40000"/>
                    </a:prstClr>
                  </a:outerShdw>
                </a:effectLst>
              </a:rPr>
              <a:t>Final version presented to RRB in October 2017</a:t>
            </a:r>
          </a:p>
          <a:p>
            <a:pPr marL="454025" lvl="1" indent="-401638">
              <a:spcBef>
                <a:spcPts val="1320"/>
              </a:spcBef>
            </a:pPr>
            <a:r>
              <a:rPr lang="en-GB" sz="2800" dirty="0">
                <a:effectLst>
                  <a:outerShdw blurRad="50800" dist="76200" dir="2700000" algn="tl" rotWithShape="0">
                    <a:prstClr val="black">
                      <a:alpha val="40000"/>
                    </a:prstClr>
                  </a:outerShdw>
                </a:effectLst>
              </a:rPr>
              <a:t>Total cost = 24.420 MCHF</a:t>
            </a:r>
          </a:p>
          <a:p>
            <a:pPr marL="454025" lvl="1" indent="-401638">
              <a:spcBef>
                <a:spcPts val="1320"/>
              </a:spcBef>
            </a:pPr>
            <a:r>
              <a:rPr lang="en-GB" sz="2800" dirty="0">
                <a:effectLst>
                  <a:outerShdw blurRad="50800" dist="76200" dir="2700000" algn="tl" rotWithShape="0">
                    <a:prstClr val="black">
                      <a:alpha val="40000"/>
                    </a:prstClr>
                  </a:outerShdw>
                </a:effectLst>
              </a:rPr>
              <a:t>Flat funding profile over 9 years, 2018–2026 </a:t>
            </a:r>
            <a:br>
              <a:rPr lang="en-GB" sz="2800" dirty="0">
                <a:effectLst>
                  <a:outerShdw blurRad="50800" dist="76200" dir="2700000" algn="tl" rotWithShape="0">
                    <a:prstClr val="black">
                      <a:alpha val="40000"/>
                    </a:prstClr>
                  </a:outerShdw>
                </a:effectLst>
              </a:rPr>
            </a:br>
            <a:r>
              <a:rPr lang="en-GB" sz="2800" dirty="0">
                <a:effectLst>
                  <a:outerShdw blurRad="50800" dist="76200" dir="2700000" algn="tl" rotWithShape="0">
                    <a:prstClr val="black">
                      <a:alpha val="40000"/>
                    </a:prstClr>
                  </a:outerShdw>
                </a:effectLst>
              </a:rPr>
              <a:t>➠ 2.713 MCHF/year</a:t>
            </a:r>
          </a:p>
          <a:p>
            <a:pPr marL="508000" lvl="1" indent="-498475">
              <a:spcBef>
                <a:spcPts val="1320"/>
              </a:spcBef>
              <a:buClr>
                <a:schemeClr val="tx1"/>
              </a:buClr>
              <a:buSzPct val="100000"/>
              <a:buFont typeface="HiraginoSans-W3" charset="-128"/>
              <a:buChar char="☜"/>
            </a:pPr>
            <a:r>
              <a:rPr lang="en-GB" sz="2800" dirty="0">
                <a:effectLst>
                  <a:outerShdw blurRad="50800" dist="76200" dir="2700000" algn="tl" rotWithShape="0">
                    <a:prstClr val="black">
                      <a:alpha val="40000"/>
                    </a:prstClr>
                  </a:outerShdw>
                </a:effectLst>
              </a:rPr>
              <a:t>To be shared year-by-year exactly like M&amp;O; </a:t>
            </a:r>
            <a:br>
              <a:rPr lang="en-GB" sz="2800" dirty="0">
                <a:effectLst>
                  <a:outerShdw blurRad="50800" dist="76200" dir="2700000" algn="tl" rotWithShape="0">
                    <a:prstClr val="black">
                      <a:alpha val="40000"/>
                    </a:prstClr>
                  </a:outerShdw>
                </a:effectLst>
              </a:rPr>
            </a:br>
            <a:r>
              <a:rPr lang="en-GB" sz="2800" dirty="0">
                <a:effectLst>
                  <a:outerShdw blurRad="50800" dist="76200" dir="2700000" algn="tl" rotWithShape="0">
                    <a:prstClr val="black">
                      <a:alpha val="40000"/>
                    </a:prstClr>
                  </a:outerShdw>
                </a:effectLst>
              </a:rPr>
              <a:t>the sharing by FA in 2018 is detailed in Annex 4.</a:t>
            </a:r>
          </a:p>
        </p:txBody>
      </p:sp>
      <p:sp>
        <p:nvSpPr>
          <p:cNvPr id="9" name="Title 5">
            <a:extLst>
              <a:ext uri="{FF2B5EF4-FFF2-40B4-BE49-F238E27FC236}">
                <a16:creationId xmlns:a16="http://schemas.microsoft.com/office/drawing/2014/main" id="{FD4A93B9-2967-0847-B042-BFAE24A82C12}"/>
              </a:ext>
            </a:extLst>
          </p:cNvPr>
          <p:cNvSpPr>
            <a:spLocks noGrp="1"/>
          </p:cNvSpPr>
          <p:nvPr>
            <p:ph type="title"/>
          </p:nvPr>
        </p:nvSpPr>
        <p:spPr>
          <a:xfrm>
            <a:off x="457200" y="8820"/>
            <a:ext cx="7467600" cy="820520"/>
          </a:xfrm>
        </p:spPr>
        <p:txBody>
          <a:bodyPr>
            <a:normAutofit/>
          </a:bodyPr>
          <a:lstStyle/>
          <a:p>
            <a:r>
              <a:rPr lang="en-US" dirty="0"/>
              <a:t>Phase-II </a:t>
            </a:r>
            <a:r>
              <a:rPr lang="de-CH" dirty="0"/>
              <a:t>Common Fund</a:t>
            </a:r>
            <a:endParaRPr lang="en-US" dirty="0"/>
          </a:p>
        </p:txBody>
      </p:sp>
    </p:spTree>
    <p:extLst>
      <p:ext uri="{BB962C8B-B14F-4D97-AF65-F5344CB8AC3E}">
        <p14:creationId xmlns:p14="http://schemas.microsoft.com/office/powerpoint/2010/main" val="4141756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87B5A5-86A9-6747-A3A1-7166B3A75E4D}"/>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DC77C49E-FD34-694F-A4C7-14746F90FF0E}"/>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85F60DF4-1BAC-F448-A37F-13C12E574F1E}"/>
              </a:ext>
            </a:extLst>
          </p:cNvPr>
          <p:cNvSpPr>
            <a:spLocks noGrp="1"/>
          </p:cNvSpPr>
          <p:nvPr>
            <p:ph type="sldNum" sz="quarter" idx="12"/>
          </p:nvPr>
        </p:nvSpPr>
        <p:spPr/>
        <p:txBody>
          <a:bodyPr/>
          <a:lstStyle/>
          <a:p>
            <a:fld id="{401CF334-2D5C-4859-84A6-CA7E6E43FAEB}" type="slidenum">
              <a:rPr lang="en-US" smtClean="0"/>
              <a:t>18</a:t>
            </a:fld>
            <a:endParaRPr lang="en-US" dirty="0"/>
          </a:p>
        </p:txBody>
      </p:sp>
      <p:sp>
        <p:nvSpPr>
          <p:cNvPr id="8" name="Content Placeholder 4">
            <a:extLst>
              <a:ext uri="{FF2B5EF4-FFF2-40B4-BE49-F238E27FC236}">
                <a16:creationId xmlns:a16="http://schemas.microsoft.com/office/drawing/2014/main" id="{9161BF8D-3127-6C4B-8732-3B42DDFA3657}"/>
              </a:ext>
            </a:extLst>
          </p:cNvPr>
          <p:cNvSpPr>
            <a:spLocks noGrp="1"/>
          </p:cNvSpPr>
          <p:nvPr>
            <p:ph idx="1"/>
          </p:nvPr>
        </p:nvSpPr>
        <p:spPr>
          <a:xfrm>
            <a:off x="4614530" y="1031359"/>
            <a:ext cx="4300870" cy="5279066"/>
          </a:xfrm>
        </p:spPr>
        <p:txBody>
          <a:bodyPr>
            <a:normAutofit/>
          </a:bodyPr>
          <a:lstStyle/>
          <a:p>
            <a:pPr marL="36576" indent="0">
              <a:spcBef>
                <a:spcPts val="1320"/>
              </a:spcBef>
              <a:buNone/>
            </a:pPr>
            <a:r>
              <a:rPr lang="en-GB" dirty="0">
                <a:solidFill>
                  <a:srgbClr val="FF7E79"/>
                </a:solidFill>
                <a:effectLst>
                  <a:outerShdw blurRad="50800" dist="76200" dir="2700000" algn="tl" rotWithShape="0">
                    <a:prstClr val="black">
                      <a:alpha val="40000"/>
                    </a:prstClr>
                  </a:outerShdw>
                </a:effectLst>
              </a:rPr>
              <a:t>CERN-RRB-2017-058</a:t>
            </a:r>
          </a:p>
          <a:p>
            <a:pPr marL="454025" lvl="1" indent="-401638">
              <a:spcBef>
                <a:spcPts val="1320"/>
              </a:spcBef>
            </a:pPr>
            <a:r>
              <a:rPr lang="en-GB" dirty="0">
                <a:effectLst>
                  <a:outerShdw blurRad="50800" dist="76200" dir="2700000" algn="tl" rotWithShape="0">
                    <a:prstClr val="black">
                      <a:alpha val="40000"/>
                    </a:prstClr>
                  </a:outerShdw>
                </a:effectLst>
              </a:rPr>
              <a:t>Sent out for signature in November 2017</a:t>
            </a:r>
          </a:p>
          <a:p>
            <a:pPr marL="454025" lvl="1" indent="-401638">
              <a:spcBef>
                <a:spcPts val="1320"/>
              </a:spcBef>
            </a:pPr>
            <a:r>
              <a:rPr lang="en-GB" dirty="0">
                <a:effectLst>
                  <a:outerShdw blurRad="50800" dist="76200" dir="2700000" algn="tl" rotWithShape="0">
                    <a:prstClr val="black">
                      <a:alpha val="40000"/>
                    </a:prstClr>
                  </a:outerShdw>
                </a:effectLst>
              </a:rPr>
              <a:t>17/47 signed by now</a:t>
            </a:r>
          </a:p>
          <a:p>
            <a:pPr marL="454025" lvl="1" indent="-401638">
              <a:spcBef>
                <a:spcPts val="1320"/>
              </a:spcBef>
            </a:pPr>
            <a:r>
              <a:rPr lang="en-GB" dirty="0">
                <a:effectLst>
                  <a:outerShdw blurRad="50800" dist="76200" dir="2700000" algn="tl" rotWithShape="0">
                    <a:prstClr val="black">
                      <a:alpha val="40000"/>
                    </a:prstClr>
                  </a:outerShdw>
                </a:effectLst>
              </a:rPr>
              <a:t>Received 1.794 MCHF already, thanks to a large advance payment</a:t>
            </a:r>
          </a:p>
        </p:txBody>
      </p:sp>
      <p:sp>
        <p:nvSpPr>
          <p:cNvPr id="9" name="Title 5">
            <a:extLst>
              <a:ext uri="{FF2B5EF4-FFF2-40B4-BE49-F238E27FC236}">
                <a16:creationId xmlns:a16="http://schemas.microsoft.com/office/drawing/2014/main" id="{FD4A93B9-2967-0847-B042-BFAE24A82C12}"/>
              </a:ext>
            </a:extLst>
          </p:cNvPr>
          <p:cNvSpPr>
            <a:spLocks noGrp="1"/>
          </p:cNvSpPr>
          <p:nvPr>
            <p:ph type="title"/>
          </p:nvPr>
        </p:nvSpPr>
        <p:spPr>
          <a:xfrm>
            <a:off x="457200" y="8820"/>
            <a:ext cx="7467600" cy="820520"/>
          </a:xfrm>
        </p:spPr>
        <p:txBody>
          <a:bodyPr>
            <a:normAutofit/>
          </a:bodyPr>
          <a:lstStyle/>
          <a:p>
            <a:r>
              <a:rPr lang="en-US" dirty="0"/>
              <a:t>Phase-II </a:t>
            </a:r>
            <a:r>
              <a:rPr lang="de-CH" dirty="0"/>
              <a:t>Common Fund</a:t>
            </a:r>
            <a:endParaRPr lang="en-US" dirty="0"/>
          </a:p>
        </p:txBody>
      </p:sp>
      <p:pic>
        <p:nvPicPr>
          <p:cNvPr id="11" name="Picture 10">
            <a:extLst>
              <a:ext uri="{FF2B5EF4-FFF2-40B4-BE49-F238E27FC236}">
                <a16:creationId xmlns:a16="http://schemas.microsoft.com/office/drawing/2014/main" id="{D64FE65D-5063-0148-B512-5FADC533A3C0}"/>
              </a:ext>
            </a:extLst>
          </p:cNvPr>
          <p:cNvPicPr>
            <a:picLocks noChangeAspect="1"/>
          </p:cNvPicPr>
          <p:nvPr/>
        </p:nvPicPr>
        <p:blipFill>
          <a:blip r:embed="rId2"/>
          <a:stretch>
            <a:fillRect/>
          </a:stretch>
        </p:blipFill>
        <p:spPr>
          <a:xfrm>
            <a:off x="526024" y="829340"/>
            <a:ext cx="3640549" cy="5592726"/>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4190985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79E4AF-BB95-A747-B3E5-8275FB44ACC2}"/>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815A5F48-5FC0-9E44-A4D8-ED149CE2D801}"/>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FC130272-6E90-A54D-872E-1889EB4F4971}"/>
              </a:ext>
            </a:extLst>
          </p:cNvPr>
          <p:cNvSpPr>
            <a:spLocks noGrp="1"/>
          </p:cNvSpPr>
          <p:nvPr>
            <p:ph type="sldNum" sz="quarter" idx="12"/>
          </p:nvPr>
        </p:nvSpPr>
        <p:spPr/>
        <p:txBody>
          <a:bodyPr/>
          <a:lstStyle/>
          <a:p>
            <a:fld id="{401CF334-2D5C-4859-84A6-CA7E6E43FAEB}" type="slidenum">
              <a:rPr lang="en-US" smtClean="0"/>
              <a:t>19</a:t>
            </a:fld>
            <a:endParaRPr lang="en-US" dirty="0"/>
          </a:p>
        </p:txBody>
      </p:sp>
      <p:sp>
        <p:nvSpPr>
          <p:cNvPr id="7" name="Content Placeholder 4">
            <a:extLst>
              <a:ext uri="{FF2B5EF4-FFF2-40B4-BE49-F238E27FC236}">
                <a16:creationId xmlns:a16="http://schemas.microsoft.com/office/drawing/2014/main" id="{FB0F863A-E590-9546-B0D6-FC79C8051946}"/>
              </a:ext>
            </a:extLst>
          </p:cNvPr>
          <p:cNvSpPr>
            <a:spLocks noGrp="1"/>
          </p:cNvSpPr>
          <p:nvPr>
            <p:ph idx="1"/>
          </p:nvPr>
        </p:nvSpPr>
        <p:spPr>
          <a:xfrm>
            <a:off x="499732" y="393402"/>
            <a:ext cx="7899992" cy="6113721"/>
          </a:xfrm>
        </p:spPr>
        <p:txBody>
          <a:bodyPr>
            <a:normAutofit lnSpcReduction="10000"/>
          </a:bodyPr>
          <a:lstStyle/>
          <a:p>
            <a:pPr marL="36576" indent="0">
              <a:spcBef>
                <a:spcPts val="1800"/>
              </a:spcBef>
              <a:buNone/>
            </a:pPr>
            <a:r>
              <a:rPr lang="en-US" sz="3500" dirty="0">
                <a:solidFill>
                  <a:srgbClr val="E2FF77"/>
                </a:solidFill>
              </a:rPr>
              <a:t>The ATLAS management, supported by the ATLAS Executive and Collaboration Boards, kindly invites the RRB to take note of</a:t>
            </a:r>
          </a:p>
          <a:p>
            <a:pPr lvl="1">
              <a:spcBef>
                <a:spcPts val="1800"/>
              </a:spcBef>
              <a:buFont typeface="Wingdings" charset="2"/>
              <a:buChar char="Ø"/>
            </a:pPr>
            <a:r>
              <a:rPr lang="en-US" sz="2400" dirty="0"/>
              <a:t>the Closing Report for the ATLAS 2017 M&amp;O Budgets.</a:t>
            </a:r>
          </a:p>
          <a:p>
            <a:pPr lvl="1">
              <a:spcBef>
                <a:spcPts val="1800"/>
              </a:spcBef>
              <a:buFont typeface="Wingdings" charset="2"/>
              <a:buChar char="Ø"/>
            </a:pPr>
            <a:r>
              <a:rPr lang="en-US" sz="2400" dirty="0"/>
              <a:t>the Preliminary 2019 ATLAS M&amp;O Budget Estimate and the Sharing by Funding Agency.</a:t>
            </a:r>
          </a:p>
          <a:p>
            <a:pPr lvl="1">
              <a:spcBef>
                <a:spcPts val="1800"/>
              </a:spcBef>
              <a:buFont typeface="Wingdings" charset="2"/>
              <a:buChar char="Ø"/>
            </a:pPr>
            <a:r>
              <a:rPr lang="en-US" sz="2400" dirty="0"/>
              <a:t>the Progress of the ATLAS Phase-I Upgrade Projects, </a:t>
            </a:r>
            <a:br>
              <a:rPr lang="en-US" sz="2400" dirty="0"/>
            </a:br>
            <a:r>
              <a:rPr lang="en-US" sz="2400" dirty="0"/>
              <a:t>and the CORE values realized in 2017, and expected to be realized in 2018.</a:t>
            </a:r>
          </a:p>
          <a:p>
            <a:pPr lvl="1">
              <a:spcBef>
                <a:spcPts val="1800"/>
              </a:spcBef>
              <a:buFont typeface="Wingdings" charset="2"/>
              <a:buChar char="Ø"/>
            </a:pPr>
            <a:r>
              <a:rPr lang="en-US" sz="2400" dirty="0"/>
              <a:t>the Signature Status of Addendum #17 to the Construction MoU on the Phase-II Common Fund, </a:t>
            </a:r>
            <a:br>
              <a:rPr lang="en-US" sz="2400" dirty="0"/>
            </a:br>
            <a:r>
              <a:rPr lang="en-US" sz="2400" dirty="0"/>
              <a:t>and the funds already collected.</a:t>
            </a:r>
          </a:p>
          <a:p>
            <a:pPr marL="36576" indent="0" algn="ctr">
              <a:spcBef>
                <a:spcPts val="2400"/>
              </a:spcBef>
              <a:buNone/>
            </a:pPr>
            <a:r>
              <a:rPr lang="en-US" sz="2800" b="1" dirty="0">
                <a:solidFill>
                  <a:srgbClr val="FCA3C4"/>
                </a:solidFill>
              </a:rPr>
              <a:t>!!  THANK YOU FOR SUPPORTING ATLAS  !!</a:t>
            </a:r>
          </a:p>
        </p:txBody>
      </p:sp>
    </p:spTree>
    <p:extLst>
      <p:ext uri="{BB962C8B-B14F-4D97-AF65-F5344CB8AC3E}">
        <p14:creationId xmlns:p14="http://schemas.microsoft.com/office/powerpoint/2010/main" val="4236561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1824D3-12C5-074F-B97C-BBD83340CACA}"/>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C312C293-1882-D14C-BC0B-D1DEF59400AC}"/>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EB51A46F-0729-344D-8134-00035E817F3A}"/>
              </a:ext>
            </a:extLst>
          </p:cNvPr>
          <p:cNvSpPr>
            <a:spLocks noGrp="1"/>
          </p:cNvSpPr>
          <p:nvPr>
            <p:ph type="sldNum" sz="quarter" idx="12"/>
          </p:nvPr>
        </p:nvSpPr>
        <p:spPr/>
        <p:txBody>
          <a:bodyPr/>
          <a:lstStyle/>
          <a:p>
            <a:fld id="{401CF334-2D5C-4859-84A6-CA7E6E43FAEB}" type="slidenum">
              <a:rPr lang="en-US" smtClean="0"/>
              <a:t>2</a:t>
            </a:fld>
            <a:endParaRPr lang="en-US" dirty="0"/>
          </a:p>
        </p:txBody>
      </p:sp>
      <p:sp>
        <p:nvSpPr>
          <p:cNvPr id="5" name="Content Placeholder 4">
            <a:extLst>
              <a:ext uri="{FF2B5EF4-FFF2-40B4-BE49-F238E27FC236}">
                <a16:creationId xmlns:a16="http://schemas.microsoft.com/office/drawing/2014/main" id="{584F1405-6B4A-834D-A008-44EA779E49F8}"/>
              </a:ext>
            </a:extLst>
          </p:cNvPr>
          <p:cNvSpPr>
            <a:spLocks noGrp="1"/>
          </p:cNvSpPr>
          <p:nvPr>
            <p:ph idx="1"/>
          </p:nvPr>
        </p:nvSpPr>
        <p:spPr>
          <a:xfrm>
            <a:off x="457200" y="1600202"/>
            <a:ext cx="8686800" cy="4525963"/>
          </a:xfrm>
        </p:spPr>
        <p:txBody>
          <a:bodyPr>
            <a:normAutofit/>
          </a:bodyPr>
          <a:lstStyle/>
          <a:p>
            <a:pPr marL="36513" indent="0">
              <a:buNone/>
              <a:tabLst>
                <a:tab pos="2435225" algn="l"/>
              </a:tabLst>
            </a:pPr>
            <a:r>
              <a:rPr lang="en-US" sz="2100" b="1" dirty="0">
                <a:solidFill>
                  <a:srgbClr val="D5FFBF"/>
                </a:solidFill>
              </a:rPr>
              <a:t>CERN-RRB-2018-042	2017 and 2019 ATLAS M&amp;O Budgets</a:t>
            </a:r>
          </a:p>
          <a:p>
            <a:pPr marL="36513" indent="0">
              <a:buNone/>
              <a:tabLst>
                <a:tab pos="2435225" algn="l"/>
              </a:tabLst>
            </a:pPr>
            <a:r>
              <a:rPr lang="en-US" sz="2000" b="1" dirty="0"/>
              <a:t>	</a:t>
            </a:r>
            <a:r>
              <a:rPr lang="en-US" sz="2000" dirty="0"/>
              <a:t>Part 1: Closing Report for the 2017 ATLAS M&amp;O Budgets</a:t>
            </a:r>
          </a:p>
          <a:p>
            <a:pPr marL="36513" indent="0">
              <a:spcBef>
                <a:spcPts val="1080"/>
              </a:spcBef>
              <a:buNone/>
              <a:tabLst>
                <a:tab pos="2435225" algn="l"/>
              </a:tabLst>
            </a:pPr>
            <a:r>
              <a:rPr lang="en-US" sz="2000" dirty="0"/>
              <a:t>	Part 2: Preliminary 2019 ATLAS M&amp;O Budget Estimate</a:t>
            </a:r>
          </a:p>
          <a:p>
            <a:pPr marL="36513" indent="0">
              <a:buNone/>
              <a:tabLst>
                <a:tab pos="2435225" algn="l"/>
              </a:tabLst>
            </a:pPr>
            <a:endParaRPr lang="en-US" sz="2000" b="1" dirty="0">
              <a:effectLst>
                <a:outerShdw blurRad="50800" dist="50800" dir="5400000" algn="ctr" rotWithShape="0">
                  <a:srgbClr val="002060"/>
                </a:outerShdw>
              </a:effectLst>
            </a:endParaRPr>
          </a:p>
          <a:p>
            <a:pPr marL="36513" indent="0">
              <a:buNone/>
              <a:tabLst>
                <a:tab pos="2435225" algn="l"/>
              </a:tabLst>
            </a:pPr>
            <a:r>
              <a:rPr lang="en-US" sz="2100" b="1" dirty="0">
                <a:solidFill>
                  <a:srgbClr val="F7CEC2"/>
                </a:solidFill>
              </a:rPr>
              <a:t>CERN-RRB-2018-041	ATLAS Upgrade Status Report 2017 – 2018</a:t>
            </a:r>
          </a:p>
          <a:p>
            <a:pPr marL="36513" indent="0">
              <a:buNone/>
              <a:tabLst>
                <a:tab pos="2435225" algn="l"/>
              </a:tabLst>
            </a:pPr>
            <a:r>
              <a:rPr lang="en-US" sz="2000" dirty="0"/>
              <a:t>	Status of Phase-I Upgrades</a:t>
            </a:r>
          </a:p>
          <a:p>
            <a:pPr marL="36513" indent="0">
              <a:spcBef>
                <a:spcPts val="0"/>
              </a:spcBef>
              <a:buNone/>
              <a:tabLst>
                <a:tab pos="2435225" algn="l"/>
                <a:tab pos="2790825" algn="l"/>
              </a:tabLst>
            </a:pPr>
            <a:r>
              <a:rPr lang="en-US" sz="2000" dirty="0">
                <a:solidFill>
                  <a:schemeClr val="tx1">
                    <a:lumMod val="85000"/>
                  </a:schemeClr>
                </a:solidFill>
              </a:rPr>
              <a:t>		</a:t>
            </a:r>
            <a:r>
              <a:rPr lang="en-US" sz="2000" dirty="0">
                <a:solidFill>
                  <a:schemeClr val="accent2">
                    <a:lumMod val="20000"/>
                    <a:lumOff val="80000"/>
                  </a:schemeClr>
                </a:solidFill>
              </a:rPr>
              <a:t>CORE Values [</a:t>
            </a:r>
            <a:r>
              <a:rPr lang="en-US" sz="2000" dirty="0" err="1">
                <a:solidFill>
                  <a:schemeClr val="accent2">
                    <a:lumMod val="20000"/>
                    <a:lumOff val="80000"/>
                  </a:schemeClr>
                </a:solidFill>
              </a:rPr>
              <a:t>kCHF</a:t>
            </a:r>
            <a:r>
              <a:rPr lang="en-US" sz="2000" dirty="0">
                <a:solidFill>
                  <a:schemeClr val="accent2">
                    <a:lumMod val="20000"/>
                    <a:lumOff val="80000"/>
                  </a:schemeClr>
                </a:solidFill>
              </a:rPr>
              <a:t>] delivered in 2017</a:t>
            </a:r>
          </a:p>
          <a:p>
            <a:pPr marL="36513" indent="0">
              <a:spcBef>
                <a:spcPts val="0"/>
              </a:spcBef>
              <a:buNone/>
              <a:tabLst>
                <a:tab pos="2435225" algn="l"/>
                <a:tab pos="2790825" algn="l"/>
              </a:tabLst>
            </a:pPr>
            <a:r>
              <a:rPr lang="en-US" sz="2000" dirty="0">
                <a:solidFill>
                  <a:schemeClr val="accent2">
                    <a:lumMod val="20000"/>
                    <a:lumOff val="80000"/>
                  </a:schemeClr>
                </a:solidFill>
              </a:rPr>
              <a:t>		CORE Values projected to be delivered in 2018</a:t>
            </a:r>
          </a:p>
          <a:p>
            <a:pPr marL="36513" indent="0">
              <a:spcBef>
                <a:spcPts val="1080"/>
              </a:spcBef>
              <a:buNone/>
              <a:tabLst>
                <a:tab pos="2435225" algn="l"/>
              </a:tabLst>
            </a:pPr>
            <a:r>
              <a:rPr lang="en-US" sz="2000" dirty="0"/>
              <a:t>	Status of Phase-II Upgrades</a:t>
            </a:r>
          </a:p>
          <a:p>
            <a:pPr marL="36513" indent="0">
              <a:spcBef>
                <a:spcPts val="0"/>
              </a:spcBef>
              <a:buNone/>
              <a:tabLst>
                <a:tab pos="2435225" algn="l"/>
                <a:tab pos="2790825" algn="l"/>
              </a:tabLst>
            </a:pPr>
            <a:r>
              <a:rPr lang="en-US" sz="2000" dirty="0"/>
              <a:t>		</a:t>
            </a:r>
            <a:r>
              <a:rPr lang="en-US" sz="2000" dirty="0">
                <a:solidFill>
                  <a:schemeClr val="accent2">
                    <a:lumMod val="20000"/>
                    <a:lumOff val="80000"/>
                  </a:schemeClr>
                </a:solidFill>
              </a:rPr>
              <a:t>Status of Phase-II Common Fund</a:t>
            </a:r>
          </a:p>
          <a:p>
            <a:pPr marL="36513" indent="0">
              <a:buNone/>
              <a:tabLst>
                <a:tab pos="2349500" algn="l"/>
              </a:tabLst>
            </a:pPr>
            <a:endParaRPr lang="en-US" sz="2000" b="1" dirty="0">
              <a:effectLst>
                <a:outerShdw blurRad="50800" dist="50800" dir="5400000" algn="ctr" rotWithShape="0">
                  <a:srgbClr val="002060"/>
                </a:outerShdw>
              </a:effectLst>
            </a:endParaRPr>
          </a:p>
        </p:txBody>
      </p:sp>
      <p:sp>
        <p:nvSpPr>
          <p:cNvPr id="6" name="Title 5">
            <a:extLst>
              <a:ext uri="{FF2B5EF4-FFF2-40B4-BE49-F238E27FC236}">
                <a16:creationId xmlns:a16="http://schemas.microsoft.com/office/drawing/2014/main" id="{E649850A-7AF0-504E-B0C1-E73B4CF612F3}"/>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499511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EC245E-43C9-0649-902A-95BF1C0530DF}"/>
              </a:ext>
            </a:extLst>
          </p:cNvPr>
          <p:cNvSpPr>
            <a:spLocks noGrp="1"/>
          </p:cNvSpPr>
          <p:nvPr>
            <p:ph type="dt" sz="half" idx="10"/>
          </p:nvPr>
        </p:nvSpPr>
        <p:spPr/>
        <p:txBody>
          <a:bodyPr/>
          <a:lstStyle/>
          <a:p>
            <a:r>
              <a:rPr lang="en-US"/>
              <a:t>ATLAS Resources Review Board,  19 April 2018</a:t>
            </a:r>
            <a:endParaRPr lang="en-US" dirty="0"/>
          </a:p>
        </p:txBody>
      </p:sp>
      <p:sp>
        <p:nvSpPr>
          <p:cNvPr id="3" name="Footer Placeholder 2">
            <a:extLst>
              <a:ext uri="{FF2B5EF4-FFF2-40B4-BE49-F238E27FC236}">
                <a16:creationId xmlns:a16="http://schemas.microsoft.com/office/drawing/2014/main" id="{47A8B00A-EB54-1241-AFB9-5A3FD84B0007}"/>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74CAEE46-6E6E-444B-9F45-B1163D311B48}"/>
              </a:ext>
            </a:extLst>
          </p:cNvPr>
          <p:cNvSpPr>
            <a:spLocks noGrp="1"/>
          </p:cNvSpPr>
          <p:nvPr>
            <p:ph type="sldNum" sz="quarter" idx="12"/>
          </p:nvPr>
        </p:nvSpPr>
        <p:spPr/>
        <p:txBody>
          <a:bodyPr/>
          <a:lstStyle/>
          <a:p>
            <a:fld id="{401CF334-2D5C-4859-84A6-CA7E6E43FAEB}" type="slidenum">
              <a:rPr lang="en-US" smtClean="0"/>
              <a:t>20</a:t>
            </a:fld>
            <a:endParaRPr lang="en-US"/>
          </a:p>
        </p:txBody>
      </p:sp>
    </p:spTree>
    <p:extLst>
      <p:ext uri="{BB962C8B-B14F-4D97-AF65-F5344CB8AC3E}">
        <p14:creationId xmlns:p14="http://schemas.microsoft.com/office/powerpoint/2010/main" val="1165513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C29B60-795D-F54B-B0A0-744524DA8D15}"/>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5733D3EF-95A3-9347-B93C-73586706F3FB}"/>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B167BFEC-90E6-C343-B6BA-F09A7D63DC8B}"/>
              </a:ext>
            </a:extLst>
          </p:cNvPr>
          <p:cNvSpPr>
            <a:spLocks noGrp="1"/>
          </p:cNvSpPr>
          <p:nvPr>
            <p:ph type="sldNum" sz="quarter" idx="12"/>
          </p:nvPr>
        </p:nvSpPr>
        <p:spPr/>
        <p:txBody>
          <a:bodyPr/>
          <a:lstStyle/>
          <a:p>
            <a:fld id="{401CF334-2D5C-4859-84A6-CA7E6E43FAEB}" type="slidenum">
              <a:rPr lang="en-US" smtClean="0"/>
              <a:t>3</a:t>
            </a:fld>
            <a:endParaRPr lang="en-US" dirty="0"/>
          </a:p>
        </p:txBody>
      </p:sp>
      <p:sp>
        <p:nvSpPr>
          <p:cNvPr id="5" name="Content Placeholder 4">
            <a:extLst>
              <a:ext uri="{FF2B5EF4-FFF2-40B4-BE49-F238E27FC236}">
                <a16:creationId xmlns:a16="http://schemas.microsoft.com/office/drawing/2014/main" id="{4468F227-9CAF-7443-959D-B2D230A537E8}"/>
              </a:ext>
            </a:extLst>
          </p:cNvPr>
          <p:cNvSpPr>
            <a:spLocks noGrp="1"/>
          </p:cNvSpPr>
          <p:nvPr>
            <p:ph idx="1"/>
          </p:nvPr>
        </p:nvSpPr>
        <p:spPr>
          <a:xfrm>
            <a:off x="5156616" y="1600202"/>
            <a:ext cx="3758784" cy="4525963"/>
          </a:xfrm>
        </p:spPr>
        <p:txBody>
          <a:bodyPr>
            <a:normAutofit/>
          </a:bodyPr>
          <a:lstStyle/>
          <a:p>
            <a:pPr>
              <a:lnSpc>
                <a:spcPct val="150000"/>
              </a:lnSpc>
            </a:pPr>
            <a:r>
              <a:rPr lang="en-US" sz="2400" dirty="0"/>
              <a:t>2017 M&amp;O Income</a:t>
            </a:r>
          </a:p>
          <a:p>
            <a:pPr>
              <a:lnSpc>
                <a:spcPct val="150000"/>
              </a:lnSpc>
            </a:pPr>
            <a:r>
              <a:rPr lang="en-US" sz="2400" dirty="0"/>
              <a:t>2017 M&amp;O-A Payments</a:t>
            </a:r>
          </a:p>
          <a:p>
            <a:pPr>
              <a:lnSpc>
                <a:spcPct val="150000"/>
              </a:lnSpc>
            </a:pPr>
            <a:r>
              <a:rPr lang="en-US" sz="2400" dirty="0"/>
              <a:t>2017 M&amp;O-B Payments</a:t>
            </a:r>
          </a:p>
        </p:txBody>
      </p:sp>
      <p:sp>
        <p:nvSpPr>
          <p:cNvPr id="6" name="Title 5">
            <a:extLst>
              <a:ext uri="{FF2B5EF4-FFF2-40B4-BE49-F238E27FC236}">
                <a16:creationId xmlns:a16="http://schemas.microsoft.com/office/drawing/2014/main" id="{549385D7-89DA-D44B-9C98-5C2162D13303}"/>
              </a:ext>
            </a:extLst>
          </p:cNvPr>
          <p:cNvSpPr>
            <a:spLocks noGrp="1"/>
          </p:cNvSpPr>
          <p:nvPr>
            <p:ph type="title"/>
          </p:nvPr>
        </p:nvSpPr>
        <p:spPr/>
        <p:txBody>
          <a:bodyPr/>
          <a:lstStyle/>
          <a:p>
            <a:endParaRPr lang="en-US"/>
          </a:p>
        </p:txBody>
      </p:sp>
      <p:pic>
        <p:nvPicPr>
          <p:cNvPr id="7" name="Picture 6">
            <a:extLst>
              <a:ext uri="{FF2B5EF4-FFF2-40B4-BE49-F238E27FC236}">
                <a16:creationId xmlns:a16="http://schemas.microsoft.com/office/drawing/2014/main" id="{3319CE7C-40B6-3F46-9747-622EB3E64760}"/>
              </a:ext>
            </a:extLst>
          </p:cNvPr>
          <p:cNvPicPr>
            <a:picLocks noChangeAspect="1"/>
          </p:cNvPicPr>
          <p:nvPr/>
        </p:nvPicPr>
        <p:blipFill>
          <a:blip r:embed="rId2"/>
          <a:stretch>
            <a:fillRect/>
          </a:stretch>
        </p:blipFill>
        <p:spPr>
          <a:xfrm>
            <a:off x="457200" y="274638"/>
            <a:ext cx="4344085" cy="6147428"/>
          </a:xfrm>
          <a:prstGeom prst="rect">
            <a:avLst/>
          </a:prstGeom>
          <a:solidFill>
            <a:schemeClr val="tx1"/>
          </a:solidFill>
          <a:effectLst>
            <a:outerShdw blurRad="50800" dist="152400" dir="2700000" algn="ctr" rotWithShape="0">
              <a:schemeClr val="bg1">
                <a:alpha val="50000"/>
              </a:schemeClr>
            </a:outerShdw>
          </a:effectLst>
        </p:spPr>
      </p:pic>
    </p:spTree>
    <p:extLst>
      <p:ext uri="{BB962C8B-B14F-4D97-AF65-F5344CB8AC3E}">
        <p14:creationId xmlns:p14="http://schemas.microsoft.com/office/powerpoint/2010/main" val="2824905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A0B3DF-D971-AA4E-8341-4A1441016C69}"/>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B2095BA8-929A-3846-82DA-5CDC3567434E}"/>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861CC392-1FC3-0441-99B6-910B8AFEAEE9}"/>
              </a:ext>
            </a:extLst>
          </p:cNvPr>
          <p:cNvSpPr>
            <a:spLocks noGrp="1"/>
          </p:cNvSpPr>
          <p:nvPr>
            <p:ph type="sldNum" sz="quarter" idx="12"/>
          </p:nvPr>
        </p:nvSpPr>
        <p:spPr/>
        <p:txBody>
          <a:bodyPr/>
          <a:lstStyle/>
          <a:p>
            <a:fld id="{401CF334-2D5C-4859-84A6-CA7E6E43FAEB}" type="slidenum">
              <a:rPr lang="en-US" smtClean="0"/>
              <a:t>4</a:t>
            </a:fld>
            <a:endParaRPr lang="en-US" dirty="0"/>
          </a:p>
        </p:txBody>
      </p:sp>
      <p:sp>
        <p:nvSpPr>
          <p:cNvPr id="5" name="Content Placeholder 4">
            <a:extLst>
              <a:ext uri="{FF2B5EF4-FFF2-40B4-BE49-F238E27FC236}">
                <a16:creationId xmlns:a16="http://schemas.microsoft.com/office/drawing/2014/main" id="{753778FB-1B73-E642-A905-AF293E01B2C5}"/>
              </a:ext>
            </a:extLst>
          </p:cNvPr>
          <p:cNvSpPr>
            <a:spLocks noGrp="1"/>
          </p:cNvSpPr>
          <p:nvPr>
            <p:ph idx="1"/>
          </p:nvPr>
        </p:nvSpPr>
        <p:spPr>
          <a:xfrm>
            <a:off x="95688" y="1600202"/>
            <a:ext cx="3596769" cy="4821864"/>
          </a:xfrm>
        </p:spPr>
        <p:txBody>
          <a:bodyPr>
            <a:normAutofit/>
          </a:bodyPr>
          <a:lstStyle/>
          <a:p>
            <a:pPr marL="36576" indent="0">
              <a:buNone/>
            </a:pPr>
            <a:r>
              <a:rPr lang="en-US" sz="2400" b="1" dirty="0">
                <a:solidFill>
                  <a:srgbClr val="F7CEC2"/>
                </a:solidFill>
              </a:rPr>
              <a:t>19’901 </a:t>
            </a:r>
            <a:r>
              <a:rPr lang="en-US" sz="2400" b="1" dirty="0" err="1">
                <a:solidFill>
                  <a:srgbClr val="F7CEC2"/>
                </a:solidFill>
              </a:rPr>
              <a:t>kCHF</a:t>
            </a:r>
            <a:r>
              <a:rPr lang="en-US" sz="2400" b="1" dirty="0">
                <a:solidFill>
                  <a:srgbClr val="F7CEC2"/>
                </a:solidFill>
              </a:rPr>
              <a:t> budgeted</a:t>
            </a:r>
          </a:p>
          <a:p>
            <a:pPr marL="36576" indent="0">
              <a:buNone/>
            </a:pPr>
            <a:r>
              <a:rPr lang="en-US" sz="1800" b="1" dirty="0"/>
              <a:t>(M&amp;O A+B, incl. NMS Energy and in-kind contributions)</a:t>
            </a:r>
          </a:p>
          <a:p>
            <a:pPr marL="36576" indent="0">
              <a:spcBef>
                <a:spcPts val="2376"/>
              </a:spcBef>
              <a:buNone/>
            </a:pPr>
            <a:r>
              <a:rPr lang="en-US" sz="2400" b="1" dirty="0">
                <a:solidFill>
                  <a:srgbClr val="F7CEC2"/>
                </a:solidFill>
              </a:rPr>
              <a:t>20’111 </a:t>
            </a:r>
            <a:r>
              <a:rPr lang="en-US" sz="2400" b="1" dirty="0" err="1">
                <a:solidFill>
                  <a:srgbClr val="F7CEC2"/>
                </a:solidFill>
              </a:rPr>
              <a:t>kCHF</a:t>
            </a:r>
            <a:r>
              <a:rPr lang="en-US" sz="2400" b="1" dirty="0">
                <a:solidFill>
                  <a:srgbClr val="F7CEC2"/>
                </a:solidFill>
              </a:rPr>
              <a:t> received, </a:t>
            </a:r>
            <a:br>
              <a:rPr lang="en-US" sz="2400" b="1" dirty="0">
                <a:solidFill>
                  <a:srgbClr val="F7CEC2"/>
                </a:solidFill>
              </a:rPr>
            </a:br>
            <a:r>
              <a:rPr lang="en-US" sz="2400" b="1" dirty="0">
                <a:solidFill>
                  <a:srgbClr val="F7CEC2"/>
                </a:solidFill>
              </a:rPr>
              <a:t>including</a:t>
            </a:r>
          </a:p>
          <a:p>
            <a:pPr marL="322262" indent="-285750"/>
            <a:r>
              <a:rPr lang="en-US" sz="1600" b="1" dirty="0"/>
              <a:t>contr. for 2017 received before 2017</a:t>
            </a:r>
          </a:p>
          <a:p>
            <a:pPr marL="322262" indent="-285750"/>
            <a:r>
              <a:rPr lang="en-US" sz="1600" b="1" dirty="0"/>
              <a:t>contr. for 2017 received in 2017</a:t>
            </a:r>
          </a:p>
          <a:p>
            <a:pPr marL="322262" indent="-285750"/>
            <a:r>
              <a:rPr lang="en-US" sz="1600" b="1" dirty="0"/>
              <a:t>in-kind contributions for 2017</a:t>
            </a:r>
          </a:p>
          <a:p>
            <a:pPr marL="322262" indent="-285750"/>
            <a:r>
              <a:rPr lang="en-US" sz="1600" b="1" dirty="0"/>
              <a:t>contr. outstanding from prev. years</a:t>
            </a:r>
          </a:p>
          <a:p>
            <a:pPr marL="36576" indent="0">
              <a:spcBef>
                <a:spcPts val="1176"/>
              </a:spcBef>
              <a:buNone/>
            </a:pPr>
            <a:r>
              <a:rPr lang="en-US" sz="2400" b="1" dirty="0">
                <a:solidFill>
                  <a:srgbClr val="F7CEC2"/>
                </a:solidFill>
              </a:rPr>
              <a:t>excluding </a:t>
            </a:r>
          </a:p>
          <a:p>
            <a:pPr marL="322262" indent="-285750"/>
            <a:r>
              <a:rPr lang="en-US" sz="1600" b="1" dirty="0"/>
              <a:t>advance contributions for 2018+</a:t>
            </a:r>
            <a:br>
              <a:rPr lang="en-US" sz="1600" b="1" dirty="0"/>
            </a:br>
            <a:r>
              <a:rPr lang="en-US" sz="1600" b="1" dirty="0"/>
              <a:t>(accounted for in 2019)</a:t>
            </a:r>
          </a:p>
          <a:p>
            <a:pPr marL="36512" indent="0">
              <a:buNone/>
            </a:pPr>
            <a:endParaRPr lang="en-US" sz="1600" b="1" dirty="0"/>
          </a:p>
        </p:txBody>
      </p:sp>
      <p:sp>
        <p:nvSpPr>
          <p:cNvPr id="6" name="Title 5">
            <a:extLst>
              <a:ext uri="{FF2B5EF4-FFF2-40B4-BE49-F238E27FC236}">
                <a16:creationId xmlns:a16="http://schemas.microsoft.com/office/drawing/2014/main" id="{19F4AB61-2AD7-3841-82B9-0902F6CB1D38}"/>
              </a:ext>
            </a:extLst>
          </p:cNvPr>
          <p:cNvSpPr>
            <a:spLocks noGrp="1"/>
          </p:cNvSpPr>
          <p:nvPr>
            <p:ph type="title"/>
          </p:nvPr>
        </p:nvSpPr>
        <p:spPr>
          <a:xfrm>
            <a:off x="173602" y="19808"/>
            <a:ext cx="3518856" cy="1509192"/>
          </a:xfrm>
        </p:spPr>
        <p:txBody>
          <a:bodyPr>
            <a:normAutofit/>
          </a:bodyPr>
          <a:lstStyle/>
          <a:p>
            <a:r>
              <a:rPr lang="en-US" dirty="0"/>
              <a:t>2017 M&amp;O INCOME</a:t>
            </a:r>
          </a:p>
        </p:txBody>
      </p:sp>
      <p:pic>
        <p:nvPicPr>
          <p:cNvPr id="7" name="Picture 6">
            <a:extLst>
              <a:ext uri="{FF2B5EF4-FFF2-40B4-BE49-F238E27FC236}">
                <a16:creationId xmlns:a16="http://schemas.microsoft.com/office/drawing/2014/main" id="{BDAC0690-A42D-8340-89EE-236CE155A5EB}"/>
              </a:ext>
            </a:extLst>
          </p:cNvPr>
          <p:cNvPicPr>
            <a:picLocks noChangeAspect="1"/>
          </p:cNvPicPr>
          <p:nvPr/>
        </p:nvPicPr>
        <p:blipFill rotWithShape="1">
          <a:blip r:embed="rId2"/>
          <a:srcRect l="8859" t="15534" r="9684" b="17158"/>
          <a:stretch/>
        </p:blipFill>
        <p:spPr>
          <a:xfrm>
            <a:off x="3692456" y="0"/>
            <a:ext cx="5451543" cy="6875585"/>
          </a:xfrm>
          <a:prstGeom prst="rect">
            <a:avLst/>
          </a:prstGeom>
          <a:solidFill>
            <a:schemeClr val="tx1"/>
          </a:solidFill>
        </p:spPr>
      </p:pic>
    </p:spTree>
    <p:extLst>
      <p:ext uri="{BB962C8B-B14F-4D97-AF65-F5344CB8AC3E}">
        <p14:creationId xmlns:p14="http://schemas.microsoft.com/office/powerpoint/2010/main" val="3720775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F6F4-E8EB-1D4A-81B7-8F7AF0336F6E}"/>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59BB9140-6595-6C47-B91A-F17ABB00B39D}"/>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E373A689-79E7-5243-B82B-AECF62AF24F6}"/>
              </a:ext>
            </a:extLst>
          </p:cNvPr>
          <p:cNvSpPr>
            <a:spLocks noGrp="1"/>
          </p:cNvSpPr>
          <p:nvPr>
            <p:ph type="sldNum" sz="quarter" idx="12"/>
          </p:nvPr>
        </p:nvSpPr>
        <p:spPr/>
        <p:txBody>
          <a:bodyPr/>
          <a:lstStyle/>
          <a:p>
            <a:fld id="{401CF334-2D5C-4859-84A6-CA7E6E43FAEB}" type="slidenum">
              <a:rPr lang="en-US" smtClean="0"/>
              <a:t>5</a:t>
            </a:fld>
            <a:endParaRPr lang="en-US" dirty="0"/>
          </a:p>
        </p:txBody>
      </p:sp>
      <p:sp>
        <p:nvSpPr>
          <p:cNvPr id="5" name="Content Placeholder 4">
            <a:extLst>
              <a:ext uri="{FF2B5EF4-FFF2-40B4-BE49-F238E27FC236}">
                <a16:creationId xmlns:a16="http://schemas.microsoft.com/office/drawing/2014/main" id="{414C6C6E-1E3D-8F41-BF1A-E8329A57CB81}"/>
              </a:ext>
            </a:extLst>
          </p:cNvPr>
          <p:cNvSpPr>
            <a:spLocks noGrp="1"/>
          </p:cNvSpPr>
          <p:nvPr>
            <p:ph idx="1"/>
          </p:nvPr>
        </p:nvSpPr>
        <p:spPr>
          <a:xfrm>
            <a:off x="3349256" y="978194"/>
            <a:ext cx="5794744" cy="5571461"/>
          </a:xfrm>
        </p:spPr>
        <p:txBody>
          <a:bodyPr>
            <a:normAutofit/>
          </a:bodyPr>
          <a:lstStyle/>
          <a:p>
            <a:pPr marL="36576" indent="0">
              <a:buNone/>
            </a:pPr>
            <a:r>
              <a:rPr lang="en-US" sz="2800" dirty="0">
                <a:solidFill>
                  <a:srgbClr val="D5FFBF"/>
                </a:solidFill>
              </a:rPr>
              <a:t>14.895 MCHF, incl. NMS Energy</a:t>
            </a:r>
          </a:p>
          <a:p>
            <a:pPr marL="36576" indent="0">
              <a:spcBef>
                <a:spcPts val="1320"/>
              </a:spcBef>
              <a:buNone/>
            </a:pPr>
            <a:r>
              <a:rPr lang="en-US" sz="2800" i="1" dirty="0">
                <a:solidFill>
                  <a:srgbClr val="FF9300"/>
                </a:solidFill>
              </a:rPr>
              <a:t>Cost breakdown by activity:</a:t>
            </a:r>
          </a:p>
          <a:p>
            <a:pPr marL="419100" indent="-382588">
              <a:tabLst>
                <a:tab pos="4127500" algn="l"/>
              </a:tabLst>
            </a:pPr>
            <a:r>
              <a:rPr lang="en-US" sz="2400" dirty="0"/>
              <a:t>Technical services	7.0 MCHF</a:t>
            </a:r>
          </a:p>
          <a:p>
            <a:pPr marL="722313" lvl="1" indent="-273050">
              <a:spcBef>
                <a:spcPts val="0"/>
              </a:spcBef>
              <a:tabLst>
                <a:tab pos="4127500" algn="l"/>
              </a:tabLst>
            </a:pPr>
            <a:r>
              <a:rPr lang="en-US" sz="2000" dirty="0">
                <a:solidFill>
                  <a:srgbClr val="F7CEC2"/>
                </a:solidFill>
              </a:rPr>
              <a:t>including NMS Energy	0.7 MCHF</a:t>
            </a:r>
          </a:p>
          <a:p>
            <a:pPr marL="419100" indent="-382588">
              <a:spcBef>
                <a:spcPts val="1320"/>
              </a:spcBef>
              <a:tabLst>
                <a:tab pos="4127500" algn="l"/>
              </a:tabLst>
            </a:pPr>
            <a:r>
              <a:rPr lang="en-US" sz="2400" dirty="0"/>
              <a:t>On-line computing	4.4 MCHF</a:t>
            </a:r>
          </a:p>
          <a:p>
            <a:pPr marL="722313" lvl="1" indent="-273050">
              <a:spcBef>
                <a:spcPts val="0"/>
              </a:spcBef>
              <a:tabLst>
                <a:tab pos="4127500" algn="l"/>
              </a:tabLst>
            </a:pPr>
            <a:r>
              <a:rPr lang="en-US" sz="2000" dirty="0">
                <a:solidFill>
                  <a:srgbClr val="F7CEC2"/>
                </a:solidFill>
              </a:rPr>
              <a:t>incl. transf. to buffer	2.3 MCHF</a:t>
            </a:r>
          </a:p>
          <a:p>
            <a:pPr marL="419100" indent="-382588">
              <a:spcBef>
                <a:spcPts val="1320"/>
              </a:spcBef>
              <a:tabLst>
                <a:tab pos="4127500" algn="l"/>
              </a:tabLst>
            </a:pPr>
            <a:r>
              <a:rPr lang="en-US" sz="2400" dirty="0"/>
              <a:t>Core computing	2.3 MCHF</a:t>
            </a:r>
          </a:p>
          <a:p>
            <a:pPr marL="419100" indent="-382588">
              <a:spcBef>
                <a:spcPts val="1320"/>
              </a:spcBef>
              <a:tabLst>
                <a:tab pos="4127500" algn="l"/>
              </a:tabLst>
            </a:pPr>
            <a:r>
              <a:rPr lang="en-US" sz="2400" dirty="0"/>
              <a:t>Magnet &amp; cryogenics	1.1 MCHF</a:t>
            </a:r>
          </a:p>
          <a:p>
            <a:pPr marL="36576" indent="0">
              <a:spcBef>
                <a:spcPts val="3120"/>
              </a:spcBef>
              <a:buNone/>
            </a:pPr>
            <a:r>
              <a:rPr lang="en-US" sz="2400" dirty="0">
                <a:solidFill>
                  <a:srgbClr val="D5FFBF"/>
                </a:solidFill>
              </a:rPr>
              <a:t>2.404 MCHF Open commitments</a:t>
            </a:r>
          </a:p>
          <a:p>
            <a:pPr marL="454025" lvl="1" indent="-358775">
              <a:spcBef>
                <a:spcPts val="0"/>
              </a:spcBef>
              <a:tabLst>
                <a:tab pos="4127500" algn="l"/>
              </a:tabLst>
            </a:pPr>
            <a:r>
              <a:rPr lang="en-US" sz="2000" dirty="0">
                <a:solidFill>
                  <a:srgbClr val="F7CEC2"/>
                </a:solidFill>
              </a:rPr>
              <a:t>incl. 2.166 MCHF for HLT processors</a:t>
            </a:r>
          </a:p>
        </p:txBody>
      </p:sp>
      <p:sp>
        <p:nvSpPr>
          <p:cNvPr id="6" name="Title 5">
            <a:extLst>
              <a:ext uri="{FF2B5EF4-FFF2-40B4-BE49-F238E27FC236}">
                <a16:creationId xmlns:a16="http://schemas.microsoft.com/office/drawing/2014/main" id="{13361B28-2BA7-D344-9004-D7AC3B53B4E9}"/>
              </a:ext>
            </a:extLst>
          </p:cNvPr>
          <p:cNvSpPr>
            <a:spLocks noGrp="1"/>
          </p:cNvSpPr>
          <p:nvPr>
            <p:ph type="title"/>
          </p:nvPr>
        </p:nvSpPr>
        <p:spPr>
          <a:xfrm>
            <a:off x="457200" y="-1809"/>
            <a:ext cx="8686800" cy="575968"/>
          </a:xfrm>
        </p:spPr>
        <p:txBody>
          <a:bodyPr>
            <a:noAutofit/>
          </a:bodyPr>
          <a:lstStyle/>
          <a:p>
            <a:r>
              <a:rPr lang="en-US" dirty="0"/>
              <a:t>Final 2017 M&amp;O-A Payments [</a:t>
            </a:r>
            <a:r>
              <a:rPr lang="en-US" dirty="0" err="1"/>
              <a:t>kCHF</a:t>
            </a:r>
            <a:r>
              <a:rPr lang="en-US" dirty="0"/>
              <a:t>]</a:t>
            </a:r>
          </a:p>
        </p:txBody>
      </p:sp>
      <p:pic>
        <p:nvPicPr>
          <p:cNvPr id="7" name="Picture 6">
            <a:extLst>
              <a:ext uri="{FF2B5EF4-FFF2-40B4-BE49-F238E27FC236}">
                <a16:creationId xmlns:a16="http://schemas.microsoft.com/office/drawing/2014/main" id="{0654EFB0-C52B-5543-A4E0-9E2CAF09EC98}"/>
              </a:ext>
            </a:extLst>
          </p:cNvPr>
          <p:cNvPicPr>
            <a:picLocks noChangeAspect="1"/>
          </p:cNvPicPr>
          <p:nvPr/>
        </p:nvPicPr>
        <p:blipFill>
          <a:blip r:embed="rId2"/>
          <a:stretch>
            <a:fillRect/>
          </a:stretch>
        </p:blipFill>
        <p:spPr>
          <a:xfrm>
            <a:off x="457200" y="714188"/>
            <a:ext cx="2562447" cy="5688419"/>
          </a:xfrm>
          <a:prstGeom prst="rect">
            <a:avLst/>
          </a:prstGeom>
          <a:solidFill>
            <a:schemeClr val="tx1"/>
          </a:solidFill>
          <a:effectLst>
            <a:outerShdw blurRad="50800" dist="152400" dir="2700000" algn="ctr" rotWithShape="0">
              <a:schemeClr val="bg1">
                <a:alpha val="50000"/>
              </a:schemeClr>
            </a:outerShdw>
          </a:effectLst>
        </p:spPr>
      </p:pic>
    </p:spTree>
    <p:extLst>
      <p:ext uri="{BB962C8B-B14F-4D97-AF65-F5344CB8AC3E}">
        <p14:creationId xmlns:p14="http://schemas.microsoft.com/office/powerpoint/2010/main" val="193369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F6F4-E8EB-1D4A-81B7-8F7AF0336F6E}"/>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59BB9140-6595-6C47-B91A-F17ABB00B39D}"/>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E373A689-79E7-5243-B82B-AECF62AF24F6}"/>
              </a:ext>
            </a:extLst>
          </p:cNvPr>
          <p:cNvSpPr>
            <a:spLocks noGrp="1"/>
          </p:cNvSpPr>
          <p:nvPr>
            <p:ph type="sldNum" sz="quarter" idx="12"/>
          </p:nvPr>
        </p:nvSpPr>
        <p:spPr/>
        <p:txBody>
          <a:bodyPr/>
          <a:lstStyle/>
          <a:p>
            <a:fld id="{401CF334-2D5C-4859-84A6-CA7E6E43FAEB}" type="slidenum">
              <a:rPr lang="en-US" smtClean="0"/>
              <a:t>6</a:t>
            </a:fld>
            <a:endParaRPr lang="en-US" dirty="0"/>
          </a:p>
        </p:txBody>
      </p:sp>
      <p:sp>
        <p:nvSpPr>
          <p:cNvPr id="5" name="Content Placeholder 4">
            <a:extLst>
              <a:ext uri="{FF2B5EF4-FFF2-40B4-BE49-F238E27FC236}">
                <a16:creationId xmlns:a16="http://schemas.microsoft.com/office/drawing/2014/main" id="{414C6C6E-1E3D-8F41-BF1A-E8329A57CB81}"/>
              </a:ext>
            </a:extLst>
          </p:cNvPr>
          <p:cNvSpPr>
            <a:spLocks noGrp="1"/>
          </p:cNvSpPr>
          <p:nvPr>
            <p:ph idx="1"/>
          </p:nvPr>
        </p:nvSpPr>
        <p:spPr>
          <a:xfrm>
            <a:off x="467833" y="4455032"/>
            <a:ext cx="8569839" cy="2030825"/>
          </a:xfrm>
        </p:spPr>
        <p:txBody>
          <a:bodyPr>
            <a:normAutofit fontScale="85000" lnSpcReduction="10000"/>
          </a:bodyPr>
          <a:lstStyle/>
          <a:p>
            <a:pPr marL="274638" indent="-238125"/>
            <a:r>
              <a:rPr lang="en-US" sz="2400" dirty="0"/>
              <a:t>Including in-kind contributions</a:t>
            </a:r>
          </a:p>
          <a:p>
            <a:pPr marL="274638" indent="-238125"/>
            <a:r>
              <a:rPr lang="en-US" sz="2400" dirty="0"/>
              <a:t>Including 2.297 MCHF transferred to the TDAQ buffer account</a:t>
            </a:r>
          </a:p>
          <a:p>
            <a:pPr marL="274638" indent="-238125"/>
            <a:r>
              <a:rPr lang="en-US" sz="2400" dirty="0">
                <a:solidFill>
                  <a:srgbClr val="E2FF77"/>
                </a:solidFill>
              </a:rPr>
              <a:t>Net underspend of 221 </a:t>
            </a:r>
            <a:r>
              <a:rPr lang="en-US" sz="2400" dirty="0" err="1">
                <a:solidFill>
                  <a:srgbClr val="E2FF77"/>
                </a:solidFill>
              </a:rPr>
              <a:t>kCHF</a:t>
            </a:r>
            <a:endParaRPr lang="en-US" sz="2400" dirty="0">
              <a:solidFill>
                <a:srgbClr val="E2FF77"/>
              </a:solidFill>
            </a:endParaRPr>
          </a:p>
          <a:p>
            <a:pPr marL="274638" indent="-238125"/>
            <a:r>
              <a:rPr lang="en-US" sz="2400" dirty="0"/>
              <a:t>2.166 MCHF open commitments in TDAQ due to failed order of HLT processors</a:t>
            </a:r>
          </a:p>
          <a:p>
            <a:pPr marL="576390" lvl="1" indent="-238125"/>
            <a:r>
              <a:rPr lang="en-US" sz="2000" dirty="0">
                <a:solidFill>
                  <a:srgbClr val="F7CEC2"/>
                </a:solidFill>
              </a:rPr>
              <a:t>Many thanks to CERN-IT for providing processors on loan !</a:t>
            </a:r>
          </a:p>
          <a:p>
            <a:pPr marL="576390" lvl="1" indent="-238125"/>
            <a:r>
              <a:rPr lang="en-US" sz="2000" dirty="0">
                <a:solidFill>
                  <a:srgbClr val="F7CEC2"/>
                </a:solidFill>
              </a:rPr>
              <a:t>Newly ordered processors now installed and paid in March 2018 (3.264 MCHF)</a:t>
            </a:r>
          </a:p>
          <a:p>
            <a:pPr marL="36576" indent="0">
              <a:buNone/>
            </a:pPr>
            <a:endParaRPr lang="en-US" sz="2400" b="1" dirty="0">
              <a:solidFill>
                <a:srgbClr val="F7CEC2"/>
              </a:solidFill>
            </a:endParaRPr>
          </a:p>
        </p:txBody>
      </p:sp>
      <p:sp>
        <p:nvSpPr>
          <p:cNvPr id="6" name="Title 5">
            <a:extLst>
              <a:ext uri="{FF2B5EF4-FFF2-40B4-BE49-F238E27FC236}">
                <a16:creationId xmlns:a16="http://schemas.microsoft.com/office/drawing/2014/main" id="{13361B28-2BA7-D344-9004-D7AC3B53B4E9}"/>
              </a:ext>
            </a:extLst>
          </p:cNvPr>
          <p:cNvSpPr>
            <a:spLocks noGrp="1"/>
          </p:cNvSpPr>
          <p:nvPr>
            <p:ph type="title"/>
          </p:nvPr>
        </p:nvSpPr>
        <p:spPr>
          <a:xfrm>
            <a:off x="457200" y="-1809"/>
            <a:ext cx="8686800" cy="575968"/>
          </a:xfrm>
        </p:spPr>
        <p:txBody>
          <a:bodyPr>
            <a:noAutofit/>
          </a:bodyPr>
          <a:lstStyle/>
          <a:p>
            <a:r>
              <a:rPr lang="en-US" dirty="0"/>
              <a:t>Final 2017 M&amp;O-A Payments [</a:t>
            </a:r>
            <a:r>
              <a:rPr lang="en-US" dirty="0" err="1"/>
              <a:t>kCHF</a:t>
            </a:r>
            <a:r>
              <a:rPr lang="en-US" dirty="0"/>
              <a:t>]</a:t>
            </a:r>
          </a:p>
        </p:txBody>
      </p:sp>
      <p:pic>
        <p:nvPicPr>
          <p:cNvPr id="9" name="Picture 8">
            <a:extLst>
              <a:ext uri="{FF2B5EF4-FFF2-40B4-BE49-F238E27FC236}">
                <a16:creationId xmlns:a16="http://schemas.microsoft.com/office/drawing/2014/main" id="{E9231C08-F3A8-5A43-BF10-982857734CEB}"/>
              </a:ext>
            </a:extLst>
          </p:cNvPr>
          <p:cNvPicPr>
            <a:picLocks noChangeAspect="1"/>
          </p:cNvPicPr>
          <p:nvPr/>
        </p:nvPicPr>
        <p:blipFill>
          <a:blip r:embed="rId2"/>
          <a:stretch>
            <a:fillRect/>
          </a:stretch>
        </p:blipFill>
        <p:spPr>
          <a:xfrm>
            <a:off x="574161" y="702556"/>
            <a:ext cx="8140824" cy="3602813"/>
          </a:xfrm>
          <a:prstGeom prst="rect">
            <a:avLst/>
          </a:prstGeom>
        </p:spPr>
      </p:pic>
    </p:spTree>
    <p:extLst>
      <p:ext uri="{BB962C8B-B14F-4D97-AF65-F5344CB8AC3E}">
        <p14:creationId xmlns:p14="http://schemas.microsoft.com/office/powerpoint/2010/main" val="3195944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BB9140-6595-6C47-B91A-F17ABB00B39D}"/>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E373A689-79E7-5243-B82B-AECF62AF24F6}"/>
              </a:ext>
            </a:extLst>
          </p:cNvPr>
          <p:cNvSpPr>
            <a:spLocks noGrp="1"/>
          </p:cNvSpPr>
          <p:nvPr>
            <p:ph type="sldNum" sz="quarter" idx="12"/>
          </p:nvPr>
        </p:nvSpPr>
        <p:spPr/>
        <p:txBody>
          <a:bodyPr/>
          <a:lstStyle/>
          <a:p>
            <a:fld id="{401CF334-2D5C-4859-84A6-CA7E6E43FAEB}" type="slidenum">
              <a:rPr lang="en-US" smtClean="0"/>
              <a:t>7</a:t>
            </a:fld>
            <a:endParaRPr lang="en-US" dirty="0"/>
          </a:p>
        </p:txBody>
      </p:sp>
      <p:sp>
        <p:nvSpPr>
          <p:cNvPr id="5" name="Content Placeholder 4">
            <a:extLst>
              <a:ext uri="{FF2B5EF4-FFF2-40B4-BE49-F238E27FC236}">
                <a16:creationId xmlns:a16="http://schemas.microsoft.com/office/drawing/2014/main" id="{414C6C6E-1E3D-8F41-BF1A-E8329A57CB81}"/>
              </a:ext>
            </a:extLst>
          </p:cNvPr>
          <p:cNvSpPr>
            <a:spLocks noGrp="1"/>
          </p:cNvSpPr>
          <p:nvPr>
            <p:ph idx="1"/>
          </p:nvPr>
        </p:nvSpPr>
        <p:spPr>
          <a:xfrm>
            <a:off x="4614530" y="978194"/>
            <a:ext cx="4529470" cy="5571461"/>
          </a:xfrm>
        </p:spPr>
        <p:txBody>
          <a:bodyPr>
            <a:normAutofit/>
          </a:bodyPr>
          <a:lstStyle/>
          <a:p>
            <a:pPr marL="36576" indent="0">
              <a:buNone/>
            </a:pPr>
            <a:r>
              <a:rPr lang="en-US" sz="2400" dirty="0">
                <a:solidFill>
                  <a:srgbClr val="D5FFBF"/>
                </a:solidFill>
              </a:rPr>
              <a:t>4.93 MCHF Total</a:t>
            </a:r>
          </a:p>
          <a:p>
            <a:pPr marL="36576" indent="0">
              <a:spcBef>
                <a:spcPts val="2520"/>
              </a:spcBef>
              <a:buNone/>
            </a:pPr>
            <a:r>
              <a:rPr lang="en-US" sz="2400" i="1" dirty="0">
                <a:solidFill>
                  <a:srgbClr val="FF9300"/>
                </a:solidFill>
              </a:rPr>
              <a:t>Cost breakdown by activity:</a:t>
            </a:r>
          </a:p>
          <a:p>
            <a:pPr marL="419100" indent="-382588">
              <a:spcBef>
                <a:spcPts val="1224"/>
              </a:spcBef>
              <a:tabLst>
                <a:tab pos="3016250" algn="l"/>
              </a:tabLst>
            </a:pPr>
            <a:r>
              <a:rPr lang="en-US" sz="2000" dirty="0"/>
              <a:t>Mechanics, cooling, gas	0.12 MCHF</a:t>
            </a:r>
          </a:p>
          <a:p>
            <a:pPr marL="419100" indent="-382588">
              <a:spcBef>
                <a:spcPts val="2280"/>
              </a:spcBef>
              <a:tabLst>
                <a:tab pos="3016250" algn="l"/>
              </a:tabLst>
            </a:pPr>
            <a:r>
              <a:rPr lang="en-US" sz="2000" dirty="0"/>
              <a:t>Electronics	1.68 MCHF</a:t>
            </a:r>
          </a:p>
          <a:p>
            <a:pPr marL="419100" indent="-382588">
              <a:lnSpc>
                <a:spcPct val="90000"/>
              </a:lnSpc>
              <a:spcBef>
                <a:spcPts val="2280"/>
              </a:spcBef>
              <a:tabLst>
                <a:tab pos="3016250" algn="l"/>
              </a:tabLst>
            </a:pPr>
            <a:r>
              <a:rPr lang="en-US" sz="2000" dirty="0"/>
              <a:t>Areas, stores, spares	0.59 MCHF</a:t>
            </a:r>
          </a:p>
          <a:p>
            <a:pPr marL="419100" indent="-382588">
              <a:lnSpc>
                <a:spcPct val="90000"/>
              </a:lnSpc>
              <a:spcBef>
                <a:spcPts val="2280"/>
              </a:spcBef>
              <a:tabLst>
                <a:tab pos="3016250" algn="l"/>
              </a:tabLst>
            </a:pPr>
            <a:r>
              <a:rPr lang="en-US" sz="2000" dirty="0"/>
              <a:t>Technical support	2.54 MCHF</a:t>
            </a:r>
          </a:p>
          <a:p>
            <a:pPr marL="419100" indent="-382588">
              <a:lnSpc>
                <a:spcPct val="90000"/>
              </a:lnSpc>
              <a:spcBef>
                <a:spcPts val="2280"/>
              </a:spcBef>
              <a:tabLst>
                <a:tab pos="3016250" algn="l"/>
              </a:tabLst>
            </a:pPr>
            <a:endParaRPr lang="en-US" sz="2000" dirty="0"/>
          </a:p>
          <a:p>
            <a:pPr marL="419100" indent="-382588">
              <a:lnSpc>
                <a:spcPct val="90000"/>
              </a:lnSpc>
              <a:spcBef>
                <a:spcPts val="2280"/>
              </a:spcBef>
              <a:tabLst>
                <a:tab pos="3016250" algn="l"/>
              </a:tabLst>
            </a:pPr>
            <a:r>
              <a:rPr lang="en-US" sz="2000" dirty="0"/>
              <a:t>Class 3 OT effort	     363 FTE</a:t>
            </a:r>
          </a:p>
          <a:p>
            <a:pPr marL="720852" lvl="1" indent="-382588">
              <a:lnSpc>
                <a:spcPct val="90000"/>
              </a:lnSpc>
              <a:tabLst>
                <a:tab pos="3152775" algn="l"/>
              </a:tabLst>
            </a:pPr>
            <a:r>
              <a:rPr lang="en-US" sz="1600" dirty="0">
                <a:solidFill>
                  <a:schemeClr val="accent2">
                    <a:lumMod val="20000"/>
                    <a:lumOff val="80000"/>
                  </a:schemeClr>
                </a:solidFill>
              </a:rPr>
              <a:t>incl. 134 FTE for core computing</a:t>
            </a:r>
          </a:p>
        </p:txBody>
      </p:sp>
      <p:sp>
        <p:nvSpPr>
          <p:cNvPr id="6" name="Title 5">
            <a:extLst>
              <a:ext uri="{FF2B5EF4-FFF2-40B4-BE49-F238E27FC236}">
                <a16:creationId xmlns:a16="http://schemas.microsoft.com/office/drawing/2014/main" id="{13361B28-2BA7-D344-9004-D7AC3B53B4E9}"/>
              </a:ext>
            </a:extLst>
          </p:cNvPr>
          <p:cNvSpPr>
            <a:spLocks noGrp="1"/>
          </p:cNvSpPr>
          <p:nvPr>
            <p:ph type="title"/>
          </p:nvPr>
        </p:nvSpPr>
        <p:spPr>
          <a:xfrm>
            <a:off x="457200" y="-1809"/>
            <a:ext cx="8686800" cy="575968"/>
          </a:xfrm>
        </p:spPr>
        <p:txBody>
          <a:bodyPr>
            <a:noAutofit/>
          </a:bodyPr>
          <a:lstStyle/>
          <a:p>
            <a:r>
              <a:rPr lang="en-US" dirty="0"/>
              <a:t>Final 2017 M&amp;O-B Payments [</a:t>
            </a:r>
            <a:r>
              <a:rPr lang="en-US" dirty="0" err="1"/>
              <a:t>kCHF</a:t>
            </a:r>
            <a:r>
              <a:rPr lang="en-US" dirty="0"/>
              <a:t>]</a:t>
            </a:r>
          </a:p>
        </p:txBody>
      </p:sp>
      <p:pic>
        <p:nvPicPr>
          <p:cNvPr id="8" name="Picture 7">
            <a:extLst>
              <a:ext uri="{FF2B5EF4-FFF2-40B4-BE49-F238E27FC236}">
                <a16:creationId xmlns:a16="http://schemas.microsoft.com/office/drawing/2014/main" id="{B4921080-C2E7-AA48-B988-90E6ABE47259}"/>
              </a:ext>
            </a:extLst>
          </p:cNvPr>
          <p:cNvPicPr>
            <a:picLocks noChangeAspect="1"/>
          </p:cNvPicPr>
          <p:nvPr/>
        </p:nvPicPr>
        <p:blipFill>
          <a:blip r:embed="rId2"/>
          <a:stretch>
            <a:fillRect/>
          </a:stretch>
        </p:blipFill>
        <p:spPr>
          <a:xfrm>
            <a:off x="10629" y="714188"/>
            <a:ext cx="4502892" cy="6125238"/>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432811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F6F4-E8EB-1D4A-81B7-8F7AF0336F6E}"/>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59BB9140-6595-6C47-B91A-F17ABB00B39D}"/>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E373A689-79E7-5243-B82B-AECF62AF24F6}"/>
              </a:ext>
            </a:extLst>
          </p:cNvPr>
          <p:cNvSpPr>
            <a:spLocks noGrp="1"/>
          </p:cNvSpPr>
          <p:nvPr>
            <p:ph type="sldNum" sz="quarter" idx="12"/>
          </p:nvPr>
        </p:nvSpPr>
        <p:spPr/>
        <p:txBody>
          <a:bodyPr/>
          <a:lstStyle/>
          <a:p>
            <a:fld id="{401CF334-2D5C-4859-84A6-CA7E6E43FAEB}" type="slidenum">
              <a:rPr lang="en-US" smtClean="0"/>
              <a:t>8</a:t>
            </a:fld>
            <a:endParaRPr lang="en-US" dirty="0"/>
          </a:p>
        </p:txBody>
      </p:sp>
      <p:sp>
        <p:nvSpPr>
          <p:cNvPr id="5" name="Content Placeholder 4">
            <a:extLst>
              <a:ext uri="{FF2B5EF4-FFF2-40B4-BE49-F238E27FC236}">
                <a16:creationId xmlns:a16="http://schemas.microsoft.com/office/drawing/2014/main" id="{414C6C6E-1E3D-8F41-BF1A-E8329A57CB81}"/>
              </a:ext>
            </a:extLst>
          </p:cNvPr>
          <p:cNvSpPr>
            <a:spLocks noGrp="1"/>
          </p:cNvSpPr>
          <p:nvPr>
            <p:ph idx="1"/>
          </p:nvPr>
        </p:nvSpPr>
        <p:spPr>
          <a:xfrm>
            <a:off x="793903" y="3508743"/>
            <a:ext cx="7359497" cy="3040911"/>
          </a:xfrm>
        </p:spPr>
        <p:txBody>
          <a:bodyPr>
            <a:normAutofit/>
          </a:bodyPr>
          <a:lstStyle/>
          <a:p>
            <a:r>
              <a:rPr lang="en-US" sz="2400" dirty="0"/>
              <a:t>Total payments in 2017 were slightly larger (65 </a:t>
            </a:r>
            <a:r>
              <a:rPr lang="en-US" sz="2400" dirty="0" err="1"/>
              <a:t>kCHF</a:t>
            </a:r>
            <a:r>
              <a:rPr lang="en-US" sz="2400" dirty="0"/>
              <a:t>) than the total 2017 budget</a:t>
            </a:r>
          </a:p>
          <a:p>
            <a:pPr lvl="1">
              <a:spcBef>
                <a:spcPts val="1776"/>
              </a:spcBef>
            </a:pPr>
            <a:r>
              <a:rPr lang="en-US" sz="2000" dirty="0"/>
              <a:t>The cumulative budget carry-over decreased from 800 </a:t>
            </a:r>
            <a:r>
              <a:rPr lang="en-US" sz="2000" dirty="0" err="1"/>
              <a:t>kCHF</a:t>
            </a:r>
            <a:r>
              <a:rPr lang="en-US" sz="2000" dirty="0"/>
              <a:t> to 734 </a:t>
            </a:r>
            <a:r>
              <a:rPr lang="en-US" sz="2000" dirty="0" err="1"/>
              <a:t>kCHF</a:t>
            </a:r>
            <a:endParaRPr lang="en-US" sz="2000" dirty="0"/>
          </a:p>
          <a:p>
            <a:pPr lvl="1"/>
            <a:r>
              <a:rPr lang="en-US" sz="1800" dirty="0"/>
              <a:t>After subtracting open commitments (143 </a:t>
            </a:r>
            <a:r>
              <a:rPr lang="en-US" sz="1800" dirty="0" err="1"/>
              <a:t>kCHF</a:t>
            </a:r>
            <a:r>
              <a:rPr lang="en-US" sz="1800" dirty="0"/>
              <a:t>), the carry-over amounts to 592 </a:t>
            </a:r>
            <a:r>
              <a:rPr lang="en-US" sz="1800" dirty="0" err="1"/>
              <a:t>kCHF</a:t>
            </a:r>
            <a:r>
              <a:rPr lang="en-US" sz="1800" dirty="0"/>
              <a:t> </a:t>
            </a:r>
          </a:p>
        </p:txBody>
      </p:sp>
      <p:sp>
        <p:nvSpPr>
          <p:cNvPr id="6" name="Title 5">
            <a:extLst>
              <a:ext uri="{FF2B5EF4-FFF2-40B4-BE49-F238E27FC236}">
                <a16:creationId xmlns:a16="http://schemas.microsoft.com/office/drawing/2014/main" id="{13361B28-2BA7-D344-9004-D7AC3B53B4E9}"/>
              </a:ext>
            </a:extLst>
          </p:cNvPr>
          <p:cNvSpPr>
            <a:spLocks noGrp="1"/>
          </p:cNvSpPr>
          <p:nvPr>
            <p:ph type="title"/>
          </p:nvPr>
        </p:nvSpPr>
        <p:spPr>
          <a:xfrm>
            <a:off x="457200" y="-1809"/>
            <a:ext cx="8686800" cy="575968"/>
          </a:xfrm>
        </p:spPr>
        <p:txBody>
          <a:bodyPr>
            <a:noAutofit/>
          </a:bodyPr>
          <a:lstStyle/>
          <a:p>
            <a:r>
              <a:rPr lang="en-US" dirty="0"/>
              <a:t>Final 2017 M&amp;O-B Payments [</a:t>
            </a:r>
            <a:r>
              <a:rPr lang="en-US" dirty="0" err="1"/>
              <a:t>kCHF</a:t>
            </a:r>
            <a:r>
              <a:rPr lang="en-US" dirty="0"/>
              <a:t>]</a:t>
            </a:r>
          </a:p>
        </p:txBody>
      </p:sp>
      <p:pic>
        <p:nvPicPr>
          <p:cNvPr id="9" name="Picture 8">
            <a:extLst>
              <a:ext uri="{FF2B5EF4-FFF2-40B4-BE49-F238E27FC236}">
                <a16:creationId xmlns:a16="http://schemas.microsoft.com/office/drawing/2014/main" id="{21F690C9-7693-4440-BED9-EEFB4604AAD9}"/>
              </a:ext>
            </a:extLst>
          </p:cNvPr>
          <p:cNvPicPr>
            <a:picLocks noChangeAspect="1"/>
          </p:cNvPicPr>
          <p:nvPr/>
        </p:nvPicPr>
        <p:blipFill>
          <a:blip r:embed="rId2"/>
          <a:stretch>
            <a:fillRect/>
          </a:stretch>
        </p:blipFill>
        <p:spPr>
          <a:xfrm>
            <a:off x="411127" y="740658"/>
            <a:ext cx="8261498" cy="2269642"/>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3047519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C29B60-795D-F54B-B0A0-744524DA8D15}"/>
              </a:ext>
            </a:extLst>
          </p:cNvPr>
          <p:cNvSpPr>
            <a:spLocks noGrp="1"/>
          </p:cNvSpPr>
          <p:nvPr>
            <p:ph type="dt" sz="half" idx="10"/>
          </p:nvPr>
        </p:nvSpPr>
        <p:spPr/>
        <p:txBody>
          <a:bodyPr/>
          <a:lstStyle/>
          <a:p>
            <a:r>
              <a:rPr lang="en-US"/>
              <a:t>ATLAS Resources Review Board,  19 April 2018</a:t>
            </a:r>
          </a:p>
        </p:txBody>
      </p:sp>
      <p:sp>
        <p:nvSpPr>
          <p:cNvPr id="3" name="Footer Placeholder 2">
            <a:extLst>
              <a:ext uri="{FF2B5EF4-FFF2-40B4-BE49-F238E27FC236}">
                <a16:creationId xmlns:a16="http://schemas.microsoft.com/office/drawing/2014/main" id="{5733D3EF-95A3-9347-B93C-73586706F3FB}"/>
              </a:ext>
            </a:extLst>
          </p:cNvPr>
          <p:cNvSpPr>
            <a:spLocks noGrp="1"/>
          </p:cNvSpPr>
          <p:nvPr>
            <p:ph type="ftr" sz="quarter" idx="11"/>
          </p:nvPr>
        </p:nvSpPr>
        <p:spPr/>
        <p:txBody>
          <a:bodyPr/>
          <a:lstStyle/>
          <a:p>
            <a:pPr algn="r"/>
            <a:r>
              <a:rPr lang="en-US"/>
              <a:t>Fido Dittus,  Status of ATLAS Resources                                    CERN-RRB-2018-040</a:t>
            </a:r>
            <a:endParaRPr lang="en-US" dirty="0"/>
          </a:p>
        </p:txBody>
      </p:sp>
      <p:sp>
        <p:nvSpPr>
          <p:cNvPr id="4" name="Slide Number Placeholder 3">
            <a:extLst>
              <a:ext uri="{FF2B5EF4-FFF2-40B4-BE49-F238E27FC236}">
                <a16:creationId xmlns:a16="http://schemas.microsoft.com/office/drawing/2014/main" id="{B167BFEC-90E6-C343-B6BA-F09A7D63DC8B}"/>
              </a:ext>
            </a:extLst>
          </p:cNvPr>
          <p:cNvSpPr>
            <a:spLocks noGrp="1"/>
          </p:cNvSpPr>
          <p:nvPr>
            <p:ph type="sldNum" sz="quarter" idx="12"/>
          </p:nvPr>
        </p:nvSpPr>
        <p:spPr/>
        <p:txBody>
          <a:bodyPr/>
          <a:lstStyle/>
          <a:p>
            <a:fld id="{401CF334-2D5C-4859-84A6-CA7E6E43FAEB}" type="slidenum">
              <a:rPr lang="en-US" smtClean="0"/>
              <a:t>9</a:t>
            </a:fld>
            <a:endParaRPr lang="en-US" dirty="0"/>
          </a:p>
        </p:txBody>
      </p:sp>
      <p:sp>
        <p:nvSpPr>
          <p:cNvPr id="5" name="Content Placeholder 4">
            <a:extLst>
              <a:ext uri="{FF2B5EF4-FFF2-40B4-BE49-F238E27FC236}">
                <a16:creationId xmlns:a16="http://schemas.microsoft.com/office/drawing/2014/main" id="{4468F227-9CAF-7443-959D-B2D230A537E8}"/>
              </a:ext>
            </a:extLst>
          </p:cNvPr>
          <p:cNvSpPr>
            <a:spLocks noGrp="1"/>
          </p:cNvSpPr>
          <p:nvPr>
            <p:ph idx="1"/>
          </p:nvPr>
        </p:nvSpPr>
        <p:spPr>
          <a:xfrm>
            <a:off x="5156616" y="1600202"/>
            <a:ext cx="3758784" cy="4525963"/>
          </a:xfrm>
        </p:spPr>
        <p:txBody>
          <a:bodyPr>
            <a:normAutofit/>
          </a:bodyPr>
          <a:lstStyle/>
          <a:p>
            <a:pPr>
              <a:lnSpc>
                <a:spcPct val="150000"/>
              </a:lnSpc>
            </a:pPr>
            <a:r>
              <a:rPr lang="en-US" sz="2400" dirty="0"/>
              <a:t>M&amp;O A+B Evolution</a:t>
            </a:r>
          </a:p>
          <a:p>
            <a:pPr>
              <a:spcBef>
                <a:spcPts val="3024"/>
              </a:spcBef>
            </a:pPr>
            <a:r>
              <a:rPr lang="en-US" sz="2400" dirty="0"/>
              <a:t>Sharing of the 2019 ATLAS M&amp;O Budgets</a:t>
            </a:r>
          </a:p>
          <a:p>
            <a:pPr lvl="1">
              <a:spcBef>
                <a:spcPts val="624"/>
              </a:spcBef>
              <a:buFont typeface="Wingdings" pitchFamily="2" charset="2"/>
              <a:buChar char="Ø"/>
            </a:pPr>
            <a:r>
              <a:rPr lang="en-US" sz="2000" dirty="0"/>
              <a:t>(preliminary)</a:t>
            </a:r>
          </a:p>
        </p:txBody>
      </p:sp>
      <p:sp>
        <p:nvSpPr>
          <p:cNvPr id="6" name="Title 5">
            <a:extLst>
              <a:ext uri="{FF2B5EF4-FFF2-40B4-BE49-F238E27FC236}">
                <a16:creationId xmlns:a16="http://schemas.microsoft.com/office/drawing/2014/main" id="{549385D7-89DA-D44B-9C98-5C2162D13303}"/>
              </a:ext>
            </a:extLst>
          </p:cNvPr>
          <p:cNvSpPr>
            <a:spLocks noGrp="1"/>
          </p:cNvSpPr>
          <p:nvPr>
            <p:ph type="title"/>
          </p:nvPr>
        </p:nvSpPr>
        <p:spPr/>
        <p:txBody>
          <a:bodyPr/>
          <a:lstStyle/>
          <a:p>
            <a:endParaRPr lang="en-US"/>
          </a:p>
        </p:txBody>
      </p:sp>
      <p:pic>
        <p:nvPicPr>
          <p:cNvPr id="8" name="Picture 7">
            <a:extLst>
              <a:ext uri="{FF2B5EF4-FFF2-40B4-BE49-F238E27FC236}">
                <a16:creationId xmlns:a16="http://schemas.microsoft.com/office/drawing/2014/main" id="{FBB3A2F6-EDCD-D044-B0E6-D180702730DA}"/>
              </a:ext>
            </a:extLst>
          </p:cNvPr>
          <p:cNvPicPr>
            <a:picLocks noChangeAspect="1"/>
          </p:cNvPicPr>
          <p:nvPr/>
        </p:nvPicPr>
        <p:blipFill>
          <a:blip r:embed="rId2"/>
          <a:stretch>
            <a:fillRect/>
          </a:stretch>
        </p:blipFill>
        <p:spPr>
          <a:xfrm>
            <a:off x="457199" y="274638"/>
            <a:ext cx="4344085" cy="6147428"/>
          </a:xfrm>
          <a:prstGeom prst="rect">
            <a:avLst/>
          </a:prstGeom>
          <a:solidFill>
            <a:schemeClr val="tx1"/>
          </a:solidFill>
          <a:effectLst>
            <a:outerShdw blurRad="50800" dist="152400" dir="2700000" algn="tl" rotWithShape="0">
              <a:prstClr val="black">
                <a:alpha val="50000"/>
              </a:prstClr>
            </a:outerShdw>
          </a:effectLst>
        </p:spPr>
      </p:pic>
    </p:spTree>
    <p:extLst>
      <p:ext uri="{BB962C8B-B14F-4D97-AF65-F5344CB8AC3E}">
        <p14:creationId xmlns:p14="http://schemas.microsoft.com/office/powerpoint/2010/main" val="2387141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Return on investment of the recruiting process presentation">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extLst>
    <a:ext uri="{05A4C25C-085E-4340-85A3-A5531E510DB2}">
      <thm15:themeFamily xmlns:thm15="http://schemas.microsoft.com/office/thememl/2012/main" name="Return on investment of the recruiting process presentation" id="{D12A29A8-7F1C-4FA6-AA15-4EA8221E45B5}" vid="{E876C2F9-FA89-45B4-A16A-1449D5D52281}"/>
    </a:ext>
  </a:extLst>
</a:theme>
</file>

<file path=ppt/theme/theme2.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756AA02-1025-42B3-947D-D7D298381D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Recruiting process return on investment presentation</Template>
  <TotalTime>0</TotalTime>
  <Words>799</Words>
  <Application>Microsoft Macintosh PowerPoint</Application>
  <PresentationFormat>On-screen Show (4:3)</PresentationFormat>
  <Paragraphs>174</Paragraphs>
  <Slides>20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HiraginoSans-W3</vt:lpstr>
      <vt:lpstr>HiraMinProN-W3</vt:lpstr>
      <vt:lpstr>.HiraKakuInterface-W3</vt:lpstr>
      <vt:lpstr>Arial</vt:lpstr>
      <vt:lpstr>Calibri</vt:lpstr>
      <vt:lpstr>Wingdings</vt:lpstr>
      <vt:lpstr>Wingdings 2</vt:lpstr>
      <vt:lpstr>Return on investment of the recruiting process presentation</vt:lpstr>
      <vt:lpstr>   Status of atlas  resources </vt:lpstr>
      <vt:lpstr>Outline</vt:lpstr>
      <vt:lpstr>PowerPoint Presentation</vt:lpstr>
      <vt:lpstr>2017 M&amp;O INCOME</vt:lpstr>
      <vt:lpstr>Final 2017 M&amp;O-A Payments [kCHF]</vt:lpstr>
      <vt:lpstr>Final 2017 M&amp;O-A Payments [kCHF]</vt:lpstr>
      <vt:lpstr>Final 2017 M&amp;O-B Payments [kCHF]</vt:lpstr>
      <vt:lpstr>Final 2017 M&amp;O-B Payments [kCHF]</vt:lpstr>
      <vt:lpstr>PowerPoint Presentation</vt:lpstr>
      <vt:lpstr>M&amp;O A+B Evolution (kCHF)</vt:lpstr>
      <vt:lpstr>Preliminary 2019 M&amp;O Budgets</vt:lpstr>
      <vt:lpstr>Proposed sharing of 2019 M&amp;O</vt:lpstr>
      <vt:lpstr>PowerPoint Presentation</vt:lpstr>
      <vt:lpstr>Phase-I Progress</vt:lpstr>
      <vt:lpstr>Phase-I Progress</vt:lpstr>
      <vt:lpstr>Phase-I Progress</vt:lpstr>
      <vt:lpstr>Phase-II Common Fund</vt:lpstr>
      <vt:lpstr>Phase-II Common Fund</vt:lpstr>
      <vt:lpstr>PowerPoint Presentation</vt:lpstr>
      <vt:lpstr>PowerPoint Presentation</vt:lpstr>
    </vt:vector>
  </TitlesOfParts>
  <Manager/>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cp:lastPrinted>2018-04-24T11:12:30Z</cp:lastPrinted>
  <dcterms:created xsi:type="dcterms:W3CDTF">2017-05-02T20:55:40Z</dcterms:created>
  <dcterms:modified xsi:type="dcterms:W3CDTF">2018-04-24T11:21:26Z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TC034605479991</vt:lpwstr>
  </property>
</Properties>
</file>