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61" r:id="rId3"/>
    <p:sldId id="273" r:id="rId4"/>
    <p:sldId id="274" r:id="rId5"/>
    <p:sldId id="275" r:id="rId6"/>
    <p:sldId id="285" r:id="rId7"/>
    <p:sldId id="257" r:id="rId8"/>
    <p:sldId id="259" r:id="rId9"/>
    <p:sldId id="260" r:id="rId10"/>
    <p:sldId id="271" r:id="rId11"/>
    <p:sldId id="264" r:id="rId12"/>
    <p:sldId id="284" r:id="rId13"/>
    <p:sldId id="265" r:id="rId14"/>
    <p:sldId id="278" r:id="rId15"/>
    <p:sldId id="283" r:id="rId16"/>
    <p:sldId id="279" r:id="rId17"/>
    <p:sldId id="280" r:id="rId18"/>
    <p:sldId id="282" r:id="rId19"/>
    <p:sldId id="281" r:id="rId20"/>
    <p:sldId id="277" r:id="rId21"/>
    <p:sldId id="266" r:id="rId22"/>
    <p:sldId id="267" r:id="rId23"/>
    <p:sldId id="268" r:id="rId24"/>
    <p:sldId id="270" r:id="rId25"/>
    <p:sldId id="276" r:id="rId26"/>
    <p:sldId id="27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2" d="100"/>
          <a:sy n="72" d="100"/>
        </p:scale>
        <p:origin x="-2424" y="-2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03E8F1-9D5C-2149-B159-797795A253F2}" type="datetimeFigureOut">
              <a:rPr lang="en-US" smtClean="0"/>
              <a:t>22/8/18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F90D7A-D937-2F44-8AE3-6E72A3E39F37}" type="slidenum">
              <a:rPr lang="en-US" smtClean="0"/>
              <a:t>‹#›</a:t>
            </a:fld>
            <a:endParaRPr lang="en-US"/>
          </a:p>
        </p:txBody>
      </p:sp>
    </p:spTree>
    <p:extLst>
      <p:ext uri="{BB962C8B-B14F-4D97-AF65-F5344CB8AC3E}">
        <p14:creationId xmlns:p14="http://schemas.microsoft.com/office/powerpoint/2010/main" val="275310739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1BAC67-F610-4340-80EC-1F29ADB4A990}" type="slidenum">
              <a:rPr lang="en-GB"/>
              <a:pPr/>
              <a:t>3</a:t>
            </a:fld>
            <a:endParaRPr lang="en-GB"/>
          </a:p>
        </p:txBody>
      </p:sp>
      <p:sp>
        <p:nvSpPr>
          <p:cNvPr id="412674"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412675" name="Rectangle 3"/>
          <p:cNvSpPr>
            <a:spLocks noGrp="1" noChangeArrowheads="1"/>
          </p:cNvSpPr>
          <p:nvPr>
            <p:ph type="body" idx="1"/>
          </p:nvPr>
        </p:nvSpPr>
        <p:spPr/>
        <p:txBody>
          <a:bodyPr/>
          <a:lstStyle/>
          <a:p>
            <a:pPr>
              <a:spcBef>
                <a:spcPct val="0"/>
              </a:spcBef>
            </a:pPr>
            <a:endParaRPr lang="en-GB" sz="2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D1650F-0E79-B241-946E-642701FE22F4}" type="slidenum">
              <a:rPr lang="en-GB"/>
              <a:pPr/>
              <a:t>4</a:t>
            </a:fld>
            <a:endParaRPr lang="en-GB"/>
          </a:p>
        </p:txBody>
      </p:sp>
      <p:sp>
        <p:nvSpPr>
          <p:cNvPr id="235008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235008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841CDC-8FC8-7446-A066-28983B97A343}" type="slidenum">
              <a:rPr lang="en-GB"/>
              <a:pPr/>
              <a:t>5</a:t>
            </a:fld>
            <a:endParaRPr lang="en-GB"/>
          </a:p>
        </p:txBody>
      </p:sp>
      <p:sp>
        <p:nvSpPr>
          <p:cNvPr id="235827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235827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TextBox 6"/>
          <p:cNvSpPr txBox="1"/>
          <p:nvPr userDrawn="1"/>
        </p:nvSpPr>
        <p:spPr>
          <a:xfrm>
            <a:off x="7126455" y="6421381"/>
            <a:ext cx="184666" cy="369332"/>
          </a:xfrm>
          <a:prstGeom prst="rect">
            <a:avLst/>
          </a:prstGeom>
          <a:noFill/>
        </p:spPr>
        <p:txBody>
          <a:bodyPr wrap="none" rtlCol="0">
            <a:spAutoFit/>
          </a:bodyPr>
          <a:lstStyle/>
          <a:p>
            <a:endParaRPr lang="en-US" dirty="0"/>
          </a:p>
        </p:txBody>
      </p:sp>
      <p:sp>
        <p:nvSpPr>
          <p:cNvPr id="8" name="TextBox 7"/>
          <p:cNvSpPr txBox="1"/>
          <p:nvPr userDrawn="1"/>
        </p:nvSpPr>
        <p:spPr>
          <a:xfrm>
            <a:off x="8537634" y="636845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332353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736879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2352763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3081AF8D-86D3-6A48-8F95-9BBFDC5A81A9}" type="slidenum">
              <a:rPr lang="en-US"/>
              <a:pPr>
                <a:defRPr/>
              </a:pPr>
              <a:t>‹#›</a:t>
            </a:fld>
            <a:endParaRPr lang="en-US"/>
          </a:p>
        </p:txBody>
      </p:sp>
      <p:sp>
        <p:nvSpPr>
          <p:cNvPr id="5" name="Text Placeholder 5"/>
          <p:cNvSpPr>
            <a:spLocks noGrp="1"/>
          </p:cNvSpPr>
          <p:nvPr>
            <p:ph type="body" sz="quarter" idx="11"/>
          </p:nvPr>
        </p:nvSpPr>
        <p:spPr>
          <a:xfrm>
            <a:off x="257175" y="765175"/>
            <a:ext cx="8629650" cy="503238"/>
          </a:xfrm>
        </p:spPr>
        <p:txBody>
          <a:bodyPr/>
          <a:lstStyle>
            <a:lvl1pPr marL="0" indent="0">
              <a:buNone/>
              <a:defRPr sz="2000" b="0" i="0">
                <a:solidFill>
                  <a:srgbClr val="FFFF00"/>
                </a:solidFill>
                <a:latin typeface="Lato Regular"/>
                <a:cs typeface="Lato Regular"/>
              </a:defRPr>
            </a:lvl1pPr>
          </a:lstStyle>
          <a:p>
            <a:pPr lvl="0"/>
            <a:r>
              <a:rPr lang="ro-RO" dirty="0" smtClean="0"/>
              <a:t>Click to edit Master text styles</a:t>
            </a:r>
          </a:p>
        </p:txBody>
      </p:sp>
    </p:spTree>
    <p:extLst>
      <p:ext uri="{BB962C8B-B14F-4D97-AF65-F5344CB8AC3E}">
        <p14:creationId xmlns:p14="http://schemas.microsoft.com/office/powerpoint/2010/main" val="3426715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o-RO" smtClean="0"/>
              <a:t>Click to edit Master title style</a:t>
            </a:r>
            <a:endParaRPr lang="en-US"/>
          </a:p>
        </p:txBody>
      </p:sp>
      <p:sp>
        <p:nvSpPr>
          <p:cNvPr id="3" name="Text Placeholder 2"/>
          <p:cNvSpPr>
            <a:spLocks noGrp="1"/>
          </p:cNvSpPr>
          <p:nvPr>
            <p:ph type="body" idx="1"/>
          </p:nvPr>
        </p:nvSpPr>
        <p:spPr>
          <a:xfrm>
            <a:off x="256612" y="1535113"/>
            <a:ext cx="4240776"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dirty="0" smtClean="0"/>
              <a:t>Click to edit Master text styles</a:t>
            </a:r>
          </a:p>
        </p:txBody>
      </p:sp>
      <p:sp>
        <p:nvSpPr>
          <p:cNvPr id="4" name="Content Placeholder 3"/>
          <p:cNvSpPr>
            <a:spLocks noGrp="1"/>
          </p:cNvSpPr>
          <p:nvPr>
            <p:ph sz="half" idx="2"/>
          </p:nvPr>
        </p:nvSpPr>
        <p:spPr>
          <a:xfrm>
            <a:off x="256612" y="2174875"/>
            <a:ext cx="424077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dirty="0" smtClean="0"/>
              <a:t>Click to edit Master text styles</a:t>
            </a:r>
          </a:p>
          <a:p>
            <a:pPr lvl="1"/>
            <a:r>
              <a:rPr lang="ro-RO" dirty="0" smtClean="0"/>
              <a:t>Second level</a:t>
            </a:r>
          </a:p>
          <a:p>
            <a:pPr lvl="2"/>
            <a:r>
              <a:rPr lang="ro-RO" dirty="0" smtClean="0"/>
              <a:t>Third level</a:t>
            </a:r>
          </a:p>
          <a:p>
            <a:pPr lvl="3"/>
            <a:r>
              <a:rPr lang="ro-RO" dirty="0" smtClean="0"/>
              <a:t>Fourth level</a:t>
            </a:r>
          </a:p>
          <a:p>
            <a:pPr lvl="4"/>
            <a:r>
              <a:rPr lang="ro-RO" dirty="0" smtClean="0"/>
              <a:t>Fifth level</a:t>
            </a:r>
            <a:endParaRPr lang="en-US" dirty="0"/>
          </a:p>
        </p:txBody>
      </p:sp>
      <p:sp>
        <p:nvSpPr>
          <p:cNvPr id="5" name="Text Placeholder 4"/>
          <p:cNvSpPr>
            <a:spLocks noGrp="1"/>
          </p:cNvSpPr>
          <p:nvPr>
            <p:ph type="body" sz="quarter" idx="3"/>
          </p:nvPr>
        </p:nvSpPr>
        <p:spPr>
          <a:xfrm>
            <a:off x="4645025" y="1535113"/>
            <a:ext cx="4242364"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dirty="0" smtClean="0"/>
              <a:t>Click to edit Master text styles</a:t>
            </a:r>
          </a:p>
        </p:txBody>
      </p:sp>
      <p:sp>
        <p:nvSpPr>
          <p:cNvPr id="6" name="Content Placeholder 5"/>
          <p:cNvSpPr>
            <a:spLocks noGrp="1"/>
          </p:cNvSpPr>
          <p:nvPr>
            <p:ph sz="quarter" idx="4"/>
          </p:nvPr>
        </p:nvSpPr>
        <p:spPr>
          <a:xfrm>
            <a:off x="4645025" y="2174875"/>
            <a:ext cx="424236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dirty="0" smtClean="0"/>
              <a:t>Click to edit Master text styles</a:t>
            </a:r>
          </a:p>
          <a:p>
            <a:pPr lvl="1"/>
            <a:r>
              <a:rPr lang="ro-RO" dirty="0" smtClean="0"/>
              <a:t>Second level</a:t>
            </a:r>
          </a:p>
          <a:p>
            <a:pPr lvl="2"/>
            <a:r>
              <a:rPr lang="ro-RO" dirty="0" smtClean="0"/>
              <a:t>Third level</a:t>
            </a:r>
          </a:p>
          <a:p>
            <a:pPr lvl="3"/>
            <a:r>
              <a:rPr lang="ro-RO" dirty="0" smtClean="0"/>
              <a:t>Fourth level</a:t>
            </a:r>
          </a:p>
          <a:p>
            <a:pPr lvl="4"/>
            <a:r>
              <a:rPr lang="ro-RO" dirty="0"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1B27E4C8-A683-224C-AE16-76BFF48F85DF}" type="slidenum">
              <a:rPr lang="en-US"/>
              <a:pPr>
                <a:defRPr/>
              </a:pPr>
              <a:t>‹#›</a:t>
            </a:fld>
            <a:endParaRPr lang="en-US"/>
          </a:p>
        </p:txBody>
      </p:sp>
      <p:sp>
        <p:nvSpPr>
          <p:cNvPr id="9" name="Text Placeholder 5"/>
          <p:cNvSpPr>
            <a:spLocks noGrp="1"/>
          </p:cNvSpPr>
          <p:nvPr>
            <p:ph type="body" sz="quarter" idx="11"/>
          </p:nvPr>
        </p:nvSpPr>
        <p:spPr>
          <a:xfrm>
            <a:off x="257175" y="765175"/>
            <a:ext cx="8629650" cy="503238"/>
          </a:xfrm>
        </p:spPr>
        <p:txBody>
          <a:bodyPr/>
          <a:lstStyle>
            <a:lvl1pPr marL="0" indent="0">
              <a:buNone/>
              <a:defRPr sz="2000" b="0" i="0">
                <a:solidFill>
                  <a:srgbClr val="FFFF00"/>
                </a:solidFill>
                <a:latin typeface="Lato Regular"/>
                <a:cs typeface="Lato Regular"/>
              </a:defRPr>
            </a:lvl1pPr>
          </a:lstStyle>
          <a:p>
            <a:pPr lvl="0"/>
            <a:r>
              <a:rPr lang="ro-RO" dirty="0" smtClean="0"/>
              <a:t>Click to edit Master text styles</a:t>
            </a:r>
          </a:p>
        </p:txBody>
      </p:sp>
      <p:pic>
        <p:nvPicPr>
          <p:cNvPr id="16" name="Picture 15" descr="logo_diXit_color.png"/>
          <p:cNvPicPr>
            <a:picLocks noChangeAspect="1"/>
          </p:cNvPicPr>
          <p:nvPr userDrawn="1"/>
        </p:nvPicPr>
        <p:blipFill>
          <a:blip r:embed="rId2">
            <a:extLst>
              <a:ext uri="{28A0092B-C50C-407E-A947-70E740481C1C}">
                <a14:useLocalDpi xmlns:a14="http://schemas.microsoft.com/office/drawing/2010/main" val="0"/>
              </a:ext>
            </a:extLst>
          </a:blip>
          <a:srcRect t="7335" b="7335"/>
          <a:stretch>
            <a:fillRect/>
          </a:stretch>
        </p:blipFill>
        <p:spPr bwMode="auto">
          <a:xfrm>
            <a:off x="229238" y="6273376"/>
            <a:ext cx="937033"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LogoWIDEN_white_transparent_bg.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9705" y="6363376"/>
            <a:ext cx="1318079" cy="360000"/>
          </a:xfrm>
          <a:prstGeom prst="rect">
            <a:avLst/>
          </a:prstGeom>
        </p:spPr>
      </p:pic>
    </p:spTree>
    <p:extLst>
      <p:ext uri="{BB962C8B-B14F-4D97-AF65-F5344CB8AC3E}">
        <p14:creationId xmlns:p14="http://schemas.microsoft.com/office/powerpoint/2010/main" val="3425735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Click to edit Master title style</a:t>
            </a:r>
            <a:endParaRPr lang="en-US"/>
          </a:p>
        </p:txBody>
      </p:sp>
      <p:sp>
        <p:nvSpPr>
          <p:cNvPr id="3" name="Content Placeholder 2"/>
          <p:cNvSpPr>
            <a:spLocks noGrp="1"/>
          </p:cNvSpPr>
          <p:nvPr>
            <p:ph sz="half" idx="1"/>
          </p:nvPr>
        </p:nvSpPr>
        <p:spPr>
          <a:xfrm>
            <a:off x="256612" y="1600200"/>
            <a:ext cx="42391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Click to edit Master text styles</a:t>
            </a:r>
          </a:p>
          <a:p>
            <a:pPr lvl="1"/>
            <a:r>
              <a:rPr lang="ro-RO" smtClean="0"/>
              <a:t>Second level</a:t>
            </a:r>
          </a:p>
          <a:p>
            <a:pPr lvl="2"/>
            <a:r>
              <a:rPr lang="ro-RO" smtClean="0"/>
              <a:t>Third level</a:t>
            </a:r>
          </a:p>
          <a:p>
            <a:pPr lvl="3"/>
            <a:r>
              <a:rPr lang="ro-RO" smtClean="0"/>
              <a:t>Fourth level</a:t>
            </a:r>
          </a:p>
          <a:p>
            <a:pPr lvl="4"/>
            <a:r>
              <a:rPr lang="ro-RO" smtClean="0"/>
              <a:t>Fifth level</a:t>
            </a:r>
            <a:endParaRPr lang="en-US"/>
          </a:p>
        </p:txBody>
      </p:sp>
      <p:sp>
        <p:nvSpPr>
          <p:cNvPr id="4" name="Content Placeholder 3"/>
          <p:cNvSpPr>
            <a:spLocks noGrp="1"/>
          </p:cNvSpPr>
          <p:nvPr>
            <p:ph sz="half" idx="2"/>
          </p:nvPr>
        </p:nvSpPr>
        <p:spPr>
          <a:xfrm>
            <a:off x="4648199" y="1600200"/>
            <a:ext cx="423918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Click to edit Master text styles</a:t>
            </a:r>
          </a:p>
          <a:p>
            <a:pPr lvl="1"/>
            <a:r>
              <a:rPr lang="ro-RO" smtClean="0"/>
              <a:t>Second level</a:t>
            </a:r>
          </a:p>
          <a:p>
            <a:pPr lvl="2"/>
            <a:r>
              <a:rPr lang="ro-RO" smtClean="0"/>
              <a:t>Third level</a:t>
            </a:r>
          </a:p>
          <a:p>
            <a:pPr lvl="3"/>
            <a:r>
              <a:rPr lang="ro-RO" smtClean="0"/>
              <a:t>Fourth level</a:t>
            </a:r>
          </a:p>
          <a:p>
            <a:pPr lvl="4"/>
            <a:r>
              <a:rPr lang="ro-RO"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fld id="{C6DB20ED-D5A1-3248-82E5-B8998F47939C}" type="slidenum">
              <a:rPr lang="en-US"/>
              <a:pPr>
                <a:defRPr/>
              </a:pPr>
              <a:t>‹#›</a:t>
            </a:fld>
            <a:endParaRPr lang="en-US"/>
          </a:p>
        </p:txBody>
      </p:sp>
      <p:sp>
        <p:nvSpPr>
          <p:cNvPr id="7" name="Text Placeholder 5"/>
          <p:cNvSpPr>
            <a:spLocks noGrp="1"/>
          </p:cNvSpPr>
          <p:nvPr>
            <p:ph type="body" sz="quarter" idx="11"/>
          </p:nvPr>
        </p:nvSpPr>
        <p:spPr>
          <a:xfrm>
            <a:off x="257175" y="765175"/>
            <a:ext cx="8629650" cy="503238"/>
          </a:xfrm>
        </p:spPr>
        <p:txBody>
          <a:bodyPr/>
          <a:lstStyle>
            <a:lvl1pPr marL="0" indent="0">
              <a:buNone/>
              <a:defRPr sz="2000" b="0" i="0">
                <a:solidFill>
                  <a:srgbClr val="FFFF00"/>
                </a:solidFill>
                <a:latin typeface="Lato Regular"/>
                <a:cs typeface="Lato Regular"/>
              </a:defRPr>
            </a:lvl1pPr>
          </a:lstStyle>
          <a:p>
            <a:pPr lvl="0"/>
            <a:r>
              <a:rPr lang="ro-RO" dirty="0" smtClean="0"/>
              <a:t>Click to edit Master text styles</a:t>
            </a:r>
          </a:p>
        </p:txBody>
      </p:sp>
      <p:pic>
        <p:nvPicPr>
          <p:cNvPr id="14" name="Picture 13" descr="logo_diXit_color.png"/>
          <p:cNvPicPr>
            <a:picLocks noChangeAspect="1"/>
          </p:cNvPicPr>
          <p:nvPr userDrawn="1"/>
        </p:nvPicPr>
        <p:blipFill>
          <a:blip r:embed="rId2">
            <a:extLst>
              <a:ext uri="{28A0092B-C50C-407E-A947-70E740481C1C}">
                <a14:useLocalDpi xmlns:a14="http://schemas.microsoft.com/office/drawing/2010/main" val="0"/>
              </a:ext>
            </a:extLst>
          </a:blip>
          <a:srcRect t="7335" b="7335"/>
          <a:stretch>
            <a:fillRect/>
          </a:stretch>
        </p:blipFill>
        <p:spPr bwMode="auto">
          <a:xfrm>
            <a:off x="229238" y="6273376"/>
            <a:ext cx="937033"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LogoWIDEN_white_transparent_bg.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9705" y="6363376"/>
            <a:ext cx="1318079" cy="360000"/>
          </a:xfrm>
          <a:prstGeom prst="rect">
            <a:avLst/>
          </a:prstGeom>
        </p:spPr>
      </p:pic>
    </p:spTree>
    <p:extLst>
      <p:ext uri="{BB962C8B-B14F-4D97-AF65-F5344CB8AC3E}">
        <p14:creationId xmlns:p14="http://schemas.microsoft.com/office/powerpoint/2010/main" val="1322837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3081AF8D-86D3-6A48-8F95-9BBFDC5A81A9}" type="slidenum">
              <a:rPr lang="en-US"/>
              <a:pPr>
                <a:defRPr/>
              </a:pPr>
              <a:t>‹#›</a:t>
            </a:fld>
            <a:endParaRPr lang="en-US"/>
          </a:p>
        </p:txBody>
      </p:sp>
      <p:sp>
        <p:nvSpPr>
          <p:cNvPr id="5" name="Text Placeholder 5"/>
          <p:cNvSpPr>
            <a:spLocks noGrp="1"/>
          </p:cNvSpPr>
          <p:nvPr>
            <p:ph type="body" sz="quarter" idx="11"/>
          </p:nvPr>
        </p:nvSpPr>
        <p:spPr>
          <a:xfrm>
            <a:off x="257175" y="765175"/>
            <a:ext cx="8629650" cy="503238"/>
          </a:xfrm>
        </p:spPr>
        <p:txBody>
          <a:bodyPr/>
          <a:lstStyle>
            <a:lvl1pPr marL="0" indent="0">
              <a:buNone/>
              <a:defRPr sz="2000" b="0" i="0">
                <a:solidFill>
                  <a:srgbClr val="FFFF00"/>
                </a:solidFill>
                <a:latin typeface="Lato Regular"/>
                <a:cs typeface="Lato Regular"/>
              </a:defRPr>
            </a:lvl1pPr>
          </a:lstStyle>
          <a:p>
            <a:pPr lvl="0"/>
            <a:r>
              <a:rPr lang="ro-RO" dirty="0" smtClean="0"/>
              <a:t>Click to edit Master text styles</a:t>
            </a:r>
          </a:p>
        </p:txBody>
      </p:sp>
    </p:spTree>
    <p:extLst>
      <p:ext uri="{BB962C8B-B14F-4D97-AF65-F5344CB8AC3E}">
        <p14:creationId xmlns:p14="http://schemas.microsoft.com/office/powerpoint/2010/main" val="34267158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Click to edit Master title style</a:t>
            </a:r>
            <a:endParaRPr lang="en-US" dirty="0"/>
          </a:p>
        </p:txBody>
      </p:sp>
      <p:sp>
        <p:nvSpPr>
          <p:cNvPr id="3" name="Content Placeholder 2"/>
          <p:cNvSpPr>
            <a:spLocks noGrp="1"/>
          </p:cNvSpPr>
          <p:nvPr>
            <p:ph idx="1"/>
          </p:nvPr>
        </p:nvSpPr>
        <p:spPr/>
        <p:txBody>
          <a:bodyPr/>
          <a:lstStyle/>
          <a:p>
            <a:pPr lvl="0"/>
            <a:r>
              <a:rPr lang="ro-RO" smtClean="0"/>
              <a:t>Click to edit Master text styles</a:t>
            </a:r>
          </a:p>
          <a:p>
            <a:pPr lvl="1"/>
            <a:r>
              <a:rPr lang="ro-RO" smtClean="0"/>
              <a:t>Second level</a:t>
            </a:r>
          </a:p>
          <a:p>
            <a:pPr lvl="2"/>
            <a:r>
              <a:rPr lang="ro-RO" smtClean="0"/>
              <a:t>Third level</a:t>
            </a:r>
          </a:p>
          <a:p>
            <a:pPr lvl="3"/>
            <a:r>
              <a:rPr lang="ro-RO" smtClean="0"/>
              <a:t>Fourth level</a:t>
            </a:r>
          </a:p>
          <a:p>
            <a:pPr lvl="4"/>
            <a:r>
              <a:rPr lang="ro-RO"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CFD0084D-BF31-3841-9644-804DD6CB8FC7}" type="slidenum">
              <a:rPr lang="en-US"/>
              <a:pPr>
                <a:defRPr/>
              </a:pPr>
              <a:t>‹#›</a:t>
            </a:fld>
            <a:endParaRPr lang="en-US"/>
          </a:p>
        </p:txBody>
      </p:sp>
      <p:sp>
        <p:nvSpPr>
          <p:cNvPr id="6" name="Text Placeholder 5"/>
          <p:cNvSpPr>
            <a:spLocks noGrp="1"/>
          </p:cNvSpPr>
          <p:nvPr>
            <p:ph type="body" sz="quarter" idx="11"/>
          </p:nvPr>
        </p:nvSpPr>
        <p:spPr>
          <a:xfrm>
            <a:off x="257175" y="765175"/>
            <a:ext cx="8629650" cy="503238"/>
          </a:xfrm>
        </p:spPr>
        <p:txBody>
          <a:bodyPr/>
          <a:lstStyle>
            <a:lvl1pPr marL="0" indent="0">
              <a:buNone/>
              <a:defRPr sz="2000" b="0" i="0">
                <a:solidFill>
                  <a:srgbClr val="FFFF00"/>
                </a:solidFill>
                <a:latin typeface="Lato Regular"/>
                <a:cs typeface="Lato Regular"/>
              </a:defRPr>
            </a:lvl1pPr>
          </a:lstStyle>
          <a:p>
            <a:pPr lvl="0"/>
            <a:r>
              <a:rPr lang="ro-RO" dirty="0" smtClean="0"/>
              <a:t>Click to edit Master text styles</a:t>
            </a:r>
          </a:p>
        </p:txBody>
      </p:sp>
      <p:pic>
        <p:nvPicPr>
          <p:cNvPr id="7" name="Picture 6" descr="logo_diXit_color.png"/>
          <p:cNvPicPr>
            <a:picLocks noChangeAspect="1"/>
          </p:cNvPicPr>
          <p:nvPr userDrawn="1"/>
        </p:nvPicPr>
        <p:blipFill>
          <a:blip r:embed="rId2">
            <a:extLst>
              <a:ext uri="{28A0092B-C50C-407E-A947-70E740481C1C}">
                <a14:useLocalDpi xmlns:a14="http://schemas.microsoft.com/office/drawing/2010/main" val="0"/>
              </a:ext>
            </a:extLst>
          </a:blip>
          <a:srcRect t="7335" b="7335"/>
          <a:stretch>
            <a:fillRect/>
          </a:stretch>
        </p:blipFill>
        <p:spPr bwMode="auto">
          <a:xfrm>
            <a:off x="229238" y="6273376"/>
            <a:ext cx="937033"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LogoWIDEN_white_transparent_bg.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9705" y="6363376"/>
            <a:ext cx="1318079" cy="360000"/>
          </a:xfrm>
          <a:prstGeom prst="rect">
            <a:avLst/>
          </a:prstGeom>
        </p:spPr>
      </p:pic>
    </p:spTree>
    <p:extLst>
      <p:ext uri="{BB962C8B-B14F-4D97-AF65-F5344CB8AC3E}">
        <p14:creationId xmlns:p14="http://schemas.microsoft.com/office/powerpoint/2010/main" val="2645634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2221008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2002622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2541811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3678748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872653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3685890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513791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69ED6A8-9D5A-5A41-B63D-D135D0622938}" type="datetimeFigureOut">
              <a:rPr lang="en-US" smtClean="0"/>
              <a:t>22/8/18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68EA6F44-7357-EC4D-B474-76F4E79B3079}" type="slidenum">
              <a:rPr lang="en-US" smtClean="0"/>
              <a:t>‹#›</a:t>
            </a:fld>
            <a:endParaRPr lang="en-US"/>
          </a:p>
        </p:txBody>
      </p:sp>
    </p:spTree>
    <p:extLst>
      <p:ext uri="{BB962C8B-B14F-4D97-AF65-F5344CB8AC3E}">
        <p14:creationId xmlns:p14="http://schemas.microsoft.com/office/powerpoint/2010/main" val="3825862991"/>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1.png"/><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EA6F44-7357-EC4D-B474-76F4E79B3079}" type="slidenum">
              <a:rPr lang="en-US" smtClean="0"/>
              <a:t>‹#›</a:t>
            </a:fld>
            <a:endParaRPr lang="en-US"/>
          </a:p>
        </p:txBody>
      </p:sp>
      <p:pic>
        <p:nvPicPr>
          <p:cNvPr id="7" name="Picture 6" descr="CESP_logo_copy_2.png"/>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0" y="0"/>
            <a:ext cx="1032301" cy="813328"/>
          </a:xfrm>
          <a:prstGeom prst="rect">
            <a:avLst/>
          </a:prstGeom>
        </p:spPr>
      </p:pic>
      <p:pic>
        <p:nvPicPr>
          <p:cNvPr id="8" name="Picture 7" descr="logo_diXit_color.png"/>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7939704" y="6126163"/>
            <a:ext cx="1204296" cy="813328"/>
          </a:xfrm>
          <a:prstGeom prst="rect">
            <a:avLst/>
          </a:prstGeom>
        </p:spPr>
      </p:pic>
      <p:pic>
        <p:nvPicPr>
          <p:cNvPr id="9" name="Picture 8" descr="INFN_newlogo.png"/>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6610284" y="6145524"/>
            <a:ext cx="1218168" cy="712475"/>
          </a:xfrm>
          <a:prstGeom prst="rect">
            <a:avLst/>
          </a:prstGeom>
        </p:spPr>
      </p:pic>
      <p:sp>
        <p:nvSpPr>
          <p:cNvPr id="10" name="TextBox 9"/>
          <p:cNvSpPr txBox="1"/>
          <p:nvPr userDrawn="1"/>
        </p:nvSpPr>
        <p:spPr>
          <a:xfrm>
            <a:off x="14271" y="6545744"/>
            <a:ext cx="5815805" cy="307777"/>
          </a:xfrm>
          <a:prstGeom prst="rect">
            <a:avLst/>
          </a:prstGeom>
          <a:noFill/>
        </p:spPr>
        <p:txBody>
          <a:bodyPr wrap="none" rtlCol="0">
            <a:spAutoFit/>
          </a:bodyPr>
          <a:lstStyle/>
          <a:p>
            <a:r>
              <a:rPr lang="en-US" sz="1400" dirty="0" smtClean="0">
                <a:latin typeface="Optima"/>
                <a:cs typeface="Optima"/>
              </a:rPr>
              <a:t>CERN Entrepreneurship Student </a:t>
            </a:r>
            <a:r>
              <a:rPr lang="en-US" sz="1400" dirty="0" err="1" smtClean="0">
                <a:latin typeface="Optima"/>
                <a:cs typeface="Optima"/>
              </a:rPr>
              <a:t>Programme</a:t>
            </a:r>
            <a:r>
              <a:rPr lang="en-US" sz="1400" dirty="0" smtClean="0">
                <a:latin typeface="Optima"/>
                <a:cs typeface="Optima"/>
              </a:rPr>
              <a:t> </a:t>
            </a:r>
            <a:r>
              <a:rPr lang="mr-IN" sz="1400" dirty="0" smtClean="0">
                <a:latin typeface="Optima"/>
                <a:cs typeface="Optima"/>
              </a:rPr>
              <a:t>–</a:t>
            </a:r>
            <a:r>
              <a:rPr lang="en-US" sz="1400" dirty="0" smtClean="0">
                <a:latin typeface="Optima"/>
                <a:cs typeface="Optima"/>
              </a:rPr>
              <a:t> Geneva, August 24</a:t>
            </a:r>
            <a:r>
              <a:rPr lang="en-US" sz="1400" baseline="30000" dirty="0" smtClean="0">
                <a:latin typeface="Optima"/>
                <a:cs typeface="Optima"/>
              </a:rPr>
              <a:t>th</a:t>
            </a:r>
            <a:r>
              <a:rPr lang="en-US" sz="1400" dirty="0" smtClean="0">
                <a:latin typeface="Optima"/>
                <a:cs typeface="Optima"/>
              </a:rPr>
              <a:t>, 2018 </a:t>
            </a:r>
            <a:endParaRPr lang="en-US" sz="1400" dirty="0">
              <a:latin typeface="Optima"/>
              <a:cs typeface="Optima"/>
            </a:endParaRPr>
          </a:p>
        </p:txBody>
      </p:sp>
    </p:spTree>
    <p:extLst>
      <p:ext uri="{BB962C8B-B14F-4D97-AF65-F5344CB8AC3E}">
        <p14:creationId xmlns:p14="http://schemas.microsoft.com/office/powerpoint/2010/main" val="40156512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5" r:id="rId16"/>
  </p:sldLayoutIdLst>
  <p:txStyles>
    <p:titleStyle>
      <a:lvl1pPr algn="ctr" defTabSz="457200" rtl="0" eaLnBrk="1" latinLnBrk="0" hangingPunct="1">
        <a:spcBef>
          <a:spcPct val="0"/>
        </a:spcBef>
        <a:buNone/>
        <a:defRPr sz="4400" kern="1200">
          <a:solidFill>
            <a:schemeClr val="tx1"/>
          </a:solidFill>
          <a:latin typeface="Optima"/>
          <a:ea typeface="+mj-ea"/>
          <a:cs typeface="Optim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Optima"/>
          <a:ea typeface="+mn-ea"/>
          <a:cs typeface="Optima"/>
        </a:defRPr>
      </a:lvl1pPr>
      <a:lvl2pPr marL="742950" indent="-285750" algn="l" defTabSz="457200" rtl="0" eaLnBrk="1" latinLnBrk="0" hangingPunct="1">
        <a:spcBef>
          <a:spcPct val="20000"/>
        </a:spcBef>
        <a:buFont typeface="Arial"/>
        <a:buChar char="–"/>
        <a:defRPr sz="2800" kern="1200">
          <a:solidFill>
            <a:schemeClr val="tx1"/>
          </a:solidFill>
          <a:latin typeface="Optima"/>
          <a:ea typeface="+mn-ea"/>
          <a:cs typeface="Optima"/>
        </a:defRPr>
      </a:lvl2pPr>
      <a:lvl3pPr marL="1143000" indent="-228600" algn="l" defTabSz="457200" rtl="0" eaLnBrk="1" latinLnBrk="0" hangingPunct="1">
        <a:spcBef>
          <a:spcPct val="20000"/>
        </a:spcBef>
        <a:buFont typeface="Arial"/>
        <a:buChar char="•"/>
        <a:defRPr sz="2400" kern="1200">
          <a:solidFill>
            <a:schemeClr val="tx1"/>
          </a:solidFill>
          <a:latin typeface="Optima"/>
          <a:ea typeface="+mn-ea"/>
          <a:cs typeface="Optima"/>
        </a:defRPr>
      </a:lvl3pPr>
      <a:lvl4pPr marL="1600200" indent="-228600" algn="l" defTabSz="457200" rtl="0" eaLnBrk="1" latinLnBrk="0" hangingPunct="1">
        <a:spcBef>
          <a:spcPct val="20000"/>
        </a:spcBef>
        <a:buFont typeface="Arial"/>
        <a:buChar char="–"/>
        <a:defRPr sz="2000" kern="1200">
          <a:solidFill>
            <a:schemeClr val="tx1"/>
          </a:solidFill>
          <a:latin typeface="Optima"/>
          <a:ea typeface="+mn-ea"/>
          <a:cs typeface="Optima"/>
        </a:defRPr>
      </a:lvl4pPr>
      <a:lvl5pPr marL="2057400" indent="-228600" algn="l" defTabSz="457200" rtl="0" eaLnBrk="1" latinLnBrk="0" hangingPunct="1">
        <a:spcBef>
          <a:spcPct val="20000"/>
        </a:spcBef>
        <a:buFont typeface="Arial"/>
        <a:buChar char="»"/>
        <a:defRPr sz="2000" kern="1200">
          <a:solidFill>
            <a:schemeClr val="tx1"/>
          </a:solidFill>
          <a:latin typeface="Optima"/>
          <a:ea typeface="+mn-ea"/>
          <a:cs typeface="Opti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16.xml"/><Relationship Id="rId2"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FTttlgdvouY"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tiff"/></Relationships>
</file>

<file path=ppt/slides/_rels/slide21.xml.rels><?xml version="1.0" encoding="UTF-8" standalone="yes"?>
<Relationships xmlns="http://schemas.openxmlformats.org/package/2006/relationships"><Relationship Id="rId3" Type="http://schemas.openxmlformats.org/officeDocument/2006/relationships/image" Target="../media/image31.jpg"/><Relationship Id="rId4" Type="http://schemas.openxmlformats.org/officeDocument/2006/relationships/image" Target="../media/image32.jpg"/><Relationship Id="rId5" Type="http://schemas.openxmlformats.org/officeDocument/2006/relationships/image" Target="../media/image33.jpg"/><Relationship Id="rId6" Type="http://schemas.openxmlformats.org/officeDocument/2006/relationships/image" Target="../media/image34.jpg"/><Relationship Id="rId7" Type="http://schemas.openxmlformats.org/officeDocument/2006/relationships/image" Target="../media/image35.jpg"/><Relationship Id="rId8"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image" Target="../media/image30.jp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jpeg"/><Relationship Id="rId5" Type="http://schemas.openxmlformats.org/officeDocument/2006/relationships/image" Target="../media/image39.jpeg"/><Relationship Id="rId1" Type="http://schemas.openxmlformats.org/officeDocument/2006/relationships/slideLayout" Target="../slideLayouts/slideLayout13.xml"/><Relationship Id="rId2" Type="http://schemas.openxmlformats.org/officeDocument/2006/relationships/image" Target="../media/image3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1.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jpeg"/><Relationship Id="rId10" Type="http://schemas.openxmlformats.org/officeDocument/2006/relationships/image" Target="../media/image16.jpeg"/><Relationship Id="rId11"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81175"/>
            <a:ext cx="7772400" cy="1470025"/>
          </a:xfrm>
        </p:spPr>
        <p:txBody>
          <a:bodyPr/>
          <a:lstStyle/>
          <a:p>
            <a:r>
              <a:rPr lang="en-US" b="1" dirty="0" smtClean="0">
                <a:solidFill>
                  <a:srgbClr val="800000"/>
                </a:solidFill>
              </a:rPr>
              <a:t>Insights from building DIXIT</a:t>
            </a:r>
            <a:endParaRPr lang="en-US" b="1" dirty="0">
              <a:solidFill>
                <a:srgbClr val="800000"/>
              </a:solidFill>
            </a:endParaRPr>
          </a:p>
        </p:txBody>
      </p:sp>
      <p:sp>
        <p:nvSpPr>
          <p:cNvPr id="3" name="Subtitle 2"/>
          <p:cNvSpPr>
            <a:spLocks noGrp="1"/>
          </p:cNvSpPr>
          <p:nvPr>
            <p:ph type="subTitle" idx="1"/>
          </p:nvPr>
        </p:nvSpPr>
        <p:spPr>
          <a:xfrm>
            <a:off x="1371600" y="3009900"/>
            <a:ext cx="6400800" cy="1752600"/>
          </a:xfrm>
        </p:spPr>
        <p:txBody>
          <a:bodyPr/>
          <a:lstStyle/>
          <a:p>
            <a:r>
              <a:rPr lang="en-US" dirty="0" smtClean="0"/>
              <a:t>Piergiorgio Cerello</a:t>
            </a:r>
          </a:p>
          <a:p>
            <a:endParaRPr lang="en-US" dirty="0"/>
          </a:p>
        </p:txBody>
      </p:sp>
      <p:pic>
        <p:nvPicPr>
          <p:cNvPr id="4" name="Picture 3" descr="logo_diXit_colo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6579" y="3770843"/>
            <a:ext cx="1204296" cy="813328"/>
          </a:xfrm>
          <a:prstGeom prst="rect">
            <a:avLst/>
          </a:prstGeom>
        </p:spPr>
      </p:pic>
      <p:pic>
        <p:nvPicPr>
          <p:cNvPr id="5" name="Picture 4" descr="INFN_new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1659" y="3871696"/>
            <a:ext cx="1218168" cy="712475"/>
          </a:xfrm>
          <a:prstGeom prst="rect">
            <a:avLst/>
          </a:prstGeom>
        </p:spPr>
      </p:pic>
      <p:sp>
        <p:nvSpPr>
          <p:cNvPr id="6" name="Rectangle 5"/>
          <p:cNvSpPr/>
          <p:nvPr/>
        </p:nvSpPr>
        <p:spPr>
          <a:xfrm>
            <a:off x="6473784" y="5962711"/>
            <a:ext cx="2670216" cy="89528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103258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team</a:t>
            </a:r>
            <a:endParaRPr lang="en-US" dirty="0"/>
          </a:p>
        </p:txBody>
      </p:sp>
      <p:sp>
        <p:nvSpPr>
          <p:cNvPr id="4" name="Slide Number Placeholder 3"/>
          <p:cNvSpPr>
            <a:spLocks noGrp="1"/>
          </p:cNvSpPr>
          <p:nvPr>
            <p:ph type="sldNum" sz="quarter" idx="10"/>
          </p:nvPr>
        </p:nvSpPr>
        <p:spPr/>
        <p:txBody>
          <a:bodyPr/>
          <a:lstStyle/>
          <a:p>
            <a:pPr>
              <a:defRPr/>
            </a:pPr>
            <a:fld id="{CFD0084D-BF31-3841-9644-804DD6CB8FC7}" type="slidenum">
              <a:rPr lang="en-US" smtClean="0"/>
              <a:pPr>
                <a:defRPr/>
              </a:pPr>
              <a:t>10</a:t>
            </a:fld>
            <a:endParaRPr lang="en-US"/>
          </a:p>
        </p:txBody>
      </p:sp>
      <p:pic>
        <p:nvPicPr>
          <p:cNvPr id="6" name="Picture 5" descr="PG_ICTR_PHE_2016_vertica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648" y="3129103"/>
            <a:ext cx="1044000" cy="1231594"/>
          </a:xfrm>
          <a:prstGeom prst="rect">
            <a:avLst/>
          </a:prstGeom>
        </p:spPr>
      </p:pic>
      <p:pic>
        <p:nvPicPr>
          <p:cNvPr id="7" name="Picture 3" descr="SC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5236" y="4569263"/>
            <a:ext cx="1012825"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A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5236" y="1727216"/>
            <a:ext cx="1012825"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bwMode="auto">
          <a:xfrm>
            <a:off x="1475656" y="1727216"/>
            <a:ext cx="3413515" cy="893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none" lIns="91440" tIns="46800" rIns="91440" bIns="45720" numCol="1" rtlCol="0" anchor="t" anchorCtr="0" compatLnSpc="1">
            <a:prstTxWarp prst="textNoShape">
              <a:avLst/>
            </a:prstTxWarp>
            <a:spAutoFit/>
          </a:bodyPr>
          <a:lstStyle/>
          <a:p>
            <a:pPr eaLnBrk="1" hangingPunct="1"/>
            <a:r>
              <a:rPr lang="en-US" sz="2000" dirty="0" err="1">
                <a:solidFill>
                  <a:srgbClr val="800000"/>
                </a:solidFill>
                <a:latin typeface="Lato Black"/>
                <a:cs typeface="Lato Black"/>
              </a:rPr>
              <a:t>Alexandru</a:t>
            </a:r>
            <a:r>
              <a:rPr lang="en-US" sz="2000" dirty="0">
                <a:solidFill>
                  <a:srgbClr val="800000"/>
                </a:solidFill>
                <a:latin typeface="Lato Black"/>
                <a:cs typeface="Lato Black"/>
              </a:rPr>
              <a:t> Stancu</a:t>
            </a:r>
            <a:r>
              <a:rPr lang="en-US" sz="1600" dirty="0">
                <a:solidFill>
                  <a:srgbClr val="800000"/>
                </a:solidFill>
                <a:latin typeface="Lato Regular"/>
                <a:cs typeface="Lato Regular"/>
              </a:rPr>
              <a:t>, </a:t>
            </a:r>
            <a:r>
              <a:rPr lang="en-US" sz="1600" dirty="0" smtClean="0">
                <a:solidFill>
                  <a:srgbClr val="800000"/>
                </a:solidFill>
                <a:latin typeface="Lato Regular"/>
                <a:cs typeface="Lato Regular"/>
              </a:rPr>
              <a:t>CEO</a:t>
            </a:r>
            <a:endParaRPr lang="en-US" sz="1600" dirty="0">
              <a:solidFill>
                <a:srgbClr val="800000"/>
              </a:solidFill>
              <a:latin typeface="Lato Regular"/>
              <a:cs typeface="Lato Regular"/>
            </a:endParaRPr>
          </a:p>
          <a:p>
            <a:pPr eaLnBrk="1" hangingPunct="1"/>
            <a:r>
              <a:rPr lang="en-US" sz="1600" dirty="0">
                <a:solidFill>
                  <a:srgbClr val="800000"/>
                </a:solidFill>
                <a:latin typeface="Lato Regular"/>
                <a:cs typeface="Lato Regular"/>
              </a:rPr>
              <a:t> 	10+ years of SW development</a:t>
            </a:r>
          </a:p>
          <a:p>
            <a:pPr eaLnBrk="1" hangingPunct="1"/>
            <a:r>
              <a:rPr lang="en-US" sz="1600" dirty="0">
                <a:solidFill>
                  <a:srgbClr val="800000"/>
                </a:solidFill>
                <a:latin typeface="Lato Regular"/>
                <a:cs typeface="Lato Regular"/>
              </a:rPr>
              <a:t> 	1 start </a:t>
            </a:r>
            <a:r>
              <a:rPr lang="en-US" sz="1600" dirty="0" smtClean="0">
                <a:solidFill>
                  <a:srgbClr val="800000"/>
                </a:solidFill>
                <a:latin typeface="Lato Regular"/>
                <a:cs typeface="Lato Regular"/>
              </a:rPr>
              <a:t>up</a:t>
            </a:r>
            <a:endParaRPr lang="en-US" sz="1600" dirty="0">
              <a:solidFill>
                <a:srgbClr val="800000"/>
              </a:solidFill>
              <a:latin typeface="Lato Regular"/>
              <a:cs typeface="Lato Regular"/>
            </a:endParaRPr>
          </a:p>
        </p:txBody>
      </p:sp>
      <p:sp>
        <p:nvSpPr>
          <p:cNvPr id="10" name="TextBox 9"/>
          <p:cNvSpPr txBox="1"/>
          <p:nvPr/>
        </p:nvSpPr>
        <p:spPr bwMode="auto">
          <a:xfrm>
            <a:off x="1475656" y="3129103"/>
            <a:ext cx="4082668" cy="11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none" lIns="91440" tIns="46800" rIns="91440" bIns="45720" numCol="1" rtlCol="0" anchor="t" anchorCtr="0" compatLnSpc="1">
            <a:prstTxWarp prst="textNoShape">
              <a:avLst/>
            </a:prstTxWarp>
            <a:spAutoFit/>
          </a:bodyPr>
          <a:lstStyle/>
          <a:p>
            <a:pPr eaLnBrk="1" hangingPunct="1"/>
            <a:r>
              <a:rPr lang="en-US" sz="2000" dirty="0" err="1">
                <a:solidFill>
                  <a:srgbClr val="800000"/>
                </a:solidFill>
                <a:latin typeface="Lato Black"/>
                <a:cs typeface="Lato Black"/>
              </a:rPr>
              <a:t>Piergiorgio</a:t>
            </a:r>
            <a:r>
              <a:rPr lang="en-US" sz="2000" dirty="0">
                <a:solidFill>
                  <a:srgbClr val="800000"/>
                </a:solidFill>
                <a:latin typeface="Lato Black"/>
                <a:cs typeface="Lato Black"/>
              </a:rPr>
              <a:t> </a:t>
            </a:r>
            <a:r>
              <a:rPr lang="en-US" sz="2000" dirty="0" err="1">
                <a:solidFill>
                  <a:srgbClr val="800000"/>
                </a:solidFill>
                <a:latin typeface="Lato Black"/>
                <a:cs typeface="Lato Black"/>
              </a:rPr>
              <a:t>Cerello</a:t>
            </a:r>
            <a:r>
              <a:rPr lang="en-US" sz="1600" dirty="0">
                <a:solidFill>
                  <a:srgbClr val="800000"/>
                </a:solidFill>
                <a:latin typeface="Lato Regular"/>
                <a:cs typeface="Lato Regular"/>
              </a:rPr>
              <a:t>, co-founder</a:t>
            </a:r>
          </a:p>
          <a:p>
            <a:pPr eaLnBrk="1" hangingPunct="1"/>
            <a:r>
              <a:rPr lang="en-US" sz="1600" dirty="0">
                <a:solidFill>
                  <a:srgbClr val="800000"/>
                </a:solidFill>
                <a:latin typeface="Lato Regular"/>
                <a:cs typeface="Lato Regular"/>
              </a:rPr>
              <a:t>	Senior Researcher at INFN, Torino, </a:t>
            </a:r>
            <a:r>
              <a:rPr lang="en-US" sz="1600" dirty="0" smtClean="0">
                <a:solidFill>
                  <a:srgbClr val="800000"/>
                </a:solidFill>
                <a:latin typeface="Lato Regular"/>
                <a:cs typeface="Lato Regular"/>
              </a:rPr>
              <a:t>IT</a:t>
            </a:r>
            <a:endParaRPr lang="en-US" sz="1600" dirty="0">
              <a:solidFill>
                <a:srgbClr val="800000"/>
              </a:solidFill>
              <a:latin typeface="Lato Regular"/>
              <a:cs typeface="Lato Regular"/>
            </a:endParaRPr>
          </a:p>
          <a:p>
            <a:pPr eaLnBrk="1" hangingPunct="1"/>
            <a:r>
              <a:rPr lang="en-US" sz="1600" dirty="0">
                <a:solidFill>
                  <a:srgbClr val="800000"/>
                </a:solidFill>
                <a:latin typeface="Lato Regular"/>
                <a:cs typeface="Lato Regular"/>
              </a:rPr>
              <a:t>	20+ years of SW development</a:t>
            </a:r>
          </a:p>
          <a:p>
            <a:pPr eaLnBrk="1" hangingPunct="1"/>
            <a:r>
              <a:rPr lang="en-US" sz="1600" dirty="0">
                <a:solidFill>
                  <a:srgbClr val="800000"/>
                </a:solidFill>
                <a:latin typeface="Lato Regular"/>
                <a:cs typeface="Lato Regular"/>
              </a:rPr>
              <a:t> 	15+ years in Medical Physics</a:t>
            </a:r>
          </a:p>
        </p:txBody>
      </p:sp>
      <p:sp>
        <p:nvSpPr>
          <p:cNvPr id="11" name="TextBox 10"/>
          <p:cNvSpPr txBox="1"/>
          <p:nvPr/>
        </p:nvSpPr>
        <p:spPr bwMode="auto">
          <a:xfrm>
            <a:off x="1475656" y="4569263"/>
            <a:ext cx="3972562" cy="893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none" lIns="91440" tIns="46800" rIns="91440" bIns="45720" numCol="1" rtlCol="0" anchor="t" anchorCtr="0" compatLnSpc="1">
            <a:prstTxWarp prst="textNoShape">
              <a:avLst/>
            </a:prstTxWarp>
            <a:spAutoFit/>
          </a:bodyPr>
          <a:lstStyle/>
          <a:p>
            <a:pPr eaLnBrk="1" hangingPunct="1"/>
            <a:r>
              <a:rPr lang="en-US" sz="2000" dirty="0" err="1">
                <a:solidFill>
                  <a:srgbClr val="800000"/>
                </a:solidFill>
                <a:latin typeface="Lato Black"/>
                <a:cs typeface="Lato Black"/>
              </a:rPr>
              <a:t>Stephane</a:t>
            </a:r>
            <a:r>
              <a:rPr lang="en-US" sz="2000" dirty="0">
                <a:solidFill>
                  <a:srgbClr val="800000"/>
                </a:solidFill>
                <a:latin typeface="Lato Black"/>
                <a:cs typeface="Lato Black"/>
              </a:rPr>
              <a:t> </a:t>
            </a:r>
            <a:r>
              <a:rPr lang="en-US" sz="2000" dirty="0" err="1">
                <a:solidFill>
                  <a:srgbClr val="800000"/>
                </a:solidFill>
                <a:latin typeface="Lato Black"/>
                <a:cs typeface="Lato Black"/>
              </a:rPr>
              <a:t>Chauvie</a:t>
            </a:r>
            <a:r>
              <a:rPr lang="en-US" sz="1600" dirty="0">
                <a:solidFill>
                  <a:srgbClr val="800000"/>
                </a:solidFill>
                <a:latin typeface="Lato Regular"/>
                <a:cs typeface="Lato Regular"/>
              </a:rPr>
              <a:t>, co-founder</a:t>
            </a:r>
          </a:p>
          <a:p>
            <a:pPr eaLnBrk="1" hangingPunct="1"/>
            <a:r>
              <a:rPr lang="en-US" sz="1600" dirty="0">
                <a:solidFill>
                  <a:srgbClr val="800000"/>
                </a:solidFill>
                <a:latin typeface="Lato Regular"/>
                <a:cs typeface="Lato Regular"/>
              </a:rPr>
              <a:t>	Head of Medical Physics Unit, </a:t>
            </a:r>
          </a:p>
          <a:p>
            <a:pPr eaLnBrk="1" hangingPunct="1"/>
            <a:r>
              <a:rPr lang="en-US" sz="1600" dirty="0">
                <a:solidFill>
                  <a:srgbClr val="800000"/>
                </a:solidFill>
                <a:latin typeface="Lato Regular"/>
                <a:cs typeface="Lato Regular"/>
              </a:rPr>
              <a:t>	S. Croce e Carle Hospital, Cuneo, IT</a:t>
            </a:r>
          </a:p>
        </p:txBody>
      </p:sp>
      <p:sp>
        <p:nvSpPr>
          <p:cNvPr id="31" name="Text Placeholder 24"/>
          <p:cNvSpPr txBox="1">
            <a:spLocks/>
          </p:cNvSpPr>
          <p:nvPr/>
        </p:nvSpPr>
        <p:spPr>
          <a:xfrm>
            <a:off x="5868143" y="1412776"/>
            <a:ext cx="3019245" cy="639762"/>
          </a:xfrm>
          <a:prstGeom prst="rect">
            <a:avLst/>
          </a:prstGeom>
        </p:spPr>
        <p:txBody>
          <a:bodyPr/>
          <a:lstStyle>
            <a:lvl1pPr marL="342900" indent="-342900" algn="l" defTabSz="457200" rtl="0" fontAlgn="base">
              <a:spcBef>
                <a:spcPct val="20000"/>
              </a:spcBef>
              <a:spcAft>
                <a:spcPct val="0"/>
              </a:spcAft>
              <a:buFont typeface="Arial" charset="0"/>
              <a:buChar char="•"/>
              <a:defRPr sz="3200" kern="1200">
                <a:solidFill>
                  <a:schemeClr val="bg1"/>
                </a:solidFill>
                <a:latin typeface="Lato Regular"/>
                <a:ea typeface="ＭＳ Ｐゴシック" charset="0"/>
                <a:cs typeface="Lato Regular"/>
              </a:defRPr>
            </a:lvl1pPr>
            <a:lvl2pPr marL="742950" indent="-285750" algn="l" defTabSz="457200" rtl="0" fontAlgn="base">
              <a:spcBef>
                <a:spcPct val="20000"/>
              </a:spcBef>
              <a:spcAft>
                <a:spcPct val="0"/>
              </a:spcAft>
              <a:buFont typeface="Arial" charset="0"/>
              <a:buChar char="–"/>
              <a:defRPr sz="2800" kern="1200">
                <a:solidFill>
                  <a:schemeClr val="bg1"/>
                </a:solidFill>
                <a:latin typeface="Lato Regular"/>
                <a:ea typeface="ＭＳ Ｐゴシック" charset="0"/>
                <a:cs typeface="Lato Regular"/>
              </a:defRPr>
            </a:lvl2pPr>
            <a:lvl3pPr marL="1143000" indent="-228600" algn="l" defTabSz="457200" rtl="0" fontAlgn="base">
              <a:spcBef>
                <a:spcPct val="20000"/>
              </a:spcBef>
              <a:spcAft>
                <a:spcPct val="0"/>
              </a:spcAft>
              <a:buFont typeface="Arial" charset="0"/>
              <a:buChar char="•"/>
              <a:defRPr sz="2400" kern="1200">
                <a:solidFill>
                  <a:schemeClr val="bg1"/>
                </a:solidFill>
                <a:latin typeface="Lato Regular"/>
                <a:ea typeface="ＭＳ Ｐゴシック" charset="0"/>
                <a:cs typeface="Lato Regular"/>
              </a:defRPr>
            </a:lvl3pPr>
            <a:lvl4pPr marL="1600200" indent="-228600" algn="l" defTabSz="457200" rtl="0" fontAlgn="base">
              <a:spcBef>
                <a:spcPct val="20000"/>
              </a:spcBef>
              <a:spcAft>
                <a:spcPct val="0"/>
              </a:spcAft>
              <a:buFont typeface="Arial" charset="0"/>
              <a:buChar char="–"/>
              <a:defRPr sz="2000" kern="1200">
                <a:solidFill>
                  <a:schemeClr val="bg1"/>
                </a:solidFill>
                <a:latin typeface="Lato Regular"/>
                <a:ea typeface="ＭＳ Ｐゴシック" charset="0"/>
                <a:cs typeface="Lato Regular"/>
              </a:defRPr>
            </a:lvl4pPr>
            <a:lvl5pPr marL="2057400" indent="-228600" algn="l" defTabSz="457200" rtl="0" fontAlgn="base">
              <a:spcBef>
                <a:spcPct val="20000"/>
              </a:spcBef>
              <a:spcAft>
                <a:spcPct val="0"/>
              </a:spcAft>
              <a:buFont typeface="Arial" charset="0"/>
              <a:buChar char="»"/>
              <a:defRPr sz="2000" kern="1200">
                <a:solidFill>
                  <a:schemeClr val="bg1"/>
                </a:solidFill>
                <a:latin typeface="Lato Regular"/>
                <a:ea typeface="ＭＳ Ｐゴシック" charset="0"/>
                <a:cs typeface="La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smtClean="0"/>
              <a:t>Advisers</a:t>
            </a:r>
          </a:p>
        </p:txBody>
      </p:sp>
    </p:spTree>
    <p:extLst>
      <p:ext uri="{BB962C8B-B14F-4D97-AF65-F5344CB8AC3E}">
        <p14:creationId xmlns:p14="http://schemas.microsoft.com/office/powerpoint/2010/main" val="313626541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iden.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42609"/>
            <a:ext cx="9144000" cy="5269060"/>
          </a:xfrm>
          <a:prstGeom prst="rect">
            <a:avLst/>
          </a:prstGeom>
        </p:spPr>
      </p:pic>
      <p:sp>
        <p:nvSpPr>
          <p:cNvPr id="3" name="TextBox 2"/>
          <p:cNvSpPr txBox="1"/>
          <p:nvPr/>
        </p:nvSpPr>
        <p:spPr>
          <a:xfrm>
            <a:off x="5584310" y="262977"/>
            <a:ext cx="3249608" cy="646331"/>
          </a:xfrm>
          <a:prstGeom prst="rect">
            <a:avLst/>
          </a:prstGeom>
          <a:noFill/>
        </p:spPr>
        <p:txBody>
          <a:bodyPr wrap="none" rtlCol="0">
            <a:spAutoFit/>
          </a:bodyPr>
          <a:lstStyle/>
          <a:p>
            <a:r>
              <a:rPr lang="en-US" sz="3600" dirty="0" err="1" smtClean="0">
                <a:solidFill>
                  <a:srgbClr val="071955"/>
                </a:solidFill>
                <a:latin typeface="Frutiger 55 Roman"/>
                <a:cs typeface="Frutiger 55 Roman"/>
              </a:rPr>
              <a:t>www.widen.it</a:t>
            </a:r>
            <a:endParaRPr lang="en-US" sz="3600" dirty="0">
              <a:solidFill>
                <a:srgbClr val="071955"/>
              </a:solidFill>
              <a:latin typeface="Frutiger 55 Roman"/>
              <a:cs typeface="Frutiger 55 Roman"/>
            </a:endParaRPr>
          </a:p>
        </p:txBody>
      </p:sp>
    </p:spTree>
    <p:extLst>
      <p:ext uri="{BB962C8B-B14F-4D97-AF65-F5344CB8AC3E}">
        <p14:creationId xmlns:p14="http://schemas.microsoft.com/office/powerpoint/2010/main" val="41979024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054100"/>
            <a:ext cx="9144000" cy="4733073"/>
          </a:xfrm>
          <a:prstGeom prst="rect">
            <a:avLst/>
          </a:prstGeom>
        </p:spPr>
      </p:pic>
    </p:spTree>
    <p:extLst>
      <p:ext uri="{BB962C8B-B14F-4D97-AF65-F5344CB8AC3E}">
        <p14:creationId xmlns:p14="http://schemas.microsoft.com/office/powerpoint/2010/main" val="424749059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DIXIT </a:t>
            </a:r>
            <a:r>
              <a:rPr lang="en-US" dirty="0" err="1" smtClean="0"/>
              <a:t>s.r.l</a:t>
            </a:r>
            <a:r>
              <a:rPr lang="en-US" dirty="0" smtClean="0"/>
              <a:t>. March 2011</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Contact the University of Torino Business Incubator</a:t>
            </a:r>
            <a:r>
              <a:rPr lang="mr-IN" dirty="0" smtClean="0"/>
              <a:t>…</a:t>
            </a:r>
            <a:endParaRPr lang="en-US" dirty="0" smtClean="0"/>
          </a:p>
          <a:p>
            <a:r>
              <a:rPr lang="mr-IN" dirty="0" smtClean="0"/>
              <a:t>…</a:t>
            </a:r>
            <a:r>
              <a:rPr lang="en-US" dirty="0" smtClean="0"/>
              <a:t> and discover another world</a:t>
            </a:r>
          </a:p>
          <a:p>
            <a:endParaRPr lang="en-US" dirty="0" smtClean="0"/>
          </a:p>
          <a:p>
            <a:r>
              <a:rPr lang="en-US" dirty="0" smtClean="0"/>
              <a:t>“Write a business plan</a:t>
            </a:r>
            <a:r>
              <a:rPr lang="mr-IN" dirty="0" smtClean="0"/>
              <a:t>…</a:t>
            </a:r>
            <a:r>
              <a:rPr lang="en-US" dirty="0" smtClean="0"/>
              <a:t> and prepare a pitch”</a:t>
            </a:r>
          </a:p>
          <a:p>
            <a:pPr lvl="1"/>
            <a:r>
              <a:rPr lang="en-US" dirty="0" smtClean="0">
                <a:hlinkClick r:id="rId2"/>
              </a:rPr>
              <a:t>https</a:t>
            </a:r>
            <a:r>
              <a:rPr lang="en-US" dirty="0">
                <a:hlinkClick r:id="rId2"/>
              </a:rPr>
              <a:t>://www.youtube.com/watch?v=</a:t>
            </a:r>
            <a:r>
              <a:rPr lang="en-US" dirty="0" smtClean="0">
                <a:hlinkClick r:id="rId2"/>
              </a:rPr>
              <a:t>FTttlgdvouY</a:t>
            </a:r>
            <a:endParaRPr lang="en-US" dirty="0" smtClean="0"/>
          </a:p>
          <a:p>
            <a:pPr lvl="1"/>
            <a:endParaRPr lang="en-US" dirty="0"/>
          </a:p>
          <a:p>
            <a:r>
              <a:rPr lang="en-US" dirty="0" smtClean="0"/>
              <a:t>How do you interact with a potential Investor?</a:t>
            </a:r>
          </a:p>
          <a:p>
            <a:pPr lvl="1"/>
            <a:r>
              <a:rPr lang="en-US" dirty="0" smtClean="0"/>
              <a:t>ISP2013</a:t>
            </a:r>
            <a:endParaRPr lang="en-US" dirty="0"/>
          </a:p>
        </p:txBody>
      </p:sp>
    </p:spTree>
    <p:extLst>
      <p:ext uri="{BB962C8B-B14F-4D97-AF65-F5344CB8AC3E}">
        <p14:creationId xmlns:p14="http://schemas.microsoft.com/office/powerpoint/2010/main" val="217739573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Lessons learnt: who we are</a:t>
            </a:r>
            <a:endParaRPr lang="en-US" dirty="0"/>
          </a:p>
        </p:txBody>
      </p:sp>
      <p:pic>
        <p:nvPicPr>
          <p:cNvPr id="7" name="Picture 6"/>
          <p:cNvPicPr>
            <a:picLocks noChangeAspect="1"/>
          </p:cNvPicPr>
          <p:nvPr/>
        </p:nvPicPr>
        <p:blipFill>
          <a:blip r:embed="rId2"/>
          <a:stretch>
            <a:fillRect/>
          </a:stretch>
        </p:blipFill>
        <p:spPr>
          <a:xfrm>
            <a:off x="0" y="898188"/>
            <a:ext cx="9144000" cy="5285433"/>
          </a:xfrm>
          <a:prstGeom prst="rect">
            <a:avLst/>
          </a:prstGeom>
        </p:spPr>
      </p:pic>
    </p:spTree>
    <p:extLst>
      <p:ext uri="{BB962C8B-B14F-4D97-AF65-F5344CB8AC3E}">
        <p14:creationId xmlns:p14="http://schemas.microsoft.com/office/powerpoint/2010/main" val="57000094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62"/>
            <a:ext cx="8229600" cy="1143000"/>
          </a:xfrm>
        </p:spPr>
        <p:txBody>
          <a:bodyPr/>
          <a:lstStyle/>
          <a:p>
            <a:r>
              <a:rPr lang="en-US" dirty="0" smtClean="0"/>
              <a:t>Lessons learnt: funding</a:t>
            </a:r>
            <a:endParaRPr lang="en-US" dirty="0"/>
          </a:p>
        </p:txBody>
      </p:sp>
      <p:pic>
        <p:nvPicPr>
          <p:cNvPr id="3" name="Picture 2"/>
          <p:cNvPicPr>
            <a:picLocks noChangeAspect="1"/>
          </p:cNvPicPr>
          <p:nvPr/>
        </p:nvPicPr>
        <p:blipFill>
          <a:blip r:embed="rId2"/>
          <a:stretch>
            <a:fillRect/>
          </a:stretch>
        </p:blipFill>
        <p:spPr>
          <a:xfrm>
            <a:off x="0" y="1417638"/>
            <a:ext cx="9144000" cy="4713060"/>
          </a:xfrm>
          <a:prstGeom prst="rect">
            <a:avLst/>
          </a:prstGeom>
        </p:spPr>
      </p:pic>
    </p:spTree>
    <p:extLst>
      <p:ext uri="{BB962C8B-B14F-4D97-AF65-F5344CB8AC3E}">
        <p14:creationId xmlns:p14="http://schemas.microsoft.com/office/powerpoint/2010/main" val="300436135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Lessons learnt: the team</a:t>
            </a:r>
            <a:endParaRPr lang="en-US" dirty="0"/>
          </a:p>
        </p:txBody>
      </p:sp>
      <p:pic>
        <p:nvPicPr>
          <p:cNvPr id="4" name="Picture 3"/>
          <p:cNvPicPr>
            <a:picLocks noChangeAspect="1"/>
          </p:cNvPicPr>
          <p:nvPr/>
        </p:nvPicPr>
        <p:blipFill>
          <a:blip r:embed="rId2"/>
          <a:stretch>
            <a:fillRect/>
          </a:stretch>
        </p:blipFill>
        <p:spPr>
          <a:xfrm>
            <a:off x="0" y="1442897"/>
            <a:ext cx="9144000" cy="4568218"/>
          </a:xfrm>
          <a:prstGeom prst="rect">
            <a:avLst/>
          </a:prstGeom>
        </p:spPr>
      </p:pic>
    </p:spTree>
    <p:extLst>
      <p:ext uri="{BB962C8B-B14F-4D97-AF65-F5344CB8AC3E}">
        <p14:creationId xmlns:p14="http://schemas.microsoft.com/office/powerpoint/2010/main" val="42727328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21"/>
            <a:ext cx="8229600" cy="1143000"/>
          </a:xfrm>
        </p:spPr>
        <p:txBody>
          <a:bodyPr/>
          <a:lstStyle/>
          <a:p>
            <a:r>
              <a:rPr lang="en-US" dirty="0" smtClean="0"/>
              <a:t>Lessons learnt: marketing</a:t>
            </a:r>
            <a:endParaRPr lang="en-US" dirty="0"/>
          </a:p>
        </p:txBody>
      </p:sp>
      <p:pic>
        <p:nvPicPr>
          <p:cNvPr id="3" name="Picture 2"/>
          <p:cNvPicPr>
            <a:picLocks noChangeAspect="1"/>
          </p:cNvPicPr>
          <p:nvPr/>
        </p:nvPicPr>
        <p:blipFill>
          <a:blip r:embed="rId2"/>
          <a:stretch>
            <a:fillRect/>
          </a:stretch>
        </p:blipFill>
        <p:spPr>
          <a:xfrm>
            <a:off x="0" y="1009669"/>
            <a:ext cx="9144000" cy="5143980"/>
          </a:xfrm>
          <a:prstGeom prst="rect">
            <a:avLst/>
          </a:prstGeom>
        </p:spPr>
      </p:pic>
    </p:spTree>
    <p:extLst>
      <p:ext uri="{BB962C8B-B14F-4D97-AF65-F5344CB8AC3E}">
        <p14:creationId xmlns:p14="http://schemas.microsoft.com/office/powerpoint/2010/main" val="124674104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21"/>
            <a:ext cx="8229600" cy="1143000"/>
          </a:xfrm>
        </p:spPr>
        <p:txBody>
          <a:bodyPr/>
          <a:lstStyle/>
          <a:p>
            <a:r>
              <a:rPr lang="en-US" dirty="0" smtClean="0"/>
              <a:t>Lessons learnt: marketing</a:t>
            </a:r>
            <a:endParaRPr lang="en-US" dirty="0"/>
          </a:p>
        </p:txBody>
      </p:sp>
      <p:pic>
        <p:nvPicPr>
          <p:cNvPr id="6" name="Picture 5"/>
          <p:cNvPicPr>
            <a:picLocks noChangeAspect="1"/>
          </p:cNvPicPr>
          <p:nvPr/>
        </p:nvPicPr>
        <p:blipFill>
          <a:blip r:embed="rId2"/>
          <a:stretch>
            <a:fillRect/>
          </a:stretch>
        </p:blipFill>
        <p:spPr>
          <a:xfrm>
            <a:off x="0" y="976611"/>
            <a:ext cx="9144000" cy="5332354"/>
          </a:xfrm>
          <a:prstGeom prst="rect">
            <a:avLst/>
          </a:prstGeom>
        </p:spPr>
      </p:pic>
    </p:spTree>
    <p:extLst>
      <p:ext uri="{BB962C8B-B14F-4D97-AF65-F5344CB8AC3E}">
        <p14:creationId xmlns:p14="http://schemas.microsoft.com/office/powerpoint/2010/main" val="30472910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62"/>
            <a:ext cx="8229600" cy="1143000"/>
          </a:xfrm>
        </p:spPr>
        <p:txBody>
          <a:bodyPr/>
          <a:lstStyle/>
          <a:p>
            <a:r>
              <a:rPr lang="en-US" dirty="0" smtClean="0"/>
              <a:t>Lessons learnt: the exit strategy</a:t>
            </a:r>
            <a:endParaRPr lang="en-US" dirty="0"/>
          </a:p>
        </p:txBody>
      </p:sp>
      <p:sp>
        <p:nvSpPr>
          <p:cNvPr id="3" name="TextBox 2"/>
          <p:cNvSpPr txBox="1"/>
          <p:nvPr/>
        </p:nvSpPr>
        <p:spPr>
          <a:xfrm>
            <a:off x="90996" y="958559"/>
            <a:ext cx="9059854" cy="523220"/>
          </a:xfrm>
          <a:prstGeom prst="rect">
            <a:avLst/>
          </a:prstGeom>
          <a:noFill/>
        </p:spPr>
        <p:txBody>
          <a:bodyPr wrap="none" rtlCol="0">
            <a:spAutoFit/>
          </a:bodyPr>
          <a:lstStyle/>
          <a:p>
            <a:r>
              <a:rPr lang="en-US" sz="2800" dirty="0" smtClean="0">
                <a:latin typeface="Optima"/>
                <a:cs typeface="Optima"/>
              </a:rPr>
              <a:t>Scale up the company          ?                Sell the prototype</a:t>
            </a:r>
            <a:endParaRPr lang="en-US" sz="2800" dirty="0">
              <a:latin typeface="Optima"/>
              <a:cs typeface="Optima"/>
            </a:endParaRPr>
          </a:p>
        </p:txBody>
      </p:sp>
      <p:pic>
        <p:nvPicPr>
          <p:cNvPr id="6" name="Picture 5"/>
          <p:cNvPicPr>
            <a:picLocks noChangeAspect="1"/>
          </p:cNvPicPr>
          <p:nvPr/>
        </p:nvPicPr>
        <p:blipFill>
          <a:blip r:embed="rId2"/>
          <a:stretch>
            <a:fillRect/>
          </a:stretch>
        </p:blipFill>
        <p:spPr>
          <a:xfrm>
            <a:off x="0" y="1411865"/>
            <a:ext cx="9144000" cy="4752727"/>
          </a:xfrm>
          <a:prstGeom prst="rect">
            <a:avLst/>
          </a:prstGeom>
        </p:spPr>
      </p:pic>
    </p:spTree>
    <p:extLst>
      <p:ext uri="{BB962C8B-B14F-4D97-AF65-F5344CB8AC3E}">
        <p14:creationId xmlns:p14="http://schemas.microsoft.com/office/powerpoint/2010/main" val="2691414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LIC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66131"/>
            <a:ext cx="9144000" cy="4019341"/>
          </a:xfrm>
          <a:prstGeom prst="rect">
            <a:avLst/>
          </a:prstGeom>
        </p:spPr>
      </p:pic>
      <p:pic>
        <p:nvPicPr>
          <p:cNvPr id="5" name="Picture 4" descr="ALICE-CERN-Logo-ne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83152"/>
            <a:ext cx="9144000" cy="1418253"/>
          </a:xfrm>
          <a:prstGeom prst="rect">
            <a:avLst/>
          </a:prstGeom>
        </p:spPr>
      </p:pic>
      <p:sp>
        <p:nvSpPr>
          <p:cNvPr id="6" name="Title 1"/>
          <p:cNvSpPr txBox="1">
            <a:spLocks/>
          </p:cNvSpPr>
          <p:nvPr/>
        </p:nvSpPr>
        <p:spPr>
          <a:xfrm>
            <a:off x="428531" y="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Optima"/>
                <a:ea typeface="+mj-ea"/>
                <a:cs typeface="Optima"/>
              </a:defRPr>
            </a:lvl1pPr>
          </a:lstStyle>
          <a:p>
            <a:r>
              <a:rPr lang="en-US" smtClean="0"/>
              <a:t>Why am I here?</a:t>
            </a:r>
            <a:endParaRPr lang="en-US" dirty="0"/>
          </a:p>
        </p:txBody>
      </p:sp>
    </p:spTree>
    <p:extLst>
      <p:ext uri="{BB962C8B-B14F-4D97-AF65-F5344CB8AC3E}">
        <p14:creationId xmlns:p14="http://schemas.microsoft.com/office/powerpoint/2010/main" val="338992657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64"/>
            <a:ext cx="8229600" cy="1143000"/>
          </a:xfrm>
        </p:spPr>
        <p:txBody>
          <a:bodyPr>
            <a:normAutofit fontScale="90000"/>
          </a:bodyPr>
          <a:lstStyle/>
          <a:p>
            <a:r>
              <a:rPr lang="en-US" dirty="0" smtClean="0"/>
              <a:t>Lessons learnt: </a:t>
            </a:r>
            <a:br>
              <a:rPr lang="en-US" dirty="0" smtClean="0"/>
            </a:br>
            <a:r>
              <a:rPr lang="en-US" dirty="0" smtClean="0"/>
              <a:t>how much resilience?</a:t>
            </a:r>
            <a:endParaRPr lang="en-US" dirty="0"/>
          </a:p>
        </p:txBody>
      </p:sp>
      <p:pic>
        <p:nvPicPr>
          <p:cNvPr id="6" name="Picture 5" descr="WhatLeadsToSuccess.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09" y="1417638"/>
            <a:ext cx="7655647" cy="4813306"/>
          </a:xfrm>
          <a:prstGeom prst="rect">
            <a:avLst/>
          </a:prstGeom>
        </p:spPr>
      </p:pic>
    </p:spTree>
    <p:extLst>
      <p:ext uri="{BB962C8B-B14F-4D97-AF65-F5344CB8AC3E}">
        <p14:creationId xmlns:p14="http://schemas.microsoft.com/office/powerpoint/2010/main" val="92962807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Trial Workflow</a:t>
            </a:r>
            <a:endParaRPr lang="en-US" dirty="0"/>
          </a:p>
        </p:txBody>
      </p:sp>
      <p:sp>
        <p:nvSpPr>
          <p:cNvPr id="3" name="Slide Number Placeholder 2"/>
          <p:cNvSpPr>
            <a:spLocks noGrp="1"/>
          </p:cNvSpPr>
          <p:nvPr>
            <p:ph type="sldNum" sz="quarter" idx="10"/>
          </p:nvPr>
        </p:nvSpPr>
        <p:spPr/>
        <p:txBody>
          <a:bodyPr/>
          <a:lstStyle/>
          <a:p>
            <a:pPr>
              <a:defRPr/>
            </a:pPr>
            <a:fld id="{3081AF8D-86D3-6A48-8F95-9BBFDC5A81A9}" type="slidenum">
              <a:rPr lang="en-US" smtClean="0"/>
              <a:pPr>
                <a:defRPr/>
              </a:pPr>
              <a:t>21</a:t>
            </a:fld>
            <a:endParaRPr lang="en-US"/>
          </a:p>
        </p:txBody>
      </p:sp>
      <p:sp>
        <p:nvSpPr>
          <p:cNvPr id="4" name="Text Placeholder 3"/>
          <p:cNvSpPr>
            <a:spLocks noGrp="1"/>
          </p:cNvSpPr>
          <p:nvPr>
            <p:ph type="body" sz="quarter" idx="11"/>
          </p:nvPr>
        </p:nvSpPr>
        <p:spPr/>
        <p:txBody>
          <a:bodyPr/>
          <a:lstStyle/>
          <a:p>
            <a:r>
              <a:rPr lang="en-US" dirty="0" smtClean="0">
                <a:solidFill>
                  <a:srgbClr val="800000"/>
                </a:solidFill>
              </a:rPr>
              <a:t>Real-time</a:t>
            </a:r>
            <a:endParaRPr lang="en-US" dirty="0">
              <a:solidFill>
                <a:srgbClr val="800000"/>
              </a:solidFill>
            </a:endParaRPr>
          </a:p>
        </p:txBody>
      </p:sp>
      <p:grpSp>
        <p:nvGrpSpPr>
          <p:cNvPr id="52" name="Group 51"/>
          <p:cNvGrpSpPr/>
          <p:nvPr/>
        </p:nvGrpSpPr>
        <p:grpSpPr>
          <a:xfrm>
            <a:off x="6361910" y="2122420"/>
            <a:ext cx="2520000" cy="4554922"/>
            <a:chOff x="6361910" y="2122420"/>
            <a:chExt cx="2520000" cy="4554922"/>
          </a:xfrm>
        </p:grpSpPr>
        <p:pic>
          <p:nvPicPr>
            <p:cNvPr id="15" name="Picture 14" descr="TheModelSW-1.jpg"/>
            <p:cNvPicPr>
              <a:picLocks noChangeAspect="1"/>
            </p:cNvPicPr>
            <p:nvPr/>
          </p:nvPicPr>
          <p:blipFill rotWithShape="1">
            <a:blip r:embed="rId2">
              <a:extLst>
                <a:ext uri="{28A0092B-C50C-407E-A947-70E740481C1C}">
                  <a14:useLocalDpi xmlns:a14="http://schemas.microsoft.com/office/drawing/2010/main" val="0"/>
                </a:ext>
              </a:extLst>
            </a:blip>
            <a:srcRect b="9038"/>
            <a:stretch/>
          </p:blipFill>
          <p:spPr>
            <a:xfrm>
              <a:off x="6361910" y="3608323"/>
              <a:ext cx="2520000" cy="1431932"/>
            </a:xfrm>
            <a:prstGeom prst="rect">
              <a:avLst/>
            </a:prstGeom>
          </p:spPr>
        </p:pic>
        <p:pic>
          <p:nvPicPr>
            <p:cNvPr id="16" name="Picture 15" descr="TheModelSW-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1910" y="5147569"/>
              <a:ext cx="2520000" cy="1529773"/>
            </a:xfrm>
            <a:prstGeom prst="rect">
              <a:avLst/>
            </a:prstGeom>
          </p:spPr>
        </p:pic>
        <p:pic>
          <p:nvPicPr>
            <p:cNvPr id="17" name="Picture 16" descr="TheModelSW-3.jpg"/>
            <p:cNvPicPr>
              <a:picLocks noChangeAspect="1"/>
            </p:cNvPicPr>
            <p:nvPr/>
          </p:nvPicPr>
          <p:blipFill rotWithShape="1">
            <a:blip r:embed="rId4">
              <a:extLst>
                <a:ext uri="{28A0092B-C50C-407E-A947-70E740481C1C}">
                  <a14:useLocalDpi xmlns:a14="http://schemas.microsoft.com/office/drawing/2010/main" val="0"/>
                </a:ext>
              </a:extLst>
            </a:blip>
            <a:srcRect b="13184"/>
            <a:stretch/>
          </p:blipFill>
          <p:spPr>
            <a:xfrm>
              <a:off x="6361910" y="2122420"/>
              <a:ext cx="2520000" cy="1378588"/>
            </a:xfrm>
            <a:prstGeom prst="rect">
              <a:avLst/>
            </a:prstGeom>
          </p:spPr>
        </p:pic>
      </p:grpSp>
      <p:grpSp>
        <p:nvGrpSpPr>
          <p:cNvPr id="49" name="Group 48"/>
          <p:cNvGrpSpPr/>
          <p:nvPr/>
        </p:nvGrpSpPr>
        <p:grpSpPr>
          <a:xfrm>
            <a:off x="265290" y="2122420"/>
            <a:ext cx="2520000" cy="4554922"/>
            <a:chOff x="265290" y="2122420"/>
            <a:chExt cx="2520000" cy="4554922"/>
          </a:xfrm>
        </p:grpSpPr>
        <p:pic>
          <p:nvPicPr>
            <p:cNvPr id="11" name="Picture 10" descr="TheModelHW-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290" y="3636469"/>
              <a:ext cx="2520000" cy="1282236"/>
            </a:xfrm>
            <a:prstGeom prst="rect">
              <a:avLst/>
            </a:prstGeom>
          </p:spPr>
        </p:pic>
        <p:pic>
          <p:nvPicPr>
            <p:cNvPr id="12" name="Picture 11" descr="TheModelHW-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5290" y="2122420"/>
              <a:ext cx="2520000" cy="1378588"/>
            </a:xfrm>
            <a:prstGeom prst="rect">
              <a:avLst/>
            </a:prstGeom>
          </p:spPr>
        </p:pic>
        <p:pic>
          <p:nvPicPr>
            <p:cNvPr id="13" name="Picture 12" descr="TheModelHW-3.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5290" y="5054166"/>
              <a:ext cx="2520000" cy="1623176"/>
            </a:xfrm>
            <a:prstGeom prst="rect">
              <a:avLst/>
            </a:prstGeom>
          </p:spPr>
        </p:pic>
      </p:grpSp>
      <p:sp>
        <p:nvSpPr>
          <p:cNvPr id="43" name="Pentagon 42"/>
          <p:cNvSpPr/>
          <p:nvPr/>
        </p:nvSpPr>
        <p:spPr>
          <a:xfrm>
            <a:off x="265290" y="1484783"/>
            <a:ext cx="2664000" cy="504057"/>
          </a:xfrm>
          <a:prstGeom prst="homePlate">
            <a:avLst>
              <a:gd name="adj" fmla="val 25069"/>
            </a:avLst>
          </a:prstGeom>
          <a:solidFill>
            <a:srgbClr val="4F81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300" dirty="0" smtClean="0">
                <a:solidFill>
                  <a:srgbClr val="FFFFFF"/>
                </a:solidFill>
                <a:latin typeface="Lato Light"/>
                <a:cs typeface="Lato Light"/>
              </a:rPr>
              <a:t>SCANNERS OR</a:t>
            </a:r>
          </a:p>
          <a:p>
            <a:r>
              <a:rPr lang="en-US" sz="1300" dirty="0" smtClean="0">
                <a:solidFill>
                  <a:srgbClr val="FFFFFF"/>
                </a:solidFill>
                <a:latin typeface="Lato Light"/>
                <a:cs typeface="Lato Light"/>
              </a:rPr>
              <a:t>WORKSTATIONS</a:t>
            </a:r>
            <a:endParaRPr lang="en-US" sz="1300" dirty="0">
              <a:solidFill>
                <a:srgbClr val="FFFFFF"/>
              </a:solidFill>
              <a:latin typeface="Lato Light"/>
              <a:cs typeface="Lato Light"/>
            </a:endParaRPr>
          </a:p>
        </p:txBody>
      </p:sp>
      <p:grpSp>
        <p:nvGrpSpPr>
          <p:cNvPr id="47" name="Group 46"/>
          <p:cNvGrpSpPr/>
          <p:nvPr/>
        </p:nvGrpSpPr>
        <p:grpSpPr>
          <a:xfrm>
            <a:off x="6361910" y="1484783"/>
            <a:ext cx="2520000" cy="504057"/>
            <a:chOff x="5965910" y="1196751"/>
            <a:chExt cx="2916000" cy="504057"/>
          </a:xfrm>
        </p:grpSpPr>
        <p:sp>
          <p:nvSpPr>
            <p:cNvPr id="46" name="Chevron 45"/>
            <p:cNvSpPr/>
            <p:nvPr/>
          </p:nvSpPr>
          <p:spPr>
            <a:xfrm>
              <a:off x="7236296" y="1196751"/>
              <a:ext cx="1645614" cy="504057"/>
            </a:xfrm>
            <a:prstGeom prst="chevron">
              <a:avLst>
                <a:gd name="adj" fmla="val 0"/>
              </a:avLst>
            </a:prstGeom>
            <a:solidFill>
              <a:srgbClr val="4F81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00" dirty="0">
                <a:solidFill>
                  <a:srgbClr val="FFFFFF"/>
                </a:solidFill>
                <a:latin typeface="Lato Light"/>
                <a:cs typeface="Lato Light"/>
              </a:endParaRPr>
            </a:p>
          </p:txBody>
        </p:sp>
        <p:sp>
          <p:nvSpPr>
            <p:cNvPr id="45" name="Chevron 44"/>
            <p:cNvSpPr/>
            <p:nvPr/>
          </p:nvSpPr>
          <p:spPr>
            <a:xfrm>
              <a:off x="5965910" y="1196751"/>
              <a:ext cx="2916000" cy="504057"/>
            </a:xfrm>
            <a:prstGeom prst="chevron">
              <a:avLst>
                <a:gd name="adj" fmla="val 25352"/>
              </a:avLst>
            </a:prstGeom>
            <a:solidFill>
              <a:srgbClr val="4F81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300" dirty="0" smtClean="0">
                  <a:solidFill>
                    <a:srgbClr val="FFFFFF"/>
                  </a:solidFill>
                  <a:latin typeface="Lato Light"/>
                  <a:cs typeface="Lato Light"/>
                </a:rPr>
                <a:t>PANEL</a:t>
              </a:r>
            </a:p>
            <a:p>
              <a:r>
                <a:rPr lang="en-US" sz="1300" dirty="0" smtClean="0">
                  <a:solidFill>
                    <a:srgbClr val="FFFFFF"/>
                  </a:solidFill>
                  <a:latin typeface="Lato Light"/>
                  <a:cs typeface="Lato Light"/>
                </a:rPr>
                <a:t>OF REVIEWERS</a:t>
              </a:r>
              <a:endParaRPr lang="en-US" sz="1300" dirty="0">
                <a:solidFill>
                  <a:srgbClr val="FFFFFF"/>
                </a:solidFill>
                <a:latin typeface="Lato Light"/>
                <a:cs typeface="Lato Light"/>
              </a:endParaRPr>
            </a:p>
          </p:txBody>
        </p:sp>
      </p:grpSp>
      <p:grpSp>
        <p:nvGrpSpPr>
          <p:cNvPr id="6" name="Group 5"/>
          <p:cNvGrpSpPr/>
          <p:nvPr/>
        </p:nvGrpSpPr>
        <p:grpSpPr>
          <a:xfrm>
            <a:off x="2845600" y="1484783"/>
            <a:ext cx="3600000" cy="504057"/>
            <a:chOff x="2845600" y="1484783"/>
            <a:chExt cx="3600000" cy="504057"/>
          </a:xfrm>
        </p:grpSpPr>
        <p:sp>
          <p:nvSpPr>
            <p:cNvPr id="44" name="Chevron 43"/>
            <p:cNvSpPr/>
            <p:nvPr/>
          </p:nvSpPr>
          <p:spPr>
            <a:xfrm>
              <a:off x="2845600" y="1484783"/>
              <a:ext cx="3600000" cy="504057"/>
            </a:xfrm>
            <a:prstGeom prst="chevron">
              <a:avLst>
                <a:gd name="adj" fmla="val 25352"/>
              </a:avLst>
            </a:prstGeom>
            <a:solidFill>
              <a:srgbClr val="4F81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300" b="1" dirty="0">
                <a:solidFill>
                  <a:srgbClr val="FFFFFF"/>
                </a:solidFill>
                <a:latin typeface="Lato Regular"/>
                <a:cs typeface="Lato Regular"/>
              </a:endParaRPr>
            </a:p>
          </p:txBody>
        </p:sp>
        <p:pic>
          <p:nvPicPr>
            <p:cNvPr id="23" name="Picture 22" descr="LogoWIDEN_white_transparent_bg.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6850" y="1502812"/>
              <a:ext cx="1713499" cy="467999"/>
            </a:xfrm>
            <a:prstGeom prst="rect">
              <a:avLst/>
            </a:prstGeom>
          </p:spPr>
        </p:pic>
      </p:grpSp>
      <p:sp>
        <p:nvSpPr>
          <p:cNvPr id="7" name="TextBox 6"/>
          <p:cNvSpPr txBox="1"/>
          <p:nvPr/>
        </p:nvSpPr>
        <p:spPr bwMode="auto">
          <a:xfrm>
            <a:off x="2994569" y="2325911"/>
            <a:ext cx="3158062" cy="333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6800" rIns="91440" bIns="45720" numCol="1" rtlCol="0" anchor="t" anchorCtr="0" compatLnSpc="1">
            <a:prstTxWarp prst="textNoShape">
              <a:avLst/>
            </a:prstTxWarp>
            <a:spAutoFit/>
          </a:bodyPr>
          <a:lstStyle/>
          <a:p>
            <a:pPr algn="ctr">
              <a:lnSpc>
                <a:spcPct val="300000"/>
              </a:lnSpc>
              <a:spcBef>
                <a:spcPts val="600"/>
              </a:spcBef>
              <a:spcAft>
                <a:spcPts val="600"/>
              </a:spcAft>
            </a:pPr>
            <a:r>
              <a:rPr lang="en-US" sz="2200" dirty="0" smtClean="0">
                <a:solidFill>
                  <a:schemeClr val="bg1"/>
                </a:solidFill>
                <a:latin typeface="Lato Regular"/>
                <a:cs typeface="Lato Regular"/>
              </a:rPr>
              <a:t>Custom Configuration</a:t>
            </a:r>
          </a:p>
          <a:p>
            <a:pPr algn="ctr">
              <a:lnSpc>
                <a:spcPct val="300000"/>
              </a:lnSpc>
              <a:spcBef>
                <a:spcPts val="600"/>
              </a:spcBef>
              <a:spcAft>
                <a:spcPts val="600"/>
              </a:spcAft>
            </a:pPr>
            <a:r>
              <a:rPr lang="en-US" sz="2200" dirty="0" smtClean="0">
                <a:solidFill>
                  <a:schemeClr val="bg1"/>
                </a:solidFill>
                <a:latin typeface="Lato Regular"/>
                <a:cs typeface="Lato Regular"/>
              </a:rPr>
              <a:t>Workflow</a:t>
            </a:r>
          </a:p>
          <a:p>
            <a:pPr algn="ctr">
              <a:lnSpc>
                <a:spcPct val="300000"/>
              </a:lnSpc>
              <a:spcBef>
                <a:spcPts val="600"/>
              </a:spcBef>
              <a:spcAft>
                <a:spcPts val="600"/>
              </a:spcAft>
            </a:pPr>
            <a:r>
              <a:rPr lang="en-US" sz="2200" dirty="0" smtClean="0">
                <a:solidFill>
                  <a:schemeClr val="bg1"/>
                </a:solidFill>
                <a:latin typeface="Lato Regular"/>
                <a:cs typeface="Lato Regular"/>
              </a:rPr>
              <a:t>Quality Control</a:t>
            </a:r>
          </a:p>
        </p:txBody>
      </p:sp>
    </p:spTree>
    <p:extLst>
      <p:ext uri="{BB962C8B-B14F-4D97-AF65-F5344CB8AC3E}">
        <p14:creationId xmlns:p14="http://schemas.microsoft.com/office/powerpoint/2010/main" val="117160973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4716015" y="2168913"/>
            <a:ext cx="2448273" cy="467999"/>
          </a:xfrm>
          <a:prstGeom prst="rect">
            <a:avLst/>
          </a:prstGeom>
          <a:solidFill>
            <a:srgbClr val="D93F4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2000" dirty="0">
              <a:latin typeface="Lato Regular"/>
              <a:cs typeface="Lato Regular"/>
            </a:endParaRPr>
          </a:p>
        </p:txBody>
      </p:sp>
      <p:sp>
        <p:nvSpPr>
          <p:cNvPr id="25" name="Rectangle 24"/>
          <p:cNvSpPr/>
          <p:nvPr/>
        </p:nvSpPr>
        <p:spPr>
          <a:xfrm>
            <a:off x="323527" y="2168913"/>
            <a:ext cx="2448273" cy="467999"/>
          </a:xfrm>
          <a:prstGeom prst="rect">
            <a:avLst/>
          </a:prstGeom>
          <a:solidFill>
            <a:srgbClr val="D93F4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2000" dirty="0">
              <a:latin typeface="Lato Regular"/>
              <a:cs typeface="Lato Regular"/>
            </a:endParaRPr>
          </a:p>
        </p:txBody>
      </p:sp>
      <p:sp>
        <p:nvSpPr>
          <p:cNvPr id="2" name="Title 1"/>
          <p:cNvSpPr>
            <a:spLocks noGrp="1"/>
          </p:cNvSpPr>
          <p:nvPr>
            <p:ph type="title"/>
          </p:nvPr>
        </p:nvSpPr>
        <p:spPr/>
        <p:txBody>
          <a:bodyPr>
            <a:normAutofit/>
          </a:bodyPr>
          <a:lstStyle/>
          <a:p>
            <a:r>
              <a:rPr lang="en-US" dirty="0" smtClean="0"/>
              <a:t>Quantitative PET</a:t>
            </a:r>
            <a:endParaRPr lang="en-US" dirty="0"/>
          </a:p>
        </p:txBody>
      </p:sp>
      <p:sp>
        <p:nvSpPr>
          <p:cNvPr id="6" name="Text Placeholder 5"/>
          <p:cNvSpPr>
            <a:spLocks noGrp="1"/>
          </p:cNvSpPr>
          <p:nvPr>
            <p:ph type="body" idx="1"/>
          </p:nvPr>
        </p:nvSpPr>
        <p:spPr/>
        <p:txBody>
          <a:bodyPr/>
          <a:lstStyle/>
          <a:p>
            <a:r>
              <a:rPr lang="en-US" dirty="0" smtClean="0"/>
              <a:t>Liver-based SUV validation</a:t>
            </a:r>
            <a:endParaRPr lang="en-US" dirty="0"/>
          </a:p>
        </p:txBody>
      </p:sp>
      <p:sp>
        <p:nvSpPr>
          <p:cNvPr id="7" name="Content Placeholder 6"/>
          <p:cNvSpPr>
            <a:spLocks noGrp="1"/>
          </p:cNvSpPr>
          <p:nvPr>
            <p:ph sz="half" idx="2"/>
          </p:nvPr>
        </p:nvSpPr>
        <p:spPr/>
        <p:txBody>
          <a:bodyPr/>
          <a:lstStyle/>
          <a:p>
            <a:pPr marL="0" indent="0">
              <a:buNone/>
            </a:pPr>
            <a:r>
              <a:rPr lang="en-US" sz="2000" dirty="0" smtClean="0"/>
              <a:t>PCT Patent Pending</a:t>
            </a:r>
            <a:endParaRPr lang="en-US" sz="2000" dirty="0"/>
          </a:p>
        </p:txBody>
      </p:sp>
      <p:sp>
        <p:nvSpPr>
          <p:cNvPr id="8" name="Text Placeholder 7"/>
          <p:cNvSpPr>
            <a:spLocks noGrp="1"/>
          </p:cNvSpPr>
          <p:nvPr>
            <p:ph type="body" sz="quarter" idx="3"/>
          </p:nvPr>
        </p:nvSpPr>
        <p:spPr/>
        <p:txBody>
          <a:bodyPr/>
          <a:lstStyle/>
          <a:p>
            <a:r>
              <a:rPr lang="en-US" dirty="0" smtClean="0"/>
              <a:t>Plug &amp; Play PET Phantom</a:t>
            </a:r>
            <a:endParaRPr lang="en-US" dirty="0"/>
          </a:p>
        </p:txBody>
      </p:sp>
      <p:sp>
        <p:nvSpPr>
          <p:cNvPr id="9" name="Content Placeholder 8"/>
          <p:cNvSpPr>
            <a:spLocks noGrp="1"/>
          </p:cNvSpPr>
          <p:nvPr>
            <p:ph sz="quarter" idx="4"/>
          </p:nvPr>
        </p:nvSpPr>
        <p:spPr/>
        <p:txBody>
          <a:bodyPr/>
          <a:lstStyle/>
          <a:p>
            <a:pPr marL="0" indent="0">
              <a:buNone/>
            </a:pPr>
            <a:r>
              <a:rPr lang="en-US" sz="2000" dirty="0" smtClean="0"/>
              <a:t>PCT Patent Pending</a:t>
            </a:r>
            <a:endParaRPr lang="en-US" sz="2000" dirty="0"/>
          </a:p>
        </p:txBody>
      </p:sp>
      <p:sp>
        <p:nvSpPr>
          <p:cNvPr id="5" name="Slide Number Placeholder 4"/>
          <p:cNvSpPr>
            <a:spLocks noGrp="1"/>
          </p:cNvSpPr>
          <p:nvPr>
            <p:ph type="sldNum" sz="quarter" idx="10"/>
          </p:nvPr>
        </p:nvSpPr>
        <p:spPr/>
        <p:txBody>
          <a:bodyPr/>
          <a:lstStyle/>
          <a:p>
            <a:pPr>
              <a:defRPr/>
            </a:pPr>
            <a:fld id="{C6DB20ED-D5A1-3248-82E5-B8998F47939C}" type="slidenum">
              <a:rPr lang="en-US" smtClean="0"/>
              <a:pPr>
                <a:defRPr/>
              </a:pPr>
              <a:t>22</a:t>
            </a:fld>
            <a:endParaRPr lang="en-US"/>
          </a:p>
        </p:txBody>
      </p:sp>
      <p:sp>
        <p:nvSpPr>
          <p:cNvPr id="10" name="Text Placeholder 9"/>
          <p:cNvSpPr>
            <a:spLocks noGrp="1"/>
          </p:cNvSpPr>
          <p:nvPr>
            <p:ph type="body" sz="quarter" idx="11"/>
          </p:nvPr>
        </p:nvSpPr>
        <p:spPr/>
        <p:txBody>
          <a:bodyPr/>
          <a:lstStyle/>
          <a:p>
            <a:r>
              <a:rPr lang="en-US" dirty="0">
                <a:solidFill>
                  <a:srgbClr val="800000"/>
                </a:solidFill>
              </a:rPr>
              <a:t>Quality </a:t>
            </a:r>
            <a:r>
              <a:rPr lang="en-US" dirty="0" smtClean="0">
                <a:solidFill>
                  <a:srgbClr val="800000"/>
                </a:solidFill>
              </a:rPr>
              <a:t>Control</a:t>
            </a:r>
            <a:endParaRPr lang="en-US" dirty="0">
              <a:solidFill>
                <a:srgbClr val="800000"/>
              </a:solidFill>
            </a:endParaRPr>
          </a:p>
        </p:txBody>
      </p:sp>
      <p:grpSp>
        <p:nvGrpSpPr>
          <p:cNvPr id="23" name="Group 22"/>
          <p:cNvGrpSpPr/>
          <p:nvPr/>
        </p:nvGrpSpPr>
        <p:grpSpPr>
          <a:xfrm>
            <a:off x="251520" y="2996952"/>
            <a:ext cx="4240800" cy="3112552"/>
            <a:chOff x="334604" y="3068958"/>
            <a:chExt cx="4240800" cy="3112552"/>
          </a:xfrm>
        </p:grpSpPr>
        <p:pic>
          <p:nvPicPr>
            <p:cNvPr id="19" name="Content Placeholder 10" descr="8.PETPatternRecognition-1.png"/>
            <p:cNvPicPr>
              <a:picLocks noChangeAspect="1"/>
            </p:cNvPicPr>
            <p:nvPr/>
          </p:nvPicPr>
          <p:blipFill rotWithShape="1">
            <a:blip r:embed="rId2">
              <a:extLst>
                <a:ext uri="{28A0092B-C50C-407E-A947-70E740481C1C}">
                  <a14:useLocalDpi xmlns:a14="http://schemas.microsoft.com/office/drawing/2010/main" val="0"/>
                </a:ext>
              </a:extLst>
            </a:blip>
            <a:srcRect l="123" r="-123" b="5516"/>
            <a:stretch/>
          </p:blipFill>
          <p:spPr bwMode="auto">
            <a:xfrm>
              <a:off x="334604" y="3068958"/>
              <a:ext cx="4240800" cy="31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pic>
          <p:nvPicPr>
            <p:cNvPr id="20" name="Picture 19" descr="8.PETPatternRecognition-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0659" y="3133629"/>
              <a:ext cx="1966936" cy="1568672"/>
            </a:xfrm>
            <a:prstGeom prst="rect">
              <a:avLst/>
            </a:prstGeom>
          </p:spPr>
        </p:pic>
      </p:grpSp>
      <p:graphicFrame>
        <p:nvGraphicFramePr>
          <p:cNvPr id="28" name="Table 27"/>
          <p:cNvGraphicFramePr>
            <a:graphicFrameLocks noGrp="1"/>
          </p:cNvGraphicFramePr>
          <p:nvPr>
            <p:extLst>
              <p:ext uri="{D42A27DB-BD31-4B8C-83A1-F6EECF244321}">
                <p14:modId xmlns:p14="http://schemas.microsoft.com/office/powerpoint/2010/main" val="3765505622"/>
              </p:ext>
            </p:extLst>
          </p:nvPr>
        </p:nvGraphicFramePr>
        <p:xfrm>
          <a:off x="4645025" y="4996984"/>
          <a:ext cx="4241799" cy="1188720"/>
        </p:xfrm>
        <a:graphic>
          <a:graphicData uri="http://schemas.openxmlformats.org/drawingml/2006/table">
            <a:tbl>
              <a:tblPr firstRow="1" bandRow="1">
                <a:tableStyleId>{5C22544A-7EE6-4342-B048-85BDC9FD1C3A}</a:tableStyleId>
              </a:tblPr>
              <a:tblGrid>
                <a:gridCol w="2375247"/>
                <a:gridCol w="1008112"/>
                <a:gridCol w="858440"/>
              </a:tblGrid>
              <a:tr h="370840">
                <a:tc>
                  <a:txBody>
                    <a:bodyPr/>
                    <a:lstStyle/>
                    <a:p>
                      <a:pPr algn="l"/>
                      <a:endParaRPr lang="en-US" sz="2000" b="0" i="0" dirty="0">
                        <a:solidFill>
                          <a:srgbClr val="FFFFFF"/>
                        </a:solidFill>
                        <a:latin typeface="Lato Black"/>
                        <a:cs typeface="Lato Black"/>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prstClr val="white"/>
                      </a:solidFill>
                      <a:prstDash val="solid"/>
                      <a:round/>
                      <a:headEnd type="none" w="med" len="med"/>
                      <a:tailEnd type="none" w="med" len="med"/>
                    </a:lnB>
                    <a:noFill/>
                  </a:tcPr>
                </a:tc>
                <a:tc>
                  <a:txBody>
                    <a:bodyPr/>
                    <a:lstStyle/>
                    <a:p>
                      <a:pPr algn="r"/>
                      <a:r>
                        <a:rPr lang="en-US" sz="2000" b="0" i="0" baseline="30000" dirty="0" smtClean="0">
                          <a:solidFill>
                            <a:srgbClr val="FFFFFF"/>
                          </a:solidFill>
                          <a:latin typeface="Lato Black"/>
                          <a:cs typeface="Lato Black"/>
                        </a:rPr>
                        <a:t>18</a:t>
                      </a:r>
                      <a:r>
                        <a:rPr lang="en-US" sz="2000" b="0" i="0" dirty="0" smtClean="0">
                          <a:solidFill>
                            <a:srgbClr val="FFFFFF"/>
                          </a:solidFill>
                          <a:latin typeface="Lato Black"/>
                          <a:cs typeface="Lato Black"/>
                        </a:rPr>
                        <a:t>F</a:t>
                      </a:r>
                      <a:endParaRPr lang="en-US" sz="2000" b="0" i="0" dirty="0">
                        <a:solidFill>
                          <a:srgbClr val="FFFFFF"/>
                        </a:solidFill>
                        <a:latin typeface="Lato Black"/>
                        <a:cs typeface="Lato Black"/>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prstClr val="white"/>
                      </a:solidFill>
                      <a:prstDash val="solid"/>
                      <a:round/>
                      <a:headEnd type="none" w="med" len="med"/>
                      <a:tailEnd type="none" w="med" len="med"/>
                    </a:lnB>
                    <a:noFill/>
                  </a:tcPr>
                </a:tc>
                <a:tc>
                  <a:txBody>
                    <a:bodyPr/>
                    <a:lstStyle/>
                    <a:p>
                      <a:pPr algn="r"/>
                      <a:r>
                        <a:rPr lang="en-US" sz="2000" b="0" i="0" baseline="30000" dirty="0" smtClean="0">
                          <a:solidFill>
                            <a:srgbClr val="FFFFFF"/>
                          </a:solidFill>
                          <a:latin typeface="Lato Black"/>
                          <a:cs typeface="Lato Black"/>
                        </a:rPr>
                        <a:t>68</a:t>
                      </a:r>
                      <a:r>
                        <a:rPr lang="en-US" sz="2000" b="0" i="0" dirty="0" smtClean="0">
                          <a:solidFill>
                            <a:srgbClr val="FFFFFF"/>
                          </a:solidFill>
                          <a:latin typeface="Lato Black"/>
                          <a:cs typeface="Lato Black"/>
                        </a:rPr>
                        <a:t>Ge</a:t>
                      </a:r>
                      <a:endParaRPr lang="en-US" sz="2000" b="0" i="0" dirty="0">
                        <a:solidFill>
                          <a:srgbClr val="FFFFFF"/>
                        </a:solidFill>
                        <a:latin typeface="Lato Black"/>
                        <a:cs typeface="Lato Black"/>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prstClr val="white"/>
                      </a:solidFill>
                      <a:prstDash val="solid"/>
                      <a:round/>
                      <a:headEnd type="none" w="med" len="med"/>
                      <a:tailEnd type="none" w="med" len="med"/>
                    </a:lnB>
                    <a:noFill/>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0" i="0" dirty="0" smtClean="0">
                          <a:solidFill>
                            <a:srgbClr val="FFFFFF"/>
                          </a:solidFill>
                          <a:latin typeface="Lato Regular"/>
                          <a:cs typeface="Lato Regular"/>
                        </a:rPr>
                        <a:t>PET scanners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noFill/>
                  </a:tcPr>
                </a:tc>
                <a:tc>
                  <a:txBody>
                    <a:bodyPr/>
                    <a:lstStyle/>
                    <a:p>
                      <a:pPr algn="r"/>
                      <a:r>
                        <a:rPr lang="en-US" sz="2000" b="0" i="0" dirty="0" smtClean="0">
                          <a:solidFill>
                            <a:srgbClr val="FFFFFF"/>
                          </a:solidFill>
                          <a:latin typeface="Lato Regular"/>
                          <a:cs typeface="Lato Regular"/>
                        </a:rPr>
                        <a:t>63</a:t>
                      </a:r>
                      <a:endParaRPr lang="en-US" sz="2000" b="0" i="0" dirty="0">
                        <a:solidFill>
                          <a:srgbClr val="FFFFFF"/>
                        </a:solidFill>
                        <a:latin typeface="Lato Regular"/>
                        <a:cs typeface="Lato Regular"/>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noFill/>
                  </a:tcPr>
                </a:tc>
                <a:tc>
                  <a:txBody>
                    <a:bodyPr/>
                    <a:lstStyle/>
                    <a:p>
                      <a:pPr algn="r"/>
                      <a:r>
                        <a:rPr lang="en-US" sz="2000" b="0" i="0" dirty="0" smtClean="0">
                          <a:solidFill>
                            <a:srgbClr val="FFFFFF"/>
                          </a:solidFill>
                          <a:latin typeface="Lato Regular"/>
                          <a:cs typeface="Lato Regular"/>
                        </a:rPr>
                        <a:t>17</a:t>
                      </a:r>
                      <a:endParaRPr lang="en-US" sz="2000" b="0" i="0" dirty="0">
                        <a:solidFill>
                          <a:srgbClr val="FFFFFF"/>
                        </a:solidFill>
                        <a:latin typeface="Lato Regular"/>
                        <a:cs typeface="Lato Regular"/>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noFill/>
                  </a:tcPr>
                </a:tc>
              </a:tr>
              <a:tr h="370840">
                <a:tc>
                  <a:txBody>
                    <a:bodyPr/>
                    <a:lstStyle/>
                    <a:p>
                      <a:pPr algn="l"/>
                      <a:r>
                        <a:rPr lang="en-US" sz="2000" b="0" i="0" dirty="0" smtClean="0">
                          <a:solidFill>
                            <a:srgbClr val="FFFFFF"/>
                          </a:solidFill>
                          <a:latin typeface="Lato Regular"/>
                          <a:cs typeface="Lato Regular"/>
                        </a:rPr>
                        <a:t>Scanner variability </a:t>
                      </a:r>
                      <a:endParaRPr lang="en-US" sz="2000" b="0" i="0" dirty="0">
                        <a:solidFill>
                          <a:srgbClr val="FFFFFF"/>
                        </a:solidFill>
                        <a:latin typeface="Lato Regular"/>
                        <a:cs typeface="Lato Regular"/>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r"/>
                      <a:r>
                        <a:rPr lang="en-US" sz="2000" b="0" i="0" dirty="0" smtClean="0">
                          <a:solidFill>
                            <a:srgbClr val="FFFFFF"/>
                          </a:solidFill>
                          <a:latin typeface="Lato Black"/>
                          <a:cs typeface="Lato Black"/>
                        </a:rPr>
                        <a:t>23.6%</a:t>
                      </a:r>
                      <a:endParaRPr lang="en-US" sz="2000" b="0" i="0" dirty="0">
                        <a:solidFill>
                          <a:srgbClr val="FFFFFF"/>
                        </a:solidFill>
                        <a:latin typeface="Lato Black"/>
                        <a:cs typeface="Lato Black"/>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r"/>
                      <a:r>
                        <a:rPr lang="en-US" sz="2000" b="0" i="0" dirty="0" smtClean="0">
                          <a:solidFill>
                            <a:srgbClr val="FFFF00"/>
                          </a:solidFill>
                          <a:latin typeface="Lato Black"/>
                          <a:cs typeface="Lato Black"/>
                        </a:rPr>
                        <a:t>9.4%</a:t>
                      </a:r>
                      <a:endParaRPr lang="en-US" sz="2000" b="0" i="0" dirty="0">
                        <a:solidFill>
                          <a:srgbClr val="FFFF00"/>
                        </a:solidFill>
                        <a:latin typeface="Lato Black"/>
                        <a:cs typeface="Lato Black"/>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noFill/>
                      <a:prstDash val="solid"/>
                      <a:round/>
                      <a:headEnd type="none" w="med" len="med"/>
                      <a:tailEnd type="none" w="med" len="med"/>
                    </a:lnB>
                    <a:noFill/>
                  </a:tcPr>
                </a:tc>
              </a:tr>
            </a:tbl>
          </a:graphicData>
        </a:graphic>
      </p:graphicFrame>
      <p:grpSp>
        <p:nvGrpSpPr>
          <p:cNvPr id="12" name="Group 11"/>
          <p:cNvGrpSpPr/>
          <p:nvPr/>
        </p:nvGrpSpPr>
        <p:grpSpPr>
          <a:xfrm>
            <a:off x="4646211" y="2996952"/>
            <a:ext cx="4240800" cy="1843749"/>
            <a:chOff x="4646211" y="2996952"/>
            <a:chExt cx="4240800" cy="1843749"/>
          </a:xfrm>
        </p:grpSpPr>
        <p:grpSp>
          <p:nvGrpSpPr>
            <p:cNvPr id="11" name="Group 10"/>
            <p:cNvGrpSpPr/>
            <p:nvPr/>
          </p:nvGrpSpPr>
          <p:grpSpPr>
            <a:xfrm>
              <a:off x="6936375" y="3003451"/>
              <a:ext cx="1950636" cy="1837250"/>
              <a:chOff x="6936375" y="3003451"/>
              <a:chExt cx="1950636" cy="1837250"/>
            </a:xfrm>
          </p:grpSpPr>
          <p:pic>
            <p:nvPicPr>
              <p:cNvPr id="22" name="Immagine 5" descr="P1050030.JPG"/>
              <p:cNvPicPr>
                <a:picLocks noChangeAspect="1"/>
              </p:cNvPicPr>
              <p:nvPr/>
            </p:nvPicPr>
            <p:blipFill>
              <a:blip r:embed="rId4" cstate="print"/>
              <a:srcRect l="29181" t="18500" r="33205" b="34250"/>
              <a:stretch>
                <a:fillRect/>
              </a:stretch>
            </p:blipFill>
            <p:spPr bwMode="auto">
              <a:xfrm>
                <a:off x="6936375" y="3003451"/>
                <a:ext cx="1950636" cy="1837250"/>
              </a:xfrm>
              <a:prstGeom prst="rect">
                <a:avLst/>
              </a:prstGeom>
              <a:noFill/>
              <a:ln w="9525">
                <a:noFill/>
                <a:miter lim="800000"/>
                <a:headEnd/>
                <a:tailEnd/>
              </a:ln>
            </p:spPr>
          </p:pic>
          <p:sp>
            <p:nvSpPr>
              <p:cNvPr id="3" name="Rectangle 2"/>
              <p:cNvSpPr>
                <a:spLocks noChangeAspect="1"/>
              </p:cNvSpPr>
              <p:nvPr/>
            </p:nvSpPr>
            <p:spPr>
              <a:xfrm>
                <a:off x="8444930" y="4535631"/>
                <a:ext cx="442081" cy="3050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lang="en-US" sz="1400" baseline="30000" dirty="0" smtClean="0">
                    <a:solidFill>
                      <a:schemeClr val="tx1"/>
                    </a:solidFill>
                    <a:latin typeface="Lato Black"/>
                    <a:cs typeface="Lato Black"/>
                  </a:rPr>
                  <a:t>68</a:t>
                </a:r>
                <a:r>
                  <a:rPr lang="en-US" sz="1400" dirty="0" smtClean="0">
                    <a:solidFill>
                      <a:schemeClr val="tx1"/>
                    </a:solidFill>
                    <a:latin typeface="Lato Black"/>
                    <a:cs typeface="Lato Black"/>
                  </a:rPr>
                  <a:t>Ge</a:t>
                </a:r>
                <a:endParaRPr lang="en-US" sz="1400" dirty="0">
                  <a:solidFill>
                    <a:schemeClr val="tx1"/>
                  </a:solidFill>
                  <a:latin typeface="Lato Black"/>
                  <a:cs typeface="Lato Black"/>
                </a:endParaRPr>
              </a:p>
            </p:txBody>
          </p:sp>
        </p:grpSp>
        <p:grpSp>
          <p:nvGrpSpPr>
            <p:cNvPr id="4" name="Group 3"/>
            <p:cNvGrpSpPr/>
            <p:nvPr/>
          </p:nvGrpSpPr>
          <p:grpSpPr>
            <a:xfrm>
              <a:off x="4646211" y="2996952"/>
              <a:ext cx="1942140" cy="1843749"/>
              <a:chOff x="4646211" y="2996952"/>
              <a:chExt cx="1942140" cy="1843749"/>
            </a:xfrm>
          </p:grpSpPr>
          <p:pic>
            <p:nvPicPr>
              <p:cNvPr id="21" name="Picture 15"/>
              <p:cNvPicPr>
                <a:picLocks noChangeAspect="1" noChangeArrowheads="1"/>
              </p:cNvPicPr>
              <p:nvPr/>
            </p:nvPicPr>
            <p:blipFill>
              <a:blip r:embed="rId5" cstate="print"/>
              <a:srcRect/>
              <a:stretch>
                <a:fillRect/>
              </a:stretch>
            </p:blipFill>
            <p:spPr bwMode="auto">
              <a:xfrm>
                <a:off x="4646211" y="2996952"/>
                <a:ext cx="1942140" cy="1843749"/>
              </a:xfrm>
              <a:prstGeom prst="rect">
                <a:avLst/>
              </a:prstGeom>
              <a:noFill/>
              <a:ln w="9525">
                <a:noFill/>
                <a:miter lim="800000"/>
                <a:headEnd/>
                <a:tailEnd/>
              </a:ln>
            </p:spPr>
          </p:pic>
          <p:sp>
            <p:nvSpPr>
              <p:cNvPr id="27" name="Rectangle 26"/>
              <p:cNvSpPr>
                <a:spLocks noChangeAspect="1"/>
              </p:cNvSpPr>
              <p:nvPr/>
            </p:nvSpPr>
            <p:spPr>
              <a:xfrm>
                <a:off x="6146270" y="4535631"/>
                <a:ext cx="442081" cy="3050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lang="en-US" sz="1400" baseline="30000" dirty="0" smtClean="0">
                    <a:solidFill>
                      <a:schemeClr val="tx1"/>
                    </a:solidFill>
                    <a:latin typeface="Lato Black"/>
                    <a:cs typeface="Lato Black"/>
                  </a:rPr>
                  <a:t>18</a:t>
                </a:r>
                <a:r>
                  <a:rPr lang="en-US" sz="1400" dirty="0">
                    <a:solidFill>
                      <a:schemeClr val="tx1"/>
                    </a:solidFill>
                    <a:latin typeface="Lato Black"/>
                    <a:cs typeface="Lato Black"/>
                  </a:rPr>
                  <a:t>F</a:t>
                </a:r>
              </a:p>
            </p:txBody>
          </p:sp>
        </p:grpSp>
      </p:grpSp>
    </p:spTree>
    <p:extLst>
      <p:ext uri="{BB962C8B-B14F-4D97-AF65-F5344CB8AC3E}">
        <p14:creationId xmlns:p14="http://schemas.microsoft.com/office/powerpoint/2010/main" val="75127854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Training</a:t>
            </a:r>
            <a:endParaRPr lang="en-US" dirty="0"/>
          </a:p>
        </p:txBody>
      </p:sp>
      <p:sp>
        <p:nvSpPr>
          <p:cNvPr id="4" name="Content Placeholder 3"/>
          <p:cNvSpPr>
            <a:spLocks noGrp="1"/>
          </p:cNvSpPr>
          <p:nvPr>
            <p:ph sz="half" idx="2"/>
          </p:nvPr>
        </p:nvSpPr>
        <p:spPr>
          <a:xfrm>
            <a:off x="4139952" y="1600200"/>
            <a:ext cx="4747437" cy="4525963"/>
          </a:xfrm>
        </p:spPr>
        <p:txBody>
          <a:bodyPr/>
          <a:lstStyle/>
          <a:p>
            <a:pPr marL="0" indent="0">
              <a:buNone/>
            </a:pPr>
            <a:r>
              <a:rPr lang="en-US" sz="2000" baseline="30000" dirty="0"/>
              <a:t>18</a:t>
            </a:r>
            <a:r>
              <a:rPr lang="en-US" sz="2000" dirty="0"/>
              <a:t>F-FDG PET/CT interpretation criteria </a:t>
            </a:r>
            <a:r>
              <a:rPr lang="en-US" sz="2000" dirty="0" smtClean="0"/>
              <a:t>for </a:t>
            </a:r>
            <a:r>
              <a:rPr lang="en-US" sz="2000" dirty="0"/>
              <a:t>staging and restaging patients diagnosed with Hodgkin </a:t>
            </a:r>
            <a:r>
              <a:rPr lang="en-US" sz="2000" dirty="0" smtClean="0"/>
              <a:t>Lymphoma</a:t>
            </a:r>
          </a:p>
          <a:p>
            <a:pPr marL="0" indent="0">
              <a:buNone/>
            </a:pPr>
            <a:endParaRPr lang="en-US" sz="1400" dirty="0" smtClean="0"/>
          </a:p>
          <a:p>
            <a:pPr marL="0" indent="0">
              <a:buNone/>
            </a:pPr>
            <a:r>
              <a:rPr lang="en-US" sz="2000" dirty="0"/>
              <a:t>A</a:t>
            </a:r>
            <a:r>
              <a:rPr lang="en-US" sz="2000" dirty="0" smtClean="0"/>
              <a:t>greement with ECM provider STAFF</a:t>
            </a:r>
          </a:p>
          <a:p>
            <a:pPr marL="0" indent="0">
              <a:buNone/>
            </a:pPr>
            <a:endParaRPr lang="en-US" sz="1400" dirty="0"/>
          </a:p>
          <a:p>
            <a:pPr marL="0" indent="0">
              <a:buNone/>
            </a:pPr>
            <a:r>
              <a:rPr lang="en-US" sz="1600" dirty="0" smtClean="0">
                <a:solidFill>
                  <a:srgbClr val="800000"/>
                </a:solidFill>
                <a:latin typeface="Lato Black"/>
                <a:cs typeface="Lato Black"/>
              </a:rPr>
              <a:t>Lectures</a:t>
            </a:r>
          </a:p>
          <a:p>
            <a:pPr marL="400050" lvl="1" indent="0">
              <a:buNone/>
            </a:pPr>
            <a:r>
              <a:rPr lang="en-US" sz="1600" dirty="0" smtClean="0">
                <a:solidFill>
                  <a:srgbClr val="800000"/>
                </a:solidFill>
              </a:rPr>
              <a:t>Hodgkin Lymphoma</a:t>
            </a:r>
          </a:p>
          <a:p>
            <a:pPr marL="400050" lvl="1" indent="0">
              <a:buNone/>
            </a:pPr>
            <a:r>
              <a:rPr lang="en-US" sz="1600" dirty="0" smtClean="0">
                <a:solidFill>
                  <a:srgbClr val="800000"/>
                </a:solidFill>
              </a:rPr>
              <a:t>Staging</a:t>
            </a:r>
            <a:endParaRPr lang="en-US" sz="1600" dirty="0">
              <a:solidFill>
                <a:srgbClr val="800000"/>
              </a:solidFill>
            </a:endParaRPr>
          </a:p>
          <a:p>
            <a:pPr marL="400050" lvl="1" indent="0">
              <a:buNone/>
            </a:pPr>
            <a:r>
              <a:rPr lang="en-US" sz="1600" dirty="0" smtClean="0">
                <a:solidFill>
                  <a:srgbClr val="800000"/>
                </a:solidFill>
              </a:rPr>
              <a:t>Response </a:t>
            </a:r>
            <a:r>
              <a:rPr lang="en-US" sz="1600" dirty="0">
                <a:solidFill>
                  <a:srgbClr val="800000"/>
                </a:solidFill>
              </a:rPr>
              <a:t>Evaluation</a:t>
            </a:r>
          </a:p>
          <a:p>
            <a:pPr marL="400050" lvl="1" indent="0">
              <a:buNone/>
            </a:pPr>
            <a:r>
              <a:rPr lang="en-US" sz="1600" dirty="0" smtClean="0">
                <a:solidFill>
                  <a:srgbClr val="800000"/>
                </a:solidFill>
              </a:rPr>
              <a:t>Assisted Annotation</a:t>
            </a:r>
            <a:endParaRPr lang="en-US" sz="1600" dirty="0">
              <a:solidFill>
                <a:srgbClr val="800000"/>
              </a:solidFill>
            </a:endParaRPr>
          </a:p>
          <a:p>
            <a:pPr marL="0" indent="0">
              <a:buNone/>
            </a:pPr>
            <a:r>
              <a:rPr lang="en-US" sz="1600" dirty="0">
                <a:solidFill>
                  <a:srgbClr val="800000"/>
                </a:solidFill>
                <a:latin typeface="Lato Black"/>
                <a:cs typeface="Lato Black"/>
              </a:rPr>
              <a:t>Interactive Training </a:t>
            </a:r>
          </a:p>
          <a:p>
            <a:pPr marL="400050" lvl="1" indent="0">
              <a:buNone/>
            </a:pPr>
            <a:r>
              <a:rPr lang="en-US" sz="1600" dirty="0">
                <a:solidFill>
                  <a:srgbClr val="800000"/>
                </a:solidFill>
              </a:rPr>
              <a:t>O</a:t>
            </a:r>
            <a:r>
              <a:rPr lang="en-US" sz="1600" dirty="0" smtClean="0">
                <a:solidFill>
                  <a:srgbClr val="800000"/>
                </a:solidFill>
              </a:rPr>
              <a:t>n </a:t>
            </a:r>
            <a:r>
              <a:rPr lang="en-US" sz="1600" dirty="0">
                <a:solidFill>
                  <a:srgbClr val="800000"/>
                </a:solidFill>
              </a:rPr>
              <a:t>clinical PET/CT </a:t>
            </a:r>
            <a:r>
              <a:rPr lang="en-US" sz="1600" dirty="0" smtClean="0">
                <a:solidFill>
                  <a:srgbClr val="800000"/>
                </a:solidFill>
              </a:rPr>
              <a:t>scans</a:t>
            </a:r>
            <a:endParaRPr lang="en-US" sz="1600" dirty="0">
              <a:solidFill>
                <a:srgbClr val="800000"/>
              </a:solidFill>
            </a:endParaRPr>
          </a:p>
          <a:p>
            <a:pPr marL="0" indent="0">
              <a:buNone/>
            </a:pPr>
            <a:r>
              <a:rPr lang="en-US" sz="1600" dirty="0">
                <a:solidFill>
                  <a:srgbClr val="800000"/>
                </a:solidFill>
                <a:latin typeface="Lato Black"/>
                <a:cs typeface="Lato Black"/>
              </a:rPr>
              <a:t>Final test</a:t>
            </a:r>
          </a:p>
          <a:p>
            <a:pPr marL="400050" lvl="1" indent="0">
              <a:buNone/>
            </a:pPr>
            <a:r>
              <a:rPr lang="en-US" sz="1600" dirty="0" smtClean="0">
                <a:solidFill>
                  <a:srgbClr val="800000"/>
                </a:solidFill>
              </a:rPr>
              <a:t>On </a:t>
            </a:r>
            <a:r>
              <a:rPr lang="en-US" sz="1600" dirty="0">
                <a:solidFill>
                  <a:srgbClr val="800000"/>
                </a:solidFill>
              </a:rPr>
              <a:t>clinical PET/CT </a:t>
            </a:r>
            <a:r>
              <a:rPr lang="en-US" sz="1600" dirty="0" smtClean="0">
                <a:solidFill>
                  <a:srgbClr val="800000"/>
                </a:solidFill>
              </a:rPr>
              <a:t>scans</a:t>
            </a:r>
            <a:endParaRPr lang="en-US" sz="1600" dirty="0">
              <a:solidFill>
                <a:srgbClr val="800000"/>
              </a:solidFill>
            </a:endParaRPr>
          </a:p>
        </p:txBody>
      </p:sp>
      <p:sp>
        <p:nvSpPr>
          <p:cNvPr id="5" name="Slide Number Placeholder 4"/>
          <p:cNvSpPr>
            <a:spLocks noGrp="1"/>
          </p:cNvSpPr>
          <p:nvPr>
            <p:ph type="sldNum" sz="quarter" idx="10"/>
          </p:nvPr>
        </p:nvSpPr>
        <p:spPr/>
        <p:txBody>
          <a:bodyPr/>
          <a:lstStyle/>
          <a:p>
            <a:pPr>
              <a:defRPr/>
            </a:pPr>
            <a:fld id="{C6DB20ED-D5A1-3248-82E5-B8998F47939C}" type="slidenum">
              <a:rPr lang="en-US" smtClean="0"/>
              <a:pPr>
                <a:defRPr/>
              </a:pPr>
              <a:t>23</a:t>
            </a:fld>
            <a:endParaRPr lang="en-US"/>
          </a:p>
        </p:txBody>
      </p:sp>
      <p:sp>
        <p:nvSpPr>
          <p:cNvPr id="6" name="Text Placeholder 5"/>
          <p:cNvSpPr>
            <a:spLocks noGrp="1"/>
          </p:cNvSpPr>
          <p:nvPr>
            <p:ph type="body" sz="quarter" idx="11"/>
          </p:nvPr>
        </p:nvSpPr>
        <p:spPr/>
        <p:txBody>
          <a:bodyPr/>
          <a:lstStyle/>
          <a:p>
            <a:r>
              <a:rPr lang="en-US" dirty="0">
                <a:solidFill>
                  <a:srgbClr val="800000"/>
                </a:solidFill>
              </a:rPr>
              <a:t>PET in Hodgkin </a:t>
            </a:r>
            <a:r>
              <a:rPr lang="en-US" dirty="0" smtClean="0">
                <a:solidFill>
                  <a:srgbClr val="800000"/>
                </a:solidFill>
              </a:rPr>
              <a:t>Lymphoma</a:t>
            </a:r>
            <a:endParaRPr lang="en-US" dirty="0">
              <a:solidFill>
                <a:srgbClr val="800000"/>
              </a:solidFill>
            </a:endParaRPr>
          </a:p>
        </p:txBody>
      </p:sp>
      <p:pic>
        <p:nvPicPr>
          <p:cNvPr id="10" name="Content Placeholder 9" descr="warhol_start-verde.psd"/>
          <p:cNvPicPr>
            <a:picLocks noGrp="1" noChangeAspect="1"/>
          </p:cNvPicPr>
          <p:nvPr>
            <p:ph sz="half" idx="1"/>
          </p:nvPr>
        </p:nvPicPr>
        <p:blipFill>
          <a:blip r:embed="rId2">
            <a:extLst>
              <a:ext uri="{28A0092B-C50C-407E-A947-70E740481C1C}">
                <a14:useLocalDpi xmlns:a14="http://schemas.microsoft.com/office/drawing/2010/main" val="0"/>
              </a:ext>
            </a:extLst>
          </a:blip>
          <a:srcRect t="-195" b="-195"/>
          <a:stretch>
            <a:fillRect/>
          </a:stretch>
        </p:blipFill>
        <p:spPr>
          <a:xfrm>
            <a:off x="257175" y="1600200"/>
            <a:ext cx="3667125" cy="4525963"/>
          </a:xfrm>
          <a:prstGeom prst="rect">
            <a:avLst/>
          </a:prstGeom>
        </p:spPr>
      </p:pic>
    </p:spTree>
    <p:extLst>
      <p:ext uri="{BB962C8B-B14F-4D97-AF65-F5344CB8AC3E}">
        <p14:creationId xmlns:p14="http://schemas.microsoft.com/office/powerpoint/2010/main" val="162438080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Worldwide </a:t>
            </a:r>
            <a:r>
              <a:rPr lang="en-GB" dirty="0" smtClean="0"/>
              <a:t>Presence (2018)</a:t>
            </a:r>
            <a:endParaRPr lang="en-US" dirty="0"/>
          </a:p>
        </p:txBody>
      </p:sp>
      <p:sp>
        <p:nvSpPr>
          <p:cNvPr id="3" name="Slide Number Placeholder 2"/>
          <p:cNvSpPr>
            <a:spLocks noGrp="1"/>
          </p:cNvSpPr>
          <p:nvPr>
            <p:ph type="sldNum" sz="quarter" idx="10"/>
          </p:nvPr>
        </p:nvSpPr>
        <p:spPr/>
        <p:txBody>
          <a:bodyPr/>
          <a:lstStyle/>
          <a:p>
            <a:pPr>
              <a:defRPr/>
            </a:pPr>
            <a:fld id="{3081AF8D-86D3-6A48-8F95-9BBFDC5A81A9}" type="slidenum">
              <a:rPr lang="en-US" smtClean="0"/>
              <a:pPr>
                <a:defRPr/>
              </a:pPr>
              <a:t>24</a:t>
            </a:fld>
            <a:endParaRPr lang="en-US"/>
          </a:p>
        </p:txBody>
      </p:sp>
      <p:sp>
        <p:nvSpPr>
          <p:cNvPr id="21" name="TextBox 20"/>
          <p:cNvSpPr txBox="1"/>
          <p:nvPr/>
        </p:nvSpPr>
        <p:spPr>
          <a:xfrm>
            <a:off x="0" y="5581689"/>
            <a:ext cx="9143999" cy="1015663"/>
          </a:xfrm>
          <a:prstGeom prst="rect">
            <a:avLst/>
          </a:prstGeom>
          <a:noFill/>
        </p:spPr>
        <p:txBody>
          <a:bodyPr wrap="square" rtlCol="0" anchor="ctr">
            <a:spAutoFit/>
          </a:bodyPr>
          <a:lstStyle/>
          <a:p>
            <a:pPr algn="ctr"/>
            <a:r>
              <a:rPr lang="en-US" sz="6000" dirty="0" smtClean="0">
                <a:solidFill>
                  <a:srgbClr val="FFFFFF"/>
                </a:solidFill>
                <a:latin typeface="Lato Black"/>
                <a:cs typeface="Lato Black"/>
              </a:rPr>
              <a:t>200</a:t>
            </a:r>
            <a:r>
              <a:rPr lang="en-US" sz="6000" dirty="0" smtClean="0">
                <a:solidFill>
                  <a:srgbClr val="FFFFFF"/>
                </a:solidFill>
                <a:latin typeface="Lato Light"/>
                <a:cs typeface="Lato Light"/>
              </a:rPr>
              <a:t> </a:t>
            </a:r>
            <a:r>
              <a:rPr lang="en-US" dirty="0" smtClean="0">
                <a:solidFill>
                  <a:srgbClr val="FFFFFF"/>
                </a:solidFill>
                <a:latin typeface="Lato Light"/>
                <a:cs typeface="Lato Light"/>
              </a:rPr>
              <a:t>CENTERS</a:t>
            </a:r>
            <a:r>
              <a:rPr lang="en-US" sz="6000" dirty="0" smtClean="0">
                <a:solidFill>
                  <a:srgbClr val="FFFFFF"/>
                </a:solidFill>
                <a:latin typeface="Lato Light"/>
                <a:cs typeface="Lato Light"/>
              </a:rPr>
              <a:t> </a:t>
            </a:r>
            <a:r>
              <a:rPr lang="en-US" sz="6000" dirty="0" smtClean="0">
                <a:solidFill>
                  <a:srgbClr val="FFFFFF"/>
                </a:solidFill>
                <a:latin typeface="Lato Hairline"/>
                <a:cs typeface="Lato Hairline"/>
              </a:rPr>
              <a:t>|</a:t>
            </a:r>
            <a:r>
              <a:rPr lang="en-US" sz="6000" dirty="0" smtClean="0">
                <a:solidFill>
                  <a:srgbClr val="FFFFFF"/>
                </a:solidFill>
                <a:latin typeface="Lato Light"/>
                <a:cs typeface="Lato Light"/>
              </a:rPr>
              <a:t> </a:t>
            </a:r>
            <a:r>
              <a:rPr lang="en-US" sz="6000" dirty="0" smtClean="0">
                <a:solidFill>
                  <a:srgbClr val="FFFFFF"/>
                </a:solidFill>
                <a:latin typeface="Lato Black"/>
                <a:cs typeface="Lato Black"/>
              </a:rPr>
              <a:t>22</a:t>
            </a:r>
            <a:r>
              <a:rPr lang="en-US" sz="6000" dirty="0" smtClean="0">
                <a:solidFill>
                  <a:srgbClr val="FFFFFF"/>
                </a:solidFill>
                <a:latin typeface="Lato Light"/>
                <a:cs typeface="Lato Light"/>
              </a:rPr>
              <a:t> </a:t>
            </a:r>
            <a:r>
              <a:rPr lang="en-US" dirty="0" smtClean="0">
                <a:solidFill>
                  <a:srgbClr val="FFFFFF"/>
                </a:solidFill>
                <a:latin typeface="Lato Light"/>
                <a:cs typeface="Lato Light"/>
              </a:rPr>
              <a:t>COUNTRIES</a:t>
            </a:r>
            <a:r>
              <a:rPr lang="en-US" sz="6000" dirty="0">
                <a:solidFill>
                  <a:srgbClr val="FFFFFF"/>
                </a:solidFill>
                <a:latin typeface="Lato Light"/>
                <a:cs typeface="Lato Light"/>
              </a:rPr>
              <a:t> </a:t>
            </a:r>
            <a:r>
              <a:rPr lang="en-US" sz="6000" dirty="0">
                <a:solidFill>
                  <a:srgbClr val="FFFFFF"/>
                </a:solidFill>
                <a:latin typeface="Lato Hairline"/>
                <a:cs typeface="Lato Hairline"/>
              </a:rPr>
              <a:t>|</a:t>
            </a:r>
            <a:r>
              <a:rPr lang="en-US" sz="6000" dirty="0">
                <a:solidFill>
                  <a:srgbClr val="FFFFFF"/>
                </a:solidFill>
                <a:latin typeface="Lato Light"/>
                <a:cs typeface="Lato Light"/>
              </a:rPr>
              <a:t> </a:t>
            </a:r>
            <a:r>
              <a:rPr lang="en-US" sz="6000" dirty="0" smtClean="0">
                <a:solidFill>
                  <a:srgbClr val="FFFFFF"/>
                </a:solidFill>
                <a:latin typeface="Lato Black"/>
                <a:cs typeface="Lato Black"/>
              </a:rPr>
              <a:t>5</a:t>
            </a:r>
            <a:r>
              <a:rPr lang="en-US" sz="6000" dirty="0" smtClean="0">
                <a:solidFill>
                  <a:srgbClr val="FFFFFF"/>
                </a:solidFill>
                <a:latin typeface="Lato Light"/>
                <a:cs typeface="Lato Light"/>
              </a:rPr>
              <a:t> </a:t>
            </a:r>
            <a:r>
              <a:rPr lang="en-US" dirty="0" smtClean="0">
                <a:solidFill>
                  <a:srgbClr val="FFFFFF"/>
                </a:solidFill>
                <a:latin typeface="Lato Light"/>
                <a:cs typeface="Lato Light"/>
              </a:rPr>
              <a:t>CONTINENTS</a:t>
            </a:r>
            <a:endParaRPr lang="en-US" dirty="0">
              <a:solidFill>
                <a:srgbClr val="FFFFFF"/>
              </a:solidFill>
              <a:latin typeface="Lato Light"/>
              <a:cs typeface="Lato Light"/>
            </a:endParaRPr>
          </a:p>
        </p:txBody>
      </p:sp>
      <p:pic>
        <p:nvPicPr>
          <p:cNvPr id="5" name="Picture 4" descr="WorldMapCountrie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80928"/>
            <a:ext cx="9144000" cy="4965700"/>
          </a:xfrm>
          <a:prstGeom prst="rect">
            <a:avLst/>
          </a:prstGeom>
        </p:spPr>
      </p:pic>
    </p:spTree>
    <p:extLst>
      <p:ext uri="{BB962C8B-B14F-4D97-AF65-F5344CB8AC3E}">
        <p14:creationId xmlns:p14="http://schemas.microsoft.com/office/powerpoint/2010/main" val="2230342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So many mistakes</a:t>
            </a:r>
            <a:r>
              <a:rPr lang="mr-IN" dirty="0" smtClean="0"/>
              <a:t>…</a:t>
            </a:r>
            <a:endParaRPr lang="en-US" dirty="0"/>
          </a:p>
        </p:txBody>
      </p:sp>
      <p:sp>
        <p:nvSpPr>
          <p:cNvPr id="3" name="Slide Number Placeholder 2"/>
          <p:cNvSpPr>
            <a:spLocks noGrp="1"/>
          </p:cNvSpPr>
          <p:nvPr>
            <p:ph type="sldNum" sz="quarter" idx="10"/>
          </p:nvPr>
        </p:nvSpPr>
        <p:spPr/>
        <p:txBody>
          <a:bodyPr/>
          <a:lstStyle/>
          <a:p>
            <a:pPr>
              <a:defRPr/>
            </a:pPr>
            <a:fld id="{3081AF8D-86D3-6A48-8F95-9BBFDC5A81A9}" type="slidenum">
              <a:rPr lang="en-US" smtClean="0"/>
              <a:pPr>
                <a:defRPr/>
              </a:pPr>
              <a:t>25</a:t>
            </a:fld>
            <a:endParaRPr lang="en-US"/>
          </a:p>
        </p:txBody>
      </p:sp>
      <p:sp>
        <p:nvSpPr>
          <p:cNvPr id="4" name="TextBox 3"/>
          <p:cNvSpPr txBox="1"/>
          <p:nvPr/>
        </p:nvSpPr>
        <p:spPr>
          <a:xfrm>
            <a:off x="617391" y="1835813"/>
            <a:ext cx="7772000" cy="4832093"/>
          </a:xfrm>
          <a:prstGeom prst="rect">
            <a:avLst/>
          </a:prstGeom>
          <a:noFill/>
        </p:spPr>
        <p:txBody>
          <a:bodyPr wrap="none" rtlCol="0">
            <a:spAutoFit/>
          </a:bodyPr>
          <a:lstStyle/>
          <a:p>
            <a:pPr marL="285750" indent="-285750">
              <a:buFontTx/>
              <a:buChar char="-"/>
            </a:pPr>
            <a:r>
              <a:rPr lang="en-US" sz="2800" dirty="0" smtClean="0">
                <a:latin typeface="Optima"/>
                <a:cs typeface="Optima"/>
              </a:rPr>
              <a:t>Incomplete team </a:t>
            </a:r>
          </a:p>
          <a:p>
            <a:pPr lvl="2"/>
            <a:r>
              <a:rPr lang="en-US" sz="2800" dirty="0" smtClean="0">
                <a:latin typeface="Optima"/>
                <a:cs typeface="Optima"/>
              </a:rPr>
              <a:t>(marketing &amp; management underestimated)</a:t>
            </a:r>
          </a:p>
          <a:p>
            <a:pPr lvl="2"/>
            <a:endParaRPr lang="en-US" sz="2800" dirty="0" smtClean="0">
              <a:latin typeface="Optima"/>
              <a:cs typeface="Optima"/>
            </a:endParaRPr>
          </a:p>
          <a:p>
            <a:pPr marL="285750" indent="-285750">
              <a:buFontTx/>
              <a:buChar char="-"/>
            </a:pPr>
            <a:r>
              <a:rPr lang="en-US" sz="2800" dirty="0">
                <a:latin typeface="Optima"/>
                <a:cs typeface="Optima"/>
              </a:rPr>
              <a:t>B</a:t>
            </a:r>
            <a:r>
              <a:rPr lang="en-US" sz="2800" dirty="0" smtClean="0">
                <a:latin typeface="Optima"/>
                <a:cs typeface="Optima"/>
              </a:rPr>
              <a:t>usiness model not well defined</a:t>
            </a:r>
          </a:p>
          <a:p>
            <a:pPr marL="285750" indent="-285750">
              <a:buFontTx/>
              <a:buChar char="-"/>
            </a:pPr>
            <a:endParaRPr lang="en-US" sz="2800" dirty="0">
              <a:latin typeface="Optima"/>
              <a:cs typeface="Optima"/>
            </a:endParaRPr>
          </a:p>
          <a:p>
            <a:pPr marL="285750" indent="-285750">
              <a:buFontTx/>
              <a:buChar char="-"/>
            </a:pPr>
            <a:r>
              <a:rPr lang="en-US" sz="2800" dirty="0" smtClean="0">
                <a:latin typeface="Optima"/>
                <a:cs typeface="Optima"/>
              </a:rPr>
              <a:t>How to set the price?</a:t>
            </a:r>
          </a:p>
          <a:p>
            <a:pPr marL="285750" indent="-285750">
              <a:buFontTx/>
              <a:buChar char="-"/>
            </a:pPr>
            <a:endParaRPr lang="en-US" sz="2800" dirty="0" smtClean="0">
              <a:latin typeface="Optima"/>
              <a:cs typeface="Optima"/>
            </a:endParaRPr>
          </a:p>
          <a:p>
            <a:pPr marL="285750" indent="-285750">
              <a:buFontTx/>
              <a:buChar char="-"/>
            </a:pPr>
            <a:r>
              <a:rPr lang="en-US" sz="2800" dirty="0" smtClean="0">
                <a:latin typeface="Optima"/>
                <a:cs typeface="Optima"/>
              </a:rPr>
              <a:t>Undefined exit strategy</a:t>
            </a:r>
          </a:p>
          <a:p>
            <a:pPr marL="285750" indent="-285750">
              <a:buFontTx/>
              <a:buChar char="-"/>
            </a:pPr>
            <a:endParaRPr lang="en-US" sz="2800" dirty="0">
              <a:latin typeface="Optima"/>
              <a:cs typeface="Optima"/>
            </a:endParaRPr>
          </a:p>
          <a:p>
            <a:pPr marL="285750" indent="-285750">
              <a:buFontTx/>
              <a:buChar char="-"/>
            </a:pPr>
            <a:r>
              <a:rPr lang="en-US" sz="2800" dirty="0">
                <a:solidFill>
                  <a:srgbClr val="800000"/>
                </a:solidFill>
                <a:latin typeface="Optima"/>
                <a:cs typeface="Optima"/>
              </a:rPr>
              <a:t>b</a:t>
            </a:r>
            <a:r>
              <a:rPr lang="en-US" sz="2800" dirty="0" smtClean="0">
                <a:solidFill>
                  <a:srgbClr val="800000"/>
                </a:solidFill>
                <a:latin typeface="Optima"/>
                <a:cs typeface="Optima"/>
              </a:rPr>
              <a:t>ut customers stay with us (until now)</a:t>
            </a:r>
          </a:p>
          <a:p>
            <a:pPr marL="285750" indent="-285750">
              <a:buFontTx/>
              <a:buChar char="-"/>
            </a:pPr>
            <a:endParaRPr lang="en-US" sz="2800" dirty="0">
              <a:latin typeface="Optima"/>
              <a:cs typeface="Optima"/>
            </a:endParaRPr>
          </a:p>
        </p:txBody>
      </p:sp>
    </p:spTree>
    <p:extLst>
      <p:ext uri="{BB962C8B-B14F-4D97-AF65-F5344CB8AC3E}">
        <p14:creationId xmlns:p14="http://schemas.microsoft.com/office/powerpoint/2010/main" val="208177073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9755CF5D-3B83-6744-A3EE-E05FDDCDC919}" type="slidenum">
              <a:rPr lang="en-US" smtClean="0"/>
              <a:pPr>
                <a:defRPr/>
              </a:pPr>
              <a:t>26</a:t>
            </a:fld>
            <a:endParaRPr lang="en-US"/>
          </a:p>
        </p:txBody>
      </p:sp>
      <p:sp>
        <p:nvSpPr>
          <p:cNvPr id="4" name="Rectangle 3"/>
          <p:cNvSpPr/>
          <p:nvPr/>
        </p:nvSpPr>
        <p:spPr bwMode="auto">
          <a:xfrm>
            <a:off x="827584" y="2931733"/>
            <a:ext cx="7704856" cy="2232248"/>
          </a:xfrm>
          <a:prstGeom prst="rect">
            <a:avLst/>
          </a:prstGeom>
          <a:noFill/>
          <a:ln>
            <a:noFill/>
          </a:ln>
          <a:effectLst/>
        </p:spPr>
        <p:style>
          <a:lnRef idx="1">
            <a:schemeClr val="accent2"/>
          </a:lnRef>
          <a:fillRef idx="3">
            <a:schemeClr val="accent2"/>
          </a:fillRef>
          <a:effectRef idx="2">
            <a:schemeClr val="accent2"/>
          </a:effectRef>
          <a:fontRef idx="minor">
            <a:schemeClr val="lt1"/>
          </a:fontRef>
        </p:style>
        <p:txBody>
          <a:bodyPr anchor="ctr"/>
          <a:lstStyle/>
          <a:p>
            <a:pPr algn="ctr" fontAlgn="auto">
              <a:lnSpc>
                <a:spcPct val="130000"/>
              </a:lnSpc>
              <a:spcBef>
                <a:spcPts val="0"/>
              </a:spcBef>
              <a:spcAft>
                <a:spcPts val="0"/>
              </a:spcAft>
              <a:defRPr/>
            </a:pPr>
            <a:r>
              <a:rPr lang="en-US" sz="3600" dirty="0" smtClean="0">
                <a:solidFill>
                  <a:srgbClr val="000090"/>
                </a:solidFill>
                <a:latin typeface="Lato Light"/>
                <a:cs typeface="Lato Light"/>
              </a:rPr>
              <a:t>High Quality</a:t>
            </a:r>
          </a:p>
          <a:p>
            <a:pPr algn="ctr" fontAlgn="auto">
              <a:lnSpc>
                <a:spcPct val="130000"/>
              </a:lnSpc>
              <a:spcBef>
                <a:spcPts val="0"/>
              </a:spcBef>
              <a:spcAft>
                <a:spcPts val="0"/>
              </a:spcAft>
              <a:defRPr/>
            </a:pPr>
            <a:r>
              <a:rPr lang="en-US" sz="3600" dirty="0" smtClean="0">
                <a:solidFill>
                  <a:srgbClr val="000090"/>
                </a:solidFill>
                <a:latin typeface="Lato Light"/>
                <a:cs typeface="Lato Light"/>
              </a:rPr>
              <a:t>Quantitative Molecular Imaging </a:t>
            </a:r>
          </a:p>
          <a:p>
            <a:pPr algn="ctr" fontAlgn="auto">
              <a:lnSpc>
                <a:spcPct val="130000"/>
              </a:lnSpc>
              <a:spcBef>
                <a:spcPts val="0"/>
              </a:spcBef>
              <a:spcAft>
                <a:spcPts val="0"/>
              </a:spcAft>
              <a:defRPr/>
            </a:pPr>
            <a:r>
              <a:rPr lang="en-US" sz="3600" dirty="0" smtClean="0">
                <a:solidFill>
                  <a:srgbClr val="000090"/>
                </a:solidFill>
                <a:latin typeface="Lato Light"/>
                <a:cs typeface="Lato Light"/>
              </a:rPr>
              <a:t>Worldwide</a:t>
            </a:r>
            <a:endParaRPr lang="en-US" sz="3600" dirty="0">
              <a:solidFill>
                <a:srgbClr val="000090"/>
              </a:solidFill>
              <a:latin typeface="Lato Light"/>
              <a:cs typeface="Lato Light"/>
            </a:endParaRPr>
          </a:p>
        </p:txBody>
      </p:sp>
      <p:grpSp>
        <p:nvGrpSpPr>
          <p:cNvPr id="11" name="Group 10"/>
          <p:cNvGrpSpPr/>
          <p:nvPr/>
        </p:nvGrpSpPr>
        <p:grpSpPr>
          <a:xfrm>
            <a:off x="354301" y="5672472"/>
            <a:ext cx="8435399" cy="524311"/>
            <a:chOff x="329922" y="5672472"/>
            <a:chExt cx="8435399" cy="524311"/>
          </a:xfrm>
        </p:grpSpPr>
        <p:sp>
          <p:nvSpPr>
            <p:cNvPr id="9" name="TextBox 8"/>
            <p:cNvSpPr txBox="1"/>
            <p:nvPr/>
          </p:nvSpPr>
          <p:spPr bwMode="auto">
            <a:xfrm>
              <a:off x="329922" y="5672472"/>
              <a:ext cx="4530110" cy="52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none" lIns="91440" tIns="46800" rIns="91440" bIns="45720" numCol="1" rtlCol="0" anchor="t" anchorCtr="0" compatLnSpc="1">
              <a:prstTxWarp prst="textNoShape">
                <a:avLst/>
              </a:prstTxWarp>
              <a:spAutoFit/>
            </a:bodyPr>
            <a:lstStyle/>
            <a:p>
              <a:pPr algn="ctr"/>
              <a:r>
                <a:rPr lang="en-US" sz="2800" dirty="0" err="1" smtClean="0">
                  <a:solidFill>
                    <a:srgbClr val="800000"/>
                  </a:solidFill>
                  <a:latin typeface="Lato Regular"/>
                  <a:cs typeface="Lato Regular"/>
                </a:rPr>
                <a:t>contact@dixitsolutions.com</a:t>
              </a:r>
              <a:endParaRPr lang="en-US" sz="2800" dirty="0" smtClean="0">
                <a:solidFill>
                  <a:srgbClr val="800000"/>
                </a:solidFill>
                <a:latin typeface="Lato Regular"/>
                <a:cs typeface="Lato Regular"/>
              </a:endParaRPr>
            </a:p>
          </p:txBody>
        </p:sp>
        <p:sp>
          <p:nvSpPr>
            <p:cNvPr id="10" name="TextBox 9"/>
            <p:cNvSpPr txBox="1"/>
            <p:nvPr/>
          </p:nvSpPr>
          <p:spPr bwMode="auto">
            <a:xfrm>
              <a:off x="6444208" y="5672472"/>
              <a:ext cx="2321113" cy="52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none" lIns="91440" tIns="46800" rIns="91440" bIns="45720" numCol="1" rtlCol="0" anchor="t" anchorCtr="0" compatLnSpc="1">
              <a:prstTxWarp prst="textNoShape">
                <a:avLst/>
              </a:prstTxWarp>
              <a:spAutoFit/>
            </a:bodyPr>
            <a:lstStyle/>
            <a:p>
              <a:pPr algn="ctr"/>
              <a:r>
                <a:rPr lang="en-US" sz="2800" dirty="0" err="1" smtClean="0">
                  <a:solidFill>
                    <a:srgbClr val="800000"/>
                  </a:solidFill>
                  <a:latin typeface="Lato Regular"/>
                  <a:cs typeface="Lato Regular"/>
                </a:rPr>
                <a:t>www.widen.it</a:t>
              </a:r>
              <a:endParaRPr lang="en-US" sz="2800" dirty="0" smtClean="0">
                <a:solidFill>
                  <a:srgbClr val="800000"/>
                </a:solidFill>
                <a:latin typeface="Lato Regular"/>
                <a:cs typeface="Lato Regular"/>
              </a:endParaRPr>
            </a:p>
          </p:txBody>
        </p:sp>
      </p:grpSp>
      <p:pic>
        <p:nvPicPr>
          <p:cNvPr id="12" name="Picture 11" descr="logo_diXit_all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2000" y="507622"/>
            <a:ext cx="3600000" cy="2431280"/>
          </a:xfrm>
          <a:prstGeom prst="rect">
            <a:avLst/>
          </a:prstGeom>
        </p:spPr>
      </p:pic>
      <p:pic>
        <p:nvPicPr>
          <p:cNvPr id="8" name="Picture 7" descr="logo_diXit_colo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4863" y="246974"/>
            <a:ext cx="4155960" cy="2806751"/>
          </a:xfrm>
          <a:prstGeom prst="rect">
            <a:avLst/>
          </a:prstGeom>
        </p:spPr>
      </p:pic>
    </p:spTree>
    <p:extLst>
      <p:ext uri="{BB962C8B-B14F-4D97-AF65-F5344CB8AC3E}">
        <p14:creationId xmlns:p14="http://schemas.microsoft.com/office/powerpoint/2010/main" val="28151730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433" name="Picture 313" descr="backgr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89419" name="Rectangle 299"/>
          <p:cNvSpPr>
            <a:spLocks noGrp="1" noChangeArrowheads="1"/>
          </p:cNvSpPr>
          <p:nvPr>
            <p:ph type="subTitle" idx="1"/>
          </p:nvPr>
        </p:nvSpPr>
        <p:spPr>
          <a:xfrm>
            <a:off x="1758461" y="4343400"/>
            <a:ext cx="6330462" cy="755650"/>
          </a:xfrm>
        </p:spPr>
        <p:txBody>
          <a:bodyPr>
            <a:noAutofit/>
          </a:bodyPr>
          <a:lstStyle/>
          <a:p>
            <a:r>
              <a:rPr kumimoji="0" lang="en-GB" sz="2400" dirty="0">
                <a:solidFill>
                  <a:srgbClr val="000080"/>
                </a:solidFill>
              </a:rPr>
              <a:t>P. Cerello (INFN – Torino)</a:t>
            </a:r>
          </a:p>
          <a:p>
            <a:r>
              <a:rPr kumimoji="0" lang="en-GB" sz="2400" dirty="0">
                <a:solidFill>
                  <a:srgbClr val="000080"/>
                </a:solidFill>
              </a:rPr>
              <a:t>on behalf of the MAGIC-5 Collaboration</a:t>
            </a:r>
          </a:p>
          <a:p>
            <a:r>
              <a:rPr kumimoji="0" lang="en-GB" sz="2400" dirty="0" err="1">
                <a:solidFill>
                  <a:srgbClr val="000080"/>
                </a:solidFill>
              </a:rPr>
              <a:t>cerello@to.infn.it</a:t>
            </a:r>
            <a:endParaRPr kumimoji="0" lang="en-GB" sz="2400" dirty="0">
              <a:solidFill>
                <a:srgbClr val="000080"/>
              </a:solidFill>
            </a:endParaRPr>
          </a:p>
        </p:txBody>
      </p:sp>
      <p:sp>
        <p:nvSpPr>
          <p:cNvPr id="389420" name="Rectangle 300"/>
          <p:cNvSpPr>
            <a:spLocks noGrp="1" noChangeArrowheads="1"/>
          </p:cNvSpPr>
          <p:nvPr>
            <p:ph type="ctrTitle"/>
          </p:nvPr>
        </p:nvSpPr>
        <p:spPr>
          <a:xfrm>
            <a:off x="633046" y="2409825"/>
            <a:ext cx="7772400" cy="1933575"/>
          </a:xfrm>
        </p:spPr>
        <p:txBody>
          <a:bodyPr/>
          <a:lstStyle/>
          <a:p>
            <a:r>
              <a:rPr lang="en-GB" sz="4000" dirty="0">
                <a:solidFill>
                  <a:srgbClr val="9D1346"/>
                </a:solidFill>
              </a:rPr>
              <a:t>Interactive Distributed Analysis</a:t>
            </a:r>
            <a:br>
              <a:rPr lang="en-GB" sz="4000" dirty="0">
                <a:solidFill>
                  <a:srgbClr val="9D1346"/>
                </a:solidFill>
              </a:rPr>
            </a:br>
            <a:r>
              <a:rPr lang="en-GB" sz="4000" dirty="0">
                <a:solidFill>
                  <a:srgbClr val="9D1346"/>
                </a:solidFill>
              </a:rPr>
              <a:t>for Medical Images</a:t>
            </a:r>
            <a:endParaRPr lang="en-GB" b="0" dirty="0">
              <a:solidFill>
                <a:srgbClr val="000066"/>
              </a:solidFill>
            </a:endParaRPr>
          </a:p>
        </p:txBody>
      </p:sp>
      <p:sp>
        <p:nvSpPr>
          <p:cNvPr id="389432" name="Rectangle 312"/>
          <p:cNvSpPr>
            <a:spLocks noChangeArrowheads="1"/>
          </p:cNvSpPr>
          <p:nvPr/>
        </p:nvSpPr>
        <p:spPr bwMode="auto">
          <a:xfrm>
            <a:off x="1921106" y="3391178"/>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lgn="ctr"/>
            <a:endParaRPr lang="en-US"/>
          </a:p>
        </p:txBody>
      </p:sp>
      <p:sp>
        <p:nvSpPr>
          <p:cNvPr id="389435" name="Rectangle 315"/>
          <p:cNvSpPr>
            <a:spLocks noChangeArrowheads="1"/>
          </p:cNvSpPr>
          <p:nvPr/>
        </p:nvSpPr>
        <p:spPr bwMode="auto">
          <a:xfrm>
            <a:off x="282806" y="4626253"/>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lgn="ctr"/>
            <a:endParaRPr lang="en-US"/>
          </a:p>
        </p:txBody>
      </p:sp>
      <p:sp>
        <p:nvSpPr>
          <p:cNvPr id="10" name="Date Placeholder 3"/>
          <p:cNvSpPr txBox="1">
            <a:spLocks/>
          </p:cNvSpPr>
          <p:nvPr/>
        </p:nvSpPr>
        <p:spPr>
          <a:xfrm>
            <a:off x="6726285" y="95870"/>
            <a:ext cx="2640415"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mtClean="0"/>
          </a:p>
          <a:p>
            <a:r>
              <a:rPr lang="en-US" smtClean="0"/>
              <a:t>San Diego, Nov 1</a:t>
            </a:r>
            <a:r>
              <a:rPr lang="en-US" baseline="30000" smtClean="0"/>
              <a:t>st</a:t>
            </a:r>
            <a:r>
              <a:rPr lang="en-US" smtClean="0"/>
              <a:t>, 2006</a:t>
            </a:r>
            <a:endParaRPr lang="en-US" dirty="0"/>
          </a:p>
        </p:txBody>
      </p:sp>
      <p:sp>
        <p:nvSpPr>
          <p:cNvPr id="11" name="Footer Placeholder 4"/>
          <p:cNvSpPr txBox="1">
            <a:spLocks/>
          </p:cNvSpPr>
          <p:nvPr/>
        </p:nvSpPr>
        <p:spPr>
          <a:xfrm>
            <a:off x="6689693" y="-156485"/>
            <a:ext cx="2895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mtClean="0"/>
          </a:p>
          <a:p>
            <a:r>
              <a:rPr lang="en-US" smtClean="0"/>
              <a:t>IEEE 2006</a:t>
            </a:r>
            <a:endParaRPr lang="en-US" dirty="0"/>
          </a:p>
        </p:txBody>
      </p:sp>
      <p:sp>
        <p:nvSpPr>
          <p:cNvPr id="12" name="Title 1"/>
          <p:cNvSpPr txBox="1">
            <a:spLocks/>
          </p:cNvSpPr>
          <p:nvPr/>
        </p:nvSpPr>
        <p:spPr>
          <a:xfrm>
            <a:off x="428531" y="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Optima"/>
                <a:ea typeface="+mj-ea"/>
                <a:cs typeface="Optima"/>
              </a:defRPr>
            </a:lvl1pPr>
          </a:lstStyle>
          <a:p>
            <a:r>
              <a:rPr lang="en-US" smtClean="0"/>
              <a:t>Why am I here?</a:t>
            </a:r>
            <a:endParaRPr lang="en-US" dirty="0"/>
          </a:p>
        </p:txBody>
      </p:sp>
    </p:spTree>
    <p:extLst>
      <p:ext uri="{BB962C8B-B14F-4D97-AF65-F5344CB8AC3E}">
        <p14:creationId xmlns:p14="http://schemas.microsoft.com/office/powerpoint/2010/main" val="47242198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lide Number Placeholder 5"/>
          <p:cNvSpPr>
            <a:spLocks noGrp="1"/>
          </p:cNvSpPr>
          <p:nvPr>
            <p:ph type="sldNum" sz="quarter" idx="12"/>
          </p:nvPr>
        </p:nvSpPr>
        <p:spPr/>
        <p:txBody>
          <a:bodyPr/>
          <a:lstStyle/>
          <a:p>
            <a:endParaRPr lang="en-US"/>
          </a:p>
          <a:p>
            <a:fld id="{53425CEC-976F-CF4C-B77B-BB5BF9508E3A}" type="slidenum">
              <a:rPr lang="en-US"/>
              <a:pPr/>
              <a:t>4</a:t>
            </a:fld>
            <a:endParaRPr lang="en-US"/>
          </a:p>
        </p:txBody>
      </p:sp>
      <p:sp>
        <p:nvSpPr>
          <p:cNvPr id="2349058" name="Rectangle 2"/>
          <p:cNvSpPr>
            <a:spLocks noGrp="1" noChangeArrowheads="1"/>
          </p:cNvSpPr>
          <p:nvPr>
            <p:ph type="title"/>
          </p:nvPr>
        </p:nvSpPr>
        <p:spPr>
          <a:xfrm>
            <a:off x="281354" y="-304800"/>
            <a:ext cx="8229600" cy="1143000"/>
          </a:xfrm>
          <a:noFill/>
          <a:ln/>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a:t> Screening</a:t>
            </a:r>
          </a:p>
        </p:txBody>
      </p:sp>
      <p:grpSp>
        <p:nvGrpSpPr>
          <p:cNvPr id="2349060" name="Group 4"/>
          <p:cNvGrpSpPr>
            <a:grpSpLocks/>
          </p:cNvGrpSpPr>
          <p:nvPr/>
        </p:nvGrpSpPr>
        <p:grpSpPr bwMode="auto">
          <a:xfrm>
            <a:off x="753208" y="811214"/>
            <a:ext cx="7104188" cy="1474787"/>
            <a:chOff x="398" y="460"/>
            <a:chExt cx="4475" cy="929"/>
          </a:xfrm>
        </p:grpSpPr>
        <p:sp>
          <p:nvSpPr>
            <p:cNvPr id="2349061" name="Oval 5"/>
            <p:cNvSpPr>
              <a:spLocks noChangeArrowheads="1"/>
            </p:cNvSpPr>
            <p:nvPr/>
          </p:nvSpPr>
          <p:spPr bwMode="auto">
            <a:xfrm>
              <a:off x="398" y="480"/>
              <a:ext cx="261" cy="261"/>
            </a:xfrm>
            <a:prstGeom prst="ellipse">
              <a:avLst/>
            </a:prstGeom>
            <a:solidFill>
              <a:srgbClr val="00B8FF"/>
            </a:solidFill>
            <a:ln w="9525">
              <a:solidFill>
                <a:srgbClr val="000000"/>
              </a:solidFill>
              <a:round/>
              <a:headEnd/>
              <a:tailEnd/>
            </a:ln>
          </p:spPr>
          <p:txBody>
            <a:bodyPr wrap="none" anchor="ctr"/>
            <a:lstStyle/>
            <a:p>
              <a:endParaRPr lang="en-US"/>
            </a:p>
          </p:txBody>
        </p:sp>
        <p:sp>
          <p:nvSpPr>
            <p:cNvPr id="2349062" name="Text Box 6"/>
            <p:cNvSpPr txBox="1">
              <a:spLocks noChangeArrowheads="1"/>
            </p:cNvSpPr>
            <p:nvPr/>
          </p:nvSpPr>
          <p:spPr bwMode="auto">
            <a:xfrm>
              <a:off x="670" y="460"/>
              <a:ext cx="178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1pPr>
              <a:lvl2pPr marL="414338"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2pPr>
              <a:lvl3pPr marL="828675"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3pPr>
              <a:lvl4pPr marL="1244600"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4pPr>
              <a:lvl5pPr marL="1658938"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5pPr>
              <a:lvl6pPr marL="2116138" defTabSz="828675" fontAlgn="base">
                <a:spcBef>
                  <a:spcPct val="0"/>
                </a:spcBef>
                <a:spcAft>
                  <a:spcPct val="0"/>
                </a:spcAft>
                <a:tabLst>
                  <a:tab pos="657225" algn="l"/>
                  <a:tab pos="1312863" algn="l"/>
                  <a:tab pos="1970088" algn="l"/>
                  <a:tab pos="2627313" algn="l"/>
                  <a:tab pos="3282950" algn="l"/>
                </a:tabLst>
                <a:defRPr sz="2400">
                  <a:solidFill>
                    <a:schemeClr val="tx1"/>
                  </a:solidFill>
                  <a:latin typeface="Times New Roman" charset="0"/>
                  <a:ea typeface="ＭＳ Ｐゴシック" charset="0"/>
                </a:defRPr>
              </a:lvl6pPr>
              <a:lvl7pPr marL="2573338" defTabSz="828675" fontAlgn="base">
                <a:spcBef>
                  <a:spcPct val="0"/>
                </a:spcBef>
                <a:spcAft>
                  <a:spcPct val="0"/>
                </a:spcAft>
                <a:tabLst>
                  <a:tab pos="657225" algn="l"/>
                  <a:tab pos="1312863" algn="l"/>
                  <a:tab pos="1970088" algn="l"/>
                  <a:tab pos="2627313" algn="l"/>
                  <a:tab pos="3282950" algn="l"/>
                </a:tabLst>
                <a:defRPr sz="2400">
                  <a:solidFill>
                    <a:schemeClr val="tx1"/>
                  </a:solidFill>
                  <a:latin typeface="Times New Roman" charset="0"/>
                  <a:ea typeface="ＭＳ Ｐゴシック" charset="0"/>
                </a:defRPr>
              </a:lvl7pPr>
              <a:lvl8pPr marL="3030538" defTabSz="828675" fontAlgn="base">
                <a:spcBef>
                  <a:spcPct val="0"/>
                </a:spcBef>
                <a:spcAft>
                  <a:spcPct val="0"/>
                </a:spcAft>
                <a:tabLst>
                  <a:tab pos="657225" algn="l"/>
                  <a:tab pos="1312863" algn="l"/>
                  <a:tab pos="1970088" algn="l"/>
                  <a:tab pos="2627313" algn="l"/>
                  <a:tab pos="3282950" algn="l"/>
                </a:tabLst>
                <a:defRPr sz="2400">
                  <a:solidFill>
                    <a:schemeClr val="tx1"/>
                  </a:solidFill>
                  <a:latin typeface="Times New Roman" charset="0"/>
                  <a:ea typeface="ＭＳ Ｐゴシック" charset="0"/>
                </a:defRPr>
              </a:lvl8pPr>
              <a:lvl9pPr marL="3487738" defTabSz="828675" fontAlgn="base">
                <a:spcBef>
                  <a:spcPct val="0"/>
                </a:spcBef>
                <a:spcAft>
                  <a:spcPct val="0"/>
                </a:spcAft>
                <a:tabLst>
                  <a:tab pos="657225" algn="l"/>
                  <a:tab pos="1312863" algn="l"/>
                  <a:tab pos="1970088" algn="l"/>
                  <a:tab pos="2627313" algn="l"/>
                  <a:tab pos="3282950" algn="l"/>
                </a:tabLst>
                <a:defRPr sz="2400">
                  <a:solidFill>
                    <a:schemeClr val="tx1"/>
                  </a:solidFill>
                  <a:latin typeface="Times New Roman" charset="0"/>
                  <a:ea typeface="ＭＳ Ｐゴシック" charset="0"/>
                </a:defRPr>
              </a:lvl9pPr>
            </a:lstStyle>
            <a:p>
              <a:pPr>
                <a:buClr>
                  <a:srgbClr val="000000"/>
                </a:buClr>
                <a:buSzPct val="33000"/>
                <a:buFont typeface="StarBats" charset="0"/>
                <a:buNone/>
              </a:pPr>
              <a:r>
                <a:rPr lang="en-GB" i="0">
                  <a:solidFill>
                    <a:srgbClr val="0047FF"/>
                  </a:solidFill>
                  <a:latin typeface="Times" charset="0"/>
                </a:rPr>
                <a:t>Data Collection Centre</a:t>
              </a:r>
            </a:p>
          </p:txBody>
        </p:sp>
        <p:sp>
          <p:nvSpPr>
            <p:cNvPr id="2349063" name="AutoShape 7"/>
            <p:cNvSpPr>
              <a:spLocks noChangeArrowheads="1"/>
            </p:cNvSpPr>
            <p:nvPr/>
          </p:nvSpPr>
          <p:spPr bwMode="auto">
            <a:xfrm>
              <a:off x="3159" y="469"/>
              <a:ext cx="260" cy="261"/>
            </a:xfrm>
            <a:prstGeom prst="roundRect">
              <a:avLst>
                <a:gd name="adj" fmla="val 347"/>
              </a:avLst>
            </a:prstGeom>
            <a:solidFill>
              <a:srgbClr val="FF6633"/>
            </a:solidFill>
            <a:ln w="9525">
              <a:solidFill>
                <a:srgbClr val="000000"/>
              </a:solidFill>
              <a:round/>
              <a:headEnd/>
              <a:tailEnd/>
            </a:ln>
          </p:spPr>
          <p:txBody>
            <a:bodyPr wrap="none" anchor="ctr"/>
            <a:lstStyle/>
            <a:p>
              <a:endParaRPr lang="en-US"/>
            </a:p>
          </p:txBody>
        </p:sp>
        <p:sp>
          <p:nvSpPr>
            <p:cNvPr id="2349064" name="Text Box 8"/>
            <p:cNvSpPr txBox="1">
              <a:spLocks noChangeArrowheads="1"/>
            </p:cNvSpPr>
            <p:nvPr/>
          </p:nvSpPr>
          <p:spPr bwMode="auto">
            <a:xfrm>
              <a:off x="3468" y="460"/>
              <a:ext cx="140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828675">
                <a:tabLst>
                  <a:tab pos="657225" algn="l"/>
                  <a:tab pos="1312863" algn="l"/>
                  <a:tab pos="1970088" algn="l"/>
                  <a:tab pos="2627313" algn="l"/>
                </a:tabLst>
                <a:defRPr sz="2400">
                  <a:solidFill>
                    <a:schemeClr val="tx1"/>
                  </a:solidFill>
                  <a:latin typeface="Times New Roman" charset="0"/>
                  <a:ea typeface="ＭＳ Ｐゴシック" charset="0"/>
                </a:defRPr>
              </a:lvl1pPr>
              <a:lvl2pPr marL="414338" defTabSz="828675">
                <a:tabLst>
                  <a:tab pos="657225" algn="l"/>
                  <a:tab pos="1312863" algn="l"/>
                  <a:tab pos="1970088" algn="l"/>
                  <a:tab pos="2627313" algn="l"/>
                </a:tabLst>
                <a:defRPr sz="2400">
                  <a:solidFill>
                    <a:schemeClr val="tx1"/>
                  </a:solidFill>
                  <a:latin typeface="Times New Roman" charset="0"/>
                  <a:ea typeface="ＭＳ Ｐゴシック" charset="0"/>
                </a:defRPr>
              </a:lvl2pPr>
              <a:lvl3pPr marL="828675" defTabSz="828675">
                <a:tabLst>
                  <a:tab pos="657225" algn="l"/>
                  <a:tab pos="1312863" algn="l"/>
                  <a:tab pos="1970088" algn="l"/>
                  <a:tab pos="2627313" algn="l"/>
                </a:tabLst>
                <a:defRPr sz="2400">
                  <a:solidFill>
                    <a:schemeClr val="tx1"/>
                  </a:solidFill>
                  <a:latin typeface="Times New Roman" charset="0"/>
                  <a:ea typeface="ＭＳ Ｐゴシック" charset="0"/>
                </a:defRPr>
              </a:lvl3pPr>
              <a:lvl4pPr marL="1244600" defTabSz="828675">
                <a:tabLst>
                  <a:tab pos="657225" algn="l"/>
                  <a:tab pos="1312863" algn="l"/>
                  <a:tab pos="1970088" algn="l"/>
                  <a:tab pos="2627313" algn="l"/>
                </a:tabLst>
                <a:defRPr sz="2400">
                  <a:solidFill>
                    <a:schemeClr val="tx1"/>
                  </a:solidFill>
                  <a:latin typeface="Times New Roman" charset="0"/>
                  <a:ea typeface="ＭＳ Ｐゴシック" charset="0"/>
                </a:defRPr>
              </a:lvl4pPr>
              <a:lvl5pPr marL="1658938" defTabSz="828675">
                <a:tabLst>
                  <a:tab pos="657225" algn="l"/>
                  <a:tab pos="1312863" algn="l"/>
                  <a:tab pos="1970088" algn="l"/>
                  <a:tab pos="2627313" algn="l"/>
                </a:tabLst>
                <a:defRPr sz="2400">
                  <a:solidFill>
                    <a:schemeClr val="tx1"/>
                  </a:solidFill>
                  <a:latin typeface="Times New Roman" charset="0"/>
                  <a:ea typeface="ＭＳ Ｐゴシック" charset="0"/>
                </a:defRPr>
              </a:lvl5pPr>
              <a:lvl6pPr marL="2116138" defTabSz="828675" fontAlgn="base">
                <a:spcBef>
                  <a:spcPct val="0"/>
                </a:spcBef>
                <a:spcAft>
                  <a:spcPct val="0"/>
                </a:spcAft>
                <a:tabLst>
                  <a:tab pos="657225" algn="l"/>
                  <a:tab pos="1312863" algn="l"/>
                  <a:tab pos="1970088" algn="l"/>
                  <a:tab pos="2627313" algn="l"/>
                </a:tabLst>
                <a:defRPr sz="2400">
                  <a:solidFill>
                    <a:schemeClr val="tx1"/>
                  </a:solidFill>
                  <a:latin typeface="Times New Roman" charset="0"/>
                  <a:ea typeface="ＭＳ Ｐゴシック" charset="0"/>
                </a:defRPr>
              </a:lvl6pPr>
              <a:lvl7pPr marL="2573338" defTabSz="828675" fontAlgn="base">
                <a:spcBef>
                  <a:spcPct val="0"/>
                </a:spcBef>
                <a:spcAft>
                  <a:spcPct val="0"/>
                </a:spcAft>
                <a:tabLst>
                  <a:tab pos="657225" algn="l"/>
                  <a:tab pos="1312863" algn="l"/>
                  <a:tab pos="1970088" algn="l"/>
                  <a:tab pos="2627313" algn="l"/>
                </a:tabLst>
                <a:defRPr sz="2400">
                  <a:solidFill>
                    <a:schemeClr val="tx1"/>
                  </a:solidFill>
                  <a:latin typeface="Times New Roman" charset="0"/>
                  <a:ea typeface="ＭＳ Ｐゴシック" charset="0"/>
                </a:defRPr>
              </a:lvl7pPr>
              <a:lvl8pPr marL="3030538" defTabSz="828675" fontAlgn="base">
                <a:spcBef>
                  <a:spcPct val="0"/>
                </a:spcBef>
                <a:spcAft>
                  <a:spcPct val="0"/>
                </a:spcAft>
                <a:tabLst>
                  <a:tab pos="657225" algn="l"/>
                  <a:tab pos="1312863" algn="l"/>
                  <a:tab pos="1970088" algn="l"/>
                  <a:tab pos="2627313" algn="l"/>
                </a:tabLst>
                <a:defRPr sz="2400">
                  <a:solidFill>
                    <a:schemeClr val="tx1"/>
                  </a:solidFill>
                  <a:latin typeface="Times New Roman" charset="0"/>
                  <a:ea typeface="ＭＳ Ｐゴシック" charset="0"/>
                </a:defRPr>
              </a:lvl8pPr>
              <a:lvl9pPr marL="3487738" defTabSz="828675" fontAlgn="base">
                <a:spcBef>
                  <a:spcPct val="0"/>
                </a:spcBef>
                <a:spcAft>
                  <a:spcPct val="0"/>
                </a:spcAft>
                <a:tabLst>
                  <a:tab pos="657225" algn="l"/>
                  <a:tab pos="1312863" algn="l"/>
                  <a:tab pos="1970088" algn="l"/>
                  <a:tab pos="2627313" algn="l"/>
                </a:tabLst>
                <a:defRPr sz="2400">
                  <a:solidFill>
                    <a:schemeClr val="tx1"/>
                  </a:solidFill>
                  <a:latin typeface="Times New Roman" charset="0"/>
                  <a:ea typeface="ＭＳ Ｐゴシック" charset="0"/>
                </a:defRPr>
              </a:lvl9pPr>
            </a:lstStyle>
            <a:p>
              <a:pPr>
                <a:buClr>
                  <a:srgbClr val="000000"/>
                </a:buClr>
                <a:buSzPct val="33000"/>
                <a:buFont typeface="StarBats" charset="0"/>
                <a:buNone/>
              </a:pPr>
              <a:r>
                <a:rPr lang="en-GB" i="0">
                  <a:solidFill>
                    <a:srgbClr val="FF6633"/>
                  </a:solidFill>
                  <a:latin typeface="Times" charset="0"/>
                </a:rPr>
                <a:t>Diagnostic Centre</a:t>
              </a:r>
            </a:p>
          </p:txBody>
        </p:sp>
        <p:sp>
          <p:nvSpPr>
            <p:cNvPr id="2349065" name="AutoShape 9"/>
            <p:cNvSpPr>
              <a:spLocks noChangeArrowheads="1"/>
            </p:cNvSpPr>
            <p:nvPr/>
          </p:nvSpPr>
          <p:spPr bwMode="auto">
            <a:xfrm>
              <a:off x="768" y="777"/>
              <a:ext cx="624" cy="454"/>
            </a:xfrm>
            <a:prstGeom prst="roundRect">
              <a:avLst>
                <a:gd name="adj" fmla="val 347"/>
              </a:avLst>
            </a:prstGeom>
            <a:solidFill>
              <a:schemeClr val="bg1"/>
            </a:solidFill>
            <a:ln w="9525">
              <a:solidFill>
                <a:srgbClr val="000000"/>
              </a:solidFill>
              <a:round/>
              <a:headEnd/>
              <a:tailEnd/>
            </a:ln>
          </p:spPr>
          <p:txBody>
            <a:bodyPr wrap="none" anchor="ctr"/>
            <a:lstStyle/>
            <a:p>
              <a:pPr algn="ctr" eaLnBrk="1" hangingPunct="1"/>
              <a:r>
                <a:rPr lang="en-US" sz="1600" b="1" i="0"/>
                <a:t>GRID </a:t>
              </a:r>
            </a:p>
            <a:p>
              <a:pPr algn="ctr" eaLnBrk="1" hangingPunct="1"/>
              <a:r>
                <a:rPr lang="en-US" sz="1600" b="1" i="0"/>
                <a:t>Service </a:t>
              </a:r>
            </a:p>
            <a:p>
              <a:pPr algn="ctr" eaLnBrk="1" hangingPunct="1"/>
              <a:r>
                <a:rPr lang="en-US" sz="1600" b="1" i="0"/>
                <a:t>Provider</a:t>
              </a:r>
            </a:p>
          </p:txBody>
        </p:sp>
        <p:sp>
          <p:nvSpPr>
            <p:cNvPr id="2349066" name="Text Box 10"/>
            <p:cNvSpPr txBox="1">
              <a:spLocks noChangeArrowheads="1"/>
            </p:cNvSpPr>
            <p:nvPr/>
          </p:nvSpPr>
          <p:spPr bwMode="auto">
            <a:xfrm>
              <a:off x="1746" y="810"/>
              <a:ext cx="221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828675">
                <a:tabLst>
                  <a:tab pos="657225" algn="l"/>
                  <a:tab pos="1312863" algn="l"/>
                  <a:tab pos="1970088" algn="l"/>
                  <a:tab pos="2627313" algn="l"/>
                  <a:tab pos="3282950" algn="l"/>
                  <a:tab pos="3940175" algn="l"/>
                </a:tabLst>
                <a:defRPr sz="2400">
                  <a:solidFill>
                    <a:schemeClr val="tx1"/>
                  </a:solidFill>
                  <a:latin typeface="Times New Roman" charset="0"/>
                  <a:ea typeface="ＭＳ Ｐゴシック" charset="0"/>
                </a:defRPr>
              </a:lvl1pPr>
              <a:lvl2pPr marL="414338" defTabSz="828675">
                <a:tabLst>
                  <a:tab pos="657225" algn="l"/>
                  <a:tab pos="1312863" algn="l"/>
                  <a:tab pos="1970088" algn="l"/>
                  <a:tab pos="2627313" algn="l"/>
                  <a:tab pos="3282950" algn="l"/>
                  <a:tab pos="3940175" algn="l"/>
                </a:tabLst>
                <a:defRPr sz="2400">
                  <a:solidFill>
                    <a:schemeClr val="tx1"/>
                  </a:solidFill>
                  <a:latin typeface="Times New Roman" charset="0"/>
                  <a:ea typeface="ＭＳ Ｐゴシック" charset="0"/>
                </a:defRPr>
              </a:lvl2pPr>
              <a:lvl3pPr marL="828675" defTabSz="828675">
                <a:tabLst>
                  <a:tab pos="657225" algn="l"/>
                  <a:tab pos="1312863" algn="l"/>
                  <a:tab pos="1970088" algn="l"/>
                  <a:tab pos="2627313" algn="l"/>
                  <a:tab pos="3282950" algn="l"/>
                  <a:tab pos="3940175" algn="l"/>
                </a:tabLst>
                <a:defRPr sz="2400">
                  <a:solidFill>
                    <a:schemeClr val="tx1"/>
                  </a:solidFill>
                  <a:latin typeface="Times New Roman" charset="0"/>
                  <a:ea typeface="ＭＳ Ｐゴシック" charset="0"/>
                </a:defRPr>
              </a:lvl3pPr>
              <a:lvl4pPr marL="1244600" defTabSz="828675">
                <a:tabLst>
                  <a:tab pos="657225" algn="l"/>
                  <a:tab pos="1312863" algn="l"/>
                  <a:tab pos="1970088" algn="l"/>
                  <a:tab pos="2627313" algn="l"/>
                  <a:tab pos="3282950" algn="l"/>
                  <a:tab pos="3940175" algn="l"/>
                </a:tabLst>
                <a:defRPr sz="2400">
                  <a:solidFill>
                    <a:schemeClr val="tx1"/>
                  </a:solidFill>
                  <a:latin typeface="Times New Roman" charset="0"/>
                  <a:ea typeface="ＭＳ Ｐゴシック" charset="0"/>
                </a:defRPr>
              </a:lvl4pPr>
              <a:lvl5pPr marL="1658938" defTabSz="828675">
                <a:tabLst>
                  <a:tab pos="657225" algn="l"/>
                  <a:tab pos="1312863" algn="l"/>
                  <a:tab pos="1970088" algn="l"/>
                  <a:tab pos="2627313" algn="l"/>
                  <a:tab pos="3282950" algn="l"/>
                  <a:tab pos="3940175" algn="l"/>
                </a:tabLst>
                <a:defRPr sz="2400">
                  <a:solidFill>
                    <a:schemeClr val="tx1"/>
                  </a:solidFill>
                  <a:latin typeface="Times New Roman" charset="0"/>
                  <a:ea typeface="ＭＳ Ｐゴシック" charset="0"/>
                </a:defRPr>
              </a:lvl5pPr>
              <a:lvl6pPr marL="2116138" defTabSz="828675" fontAlgn="base">
                <a:spcBef>
                  <a:spcPct val="0"/>
                </a:spcBef>
                <a:spcAft>
                  <a:spcPct val="0"/>
                </a:spcAft>
                <a:tabLst>
                  <a:tab pos="657225" algn="l"/>
                  <a:tab pos="1312863" algn="l"/>
                  <a:tab pos="1970088" algn="l"/>
                  <a:tab pos="2627313" algn="l"/>
                  <a:tab pos="3282950" algn="l"/>
                  <a:tab pos="3940175" algn="l"/>
                </a:tabLst>
                <a:defRPr sz="2400">
                  <a:solidFill>
                    <a:schemeClr val="tx1"/>
                  </a:solidFill>
                  <a:latin typeface="Times New Roman" charset="0"/>
                  <a:ea typeface="ＭＳ Ｐゴシック" charset="0"/>
                </a:defRPr>
              </a:lvl6pPr>
              <a:lvl7pPr marL="2573338" defTabSz="828675" fontAlgn="base">
                <a:spcBef>
                  <a:spcPct val="0"/>
                </a:spcBef>
                <a:spcAft>
                  <a:spcPct val="0"/>
                </a:spcAft>
                <a:tabLst>
                  <a:tab pos="657225" algn="l"/>
                  <a:tab pos="1312863" algn="l"/>
                  <a:tab pos="1970088" algn="l"/>
                  <a:tab pos="2627313" algn="l"/>
                  <a:tab pos="3282950" algn="l"/>
                  <a:tab pos="3940175" algn="l"/>
                </a:tabLst>
                <a:defRPr sz="2400">
                  <a:solidFill>
                    <a:schemeClr val="tx1"/>
                  </a:solidFill>
                  <a:latin typeface="Times New Roman" charset="0"/>
                  <a:ea typeface="ＭＳ Ｐゴシック" charset="0"/>
                </a:defRPr>
              </a:lvl7pPr>
              <a:lvl8pPr marL="3030538" defTabSz="828675" fontAlgn="base">
                <a:spcBef>
                  <a:spcPct val="0"/>
                </a:spcBef>
                <a:spcAft>
                  <a:spcPct val="0"/>
                </a:spcAft>
                <a:tabLst>
                  <a:tab pos="657225" algn="l"/>
                  <a:tab pos="1312863" algn="l"/>
                  <a:tab pos="1970088" algn="l"/>
                  <a:tab pos="2627313" algn="l"/>
                  <a:tab pos="3282950" algn="l"/>
                  <a:tab pos="3940175" algn="l"/>
                </a:tabLst>
                <a:defRPr sz="2400">
                  <a:solidFill>
                    <a:schemeClr val="tx1"/>
                  </a:solidFill>
                  <a:latin typeface="Times New Roman" charset="0"/>
                  <a:ea typeface="ＭＳ Ｐゴシック" charset="0"/>
                </a:defRPr>
              </a:lvl8pPr>
              <a:lvl9pPr marL="3487738" defTabSz="828675" fontAlgn="base">
                <a:spcBef>
                  <a:spcPct val="0"/>
                </a:spcBef>
                <a:spcAft>
                  <a:spcPct val="0"/>
                </a:spcAft>
                <a:tabLst>
                  <a:tab pos="657225" algn="l"/>
                  <a:tab pos="1312863" algn="l"/>
                  <a:tab pos="1970088" algn="l"/>
                  <a:tab pos="2627313" algn="l"/>
                  <a:tab pos="3282950" algn="l"/>
                  <a:tab pos="3940175" algn="l"/>
                </a:tabLst>
                <a:defRPr sz="2400">
                  <a:solidFill>
                    <a:schemeClr val="tx1"/>
                  </a:solidFill>
                  <a:latin typeface="Times New Roman" charset="0"/>
                  <a:ea typeface="ＭＳ Ｐゴシック" charset="0"/>
                </a:defRPr>
              </a:lvl9pPr>
            </a:lstStyle>
            <a:p>
              <a:pPr>
                <a:buClr>
                  <a:srgbClr val="000000"/>
                </a:buClr>
                <a:buSzPct val="33000"/>
                <a:buFont typeface="StarBats" charset="0"/>
                <a:buNone/>
              </a:pPr>
              <a:r>
                <a:rPr lang="en-GB" i="0">
                  <a:solidFill>
                    <a:srgbClr val="CC3300"/>
                  </a:solidFill>
                  <a:latin typeface="Times" charset="0"/>
                </a:rPr>
                <a:t>Data &amp; MetaData Catalogue</a:t>
              </a:r>
            </a:p>
          </p:txBody>
        </p:sp>
        <p:sp>
          <p:nvSpPr>
            <p:cNvPr id="2349067" name="Freeform 11"/>
            <p:cNvSpPr>
              <a:spLocks noChangeArrowheads="1"/>
            </p:cNvSpPr>
            <p:nvPr/>
          </p:nvSpPr>
          <p:spPr bwMode="auto">
            <a:xfrm>
              <a:off x="767" y="732"/>
              <a:ext cx="767" cy="612"/>
            </a:xfrm>
            <a:custGeom>
              <a:avLst/>
              <a:gdLst>
                <a:gd name="T0" fmla="*/ 46 w 3736"/>
                <a:gd name="T1" fmla="*/ 2804 h 2983"/>
                <a:gd name="T2" fmla="*/ 173 w 3736"/>
                <a:gd name="T3" fmla="*/ 2841 h 2983"/>
                <a:gd name="T4" fmla="*/ 349 w 3736"/>
                <a:gd name="T5" fmla="*/ 2886 h 2983"/>
                <a:gd name="T6" fmla="*/ 478 w 3736"/>
                <a:gd name="T7" fmla="*/ 2908 h 2983"/>
                <a:gd name="T8" fmla="*/ 582 w 3736"/>
                <a:gd name="T9" fmla="*/ 2931 h 2983"/>
                <a:gd name="T10" fmla="*/ 672 w 3736"/>
                <a:gd name="T11" fmla="*/ 2945 h 2983"/>
                <a:gd name="T12" fmla="*/ 777 w 3736"/>
                <a:gd name="T13" fmla="*/ 2960 h 2983"/>
                <a:gd name="T14" fmla="*/ 869 w 3736"/>
                <a:gd name="T15" fmla="*/ 2982 h 2983"/>
                <a:gd name="T16" fmla="*/ 926 w 3736"/>
                <a:gd name="T17" fmla="*/ 2982 h 2983"/>
                <a:gd name="T18" fmla="*/ 979 w 3736"/>
                <a:gd name="T19" fmla="*/ 2982 h 2983"/>
                <a:gd name="T20" fmla="*/ 1036 w 3736"/>
                <a:gd name="T21" fmla="*/ 2982 h 2983"/>
                <a:gd name="T22" fmla="*/ 1082 w 3736"/>
                <a:gd name="T23" fmla="*/ 2982 h 2983"/>
                <a:gd name="T24" fmla="*/ 1130 w 3736"/>
                <a:gd name="T25" fmla="*/ 2974 h 2983"/>
                <a:gd name="T26" fmla="*/ 1166 w 3736"/>
                <a:gd name="T27" fmla="*/ 2974 h 2983"/>
                <a:gd name="T28" fmla="*/ 1205 w 3736"/>
                <a:gd name="T29" fmla="*/ 2967 h 2983"/>
                <a:gd name="T30" fmla="*/ 1230 w 3736"/>
                <a:gd name="T31" fmla="*/ 2967 h 2983"/>
                <a:gd name="T32" fmla="*/ 1287 w 3736"/>
                <a:gd name="T33" fmla="*/ 2960 h 2983"/>
                <a:gd name="T34" fmla="*/ 1325 w 3736"/>
                <a:gd name="T35" fmla="*/ 2952 h 2983"/>
                <a:gd name="T36" fmla="*/ 1361 w 3736"/>
                <a:gd name="T37" fmla="*/ 2945 h 2983"/>
                <a:gd name="T38" fmla="*/ 1444 w 3736"/>
                <a:gd name="T39" fmla="*/ 2939 h 2983"/>
                <a:gd name="T40" fmla="*/ 1509 w 3736"/>
                <a:gd name="T41" fmla="*/ 2922 h 2983"/>
                <a:gd name="T42" fmla="*/ 1619 w 3736"/>
                <a:gd name="T43" fmla="*/ 2892 h 2983"/>
                <a:gd name="T44" fmla="*/ 1693 w 3736"/>
                <a:gd name="T45" fmla="*/ 2871 h 2983"/>
                <a:gd name="T46" fmla="*/ 1823 w 3736"/>
                <a:gd name="T47" fmla="*/ 2826 h 2983"/>
                <a:gd name="T48" fmla="*/ 1887 w 3736"/>
                <a:gd name="T49" fmla="*/ 2796 h 2983"/>
                <a:gd name="T50" fmla="*/ 1944 w 3736"/>
                <a:gd name="T51" fmla="*/ 2775 h 2983"/>
                <a:gd name="T52" fmla="*/ 2082 w 3736"/>
                <a:gd name="T53" fmla="*/ 2736 h 2983"/>
                <a:gd name="T54" fmla="*/ 2184 w 3736"/>
                <a:gd name="T55" fmla="*/ 2694 h 2983"/>
                <a:gd name="T56" fmla="*/ 2251 w 3736"/>
                <a:gd name="T57" fmla="*/ 2671 h 2983"/>
                <a:gd name="T58" fmla="*/ 2361 w 3736"/>
                <a:gd name="T59" fmla="*/ 2635 h 2983"/>
                <a:gd name="T60" fmla="*/ 2435 w 3736"/>
                <a:gd name="T61" fmla="*/ 2604 h 2983"/>
                <a:gd name="T62" fmla="*/ 2510 w 3736"/>
                <a:gd name="T63" fmla="*/ 2581 h 2983"/>
                <a:gd name="T64" fmla="*/ 2594 w 3736"/>
                <a:gd name="T65" fmla="*/ 2560 h 2983"/>
                <a:gd name="T66" fmla="*/ 2668 w 3736"/>
                <a:gd name="T67" fmla="*/ 2530 h 2983"/>
                <a:gd name="T68" fmla="*/ 2760 w 3736"/>
                <a:gd name="T69" fmla="*/ 2509 h 2983"/>
                <a:gd name="T70" fmla="*/ 2853 w 3736"/>
                <a:gd name="T71" fmla="*/ 2477 h 2983"/>
                <a:gd name="T72" fmla="*/ 2945 w 3736"/>
                <a:gd name="T73" fmla="*/ 2470 h 2983"/>
                <a:gd name="T74" fmla="*/ 3040 w 3736"/>
                <a:gd name="T75" fmla="*/ 2448 h 2983"/>
                <a:gd name="T76" fmla="*/ 3132 w 3736"/>
                <a:gd name="T77" fmla="*/ 2433 h 2983"/>
                <a:gd name="T78" fmla="*/ 3241 w 3736"/>
                <a:gd name="T79" fmla="*/ 2411 h 2983"/>
                <a:gd name="T80" fmla="*/ 3353 w 3736"/>
                <a:gd name="T81" fmla="*/ 2411 h 2983"/>
                <a:gd name="T82" fmla="*/ 3474 w 3736"/>
                <a:gd name="T83" fmla="*/ 2406 h 2983"/>
                <a:gd name="T84" fmla="*/ 3594 w 3736"/>
                <a:gd name="T85" fmla="*/ 2406 h 2983"/>
                <a:gd name="T86" fmla="*/ 3735 w 3736"/>
                <a:gd name="T87" fmla="*/ 2398 h 2983"/>
                <a:gd name="T88" fmla="*/ 0 w 3736"/>
                <a:gd name="T89" fmla="*/ 0 h 2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736" h="2983">
                  <a:moveTo>
                    <a:pt x="0" y="2790"/>
                  </a:moveTo>
                  <a:lnTo>
                    <a:pt x="46" y="2804"/>
                  </a:lnTo>
                  <a:lnTo>
                    <a:pt x="109" y="2826"/>
                  </a:lnTo>
                  <a:lnTo>
                    <a:pt x="173" y="2841"/>
                  </a:lnTo>
                  <a:lnTo>
                    <a:pt x="239" y="2855"/>
                  </a:lnTo>
                  <a:lnTo>
                    <a:pt x="349" y="2886"/>
                  </a:lnTo>
                  <a:lnTo>
                    <a:pt x="413" y="2900"/>
                  </a:lnTo>
                  <a:lnTo>
                    <a:pt x="478" y="2908"/>
                  </a:lnTo>
                  <a:lnTo>
                    <a:pt x="526" y="2922"/>
                  </a:lnTo>
                  <a:lnTo>
                    <a:pt x="582" y="2931"/>
                  </a:lnTo>
                  <a:lnTo>
                    <a:pt x="629" y="2945"/>
                  </a:lnTo>
                  <a:lnTo>
                    <a:pt x="672" y="2945"/>
                  </a:lnTo>
                  <a:lnTo>
                    <a:pt x="721" y="2952"/>
                  </a:lnTo>
                  <a:lnTo>
                    <a:pt x="777" y="2960"/>
                  </a:lnTo>
                  <a:lnTo>
                    <a:pt x="823" y="2974"/>
                  </a:lnTo>
                  <a:lnTo>
                    <a:pt x="869" y="2982"/>
                  </a:lnTo>
                  <a:lnTo>
                    <a:pt x="897" y="2982"/>
                  </a:lnTo>
                  <a:lnTo>
                    <a:pt x="926" y="2982"/>
                  </a:lnTo>
                  <a:lnTo>
                    <a:pt x="961" y="2982"/>
                  </a:lnTo>
                  <a:lnTo>
                    <a:pt x="979" y="2982"/>
                  </a:lnTo>
                  <a:lnTo>
                    <a:pt x="1018" y="2982"/>
                  </a:lnTo>
                  <a:lnTo>
                    <a:pt x="1036" y="2982"/>
                  </a:lnTo>
                  <a:lnTo>
                    <a:pt x="1064" y="2982"/>
                  </a:lnTo>
                  <a:lnTo>
                    <a:pt x="1082" y="2982"/>
                  </a:lnTo>
                  <a:lnTo>
                    <a:pt x="1110" y="2974"/>
                  </a:lnTo>
                  <a:lnTo>
                    <a:pt x="1130" y="2974"/>
                  </a:lnTo>
                  <a:lnTo>
                    <a:pt x="1146" y="2974"/>
                  </a:lnTo>
                  <a:lnTo>
                    <a:pt x="1166" y="2974"/>
                  </a:lnTo>
                  <a:lnTo>
                    <a:pt x="1184" y="2974"/>
                  </a:lnTo>
                  <a:lnTo>
                    <a:pt x="1205" y="2967"/>
                  </a:lnTo>
                  <a:lnTo>
                    <a:pt x="1212" y="2967"/>
                  </a:lnTo>
                  <a:lnTo>
                    <a:pt x="1230" y="2967"/>
                  </a:lnTo>
                  <a:lnTo>
                    <a:pt x="1258" y="2960"/>
                  </a:lnTo>
                  <a:lnTo>
                    <a:pt x="1287" y="2960"/>
                  </a:lnTo>
                  <a:lnTo>
                    <a:pt x="1305" y="2952"/>
                  </a:lnTo>
                  <a:lnTo>
                    <a:pt x="1325" y="2952"/>
                  </a:lnTo>
                  <a:lnTo>
                    <a:pt x="1351" y="2945"/>
                  </a:lnTo>
                  <a:lnTo>
                    <a:pt x="1361" y="2945"/>
                  </a:lnTo>
                  <a:lnTo>
                    <a:pt x="1407" y="2945"/>
                  </a:lnTo>
                  <a:lnTo>
                    <a:pt x="1444" y="2939"/>
                  </a:lnTo>
                  <a:lnTo>
                    <a:pt x="1474" y="2931"/>
                  </a:lnTo>
                  <a:lnTo>
                    <a:pt x="1509" y="2922"/>
                  </a:lnTo>
                  <a:lnTo>
                    <a:pt x="1555" y="2908"/>
                  </a:lnTo>
                  <a:lnTo>
                    <a:pt x="1619" y="2892"/>
                  </a:lnTo>
                  <a:lnTo>
                    <a:pt x="1658" y="2877"/>
                  </a:lnTo>
                  <a:lnTo>
                    <a:pt x="1693" y="2871"/>
                  </a:lnTo>
                  <a:lnTo>
                    <a:pt x="1760" y="2849"/>
                  </a:lnTo>
                  <a:lnTo>
                    <a:pt x="1823" y="2826"/>
                  </a:lnTo>
                  <a:lnTo>
                    <a:pt x="1851" y="2818"/>
                  </a:lnTo>
                  <a:lnTo>
                    <a:pt x="1887" y="2796"/>
                  </a:lnTo>
                  <a:lnTo>
                    <a:pt x="1915" y="2790"/>
                  </a:lnTo>
                  <a:lnTo>
                    <a:pt x="1944" y="2775"/>
                  </a:lnTo>
                  <a:lnTo>
                    <a:pt x="2018" y="2753"/>
                  </a:lnTo>
                  <a:lnTo>
                    <a:pt x="2082" y="2736"/>
                  </a:lnTo>
                  <a:lnTo>
                    <a:pt x="2149" y="2716"/>
                  </a:lnTo>
                  <a:lnTo>
                    <a:pt x="2184" y="2694"/>
                  </a:lnTo>
                  <a:lnTo>
                    <a:pt x="2223" y="2677"/>
                  </a:lnTo>
                  <a:lnTo>
                    <a:pt x="2251" y="2671"/>
                  </a:lnTo>
                  <a:lnTo>
                    <a:pt x="2287" y="2657"/>
                  </a:lnTo>
                  <a:lnTo>
                    <a:pt x="2361" y="2635"/>
                  </a:lnTo>
                  <a:lnTo>
                    <a:pt x="2399" y="2620"/>
                  </a:lnTo>
                  <a:lnTo>
                    <a:pt x="2435" y="2604"/>
                  </a:lnTo>
                  <a:lnTo>
                    <a:pt x="2474" y="2598"/>
                  </a:lnTo>
                  <a:lnTo>
                    <a:pt x="2510" y="2581"/>
                  </a:lnTo>
                  <a:lnTo>
                    <a:pt x="2545" y="2567"/>
                  </a:lnTo>
                  <a:lnTo>
                    <a:pt x="2594" y="2560"/>
                  </a:lnTo>
                  <a:lnTo>
                    <a:pt x="2630" y="2545"/>
                  </a:lnTo>
                  <a:lnTo>
                    <a:pt x="2668" y="2530"/>
                  </a:lnTo>
                  <a:lnTo>
                    <a:pt x="2714" y="2523"/>
                  </a:lnTo>
                  <a:lnTo>
                    <a:pt x="2760" y="2509"/>
                  </a:lnTo>
                  <a:lnTo>
                    <a:pt x="2807" y="2494"/>
                  </a:lnTo>
                  <a:lnTo>
                    <a:pt x="2853" y="2477"/>
                  </a:lnTo>
                  <a:lnTo>
                    <a:pt x="2899" y="2477"/>
                  </a:lnTo>
                  <a:lnTo>
                    <a:pt x="2945" y="2470"/>
                  </a:lnTo>
                  <a:lnTo>
                    <a:pt x="2993" y="2462"/>
                  </a:lnTo>
                  <a:lnTo>
                    <a:pt x="3040" y="2448"/>
                  </a:lnTo>
                  <a:lnTo>
                    <a:pt x="3083" y="2443"/>
                  </a:lnTo>
                  <a:lnTo>
                    <a:pt x="3132" y="2433"/>
                  </a:lnTo>
                  <a:lnTo>
                    <a:pt x="3188" y="2418"/>
                  </a:lnTo>
                  <a:lnTo>
                    <a:pt x="3241" y="2411"/>
                  </a:lnTo>
                  <a:lnTo>
                    <a:pt x="3297" y="2411"/>
                  </a:lnTo>
                  <a:lnTo>
                    <a:pt x="3353" y="2411"/>
                  </a:lnTo>
                  <a:lnTo>
                    <a:pt x="3407" y="2406"/>
                  </a:lnTo>
                  <a:lnTo>
                    <a:pt x="3474" y="2406"/>
                  </a:lnTo>
                  <a:lnTo>
                    <a:pt x="3540" y="2406"/>
                  </a:lnTo>
                  <a:lnTo>
                    <a:pt x="3594" y="2406"/>
                  </a:lnTo>
                  <a:lnTo>
                    <a:pt x="3661" y="2406"/>
                  </a:lnTo>
                  <a:lnTo>
                    <a:pt x="3735" y="2398"/>
                  </a:lnTo>
                  <a:lnTo>
                    <a:pt x="3735" y="0"/>
                  </a:lnTo>
                  <a:lnTo>
                    <a:pt x="0" y="0"/>
                  </a:lnTo>
                  <a:lnTo>
                    <a:pt x="0" y="2790"/>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9068" name="Freeform 12"/>
            <p:cNvSpPr>
              <a:spLocks noChangeArrowheads="1"/>
            </p:cNvSpPr>
            <p:nvPr/>
          </p:nvSpPr>
          <p:spPr bwMode="auto">
            <a:xfrm>
              <a:off x="703" y="777"/>
              <a:ext cx="766" cy="612"/>
            </a:xfrm>
            <a:custGeom>
              <a:avLst/>
              <a:gdLst>
                <a:gd name="T0" fmla="*/ 45 w 3736"/>
                <a:gd name="T1" fmla="*/ 2806 h 2981"/>
                <a:gd name="T2" fmla="*/ 173 w 3736"/>
                <a:gd name="T3" fmla="*/ 2841 h 2981"/>
                <a:gd name="T4" fmla="*/ 353 w 3736"/>
                <a:gd name="T5" fmla="*/ 2884 h 2981"/>
                <a:gd name="T6" fmla="*/ 481 w 3736"/>
                <a:gd name="T7" fmla="*/ 2909 h 2981"/>
                <a:gd name="T8" fmla="*/ 583 w 3736"/>
                <a:gd name="T9" fmla="*/ 2929 h 2981"/>
                <a:gd name="T10" fmla="*/ 675 w 3736"/>
                <a:gd name="T11" fmla="*/ 2943 h 2981"/>
                <a:gd name="T12" fmla="*/ 778 w 3736"/>
                <a:gd name="T13" fmla="*/ 2960 h 2981"/>
                <a:gd name="T14" fmla="*/ 870 w 3736"/>
                <a:gd name="T15" fmla="*/ 2980 h 2981"/>
                <a:gd name="T16" fmla="*/ 926 w 3736"/>
                <a:gd name="T17" fmla="*/ 2980 h 2981"/>
                <a:gd name="T18" fmla="*/ 983 w 3736"/>
                <a:gd name="T19" fmla="*/ 2980 h 2981"/>
                <a:gd name="T20" fmla="*/ 1036 w 3736"/>
                <a:gd name="T21" fmla="*/ 2980 h 2981"/>
                <a:gd name="T22" fmla="*/ 1085 w 3736"/>
                <a:gd name="T23" fmla="*/ 2980 h 2981"/>
                <a:gd name="T24" fmla="*/ 1131 w 3736"/>
                <a:gd name="T25" fmla="*/ 2974 h 2981"/>
                <a:gd name="T26" fmla="*/ 1167 w 3736"/>
                <a:gd name="T27" fmla="*/ 2974 h 2981"/>
                <a:gd name="T28" fmla="*/ 1204 w 3736"/>
                <a:gd name="T29" fmla="*/ 2968 h 2981"/>
                <a:gd name="T30" fmla="*/ 1230 w 3736"/>
                <a:gd name="T31" fmla="*/ 2968 h 2981"/>
                <a:gd name="T32" fmla="*/ 1289 w 3736"/>
                <a:gd name="T33" fmla="*/ 2960 h 2981"/>
                <a:gd name="T34" fmla="*/ 1325 w 3736"/>
                <a:gd name="T35" fmla="*/ 2952 h 2981"/>
                <a:gd name="T36" fmla="*/ 1361 w 3736"/>
                <a:gd name="T37" fmla="*/ 2943 h 2981"/>
                <a:gd name="T38" fmla="*/ 1445 w 3736"/>
                <a:gd name="T39" fmla="*/ 2937 h 2981"/>
                <a:gd name="T40" fmla="*/ 1509 w 3736"/>
                <a:gd name="T41" fmla="*/ 2923 h 2981"/>
                <a:gd name="T42" fmla="*/ 1622 w 3736"/>
                <a:gd name="T43" fmla="*/ 2892 h 2981"/>
                <a:gd name="T44" fmla="*/ 1693 w 3736"/>
                <a:gd name="T45" fmla="*/ 2872 h 2981"/>
                <a:gd name="T46" fmla="*/ 1827 w 3736"/>
                <a:gd name="T47" fmla="*/ 2825 h 2981"/>
                <a:gd name="T48" fmla="*/ 1891 w 3736"/>
                <a:gd name="T49" fmla="*/ 2797 h 2981"/>
                <a:gd name="T50" fmla="*/ 1947 w 3736"/>
                <a:gd name="T51" fmla="*/ 2775 h 2981"/>
                <a:gd name="T52" fmla="*/ 2085 w 3736"/>
                <a:gd name="T53" fmla="*/ 2738 h 2981"/>
                <a:gd name="T54" fmla="*/ 2188 w 3736"/>
                <a:gd name="T55" fmla="*/ 2693 h 2981"/>
                <a:gd name="T56" fmla="*/ 2252 w 3736"/>
                <a:gd name="T57" fmla="*/ 2671 h 2981"/>
                <a:gd name="T58" fmla="*/ 2362 w 3736"/>
                <a:gd name="T59" fmla="*/ 2633 h 2981"/>
                <a:gd name="T60" fmla="*/ 2435 w 3736"/>
                <a:gd name="T61" fmla="*/ 2605 h 2981"/>
                <a:gd name="T62" fmla="*/ 2509 w 3736"/>
                <a:gd name="T63" fmla="*/ 2582 h 2981"/>
                <a:gd name="T64" fmla="*/ 2594 w 3736"/>
                <a:gd name="T65" fmla="*/ 2560 h 2981"/>
                <a:gd name="T66" fmla="*/ 2668 w 3736"/>
                <a:gd name="T67" fmla="*/ 2531 h 2981"/>
                <a:gd name="T68" fmla="*/ 2763 w 3736"/>
                <a:gd name="T69" fmla="*/ 2509 h 2981"/>
                <a:gd name="T70" fmla="*/ 2852 w 3736"/>
                <a:gd name="T71" fmla="*/ 2479 h 2981"/>
                <a:gd name="T72" fmla="*/ 2947 w 3736"/>
                <a:gd name="T73" fmla="*/ 2472 h 2981"/>
                <a:gd name="T74" fmla="*/ 3039 w 3736"/>
                <a:gd name="T75" fmla="*/ 2447 h 2981"/>
                <a:gd name="T76" fmla="*/ 3131 w 3736"/>
                <a:gd name="T77" fmla="*/ 2435 h 2981"/>
                <a:gd name="T78" fmla="*/ 3241 w 3736"/>
                <a:gd name="T79" fmla="*/ 2413 h 2981"/>
                <a:gd name="T80" fmla="*/ 3353 w 3736"/>
                <a:gd name="T81" fmla="*/ 2413 h 2981"/>
                <a:gd name="T82" fmla="*/ 3474 w 3736"/>
                <a:gd name="T83" fmla="*/ 2404 h 2981"/>
                <a:gd name="T84" fmla="*/ 3594 w 3736"/>
                <a:gd name="T85" fmla="*/ 2404 h 2981"/>
                <a:gd name="T86" fmla="*/ 3735 w 3736"/>
                <a:gd name="T87" fmla="*/ 2396 h 2981"/>
                <a:gd name="T88" fmla="*/ 0 w 3736"/>
                <a:gd name="T89" fmla="*/ 0 h 2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736" h="2981">
                  <a:moveTo>
                    <a:pt x="0" y="2789"/>
                  </a:moveTo>
                  <a:lnTo>
                    <a:pt x="45" y="2806"/>
                  </a:lnTo>
                  <a:lnTo>
                    <a:pt x="109" y="2825"/>
                  </a:lnTo>
                  <a:lnTo>
                    <a:pt x="173" y="2841"/>
                  </a:lnTo>
                  <a:lnTo>
                    <a:pt x="240" y="2856"/>
                  </a:lnTo>
                  <a:lnTo>
                    <a:pt x="353" y="2884"/>
                  </a:lnTo>
                  <a:lnTo>
                    <a:pt x="417" y="2901"/>
                  </a:lnTo>
                  <a:lnTo>
                    <a:pt x="481" y="2909"/>
                  </a:lnTo>
                  <a:lnTo>
                    <a:pt x="527" y="2923"/>
                  </a:lnTo>
                  <a:lnTo>
                    <a:pt x="583" y="2929"/>
                  </a:lnTo>
                  <a:lnTo>
                    <a:pt x="629" y="2943"/>
                  </a:lnTo>
                  <a:lnTo>
                    <a:pt x="675" y="2943"/>
                  </a:lnTo>
                  <a:lnTo>
                    <a:pt x="721" y="2952"/>
                  </a:lnTo>
                  <a:lnTo>
                    <a:pt x="778" y="2960"/>
                  </a:lnTo>
                  <a:lnTo>
                    <a:pt x="824" y="2974"/>
                  </a:lnTo>
                  <a:lnTo>
                    <a:pt x="870" y="2980"/>
                  </a:lnTo>
                  <a:lnTo>
                    <a:pt x="898" y="2980"/>
                  </a:lnTo>
                  <a:lnTo>
                    <a:pt x="926" y="2980"/>
                  </a:lnTo>
                  <a:lnTo>
                    <a:pt x="962" y="2980"/>
                  </a:lnTo>
                  <a:lnTo>
                    <a:pt x="983" y="2980"/>
                  </a:lnTo>
                  <a:lnTo>
                    <a:pt x="1018" y="2980"/>
                  </a:lnTo>
                  <a:lnTo>
                    <a:pt x="1036" y="2980"/>
                  </a:lnTo>
                  <a:lnTo>
                    <a:pt x="1065" y="2980"/>
                  </a:lnTo>
                  <a:lnTo>
                    <a:pt x="1085" y="2980"/>
                  </a:lnTo>
                  <a:lnTo>
                    <a:pt x="1111" y="2974"/>
                  </a:lnTo>
                  <a:lnTo>
                    <a:pt x="1131" y="2974"/>
                  </a:lnTo>
                  <a:lnTo>
                    <a:pt x="1148" y="2974"/>
                  </a:lnTo>
                  <a:lnTo>
                    <a:pt x="1167" y="2974"/>
                  </a:lnTo>
                  <a:lnTo>
                    <a:pt x="1184" y="2974"/>
                  </a:lnTo>
                  <a:lnTo>
                    <a:pt x="1204" y="2968"/>
                  </a:lnTo>
                  <a:lnTo>
                    <a:pt x="1216" y="2968"/>
                  </a:lnTo>
                  <a:lnTo>
                    <a:pt x="1230" y="2968"/>
                  </a:lnTo>
                  <a:lnTo>
                    <a:pt x="1258" y="2960"/>
                  </a:lnTo>
                  <a:lnTo>
                    <a:pt x="1289" y="2960"/>
                  </a:lnTo>
                  <a:lnTo>
                    <a:pt x="1304" y="2952"/>
                  </a:lnTo>
                  <a:lnTo>
                    <a:pt x="1325" y="2952"/>
                  </a:lnTo>
                  <a:lnTo>
                    <a:pt x="1353" y="2943"/>
                  </a:lnTo>
                  <a:lnTo>
                    <a:pt x="1361" y="2943"/>
                  </a:lnTo>
                  <a:lnTo>
                    <a:pt x="1409" y="2943"/>
                  </a:lnTo>
                  <a:lnTo>
                    <a:pt x="1445" y="2937"/>
                  </a:lnTo>
                  <a:lnTo>
                    <a:pt x="1473" y="2929"/>
                  </a:lnTo>
                  <a:lnTo>
                    <a:pt x="1509" y="2923"/>
                  </a:lnTo>
                  <a:lnTo>
                    <a:pt x="1558" y="2909"/>
                  </a:lnTo>
                  <a:lnTo>
                    <a:pt x="1622" y="2892"/>
                  </a:lnTo>
                  <a:lnTo>
                    <a:pt x="1658" y="2878"/>
                  </a:lnTo>
                  <a:lnTo>
                    <a:pt x="1693" y="2872"/>
                  </a:lnTo>
                  <a:lnTo>
                    <a:pt x="1760" y="2847"/>
                  </a:lnTo>
                  <a:lnTo>
                    <a:pt x="1827" y="2825"/>
                  </a:lnTo>
                  <a:lnTo>
                    <a:pt x="1852" y="2819"/>
                  </a:lnTo>
                  <a:lnTo>
                    <a:pt x="1891" y="2797"/>
                  </a:lnTo>
                  <a:lnTo>
                    <a:pt x="1919" y="2789"/>
                  </a:lnTo>
                  <a:lnTo>
                    <a:pt x="1947" y="2775"/>
                  </a:lnTo>
                  <a:lnTo>
                    <a:pt x="2021" y="2754"/>
                  </a:lnTo>
                  <a:lnTo>
                    <a:pt x="2085" y="2738"/>
                  </a:lnTo>
                  <a:lnTo>
                    <a:pt x="2149" y="2716"/>
                  </a:lnTo>
                  <a:lnTo>
                    <a:pt x="2188" y="2693"/>
                  </a:lnTo>
                  <a:lnTo>
                    <a:pt x="2223" y="2679"/>
                  </a:lnTo>
                  <a:lnTo>
                    <a:pt x="2252" y="2671"/>
                  </a:lnTo>
                  <a:lnTo>
                    <a:pt x="2289" y="2658"/>
                  </a:lnTo>
                  <a:lnTo>
                    <a:pt x="2362" y="2633"/>
                  </a:lnTo>
                  <a:lnTo>
                    <a:pt x="2399" y="2619"/>
                  </a:lnTo>
                  <a:lnTo>
                    <a:pt x="2435" y="2605"/>
                  </a:lnTo>
                  <a:lnTo>
                    <a:pt x="2473" y="2596"/>
                  </a:lnTo>
                  <a:lnTo>
                    <a:pt x="2509" y="2582"/>
                  </a:lnTo>
                  <a:lnTo>
                    <a:pt x="2548" y="2568"/>
                  </a:lnTo>
                  <a:lnTo>
                    <a:pt x="2594" y="2560"/>
                  </a:lnTo>
                  <a:lnTo>
                    <a:pt x="2630" y="2545"/>
                  </a:lnTo>
                  <a:lnTo>
                    <a:pt x="2668" y="2531"/>
                  </a:lnTo>
                  <a:lnTo>
                    <a:pt x="2714" y="2523"/>
                  </a:lnTo>
                  <a:lnTo>
                    <a:pt x="2763" y="2509"/>
                  </a:lnTo>
                  <a:lnTo>
                    <a:pt x="2809" y="2494"/>
                  </a:lnTo>
                  <a:lnTo>
                    <a:pt x="2852" y="2479"/>
                  </a:lnTo>
                  <a:lnTo>
                    <a:pt x="2898" y="2479"/>
                  </a:lnTo>
                  <a:lnTo>
                    <a:pt x="2947" y="2472"/>
                  </a:lnTo>
                  <a:lnTo>
                    <a:pt x="2993" y="2464"/>
                  </a:lnTo>
                  <a:lnTo>
                    <a:pt x="3039" y="2447"/>
                  </a:lnTo>
                  <a:lnTo>
                    <a:pt x="3085" y="2442"/>
                  </a:lnTo>
                  <a:lnTo>
                    <a:pt x="3131" y="2435"/>
                  </a:lnTo>
                  <a:lnTo>
                    <a:pt x="3188" y="2420"/>
                  </a:lnTo>
                  <a:lnTo>
                    <a:pt x="3241" y="2413"/>
                  </a:lnTo>
                  <a:lnTo>
                    <a:pt x="3298" y="2413"/>
                  </a:lnTo>
                  <a:lnTo>
                    <a:pt x="3353" y="2413"/>
                  </a:lnTo>
                  <a:lnTo>
                    <a:pt x="3409" y="2404"/>
                  </a:lnTo>
                  <a:lnTo>
                    <a:pt x="3474" y="2404"/>
                  </a:lnTo>
                  <a:lnTo>
                    <a:pt x="3540" y="2404"/>
                  </a:lnTo>
                  <a:lnTo>
                    <a:pt x="3594" y="2404"/>
                  </a:lnTo>
                  <a:lnTo>
                    <a:pt x="3660" y="2404"/>
                  </a:lnTo>
                  <a:lnTo>
                    <a:pt x="3735" y="2396"/>
                  </a:lnTo>
                  <a:lnTo>
                    <a:pt x="3735" y="0"/>
                  </a:lnTo>
                  <a:lnTo>
                    <a:pt x="0" y="0"/>
                  </a:lnTo>
                  <a:lnTo>
                    <a:pt x="0" y="2789"/>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349116" name="Group 60"/>
          <p:cNvGrpSpPr>
            <a:grpSpLocks/>
          </p:cNvGrpSpPr>
          <p:nvPr/>
        </p:nvGrpSpPr>
        <p:grpSpPr bwMode="auto">
          <a:xfrm>
            <a:off x="1033097" y="2133600"/>
            <a:ext cx="7277100" cy="4048125"/>
            <a:chOff x="705" y="1344"/>
            <a:chExt cx="4966" cy="2550"/>
          </a:xfrm>
        </p:grpSpPr>
        <p:sp>
          <p:nvSpPr>
            <p:cNvPr id="2349059" name="Text Box 3"/>
            <p:cNvSpPr txBox="1">
              <a:spLocks noChangeArrowheads="1"/>
            </p:cNvSpPr>
            <p:nvPr/>
          </p:nvSpPr>
          <p:spPr bwMode="auto">
            <a:xfrm>
              <a:off x="1155" y="3598"/>
              <a:ext cx="4029"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589" tIns="41795" rIns="83589" bIns="41795" anchor="ctr">
              <a:spAutoFit/>
            </a:bodyPr>
            <a:lstStyle>
              <a:lvl1pPr marL="195263" indent="-195263" defTabSz="828675">
                <a:tabLst>
                  <a:tab pos="657225" algn="l"/>
                  <a:tab pos="1312863" algn="l"/>
                  <a:tab pos="1970088" algn="l"/>
                  <a:tab pos="2627313" algn="l"/>
                  <a:tab pos="3282950" algn="l"/>
                  <a:tab pos="3940175" algn="l"/>
                  <a:tab pos="4595813" algn="l"/>
                  <a:tab pos="5253038" algn="l"/>
                  <a:tab pos="5910263" algn="l"/>
                  <a:tab pos="6564313" algn="l"/>
                  <a:tab pos="7221538" algn="l"/>
                  <a:tab pos="7880350" algn="l"/>
                </a:tabLst>
                <a:defRPr sz="2400">
                  <a:solidFill>
                    <a:schemeClr val="tx1"/>
                  </a:solidFill>
                  <a:latin typeface="Times New Roman" charset="0"/>
                  <a:ea typeface="ＭＳ Ｐゴシック" charset="0"/>
                </a:defRPr>
              </a:lvl1pPr>
              <a:lvl2pPr marL="414338" defTabSz="828675">
                <a:tabLst>
                  <a:tab pos="657225" algn="l"/>
                  <a:tab pos="1312863" algn="l"/>
                  <a:tab pos="1970088" algn="l"/>
                  <a:tab pos="2627313" algn="l"/>
                  <a:tab pos="3282950" algn="l"/>
                  <a:tab pos="3940175" algn="l"/>
                  <a:tab pos="4595813" algn="l"/>
                  <a:tab pos="5253038" algn="l"/>
                  <a:tab pos="5910263" algn="l"/>
                  <a:tab pos="6564313" algn="l"/>
                  <a:tab pos="7221538" algn="l"/>
                  <a:tab pos="7880350" algn="l"/>
                </a:tabLst>
                <a:defRPr sz="2400">
                  <a:solidFill>
                    <a:schemeClr val="tx1"/>
                  </a:solidFill>
                  <a:latin typeface="Times New Roman" charset="0"/>
                  <a:ea typeface="ＭＳ Ｐゴシック" charset="0"/>
                </a:defRPr>
              </a:lvl2pPr>
              <a:lvl3pPr marL="828675" defTabSz="828675">
                <a:tabLst>
                  <a:tab pos="657225" algn="l"/>
                  <a:tab pos="1312863" algn="l"/>
                  <a:tab pos="1970088" algn="l"/>
                  <a:tab pos="2627313" algn="l"/>
                  <a:tab pos="3282950" algn="l"/>
                  <a:tab pos="3940175" algn="l"/>
                  <a:tab pos="4595813" algn="l"/>
                  <a:tab pos="5253038" algn="l"/>
                  <a:tab pos="5910263" algn="l"/>
                  <a:tab pos="6564313" algn="l"/>
                  <a:tab pos="7221538" algn="l"/>
                  <a:tab pos="7880350" algn="l"/>
                </a:tabLst>
                <a:defRPr sz="2400">
                  <a:solidFill>
                    <a:schemeClr val="tx1"/>
                  </a:solidFill>
                  <a:latin typeface="Times New Roman" charset="0"/>
                  <a:ea typeface="ＭＳ Ｐゴシック" charset="0"/>
                </a:defRPr>
              </a:lvl3pPr>
              <a:lvl4pPr marL="1244600" defTabSz="828675">
                <a:tabLst>
                  <a:tab pos="657225" algn="l"/>
                  <a:tab pos="1312863" algn="l"/>
                  <a:tab pos="1970088" algn="l"/>
                  <a:tab pos="2627313" algn="l"/>
                  <a:tab pos="3282950" algn="l"/>
                  <a:tab pos="3940175" algn="l"/>
                  <a:tab pos="4595813" algn="l"/>
                  <a:tab pos="5253038" algn="l"/>
                  <a:tab pos="5910263" algn="l"/>
                  <a:tab pos="6564313" algn="l"/>
                  <a:tab pos="7221538" algn="l"/>
                  <a:tab pos="7880350" algn="l"/>
                </a:tabLst>
                <a:defRPr sz="2400">
                  <a:solidFill>
                    <a:schemeClr val="tx1"/>
                  </a:solidFill>
                  <a:latin typeface="Times New Roman" charset="0"/>
                  <a:ea typeface="ＭＳ Ｐゴシック" charset="0"/>
                </a:defRPr>
              </a:lvl4pPr>
              <a:lvl5pPr marL="1658938" defTabSz="828675">
                <a:tabLst>
                  <a:tab pos="657225" algn="l"/>
                  <a:tab pos="1312863" algn="l"/>
                  <a:tab pos="1970088" algn="l"/>
                  <a:tab pos="2627313" algn="l"/>
                  <a:tab pos="3282950" algn="l"/>
                  <a:tab pos="3940175" algn="l"/>
                  <a:tab pos="4595813" algn="l"/>
                  <a:tab pos="5253038" algn="l"/>
                  <a:tab pos="5910263" algn="l"/>
                  <a:tab pos="6564313" algn="l"/>
                  <a:tab pos="7221538" algn="l"/>
                  <a:tab pos="7880350" algn="l"/>
                </a:tabLst>
                <a:defRPr sz="2400">
                  <a:solidFill>
                    <a:schemeClr val="tx1"/>
                  </a:solidFill>
                  <a:latin typeface="Times New Roman" charset="0"/>
                  <a:ea typeface="ＭＳ Ｐゴシック" charset="0"/>
                </a:defRPr>
              </a:lvl5pPr>
              <a:lvl6pPr marL="2116138" defTabSz="828675" fontAlgn="base">
                <a:spcBef>
                  <a:spcPct val="0"/>
                </a:spcBef>
                <a:spcAft>
                  <a:spcPct val="0"/>
                </a:spcAft>
                <a:tabLst>
                  <a:tab pos="657225" algn="l"/>
                  <a:tab pos="1312863" algn="l"/>
                  <a:tab pos="1970088" algn="l"/>
                  <a:tab pos="2627313" algn="l"/>
                  <a:tab pos="3282950" algn="l"/>
                  <a:tab pos="3940175" algn="l"/>
                  <a:tab pos="4595813" algn="l"/>
                  <a:tab pos="5253038" algn="l"/>
                  <a:tab pos="5910263" algn="l"/>
                  <a:tab pos="6564313" algn="l"/>
                  <a:tab pos="7221538" algn="l"/>
                  <a:tab pos="7880350" algn="l"/>
                </a:tabLst>
                <a:defRPr sz="2400">
                  <a:solidFill>
                    <a:schemeClr val="tx1"/>
                  </a:solidFill>
                  <a:latin typeface="Times New Roman" charset="0"/>
                  <a:ea typeface="ＭＳ Ｐゴシック" charset="0"/>
                </a:defRPr>
              </a:lvl6pPr>
              <a:lvl7pPr marL="2573338" defTabSz="828675" fontAlgn="base">
                <a:spcBef>
                  <a:spcPct val="0"/>
                </a:spcBef>
                <a:spcAft>
                  <a:spcPct val="0"/>
                </a:spcAft>
                <a:tabLst>
                  <a:tab pos="657225" algn="l"/>
                  <a:tab pos="1312863" algn="l"/>
                  <a:tab pos="1970088" algn="l"/>
                  <a:tab pos="2627313" algn="l"/>
                  <a:tab pos="3282950" algn="l"/>
                  <a:tab pos="3940175" algn="l"/>
                  <a:tab pos="4595813" algn="l"/>
                  <a:tab pos="5253038" algn="l"/>
                  <a:tab pos="5910263" algn="l"/>
                  <a:tab pos="6564313" algn="l"/>
                  <a:tab pos="7221538" algn="l"/>
                  <a:tab pos="7880350" algn="l"/>
                </a:tabLst>
                <a:defRPr sz="2400">
                  <a:solidFill>
                    <a:schemeClr val="tx1"/>
                  </a:solidFill>
                  <a:latin typeface="Times New Roman" charset="0"/>
                  <a:ea typeface="ＭＳ Ｐゴシック" charset="0"/>
                </a:defRPr>
              </a:lvl7pPr>
              <a:lvl8pPr marL="3030538" defTabSz="828675" fontAlgn="base">
                <a:spcBef>
                  <a:spcPct val="0"/>
                </a:spcBef>
                <a:spcAft>
                  <a:spcPct val="0"/>
                </a:spcAft>
                <a:tabLst>
                  <a:tab pos="657225" algn="l"/>
                  <a:tab pos="1312863" algn="l"/>
                  <a:tab pos="1970088" algn="l"/>
                  <a:tab pos="2627313" algn="l"/>
                  <a:tab pos="3282950" algn="l"/>
                  <a:tab pos="3940175" algn="l"/>
                  <a:tab pos="4595813" algn="l"/>
                  <a:tab pos="5253038" algn="l"/>
                  <a:tab pos="5910263" algn="l"/>
                  <a:tab pos="6564313" algn="l"/>
                  <a:tab pos="7221538" algn="l"/>
                  <a:tab pos="7880350" algn="l"/>
                </a:tabLst>
                <a:defRPr sz="2400">
                  <a:solidFill>
                    <a:schemeClr val="tx1"/>
                  </a:solidFill>
                  <a:latin typeface="Times New Roman" charset="0"/>
                  <a:ea typeface="ＭＳ Ｐゴシック" charset="0"/>
                </a:defRPr>
              </a:lvl8pPr>
              <a:lvl9pPr marL="3487738" defTabSz="828675" fontAlgn="base">
                <a:spcBef>
                  <a:spcPct val="0"/>
                </a:spcBef>
                <a:spcAft>
                  <a:spcPct val="0"/>
                </a:spcAft>
                <a:tabLst>
                  <a:tab pos="657225" algn="l"/>
                  <a:tab pos="1312863" algn="l"/>
                  <a:tab pos="1970088" algn="l"/>
                  <a:tab pos="2627313" algn="l"/>
                  <a:tab pos="3282950" algn="l"/>
                  <a:tab pos="3940175" algn="l"/>
                  <a:tab pos="4595813" algn="l"/>
                  <a:tab pos="5253038" algn="l"/>
                  <a:tab pos="5910263" algn="l"/>
                  <a:tab pos="6564313" algn="l"/>
                  <a:tab pos="7221538" algn="l"/>
                  <a:tab pos="7880350" algn="l"/>
                </a:tabLst>
                <a:defRPr sz="2400">
                  <a:solidFill>
                    <a:schemeClr val="tx1"/>
                  </a:solidFill>
                  <a:latin typeface="Times New Roman" charset="0"/>
                  <a:ea typeface="ＭＳ Ｐゴシック" charset="0"/>
                </a:defRPr>
              </a:lvl9pPr>
            </a:lstStyle>
            <a:p>
              <a:pPr algn="ctr">
                <a:buClr>
                  <a:srgbClr val="000000"/>
                </a:buClr>
                <a:buSzPct val="38000"/>
                <a:buFont typeface="StarBats" charset="0"/>
                <a:buNone/>
              </a:pPr>
              <a:r>
                <a:rPr lang="en-GB" sz="2500" b="1" i="0" u="sng">
                  <a:solidFill>
                    <a:srgbClr val="F6142F"/>
                  </a:solidFill>
                  <a:latin typeface="Times" charset="0"/>
                </a:rPr>
                <a:t>CAD selection to minimize data transfers</a:t>
              </a:r>
            </a:p>
          </p:txBody>
        </p:sp>
        <p:sp>
          <p:nvSpPr>
            <p:cNvPr id="2349070" name="AutoShape 14"/>
            <p:cNvSpPr>
              <a:spLocks noChangeAspect="1" noChangeArrowheads="1"/>
            </p:cNvSpPr>
            <p:nvPr/>
          </p:nvSpPr>
          <p:spPr bwMode="auto">
            <a:xfrm>
              <a:off x="2108" y="2111"/>
              <a:ext cx="253" cy="223"/>
            </a:xfrm>
            <a:prstGeom prst="roundRect">
              <a:avLst>
                <a:gd name="adj" fmla="val 352"/>
              </a:avLst>
            </a:prstGeom>
            <a:solidFill>
              <a:srgbClr val="FF6633"/>
            </a:solidFill>
            <a:ln w="9525">
              <a:solidFill>
                <a:srgbClr val="000000"/>
              </a:solidFill>
              <a:round/>
              <a:headEnd/>
              <a:tailEnd/>
            </a:ln>
          </p:spPr>
          <p:txBody>
            <a:bodyPr wrap="none" anchor="ctr"/>
            <a:lstStyle/>
            <a:p>
              <a:endParaRPr lang="en-US"/>
            </a:p>
          </p:txBody>
        </p:sp>
        <p:sp>
          <p:nvSpPr>
            <p:cNvPr id="2349071" name="AutoShape 15"/>
            <p:cNvSpPr>
              <a:spLocks noChangeAspect="1" noChangeArrowheads="1"/>
            </p:cNvSpPr>
            <p:nvPr/>
          </p:nvSpPr>
          <p:spPr bwMode="auto">
            <a:xfrm>
              <a:off x="4705" y="2486"/>
              <a:ext cx="250" cy="223"/>
            </a:xfrm>
            <a:prstGeom prst="roundRect">
              <a:avLst>
                <a:gd name="adj" fmla="val 352"/>
              </a:avLst>
            </a:prstGeom>
            <a:solidFill>
              <a:srgbClr val="FF6633"/>
            </a:solidFill>
            <a:ln w="9525">
              <a:solidFill>
                <a:srgbClr val="000000"/>
              </a:solidFill>
              <a:round/>
              <a:headEnd/>
              <a:tailEnd/>
            </a:ln>
          </p:spPr>
          <p:txBody>
            <a:bodyPr wrap="none" anchor="ctr"/>
            <a:lstStyle/>
            <a:p>
              <a:endParaRPr lang="en-US"/>
            </a:p>
          </p:txBody>
        </p:sp>
        <p:cxnSp>
          <p:nvCxnSpPr>
            <p:cNvPr id="2349072" name="AutoShape 16"/>
            <p:cNvCxnSpPr>
              <a:cxnSpLocks noChangeAspect="1" noChangeShapeType="1"/>
              <a:stCxn id="2349080" idx="4"/>
            </p:cNvCxnSpPr>
            <p:nvPr/>
          </p:nvCxnSpPr>
          <p:spPr bwMode="auto">
            <a:xfrm rot="16200000" flipH="1">
              <a:off x="2370" y="2845"/>
              <a:ext cx="262" cy="538"/>
            </a:xfrm>
            <a:prstGeom prst="bentConnector2">
              <a:avLst/>
            </a:prstGeom>
            <a:noFill/>
            <a:ln w="36720">
              <a:solidFill>
                <a:srgbClr val="993366"/>
              </a:solidFill>
              <a:miter lim="800000"/>
              <a:headEnd/>
              <a:tailEnd type="triangle" w="lg" len="lg"/>
            </a:ln>
            <a:extLst>
              <a:ext uri="{909E8E84-426E-40dd-AFC4-6F175D3DCCD1}">
                <a14:hiddenFill xmlns:a14="http://schemas.microsoft.com/office/drawing/2010/main">
                  <a:noFill/>
                </a14:hiddenFill>
              </a:ext>
            </a:extLst>
          </p:spPr>
        </p:cxnSp>
        <p:cxnSp>
          <p:nvCxnSpPr>
            <p:cNvPr id="2349073" name="AutoShape 17"/>
            <p:cNvCxnSpPr>
              <a:cxnSpLocks noChangeAspect="1" noChangeShapeType="1"/>
              <a:stCxn id="2349075" idx="4"/>
            </p:cNvCxnSpPr>
            <p:nvPr/>
          </p:nvCxnSpPr>
          <p:spPr bwMode="auto">
            <a:xfrm rot="16200000" flipH="1">
              <a:off x="1840" y="2315"/>
              <a:ext cx="440" cy="1420"/>
            </a:xfrm>
            <a:prstGeom prst="bentConnector2">
              <a:avLst/>
            </a:prstGeom>
            <a:noFill/>
            <a:ln w="36720">
              <a:solidFill>
                <a:srgbClr val="993366"/>
              </a:solidFill>
              <a:miter lim="800000"/>
              <a:headEnd/>
              <a:tailEnd type="triangle" w="lg" len="lg"/>
            </a:ln>
            <a:extLst>
              <a:ext uri="{909E8E84-426E-40dd-AFC4-6F175D3DCCD1}">
                <a14:hiddenFill xmlns:a14="http://schemas.microsoft.com/office/drawing/2010/main">
                  <a:noFill/>
                </a14:hiddenFill>
              </a:ext>
            </a:extLst>
          </p:spPr>
        </p:cxnSp>
        <p:cxnSp>
          <p:nvCxnSpPr>
            <p:cNvPr id="2349074" name="AutoShape 18"/>
            <p:cNvCxnSpPr>
              <a:cxnSpLocks noChangeAspect="1" noChangeShapeType="1"/>
              <a:stCxn id="2349079" idx="4"/>
            </p:cNvCxnSpPr>
            <p:nvPr/>
          </p:nvCxnSpPr>
          <p:spPr bwMode="auto">
            <a:xfrm rot="5400000">
              <a:off x="2796" y="2913"/>
              <a:ext cx="306" cy="357"/>
            </a:xfrm>
            <a:prstGeom prst="bentConnector4">
              <a:avLst>
                <a:gd name="adj1" fmla="val 32486"/>
                <a:gd name="adj2" fmla="val 139343"/>
              </a:avLst>
            </a:prstGeom>
            <a:noFill/>
            <a:ln w="36720">
              <a:solidFill>
                <a:srgbClr val="993366"/>
              </a:solidFill>
              <a:miter lim="800000"/>
              <a:headEnd/>
              <a:tailEnd type="triangle" w="lg" len="lg"/>
            </a:ln>
            <a:extLst>
              <a:ext uri="{909E8E84-426E-40dd-AFC4-6F175D3DCCD1}">
                <a14:hiddenFill xmlns:a14="http://schemas.microsoft.com/office/drawing/2010/main">
                  <a:noFill/>
                </a14:hiddenFill>
              </a:ext>
            </a:extLst>
          </p:spPr>
        </p:cxnSp>
        <p:sp>
          <p:nvSpPr>
            <p:cNvPr id="2349075" name="Oval 19"/>
            <p:cNvSpPr>
              <a:spLocks noChangeAspect="1" noChangeArrowheads="1"/>
            </p:cNvSpPr>
            <p:nvPr/>
          </p:nvSpPr>
          <p:spPr bwMode="auto">
            <a:xfrm>
              <a:off x="1239" y="2610"/>
              <a:ext cx="221" cy="195"/>
            </a:xfrm>
            <a:prstGeom prst="ellipse">
              <a:avLst/>
            </a:prstGeom>
            <a:solidFill>
              <a:srgbClr val="00B8FF"/>
            </a:solidFill>
            <a:ln w="9525">
              <a:solidFill>
                <a:srgbClr val="000000"/>
              </a:solidFill>
              <a:round/>
              <a:headEnd/>
              <a:tailEnd/>
            </a:ln>
          </p:spPr>
          <p:txBody>
            <a:bodyPr wrap="none" anchor="ctr"/>
            <a:lstStyle/>
            <a:p>
              <a:endParaRPr lang="en-US"/>
            </a:p>
          </p:txBody>
        </p:sp>
        <p:cxnSp>
          <p:nvCxnSpPr>
            <p:cNvPr id="2349076" name="AutoShape 20"/>
            <p:cNvCxnSpPr>
              <a:cxnSpLocks noChangeAspect="1" noChangeShapeType="1"/>
              <a:stCxn id="2349077" idx="6"/>
              <a:endCxn id="2349070" idx="1"/>
            </p:cNvCxnSpPr>
            <p:nvPr/>
          </p:nvCxnSpPr>
          <p:spPr bwMode="auto">
            <a:xfrm>
              <a:off x="956" y="1978"/>
              <a:ext cx="1152" cy="244"/>
            </a:xfrm>
            <a:prstGeom prst="bentConnector3">
              <a:avLst>
                <a:gd name="adj1" fmla="val 50000"/>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sp>
          <p:nvSpPr>
            <p:cNvPr id="2349077" name="Oval 21"/>
            <p:cNvSpPr>
              <a:spLocks noChangeAspect="1" noChangeArrowheads="1"/>
            </p:cNvSpPr>
            <p:nvPr/>
          </p:nvSpPr>
          <p:spPr bwMode="auto">
            <a:xfrm>
              <a:off x="735" y="1881"/>
              <a:ext cx="221" cy="195"/>
            </a:xfrm>
            <a:prstGeom prst="ellipse">
              <a:avLst/>
            </a:prstGeom>
            <a:solidFill>
              <a:srgbClr val="00B8FF"/>
            </a:solidFill>
            <a:ln w="9525">
              <a:solidFill>
                <a:srgbClr val="000000"/>
              </a:solidFill>
              <a:round/>
              <a:headEnd/>
              <a:tailEnd/>
            </a:ln>
          </p:spPr>
          <p:txBody>
            <a:bodyPr wrap="none" anchor="ctr"/>
            <a:lstStyle/>
            <a:p>
              <a:endParaRPr lang="en-US"/>
            </a:p>
          </p:txBody>
        </p:sp>
        <p:cxnSp>
          <p:nvCxnSpPr>
            <p:cNvPr id="2349078" name="AutoShape 22"/>
            <p:cNvCxnSpPr>
              <a:cxnSpLocks noChangeAspect="1" noChangeShapeType="1"/>
              <a:stCxn id="2349075" idx="0"/>
              <a:endCxn id="2349070" idx="2"/>
            </p:cNvCxnSpPr>
            <p:nvPr/>
          </p:nvCxnSpPr>
          <p:spPr bwMode="auto">
            <a:xfrm rot="16200000">
              <a:off x="1655" y="2029"/>
              <a:ext cx="276" cy="885"/>
            </a:xfrm>
            <a:prstGeom prst="bentConnector3">
              <a:avLst>
                <a:gd name="adj1" fmla="val 50000"/>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sp>
          <p:nvSpPr>
            <p:cNvPr id="2349079" name="Oval 23"/>
            <p:cNvSpPr>
              <a:spLocks noChangeAspect="1" noChangeArrowheads="1"/>
            </p:cNvSpPr>
            <p:nvPr/>
          </p:nvSpPr>
          <p:spPr bwMode="auto">
            <a:xfrm>
              <a:off x="3017" y="2744"/>
              <a:ext cx="220" cy="195"/>
            </a:xfrm>
            <a:prstGeom prst="ellipse">
              <a:avLst/>
            </a:prstGeom>
            <a:solidFill>
              <a:srgbClr val="00B8FF"/>
            </a:solidFill>
            <a:ln w="9525">
              <a:solidFill>
                <a:srgbClr val="000000"/>
              </a:solidFill>
              <a:round/>
              <a:headEnd/>
              <a:tailEnd/>
            </a:ln>
          </p:spPr>
          <p:txBody>
            <a:bodyPr wrap="none" anchor="ctr"/>
            <a:lstStyle/>
            <a:p>
              <a:endParaRPr lang="en-US"/>
            </a:p>
          </p:txBody>
        </p:sp>
        <p:sp>
          <p:nvSpPr>
            <p:cNvPr id="2349080" name="Oval 24"/>
            <p:cNvSpPr>
              <a:spLocks noChangeAspect="1" noChangeArrowheads="1"/>
            </p:cNvSpPr>
            <p:nvPr/>
          </p:nvSpPr>
          <p:spPr bwMode="auto">
            <a:xfrm>
              <a:off x="2122" y="2788"/>
              <a:ext cx="219" cy="195"/>
            </a:xfrm>
            <a:prstGeom prst="ellipse">
              <a:avLst/>
            </a:prstGeom>
            <a:solidFill>
              <a:srgbClr val="00B8FF"/>
            </a:solidFill>
            <a:ln w="9525">
              <a:solidFill>
                <a:srgbClr val="000000"/>
              </a:solidFill>
              <a:round/>
              <a:headEnd/>
              <a:tailEnd/>
            </a:ln>
          </p:spPr>
          <p:txBody>
            <a:bodyPr wrap="none" anchor="ctr"/>
            <a:lstStyle/>
            <a:p>
              <a:endParaRPr lang="en-US"/>
            </a:p>
          </p:txBody>
        </p:sp>
        <p:cxnSp>
          <p:nvCxnSpPr>
            <p:cNvPr id="2349081" name="AutoShape 25"/>
            <p:cNvCxnSpPr>
              <a:cxnSpLocks noChangeAspect="1" noChangeShapeType="1"/>
              <a:stCxn id="2349079" idx="0"/>
              <a:endCxn id="2349070" idx="2"/>
            </p:cNvCxnSpPr>
            <p:nvPr/>
          </p:nvCxnSpPr>
          <p:spPr bwMode="auto">
            <a:xfrm rot="5400000" flipH="1">
              <a:off x="2476" y="2093"/>
              <a:ext cx="410" cy="892"/>
            </a:xfrm>
            <a:prstGeom prst="bentConnector3">
              <a:avLst>
                <a:gd name="adj1" fmla="val 49894"/>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cxnSp>
          <p:nvCxnSpPr>
            <p:cNvPr id="2349082" name="AutoShape 26"/>
            <p:cNvCxnSpPr>
              <a:cxnSpLocks noChangeAspect="1" noChangeShapeType="1"/>
              <a:stCxn id="2349080" idx="0"/>
            </p:cNvCxnSpPr>
            <p:nvPr/>
          </p:nvCxnSpPr>
          <p:spPr bwMode="auto">
            <a:xfrm rot="16200000">
              <a:off x="2006" y="2560"/>
              <a:ext cx="454" cy="1"/>
            </a:xfrm>
            <a:prstGeom prst="bentConnector3">
              <a:avLst>
                <a:gd name="adj1" fmla="val 50000"/>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sp>
          <p:nvSpPr>
            <p:cNvPr id="2349083" name="Oval 27"/>
            <p:cNvSpPr>
              <a:spLocks noChangeAspect="1" noChangeArrowheads="1"/>
            </p:cNvSpPr>
            <p:nvPr/>
          </p:nvSpPr>
          <p:spPr bwMode="auto">
            <a:xfrm>
              <a:off x="5209" y="3037"/>
              <a:ext cx="220" cy="196"/>
            </a:xfrm>
            <a:prstGeom prst="ellipse">
              <a:avLst/>
            </a:prstGeom>
            <a:solidFill>
              <a:srgbClr val="00B8FF"/>
            </a:solidFill>
            <a:ln w="9525">
              <a:solidFill>
                <a:srgbClr val="000000"/>
              </a:solidFill>
              <a:round/>
              <a:headEnd/>
              <a:tailEnd/>
            </a:ln>
          </p:spPr>
          <p:txBody>
            <a:bodyPr wrap="none" anchor="ctr"/>
            <a:lstStyle/>
            <a:p>
              <a:endParaRPr lang="en-US"/>
            </a:p>
          </p:txBody>
        </p:sp>
        <p:sp>
          <p:nvSpPr>
            <p:cNvPr id="2349084" name="Oval 28"/>
            <p:cNvSpPr>
              <a:spLocks noChangeAspect="1" noChangeArrowheads="1"/>
            </p:cNvSpPr>
            <p:nvPr/>
          </p:nvSpPr>
          <p:spPr bwMode="auto">
            <a:xfrm>
              <a:off x="4266" y="3037"/>
              <a:ext cx="220" cy="196"/>
            </a:xfrm>
            <a:prstGeom prst="ellipse">
              <a:avLst/>
            </a:prstGeom>
            <a:solidFill>
              <a:srgbClr val="00B8FF"/>
            </a:solidFill>
            <a:ln w="9525">
              <a:solidFill>
                <a:srgbClr val="000000"/>
              </a:solidFill>
              <a:round/>
              <a:headEnd/>
              <a:tailEnd/>
            </a:ln>
          </p:spPr>
          <p:txBody>
            <a:bodyPr wrap="none" anchor="ctr"/>
            <a:lstStyle/>
            <a:p>
              <a:endParaRPr lang="en-US"/>
            </a:p>
          </p:txBody>
        </p:sp>
        <p:sp>
          <p:nvSpPr>
            <p:cNvPr id="2349085" name="Oval 29"/>
            <p:cNvSpPr>
              <a:spLocks noChangeAspect="1" noChangeArrowheads="1"/>
            </p:cNvSpPr>
            <p:nvPr/>
          </p:nvSpPr>
          <p:spPr bwMode="auto">
            <a:xfrm>
              <a:off x="3569" y="2858"/>
              <a:ext cx="220" cy="197"/>
            </a:xfrm>
            <a:prstGeom prst="ellipse">
              <a:avLst/>
            </a:prstGeom>
            <a:solidFill>
              <a:srgbClr val="00B8FF"/>
            </a:solidFill>
            <a:ln w="9525">
              <a:solidFill>
                <a:srgbClr val="000000"/>
              </a:solidFill>
              <a:round/>
              <a:headEnd/>
              <a:tailEnd/>
            </a:ln>
          </p:spPr>
          <p:txBody>
            <a:bodyPr wrap="none" anchor="ctr"/>
            <a:lstStyle/>
            <a:p>
              <a:endParaRPr lang="en-US"/>
            </a:p>
          </p:txBody>
        </p:sp>
        <p:cxnSp>
          <p:nvCxnSpPr>
            <p:cNvPr id="2349086" name="AutoShape 30"/>
            <p:cNvCxnSpPr>
              <a:cxnSpLocks noChangeAspect="1" noChangeShapeType="1"/>
              <a:stCxn id="2349083" idx="0"/>
              <a:endCxn id="2349071" idx="2"/>
            </p:cNvCxnSpPr>
            <p:nvPr/>
          </p:nvCxnSpPr>
          <p:spPr bwMode="auto">
            <a:xfrm rot="5400000" flipH="1">
              <a:off x="4911" y="2629"/>
              <a:ext cx="328" cy="488"/>
            </a:xfrm>
            <a:prstGeom prst="bentConnector3">
              <a:avLst>
                <a:gd name="adj1" fmla="val 50000"/>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cxnSp>
          <p:nvCxnSpPr>
            <p:cNvPr id="2349087" name="AutoShape 31"/>
            <p:cNvCxnSpPr>
              <a:cxnSpLocks noChangeAspect="1" noChangeShapeType="1"/>
              <a:stCxn id="2349084" idx="6"/>
              <a:endCxn id="2349071" idx="2"/>
            </p:cNvCxnSpPr>
            <p:nvPr/>
          </p:nvCxnSpPr>
          <p:spPr bwMode="auto">
            <a:xfrm flipV="1">
              <a:off x="4486" y="2709"/>
              <a:ext cx="345" cy="426"/>
            </a:xfrm>
            <a:prstGeom prst="bentConnector2">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cxnSp>
          <p:nvCxnSpPr>
            <p:cNvPr id="2349088" name="AutoShape 32"/>
            <p:cNvCxnSpPr>
              <a:cxnSpLocks noChangeAspect="1" noChangeShapeType="1"/>
              <a:stCxn id="2349085" idx="6"/>
              <a:endCxn id="2349071" idx="2"/>
            </p:cNvCxnSpPr>
            <p:nvPr/>
          </p:nvCxnSpPr>
          <p:spPr bwMode="auto">
            <a:xfrm flipV="1">
              <a:off x="3789" y="2709"/>
              <a:ext cx="1042" cy="248"/>
            </a:xfrm>
            <a:prstGeom prst="bentConnector2">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cxnSp>
          <p:nvCxnSpPr>
            <p:cNvPr id="2349089" name="AutoShape 33"/>
            <p:cNvCxnSpPr>
              <a:cxnSpLocks noChangeAspect="1" noChangeShapeType="1"/>
              <a:stCxn id="2349071" idx="1"/>
              <a:endCxn id="2349070" idx="3"/>
            </p:cNvCxnSpPr>
            <p:nvPr/>
          </p:nvCxnSpPr>
          <p:spPr bwMode="auto">
            <a:xfrm rot="10800000">
              <a:off x="2361" y="2222"/>
              <a:ext cx="2344" cy="375"/>
            </a:xfrm>
            <a:prstGeom prst="bentConnector3">
              <a:avLst>
                <a:gd name="adj1" fmla="val 50000"/>
              </a:avLst>
            </a:prstGeom>
            <a:noFill/>
            <a:ln w="36720">
              <a:solidFill>
                <a:srgbClr val="FF0000"/>
              </a:solidFill>
              <a:miter lim="800000"/>
              <a:headEnd type="triangle" w="lg" len="lg"/>
              <a:tailEnd type="triangle" w="lg" len="lg"/>
            </a:ln>
            <a:extLst>
              <a:ext uri="{909E8E84-426E-40dd-AFC4-6F175D3DCCD1}">
                <a14:hiddenFill xmlns:a14="http://schemas.microsoft.com/office/drawing/2010/main">
                  <a:noFill/>
                </a14:hiddenFill>
              </a:ext>
            </a:extLst>
          </p:spPr>
        </p:cxnSp>
        <p:sp>
          <p:nvSpPr>
            <p:cNvPr id="2349090" name="Text Box 34"/>
            <p:cNvSpPr txBox="1">
              <a:spLocks noChangeAspect="1" noChangeArrowheads="1"/>
            </p:cNvSpPr>
            <p:nvPr/>
          </p:nvSpPr>
          <p:spPr bwMode="auto">
            <a:xfrm>
              <a:off x="743" y="1436"/>
              <a:ext cx="919"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828675">
                <a:tabLst>
                  <a:tab pos="657225" algn="l"/>
                  <a:tab pos="1312863" algn="l"/>
                </a:tabLst>
                <a:defRPr sz="2400">
                  <a:solidFill>
                    <a:schemeClr val="tx1"/>
                  </a:solidFill>
                  <a:latin typeface="Times New Roman" charset="0"/>
                  <a:ea typeface="ＭＳ Ｐゴシック" charset="0"/>
                </a:defRPr>
              </a:lvl1pPr>
              <a:lvl2pPr marL="414338" defTabSz="828675">
                <a:tabLst>
                  <a:tab pos="657225" algn="l"/>
                  <a:tab pos="1312863" algn="l"/>
                </a:tabLst>
                <a:defRPr sz="2400">
                  <a:solidFill>
                    <a:schemeClr val="tx1"/>
                  </a:solidFill>
                  <a:latin typeface="Times New Roman" charset="0"/>
                  <a:ea typeface="ＭＳ Ｐゴシック" charset="0"/>
                </a:defRPr>
              </a:lvl2pPr>
              <a:lvl3pPr marL="828675" defTabSz="828675">
                <a:tabLst>
                  <a:tab pos="657225" algn="l"/>
                  <a:tab pos="1312863" algn="l"/>
                </a:tabLst>
                <a:defRPr sz="2400">
                  <a:solidFill>
                    <a:schemeClr val="tx1"/>
                  </a:solidFill>
                  <a:latin typeface="Times New Roman" charset="0"/>
                  <a:ea typeface="ＭＳ Ｐゴシック" charset="0"/>
                </a:defRPr>
              </a:lvl3pPr>
              <a:lvl4pPr marL="1244600" defTabSz="828675">
                <a:tabLst>
                  <a:tab pos="657225" algn="l"/>
                  <a:tab pos="1312863" algn="l"/>
                </a:tabLst>
                <a:defRPr sz="2400">
                  <a:solidFill>
                    <a:schemeClr val="tx1"/>
                  </a:solidFill>
                  <a:latin typeface="Times New Roman" charset="0"/>
                  <a:ea typeface="ＭＳ Ｐゴシック" charset="0"/>
                </a:defRPr>
              </a:lvl4pPr>
              <a:lvl5pPr marL="1658938" defTabSz="828675">
                <a:tabLst>
                  <a:tab pos="657225" algn="l"/>
                  <a:tab pos="1312863" algn="l"/>
                </a:tabLst>
                <a:defRPr sz="2400">
                  <a:solidFill>
                    <a:schemeClr val="tx1"/>
                  </a:solidFill>
                  <a:latin typeface="Times New Roman" charset="0"/>
                  <a:ea typeface="ＭＳ Ｐゴシック" charset="0"/>
                </a:defRPr>
              </a:lvl5pPr>
              <a:lvl6pPr marL="2116138" defTabSz="828675" fontAlgn="base">
                <a:spcBef>
                  <a:spcPct val="0"/>
                </a:spcBef>
                <a:spcAft>
                  <a:spcPct val="0"/>
                </a:spcAft>
                <a:tabLst>
                  <a:tab pos="657225" algn="l"/>
                  <a:tab pos="1312863" algn="l"/>
                </a:tabLst>
                <a:defRPr sz="2400">
                  <a:solidFill>
                    <a:schemeClr val="tx1"/>
                  </a:solidFill>
                  <a:latin typeface="Times New Roman" charset="0"/>
                  <a:ea typeface="ＭＳ Ｐゴシック" charset="0"/>
                </a:defRPr>
              </a:lvl6pPr>
              <a:lvl7pPr marL="2573338" defTabSz="828675" fontAlgn="base">
                <a:spcBef>
                  <a:spcPct val="0"/>
                </a:spcBef>
                <a:spcAft>
                  <a:spcPct val="0"/>
                </a:spcAft>
                <a:tabLst>
                  <a:tab pos="657225" algn="l"/>
                  <a:tab pos="1312863" algn="l"/>
                </a:tabLst>
                <a:defRPr sz="2400">
                  <a:solidFill>
                    <a:schemeClr val="tx1"/>
                  </a:solidFill>
                  <a:latin typeface="Times New Roman" charset="0"/>
                  <a:ea typeface="ＭＳ Ｐゴシック" charset="0"/>
                </a:defRPr>
              </a:lvl7pPr>
              <a:lvl8pPr marL="3030538" defTabSz="828675" fontAlgn="base">
                <a:spcBef>
                  <a:spcPct val="0"/>
                </a:spcBef>
                <a:spcAft>
                  <a:spcPct val="0"/>
                </a:spcAft>
                <a:tabLst>
                  <a:tab pos="657225" algn="l"/>
                  <a:tab pos="1312863" algn="l"/>
                </a:tabLst>
                <a:defRPr sz="2400">
                  <a:solidFill>
                    <a:schemeClr val="tx1"/>
                  </a:solidFill>
                  <a:latin typeface="Times New Roman" charset="0"/>
                  <a:ea typeface="ＭＳ Ｐゴシック" charset="0"/>
                </a:defRPr>
              </a:lvl8pPr>
              <a:lvl9pPr marL="3487738" defTabSz="828675" fontAlgn="base">
                <a:spcBef>
                  <a:spcPct val="0"/>
                </a:spcBef>
                <a:spcAft>
                  <a:spcPct val="0"/>
                </a:spcAft>
                <a:tabLst>
                  <a:tab pos="657225" algn="l"/>
                  <a:tab pos="1312863" algn="l"/>
                </a:tabLst>
                <a:defRPr sz="2400">
                  <a:solidFill>
                    <a:schemeClr val="tx1"/>
                  </a:solidFill>
                  <a:latin typeface="Times New Roman" charset="0"/>
                  <a:ea typeface="ＭＳ Ｐゴシック" charset="0"/>
                </a:defRPr>
              </a:lvl9pPr>
            </a:lstStyle>
            <a:p>
              <a:pPr>
                <a:buClr>
                  <a:srgbClr val="000000"/>
                </a:buClr>
                <a:buSzPct val="38000"/>
                <a:buFont typeface="StarBats" charset="0"/>
                <a:buNone/>
              </a:pPr>
              <a:r>
                <a:rPr lang="en-GB" sz="2500" i="0">
                  <a:solidFill>
                    <a:srgbClr val="0047FF"/>
                  </a:solidFill>
                  <a:latin typeface="Timmons" charset="0"/>
                </a:rPr>
                <a:t> </a:t>
              </a:r>
              <a:r>
                <a:rPr lang="en-GB" sz="2500" i="0">
                  <a:solidFill>
                    <a:srgbClr val="0047FF"/>
                  </a:solidFill>
                  <a:latin typeface="Times" charset="0"/>
                </a:rPr>
                <a:t>1 - Data </a:t>
              </a:r>
            </a:p>
            <a:p>
              <a:pPr>
                <a:buClr>
                  <a:srgbClr val="000000"/>
                </a:buClr>
                <a:buSzPct val="38000"/>
                <a:buFont typeface="StarBats" charset="0"/>
                <a:buNone/>
              </a:pPr>
              <a:r>
                <a:rPr lang="en-GB" sz="2500" i="0">
                  <a:solidFill>
                    <a:srgbClr val="0047FF"/>
                  </a:solidFill>
                  <a:latin typeface="Times" charset="0"/>
                </a:rPr>
                <a:t>Collection</a:t>
              </a:r>
            </a:p>
          </p:txBody>
        </p:sp>
        <p:sp>
          <p:nvSpPr>
            <p:cNvPr id="2349091" name="Text Box 35"/>
            <p:cNvSpPr txBox="1">
              <a:spLocks noChangeAspect="1" noChangeArrowheads="1"/>
            </p:cNvSpPr>
            <p:nvPr/>
          </p:nvSpPr>
          <p:spPr bwMode="auto">
            <a:xfrm>
              <a:off x="705" y="3275"/>
              <a:ext cx="1890"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1pPr>
              <a:lvl2pPr marL="414338"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2pPr>
              <a:lvl3pPr marL="828675"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3pPr>
              <a:lvl4pPr marL="1244600"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4pPr>
              <a:lvl5pPr marL="1658938" defTabSz="828675">
                <a:tabLst>
                  <a:tab pos="657225" algn="l"/>
                  <a:tab pos="1312863" algn="l"/>
                  <a:tab pos="1970088" algn="l"/>
                  <a:tab pos="2627313" algn="l"/>
                  <a:tab pos="3282950" algn="l"/>
                </a:tabLst>
                <a:defRPr sz="2400">
                  <a:solidFill>
                    <a:schemeClr val="tx1"/>
                  </a:solidFill>
                  <a:latin typeface="Times New Roman" charset="0"/>
                  <a:ea typeface="ＭＳ Ｐゴシック" charset="0"/>
                </a:defRPr>
              </a:lvl5pPr>
              <a:lvl6pPr marL="2116138" defTabSz="828675" fontAlgn="base">
                <a:spcBef>
                  <a:spcPct val="0"/>
                </a:spcBef>
                <a:spcAft>
                  <a:spcPct val="0"/>
                </a:spcAft>
                <a:tabLst>
                  <a:tab pos="657225" algn="l"/>
                  <a:tab pos="1312863" algn="l"/>
                  <a:tab pos="1970088" algn="l"/>
                  <a:tab pos="2627313" algn="l"/>
                  <a:tab pos="3282950" algn="l"/>
                </a:tabLst>
                <a:defRPr sz="2400">
                  <a:solidFill>
                    <a:schemeClr val="tx1"/>
                  </a:solidFill>
                  <a:latin typeface="Times New Roman" charset="0"/>
                  <a:ea typeface="ＭＳ Ｐゴシック" charset="0"/>
                </a:defRPr>
              </a:lvl6pPr>
              <a:lvl7pPr marL="2573338" defTabSz="828675" fontAlgn="base">
                <a:spcBef>
                  <a:spcPct val="0"/>
                </a:spcBef>
                <a:spcAft>
                  <a:spcPct val="0"/>
                </a:spcAft>
                <a:tabLst>
                  <a:tab pos="657225" algn="l"/>
                  <a:tab pos="1312863" algn="l"/>
                  <a:tab pos="1970088" algn="l"/>
                  <a:tab pos="2627313" algn="l"/>
                  <a:tab pos="3282950" algn="l"/>
                </a:tabLst>
                <a:defRPr sz="2400">
                  <a:solidFill>
                    <a:schemeClr val="tx1"/>
                  </a:solidFill>
                  <a:latin typeface="Times New Roman" charset="0"/>
                  <a:ea typeface="ＭＳ Ｐゴシック" charset="0"/>
                </a:defRPr>
              </a:lvl7pPr>
              <a:lvl8pPr marL="3030538" defTabSz="828675" fontAlgn="base">
                <a:spcBef>
                  <a:spcPct val="0"/>
                </a:spcBef>
                <a:spcAft>
                  <a:spcPct val="0"/>
                </a:spcAft>
                <a:tabLst>
                  <a:tab pos="657225" algn="l"/>
                  <a:tab pos="1312863" algn="l"/>
                  <a:tab pos="1970088" algn="l"/>
                  <a:tab pos="2627313" algn="l"/>
                  <a:tab pos="3282950" algn="l"/>
                </a:tabLst>
                <a:defRPr sz="2400">
                  <a:solidFill>
                    <a:schemeClr val="tx1"/>
                  </a:solidFill>
                  <a:latin typeface="Times New Roman" charset="0"/>
                  <a:ea typeface="ＭＳ Ｐゴシック" charset="0"/>
                </a:defRPr>
              </a:lvl8pPr>
              <a:lvl9pPr marL="3487738" defTabSz="828675" fontAlgn="base">
                <a:spcBef>
                  <a:spcPct val="0"/>
                </a:spcBef>
                <a:spcAft>
                  <a:spcPct val="0"/>
                </a:spcAft>
                <a:tabLst>
                  <a:tab pos="657225" algn="l"/>
                  <a:tab pos="1312863" algn="l"/>
                  <a:tab pos="1970088" algn="l"/>
                  <a:tab pos="2627313" algn="l"/>
                  <a:tab pos="3282950" algn="l"/>
                </a:tabLst>
                <a:defRPr sz="2400">
                  <a:solidFill>
                    <a:schemeClr val="tx1"/>
                  </a:solidFill>
                  <a:latin typeface="Times New Roman" charset="0"/>
                  <a:ea typeface="ＭＳ Ｐゴシック" charset="0"/>
                </a:defRPr>
              </a:lvl9pPr>
            </a:lstStyle>
            <a:p>
              <a:pPr>
                <a:buClr>
                  <a:srgbClr val="000000"/>
                </a:buClr>
                <a:buSzPct val="38000"/>
                <a:buFont typeface="StarBats" charset="0"/>
                <a:buNone/>
              </a:pPr>
              <a:r>
                <a:rPr lang="en-GB" sz="2500" i="0">
                  <a:solidFill>
                    <a:srgbClr val="0047FF"/>
                  </a:solidFill>
                  <a:latin typeface="Timmons" charset="0"/>
                </a:rPr>
                <a:t> </a:t>
              </a:r>
              <a:r>
                <a:rPr lang="en-GB" sz="2500" i="0">
                  <a:solidFill>
                    <a:srgbClr val="993366"/>
                  </a:solidFill>
                  <a:latin typeface="Times" charset="0"/>
                </a:rPr>
                <a:t>2 - Data Registration</a:t>
              </a:r>
            </a:p>
          </p:txBody>
        </p:sp>
        <p:sp>
          <p:nvSpPr>
            <p:cNvPr id="2349092" name="Text Box 36"/>
            <p:cNvSpPr txBox="1">
              <a:spLocks noChangeAspect="1" noChangeArrowheads="1"/>
            </p:cNvSpPr>
            <p:nvPr/>
          </p:nvSpPr>
          <p:spPr bwMode="auto">
            <a:xfrm>
              <a:off x="2494" y="1988"/>
              <a:ext cx="1173"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828675">
                <a:tabLst>
                  <a:tab pos="657225" algn="l"/>
                  <a:tab pos="1312863" algn="l"/>
                  <a:tab pos="1970088" algn="l"/>
                </a:tabLst>
                <a:defRPr sz="2400">
                  <a:solidFill>
                    <a:schemeClr val="tx1"/>
                  </a:solidFill>
                  <a:latin typeface="Times New Roman" charset="0"/>
                  <a:ea typeface="ＭＳ Ｐゴシック" charset="0"/>
                </a:defRPr>
              </a:lvl1pPr>
              <a:lvl2pPr marL="414338" defTabSz="828675">
                <a:tabLst>
                  <a:tab pos="657225" algn="l"/>
                  <a:tab pos="1312863" algn="l"/>
                  <a:tab pos="1970088" algn="l"/>
                </a:tabLst>
                <a:defRPr sz="2400">
                  <a:solidFill>
                    <a:schemeClr val="tx1"/>
                  </a:solidFill>
                  <a:latin typeface="Times New Roman" charset="0"/>
                  <a:ea typeface="ＭＳ Ｐゴシック" charset="0"/>
                </a:defRPr>
              </a:lvl2pPr>
              <a:lvl3pPr marL="828675" defTabSz="828675">
                <a:tabLst>
                  <a:tab pos="657225" algn="l"/>
                  <a:tab pos="1312863" algn="l"/>
                  <a:tab pos="1970088" algn="l"/>
                </a:tabLst>
                <a:defRPr sz="2400">
                  <a:solidFill>
                    <a:schemeClr val="tx1"/>
                  </a:solidFill>
                  <a:latin typeface="Times New Roman" charset="0"/>
                  <a:ea typeface="ＭＳ Ｐゴシック" charset="0"/>
                </a:defRPr>
              </a:lvl3pPr>
              <a:lvl4pPr marL="1244600" defTabSz="828675">
                <a:tabLst>
                  <a:tab pos="657225" algn="l"/>
                  <a:tab pos="1312863" algn="l"/>
                  <a:tab pos="1970088" algn="l"/>
                </a:tabLst>
                <a:defRPr sz="2400">
                  <a:solidFill>
                    <a:schemeClr val="tx1"/>
                  </a:solidFill>
                  <a:latin typeface="Times New Roman" charset="0"/>
                  <a:ea typeface="ＭＳ Ｐゴシック" charset="0"/>
                </a:defRPr>
              </a:lvl4pPr>
              <a:lvl5pPr marL="1658938" defTabSz="828675">
                <a:tabLst>
                  <a:tab pos="657225" algn="l"/>
                  <a:tab pos="1312863" algn="l"/>
                  <a:tab pos="1970088" algn="l"/>
                </a:tabLst>
                <a:defRPr sz="2400">
                  <a:solidFill>
                    <a:schemeClr val="tx1"/>
                  </a:solidFill>
                  <a:latin typeface="Times New Roman" charset="0"/>
                  <a:ea typeface="ＭＳ Ｐゴシック" charset="0"/>
                </a:defRPr>
              </a:lvl5pPr>
              <a:lvl6pPr marL="21161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6pPr>
              <a:lvl7pPr marL="25733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7pPr>
              <a:lvl8pPr marL="30305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8pPr>
              <a:lvl9pPr marL="34877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9pPr>
            </a:lstStyle>
            <a:p>
              <a:pPr>
                <a:buClr>
                  <a:srgbClr val="000000"/>
                </a:buClr>
                <a:buSzPct val="38000"/>
                <a:buFont typeface="StarBats" charset="0"/>
                <a:buNone/>
              </a:pPr>
              <a:r>
                <a:rPr lang="en-GB" sz="2500" i="0">
                  <a:solidFill>
                    <a:srgbClr val="FF6633"/>
                  </a:solidFill>
                  <a:latin typeface="Times" charset="0"/>
                </a:rPr>
                <a:t>3 - Run CAD</a:t>
              </a:r>
            </a:p>
            <a:p>
              <a:pPr>
                <a:buClr>
                  <a:srgbClr val="000000"/>
                </a:buClr>
                <a:buSzPct val="38000"/>
                <a:buFont typeface="StarBats" charset="0"/>
                <a:buNone/>
              </a:pPr>
              <a:r>
                <a:rPr lang="en-GB" sz="2500" i="0">
                  <a:solidFill>
                    <a:srgbClr val="FF6633"/>
                  </a:solidFill>
                  <a:latin typeface="Times" charset="0"/>
                </a:rPr>
                <a:t>   remotely</a:t>
              </a:r>
            </a:p>
          </p:txBody>
        </p:sp>
        <p:sp>
          <p:nvSpPr>
            <p:cNvPr id="2349093" name="Text Box 37"/>
            <p:cNvSpPr txBox="1">
              <a:spLocks noChangeAspect="1" noChangeArrowheads="1"/>
            </p:cNvSpPr>
            <p:nvPr/>
          </p:nvSpPr>
          <p:spPr bwMode="auto">
            <a:xfrm>
              <a:off x="3406" y="1449"/>
              <a:ext cx="1209"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828675">
                <a:tabLst>
                  <a:tab pos="657225" algn="l"/>
                  <a:tab pos="1312863" algn="l"/>
                  <a:tab pos="1970088" algn="l"/>
                </a:tabLst>
                <a:defRPr sz="2400">
                  <a:solidFill>
                    <a:schemeClr val="tx1"/>
                  </a:solidFill>
                  <a:latin typeface="Times New Roman" charset="0"/>
                  <a:ea typeface="ＭＳ Ｐゴシック" charset="0"/>
                </a:defRPr>
              </a:lvl1pPr>
              <a:lvl2pPr marL="414338" defTabSz="828675">
                <a:tabLst>
                  <a:tab pos="657225" algn="l"/>
                  <a:tab pos="1312863" algn="l"/>
                  <a:tab pos="1970088" algn="l"/>
                </a:tabLst>
                <a:defRPr sz="2400">
                  <a:solidFill>
                    <a:schemeClr val="tx1"/>
                  </a:solidFill>
                  <a:latin typeface="Times New Roman" charset="0"/>
                  <a:ea typeface="ＭＳ Ｐゴシック" charset="0"/>
                </a:defRPr>
              </a:lvl2pPr>
              <a:lvl3pPr marL="828675" defTabSz="828675">
                <a:tabLst>
                  <a:tab pos="657225" algn="l"/>
                  <a:tab pos="1312863" algn="l"/>
                  <a:tab pos="1970088" algn="l"/>
                </a:tabLst>
                <a:defRPr sz="2400">
                  <a:solidFill>
                    <a:schemeClr val="tx1"/>
                  </a:solidFill>
                  <a:latin typeface="Times New Roman" charset="0"/>
                  <a:ea typeface="ＭＳ Ｐゴシック" charset="0"/>
                </a:defRPr>
              </a:lvl3pPr>
              <a:lvl4pPr marL="1244600" defTabSz="828675">
                <a:tabLst>
                  <a:tab pos="657225" algn="l"/>
                  <a:tab pos="1312863" algn="l"/>
                  <a:tab pos="1970088" algn="l"/>
                </a:tabLst>
                <a:defRPr sz="2400">
                  <a:solidFill>
                    <a:schemeClr val="tx1"/>
                  </a:solidFill>
                  <a:latin typeface="Times New Roman" charset="0"/>
                  <a:ea typeface="ＭＳ Ｐゴシック" charset="0"/>
                </a:defRPr>
              </a:lvl4pPr>
              <a:lvl5pPr marL="1658938" defTabSz="828675">
                <a:tabLst>
                  <a:tab pos="657225" algn="l"/>
                  <a:tab pos="1312863" algn="l"/>
                  <a:tab pos="1970088" algn="l"/>
                </a:tabLst>
                <a:defRPr sz="2400">
                  <a:solidFill>
                    <a:schemeClr val="tx1"/>
                  </a:solidFill>
                  <a:latin typeface="Times New Roman" charset="0"/>
                  <a:ea typeface="ＭＳ Ｐゴシック" charset="0"/>
                </a:defRPr>
              </a:lvl5pPr>
              <a:lvl6pPr marL="21161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6pPr>
              <a:lvl7pPr marL="25733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7pPr>
              <a:lvl8pPr marL="30305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8pPr>
              <a:lvl9pPr marL="34877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9pPr>
            </a:lstStyle>
            <a:p>
              <a:pPr>
                <a:buClr>
                  <a:srgbClr val="000000"/>
                </a:buClr>
                <a:buSzPct val="33000"/>
                <a:buFont typeface="StarBats" charset="0"/>
                <a:buNone/>
              </a:pPr>
              <a:r>
                <a:rPr lang="en-GB" sz="2900" i="0">
                  <a:solidFill>
                    <a:srgbClr val="0047FF"/>
                  </a:solidFill>
                  <a:latin typeface="Times" charset="0"/>
                </a:rPr>
                <a:t> </a:t>
              </a:r>
              <a:r>
                <a:rPr lang="en-GB" sz="2500" i="0">
                  <a:solidFill>
                    <a:srgbClr val="0047FF"/>
                  </a:solidFill>
                  <a:latin typeface="Times" charset="0"/>
                </a:rPr>
                <a:t>4 - Transfer </a:t>
              </a:r>
            </a:p>
            <a:p>
              <a:pPr>
                <a:buClr>
                  <a:srgbClr val="000000"/>
                </a:buClr>
                <a:buSzPct val="38000"/>
                <a:buFont typeface="StarBats" charset="0"/>
                <a:buNone/>
              </a:pPr>
              <a:r>
                <a:rPr lang="en-GB" sz="2500" i="0">
                  <a:solidFill>
                    <a:srgbClr val="0047FF"/>
                  </a:solidFill>
                  <a:latin typeface="Times" charset="0"/>
                </a:rPr>
                <a:t>Selected Data </a:t>
              </a:r>
            </a:p>
          </p:txBody>
        </p:sp>
        <p:sp>
          <p:nvSpPr>
            <p:cNvPr id="2349094" name="Text Box 38"/>
            <p:cNvSpPr txBox="1">
              <a:spLocks noChangeAspect="1" noChangeArrowheads="1"/>
            </p:cNvSpPr>
            <p:nvPr/>
          </p:nvSpPr>
          <p:spPr bwMode="auto">
            <a:xfrm>
              <a:off x="4168" y="2059"/>
              <a:ext cx="1227"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828675">
                <a:tabLst>
                  <a:tab pos="657225" algn="l"/>
                  <a:tab pos="1312863" algn="l"/>
                  <a:tab pos="1970088" algn="l"/>
                </a:tabLst>
                <a:defRPr sz="2400">
                  <a:solidFill>
                    <a:schemeClr val="tx1"/>
                  </a:solidFill>
                  <a:latin typeface="Times New Roman" charset="0"/>
                  <a:ea typeface="ＭＳ Ｐゴシック" charset="0"/>
                </a:defRPr>
              </a:lvl1pPr>
              <a:lvl2pPr marL="414338" defTabSz="828675">
                <a:tabLst>
                  <a:tab pos="657225" algn="l"/>
                  <a:tab pos="1312863" algn="l"/>
                  <a:tab pos="1970088" algn="l"/>
                </a:tabLst>
                <a:defRPr sz="2400">
                  <a:solidFill>
                    <a:schemeClr val="tx1"/>
                  </a:solidFill>
                  <a:latin typeface="Times New Roman" charset="0"/>
                  <a:ea typeface="ＭＳ Ｐゴシック" charset="0"/>
                </a:defRPr>
              </a:lvl2pPr>
              <a:lvl3pPr marL="828675" defTabSz="828675">
                <a:tabLst>
                  <a:tab pos="657225" algn="l"/>
                  <a:tab pos="1312863" algn="l"/>
                  <a:tab pos="1970088" algn="l"/>
                </a:tabLst>
                <a:defRPr sz="2400">
                  <a:solidFill>
                    <a:schemeClr val="tx1"/>
                  </a:solidFill>
                  <a:latin typeface="Times New Roman" charset="0"/>
                  <a:ea typeface="ＭＳ Ｐゴシック" charset="0"/>
                </a:defRPr>
              </a:lvl3pPr>
              <a:lvl4pPr marL="1244600" defTabSz="828675">
                <a:tabLst>
                  <a:tab pos="657225" algn="l"/>
                  <a:tab pos="1312863" algn="l"/>
                  <a:tab pos="1970088" algn="l"/>
                </a:tabLst>
                <a:defRPr sz="2400">
                  <a:solidFill>
                    <a:schemeClr val="tx1"/>
                  </a:solidFill>
                  <a:latin typeface="Times New Roman" charset="0"/>
                  <a:ea typeface="ＭＳ Ｐゴシック" charset="0"/>
                </a:defRPr>
              </a:lvl4pPr>
              <a:lvl5pPr marL="1658938" defTabSz="828675">
                <a:tabLst>
                  <a:tab pos="657225" algn="l"/>
                  <a:tab pos="1312863" algn="l"/>
                  <a:tab pos="1970088" algn="l"/>
                </a:tabLst>
                <a:defRPr sz="2400">
                  <a:solidFill>
                    <a:schemeClr val="tx1"/>
                  </a:solidFill>
                  <a:latin typeface="Times New Roman" charset="0"/>
                  <a:ea typeface="ＭＳ Ｐゴシック" charset="0"/>
                </a:defRPr>
              </a:lvl5pPr>
              <a:lvl6pPr marL="21161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6pPr>
              <a:lvl7pPr marL="25733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7pPr>
              <a:lvl8pPr marL="30305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8pPr>
              <a:lvl9pPr marL="3487738" defTabSz="828675" fontAlgn="base">
                <a:spcBef>
                  <a:spcPct val="0"/>
                </a:spcBef>
                <a:spcAft>
                  <a:spcPct val="0"/>
                </a:spcAft>
                <a:tabLst>
                  <a:tab pos="657225" algn="l"/>
                  <a:tab pos="1312863" algn="l"/>
                  <a:tab pos="1970088" algn="l"/>
                </a:tabLst>
                <a:defRPr sz="2400">
                  <a:solidFill>
                    <a:schemeClr val="tx1"/>
                  </a:solidFill>
                  <a:latin typeface="Times New Roman" charset="0"/>
                  <a:ea typeface="ＭＳ Ｐゴシック" charset="0"/>
                </a:defRPr>
              </a:lvl9pPr>
            </a:lstStyle>
            <a:p>
              <a:pPr>
                <a:buClr>
                  <a:srgbClr val="000000"/>
                </a:buClr>
                <a:buSzPct val="38000"/>
                <a:buFont typeface="StarBats" charset="0"/>
                <a:buNone/>
              </a:pPr>
              <a:r>
                <a:rPr lang="en-GB" sz="2500" i="0">
                  <a:solidFill>
                    <a:srgbClr val="FF6633"/>
                  </a:solidFill>
                  <a:latin typeface="Times" charset="0"/>
                </a:rPr>
                <a:t>5 - Interactive</a:t>
              </a:r>
            </a:p>
            <a:p>
              <a:pPr>
                <a:buClr>
                  <a:srgbClr val="000000"/>
                </a:buClr>
                <a:buSzPct val="38000"/>
                <a:buFont typeface="StarBats" charset="0"/>
                <a:buNone/>
              </a:pPr>
              <a:r>
                <a:rPr lang="en-GB" sz="2500" i="0">
                  <a:solidFill>
                    <a:srgbClr val="FF6633"/>
                  </a:solidFill>
                  <a:latin typeface="Times" charset="0"/>
                </a:rPr>
                <a:t>   Diagnosis</a:t>
              </a:r>
            </a:p>
          </p:txBody>
        </p:sp>
        <p:cxnSp>
          <p:nvCxnSpPr>
            <p:cNvPr id="2349095" name="AutoShape 39"/>
            <p:cNvCxnSpPr>
              <a:cxnSpLocks noChangeAspect="1" noChangeShapeType="1"/>
              <a:stCxn id="2349098" idx="4"/>
              <a:endCxn id="2349070" idx="0"/>
            </p:cNvCxnSpPr>
            <p:nvPr/>
          </p:nvCxnSpPr>
          <p:spPr bwMode="auto">
            <a:xfrm rot="5400000">
              <a:off x="2511" y="1569"/>
              <a:ext cx="266" cy="817"/>
            </a:xfrm>
            <a:prstGeom prst="bentConnector3">
              <a:avLst>
                <a:gd name="adj1" fmla="val 49838"/>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cxnSp>
          <p:nvCxnSpPr>
            <p:cNvPr id="2349096" name="AutoShape 40"/>
            <p:cNvCxnSpPr>
              <a:cxnSpLocks noChangeAspect="1" noChangeShapeType="1"/>
              <a:stCxn id="2349099" idx="4"/>
              <a:endCxn id="2349070" idx="0"/>
            </p:cNvCxnSpPr>
            <p:nvPr/>
          </p:nvCxnSpPr>
          <p:spPr bwMode="auto">
            <a:xfrm rot="5400000">
              <a:off x="2146" y="1627"/>
              <a:ext cx="573" cy="396"/>
            </a:xfrm>
            <a:prstGeom prst="bentConnector3">
              <a:avLst>
                <a:gd name="adj1" fmla="val 50000"/>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cxnSp>
          <p:nvCxnSpPr>
            <p:cNvPr id="2349097" name="AutoShape 41"/>
            <p:cNvCxnSpPr>
              <a:cxnSpLocks noChangeAspect="1" noChangeShapeType="1"/>
              <a:stCxn id="2349100" idx="6"/>
              <a:endCxn id="2349070" idx="0"/>
            </p:cNvCxnSpPr>
            <p:nvPr/>
          </p:nvCxnSpPr>
          <p:spPr bwMode="auto">
            <a:xfrm>
              <a:off x="2039" y="1452"/>
              <a:ext cx="196" cy="659"/>
            </a:xfrm>
            <a:prstGeom prst="bentConnector2">
              <a:avLst/>
            </a:prstGeom>
            <a:noFill/>
            <a:ln w="36720">
              <a:solidFill>
                <a:srgbClr val="0099FF"/>
              </a:solidFill>
              <a:miter lim="800000"/>
              <a:headEnd type="triangle" w="lg" len="lg"/>
              <a:tailEnd/>
            </a:ln>
            <a:extLst>
              <a:ext uri="{909E8E84-426E-40dd-AFC4-6F175D3DCCD1}">
                <a14:hiddenFill xmlns:a14="http://schemas.microsoft.com/office/drawing/2010/main">
                  <a:noFill/>
                </a14:hiddenFill>
              </a:ext>
            </a:extLst>
          </p:spPr>
        </p:cxnSp>
        <p:sp>
          <p:nvSpPr>
            <p:cNvPr id="2349098" name="Oval 42"/>
            <p:cNvSpPr>
              <a:spLocks noChangeAspect="1" noChangeArrowheads="1"/>
            </p:cNvSpPr>
            <p:nvPr/>
          </p:nvSpPr>
          <p:spPr bwMode="auto">
            <a:xfrm>
              <a:off x="2942" y="1651"/>
              <a:ext cx="219" cy="194"/>
            </a:xfrm>
            <a:prstGeom prst="ellipse">
              <a:avLst/>
            </a:prstGeom>
            <a:solidFill>
              <a:srgbClr val="00B8FF"/>
            </a:solidFill>
            <a:ln w="9525">
              <a:solidFill>
                <a:srgbClr val="000000"/>
              </a:solidFill>
              <a:round/>
              <a:headEnd/>
              <a:tailEnd/>
            </a:ln>
          </p:spPr>
          <p:txBody>
            <a:bodyPr wrap="none" anchor="ctr"/>
            <a:lstStyle/>
            <a:p>
              <a:endParaRPr lang="en-US"/>
            </a:p>
          </p:txBody>
        </p:sp>
        <p:sp>
          <p:nvSpPr>
            <p:cNvPr id="2349099" name="Oval 43"/>
            <p:cNvSpPr>
              <a:spLocks noChangeAspect="1" noChangeArrowheads="1"/>
            </p:cNvSpPr>
            <p:nvPr/>
          </p:nvSpPr>
          <p:spPr bwMode="auto">
            <a:xfrm>
              <a:off x="2521" y="1344"/>
              <a:ext cx="220" cy="194"/>
            </a:xfrm>
            <a:prstGeom prst="ellipse">
              <a:avLst/>
            </a:prstGeom>
            <a:solidFill>
              <a:srgbClr val="00B8FF"/>
            </a:solidFill>
            <a:ln w="9525">
              <a:solidFill>
                <a:srgbClr val="000000"/>
              </a:solidFill>
              <a:round/>
              <a:headEnd/>
              <a:tailEnd/>
            </a:ln>
          </p:spPr>
          <p:txBody>
            <a:bodyPr wrap="none" anchor="ctr"/>
            <a:lstStyle/>
            <a:p>
              <a:endParaRPr lang="en-US"/>
            </a:p>
          </p:txBody>
        </p:sp>
        <p:sp>
          <p:nvSpPr>
            <p:cNvPr id="2349100" name="Oval 44"/>
            <p:cNvSpPr>
              <a:spLocks noChangeAspect="1" noChangeArrowheads="1"/>
            </p:cNvSpPr>
            <p:nvPr/>
          </p:nvSpPr>
          <p:spPr bwMode="auto">
            <a:xfrm>
              <a:off x="1819" y="1354"/>
              <a:ext cx="220" cy="195"/>
            </a:xfrm>
            <a:prstGeom prst="ellipse">
              <a:avLst/>
            </a:prstGeom>
            <a:solidFill>
              <a:srgbClr val="00B8FF"/>
            </a:solidFill>
            <a:ln w="9525">
              <a:solidFill>
                <a:srgbClr val="000000"/>
              </a:solidFill>
              <a:round/>
              <a:headEnd/>
              <a:tailEnd/>
            </a:ln>
          </p:spPr>
          <p:txBody>
            <a:bodyPr wrap="none" anchor="ctr"/>
            <a:lstStyle/>
            <a:p>
              <a:endParaRPr lang="en-US"/>
            </a:p>
          </p:txBody>
        </p:sp>
        <p:cxnSp>
          <p:nvCxnSpPr>
            <p:cNvPr id="2349103" name="AutoShape 47"/>
            <p:cNvCxnSpPr>
              <a:cxnSpLocks noChangeAspect="1" noChangeShapeType="1"/>
              <a:stCxn id="2349077" idx="4"/>
            </p:cNvCxnSpPr>
            <p:nvPr/>
          </p:nvCxnSpPr>
          <p:spPr bwMode="auto">
            <a:xfrm rot="16200000" flipH="1">
              <a:off x="1224" y="1698"/>
              <a:ext cx="1169" cy="1925"/>
            </a:xfrm>
            <a:prstGeom prst="bentConnector2">
              <a:avLst/>
            </a:prstGeom>
            <a:noFill/>
            <a:ln w="36720">
              <a:solidFill>
                <a:srgbClr val="993366"/>
              </a:solidFill>
              <a:miter lim="800000"/>
              <a:headEnd/>
              <a:tailEnd type="triangle" w="lg" len="lg"/>
            </a:ln>
            <a:extLst>
              <a:ext uri="{909E8E84-426E-40dd-AFC4-6F175D3DCCD1}">
                <a14:hiddenFill xmlns:a14="http://schemas.microsoft.com/office/drawing/2010/main">
                  <a:noFill/>
                </a14:hiddenFill>
              </a:ext>
            </a:extLst>
          </p:spPr>
        </p:cxnSp>
        <p:cxnSp>
          <p:nvCxnSpPr>
            <p:cNvPr id="2349104" name="AutoShape 48"/>
            <p:cNvCxnSpPr>
              <a:cxnSpLocks noChangeAspect="1" noChangeShapeType="1"/>
              <a:stCxn id="2349085" idx="4"/>
            </p:cNvCxnSpPr>
            <p:nvPr/>
          </p:nvCxnSpPr>
          <p:spPr bwMode="auto">
            <a:xfrm rot="5400000">
              <a:off x="3414" y="2980"/>
              <a:ext cx="190" cy="340"/>
            </a:xfrm>
            <a:prstGeom prst="bentConnector2">
              <a:avLst/>
            </a:prstGeom>
            <a:noFill/>
            <a:ln w="36720">
              <a:solidFill>
                <a:srgbClr val="993366"/>
              </a:solidFill>
              <a:miter lim="800000"/>
              <a:headEnd/>
              <a:tailEnd type="triangle" w="lg" len="lg"/>
            </a:ln>
            <a:extLst>
              <a:ext uri="{909E8E84-426E-40dd-AFC4-6F175D3DCCD1}">
                <a14:hiddenFill xmlns:a14="http://schemas.microsoft.com/office/drawing/2010/main">
                  <a:noFill/>
                </a14:hiddenFill>
              </a:ext>
            </a:extLst>
          </p:spPr>
        </p:cxnSp>
        <p:sp>
          <p:nvSpPr>
            <p:cNvPr id="2349105" name="Freeform 49"/>
            <p:cNvSpPr>
              <a:spLocks noChangeAspect="1" noChangeArrowheads="1"/>
            </p:cNvSpPr>
            <p:nvPr/>
          </p:nvSpPr>
          <p:spPr bwMode="auto">
            <a:xfrm>
              <a:off x="2777" y="3017"/>
              <a:ext cx="748" cy="529"/>
            </a:xfrm>
            <a:custGeom>
              <a:avLst/>
              <a:gdLst>
                <a:gd name="T0" fmla="*/ 46 w 3736"/>
                <a:gd name="T1" fmla="*/ 2804 h 2983"/>
                <a:gd name="T2" fmla="*/ 173 w 3736"/>
                <a:gd name="T3" fmla="*/ 2841 h 2983"/>
                <a:gd name="T4" fmla="*/ 349 w 3736"/>
                <a:gd name="T5" fmla="*/ 2886 h 2983"/>
                <a:gd name="T6" fmla="*/ 478 w 3736"/>
                <a:gd name="T7" fmla="*/ 2908 h 2983"/>
                <a:gd name="T8" fmla="*/ 582 w 3736"/>
                <a:gd name="T9" fmla="*/ 2931 h 2983"/>
                <a:gd name="T10" fmla="*/ 672 w 3736"/>
                <a:gd name="T11" fmla="*/ 2945 h 2983"/>
                <a:gd name="T12" fmla="*/ 777 w 3736"/>
                <a:gd name="T13" fmla="*/ 2960 h 2983"/>
                <a:gd name="T14" fmla="*/ 869 w 3736"/>
                <a:gd name="T15" fmla="*/ 2982 h 2983"/>
                <a:gd name="T16" fmla="*/ 926 w 3736"/>
                <a:gd name="T17" fmla="*/ 2982 h 2983"/>
                <a:gd name="T18" fmla="*/ 979 w 3736"/>
                <a:gd name="T19" fmla="*/ 2982 h 2983"/>
                <a:gd name="T20" fmla="*/ 1036 w 3736"/>
                <a:gd name="T21" fmla="*/ 2982 h 2983"/>
                <a:gd name="T22" fmla="*/ 1082 w 3736"/>
                <a:gd name="T23" fmla="*/ 2982 h 2983"/>
                <a:gd name="T24" fmla="*/ 1130 w 3736"/>
                <a:gd name="T25" fmla="*/ 2974 h 2983"/>
                <a:gd name="T26" fmla="*/ 1166 w 3736"/>
                <a:gd name="T27" fmla="*/ 2974 h 2983"/>
                <a:gd name="T28" fmla="*/ 1205 w 3736"/>
                <a:gd name="T29" fmla="*/ 2967 h 2983"/>
                <a:gd name="T30" fmla="*/ 1230 w 3736"/>
                <a:gd name="T31" fmla="*/ 2967 h 2983"/>
                <a:gd name="T32" fmla="*/ 1287 w 3736"/>
                <a:gd name="T33" fmla="*/ 2960 h 2983"/>
                <a:gd name="T34" fmla="*/ 1325 w 3736"/>
                <a:gd name="T35" fmla="*/ 2952 h 2983"/>
                <a:gd name="T36" fmla="*/ 1361 w 3736"/>
                <a:gd name="T37" fmla="*/ 2945 h 2983"/>
                <a:gd name="T38" fmla="*/ 1444 w 3736"/>
                <a:gd name="T39" fmla="*/ 2939 h 2983"/>
                <a:gd name="T40" fmla="*/ 1509 w 3736"/>
                <a:gd name="T41" fmla="*/ 2922 h 2983"/>
                <a:gd name="T42" fmla="*/ 1619 w 3736"/>
                <a:gd name="T43" fmla="*/ 2892 h 2983"/>
                <a:gd name="T44" fmla="*/ 1693 w 3736"/>
                <a:gd name="T45" fmla="*/ 2871 h 2983"/>
                <a:gd name="T46" fmla="*/ 1823 w 3736"/>
                <a:gd name="T47" fmla="*/ 2826 h 2983"/>
                <a:gd name="T48" fmla="*/ 1887 w 3736"/>
                <a:gd name="T49" fmla="*/ 2796 h 2983"/>
                <a:gd name="T50" fmla="*/ 1944 w 3736"/>
                <a:gd name="T51" fmla="*/ 2775 h 2983"/>
                <a:gd name="T52" fmla="*/ 2082 w 3736"/>
                <a:gd name="T53" fmla="*/ 2736 h 2983"/>
                <a:gd name="T54" fmla="*/ 2184 w 3736"/>
                <a:gd name="T55" fmla="*/ 2694 h 2983"/>
                <a:gd name="T56" fmla="*/ 2251 w 3736"/>
                <a:gd name="T57" fmla="*/ 2671 h 2983"/>
                <a:gd name="T58" fmla="*/ 2361 w 3736"/>
                <a:gd name="T59" fmla="*/ 2635 h 2983"/>
                <a:gd name="T60" fmla="*/ 2435 w 3736"/>
                <a:gd name="T61" fmla="*/ 2604 h 2983"/>
                <a:gd name="T62" fmla="*/ 2510 w 3736"/>
                <a:gd name="T63" fmla="*/ 2581 h 2983"/>
                <a:gd name="T64" fmla="*/ 2594 w 3736"/>
                <a:gd name="T65" fmla="*/ 2560 h 2983"/>
                <a:gd name="T66" fmla="*/ 2668 w 3736"/>
                <a:gd name="T67" fmla="*/ 2530 h 2983"/>
                <a:gd name="T68" fmla="*/ 2760 w 3736"/>
                <a:gd name="T69" fmla="*/ 2509 h 2983"/>
                <a:gd name="T70" fmla="*/ 2853 w 3736"/>
                <a:gd name="T71" fmla="*/ 2477 h 2983"/>
                <a:gd name="T72" fmla="*/ 2945 w 3736"/>
                <a:gd name="T73" fmla="*/ 2470 h 2983"/>
                <a:gd name="T74" fmla="*/ 3040 w 3736"/>
                <a:gd name="T75" fmla="*/ 2448 h 2983"/>
                <a:gd name="T76" fmla="*/ 3132 w 3736"/>
                <a:gd name="T77" fmla="*/ 2433 h 2983"/>
                <a:gd name="T78" fmla="*/ 3241 w 3736"/>
                <a:gd name="T79" fmla="*/ 2411 h 2983"/>
                <a:gd name="T80" fmla="*/ 3353 w 3736"/>
                <a:gd name="T81" fmla="*/ 2411 h 2983"/>
                <a:gd name="T82" fmla="*/ 3474 w 3736"/>
                <a:gd name="T83" fmla="*/ 2406 h 2983"/>
                <a:gd name="T84" fmla="*/ 3594 w 3736"/>
                <a:gd name="T85" fmla="*/ 2406 h 2983"/>
                <a:gd name="T86" fmla="*/ 3735 w 3736"/>
                <a:gd name="T87" fmla="*/ 2398 h 2983"/>
                <a:gd name="T88" fmla="*/ 0 w 3736"/>
                <a:gd name="T89" fmla="*/ 0 h 2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736" h="2983">
                  <a:moveTo>
                    <a:pt x="0" y="2790"/>
                  </a:moveTo>
                  <a:lnTo>
                    <a:pt x="46" y="2804"/>
                  </a:lnTo>
                  <a:lnTo>
                    <a:pt x="109" y="2826"/>
                  </a:lnTo>
                  <a:lnTo>
                    <a:pt x="173" y="2841"/>
                  </a:lnTo>
                  <a:lnTo>
                    <a:pt x="239" y="2855"/>
                  </a:lnTo>
                  <a:lnTo>
                    <a:pt x="349" y="2886"/>
                  </a:lnTo>
                  <a:lnTo>
                    <a:pt x="413" y="2900"/>
                  </a:lnTo>
                  <a:lnTo>
                    <a:pt x="478" y="2908"/>
                  </a:lnTo>
                  <a:lnTo>
                    <a:pt x="526" y="2922"/>
                  </a:lnTo>
                  <a:lnTo>
                    <a:pt x="582" y="2931"/>
                  </a:lnTo>
                  <a:lnTo>
                    <a:pt x="629" y="2945"/>
                  </a:lnTo>
                  <a:lnTo>
                    <a:pt x="672" y="2945"/>
                  </a:lnTo>
                  <a:lnTo>
                    <a:pt x="721" y="2952"/>
                  </a:lnTo>
                  <a:lnTo>
                    <a:pt x="777" y="2960"/>
                  </a:lnTo>
                  <a:lnTo>
                    <a:pt x="823" y="2974"/>
                  </a:lnTo>
                  <a:lnTo>
                    <a:pt x="869" y="2982"/>
                  </a:lnTo>
                  <a:lnTo>
                    <a:pt x="897" y="2982"/>
                  </a:lnTo>
                  <a:lnTo>
                    <a:pt x="926" y="2982"/>
                  </a:lnTo>
                  <a:lnTo>
                    <a:pt x="961" y="2982"/>
                  </a:lnTo>
                  <a:lnTo>
                    <a:pt x="979" y="2982"/>
                  </a:lnTo>
                  <a:lnTo>
                    <a:pt x="1018" y="2982"/>
                  </a:lnTo>
                  <a:lnTo>
                    <a:pt x="1036" y="2982"/>
                  </a:lnTo>
                  <a:lnTo>
                    <a:pt x="1064" y="2982"/>
                  </a:lnTo>
                  <a:lnTo>
                    <a:pt x="1082" y="2982"/>
                  </a:lnTo>
                  <a:lnTo>
                    <a:pt x="1110" y="2974"/>
                  </a:lnTo>
                  <a:lnTo>
                    <a:pt x="1130" y="2974"/>
                  </a:lnTo>
                  <a:lnTo>
                    <a:pt x="1146" y="2974"/>
                  </a:lnTo>
                  <a:lnTo>
                    <a:pt x="1166" y="2974"/>
                  </a:lnTo>
                  <a:lnTo>
                    <a:pt x="1184" y="2974"/>
                  </a:lnTo>
                  <a:lnTo>
                    <a:pt x="1205" y="2967"/>
                  </a:lnTo>
                  <a:lnTo>
                    <a:pt x="1212" y="2967"/>
                  </a:lnTo>
                  <a:lnTo>
                    <a:pt x="1230" y="2967"/>
                  </a:lnTo>
                  <a:lnTo>
                    <a:pt x="1258" y="2960"/>
                  </a:lnTo>
                  <a:lnTo>
                    <a:pt x="1287" y="2960"/>
                  </a:lnTo>
                  <a:lnTo>
                    <a:pt x="1305" y="2952"/>
                  </a:lnTo>
                  <a:lnTo>
                    <a:pt x="1325" y="2952"/>
                  </a:lnTo>
                  <a:lnTo>
                    <a:pt x="1351" y="2945"/>
                  </a:lnTo>
                  <a:lnTo>
                    <a:pt x="1361" y="2945"/>
                  </a:lnTo>
                  <a:lnTo>
                    <a:pt x="1407" y="2945"/>
                  </a:lnTo>
                  <a:lnTo>
                    <a:pt x="1444" y="2939"/>
                  </a:lnTo>
                  <a:lnTo>
                    <a:pt x="1474" y="2931"/>
                  </a:lnTo>
                  <a:lnTo>
                    <a:pt x="1509" y="2922"/>
                  </a:lnTo>
                  <a:lnTo>
                    <a:pt x="1555" y="2908"/>
                  </a:lnTo>
                  <a:lnTo>
                    <a:pt x="1619" y="2892"/>
                  </a:lnTo>
                  <a:lnTo>
                    <a:pt x="1658" y="2877"/>
                  </a:lnTo>
                  <a:lnTo>
                    <a:pt x="1693" y="2871"/>
                  </a:lnTo>
                  <a:lnTo>
                    <a:pt x="1760" y="2849"/>
                  </a:lnTo>
                  <a:lnTo>
                    <a:pt x="1823" y="2826"/>
                  </a:lnTo>
                  <a:lnTo>
                    <a:pt x="1851" y="2818"/>
                  </a:lnTo>
                  <a:lnTo>
                    <a:pt x="1887" y="2796"/>
                  </a:lnTo>
                  <a:lnTo>
                    <a:pt x="1915" y="2790"/>
                  </a:lnTo>
                  <a:lnTo>
                    <a:pt x="1944" y="2775"/>
                  </a:lnTo>
                  <a:lnTo>
                    <a:pt x="2018" y="2753"/>
                  </a:lnTo>
                  <a:lnTo>
                    <a:pt x="2082" y="2736"/>
                  </a:lnTo>
                  <a:lnTo>
                    <a:pt x="2149" y="2716"/>
                  </a:lnTo>
                  <a:lnTo>
                    <a:pt x="2184" y="2694"/>
                  </a:lnTo>
                  <a:lnTo>
                    <a:pt x="2223" y="2677"/>
                  </a:lnTo>
                  <a:lnTo>
                    <a:pt x="2251" y="2671"/>
                  </a:lnTo>
                  <a:lnTo>
                    <a:pt x="2287" y="2657"/>
                  </a:lnTo>
                  <a:lnTo>
                    <a:pt x="2361" y="2635"/>
                  </a:lnTo>
                  <a:lnTo>
                    <a:pt x="2399" y="2620"/>
                  </a:lnTo>
                  <a:lnTo>
                    <a:pt x="2435" y="2604"/>
                  </a:lnTo>
                  <a:lnTo>
                    <a:pt x="2474" y="2598"/>
                  </a:lnTo>
                  <a:lnTo>
                    <a:pt x="2510" y="2581"/>
                  </a:lnTo>
                  <a:lnTo>
                    <a:pt x="2545" y="2567"/>
                  </a:lnTo>
                  <a:lnTo>
                    <a:pt x="2594" y="2560"/>
                  </a:lnTo>
                  <a:lnTo>
                    <a:pt x="2630" y="2545"/>
                  </a:lnTo>
                  <a:lnTo>
                    <a:pt x="2668" y="2530"/>
                  </a:lnTo>
                  <a:lnTo>
                    <a:pt x="2714" y="2523"/>
                  </a:lnTo>
                  <a:lnTo>
                    <a:pt x="2760" y="2509"/>
                  </a:lnTo>
                  <a:lnTo>
                    <a:pt x="2807" y="2494"/>
                  </a:lnTo>
                  <a:lnTo>
                    <a:pt x="2853" y="2477"/>
                  </a:lnTo>
                  <a:lnTo>
                    <a:pt x="2899" y="2477"/>
                  </a:lnTo>
                  <a:lnTo>
                    <a:pt x="2945" y="2470"/>
                  </a:lnTo>
                  <a:lnTo>
                    <a:pt x="2993" y="2462"/>
                  </a:lnTo>
                  <a:lnTo>
                    <a:pt x="3040" y="2448"/>
                  </a:lnTo>
                  <a:lnTo>
                    <a:pt x="3083" y="2443"/>
                  </a:lnTo>
                  <a:lnTo>
                    <a:pt x="3132" y="2433"/>
                  </a:lnTo>
                  <a:lnTo>
                    <a:pt x="3188" y="2418"/>
                  </a:lnTo>
                  <a:lnTo>
                    <a:pt x="3241" y="2411"/>
                  </a:lnTo>
                  <a:lnTo>
                    <a:pt x="3297" y="2411"/>
                  </a:lnTo>
                  <a:lnTo>
                    <a:pt x="3353" y="2411"/>
                  </a:lnTo>
                  <a:lnTo>
                    <a:pt x="3407" y="2406"/>
                  </a:lnTo>
                  <a:lnTo>
                    <a:pt x="3474" y="2406"/>
                  </a:lnTo>
                  <a:lnTo>
                    <a:pt x="3540" y="2406"/>
                  </a:lnTo>
                  <a:lnTo>
                    <a:pt x="3594" y="2406"/>
                  </a:lnTo>
                  <a:lnTo>
                    <a:pt x="3661" y="2406"/>
                  </a:lnTo>
                  <a:lnTo>
                    <a:pt x="3735" y="2398"/>
                  </a:lnTo>
                  <a:lnTo>
                    <a:pt x="3735" y="0"/>
                  </a:lnTo>
                  <a:lnTo>
                    <a:pt x="0" y="0"/>
                  </a:lnTo>
                  <a:lnTo>
                    <a:pt x="0" y="2790"/>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9106" name="Freeform 50"/>
            <p:cNvSpPr>
              <a:spLocks noChangeAspect="1" noChangeArrowheads="1"/>
            </p:cNvSpPr>
            <p:nvPr/>
          </p:nvSpPr>
          <p:spPr bwMode="auto">
            <a:xfrm>
              <a:off x="2707" y="3068"/>
              <a:ext cx="747" cy="529"/>
            </a:xfrm>
            <a:custGeom>
              <a:avLst/>
              <a:gdLst>
                <a:gd name="T0" fmla="*/ 45 w 3736"/>
                <a:gd name="T1" fmla="*/ 2806 h 2981"/>
                <a:gd name="T2" fmla="*/ 173 w 3736"/>
                <a:gd name="T3" fmla="*/ 2841 h 2981"/>
                <a:gd name="T4" fmla="*/ 353 w 3736"/>
                <a:gd name="T5" fmla="*/ 2884 h 2981"/>
                <a:gd name="T6" fmla="*/ 481 w 3736"/>
                <a:gd name="T7" fmla="*/ 2909 h 2981"/>
                <a:gd name="T8" fmla="*/ 583 w 3736"/>
                <a:gd name="T9" fmla="*/ 2929 h 2981"/>
                <a:gd name="T10" fmla="*/ 675 w 3736"/>
                <a:gd name="T11" fmla="*/ 2943 h 2981"/>
                <a:gd name="T12" fmla="*/ 778 w 3736"/>
                <a:gd name="T13" fmla="*/ 2960 h 2981"/>
                <a:gd name="T14" fmla="*/ 870 w 3736"/>
                <a:gd name="T15" fmla="*/ 2980 h 2981"/>
                <a:gd name="T16" fmla="*/ 926 w 3736"/>
                <a:gd name="T17" fmla="*/ 2980 h 2981"/>
                <a:gd name="T18" fmla="*/ 983 w 3736"/>
                <a:gd name="T19" fmla="*/ 2980 h 2981"/>
                <a:gd name="T20" fmla="*/ 1036 w 3736"/>
                <a:gd name="T21" fmla="*/ 2980 h 2981"/>
                <a:gd name="T22" fmla="*/ 1085 w 3736"/>
                <a:gd name="T23" fmla="*/ 2980 h 2981"/>
                <a:gd name="T24" fmla="*/ 1131 w 3736"/>
                <a:gd name="T25" fmla="*/ 2974 h 2981"/>
                <a:gd name="T26" fmla="*/ 1167 w 3736"/>
                <a:gd name="T27" fmla="*/ 2974 h 2981"/>
                <a:gd name="T28" fmla="*/ 1204 w 3736"/>
                <a:gd name="T29" fmla="*/ 2968 h 2981"/>
                <a:gd name="T30" fmla="*/ 1230 w 3736"/>
                <a:gd name="T31" fmla="*/ 2968 h 2981"/>
                <a:gd name="T32" fmla="*/ 1289 w 3736"/>
                <a:gd name="T33" fmla="*/ 2960 h 2981"/>
                <a:gd name="T34" fmla="*/ 1325 w 3736"/>
                <a:gd name="T35" fmla="*/ 2952 h 2981"/>
                <a:gd name="T36" fmla="*/ 1361 w 3736"/>
                <a:gd name="T37" fmla="*/ 2943 h 2981"/>
                <a:gd name="T38" fmla="*/ 1445 w 3736"/>
                <a:gd name="T39" fmla="*/ 2937 h 2981"/>
                <a:gd name="T40" fmla="*/ 1509 w 3736"/>
                <a:gd name="T41" fmla="*/ 2923 h 2981"/>
                <a:gd name="T42" fmla="*/ 1622 w 3736"/>
                <a:gd name="T43" fmla="*/ 2892 h 2981"/>
                <a:gd name="T44" fmla="*/ 1693 w 3736"/>
                <a:gd name="T45" fmla="*/ 2872 h 2981"/>
                <a:gd name="T46" fmla="*/ 1827 w 3736"/>
                <a:gd name="T47" fmla="*/ 2825 h 2981"/>
                <a:gd name="T48" fmla="*/ 1891 w 3736"/>
                <a:gd name="T49" fmla="*/ 2797 h 2981"/>
                <a:gd name="T50" fmla="*/ 1947 w 3736"/>
                <a:gd name="T51" fmla="*/ 2775 h 2981"/>
                <a:gd name="T52" fmla="*/ 2085 w 3736"/>
                <a:gd name="T53" fmla="*/ 2738 h 2981"/>
                <a:gd name="T54" fmla="*/ 2188 w 3736"/>
                <a:gd name="T55" fmla="*/ 2693 h 2981"/>
                <a:gd name="T56" fmla="*/ 2252 w 3736"/>
                <a:gd name="T57" fmla="*/ 2671 h 2981"/>
                <a:gd name="T58" fmla="*/ 2362 w 3736"/>
                <a:gd name="T59" fmla="*/ 2633 h 2981"/>
                <a:gd name="T60" fmla="*/ 2435 w 3736"/>
                <a:gd name="T61" fmla="*/ 2605 h 2981"/>
                <a:gd name="T62" fmla="*/ 2509 w 3736"/>
                <a:gd name="T63" fmla="*/ 2582 h 2981"/>
                <a:gd name="T64" fmla="*/ 2594 w 3736"/>
                <a:gd name="T65" fmla="*/ 2560 h 2981"/>
                <a:gd name="T66" fmla="*/ 2668 w 3736"/>
                <a:gd name="T67" fmla="*/ 2531 h 2981"/>
                <a:gd name="T68" fmla="*/ 2763 w 3736"/>
                <a:gd name="T69" fmla="*/ 2509 h 2981"/>
                <a:gd name="T70" fmla="*/ 2852 w 3736"/>
                <a:gd name="T71" fmla="*/ 2479 h 2981"/>
                <a:gd name="T72" fmla="*/ 2947 w 3736"/>
                <a:gd name="T73" fmla="*/ 2472 h 2981"/>
                <a:gd name="T74" fmla="*/ 3039 w 3736"/>
                <a:gd name="T75" fmla="*/ 2447 h 2981"/>
                <a:gd name="T76" fmla="*/ 3131 w 3736"/>
                <a:gd name="T77" fmla="*/ 2435 h 2981"/>
                <a:gd name="T78" fmla="*/ 3241 w 3736"/>
                <a:gd name="T79" fmla="*/ 2413 h 2981"/>
                <a:gd name="T80" fmla="*/ 3353 w 3736"/>
                <a:gd name="T81" fmla="*/ 2413 h 2981"/>
                <a:gd name="T82" fmla="*/ 3474 w 3736"/>
                <a:gd name="T83" fmla="*/ 2404 h 2981"/>
                <a:gd name="T84" fmla="*/ 3594 w 3736"/>
                <a:gd name="T85" fmla="*/ 2404 h 2981"/>
                <a:gd name="T86" fmla="*/ 3735 w 3736"/>
                <a:gd name="T87" fmla="*/ 2396 h 2981"/>
                <a:gd name="T88" fmla="*/ 0 w 3736"/>
                <a:gd name="T89" fmla="*/ 0 h 2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736" h="2981">
                  <a:moveTo>
                    <a:pt x="0" y="2789"/>
                  </a:moveTo>
                  <a:lnTo>
                    <a:pt x="45" y="2806"/>
                  </a:lnTo>
                  <a:lnTo>
                    <a:pt x="109" y="2825"/>
                  </a:lnTo>
                  <a:lnTo>
                    <a:pt x="173" y="2841"/>
                  </a:lnTo>
                  <a:lnTo>
                    <a:pt x="240" y="2856"/>
                  </a:lnTo>
                  <a:lnTo>
                    <a:pt x="353" y="2884"/>
                  </a:lnTo>
                  <a:lnTo>
                    <a:pt x="417" y="2901"/>
                  </a:lnTo>
                  <a:lnTo>
                    <a:pt x="481" y="2909"/>
                  </a:lnTo>
                  <a:lnTo>
                    <a:pt x="527" y="2923"/>
                  </a:lnTo>
                  <a:lnTo>
                    <a:pt x="583" y="2929"/>
                  </a:lnTo>
                  <a:lnTo>
                    <a:pt x="629" y="2943"/>
                  </a:lnTo>
                  <a:lnTo>
                    <a:pt x="675" y="2943"/>
                  </a:lnTo>
                  <a:lnTo>
                    <a:pt x="721" y="2952"/>
                  </a:lnTo>
                  <a:lnTo>
                    <a:pt x="778" y="2960"/>
                  </a:lnTo>
                  <a:lnTo>
                    <a:pt x="824" y="2974"/>
                  </a:lnTo>
                  <a:lnTo>
                    <a:pt x="870" y="2980"/>
                  </a:lnTo>
                  <a:lnTo>
                    <a:pt x="898" y="2980"/>
                  </a:lnTo>
                  <a:lnTo>
                    <a:pt x="926" y="2980"/>
                  </a:lnTo>
                  <a:lnTo>
                    <a:pt x="962" y="2980"/>
                  </a:lnTo>
                  <a:lnTo>
                    <a:pt x="983" y="2980"/>
                  </a:lnTo>
                  <a:lnTo>
                    <a:pt x="1018" y="2980"/>
                  </a:lnTo>
                  <a:lnTo>
                    <a:pt x="1036" y="2980"/>
                  </a:lnTo>
                  <a:lnTo>
                    <a:pt x="1065" y="2980"/>
                  </a:lnTo>
                  <a:lnTo>
                    <a:pt x="1085" y="2980"/>
                  </a:lnTo>
                  <a:lnTo>
                    <a:pt x="1111" y="2974"/>
                  </a:lnTo>
                  <a:lnTo>
                    <a:pt x="1131" y="2974"/>
                  </a:lnTo>
                  <a:lnTo>
                    <a:pt x="1148" y="2974"/>
                  </a:lnTo>
                  <a:lnTo>
                    <a:pt x="1167" y="2974"/>
                  </a:lnTo>
                  <a:lnTo>
                    <a:pt x="1184" y="2974"/>
                  </a:lnTo>
                  <a:lnTo>
                    <a:pt x="1204" y="2968"/>
                  </a:lnTo>
                  <a:lnTo>
                    <a:pt x="1216" y="2968"/>
                  </a:lnTo>
                  <a:lnTo>
                    <a:pt x="1230" y="2968"/>
                  </a:lnTo>
                  <a:lnTo>
                    <a:pt x="1258" y="2960"/>
                  </a:lnTo>
                  <a:lnTo>
                    <a:pt x="1289" y="2960"/>
                  </a:lnTo>
                  <a:lnTo>
                    <a:pt x="1304" y="2952"/>
                  </a:lnTo>
                  <a:lnTo>
                    <a:pt x="1325" y="2952"/>
                  </a:lnTo>
                  <a:lnTo>
                    <a:pt x="1353" y="2943"/>
                  </a:lnTo>
                  <a:lnTo>
                    <a:pt x="1361" y="2943"/>
                  </a:lnTo>
                  <a:lnTo>
                    <a:pt x="1409" y="2943"/>
                  </a:lnTo>
                  <a:lnTo>
                    <a:pt x="1445" y="2937"/>
                  </a:lnTo>
                  <a:lnTo>
                    <a:pt x="1473" y="2929"/>
                  </a:lnTo>
                  <a:lnTo>
                    <a:pt x="1509" y="2923"/>
                  </a:lnTo>
                  <a:lnTo>
                    <a:pt x="1558" y="2909"/>
                  </a:lnTo>
                  <a:lnTo>
                    <a:pt x="1622" y="2892"/>
                  </a:lnTo>
                  <a:lnTo>
                    <a:pt x="1658" y="2878"/>
                  </a:lnTo>
                  <a:lnTo>
                    <a:pt x="1693" y="2872"/>
                  </a:lnTo>
                  <a:lnTo>
                    <a:pt x="1760" y="2847"/>
                  </a:lnTo>
                  <a:lnTo>
                    <a:pt x="1827" y="2825"/>
                  </a:lnTo>
                  <a:lnTo>
                    <a:pt x="1852" y="2819"/>
                  </a:lnTo>
                  <a:lnTo>
                    <a:pt x="1891" y="2797"/>
                  </a:lnTo>
                  <a:lnTo>
                    <a:pt x="1919" y="2789"/>
                  </a:lnTo>
                  <a:lnTo>
                    <a:pt x="1947" y="2775"/>
                  </a:lnTo>
                  <a:lnTo>
                    <a:pt x="2021" y="2754"/>
                  </a:lnTo>
                  <a:lnTo>
                    <a:pt x="2085" y="2738"/>
                  </a:lnTo>
                  <a:lnTo>
                    <a:pt x="2149" y="2716"/>
                  </a:lnTo>
                  <a:lnTo>
                    <a:pt x="2188" y="2693"/>
                  </a:lnTo>
                  <a:lnTo>
                    <a:pt x="2223" y="2679"/>
                  </a:lnTo>
                  <a:lnTo>
                    <a:pt x="2252" y="2671"/>
                  </a:lnTo>
                  <a:lnTo>
                    <a:pt x="2289" y="2658"/>
                  </a:lnTo>
                  <a:lnTo>
                    <a:pt x="2362" y="2633"/>
                  </a:lnTo>
                  <a:lnTo>
                    <a:pt x="2399" y="2619"/>
                  </a:lnTo>
                  <a:lnTo>
                    <a:pt x="2435" y="2605"/>
                  </a:lnTo>
                  <a:lnTo>
                    <a:pt x="2473" y="2596"/>
                  </a:lnTo>
                  <a:lnTo>
                    <a:pt x="2509" y="2582"/>
                  </a:lnTo>
                  <a:lnTo>
                    <a:pt x="2548" y="2568"/>
                  </a:lnTo>
                  <a:lnTo>
                    <a:pt x="2594" y="2560"/>
                  </a:lnTo>
                  <a:lnTo>
                    <a:pt x="2630" y="2545"/>
                  </a:lnTo>
                  <a:lnTo>
                    <a:pt x="2668" y="2531"/>
                  </a:lnTo>
                  <a:lnTo>
                    <a:pt x="2714" y="2523"/>
                  </a:lnTo>
                  <a:lnTo>
                    <a:pt x="2763" y="2509"/>
                  </a:lnTo>
                  <a:lnTo>
                    <a:pt x="2809" y="2494"/>
                  </a:lnTo>
                  <a:lnTo>
                    <a:pt x="2852" y="2479"/>
                  </a:lnTo>
                  <a:lnTo>
                    <a:pt x="2898" y="2479"/>
                  </a:lnTo>
                  <a:lnTo>
                    <a:pt x="2947" y="2472"/>
                  </a:lnTo>
                  <a:lnTo>
                    <a:pt x="2993" y="2464"/>
                  </a:lnTo>
                  <a:lnTo>
                    <a:pt x="3039" y="2447"/>
                  </a:lnTo>
                  <a:lnTo>
                    <a:pt x="3085" y="2442"/>
                  </a:lnTo>
                  <a:lnTo>
                    <a:pt x="3131" y="2435"/>
                  </a:lnTo>
                  <a:lnTo>
                    <a:pt x="3188" y="2420"/>
                  </a:lnTo>
                  <a:lnTo>
                    <a:pt x="3241" y="2413"/>
                  </a:lnTo>
                  <a:lnTo>
                    <a:pt x="3298" y="2413"/>
                  </a:lnTo>
                  <a:lnTo>
                    <a:pt x="3353" y="2413"/>
                  </a:lnTo>
                  <a:lnTo>
                    <a:pt x="3409" y="2404"/>
                  </a:lnTo>
                  <a:lnTo>
                    <a:pt x="3474" y="2404"/>
                  </a:lnTo>
                  <a:lnTo>
                    <a:pt x="3540" y="2404"/>
                  </a:lnTo>
                  <a:lnTo>
                    <a:pt x="3594" y="2404"/>
                  </a:lnTo>
                  <a:lnTo>
                    <a:pt x="3660" y="2404"/>
                  </a:lnTo>
                  <a:lnTo>
                    <a:pt x="3735" y="2396"/>
                  </a:lnTo>
                  <a:lnTo>
                    <a:pt x="3735" y="0"/>
                  </a:lnTo>
                  <a:lnTo>
                    <a:pt x="0" y="0"/>
                  </a:lnTo>
                  <a:lnTo>
                    <a:pt x="0" y="2789"/>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9107" name="Freeform 51"/>
            <p:cNvSpPr>
              <a:spLocks noChangeAspect="1" noChangeArrowheads="1"/>
            </p:cNvSpPr>
            <p:nvPr/>
          </p:nvSpPr>
          <p:spPr bwMode="auto">
            <a:xfrm>
              <a:off x="2636" y="3117"/>
              <a:ext cx="748" cy="529"/>
            </a:xfrm>
            <a:custGeom>
              <a:avLst/>
              <a:gdLst>
                <a:gd name="T0" fmla="*/ 46 w 3736"/>
                <a:gd name="T1" fmla="*/ 2806 h 2982"/>
                <a:gd name="T2" fmla="*/ 176 w 3736"/>
                <a:gd name="T3" fmla="*/ 2842 h 2982"/>
                <a:gd name="T4" fmla="*/ 352 w 3736"/>
                <a:gd name="T5" fmla="*/ 2886 h 2982"/>
                <a:gd name="T6" fmla="*/ 480 w 3736"/>
                <a:gd name="T7" fmla="*/ 2909 h 2982"/>
                <a:gd name="T8" fmla="*/ 583 w 3736"/>
                <a:gd name="T9" fmla="*/ 2931 h 2982"/>
                <a:gd name="T10" fmla="*/ 675 w 3736"/>
                <a:gd name="T11" fmla="*/ 2945 h 2982"/>
                <a:gd name="T12" fmla="*/ 777 w 3736"/>
                <a:gd name="T13" fmla="*/ 2961 h 2982"/>
                <a:gd name="T14" fmla="*/ 870 w 3736"/>
                <a:gd name="T15" fmla="*/ 2981 h 2982"/>
                <a:gd name="T16" fmla="*/ 926 w 3736"/>
                <a:gd name="T17" fmla="*/ 2981 h 2982"/>
                <a:gd name="T18" fmla="*/ 982 w 3736"/>
                <a:gd name="T19" fmla="*/ 2981 h 2982"/>
                <a:gd name="T20" fmla="*/ 1039 w 3736"/>
                <a:gd name="T21" fmla="*/ 2981 h 2982"/>
                <a:gd name="T22" fmla="*/ 1085 w 3736"/>
                <a:gd name="T23" fmla="*/ 2981 h 2982"/>
                <a:gd name="T24" fmla="*/ 1131 w 3736"/>
                <a:gd name="T25" fmla="*/ 2973 h 2982"/>
                <a:gd name="T26" fmla="*/ 1169 w 3736"/>
                <a:gd name="T27" fmla="*/ 2973 h 2982"/>
                <a:gd name="T28" fmla="*/ 1205 w 3736"/>
                <a:gd name="T29" fmla="*/ 2967 h 2982"/>
                <a:gd name="T30" fmla="*/ 1233 w 3736"/>
                <a:gd name="T31" fmla="*/ 2967 h 2982"/>
                <a:gd name="T32" fmla="*/ 1289 w 3736"/>
                <a:gd name="T33" fmla="*/ 2961 h 2982"/>
                <a:gd name="T34" fmla="*/ 1325 w 3736"/>
                <a:gd name="T35" fmla="*/ 2953 h 2982"/>
                <a:gd name="T36" fmla="*/ 1364 w 3736"/>
                <a:gd name="T37" fmla="*/ 2945 h 2982"/>
                <a:gd name="T38" fmla="*/ 1446 w 3736"/>
                <a:gd name="T39" fmla="*/ 2939 h 2982"/>
                <a:gd name="T40" fmla="*/ 1512 w 3736"/>
                <a:gd name="T41" fmla="*/ 2923 h 2982"/>
                <a:gd name="T42" fmla="*/ 1621 w 3736"/>
                <a:gd name="T43" fmla="*/ 2894 h 2982"/>
                <a:gd name="T44" fmla="*/ 1697 w 3736"/>
                <a:gd name="T45" fmla="*/ 2871 h 2982"/>
                <a:gd name="T46" fmla="*/ 1826 w 3736"/>
                <a:gd name="T47" fmla="*/ 2826 h 2982"/>
                <a:gd name="T48" fmla="*/ 1890 w 3736"/>
                <a:gd name="T49" fmla="*/ 2797 h 2982"/>
                <a:gd name="T50" fmla="*/ 1947 w 3736"/>
                <a:gd name="T51" fmla="*/ 2775 h 2982"/>
                <a:gd name="T52" fmla="*/ 2085 w 3736"/>
                <a:gd name="T53" fmla="*/ 2738 h 2982"/>
                <a:gd name="T54" fmla="*/ 2187 w 3736"/>
                <a:gd name="T55" fmla="*/ 2694 h 2982"/>
                <a:gd name="T56" fmla="*/ 2251 w 3736"/>
                <a:gd name="T57" fmla="*/ 2672 h 2982"/>
                <a:gd name="T58" fmla="*/ 2364 w 3736"/>
                <a:gd name="T59" fmla="*/ 2635 h 2982"/>
                <a:gd name="T60" fmla="*/ 2438 w 3736"/>
                <a:gd name="T61" fmla="*/ 2604 h 2982"/>
                <a:gd name="T62" fmla="*/ 2512 w 3736"/>
                <a:gd name="T63" fmla="*/ 2584 h 2982"/>
                <a:gd name="T64" fmla="*/ 2594 w 3736"/>
                <a:gd name="T65" fmla="*/ 2561 h 2982"/>
                <a:gd name="T66" fmla="*/ 2669 w 3736"/>
                <a:gd name="T67" fmla="*/ 2534 h 2982"/>
                <a:gd name="T68" fmla="*/ 2763 w 3736"/>
                <a:gd name="T69" fmla="*/ 2509 h 2982"/>
                <a:gd name="T70" fmla="*/ 2856 w 3736"/>
                <a:gd name="T71" fmla="*/ 2481 h 2982"/>
                <a:gd name="T72" fmla="*/ 2948 w 3736"/>
                <a:gd name="T73" fmla="*/ 2474 h 2982"/>
                <a:gd name="T74" fmla="*/ 3042 w 3736"/>
                <a:gd name="T75" fmla="*/ 2450 h 2982"/>
                <a:gd name="T76" fmla="*/ 3132 w 3736"/>
                <a:gd name="T77" fmla="*/ 2436 h 2982"/>
                <a:gd name="T78" fmla="*/ 3244 w 3736"/>
                <a:gd name="T79" fmla="*/ 2413 h 2982"/>
                <a:gd name="T80" fmla="*/ 3356 w 3736"/>
                <a:gd name="T81" fmla="*/ 2413 h 2982"/>
                <a:gd name="T82" fmla="*/ 3474 w 3736"/>
                <a:gd name="T83" fmla="*/ 2406 h 2982"/>
                <a:gd name="T84" fmla="*/ 3594 w 3736"/>
                <a:gd name="T85" fmla="*/ 2406 h 2982"/>
                <a:gd name="T86" fmla="*/ 3735 w 3736"/>
                <a:gd name="T87" fmla="*/ 2399 h 2982"/>
                <a:gd name="T88" fmla="*/ 0 w 3736"/>
                <a:gd name="T89" fmla="*/ 0 h 2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736" h="2982">
                  <a:moveTo>
                    <a:pt x="0" y="2789"/>
                  </a:moveTo>
                  <a:lnTo>
                    <a:pt x="46" y="2806"/>
                  </a:lnTo>
                  <a:lnTo>
                    <a:pt x="112" y="2826"/>
                  </a:lnTo>
                  <a:lnTo>
                    <a:pt x="176" y="2842"/>
                  </a:lnTo>
                  <a:lnTo>
                    <a:pt x="242" y="2857"/>
                  </a:lnTo>
                  <a:lnTo>
                    <a:pt x="352" y="2886"/>
                  </a:lnTo>
                  <a:lnTo>
                    <a:pt x="416" y="2902"/>
                  </a:lnTo>
                  <a:lnTo>
                    <a:pt x="480" y="2909"/>
                  </a:lnTo>
                  <a:lnTo>
                    <a:pt x="526" y="2923"/>
                  </a:lnTo>
                  <a:lnTo>
                    <a:pt x="583" y="2931"/>
                  </a:lnTo>
                  <a:lnTo>
                    <a:pt x="631" y="2945"/>
                  </a:lnTo>
                  <a:lnTo>
                    <a:pt x="675" y="2945"/>
                  </a:lnTo>
                  <a:lnTo>
                    <a:pt x="721" y="2953"/>
                  </a:lnTo>
                  <a:lnTo>
                    <a:pt x="777" y="2961"/>
                  </a:lnTo>
                  <a:lnTo>
                    <a:pt x="826" y="2973"/>
                  </a:lnTo>
                  <a:lnTo>
                    <a:pt x="870" y="2981"/>
                  </a:lnTo>
                  <a:lnTo>
                    <a:pt x="900" y="2981"/>
                  </a:lnTo>
                  <a:lnTo>
                    <a:pt x="926" y="2981"/>
                  </a:lnTo>
                  <a:lnTo>
                    <a:pt x="964" y="2981"/>
                  </a:lnTo>
                  <a:lnTo>
                    <a:pt x="982" y="2981"/>
                  </a:lnTo>
                  <a:lnTo>
                    <a:pt x="1021" y="2981"/>
                  </a:lnTo>
                  <a:lnTo>
                    <a:pt x="1039" y="2981"/>
                  </a:lnTo>
                  <a:lnTo>
                    <a:pt x="1067" y="2981"/>
                  </a:lnTo>
                  <a:lnTo>
                    <a:pt x="1085" y="2981"/>
                  </a:lnTo>
                  <a:lnTo>
                    <a:pt x="1110" y="2973"/>
                  </a:lnTo>
                  <a:lnTo>
                    <a:pt x="1131" y="2973"/>
                  </a:lnTo>
                  <a:lnTo>
                    <a:pt x="1149" y="2973"/>
                  </a:lnTo>
                  <a:lnTo>
                    <a:pt x="1169" y="2973"/>
                  </a:lnTo>
                  <a:lnTo>
                    <a:pt x="1185" y="2973"/>
                  </a:lnTo>
                  <a:lnTo>
                    <a:pt x="1205" y="2967"/>
                  </a:lnTo>
                  <a:lnTo>
                    <a:pt x="1215" y="2967"/>
                  </a:lnTo>
                  <a:lnTo>
                    <a:pt x="1233" y="2967"/>
                  </a:lnTo>
                  <a:lnTo>
                    <a:pt x="1261" y="2961"/>
                  </a:lnTo>
                  <a:lnTo>
                    <a:pt x="1289" y="2961"/>
                  </a:lnTo>
                  <a:lnTo>
                    <a:pt x="1307" y="2953"/>
                  </a:lnTo>
                  <a:lnTo>
                    <a:pt x="1325" y="2953"/>
                  </a:lnTo>
                  <a:lnTo>
                    <a:pt x="1353" y="2945"/>
                  </a:lnTo>
                  <a:lnTo>
                    <a:pt x="1364" y="2945"/>
                  </a:lnTo>
                  <a:lnTo>
                    <a:pt x="1410" y="2945"/>
                  </a:lnTo>
                  <a:lnTo>
                    <a:pt x="1446" y="2939"/>
                  </a:lnTo>
                  <a:lnTo>
                    <a:pt x="1474" y="2931"/>
                  </a:lnTo>
                  <a:lnTo>
                    <a:pt x="1512" y="2923"/>
                  </a:lnTo>
                  <a:lnTo>
                    <a:pt x="1558" y="2909"/>
                  </a:lnTo>
                  <a:lnTo>
                    <a:pt x="1621" y="2894"/>
                  </a:lnTo>
                  <a:lnTo>
                    <a:pt x="1658" y="2878"/>
                  </a:lnTo>
                  <a:lnTo>
                    <a:pt x="1697" y="2871"/>
                  </a:lnTo>
                  <a:lnTo>
                    <a:pt x="1762" y="2849"/>
                  </a:lnTo>
                  <a:lnTo>
                    <a:pt x="1826" y="2826"/>
                  </a:lnTo>
                  <a:lnTo>
                    <a:pt x="1852" y="2818"/>
                  </a:lnTo>
                  <a:lnTo>
                    <a:pt x="1890" y="2797"/>
                  </a:lnTo>
                  <a:lnTo>
                    <a:pt x="1918" y="2789"/>
                  </a:lnTo>
                  <a:lnTo>
                    <a:pt x="1947" y="2775"/>
                  </a:lnTo>
                  <a:lnTo>
                    <a:pt x="2021" y="2752"/>
                  </a:lnTo>
                  <a:lnTo>
                    <a:pt x="2085" y="2738"/>
                  </a:lnTo>
                  <a:lnTo>
                    <a:pt x="2151" y="2716"/>
                  </a:lnTo>
                  <a:lnTo>
                    <a:pt x="2187" y="2694"/>
                  </a:lnTo>
                  <a:lnTo>
                    <a:pt x="2226" y="2680"/>
                  </a:lnTo>
                  <a:lnTo>
                    <a:pt x="2251" y="2672"/>
                  </a:lnTo>
                  <a:lnTo>
                    <a:pt x="2290" y="2657"/>
                  </a:lnTo>
                  <a:lnTo>
                    <a:pt x="2364" y="2635"/>
                  </a:lnTo>
                  <a:lnTo>
                    <a:pt x="2400" y="2621"/>
                  </a:lnTo>
                  <a:lnTo>
                    <a:pt x="2438" y="2604"/>
                  </a:lnTo>
                  <a:lnTo>
                    <a:pt x="2474" y="2598"/>
                  </a:lnTo>
                  <a:lnTo>
                    <a:pt x="2512" y="2584"/>
                  </a:lnTo>
                  <a:lnTo>
                    <a:pt x="2548" y="2567"/>
                  </a:lnTo>
                  <a:lnTo>
                    <a:pt x="2594" y="2561"/>
                  </a:lnTo>
                  <a:lnTo>
                    <a:pt x="2633" y="2545"/>
                  </a:lnTo>
                  <a:lnTo>
                    <a:pt x="2669" y="2534"/>
                  </a:lnTo>
                  <a:lnTo>
                    <a:pt x="2715" y="2526"/>
                  </a:lnTo>
                  <a:lnTo>
                    <a:pt x="2763" y="2509"/>
                  </a:lnTo>
                  <a:lnTo>
                    <a:pt x="2809" y="2495"/>
                  </a:lnTo>
                  <a:lnTo>
                    <a:pt x="2856" y="2481"/>
                  </a:lnTo>
                  <a:lnTo>
                    <a:pt x="2902" y="2481"/>
                  </a:lnTo>
                  <a:lnTo>
                    <a:pt x="2948" y="2474"/>
                  </a:lnTo>
                  <a:lnTo>
                    <a:pt x="2994" y="2466"/>
                  </a:lnTo>
                  <a:lnTo>
                    <a:pt x="3042" y="2450"/>
                  </a:lnTo>
                  <a:lnTo>
                    <a:pt x="3086" y="2444"/>
                  </a:lnTo>
                  <a:lnTo>
                    <a:pt x="3132" y="2436"/>
                  </a:lnTo>
                  <a:lnTo>
                    <a:pt x="3188" y="2421"/>
                  </a:lnTo>
                  <a:lnTo>
                    <a:pt x="3244" y="2413"/>
                  </a:lnTo>
                  <a:lnTo>
                    <a:pt x="3300" y="2413"/>
                  </a:lnTo>
                  <a:lnTo>
                    <a:pt x="3356" y="2413"/>
                  </a:lnTo>
                  <a:lnTo>
                    <a:pt x="3410" y="2406"/>
                  </a:lnTo>
                  <a:lnTo>
                    <a:pt x="3474" y="2406"/>
                  </a:lnTo>
                  <a:lnTo>
                    <a:pt x="3541" y="2406"/>
                  </a:lnTo>
                  <a:lnTo>
                    <a:pt x="3594" y="2406"/>
                  </a:lnTo>
                  <a:lnTo>
                    <a:pt x="3661" y="2406"/>
                  </a:lnTo>
                  <a:lnTo>
                    <a:pt x="3735" y="2399"/>
                  </a:lnTo>
                  <a:lnTo>
                    <a:pt x="3735" y="0"/>
                  </a:lnTo>
                  <a:lnTo>
                    <a:pt x="0" y="0"/>
                  </a:lnTo>
                  <a:lnTo>
                    <a:pt x="0" y="2789"/>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9108" name="AutoShape 52"/>
            <p:cNvSpPr>
              <a:spLocks noChangeAspect="1" noChangeArrowheads="1"/>
            </p:cNvSpPr>
            <p:nvPr/>
          </p:nvSpPr>
          <p:spPr bwMode="auto">
            <a:xfrm>
              <a:off x="2758" y="3075"/>
              <a:ext cx="608" cy="392"/>
            </a:xfrm>
            <a:prstGeom prst="roundRect">
              <a:avLst>
                <a:gd name="adj" fmla="val 347"/>
              </a:avLst>
            </a:prstGeom>
            <a:solidFill>
              <a:schemeClr val="bg1"/>
            </a:solidFill>
            <a:ln w="9525">
              <a:solidFill>
                <a:srgbClr val="000000"/>
              </a:solidFill>
              <a:round/>
              <a:headEnd/>
              <a:tailEnd/>
            </a:ln>
          </p:spPr>
          <p:txBody>
            <a:bodyPr wrap="none" anchor="ctr"/>
            <a:lstStyle/>
            <a:p>
              <a:pPr algn="ctr" eaLnBrk="1" hangingPunct="1"/>
              <a:r>
                <a:rPr lang="en-US" sz="1600" b="1" i="0"/>
                <a:t>GRID </a:t>
              </a:r>
            </a:p>
            <a:p>
              <a:pPr algn="ctr" eaLnBrk="1" hangingPunct="1"/>
              <a:r>
                <a:rPr lang="en-US" sz="1600" b="1" i="0"/>
                <a:t>Service </a:t>
              </a:r>
            </a:p>
            <a:p>
              <a:pPr algn="ctr" eaLnBrk="1" hangingPunct="1"/>
              <a:r>
                <a:rPr lang="en-US" sz="1600" b="1" i="0"/>
                <a:t>Provider</a:t>
              </a:r>
            </a:p>
          </p:txBody>
        </p:sp>
        <p:grpSp>
          <p:nvGrpSpPr>
            <p:cNvPr id="2349110" name="Group 54"/>
            <p:cNvGrpSpPr>
              <a:grpSpLocks noChangeAspect="1"/>
            </p:cNvGrpSpPr>
            <p:nvPr/>
          </p:nvGrpSpPr>
          <p:grpSpPr bwMode="auto">
            <a:xfrm>
              <a:off x="1632" y="1644"/>
              <a:ext cx="535" cy="420"/>
              <a:chOff x="2496" y="1968"/>
              <a:chExt cx="672" cy="528"/>
            </a:xfrm>
          </p:grpSpPr>
          <p:sp>
            <p:nvSpPr>
              <p:cNvPr id="2349111" name="Rectangle 55"/>
              <p:cNvSpPr>
                <a:spLocks noChangeAspect="1" noChangeArrowheads="1"/>
              </p:cNvSpPr>
              <p:nvPr/>
            </p:nvSpPr>
            <p:spPr bwMode="auto">
              <a:xfrm>
                <a:off x="2496" y="1968"/>
                <a:ext cx="672" cy="52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en-US"/>
              </a:p>
            </p:txBody>
          </p:sp>
          <p:pic>
            <p:nvPicPr>
              <p:cNvPr id="2349112" name="Picture 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4" y="2016"/>
                <a:ext cx="577" cy="43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49113" name="Group 57"/>
            <p:cNvGrpSpPr>
              <a:grpSpLocks noChangeAspect="1"/>
            </p:cNvGrpSpPr>
            <p:nvPr/>
          </p:nvGrpSpPr>
          <p:grpSpPr bwMode="auto">
            <a:xfrm>
              <a:off x="5136" y="2400"/>
              <a:ext cx="535" cy="420"/>
              <a:chOff x="2496" y="1968"/>
              <a:chExt cx="672" cy="528"/>
            </a:xfrm>
          </p:grpSpPr>
          <p:sp>
            <p:nvSpPr>
              <p:cNvPr id="2349114" name="Rectangle 58"/>
              <p:cNvSpPr>
                <a:spLocks noChangeAspect="1" noChangeArrowheads="1"/>
              </p:cNvSpPr>
              <p:nvPr/>
            </p:nvSpPr>
            <p:spPr bwMode="auto">
              <a:xfrm>
                <a:off x="2496" y="1968"/>
                <a:ext cx="672" cy="52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en-US"/>
              </a:p>
            </p:txBody>
          </p:sp>
          <p:pic>
            <p:nvPicPr>
              <p:cNvPr id="2349115" name="Picture 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4" y="2016"/>
                <a:ext cx="577" cy="433"/>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62" name="Date Placeholder 3"/>
          <p:cNvSpPr txBox="1">
            <a:spLocks/>
          </p:cNvSpPr>
          <p:nvPr/>
        </p:nvSpPr>
        <p:spPr>
          <a:xfrm>
            <a:off x="6726285" y="95870"/>
            <a:ext cx="2640415"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mtClean="0"/>
          </a:p>
          <a:p>
            <a:r>
              <a:rPr lang="en-US" smtClean="0"/>
              <a:t>San Diego, Nov 1</a:t>
            </a:r>
            <a:r>
              <a:rPr lang="en-US" baseline="30000" smtClean="0"/>
              <a:t>st</a:t>
            </a:r>
            <a:r>
              <a:rPr lang="en-US" smtClean="0"/>
              <a:t>, 2006</a:t>
            </a:r>
            <a:endParaRPr lang="en-US" dirty="0"/>
          </a:p>
        </p:txBody>
      </p:sp>
      <p:sp>
        <p:nvSpPr>
          <p:cNvPr id="63" name="Footer Placeholder 4"/>
          <p:cNvSpPr txBox="1">
            <a:spLocks/>
          </p:cNvSpPr>
          <p:nvPr/>
        </p:nvSpPr>
        <p:spPr>
          <a:xfrm>
            <a:off x="6689693" y="-156485"/>
            <a:ext cx="2895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mtClean="0"/>
          </a:p>
          <a:p>
            <a:r>
              <a:rPr lang="en-US" smtClean="0"/>
              <a:t>IEEE 2006</a:t>
            </a:r>
            <a:endParaRPr lang="en-US" dirty="0"/>
          </a:p>
        </p:txBody>
      </p:sp>
    </p:spTree>
    <p:extLst>
      <p:ext uri="{BB962C8B-B14F-4D97-AF65-F5344CB8AC3E}">
        <p14:creationId xmlns:p14="http://schemas.microsoft.com/office/powerpoint/2010/main" val="295740705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5"/>
          <p:cNvSpPr>
            <a:spLocks noGrp="1"/>
          </p:cNvSpPr>
          <p:nvPr>
            <p:ph type="sldNum" sz="quarter" idx="12"/>
          </p:nvPr>
        </p:nvSpPr>
        <p:spPr/>
        <p:txBody>
          <a:bodyPr/>
          <a:lstStyle/>
          <a:p>
            <a:endParaRPr lang="en-US"/>
          </a:p>
          <a:p>
            <a:fld id="{322E4DAB-4EAD-744B-92EA-AC9CF0E224AD}" type="slidenum">
              <a:rPr lang="en-US"/>
              <a:pPr/>
              <a:t>5</a:t>
            </a:fld>
            <a:endParaRPr lang="en-US"/>
          </a:p>
        </p:txBody>
      </p:sp>
      <p:grpSp>
        <p:nvGrpSpPr>
          <p:cNvPr id="2357253" name="Group 5"/>
          <p:cNvGrpSpPr>
            <a:grpSpLocks/>
          </p:cNvGrpSpPr>
          <p:nvPr/>
        </p:nvGrpSpPr>
        <p:grpSpPr bwMode="auto">
          <a:xfrm>
            <a:off x="1617785" y="776288"/>
            <a:ext cx="6440366" cy="5319712"/>
            <a:chOff x="576" y="518"/>
            <a:chExt cx="4057" cy="3351"/>
          </a:xfrm>
        </p:grpSpPr>
        <p:pic>
          <p:nvPicPr>
            <p:cNvPr id="2357254" name="Picture 6" descr="AlienLoginWindow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 y="1536"/>
              <a:ext cx="3346" cy="23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2357255" name="Rectangle 7"/>
            <p:cNvSpPr>
              <a:spLocks noChangeArrowheads="1"/>
            </p:cNvSpPr>
            <p:nvPr/>
          </p:nvSpPr>
          <p:spPr bwMode="auto">
            <a:xfrm>
              <a:off x="816" y="518"/>
              <a:ext cx="3817"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GB" sz="4000" i="0">
                  <a:solidFill>
                    <a:srgbClr val="CC0099"/>
                  </a:solidFill>
                  <a:cs typeface="ＭＳ Ｐゴシック" charset="0"/>
                </a:rPr>
                <a:t>Login</a:t>
              </a:r>
              <a:r>
                <a:rPr lang="en-GB" sz="4000" b="1" i="0">
                  <a:solidFill>
                    <a:srgbClr val="CC0099"/>
                  </a:solidFill>
                  <a:cs typeface="ＭＳ Ｐゴシック" charset="0"/>
                </a:rPr>
                <a:t>: User Authentication</a:t>
              </a:r>
              <a:endParaRPr lang="en-US" sz="4000" b="1" i="0">
                <a:solidFill>
                  <a:schemeClr val="tx2"/>
                </a:solidFill>
                <a:cs typeface="ＭＳ Ｐゴシック" charset="0"/>
              </a:endParaRPr>
            </a:p>
          </p:txBody>
        </p:sp>
      </p:grpSp>
      <p:grpSp>
        <p:nvGrpSpPr>
          <p:cNvPr id="2357282" name="Group 34"/>
          <p:cNvGrpSpPr>
            <a:grpSpLocks/>
          </p:cNvGrpSpPr>
          <p:nvPr/>
        </p:nvGrpSpPr>
        <p:grpSpPr bwMode="auto">
          <a:xfrm>
            <a:off x="2391508" y="465139"/>
            <a:ext cx="4846027" cy="4510087"/>
            <a:chOff x="1632" y="293"/>
            <a:chExt cx="3307" cy="2841"/>
          </a:xfrm>
        </p:grpSpPr>
        <p:pic>
          <p:nvPicPr>
            <p:cNvPr id="2357263" name="Picture 15" descr="AlienMen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2" y="1536"/>
              <a:ext cx="3307" cy="15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 uri="{FAA26D3D-D897-4be2-8F04-BA451C77F1D7}">
                <ma14:placeholderFlag xmlns:ma14="http://schemas.microsoft.com/office/mac/drawingml/2011/main" val="1"/>
              </a:ext>
            </a:extLst>
          </p:spPr>
        </p:pic>
        <p:sp>
          <p:nvSpPr>
            <p:cNvPr id="2357264" name="Rectangle 16"/>
            <p:cNvSpPr>
              <a:spLocks noChangeAspect="1" noChangeArrowheads="1"/>
            </p:cNvSpPr>
            <p:nvPr/>
          </p:nvSpPr>
          <p:spPr bwMode="auto">
            <a:xfrm>
              <a:off x="1900" y="293"/>
              <a:ext cx="2730"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r>
                <a:rPr lang="en-GB" sz="3600" b="1" i="0">
                  <a:solidFill>
                    <a:srgbClr val="CC0099"/>
                  </a:solidFill>
                  <a:cs typeface="ＭＳ Ｐゴシック" charset="0"/>
                </a:rPr>
                <a:t>The MAGIC-5 </a:t>
              </a:r>
              <a:br>
                <a:rPr lang="en-GB" sz="3600" b="1" i="0">
                  <a:solidFill>
                    <a:srgbClr val="CC0099"/>
                  </a:solidFill>
                  <a:cs typeface="ＭＳ Ｐゴシック" charset="0"/>
                </a:rPr>
              </a:br>
              <a:r>
                <a:rPr lang="en-GB" sz="3600" b="1" i="0">
                  <a:solidFill>
                    <a:srgbClr val="CC0099"/>
                  </a:solidFill>
                  <a:cs typeface="ＭＳ Ｐゴシック" charset="0"/>
                </a:rPr>
                <a:t>GUI to Grid Services</a:t>
              </a:r>
              <a:endParaRPr lang="en-US" sz="4000" b="1" i="0">
                <a:solidFill>
                  <a:schemeClr val="tx2"/>
                </a:solidFill>
                <a:cs typeface="ＭＳ Ｐゴシック" charset="0"/>
              </a:endParaRPr>
            </a:p>
          </p:txBody>
        </p:sp>
      </p:grpSp>
      <p:grpSp>
        <p:nvGrpSpPr>
          <p:cNvPr id="2357275" name="Group 27"/>
          <p:cNvGrpSpPr>
            <a:grpSpLocks/>
          </p:cNvGrpSpPr>
          <p:nvPr/>
        </p:nvGrpSpPr>
        <p:grpSpPr bwMode="auto">
          <a:xfrm>
            <a:off x="914401" y="530226"/>
            <a:ext cx="7313735" cy="5946775"/>
            <a:chOff x="577" y="192"/>
            <a:chExt cx="4607" cy="3746"/>
          </a:xfrm>
        </p:grpSpPr>
        <p:sp>
          <p:nvSpPr>
            <p:cNvPr id="2357276" name="Rectangle 28"/>
            <p:cNvSpPr>
              <a:spLocks noChangeArrowheads="1"/>
            </p:cNvSpPr>
            <p:nvPr/>
          </p:nvSpPr>
          <p:spPr bwMode="auto">
            <a:xfrm>
              <a:off x="1433" y="192"/>
              <a:ext cx="2727"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r>
                <a:rPr lang="en-US" sz="2800" b="1" i="0">
                  <a:solidFill>
                    <a:srgbClr val="001589"/>
                  </a:solidFill>
                </a:rPr>
                <a:t>PROOF Cluster - End of Task </a:t>
              </a:r>
            </a:p>
            <a:p>
              <a:pPr algn="ctr" eaLnBrk="1" hangingPunct="1"/>
              <a:r>
                <a:rPr lang="en-US" sz="2800" b="1" i="0">
                  <a:solidFill>
                    <a:srgbClr val="001589"/>
                  </a:solidFill>
                </a:rPr>
                <a:t>Display (or Save) Results</a:t>
              </a:r>
              <a:endParaRPr lang="en-US" sz="2800" b="1" i="0">
                <a:solidFill>
                  <a:schemeClr val="accent2"/>
                </a:solidFill>
              </a:endParaRPr>
            </a:p>
          </p:txBody>
        </p:sp>
        <p:pic>
          <p:nvPicPr>
            <p:cNvPr id="2357277" name="Picture 29" descr="GPCALMA-PROOF-resul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7" y="864"/>
              <a:ext cx="4607" cy="30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57256" name="Group 8"/>
          <p:cNvGrpSpPr>
            <a:grpSpLocks/>
          </p:cNvGrpSpPr>
          <p:nvPr/>
        </p:nvGrpSpPr>
        <p:grpSpPr bwMode="auto">
          <a:xfrm>
            <a:off x="1219201" y="609601"/>
            <a:ext cx="6498981" cy="5554663"/>
            <a:chOff x="-768" y="384"/>
            <a:chExt cx="4094" cy="3499"/>
          </a:xfrm>
        </p:grpSpPr>
        <p:pic>
          <p:nvPicPr>
            <p:cNvPr id="2357257" name="Picture 9" descr="GPCALMA-gu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 y="1152"/>
              <a:ext cx="4094" cy="2731"/>
            </a:xfrm>
            <a:prstGeom prst="rect">
              <a:avLst/>
            </a:prstGeom>
            <a:noFill/>
            <a:extLst>
              <a:ext uri="{909E8E84-426E-40dd-AFC4-6F175D3DCCD1}">
                <a14:hiddenFill xmlns:a14="http://schemas.microsoft.com/office/drawing/2010/main">
                  <a:solidFill>
                    <a:srgbClr val="FFFFFF"/>
                  </a:solidFill>
                </a14:hiddenFill>
              </a:ext>
            </a:extLst>
          </p:spPr>
        </p:pic>
        <p:sp>
          <p:nvSpPr>
            <p:cNvPr id="2357258" name="Rectangle 10"/>
            <p:cNvSpPr>
              <a:spLocks noChangeArrowheads="1"/>
            </p:cNvSpPr>
            <p:nvPr/>
          </p:nvSpPr>
          <p:spPr bwMode="auto">
            <a:xfrm>
              <a:off x="-144" y="384"/>
              <a:ext cx="3456" cy="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eaLnBrk="1" hangingPunct="1"/>
              <a:r>
                <a:rPr lang="en-US" sz="4400" b="1" i="0">
                  <a:solidFill>
                    <a:srgbClr val="000080"/>
                  </a:solidFill>
                  <a:cs typeface="ＭＳ Ｐゴシック" charset="0"/>
                </a:rPr>
                <a:t>Analysis Station</a:t>
              </a:r>
            </a:p>
          </p:txBody>
        </p:sp>
      </p:grpSp>
      <p:grpSp>
        <p:nvGrpSpPr>
          <p:cNvPr id="2357265" name="Group 17"/>
          <p:cNvGrpSpPr>
            <a:grpSpLocks/>
          </p:cNvGrpSpPr>
          <p:nvPr/>
        </p:nvGrpSpPr>
        <p:grpSpPr bwMode="auto">
          <a:xfrm>
            <a:off x="914401" y="455614"/>
            <a:ext cx="7313735" cy="5945187"/>
            <a:chOff x="576" y="192"/>
            <a:chExt cx="4607" cy="3745"/>
          </a:xfrm>
        </p:grpSpPr>
        <p:grpSp>
          <p:nvGrpSpPr>
            <p:cNvPr id="2357266" name="Group 18"/>
            <p:cNvGrpSpPr>
              <a:grpSpLocks/>
            </p:cNvGrpSpPr>
            <p:nvPr/>
          </p:nvGrpSpPr>
          <p:grpSpPr bwMode="auto">
            <a:xfrm>
              <a:off x="576" y="192"/>
              <a:ext cx="4607" cy="3745"/>
              <a:chOff x="576" y="192"/>
              <a:chExt cx="4607" cy="3745"/>
            </a:xfrm>
          </p:grpSpPr>
          <p:pic>
            <p:nvPicPr>
              <p:cNvPr id="2357267" name="Picture 19" descr="GPCALMA-PROOF-Authenticatio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6" y="864"/>
                <a:ext cx="4607" cy="3073"/>
              </a:xfrm>
              <a:prstGeom prst="rect">
                <a:avLst/>
              </a:prstGeom>
              <a:noFill/>
              <a:extLst>
                <a:ext uri="{909E8E84-426E-40dd-AFC4-6F175D3DCCD1}">
                  <a14:hiddenFill xmlns:a14="http://schemas.microsoft.com/office/drawing/2010/main">
                    <a:solidFill>
                      <a:srgbClr val="FFFFFF"/>
                    </a:solidFill>
                  </a14:hiddenFill>
                </a:ext>
              </a:extLst>
            </p:spPr>
          </p:pic>
          <p:sp>
            <p:nvSpPr>
              <p:cNvPr id="2357268" name="Rectangle 20"/>
              <p:cNvSpPr>
                <a:spLocks noChangeArrowheads="1"/>
              </p:cNvSpPr>
              <p:nvPr/>
            </p:nvSpPr>
            <p:spPr bwMode="auto">
              <a:xfrm>
                <a:off x="1388" y="192"/>
                <a:ext cx="2796"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r>
                  <a:rPr lang="en-US" sz="2800" b="1" i="0">
                    <a:solidFill>
                      <a:srgbClr val="001589"/>
                    </a:solidFill>
                  </a:rPr>
                  <a:t>Start PROOF Cluster</a:t>
                </a:r>
              </a:p>
              <a:p>
                <a:pPr algn="ctr" eaLnBrk="1" hangingPunct="1"/>
                <a:r>
                  <a:rPr lang="en-US" sz="2800" b="1" i="0">
                    <a:solidFill>
                      <a:srgbClr val="001589"/>
                    </a:solidFill>
                  </a:rPr>
                  <a:t>GSI Authentication Required</a:t>
                </a:r>
                <a:endParaRPr lang="en-US" sz="2800" b="1" i="0">
                  <a:solidFill>
                    <a:schemeClr val="accent2"/>
                  </a:solidFill>
                </a:endParaRPr>
              </a:p>
            </p:txBody>
          </p:sp>
        </p:grpSp>
        <p:grpSp>
          <p:nvGrpSpPr>
            <p:cNvPr id="2357269" name="Group 21"/>
            <p:cNvGrpSpPr>
              <a:grpSpLocks noChangeAspect="1"/>
            </p:cNvGrpSpPr>
            <p:nvPr/>
          </p:nvGrpSpPr>
          <p:grpSpPr bwMode="auto">
            <a:xfrm>
              <a:off x="1536" y="1968"/>
              <a:ext cx="3552" cy="1055"/>
              <a:chOff x="1200" y="2688"/>
              <a:chExt cx="3888" cy="1056"/>
            </a:xfrm>
          </p:grpSpPr>
          <p:sp>
            <p:nvSpPr>
              <p:cNvPr id="2357270" name="Rectangle 22"/>
              <p:cNvSpPr>
                <a:spLocks noChangeAspect="1" noChangeArrowheads="1"/>
              </p:cNvSpPr>
              <p:nvPr/>
            </p:nvSpPr>
            <p:spPr bwMode="auto">
              <a:xfrm>
                <a:off x="1200" y="2688"/>
                <a:ext cx="3888" cy="1056"/>
              </a:xfrm>
              <a:prstGeom prst="rect">
                <a:avLst/>
              </a:prstGeom>
              <a:solidFill>
                <a:schemeClr val="bg1"/>
              </a:solidFill>
              <a:ln w="38100">
                <a:solidFill>
                  <a:srgbClr val="FF66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357271" name="Rectangle 23"/>
              <p:cNvSpPr>
                <a:spLocks noChangeAspect="1" noChangeArrowheads="1"/>
              </p:cNvSpPr>
              <p:nvPr/>
            </p:nvSpPr>
            <p:spPr bwMode="auto">
              <a:xfrm>
                <a:off x="1438" y="2843"/>
                <a:ext cx="3318" cy="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r>
                  <a:rPr lang="en-US" sz="2400" b="1" i="0">
                    <a:solidFill>
                      <a:srgbClr val="FF6600"/>
                    </a:solidFill>
                  </a:rPr>
                  <a:t>Send CALMASelector.C code</a:t>
                </a:r>
              </a:p>
              <a:p>
                <a:pPr algn="ctr" eaLnBrk="1" hangingPunct="1"/>
                <a:r>
                  <a:rPr lang="en-US" sz="2400" b="1" i="0">
                    <a:solidFill>
                      <a:srgbClr val="FF6600"/>
                    </a:solidFill>
                  </a:rPr>
                  <a:t>for distributed interactive execution</a:t>
                </a:r>
              </a:p>
              <a:p>
                <a:pPr algn="ctr" eaLnBrk="1" hangingPunct="1"/>
                <a:r>
                  <a:rPr lang="en-US" sz="2400" b="1" i="0">
                    <a:solidFill>
                      <a:srgbClr val="FF6600"/>
                    </a:solidFill>
                  </a:rPr>
                  <a:t>using the CINT Interpreter</a:t>
                </a:r>
              </a:p>
            </p:txBody>
          </p:sp>
        </p:grpSp>
      </p:grpSp>
      <p:grpSp>
        <p:nvGrpSpPr>
          <p:cNvPr id="2357272" name="Group 24"/>
          <p:cNvGrpSpPr>
            <a:grpSpLocks/>
          </p:cNvGrpSpPr>
          <p:nvPr/>
        </p:nvGrpSpPr>
        <p:grpSpPr bwMode="auto">
          <a:xfrm>
            <a:off x="914401" y="533401"/>
            <a:ext cx="7313735" cy="5946775"/>
            <a:chOff x="577" y="192"/>
            <a:chExt cx="4607" cy="3746"/>
          </a:xfrm>
        </p:grpSpPr>
        <p:sp>
          <p:nvSpPr>
            <p:cNvPr id="2357273" name="Rectangle 25"/>
            <p:cNvSpPr>
              <a:spLocks noChangeArrowheads="1"/>
            </p:cNvSpPr>
            <p:nvPr/>
          </p:nvSpPr>
          <p:spPr bwMode="auto">
            <a:xfrm>
              <a:off x="1617" y="192"/>
              <a:ext cx="2338"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r>
                <a:rPr lang="en-US" sz="2800" b="1" i="0">
                  <a:solidFill>
                    <a:srgbClr val="001589"/>
                  </a:solidFill>
                </a:rPr>
                <a:t>Working PROOF Cluster</a:t>
              </a:r>
            </a:p>
            <a:p>
              <a:pPr algn="ctr" eaLnBrk="1" hangingPunct="1"/>
              <a:r>
                <a:rPr lang="en-US" sz="2800" b="1" i="0">
                  <a:solidFill>
                    <a:srgbClr val="001589"/>
                  </a:solidFill>
                </a:rPr>
                <a:t>Ongoing Analysis</a:t>
              </a:r>
            </a:p>
          </p:txBody>
        </p:sp>
        <p:pic>
          <p:nvPicPr>
            <p:cNvPr id="2357274" name="Picture 26" descr="GPCALMA-PROOF-started"/>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 y="864"/>
              <a:ext cx="4607" cy="30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57281" name="Group 33"/>
          <p:cNvGrpSpPr>
            <a:grpSpLocks/>
          </p:cNvGrpSpPr>
          <p:nvPr/>
        </p:nvGrpSpPr>
        <p:grpSpPr bwMode="auto">
          <a:xfrm>
            <a:off x="1336431" y="506413"/>
            <a:ext cx="6531220" cy="5016500"/>
            <a:chOff x="912" y="319"/>
            <a:chExt cx="4457" cy="3160"/>
          </a:xfrm>
        </p:grpSpPr>
        <p:pic>
          <p:nvPicPr>
            <p:cNvPr id="2357251" name="Picture 3" descr="AlienSearchPatientWindows"/>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2" y="1680"/>
              <a:ext cx="4457" cy="1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 uri="{FAA26D3D-D897-4be2-8F04-BA451C77F1D7}">
                <ma14:placeholderFlag xmlns:ma14="http://schemas.microsoft.com/office/mac/drawingml/2011/main" val="1"/>
              </a:ext>
            </a:extLst>
          </p:spPr>
        </p:pic>
        <p:sp>
          <p:nvSpPr>
            <p:cNvPr id="2357252" name="Rectangle 4"/>
            <p:cNvSpPr>
              <a:spLocks noChangeArrowheads="1"/>
            </p:cNvSpPr>
            <p:nvPr/>
          </p:nvSpPr>
          <p:spPr bwMode="auto">
            <a:xfrm>
              <a:off x="1855" y="319"/>
              <a:ext cx="3255"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r>
                <a:rPr lang="en-GB" sz="3600" b="1" i="0">
                  <a:solidFill>
                    <a:srgbClr val="CC0099"/>
                  </a:solidFill>
                  <a:cs typeface="ＭＳ Ｐゴシック" charset="0"/>
                </a:rPr>
                <a:t>Query on Patient Data</a:t>
              </a:r>
              <a:br>
                <a:rPr lang="en-GB" sz="3600" b="1" i="0">
                  <a:solidFill>
                    <a:srgbClr val="CC0099"/>
                  </a:solidFill>
                  <a:cs typeface="ＭＳ Ｐゴシック" charset="0"/>
                </a:rPr>
              </a:br>
              <a:r>
                <a:rPr lang="en-GB" sz="3600" b="1" i="0">
                  <a:solidFill>
                    <a:srgbClr val="CC0099"/>
                  </a:solidFill>
                  <a:cs typeface="ＭＳ Ｐゴシック" charset="0"/>
                </a:rPr>
                <a:t>Find (&amp; Retrieve) Exams</a:t>
              </a:r>
              <a:endParaRPr lang="en-US" sz="4000" b="1" i="0">
                <a:solidFill>
                  <a:srgbClr val="CC0099"/>
                </a:solidFill>
                <a:cs typeface="ＭＳ Ｐゴシック" charset="0"/>
              </a:endParaRPr>
            </a:p>
          </p:txBody>
        </p:sp>
      </p:grpSp>
      <p:pic>
        <p:nvPicPr>
          <p:cNvPr id="2357279" name="Picture 31" descr="Untitled-1"/>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3046" y="533400"/>
            <a:ext cx="810358" cy="1035050"/>
          </a:xfrm>
          <a:prstGeom prst="rect">
            <a:avLst/>
          </a:prstGeom>
          <a:noFill/>
          <a:extLst>
            <a:ext uri="{909E8E84-426E-40dd-AFC4-6F175D3DCCD1}">
              <a14:hiddenFill xmlns:a14="http://schemas.microsoft.com/office/drawing/2010/main">
                <a:solidFill>
                  <a:srgbClr val="FFFFFF"/>
                </a:solidFill>
              </a14:hiddenFill>
            </a:ext>
          </a:extLst>
        </p:spPr>
      </p:pic>
      <p:sp>
        <p:nvSpPr>
          <p:cNvPr id="2357280" name="Rectangle 32"/>
          <p:cNvSpPr>
            <a:spLocks noChangeArrowheads="1"/>
          </p:cNvSpPr>
          <p:nvPr/>
        </p:nvSpPr>
        <p:spPr bwMode="auto">
          <a:xfrm>
            <a:off x="635977" y="6172201"/>
            <a:ext cx="672441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2800" b="1" i="0">
                <a:solidFill>
                  <a:srgbClr val="001589"/>
                </a:solidFill>
              </a:rPr>
              <a:t>The MAGIC-5 Mammogram Analysis Station</a:t>
            </a:r>
          </a:p>
        </p:txBody>
      </p:sp>
      <p:grpSp>
        <p:nvGrpSpPr>
          <p:cNvPr id="2357287" name="Group 39"/>
          <p:cNvGrpSpPr>
            <a:grpSpLocks/>
          </p:cNvGrpSpPr>
          <p:nvPr/>
        </p:nvGrpSpPr>
        <p:grpSpPr bwMode="auto">
          <a:xfrm>
            <a:off x="2532185" y="533400"/>
            <a:ext cx="4484077" cy="4953000"/>
            <a:chOff x="3360" y="384"/>
            <a:chExt cx="3060" cy="3120"/>
          </a:xfrm>
        </p:grpSpPr>
        <p:grpSp>
          <p:nvGrpSpPr>
            <p:cNvPr id="2357286" name="Group 38"/>
            <p:cNvGrpSpPr>
              <a:grpSpLocks/>
            </p:cNvGrpSpPr>
            <p:nvPr/>
          </p:nvGrpSpPr>
          <p:grpSpPr bwMode="auto">
            <a:xfrm>
              <a:off x="3360" y="384"/>
              <a:ext cx="3060" cy="3120"/>
              <a:chOff x="3360" y="384"/>
              <a:chExt cx="3060" cy="3120"/>
            </a:xfrm>
          </p:grpSpPr>
          <p:pic>
            <p:nvPicPr>
              <p:cNvPr id="2357260" name="Picture 12" descr="AlienCreateNewPatientWindows"/>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88" y="1488"/>
                <a:ext cx="2188" cy="2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 uri="{FAA26D3D-D897-4be2-8F04-BA451C77F1D7}">
                  <ma14:placeholderFlag xmlns:ma14="http://schemas.microsoft.com/office/mac/drawingml/2011/main" val="1"/>
                </a:ext>
              </a:extLst>
            </p:spPr>
          </p:pic>
          <p:sp>
            <p:nvSpPr>
              <p:cNvPr id="2357261" name="Rectangle 13"/>
              <p:cNvSpPr>
                <a:spLocks noChangeArrowheads="1"/>
              </p:cNvSpPr>
              <p:nvPr/>
            </p:nvSpPr>
            <p:spPr bwMode="auto">
              <a:xfrm>
                <a:off x="3360" y="384"/>
                <a:ext cx="3060" cy="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r>
                  <a:rPr lang="en-GB" sz="3600" b="1" i="0">
                    <a:solidFill>
                      <a:srgbClr val="CC0099"/>
                    </a:solidFill>
                    <a:cs typeface="ＭＳ Ｐゴシック" charset="0"/>
                  </a:rPr>
                  <a:t>Register a </a:t>
                </a:r>
                <a:r>
                  <a:rPr lang="en-GB" sz="3600" i="0">
                    <a:solidFill>
                      <a:srgbClr val="CC0099"/>
                    </a:solidFill>
                    <a:cs typeface="ＭＳ Ｐゴシック" charset="0"/>
                  </a:rPr>
                  <a:t>new Exam </a:t>
                </a:r>
                <a:br>
                  <a:rPr lang="en-GB" sz="3600" i="0">
                    <a:solidFill>
                      <a:srgbClr val="CC0099"/>
                    </a:solidFill>
                    <a:cs typeface="ＭＳ Ｐゴシック" charset="0"/>
                  </a:rPr>
                </a:br>
                <a:r>
                  <a:rPr lang="en-GB" sz="3600" b="1" i="0">
                    <a:solidFill>
                      <a:srgbClr val="CC0099"/>
                    </a:solidFill>
                    <a:cs typeface="ＭＳ Ｐゴシック" charset="0"/>
                  </a:rPr>
                  <a:t>in the Data Catalogue</a:t>
                </a:r>
                <a:endParaRPr lang="en-US" sz="3600" b="1" i="0">
                  <a:solidFill>
                    <a:srgbClr val="CC0099"/>
                  </a:solidFill>
                  <a:cs typeface="ＭＳ Ｐゴシック" charset="0"/>
                </a:endParaRPr>
              </a:p>
            </p:txBody>
          </p:sp>
        </p:grpSp>
        <p:sp>
          <p:nvSpPr>
            <p:cNvPr id="2357283" name="Rectangle 35"/>
            <p:cNvSpPr>
              <a:spLocks noChangeArrowheads="1"/>
            </p:cNvSpPr>
            <p:nvPr/>
          </p:nvSpPr>
          <p:spPr bwMode="auto">
            <a:xfrm>
              <a:off x="4896" y="1968"/>
              <a:ext cx="192"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en-US"/>
            </a:p>
          </p:txBody>
        </p:sp>
        <p:sp>
          <p:nvSpPr>
            <p:cNvPr id="2357284" name="Rectangle 36"/>
            <p:cNvSpPr>
              <a:spLocks noChangeArrowheads="1"/>
            </p:cNvSpPr>
            <p:nvPr/>
          </p:nvSpPr>
          <p:spPr bwMode="auto">
            <a:xfrm>
              <a:off x="4896" y="2064"/>
              <a:ext cx="192"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en-US"/>
            </a:p>
          </p:txBody>
        </p:sp>
      </p:grpSp>
      <p:sp>
        <p:nvSpPr>
          <p:cNvPr id="39" name="Date Placeholder 3"/>
          <p:cNvSpPr>
            <a:spLocks noGrp="1"/>
          </p:cNvSpPr>
          <p:nvPr>
            <p:ph type="dt" sz="half" idx="10"/>
          </p:nvPr>
        </p:nvSpPr>
        <p:spPr>
          <a:xfrm>
            <a:off x="6726285" y="95870"/>
            <a:ext cx="2640415" cy="365125"/>
          </a:xfrm>
        </p:spPr>
        <p:txBody>
          <a:bodyPr/>
          <a:lstStyle/>
          <a:p>
            <a:endParaRPr lang="en-US" dirty="0"/>
          </a:p>
          <a:p>
            <a:r>
              <a:rPr lang="en-US" dirty="0"/>
              <a:t>San Diego, Nov 1</a:t>
            </a:r>
            <a:r>
              <a:rPr lang="en-US" baseline="30000" dirty="0"/>
              <a:t>st</a:t>
            </a:r>
            <a:r>
              <a:rPr lang="en-US" dirty="0"/>
              <a:t>, 2006</a:t>
            </a:r>
          </a:p>
        </p:txBody>
      </p:sp>
      <p:sp>
        <p:nvSpPr>
          <p:cNvPr id="40" name="Footer Placeholder 4"/>
          <p:cNvSpPr>
            <a:spLocks noGrp="1"/>
          </p:cNvSpPr>
          <p:nvPr>
            <p:ph type="ftr" sz="quarter" idx="11"/>
          </p:nvPr>
        </p:nvSpPr>
        <p:spPr>
          <a:xfrm>
            <a:off x="6689693" y="-156485"/>
            <a:ext cx="2895600" cy="365125"/>
          </a:xfrm>
        </p:spPr>
        <p:txBody>
          <a:bodyPr/>
          <a:lstStyle/>
          <a:p>
            <a:endParaRPr lang="en-US" dirty="0"/>
          </a:p>
          <a:p>
            <a:r>
              <a:rPr lang="en-US" dirty="0"/>
              <a:t>IEEE 2006</a:t>
            </a:r>
          </a:p>
        </p:txBody>
      </p:sp>
    </p:spTree>
    <p:extLst>
      <p:ext uri="{BB962C8B-B14F-4D97-AF65-F5344CB8AC3E}">
        <p14:creationId xmlns:p14="http://schemas.microsoft.com/office/powerpoint/2010/main" val="24883768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nodeType="clickEffect">
                                  <p:stCondLst>
                                    <p:cond delay="0"/>
                                  </p:stCondLst>
                                  <p:childTnLst>
                                    <p:animEffect transition="out" filter="blinds(horizontal)">
                                      <p:cBhvr>
                                        <p:cTn id="6" dur="500"/>
                                        <p:tgtEl>
                                          <p:spTgt spid="2357282"/>
                                        </p:tgtEl>
                                      </p:cBhvr>
                                    </p:animEffect>
                                    <p:set>
                                      <p:cBhvr>
                                        <p:cTn id="7" dur="1" fill="hold">
                                          <p:stCondLst>
                                            <p:cond delay="499"/>
                                          </p:stCondLst>
                                        </p:cTn>
                                        <p:tgtEl>
                                          <p:spTgt spid="2357282"/>
                                        </p:tgtEl>
                                        <p:attrNameLst>
                                          <p:attrName>style.visibility</p:attrName>
                                        </p:attrNameLst>
                                      </p:cBhvr>
                                      <p:to>
                                        <p:strVal val="hidden"/>
                                      </p:to>
                                    </p:set>
                                  </p:childTnLst>
                                </p:cTn>
                              </p:par>
                              <p:par>
                                <p:cTn id="8" presetID="3" presetClass="entr" presetSubtype="10" fill="hold" nodeType="withEffect">
                                  <p:stCondLst>
                                    <p:cond delay="0"/>
                                  </p:stCondLst>
                                  <p:childTnLst>
                                    <p:set>
                                      <p:cBhvr>
                                        <p:cTn id="9" dur="1" fill="hold">
                                          <p:stCondLst>
                                            <p:cond delay="0"/>
                                          </p:stCondLst>
                                        </p:cTn>
                                        <p:tgtEl>
                                          <p:spTgt spid="2357253"/>
                                        </p:tgtEl>
                                        <p:attrNameLst>
                                          <p:attrName>style.visibility</p:attrName>
                                        </p:attrNameLst>
                                      </p:cBhvr>
                                      <p:to>
                                        <p:strVal val="visible"/>
                                      </p:to>
                                    </p:set>
                                    <p:animEffect transition="in" filter="blinds(horizontal)">
                                      <p:cBhvr>
                                        <p:cTn id="10" dur="500"/>
                                        <p:tgtEl>
                                          <p:spTgt spid="235725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xit" presetSubtype="10" fill="hold" nodeType="clickEffect">
                                  <p:stCondLst>
                                    <p:cond delay="0"/>
                                  </p:stCondLst>
                                  <p:childTnLst>
                                    <p:animEffect transition="out" filter="blinds(horizontal)">
                                      <p:cBhvr>
                                        <p:cTn id="14" dur="500"/>
                                        <p:tgtEl>
                                          <p:spTgt spid="2357253"/>
                                        </p:tgtEl>
                                      </p:cBhvr>
                                    </p:animEffect>
                                    <p:set>
                                      <p:cBhvr>
                                        <p:cTn id="15" dur="1" fill="hold">
                                          <p:stCondLst>
                                            <p:cond delay="499"/>
                                          </p:stCondLst>
                                        </p:cTn>
                                        <p:tgtEl>
                                          <p:spTgt spid="2357253"/>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2357287"/>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xit" presetSubtype="10" fill="hold" nodeType="clickEffect">
                                  <p:stCondLst>
                                    <p:cond delay="0"/>
                                  </p:stCondLst>
                                  <p:childTnLst>
                                    <p:animEffect transition="out" filter="blinds(horizontal)">
                                      <p:cBhvr>
                                        <p:cTn id="21" dur="500"/>
                                        <p:tgtEl>
                                          <p:spTgt spid="2357287"/>
                                        </p:tgtEl>
                                      </p:cBhvr>
                                    </p:animEffect>
                                    <p:set>
                                      <p:cBhvr>
                                        <p:cTn id="22" dur="1" fill="hold">
                                          <p:stCondLst>
                                            <p:cond delay="499"/>
                                          </p:stCondLst>
                                        </p:cTn>
                                        <p:tgtEl>
                                          <p:spTgt spid="2357287"/>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2357281"/>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xit" presetSubtype="10" fill="hold" nodeType="clickEffect">
                                  <p:stCondLst>
                                    <p:cond delay="0"/>
                                  </p:stCondLst>
                                  <p:childTnLst>
                                    <p:animEffect transition="out" filter="blinds(horizontal)">
                                      <p:cBhvr>
                                        <p:cTn id="28" dur="500"/>
                                        <p:tgtEl>
                                          <p:spTgt spid="2357281"/>
                                        </p:tgtEl>
                                      </p:cBhvr>
                                    </p:animEffect>
                                    <p:set>
                                      <p:cBhvr>
                                        <p:cTn id="29" dur="1" fill="hold">
                                          <p:stCondLst>
                                            <p:cond delay="499"/>
                                          </p:stCondLst>
                                        </p:cTn>
                                        <p:tgtEl>
                                          <p:spTgt spid="2357281"/>
                                        </p:tgtEl>
                                        <p:attrNameLst>
                                          <p:attrName>style.visibility</p:attrName>
                                        </p:attrNameLst>
                                      </p:cBhvr>
                                      <p:to>
                                        <p:strVal val="hidden"/>
                                      </p:to>
                                    </p:set>
                                  </p:childTnLst>
                                </p:cTn>
                              </p:par>
                              <p:par>
                                <p:cTn id="30" presetID="9" presetClass="entr" presetSubtype="0" fill="hold" nodeType="withEffect">
                                  <p:stCondLst>
                                    <p:cond delay="0"/>
                                  </p:stCondLst>
                                  <p:childTnLst>
                                    <p:set>
                                      <p:cBhvr>
                                        <p:cTn id="31" dur="1" fill="hold">
                                          <p:stCondLst>
                                            <p:cond delay="0"/>
                                          </p:stCondLst>
                                        </p:cTn>
                                        <p:tgtEl>
                                          <p:spTgt spid="2357256"/>
                                        </p:tgtEl>
                                        <p:attrNameLst>
                                          <p:attrName>style.visibility</p:attrName>
                                        </p:attrNameLst>
                                      </p:cBhvr>
                                      <p:to>
                                        <p:strVal val="visible"/>
                                      </p:to>
                                    </p:set>
                                    <p:animEffect transition="in" filter="dissolve">
                                      <p:cBhvr>
                                        <p:cTn id="32" dur="500"/>
                                        <p:tgtEl>
                                          <p:spTgt spid="235725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xit" presetSubtype="10" fill="hold" nodeType="clickEffect">
                                  <p:stCondLst>
                                    <p:cond delay="0"/>
                                  </p:stCondLst>
                                  <p:childTnLst>
                                    <p:animEffect transition="out" filter="blinds(horizontal)">
                                      <p:cBhvr>
                                        <p:cTn id="36" dur="500"/>
                                        <p:tgtEl>
                                          <p:spTgt spid="2357256"/>
                                        </p:tgtEl>
                                      </p:cBhvr>
                                    </p:animEffect>
                                    <p:set>
                                      <p:cBhvr>
                                        <p:cTn id="37" dur="1" fill="hold">
                                          <p:stCondLst>
                                            <p:cond delay="499"/>
                                          </p:stCondLst>
                                        </p:cTn>
                                        <p:tgtEl>
                                          <p:spTgt spid="2357256"/>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2357265"/>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xit" presetSubtype="10" fill="hold" nodeType="clickEffect">
                                  <p:stCondLst>
                                    <p:cond delay="0"/>
                                  </p:stCondLst>
                                  <p:childTnLst>
                                    <p:animEffect transition="out" filter="blinds(horizontal)">
                                      <p:cBhvr>
                                        <p:cTn id="43" dur="500"/>
                                        <p:tgtEl>
                                          <p:spTgt spid="2357265"/>
                                        </p:tgtEl>
                                      </p:cBhvr>
                                    </p:animEffect>
                                    <p:set>
                                      <p:cBhvr>
                                        <p:cTn id="44" dur="1" fill="hold">
                                          <p:stCondLst>
                                            <p:cond delay="499"/>
                                          </p:stCondLst>
                                        </p:cTn>
                                        <p:tgtEl>
                                          <p:spTgt spid="2357265"/>
                                        </p:tgtEl>
                                        <p:attrNameLst>
                                          <p:attrName>style.visibility</p:attrName>
                                        </p:attrNameLst>
                                      </p:cBhvr>
                                      <p:to>
                                        <p:strVal val="hidden"/>
                                      </p:to>
                                    </p:set>
                                  </p:childTnLst>
                                </p:cTn>
                              </p:par>
                              <p:par>
                                <p:cTn id="45" presetID="3" presetClass="entr" presetSubtype="10" fill="hold" nodeType="withEffect">
                                  <p:stCondLst>
                                    <p:cond delay="0"/>
                                  </p:stCondLst>
                                  <p:childTnLst>
                                    <p:set>
                                      <p:cBhvr>
                                        <p:cTn id="46" dur="1" fill="hold">
                                          <p:stCondLst>
                                            <p:cond delay="0"/>
                                          </p:stCondLst>
                                        </p:cTn>
                                        <p:tgtEl>
                                          <p:spTgt spid="2357272"/>
                                        </p:tgtEl>
                                        <p:attrNameLst>
                                          <p:attrName>style.visibility</p:attrName>
                                        </p:attrNameLst>
                                      </p:cBhvr>
                                      <p:to>
                                        <p:strVal val="visible"/>
                                      </p:to>
                                    </p:set>
                                    <p:animEffect transition="in" filter="blinds(horizontal)">
                                      <p:cBhvr>
                                        <p:cTn id="47" dur="500"/>
                                        <p:tgtEl>
                                          <p:spTgt spid="2357272"/>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xit" presetSubtype="10" fill="hold" nodeType="clickEffect">
                                  <p:stCondLst>
                                    <p:cond delay="0"/>
                                  </p:stCondLst>
                                  <p:childTnLst>
                                    <p:animEffect transition="out" filter="blinds(horizontal)">
                                      <p:cBhvr>
                                        <p:cTn id="51" dur="500"/>
                                        <p:tgtEl>
                                          <p:spTgt spid="2357272"/>
                                        </p:tgtEl>
                                      </p:cBhvr>
                                    </p:animEffect>
                                    <p:set>
                                      <p:cBhvr>
                                        <p:cTn id="52" dur="1" fill="hold">
                                          <p:stCondLst>
                                            <p:cond delay="499"/>
                                          </p:stCondLst>
                                        </p:cTn>
                                        <p:tgtEl>
                                          <p:spTgt spid="2357272"/>
                                        </p:tgtEl>
                                        <p:attrNameLst>
                                          <p:attrName>style.visibility</p:attrName>
                                        </p:attrNameLst>
                                      </p:cBhvr>
                                      <p:to>
                                        <p:strVal val="hidden"/>
                                      </p:to>
                                    </p:set>
                                  </p:childTnLst>
                                </p:cTn>
                              </p:par>
                              <p:par>
                                <p:cTn id="53" presetID="3" presetClass="entr" presetSubtype="10" fill="hold" nodeType="withEffect">
                                  <p:stCondLst>
                                    <p:cond delay="0"/>
                                  </p:stCondLst>
                                  <p:childTnLst>
                                    <p:set>
                                      <p:cBhvr>
                                        <p:cTn id="54" dur="1" fill="hold">
                                          <p:stCondLst>
                                            <p:cond delay="0"/>
                                          </p:stCondLst>
                                        </p:cTn>
                                        <p:tgtEl>
                                          <p:spTgt spid="2357275"/>
                                        </p:tgtEl>
                                        <p:attrNameLst>
                                          <p:attrName>style.visibility</p:attrName>
                                        </p:attrNameLst>
                                      </p:cBhvr>
                                      <p:to>
                                        <p:strVal val="visible"/>
                                      </p:to>
                                    </p:set>
                                    <p:animEffect transition="in" filter="blinds(horizontal)">
                                      <p:cBhvr>
                                        <p:cTn id="55" dur="500"/>
                                        <p:tgtEl>
                                          <p:spTgt spid="2357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073" y="-114724"/>
            <a:ext cx="8229600" cy="1143000"/>
          </a:xfrm>
        </p:spPr>
        <p:txBody>
          <a:bodyPr/>
          <a:lstStyle/>
          <a:p>
            <a:r>
              <a:rPr lang="en-US" dirty="0" smtClean="0"/>
              <a:t>Medical Imaging in a trial?</a:t>
            </a:r>
            <a:endParaRPr lang="en-US" dirty="0"/>
          </a:p>
        </p:txBody>
      </p:sp>
      <p:sp>
        <p:nvSpPr>
          <p:cNvPr id="3" name="Content Placeholder 2"/>
          <p:cNvSpPr>
            <a:spLocks noGrp="1"/>
          </p:cNvSpPr>
          <p:nvPr>
            <p:ph idx="1"/>
          </p:nvPr>
        </p:nvSpPr>
        <p:spPr>
          <a:xfrm>
            <a:off x="6802089" y="1349637"/>
            <a:ext cx="2141262" cy="1743626"/>
          </a:xfrm>
        </p:spPr>
        <p:txBody>
          <a:bodyPr/>
          <a:lstStyle/>
          <a:p>
            <a:r>
              <a:rPr lang="en-US" dirty="0" smtClean="0"/>
              <a:t>Imaging-adapted therapy</a:t>
            </a:r>
          </a:p>
        </p:txBody>
      </p:sp>
      <p:grpSp>
        <p:nvGrpSpPr>
          <p:cNvPr id="4" name="Group 7"/>
          <p:cNvGrpSpPr>
            <a:grpSpLocks noChangeAspect="1"/>
          </p:cNvGrpSpPr>
          <p:nvPr/>
        </p:nvGrpSpPr>
        <p:grpSpPr bwMode="auto">
          <a:xfrm>
            <a:off x="1623967" y="867735"/>
            <a:ext cx="5087988" cy="5624513"/>
            <a:chOff x="0" y="0"/>
            <a:chExt cx="3395" cy="3753"/>
          </a:xfrm>
        </p:grpSpPr>
        <p:sp>
          <p:nvSpPr>
            <p:cNvPr id="5" name="Line 8"/>
            <p:cNvSpPr>
              <a:spLocks noChangeShapeType="1"/>
            </p:cNvSpPr>
            <p:nvPr/>
          </p:nvSpPr>
          <p:spPr bwMode="auto">
            <a:xfrm flipH="1">
              <a:off x="1199" y="620"/>
              <a:ext cx="408" cy="481"/>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6" name="Line 9"/>
            <p:cNvSpPr>
              <a:spLocks noChangeShapeType="1"/>
            </p:cNvSpPr>
            <p:nvPr/>
          </p:nvSpPr>
          <p:spPr bwMode="auto">
            <a:xfrm flipH="1">
              <a:off x="234" y="620"/>
              <a:ext cx="1373" cy="442"/>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7" name="Line 10"/>
            <p:cNvSpPr>
              <a:spLocks noChangeShapeType="1"/>
            </p:cNvSpPr>
            <p:nvPr/>
          </p:nvSpPr>
          <p:spPr bwMode="auto">
            <a:xfrm>
              <a:off x="1607" y="620"/>
              <a:ext cx="1507" cy="442"/>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8" name="Line 11"/>
            <p:cNvSpPr>
              <a:spLocks noChangeShapeType="1"/>
            </p:cNvSpPr>
            <p:nvPr/>
          </p:nvSpPr>
          <p:spPr bwMode="auto">
            <a:xfrm>
              <a:off x="234" y="1195"/>
              <a:ext cx="1" cy="488"/>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9" name="Line 12"/>
            <p:cNvSpPr>
              <a:spLocks noChangeShapeType="1"/>
            </p:cNvSpPr>
            <p:nvPr/>
          </p:nvSpPr>
          <p:spPr bwMode="auto">
            <a:xfrm>
              <a:off x="1209" y="1195"/>
              <a:ext cx="1" cy="488"/>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0" name="Line 13"/>
            <p:cNvSpPr>
              <a:spLocks noChangeShapeType="1"/>
            </p:cNvSpPr>
            <p:nvPr/>
          </p:nvSpPr>
          <p:spPr bwMode="auto">
            <a:xfrm>
              <a:off x="3098" y="1240"/>
              <a:ext cx="16" cy="443"/>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1" name="Line 14"/>
            <p:cNvSpPr>
              <a:spLocks noChangeShapeType="1"/>
            </p:cNvSpPr>
            <p:nvPr/>
          </p:nvSpPr>
          <p:spPr bwMode="auto">
            <a:xfrm>
              <a:off x="1209" y="1904"/>
              <a:ext cx="487" cy="740"/>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 name="Line 15"/>
            <p:cNvSpPr>
              <a:spLocks noChangeShapeType="1"/>
            </p:cNvSpPr>
            <p:nvPr/>
          </p:nvSpPr>
          <p:spPr bwMode="auto">
            <a:xfrm>
              <a:off x="278" y="1904"/>
              <a:ext cx="1373" cy="740"/>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3" name="Line 16"/>
            <p:cNvSpPr>
              <a:spLocks noChangeShapeType="1"/>
            </p:cNvSpPr>
            <p:nvPr/>
          </p:nvSpPr>
          <p:spPr bwMode="auto">
            <a:xfrm flipH="1">
              <a:off x="1696" y="1904"/>
              <a:ext cx="1462" cy="723"/>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14" name="Group 17"/>
            <p:cNvGrpSpPr>
              <a:grpSpLocks/>
            </p:cNvGrpSpPr>
            <p:nvPr/>
          </p:nvGrpSpPr>
          <p:grpSpPr bwMode="auto">
            <a:xfrm>
              <a:off x="542" y="0"/>
              <a:ext cx="2056" cy="210"/>
              <a:chOff x="0" y="0"/>
              <a:chExt cx="2056" cy="210"/>
            </a:xfrm>
          </p:grpSpPr>
          <p:sp>
            <p:nvSpPr>
              <p:cNvPr id="69" name="Rectangle 18"/>
              <p:cNvSpPr>
                <a:spLocks/>
              </p:cNvSpPr>
              <p:nvPr/>
            </p:nvSpPr>
            <p:spPr bwMode="auto">
              <a:xfrm>
                <a:off x="0" y="0"/>
                <a:ext cx="2038" cy="210"/>
              </a:xfrm>
              <a:prstGeom prst="rect">
                <a:avLst/>
              </a:prstGeom>
              <a:solidFill>
                <a:srgbClr val="FF99CC"/>
              </a:solidFill>
              <a:ln w="25400">
                <a:solidFill>
                  <a:srgbClr val="FF0000"/>
                </a:solidFill>
                <a:miter lim="800000"/>
                <a:headEnd/>
                <a:tailEnd/>
              </a:ln>
            </p:spPr>
            <p:txBody>
              <a:bodyPr lIns="0" tIns="0" rIns="0" bIns="0"/>
              <a:lstStyle/>
              <a:p>
                <a:endParaRPr lang="it-IT"/>
              </a:p>
            </p:txBody>
          </p:sp>
          <p:sp>
            <p:nvSpPr>
              <p:cNvPr id="70" name="Rectangle 19"/>
              <p:cNvSpPr>
                <a:spLocks/>
              </p:cNvSpPr>
              <p:nvPr/>
            </p:nvSpPr>
            <p:spPr bwMode="auto">
              <a:xfrm>
                <a:off x="0" y="0"/>
                <a:ext cx="205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PETcentre of the GITIL Institution</a:t>
                </a:r>
              </a:p>
            </p:txBody>
          </p:sp>
        </p:grpSp>
        <p:grpSp>
          <p:nvGrpSpPr>
            <p:cNvPr id="15" name="Group 20"/>
            <p:cNvGrpSpPr>
              <a:grpSpLocks/>
            </p:cNvGrpSpPr>
            <p:nvPr/>
          </p:nvGrpSpPr>
          <p:grpSpPr bwMode="auto">
            <a:xfrm>
              <a:off x="1209" y="398"/>
              <a:ext cx="857" cy="211"/>
              <a:chOff x="0" y="0"/>
              <a:chExt cx="857" cy="211"/>
            </a:xfrm>
          </p:grpSpPr>
          <p:sp>
            <p:nvSpPr>
              <p:cNvPr id="67" name="Rectangle 21"/>
              <p:cNvSpPr>
                <a:spLocks/>
              </p:cNvSpPr>
              <p:nvPr/>
            </p:nvSpPr>
            <p:spPr bwMode="auto">
              <a:xfrm>
                <a:off x="0" y="0"/>
                <a:ext cx="843" cy="211"/>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68" name="Rectangle 22"/>
              <p:cNvSpPr>
                <a:spLocks/>
              </p:cNvSpPr>
              <p:nvPr/>
            </p:nvSpPr>
            <p:spPr bwMode="auto">
              <a:xfrm>
                <a:off x="1" y="0"/>
                <a:ext cx="85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PET-2 + PET-0</a:t>
                </a:r>
              </a:p>
            </p:txBody>
          </p:sp>
        </p:grpSp>
        <p:grpSp>
          <p:nvGrpSpPr>
            <p:cNvPr id="16" name="Group 23"/>
            <p:cNvGrpSpPr>
              <a:grpSpLocks/>
            </p:cNvGrpSpPr>
            <p:nvPr/>
          </p:nvGrpSpPr>
          <p:grpSpPr bwMode="auto">
            <a:xfrm>
              <a:off x="10" y="1073"/>
              <a:ext cx="463" cy="211"/>
              <a:chOff x="0" y="0"/>
              <a:chExt cx="463" cy="211"/>
            </a:xfrm>
          </p:grpSpPr>
          <p:sp>
            <p:nvSpPr>
              <p:cNvPr id="65" name="Rectangle 24"/>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66" name="Rectangle 25"/>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1</a:t>
                </a:r>
              </a:p>
            </p:txBody>
          </p:sp>
        </p:grpSp>
        <p:grpSp>
          <p:nvGrpSpPr>
            <p:cNvPr id="17" name="Group 26"/>
            <p:cNvGrpSpPr>
              <a:grpSpLocks/>
            </p:cNvGrpSpPr>
            <p:nvPr/>
          </p:nvGrpSpPr>
          <p:grpSpPr bwMode="auto">
            <a:xfrm>
              <a:off x="497" y="1073"/>
              <a:ext cx="464" cy="211"/>
              <a:chOff x="0" y="0"/>
              <a:chExt cx="463" cy="211"/>
            </a:xfrm>
          </p:grpSpPr>
          <p:sp>
            <p:nvSpPr>
              <p:cNvPr id="63" name="Rectangle 27"/>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64" name="Rectangle 28"/>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2</a:t>
                </a:r>
              </a:p>
            </p:txBody>
          </p:sp>
        </p:grpSp>
        <p:grpSp>
          <p:nvGrpSpPr>
            <p:cNvPr id="18" name="Group 29"/>
            <p:cNvGrpSpPr>
              <a:grpSpLocks/>
            </p:cNvGrpSpPr>
            <p:nvPr/>
          </p:nvGrpSpPr>
          <p:grpSpPr bwMode="auto">
            <a:xfrm>
              <a:off x="984" y="1073"/>
              <a:ext cx="464" cy="211"/>
              <a:chOff x="0" y="0"/>
              <a:chExt cx="463" cy="211"/>
            </a:xfrm>
          </p:grpSpPr>
          <p:sp>
            <p:nvSpPr>
              <p:cNvPr id="61" name="Rectangle 30"/>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62" name="Rectangle 31"/>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3</a:t>
                </a:r>
              </a:p>
            </p:txBody>
          </p:sp>
        </p:grpSp>
        <p:grpSp>
          <p:nvGrpSpPr>
            <p:cNvPr id="19" name="Group 32"/>
            <p:cNvGrpSpPr>
              <a:grpSpLocks/>
            </p:cNvGrpSpPr>
            <p:nvPr/>
          </p:nvGrpSpPr>
          <p:grpSpPr bwMode="auto">
            <a:xfrm>
              <a:off x="1471" y="1073"/>
              <a:ext cx="464" cy="211"/>
              <a:chOff x="0" y="0"/>
              <a:chExt cx="463" cy="211"/>
            </a:xfrm>
          </p:grpSpPr>
          <p:sp>
            <p:nvSpPr>
              <p:cNvPr id="59" name="Rectangle 33"/>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60" name="Rectangle 34"/>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4</a:t>
                </a:r>
              </a:p>
            </p:txBody>
          </p:sp>
        </p:grpSp>
        <p:grpSp>
          <p:nvGrpSpPr>
            <p:cNvPr id="20" name="Group 35"/>
            <p:cNvGrpSpPr>
              <a:grpSpLocks/>
            </p:cNvGrpSpPr>
            <p:nvPr/>
          </p:nvGrpSpPr>
          <p:grpSpPr bwMode="auto">
            <a:xfrm>
              <a:off x="1959" y="1073"/>
              <a:ext cx="464" cy="211"/>
              <a:chOff x="0" y="0"/>
              <a:chExt cx="463" cy="211"/>
            </a:xfrm>
          </p:grpSpPr>
          <p:sp>
            <p:nvSpPr>
              <p:cNvPr id="57" name="Rectangle 36"/>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58" name="Rectangle 37"/>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5</a:t>
                </a:r>
              </a:p>
            </p:txBody>
          </p:sp>
        </p:grpSp>
        <p:grpSp>
          <p:nvGrpSpPr>
            <p:cNvPr id="21" name="Group 38"/>
            <p:cNvGrpSpPr>
              <a:grpSpLocks/>
            </p:cNvGrpSpPr>
            <p:nvPr/>
          </p:nvGrpSpPr>
          <p:grpSpPr bwMode="auto">
            <a:xfrm>
              <a:off x="2446" y="1073"/>
              <a:ext cx="464" cy="211"/>
              <a:chOff x="0" y="0"/>
              <a:chExt cx="463" cy="211"/>
            </a:xfrm>
          </p:grpSpPr>
          <p:sp>
            <p:nvSpPr>
              <p:cNvPr id="55" name="Rectangle 39"/>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56" name="Rectangle 40"/>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6</a:t>
                </a:r>
              </a:p>
            </p:txBody>
          </p:sp>
        </p:grpSp>
        <p:grpSp>
          <p:nvGrpSpPr>
            <p:cNvPr id="22" name="Group 41"/>
            <p:cNvGrpSpPr>
              <a:grpSpLocks/>
            </p:cNvGrpSpPr>
            <p:nvPr/>
          </p:nvGrpSpPr>
          <p:grpSpPr bwMode="auto">
            <a:xfrm>
              <a:off x="2921" y="1073"/>
              <a:ext cx="464" cy="211"/>
              <a:chOff x="0" y="0"/>
              <a:chExt cx="463" cy="211"/>
            </a:xfrm>
          </p:grpSpPr>
          <p:sp>
            <p:nvSpPr>
              <p:cNvPr id="53" name="Rectangle 42"/>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54" name="Rectangle 43"/>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7</a:t>
                </a:r>
              </a:p>
            </p:txBody>
          </p:sp>
        </p:grpSp>
        <p:sp>
          <p:nvSpPr>
            <p:cNvPr id="23" name="Line 44"/>
            <p:cNvSpPr>
              <a:spLocks noChangeShapeType="1"/>
            </p:cNvSpPr>
            <p:nvPr/>
          </p:nvSpPr>
          <p:spPr bwMode="auto">
            <a:xfrm>
              <a:off x="1607" y="220"/>
              <a:ext cx="1" cy="149"/>
            </a:xfrm>
            <a:prstGeom prst="line">
              <a:avLst/>
            </a:prstGeom>
            <a:noFill/>
            <a:ln w="9525">
              <a:solidFill>
                <a:srgbClr val="330000"/>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nvGrpSpPr>
            <p:cNvPr id="24" name="Group 45"/>
            <p:cNvGrpSpPr>
              <a:grpSpLocks/>
            </p:cNvGrpSpPr>
            <p:nvPr/>
          </p:nvGrpSpPr>
          <p:grpSpPr bwMode="auto">
            <a:xfrm>
              <a:off x="0" y="1683"/>
              <a:ext cx="648" cy="204"/>
              <a:chOff x="0" y="0"/>
              <a:chExt cx="648" cy="204"/>
            </a:xfrm>
          </p:grpSpPr>
          <p:sp>
            <p:nvSpPr>
              <p:cNvPr id="51" name="Rectangle 46"/>
              <p:cNvSpPr>
                <a:spLocks/>
              </p:cNvSpPr>
              <p:nvPr/>
            </p:nvSpPr>
            <p:spPr bwMode="auto">
              <a:xfrm>
                <a:off x="0" y="0"/>
                <a:ext cx="632" cy="204"/>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52" name="Rectangle 47"/>
              <p:cNvSpPr>
                <a:spLocks/>
              </p:cNvSpPr>
              <p:nvPr/>
            </p:nvSpPr>
            <p:spPr bwMode="auto">
              <a:xfrm>
                <a:off x="0" y="0"/>
                <a:ext cx="648"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rgbClr val="FF0000"/>
                    </a:solidFill>
                    <a:latin typeface="Arial Bold" charset="0"/>
                    <a:sym typeface="Arial Bold" charset="0"/>
                  </a:rPr>
                  <a:t>Pos</a:t>
                </a:r>
                <a:r>
                  <a:rPr lang="en-US" sz="1200">
                    <a:solidFill>
                      <a:schemeClr val="tx1"/>
                    </a:solidFill>
                    <a:latin typeface="Arial Bold" charset="0"/>
                    <a:sym typeface="Arial Bold" charset="0"/>
                  </a:rPr>
                  <a:t>./ </a:t>
                </a:r>
                <a:r>
                  <a:rPr lang="en-US" sz="1200">
                    <a:solidFill>
                      <a:srgbClr val="C0504D"/>
                    </a:solidFill>
                    <a:latin typeface="Arial Bold" charset="0"/>
                    <a:sym typeface="Arial Bold" charset="0"/>
                  </a:rPr>
                  <a:t>neg. </a:t>
                </a:r>
              </a:p>
            </p:txBody>
          </p:sp>
        </p:grpSp>
        <p:grpSp>
          <p:nvGrpSpPr>
            <p:cNvPr id="25" name="Group 48"/>
            <p:cNvGrpSpPr>
              <a:grpSpLocks/>
            </p:cNvGrpSpPr>
            <p:nvPr/>
          </p:nvGrpSpPr>
          <p:grpSpPr bwMode="auto">
            <a:xfrm>
              <a:off x="885" y="1683"/>
              <a:ext cx="649" cy="204"/>
              <a:chOff x="0" y="0"/>
              <a:chExt cx="649" cy="204"/>
            </a:xfrm>
          </p:grpSpPr>
          <p:sp>
            <p:nvSpPr>
              <p:cNvPr id="49" name="Rectangle 49"/>
              <p:cNvSpPr>
                <a:spLocks/>
              </p:cNvSpPr>
              <p:nvPr/>
            </p:nvSpPr>
            <p:spPr bwMode="auto">
              <a:xfrm>
                <a:off x="0" y="0"/>
                <a:ext cx="632" cy="204"/>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50" name="Rectangle 50"/>
              <p:cNvSpPr>
                <a:spLocks/>
              </p:cNvSpPr>
              <p:nvPr/>
            </p:nvSpPr>
            <p:spPr bwMode="auto">
              <a:xfrm>
                <a:off x="0" y="0"/>
                <a:ext cx="649"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rgbClr val="FF0000"/>
                    </a:solidFill>
                    <a:latin typeface="Arial Bold" charset="0"/>
                    <a:sym typeface="Arial Bold" charset="0"/>
                  </a:rPr>
                  <a:t>Pos.</a:t>
                </a:r>
                <a:r>
                  <a:rPr lang="en-US" sz="1200">
                    <a:solidFill>
                      <a:schemeClr val="tx1"/>
                    </a:solidFill>
                    <a:latin typeface="Arial Bold" charset="0"/>
                    <a:sym typeface="Arial Bold" charset="0"/>
                  </a:rPr>
                  <a:t>/ </a:t>
                </a:r>
                <a:r>
                  <a:rPr lang="en-US" sz="1200">
                    <a:solidFill>
                      <a:srgbClr val="0033CC"/>
                    </a:solidFill>
                    <a:latin typeface="Arial Bold" charset="0"/>
                    <a:sym typeface="Arial Bold" charset="0"/>
                  </a:rPr>
                  <a:t>neg.</a:t>
                </a:r>
                <a:r>
                  <a:rPr lang="en-US" sz="1200">
                    <a:solidFill>
                      <a:schemeClr val="tx1"/>
                    </a:solidFill>
                    <a:latin typeface="Arial Bold" charset="0"/>
                    <a:sym typeface="Arial Bold" charset="0"/>
                  </a:rPr>
                  <a:t> </a:t>
                </a:r>
              </a:p>
            </p:txBody>
          </p:sp>
        </p:grpSp>
        <p:grpSp>
          <p:nvGrpSpPr>
            <p:cNvPr id="26" name="Group 51"/>
            <p:cNvGrpSpPr>
              <a:grpSpLocks/>
            </p:cNvGrpSpPr>
            <p:nvPr/>
          </p:nvGrpSpPr>
          <p:grpSpPr bwMode="auto">
            <a:xfrm>
              <a:off x="2746" y="1683"/>
              <a:ext cx="649" cy="204"/>
              <a:chOff x="0" y="0"/>
              <a:chExt cx="649" cy="204"/>
            </a:xfrm>
          </p:grpSpPr>
          <p:sp>
            <p:nvSpPr>
              <p:cNvPr id="47" name="Rectangle 52"/>
              <p:cNvSpPr>
                <a:spLocks/>
              </p:cNvSpPr>
              <p:nvPr/>
            </p:nvSpPr>
            <p:spPr bwMode="auto">
              <a:xfrm>
                <a:off x="0" y="0"/>
                <a:ext cx="632" cy="204"/>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48" name="Rectangle 53"/>
              <p:cNvSpPr>
                <a:spLocks/>
              </p:cNvSpPr>
              <p:nvPr/>
            </p:nvSpPr>
            <p:spPr bwMode="auto">
              <a:xfrm>
                <a:off x="0" y="0"/>
                <a:ext cx="649"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rgbClr val="FF0000"/>
                    </a:solidFill>
                    <a:latin typeface="Arial Bold" charset="0"/>
                    <a:sym typeface="Arial Bold" charset="0"/>
                  </a:rPr>
                  <a:t>Pos.</a:t>
                </a:r>
                <a:r>
                  <a:rPr lang="en-US" sz="1200">
                    <a:solidFill>
                      <a:schemeClr val="tx1"/>
                    </a:solidFill>
                    <a:latin typeface="Arial Bold" charset="0"/>
                    <a:sym typeface="Arial Bold" charset="0"/>
                  </a:rPr>
                  <a:t>/ </a:t>
                </a:r>
                <a:r>
                  <a:rPr lang="en-US" sz="1200">
                    <a:solidFill>
                      <a:srgbClr val="0033CC"/>
                    </a:solidFill>
                    <a:latin typeface="Arial Bold" charset="0"/>
                    <a:sym typeface="Arial Bold" charset="0"/>
                  </a:rPr>
                  <a:t>neg.</a:t>
                </a:r>
                <a:r>
                  <a:rPr lang="en-US" sz="1200">
                    <a:solidFill>
                      <a:schemeClr val="tx1"/>
                    </a:solidFill>
                    <a:latin typeface="Arial Bold" charset="0"/>
                    <a:sym typeface="Arial Bold" charset="0"/>
                  </a:rPr>
                  <a:t> </a:t>
                </a:r>
              </a:p>
            </p:txBody>
          </p:sp>
        </p:grpSp>
        <p:grpSp>
          <p:nvGrpSpPr>
            <p:cNvPr id="27" name="Group 54"/>
            <p:cNvGrpSpPr>
              <a:grpSpLocks/>
            </p:cNvGrpSpPr>
            <p:nvPr/>
          </p:nvGrpSpPr>
          <p:grpSpPr bwMode="auto">
            <a:xfrm>
              <a:off x="11" y="1948"/>
              <a:ext cx="3344" cy="211"/>
              <a:chOff x="0" y="0"/>
              <a:chExt cx="3344" cy="211"/>
            </a:xfrm>
          </p:grpSpPr>
          <p:sp>
            <p:nvSpPr>
              <p:cNvPr id="45" name="Rectangle 55"/>
              <p:cNvSpPr>
                <a:spLocks/>
              </p:cNvSpPr>
              <p:nvPr/>
            </p:nvSpPr>
            <p:spPr bwMode="auto">
              <a:xfrm>
                <a:off x="1" y="0"/>
                <a:ext cx="3325" cy="211"/>
              </a:xfrm>
              <a:prstGeom prst="rect">
                <a:avLst/>
              </a:prstGeom>
              <a:solidFill>
                <a:srgbClr val="00FF00"/>
              </a:solidFill>
              <a:ln w="9525">
                <a:solidFill>
                  <a:srgbClr val="330000"/>
                </a:solidFill>
                <a:round/>
                <a:headEnd/>
                <a:tailEnd/>
              </a:ln>
            </p:spPr>
            <p:txBody>
              <a:bodyPr lIns="0" tIns="0" rIns="0" bIns="0"/>
              <a:lstStyle/>
              <a:p>
                <a:endParaRPr lang="it-IT"/>
              </a:p>
            </p:txBody>
          </p:sp>
          <p:sp>
            <p:nvSpPr>
              <p:cNvPr id="46" name="Rectangle 56"/>
              <p:cNvSpPr>
                <a:spLocks/>
              </p:cNvSpPr>
              <p:nvPr/>
            </p:nvSpPr>
            <p:spPr bwMode="auto">
              <a:xfrm>
                <a:off x="0" y="0"/>
                <a:ext cx="334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400">
                    <a:solidFill>
                      <a:schemeClr val="tx1"/>
                    </a:solidFill>
                    <a:latin typeface="Times New Roman" charset="0"/>
                    <a:cs typeface="Times New Roman" charset="0"/>
                    <a:sym typeface="Times New Roman" charset="0"/>
                  </a:rPr>
                  <a:t>Within 3 working days</a:t>
                </a:r>
              </a:p>
            </p:txBody>
          </p:sp>
        </p:grpSp>
        <p:grpSp>
          <p:nvGrpSpPr>
            <p:cNvPr id="28" name="Group 57"/>
            <p:cNvGrpSpPr>
              <a:grpSpLocks/>
            </p:cNvGrpSpPr>
            <p:nvPr/>
          </p:nvGrpSpPr>
          <p:grpSpPr bwMode="auto">
            <a:xfrm>
              <a:off x="1153" y="2644"/>
              <a:ext cx="1144" cy="279"/>
              <a:chOff x="0" y="0"/>
              <a:chExt cx="1144" cy="279"/>
            </a:xfrm>
          </p:grpSpPr>
          <p:sp>
            <p:nvSpPr>
              <p:cNvPr id="43" name="Rectangle 58"/>
              <p:cNvSpPr>
                <a:spLocks/>
              </p:cNvSpPr>
              <p:nvPr/>
            </p:nvSpPr>
            <p:spPr bwMode="auto">
              <a:xfrm>
                <a:off x="1" y="0"/>
                <a:ext cx="1125" cy="279"/>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44" name="Rectangle 59"/>
              <p:cNvSpPr>
                <a:spLocks/>
              </p:cNvSpPr>
              <p:nvPr/>
            </p:nvSpPr>
            <p:spPr bwMode="auto">
              <a:xfrm>
                <a:off x="0" y="0"/>
                <a:ext cx="1144"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Central Data Center (CDC)</a:t>
                </a:r>
              </a:p>
            </p:txBody>
          </p:sp>
        </p:grpSp>
        <p:grpSp>
          <p:nvGrpSpPr>
            <p:cNvPr id="29" name="Group 60"/>
            <p:cNvGrpSpPr>
              <a:grpSpLocks/>
            </p:cNvGrpSpPr>
            <p:nvPr/>
          </p:nvGrpSpPr>
          <p:grpSpPr bwMode="auto">
            <a:xfrm>
              <a:off x="11" y="1373"/>
              <a:ext cx="3384" cy="209"/>
              <a:chOff x="0" y="0"/>
              <a:chExt cx="3384" cy="209"/>
            </a:xfrm>
          </p:grpSpPr>
          <p:sp>
            <p:nvSpPr>
              <p:cNvPr id="41" name="Rectangle 61"/>
              <p:cNvSpPr>
                <a:spLocks/>
              </p:cNvSpPr>
              <p:nvPr/>
            </p:nvSpPr>
            <p:spPr bwMode="auto">
              <a:xfrm>
                <a:off x="0" y="0"/>
                <a:ext cx="3367" cy="209"/>
              </a:xfrm>
              <a:prstGeom prst="rect">
                <a:avLst/>
              </a:prstGeom>
              <a:solidFill>
                <a:srgbClr val="FFCC00"/>
              </a:solidFill>
              <a:ln w="9525">
                <a:solidFill>
                  <a:srgbClr val="330000"/>
                </a:solidFill>
                <a:round/>
                <a:headEnd/>
                <a:tailEnd/>
              </a:ln>
            </p:spPr>
            <p:txBody>
              <a:bodyPr lIns="0" tIns="0" rIns="0" bIns="0"/>
              <a:lstStyle/>
              <a:p>
                <a:endParaRPr lang="it-IT"/>
              </a:p>
            </p:txBody>
          </p:sp>
          <p:sp>
            <p:nvSpPr>
              <p:cNvPr id="42" name="Rectangle 62"/>
              <p:cNvSpPr>
                <a:spLocks/>
              </p:cNvSpPr>
              <p:nvPr/>
            </p:nvSpPr>
            <p:spPr bwMode="auto">
              <a:xfrm>
                <a:off x="0" y="0"/>
                <a:ext cx="3384"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Reviewers accept review</a:t>
                </a:r>
              </a:p>
            </p:txBody>
          </p:sp>
        </p:grpSp>
        <p:grpSp>
          <p:nvGrpSpPr>
            <p:cNvPr id="30" name="Group 63"/>
            <p:cNvGrpSpPr>
              <a:grpSpLocks/>
            </p:cNvGrpSpPr>
            <p:nvPr/>
          </p:nvGrpSpPr>
          <p:grpSpPr bwMode="auto">
            <a:xfrm>
              <a:off x="943" y="3126"/>
              <a:ext cx="1537" cy="209"/>
              <a:chOff x="0" y="0"/>
              <a:chExt cx="1537" cy="209"/>
            </a:xfrm>
          </p:grpSpPr>
          <p:sp>
            <p:nvSpPr>
              <p:cNvPr id="39" name="Rectangle 64"/>
              <p:cNvSpPr>
                <a:spLocks/>
              </p:cNvSpPr>
              <p:nvPr/>
            </p:nvSpPr>
            <p:spPr bwMode="auto">
              <a:xfrm>
                <a:off x="0" y="0"/>
                <a:ext cx="1523" cy="209"/>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40" name="Rectangle 65"/>
              <p:cNvSpPr>
                <a:spLocks/>
              </p:cNvSpPr>
              <p:nvPr/>
            </p:nvSpPr>
            <p:spPr bwMode="auto">
              <a:xfrm>
                <a:off x="1" y="0"/>
                <a:ext cx="153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PET-2 positive or negative </a:t>
                </a:r>
              </a:p>
            </p:txBody>
          </p:sp>
        </p:grpSp>
        <p:grpSp>
          <p:nvGrpSpPr>
            <p:cNvPr id="31" name="Group 66"/>
            <p:cNvGrpSpPr>
              <a:grpSpLocks/>
            </p:cNvGrpSpPr>
            <p:nvPr/>
          </p:nvGrpSpPr>
          <p:grpSpPr bwMode="auto">
            <a:xfrm>
              <a:off x="940" y="3543"/>
              <a:ext cx="1520" cy="210"/>
              <a:chOff x="0" y="0"/>
              <a:chExt cx="1520" cy="209"/>
            </a:xfrm>
          </p:grpSpPr>
          <p:sp>
            <p:nvSpPr>
              <p:cNvPr id="37" name="Rectangle 67"/>
              <p:cNvSpPr>
                <a:spLocks/>
              </p:cNvSpPr>
              <p:nvPr/>
            </p:nvSpPr>
            <p:spPr bwMode="auto">
              <a:xfrm>
                <a:off x="2" y="0"/>
                <a:ext cx="1499" cy="209"/>
              </a:xfrm>
              <a:prstGeom prst="rect">
                <a:avLst/>
              </a:prstGeom>
              <a:solidFill>
                <a:srgbClr val="FF99CC"/>
              </a:solidFill>
              <a:ln w="25400">
                <a:solidFill>
                  <a:srgbClr val="FF0000"/>
                </a:solidFill>
                <a:miter lim="800000"/>
                <a:headEnd/>
                <a:tailEnd/>
              </a:ln>
            </p:spPr>
            <p:txBody>
              <a:bodyPr lIns="0" tIns="0" rIns="0" bIns="0"/>
              <a:lstStyle/>
              <a:p>
                <a:endParaRPr lang="it-IT"/>
              </a:p>
            </p:txBody>
          </p:sp>
          <p:sp>
            <p:nvSpPr>
              <p:cNvPr id="38" name="Rectangle 68"/>
              <p:cNvSpPr>
                <a:spLocks/>
              </p:cNvSpPr>
              <p:nvPr/>
            </p:nvSpPr>
            <p:spPr bwMode="auto">
              <a:xfrm>
                <a:off x="0" y="0"/>
                <a:ext cx="1520"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Clinical Centre (CC) GITIL</a:t>
                </a:r>
              </a:p>
            </p:txBody>
          </p:sp>
        </p:grpSp>
        <p:sp>
          <p:nvSpPr>
            <p:cNvPr id="32" name="Line 69"/>
            <p:cNvSpPr>
              <a:spLocks noChangeShapeType="1"/>
            </p:cNvSpPr>
            <p:nvPr/>
          </p:nvSpPr>
          <p:spPr bwMode="auto">
            <a:xfrm>
              <a:off x="1717" y="3332"/>
              <a:ext cx="1" cy="188"/>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33" name="Group 70"/>
            <p:cNvGrpSpPr>
              <a:grpSpLocks/>
            </p:cNvGrpSpPr>
            <p:nvPr/>
          </p:nvGrpSpPr>
          <p:grpSpPr bwMode="auto">
            <a:xfrm>
              <a:off x="589" y="797"/>
              <a:ext cx="2273" cy="207"/>
              <a:chOff x="0" y="0"/>
              <a:chExt cx="2273" cy="207"/>
            </a:xfrm>
          </p:grpSpPr>
          <p:sp>
            <p:nvSpPr>
              <p:cNvPr id="35" name="Rectangle 71"/>
              <p:cNvSpPr>
                <a:spLocks/>
              </p:cNvSpPr>
              <p:nvPr/>
            </p:nvSpPr>
            <p:spPr bwMode="auto">
              <a:xfrm>
                <a:off x="0" y="0"/>
                <a:ext cx="2258" cy="207"/>
              </a:xfrm>
              <a:prstGeom prst="rect">
                <a:avLst/>
              </a:prstGeom>
              <a:gradFill rotWithShape="0">
                <a:gsLst>
                  <a:gs pos="0">
                    <a:srgbClr val="0066FF"/>
                  </a:gs>
                  <a:gs pos="100000">
                    <a:srgbClr val="000066"/>
                  </a:gs>
                </a:gsLst>
                <a:lin ang="2700000" scaled="1"/>
              </a:gradFill>
              <a:ln w="25400">
                <a:solidFill>
                  <a:srgbClr val="FFFFFF"/>
                </a:solidFill>
                <a:miter lim="800000"/>
                <a:headEnd/>
                <a:tailEnd/>
              </a:ln>
            </p:spPr>
            <p:txBody>
              <a:bodyPr lIns="0" tIns="0" rIns="0" bIns="0"/>
              <a:lstStyle/>
              <a:p>
                <a:endParaRPr lang="it-IT"/>
              </a:p>
            </p:txBody>
          </p:sp>
          <p:sp>
            <p:nvSpPr>
              <p:cNvPr id="36" name="Rectangle 72"/>
              <p:cNvSpPr>
                <a:spLocks/>
              </p:cNvSpPr>
              <p:nvPr/>
            </p:nvSpPr>
            <p:spPr bwMode="auto">
              <a:xfrm>
                <a:off x="1" y="43"/>
                <a:ext cx="22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nchor="ctr"/>
              <a:lstStyle/>
              <a:p>
                <a:pPr marL="382588" indent="-342900" algn="ctr">
                  <a:spcBef>
                    <a:spcPts val="313"/>
                  </a:spcBef>
                </a:pPr>
                <a:r>
                  <a:rPr lang="en-US" sz="1400">
                    <a:solidFill>
                      <a:srgbClr val="FFFFFF"/>
                    </a:solidFill>
                    <a:latin typeface="Times New Roman" charset="0"/>
                    <a:cs typeface="Times New Roman" charset="0"/>
                    <a:sym typeface="Times New Roman" charset="0"/>
                  </a:rPr>
                  <a:t>Central panel for PET reviewing (CP) </a:t>
                </a:r>
              </a:p>
            </p:txBody>
          </p:sp>
        </p:grpSp>
        <p:sp>
          <p:nvSpPr>
            <p:cNvPr id="34" name="Line 73"/>
            <p:cNvSpPr>
              <a:spLocks noChangeShapeType="1"/>
            </p:cNvSpPr>
            <p:nvPr/>
          </p:nvSpPr>
          <p:spPr bwMode="auto">
            <a:xfrm>
              <a:off x="1722" y="2933"/>
              <a:ext cx="1" cy="178"/>
            </a:xfrm>
            <a:prstGeom prst="line">
              <a:avLst/>
            </a:prstGeom>
            <a:noFill/>
            <a:ln w="9525">
              <a:solidFill>
                <a:srgbClr val="330000"/>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71" name="Rectangle 74"/>
          <p:cNvSpPr>
            <a:spLocks/>
          </p:cNvSpPr>
          <p:nvPr/>
        </p:nvSpPr>
        <p:spPr bwMode="auto">
          <a:xfrm rot="16200000">
            <a:off x="-2016298" y="3373497"/>
            <a:ext cx="5983089"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nchor="ctr"/>
          <a:lstStyle/>
          <a:p>
            <a:pPr marL="39688" algn="ctr"/>
            <a:r>
              <a:rPr lang="en-US" sz="4800" dirty="0">
                <a:latin typeface="Optima"/>
                <a:cs typeface="Optima"/>
                <a:sym typeface="Arial Bold" charset="0"/>
              </a:rPr>
              <a:t>the </a:t>
            </a:r>
            <a:r>
              <a:rPr lang="en-US" sz="4800" dirty="0" smtClean="0">
                <a:latin typeface="Optima"/>
                <a:cs typeface="Optima"/>
                <a:sym typeface="Arial Bold" charset="0"/>
              </a:rPr>
              <a:t>HD0607 </a:t>
            </a:r>
            <a:r>
              <a:rPr lang="en-US" sz="4800" dirty="0">
                <a:latin typeface="Optima"/>
                <a:cs typeface="Optima"/>
                <a:sym typeface="Arial Bold" charset="0"/>
              </a:rPr>
              <a:t>protocol</a:t>
            </a:r>
          </a:p>
        </p:txBody>
      </p:sp>
    </p:spTree>
    <p:extLst>
      <p:ext uri="{BB962C8B-B14F-4D97-AF65-F5344CB8AC3E}">
        <p14:creationId xmlns:p14="http://schemas.microsoft.com/office/powerpoint/2010/main" val="258524074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clinical trial?</a:t>
            </a:r>
            <a:endParaRPr lang="en-US" dirty="0"/>
          </a:p>
        </p:txBody>
      </p:sp>
      <p:sp>
        <p:nvSpPr>
          <p:cNvPr id="3" name="Content Placeholder 2"/>
          <p:cNvSpPr>
            <a:spLocks noGrp="1"/>
          </p:cNvSpPr>
          <p:nvPr>
            <p:ph idx="1"/>
          </p:nvPr>
        </p:nvSpPr>
        <p:spPr/>
        <p:txBody>
          <a:bodyPr>
            <a:normAutofit fontScale="92500"/>
          </a:bodyPr>
          <a:lstStyle/>
          <a:p>
            <a:r>
              <a:rPr lang="en-US" b="1" dirty="0"/>
              <a:t>Clinical trials</a:t>
            </a:r>
            <a:r>
              <a:rPr lang="en-US" dirty="0"/>
              <a:t> are research studies that test how well new medical approaches work in people. Each study answers scientific questions and tries to find better ways to prevent, screen for, diagnose, or treat a disease. </a:t>
            </a:r>
            <a:endParaRPr lang="en-US" dirty="0" smtClean="0"/>
          </a:p>
          <a:p>
            <a:r>
              <a:rPr lang="en-US" b="1" dirty="0" smtClean="0"/>
              <a:t>Clinical </a:t>
            </a:r>
            <a:r>
              <a:rPr lang="en-US" b="1" dirty="0"/>
              <a:t>trials</a:t>
            </a:r>
            <a:r>
              <a:rPr lang="en-US" dirty="0"/>
              <a:t> may also compare a new treatment to a treatment that is already available.</a:t>
            </a:r>
            <a:r>
              <a:rPr lang="en-US" dirty="0"/>
              <a:t> </a:t>
            </a:r>
            <a:endParaRPr lang="en-US" dirty="0" smtClean="0"/>
          </a:p>
          <a:p>
            <a:pPr lvl="1"/>
            <a:r>
              <a:rPr lang="en-US" dirty="0"/>
              <a:t>https://</a:t>
            </a:r>
            <a:r>
              <a:rPr lang="en-US" dirty="0" err="1"/>
              <a:t>medlineplus.gov</a:t>
            </a:r>
            <a:r>
              <a:rPr lang="en-US" dirty="0"/>
              <a:t>/</a:t>
            </a:r>
            <a:r>
              <a:rPr lang="en-US" dirty="0" err="1"/>
              <a:t>clinicaltrials.html</a:t>
            </a:r>
            <a:r>
              <a:rPr lang="en-US" dirty="0"/>
              <a:t> </a:t>
            </a:r>
            <a:endParaRPr lang="en-US" dirty="0"/>
          </a:p>
          <a:p>
            <a:pPr marL="0" indent="0">
              <a:buNone/>
            </a:pPr>
            <a:endParaRPr lang="en-US" dirty="0"/>
          </a:p>
        </p:txBody>
      </p:sp>
    </p:spTree>
    <p:extLst>
      <p:ext uri="{BB962C8B-B14F-4D97-AF65-F5344CB8AC3E}">
        <p14:creationId xmlns:p14="http://schemas.microsoft.com/office/powerpoint/2010/main" val="20635222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073" y="-114724"/>
            <a:ext cx="8229600" cy="1143000"/>
          </a:xfrm>
        </p:spPr>
        <p:txBody>
          <a:bodyPr/>
          <a:lstStyle/>
          <a:p>
            <a:r>
              <a:rPr lang="en-US" dirty="0" smtClean="0"/>
              <a:t>Medical Imaging in a trial?</a:t>
            </a:r>
            <a:endParaRPr lang="en-US" dirty="0"/>
          </a:p>
        </p:txBody>
      </p:sp>
      <p:sp>
        <p:nvSpPr>
          <p:cNvPr id="3" name="Content Placeholder 2"/>
          <p:cNvSpPr>
            <a:spLocks noGrp="1"/>
          </p:cNvSpPr>
          <p:nvPr>
            <p:ph idx="1"/>
          </p:nvPr>
        </p:nvSpPr>
        <p:spPr>
          <a:xfrm>
            <a:off x="6802089" y="1349637"/>
            <a:ext cx="2141262" cy="1743626"/>
          </a:xfrm>
        </p:spPr>
        <p:txBody>
          <a:bodyPr/>
          <a:lstStyle/>
          <a:p>
            <a:r>
              <a:rPr lang="en-US" dirty="0" smtClean="0"/>
              <a:t>Imaging-adapted therapy</a:t>
            </a:r>
          </a:p>
        </p:txBody>
      </p:sp>
      <p:grpSp>
        <p:nvGrpSpPr>
          <p:cNvPr id="4" name="Group 7"/>
          <p:cNvGrpSpPr>
            <a:grpSpLocks noChangeAspect="1"/>
          </p:cNvGrpSpPr>
          <p:nvPr/>
        </p:nvGrpSpPr>
        <p:grpSpPr bwMode="auto">
          <a:xfrm>
            <a:off x="1623967" y="867735"/>
            <a:ext cx="5087988" cy="5624513"/>
            <a:chOff x="0" y="0"/>
            <a:chExt cx="3395" cy="3753"/>
          </a:xfrm>
        </p:grpSpPr>
        <p:sp>
          <p:nvSpPr>
            <p:cNvPr id="5" name="Line 8"/>
            <p:cNvSpPr>
              <a:spLocks noChangeShapeType="1"/>
            </p:cNvSpPr>
            <p:nvPr/>
          </p:nvSpPr>
          <p:spPr bwMode="auto">
            <a:xfrm flipH="1">
              <a:off x="1199" y="620"/>
              <a:ext cx="408" cy="481"/>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6" name="Line 9"/>
            <p:cNvSpPr>
              <a:spLocks noChangeShapeType="1"/>
            </p:cNvSpPr>
            <p:nvPr/>
          </p:nvSpPr>
          <p:spPr bwMode="auto">
            <a:xfrm flipH="1">
              <a:off x="234" y="620"/>
              <a:ext cx="1373" cy="442"/>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7" name="Line 10"/>
            <p:cNvSpPr>
              <a:spLocks noChangeShapeType="1"/>
            </p:cNvSpPr>
            <p:nvPr/>
          </p:nvSpPr>
          <p:spPr bwMode="auto">
            <a:xfrm>
              <a:off x="1607" y="620"/>
              <a:ext cx="1507" cy="442"/>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8" name="Line 11"/>
            <p:cNvSpPr>
              <a:spLocks noChangeShapeType="1"/>
            </p:cNvSpPr>
            <p:nvPr/>
          </p:nvSpPr>
          <p:spPr bwMode="auto">
            <a:xfrm>
              <a:off x="234" y="1195"/>
              <a:ext cx="1" cy="488"/>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9" name="Line 12"/>
            <p:cNvSpPr>
              <a:spLocks noChangeShapeType="1"/>
            </p:cNvSpPr>
            <p:nvPr/>
          </p:nvSpPr>
          <p:spPr bwMode="auto">
            <a:xfrm>
              <a:off x="1209" y="1195"/>
              <a:ext cx="1" cy="488"/>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0" name="Line 13"/>
            <p:cNvSpPr>
              <a:spLocks noChangeShapeType="1"/>
            </p:cNvSpPr>
            <p:nvPr/>
          </p:nvSpPr>
          <p:spPr bwMode="auto">
            <a:xfrm>
              <a:off x="3098" y="1240"/>
              <a:ext cx="16" cy="443"/>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1" name="Line 14"/>
            <p:cNvSpPr>
              <a:spLocks noChangeShapeType="1"/>
            </p:cNvSpPr>
            <p:nvPr/>
          </p:nvSpPr>
          <p:spPr bwMode="auto">
            <a:xfrm>
              <a:off x="1209" y="1904"/>
              <a:ext cx="487" cy="740"/>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 name="Line 15"/>
            <p:cNvSpPr>
              <a:spLocks noChangeShapeType="1"/>
            </p:cNvSpPr>
            <p:nvPr/>
          </p:nvSpPr>
          <p:spPr bwMode="auto">
            <a:xfrm>
              <a:off x="278" y="1904"/>
              <a:ext cx="1373" cy="740"/>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3" name="Line 16"/>
            <p:cNvSpPr>
              <a:spLocks noChangeShapeType="1"/>
            </p:cNvSpPr>
            <p:nvPr/>
          </p:nvSpPr>
          <p:spPr bwMode="auto">
            <a:xfrm flipH="1">
              <a:off x="1696" y="1904"/>
              <a:ext cx="1462" cy="723"/>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14" name="Group 17"/>
            <p:cNvGrpSpPr>
              <a:grpSpLocks/>
            </p:cNvGrpSpPr>
            <p:nvPr/>
          </p:nvGrpSpPr>
          <p:grpSpPr bwMode="auto">
            <a:xfrm>
              <a:off x="542" y="0"/>
              <a:ext cx="2056" cy="210"/>
              <a:chOff x="0" y="0"/>
              <a:chExt cx="2056" cy="210"/>
            </a:xfrm>
          </p:grpSpPr>
          <p:sp>
            <p:nvSpPr>
              <p:cNvPr id="69" name="Rectangle 18"/>
              <p:cNvSpPr>
                <a:spLocks/>
              </p:cNvSpPr>
              <p:nvPr/>
            </p:nvSpPr>
            <p:spPr bwMode="auto">
              <a:xfrm>
                <a:off x="0" y="0"/>
                <a:ext cx="2038" cy="210"/>
              </a:xfrm>
              <a:prstGeom prst="rect">
                <a:avLst/>
              </a:prstGeom>
              <a:solidFill>
                <a:srgbClr val="FF99CC"/>
              </a:solidFill>
              <a:ln w="25400">
                <a:solidFill>
                  <a:srgbClr val="FF0000"/>
                </a:solidFill>
                <a:miter lim="800000"/>
                <a:headEnd/>
                <a:tailEnd/>
              </a:ln>
            </p:spPr>
            <p:txBody>
              <a:bodyPr lIns="0" tIns="0" rIns="0" bIns="0"/>
              <a:lstStyle/>
              <a:p>
                <a:endParaRPr lang="it-IT"/>
              </a:p>
            </p:txBody>
          </p:sp>
          <p:sp>
            <p:nvSpPr>
              <p:cNvPr id="70" name="Rectangle 19"/>
              <p:cNvSpPr>
                <a:spLocks/>
              </p:cNvSpPr>
              <p:nvPr/>
            </p:nvSpPr>
            <p:spPr bwMode="auto">
              <a:xfrm>
                <a:off x="0" y="0"/>
                <a:ext cx="205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PETcentre of the GITIL Institution</a:t>
                </a:r>
              </a:p>
            </p:txBody>
          </p:sp>
        </p:grpSp>
        <p:grpSp>
          <p:nvGrpSpPr>
            <p:cNvPr id="15" name="Group 20"/>
            <p:cNvGrpSpPr>
              <a:grpSpLocks/>
            </p:cNvGrpSpPr>
            <p:nvPr/>
          </p:nvGrpSpPr>
          <p:grpSpPr bwMode="auto">
            <a:xfrm>
              <a:off x="1209" y="398"/>
              <a:ext cx="857" cy="211"/>
              <a:chOff x="0" y="0"/>
              <a:chExt cx="857" cy="211"/>
            </a:xfrm>
          </p:grpSpPr>
          <p:sp>
            <p:nvSpPr>
              <p:cNvPr id="67" name="Rectangle 21"/>
              <p:cNvSpPr>
                <a:spLocks/>
              </p:cNvSpPr>
              <p:nvPr/>
            </p:nvSpPr>
            <p:spPr bwMode="auto">
              <a:xfrm>
                <a:off x="0" y="0"/>
                <a:ext cx="843" cy="211"/>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68" name="Rectangle 22"/>
              <p:cNvSpPr>
                <a:spLocks/>
              </p:cNvSpPr>
              <p:nvPr/>
            </p:nvSpPr>
            <p:spPr bwMode="auto">
              <a:xfrm>
                <a:off x="1" y="0"/>
                <a:ext cx="85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PET-2 + PET-0</a:t>
                </a:r>
              </a:p>
            </p:txBody>
          </p:sp>
        </p:grpSp>
        <p:grpSp>
          <p:nvGrpSpPr>
            <p:cNvPr id="16" name="Group 23"/>
            <p:cNvGrpSpPr>
              <a:grpSpLocks/>
            </p:cNvGrpSpPr>
            <p:nvPr/>
          </p:nvGrpSpPr>
          <p:grpSpPr bwMode="auto">
            <a:xfrm>
              <a:off x="10" y="1073"/>
              <a:ext cx="463" cy="211"/>
              <a:chOff x="0" y="0"/>
              <a:chExt cx="463" cy="211"/>
            </a:xfrm>
          </p:grpSpPr>
          <p:sp>
            <p:nvSpPr>
              <p:cNvPr id="65" name="Rectangle 24"/>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66" name="Rectangle 25"/>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1</a:t>
                </a:r>
              </a:p>
            </p:txBody>
          </p:sp>
        </p:grpSp>
        <p:grpSp>
          <p:nvGrpSpPr>
            <p:cNvPr id="17" name="Group 26"/>
            <p:cNvGrpSpPr>
              <a:grpSpLocks/>
            </p:cNvGrpSpPr>
            <p:nvPr/>
          </p:nvGrpSpPr>
          <p:grpSpPr bwMode="auto">
            <a:xfrm>
              <a:off x="497" y="1073"/>
              <a:ext cx="464" cy="211"/>
              <a:chOff x="0" y="0"/>
              <a:chExt cx="463" cy="211"/>
            </a:xfrm>
          </p:grpSpPr>
          <p:sp>
            <p:nvSpPr>
              <p:cNvPr id="63" name="Rectangle 27"/>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64" name="Rectangle 28"/>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2</a:t>
                </a:r>
              </a:p>
            </p:txBody>
          </p:sp>
        </p:grpSp>
        <p:grpSp>
          <p:nvGrpSpPr>
            <p:cNvPr id="18" name="Group 29"/>
            <p:cNvGrpSpPr>
              <a:grpSpLocks/>
            </p:cNvGrpSpPr>
            <p:nvPr/>
          </p:nvGrpSpPr>
          <p:grpSpPr bwMode="auto">
            <a:xfrm>
              <a:off x="984" y="1073"/>
              <a:ext cx="464" cy="211"/>
              <a:chOff x="0" y="0"/>
              <a:chExt cx="463" cy="211"/>
            </a:xfrm>
          </p:grpSpPr>
          <p:sp>
            <p:nvSpPr>
              <p:cNvPr id="61" name="Rectangle 30"/>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62" name="Rectangle 31"/>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3</a:t>
                </a:r>
              </a:p>
            </p:txBody>
          </p:sp>
        </p:grpSp>
        <p:grpSp>
          <p:nvGrpSpPr>
            <p:cNvPr id="19" name="Group 32"/>
            <p:cNvGrpSpPr>
              <a:grpSpLocks/>
            </p:cNvGrpSpPr>
            <p:nvPr/>
          </p:nvGrpSpPr>
          <p:grpSpPr bwMode="auto">
            <a:xfrm>
              <a:off x="1471" y="1073"/>
              <a:ext cx="464" cy="211"/>
              <a:chOff x="0" y="0"/>
              <a:chExt cx="463" cy="211"/>
            </a:xfrm>
          </p:grpSpPr>
          <p:sp>
            <p:nvSpPr>
              <p:cNvPr id="59" name="Rectangle 33"/>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60" name="Rectangle 34"/>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4</a:t>
                </a:r>
              </a:p>
            </p:txBody>
          </p:sp>
        </p:grpSp>
        <p:grpSp>
          <p:nvGrpSpPr>
            <p:cNvPr id="20" name="Group 35"/>
            <p:cNvGrpSpPr>
              <a:grpSpLocks/>
            </p:cNvGrpSpPr>
            <p:nvPr/>
          </p:nvGrpSpPr>
          <p:grpSpPr bwMode="auto">
            <a:xfrm>
              <a:off x="1959" y="1073"/>
              <a:ext cx="464" cy="211"/>
              <a:chOff x="0" y="0"/>
              <a:chExt cx="463" cy="211"/>
            </a:xfrm>
          </p:grpSpPr>
          <p:sp>
            <p:nvSpPr>
              <p:cNvPr id="57" name="Rectangle 36"/>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58" name="Rectangle 37"/>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5</a:t>
                </a:r>
              </a:p>
            </p:txBody>
          </p:sp>
        </p:grpSp>
        <p:grpSp>
          <p:nvGrpSpPr>
            <p:cNvPr id="21" name="Group 38"/>
            <p:cNvGrpSpPr>
              <a:grpSpLocks/>
            </p:cNvGrpSpPr>
            <p:nvPr/>
          </p:nvGrpSpPr>
          <p:grpSpPr bwMode="auto">
            <a:xfrm>
              <a:off x="2446" y="1073"/>
              <a:ext cx="464" cy="211"/>
              <a:chOff x="0" y="0"/>
              <a:chExt cx="463" cy="211"/>
            </a:xfrm>
          </p:grpSpPr>
          <p:sp>
            <p:nvSpPr>
              <p:cNvPr id="55" name="Rectangle 39"/>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56" name="Rectangle 40"/>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6</a:t>
                </a:r>
              </a:p>
            </p:txBody>
          </p:sp>
        </p:grpSp>
        <p:grpSp>
          <p:nvGrpSpPr>
            <p:cNvPr id="22" name="Group 41"/>
            <p:cNvGrpSpPr>
              <a:grpSpLocks/>
            </p:cNvGrpSpPr>
            <p:nvPr/>
          </p:nvGrpSpPr>
          <p:grpSpPr bwMode="auto">
            <a:xfrm>
              <a:off x="2921" y="1073"/>
              <a:ext cx="464" cy="211"/>
              <a:chOff x="0" y="0"/>
              <a:chExt cx="463" cy="211"/>
            </a:xfrm>
          </p:grpSpPr>
          <p:sp>
            <p:nvSpPr>
              <p:cNvPr id="53" name="Rectangle 42"/>
              <p:cNvSpPr>
                <a:spLocks/>
              </p:cNvSpPr>
              <p:nvPr/>
            </p:nvSpPr>
            <p:spPr bwMode="auto">
              <a:xfrm>
                <a:off x="2" y="0"/>
                <a:ext cx="442" cy="211"/>
              </a:xfrm>
              <a:prstGeom prst="rect">
                <a:avLst/>
              </a:prstGeom>
              <a:gradFill rotWithShape="0">
                <a:gsLst>
                  <a:gs pos="0">
                    <a:srgbClr val="FF9933"/>
                  </a:gs>
                  <a:gs pos="50000">
                    <a:srgbClr val="FFFF00"/>
                  </a:gs>
                  <a:gs pos="100000">
                    <a:srgbClr val="FF9933"/>
                  </a:gs>
                </a:gsLst>
                <a:lin ang="2700000" scaled="1"/>
              </a:gradFill>
              <a:ln w="9525">
                <a:solidFill>
                  <a:srgbClr val="330000"/>
                </a:solidFill>
                <a:round/>
                <a:headEnd/>
                <a:tailEnd/>
              </a:ln>
            </p:spPr>
            <p:txBody>
              <a:bodyPr lIns="0" tIns="0" rIns="0" bIns="0"/>
              <a:lstStyle/>
              <a:p>
                <a:endParaRPr lang="it-IT"/>
              </a:p>
            </p:txBody>
          </p:sp>
          <p:sp>
            <p:nvSpPr>
              <p:cNvPr id="54" name="Rectangle 43"/>
              <p:cNvSpPr>
                <a:spLocks/>
              </p:cNvSpPr>
              <p:nvPr/>
            </p:nvSpPr>
            <p:spPr bwMode="auto">
              <a:xfrm>
                <a:off x="0" y="0"/>
                <a:ext cx="4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900">
                    <a:solidFill>
                      <a:schemeClr val="tx1"/>
                    </a:solidFill>
                    <a:latin typeface="Arial Bold" charset="0"/>
                    <a:sym typeface="Arial Bold" charset="0"/>
                  </a:rPr>
                  <a:t>Reviewer 7</a:t>
                </a:r>
              </a:p>
            </p:txBody>
          </p:sp>
        </p:grpSp>
        <p:sp>
          <p:nvSpPr>
            <p:cNvPr id="23" name="Line 44"/>
            <p:cNvSpPr>
              <a:spLocks noChangeShapeType="1"/>
            </p:cNvSpPr>
            <p:nvPr/>
          </p:nvSpPr>
          <p:spPr bwMode="auto">
            <a:xfrm>
              <a:off x="1607" y="220"/>
              <a:ext cx="1" cy="149"/>
            </a:xfrm>
            <a:prstGeom prst="line">
              <a:avLst/>
            </a:prstGeom>
            <a:noFill/>
            <a:ln w="9525">
              <a:solidFill>
                <a:srgbClr val="330000"/>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nvGrpSpPr>
            <p:cNvPr id="24" name="Group 45"/>
            <p:cNvGrpSpPr>
              <a:grpSpLocks/>
            </p:cNvGrpSpPr>
            <p:nvPr/>
          </p:nvGrpSpPr>
          <p:grpSpPr bwMode="auto">
            <a:xfrm>
              <a:off x="0" y="1683"/>
              <a:ext cx="648" cy="204"/>
              <a:chOff x="0" y="0"/>
              <a:chExt cx="648" cy="204"/>
            </a:xfrm>
          </p:grpSpPr>
          <p:sp>
            <p:nvSpPr>
              <p:cNvPr id="51" name="Rectangle 46"/>
              <p:cNvSpPr>
                <a:spLocks/>
              </p:cNvSpPr>
              <p:nvPr/>
            </p:nvSpPr>
            <p:spPr bwMode="auto">
              <a:xfrm>
                <a:off x="0" y="0"/>
                <a:ext cx="632" cy="204"/>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52" name="Rectangle 47"/>
              <p:cNvSpPr>
                <a:spLocks/>
              </p:cNvSpPr>
              <p:nvPr/>
            </p:nvSpPr>
            <p:spPr bwMode="auto">
              <a:xfrm>
                <a:off x="0" y="0"/>
                <a:ext cx="648"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rgbClr val="FF0000"/>
                    </a:solidFill>
                    <a:latin typeface="Arial Bold" charset="0"/>
                    <a:sym typeface="Arial Bold" charset="0"/>
                  </a:rPr>
                  <a:t>Pos</a:t>
                </a:r>
                <a:r>
                  <a:rPr lang="en-US" sz="1200">
                    <a:solidFill>
                      <a:schemeClr val="tx1"/>
                    </a:solidFill>
                    <a:latin typeface="Arial Bold" charset="0"/>
                    <a:sym typeface="Arial Bold" charset="0"/>
                  </a:rPr>
                  <a:t>./ </a:t>
                </a:r>
                <a:r>
                  <a:rPr lang="en-US" sz="1200">
                    <a:solidFill>
                      <a:srgbClr val="C0504D"/>
                    </a:solidFill>
                    <a:latin typeface="Arial Bold" charset="0"/>
                    <a:sym typeface="Arial Bold" charset="0"/>
                  </a:rPr>
                  <a:t>neg. </a:t>
                </a:r>
              </a:p>
            </p:txBody>
          </p:sp>
        </p:grpSp>
        <p:grpSp>
          <p:nvGrpSpPr>
            <p:cNvPr id="25" name="Group 48"/>
            <p:cNvGrpSpPr>
              <a:grpSpLocks/>
            </p:cNvGrpSpPr>
            <p:nvPr/>
          </p:nvGrpSpPr>
          <p:grpSpPr bwMode="auto">
            <a:xfrm>
              <a:off x="885" y="1683"/>
              <a:ext cx="649" cy="204"/>
              <a:chOff x="0" y="0"/>
              <a:chExt cx="649" cy="204"/>
            </a:xfrm>
          </p:grpSpPr>
          <p:sp>
            <p:nvSpPr>
              <p:cNvPr id="49" name="Rectangle 49"/>
              <p:cNvSpPr>
                <a:spLocks/>
              </p:cNvSpPr>
              <p:nvPr/>
            </p:nvSpPr>
            <p:spPr bwMode="auto">
              <a:xfrm>
                <a:off x="0" y="0"/>
                <a:ext cx="632" cy="204"/>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50" name="Rectangle 50"/>
              <p:cNvSpPr>
                <a:spLocks/>
              </p:cNvSpPr>
              <p:nvPr/>
            </p:nvSpPr>
            <p:spPr bwMode="auto">
              <a:xfrm>
                <a:off x="0" y="0"/>
                <a:ext cx="649"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rgbClr val="FF0000"/>
                    </a:solidFill>
                    <a:latin typeface="Arial Bold" charset="0"/>
                    <a:sym typeface="Arial Bold" charset="0"/>
                  </a:rPr>
                  <a:t>Pos.</a:t>
                </a:r>
                <a:r>
                  <a:rPr lang="en-US" sz="1200">
                    <a:solidFill>
                      <a:schemeClr val="tx1"/>
                    </a:solidFill>
                    <a:latin typeface="Arial Bold" charset="0"/>
                    <a:sym typeface="Arial Bold" charset="0"/>
                  </a:rPr>
                  <a:t>/ </a:t>
                </a:r>
                <a:r>
                  <a:rPr lang="en-US" sz="1200">
                    <a:solidFill>
                      <a:srgbClr val="0033CC"/>
                    </a:solidFill>
                    <a:latin typeface="Arial Bold" charset="0"/>
                    <a:sym typeface="Arial Bold" charset="0"/>
                  </a:rPr>
                  <a:t>neg.</a:t>
                </a:r>
                <a:r>
                  <a:rPr lang="en-US" sz="1200">
                    <a:solidFill>
                      <a:schemeClr val="tx1"/>
                    </a:solidFill>
                    <a:latin typeface="Arial Bold" charset="0"/>
                    <a:sym typeface="Arial Bold" charset="0"/>
                  </a:rPr>
                  <a:t> </a:t>
                </a:r>
              </a:p>
            </p:txBody>
          </p:sp>
        </p:grpSp>
        <p:grpSp>
          <p:nvGrpSpPr>
            <p:cNvPr id="26" name="Group 51"/>
            <p:cNvGrpSpPr>
              <a:grpSpLocks/>
            </p:cNvGrpSpPr>
            <p:nvPr/>
          </p:nvGrpSpPr>
          <p:grpSpPr bwMode="auto">
            <a:xfrm>
              <a:off x="2746" y="1683"/>
              <a:ext cx="649" cy="204"/>
              <a:chOff x="0" y="0"/>
              <a:chExt cx="649" cy="204"/>
            </a:xfrm>
          </p:grpSpPr>
          <p:sp>
            <p:nvSpPr>
              <p:cNvPr id="47" name="Rectangle 52"/>
              <p:cNvSpPr>
                <a:spLocks/>
              </p:cNvSpPr>
              <p:nvPr/>
            </p:nvSpPr>
            <p:spPr bwMode="auto">
              <a:xfrm>
                <a:off x="0" y="0"/>
                <a:ext cx="632" cy="204"/>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48" name="Rectangle 53"/>
              <p:cNvSpPr>
                <a:spLocks/>
              </p:cNvSpPr>
              <p:nvPr/>
            </p:nvSpPr>
            <p:spPr bwMode="auto">
              <a:xfrm>
                <a:off x="0" y="0"/>
                <a:ext cx="649"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rgbClr val="FF0000"/>
                    </a:solidFill>
                    <a:latin typeface="Arial Bold" charset="0"/>
                    <a:sym typeface="Arial Bold" charset="0"/>
                  </a:rPr>
                  <a:t>Pos.</a:t>
                </a:r>
                <a:r>
                  <a:rPr lang="en-US" sz="1200">
                    <a:solidFill>
                      <a:schemeClr val="tx1"/>
                    </a:solidFill>
                    <a:latin typeface="Arial Bold" charset="0"/>
                    <a:sym typeface="Arial Bold" charset="0"/>
                  </a:rPr>
                  <a:t>/ </a:t>
                </a:r>
                <a:r>
                  <a:rPr lang="en-US" sz="1200">
                    <a:solidFill>
                      <a:srgbClr val="0033CC"/>
                    </a:solidFill>
                    <a:latin typeface="Arial Bold" charset="0"/>
                    <a:sym typeface="Arial Bold" charset="0"/>
                  </a:rPr>
                  <a:t>neg.</a:t>
                </a:r>
                <a:r>
                  <a:rPr lang="en-US" sz="1200">
                    <a:solidFill>
                      <a:schemeClr val="tx1"/>
                    </a:solidFill>
                    <a:latin typeface="Arial Bold" charset="0"/>
                    <a:sym typeface="Arial Bold" charset="0"/>
                  </a:rPr>
                  <a:t> </a:t>
                </a:r>
              </a:p>
            </p:txBody>
          </p:sp>
        </p:grpSp>
        <p:grpSp>
          <p:nvGrpSpPr>
            <p:cNvPr id="27" name="Group 54"/>
            <p:cNvGrpSpPr>
              <a:grpSpLocks/>
            </p:cNvGrpSpPr>
            <p:nvPr/>
          </p:nvGrpSpPr>
          <p:grpSpPr bwMode="auto">
            <a:xfrm>
              <a:off x="11" y="1948"/>
              <a:ext cx="3344" cy="211"/>
              <a:chOff x="0" y="0"/>
              <a:chExt cx="3344" cy="211"/>
            </a:xfrm>
          </p:grpSpPr>
          <p:sp>
            <p:nvSpPr>
              <p:cNvPr id="45" name="Rectangle 55"/>
              <p:cNvSpPr>
                <a:spLocks/>
              </p:cNvSpPr>
              <p:nvPr/>
            </p:nvSpPr>
            <p:spPr bwMode="auto">
              <a:xfrm>
                <a:off x="1" y="0"/>
                <a:ext cx="3325" cy="211"/>
              </a:xfrm>
              <a:prstGeom prst="rect">
                <a:avLst/>
              </a:prstGeom>
              <a:solidFill>
                <a:srgbClr val="00FF00"/>
              </a:solidFill>
              <a:ln w="9525">
                <a:solidFill>
                  <a:srgbClr val="330000"/>
                </a:solidFill>
                <a:round/>
                <a:headEnd/>
                <a:tailEnd/>
              </a:ln>
            </p:spPr>
            <p:txBody>
              <a:bodyPr lIns="0" tIns="0" rIns="0" bIns="0"/>
              <a:lstStyle/>
              <a:p>
                <a:endParaRPr lang="it-IT"/>
              </a:p>
            </p:txBody>
          </p:sp>
          <p:sp>
            <p:nvSpPr>
              <p:cNvPr id="46" name="Rectangle 56"/>
              <p:cNvSpPr>
                <a:spLocks/>
              </p:cNvSpPr>
              <p:nvPr/>
            </p:nvSpPr>
            <p:spPr bwMode="auto">
              <a:xfrm>
                <a:off x="0" y="0"/>
                <a:ext cx="3344"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400">
                    <a:solidFill>
                      <a:schemeClr val="tx1"/>
                    </a:solidFill>
                    <a:latin typeface="Times New Roman" charset="0"/>
                    <a:cs typeface="Times New Roman" charset="0"/>
                    <a:sym typeface="Times New Roman" charset="0"/>
                  </a:rPr>
                  <a:t>Within 3 working days</a:t>
                </a:r>
              </a:p>
            </p:txBody>
          </p:sp>
        </p:grpSp>
        <p:grpSp>
          <p:nvGrpSpPr>
            <p:cNvPr id="28" name="Group 57"/>
            <p:cNvGrpSpPr>
              <a:grpSpLocks/>
            </p:cNvGrpSpPr>
            <p:nvPr/>
          </p:nvGrpSpPr>
          <p:grpSpPr bwMode="auto">
            <a:xfrm>
              <a:off x="1153" y="2644"/>
              <a:ext cx="1144" cy="279"/>
              <a:chOff x="0" y="0"/>
              <a:chExt cx="1144" cy="279"/>
            </a:xfrm>
          </p:grpSpPr>
          <p:sp>
            <p:nvSpPr>
              <p:cNvPr id="43" name="Rectangle 58"/>
              <p:cNvSpPr>
                <a:spLocks/>
              </p:cNvSpPr>
              <p:nvPr/>
            </p:nvSpPr>
            <p:spPr bwMode="auto">
              <a:xfrm>
                <a:off x="1" y="0"/>
                <a:ext cx="1125" cy="279"/>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44" name="Rectangle 59"/>
              <p:cNvSpPr>
                <a:spLocks/>
              </p:cNvSpPr>
              <p:nvPr/>
            </p:nvSpPr>
            <p:spPr bwMode="auto">
              <a:xfrm>
                <a:off x="0" y="0"/>
                <a:ext cx="1144"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Central Data Center (CDC)</a:t>
                </a:r>
              </a:p>
            </p:txBody>
          </p:sp>
        </p:grpSp>
        <p:grpSp>
          <p:nvGrpSpPr>
            <p:cNvPr id="29" name="Group 60"/>
            <p:cNvGrpSpPr>
              <a:grpSpLocks/>
            </p:cNvGrpSpPr>
            <p:nvPr/>
          </p:nvGrpSpPr>
          <p:grpSpPr bwMode="auto">
            <a:xfrm>
              <a:off x="11" y="1373"/>
              <a:ext cx="3384" cy="209"/>
              <a:chOff x="0" y="0"/>
              <a:chExt cx="3384" cy="209"/>
            </a:xfrm>
          </p:grpSpPr>
          <p:sp>
            <p:nvSpPr>
              <p:cNvPr id="41" name="Rectangle 61"/>
              <p:cNvSpPr>
                <a:spLocks/>
              </p:cNvSpPr>
              <p:nvPr/>
            </p:nvSpPr>
            <p:spPr bwMode="auto">
              <a:xfrm>
                <a:off x="0" y="0"/>
                <a:ext cx="3367" cy="209"/>
              </a:xfrm>
              <a:prstGeom prst="rect">
                <a:avLst/>
              </a:prstGeom>
              <a:solidFill>
                <a:srgbClr val="FFCC00"/>
              </a:solidFill>
              <a:ln w="9525">
                <a:solidFill>
                  <a:srgbClr val="330000"/>
                </a:solidFill>
                <a:round/>
                <a:headEnd/>
                <a:tailEnd/>
              </a:ln>
            </p:spPr>
            <p:txBody>
              <a:bodyPr lIns="0" tIns="0" rIns="0" bIns="0"/>
              <a:lstStyle/>
              <a:p>
                <a:endParaRPr lang="it-IT"/>
              </a:p>
            </p:txBody>
          </p:sp>
          <p:sp>
            <p:nvSpPr>
              <p:cNvPr id="42" name="Rectangle 62"/>
              <p:cNvSpPr>
                <a:spLocks/>
              </p:cNvSpPr>
              <p:nvPr/>
            </p:nvSpPr>
            <p:spPr bwMode="auto">
              <a:xfrm>
                <a:off x="0" y="0"/>
                <a:ext cx="3384"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Reviewers accept review</a:t>
                </a:r>
              </a:p>
            </p:txBody>
          </p:sp>
        </p:grpSp>
        <p:grpSp>
          <p:nvGrpSpPr>
            <p:cNvPr id="30" name="Group 63"/>
            <p:cNvGrpSpPr>
              <a:grpSpLocks/>
            </p:cNvGrpSpPr>
            <p:nvPr/>
          </p:nvGrpSpPr>
          <p:grpSpPr bwMode="auto">
            <a:xfrm>
              <a:off x="943" y="3126"/>
              <a:ext cx="1537" cy="209"/>
              <a:chOff x="0" y="0"/>
              <a:chExt cx="1537" cy="209"/>
            </a:xfrm>
          </p:grpSpPr>
          <p:sp>
            <p:nvSpPr>
              <p:cNvPr id="39" name="Rectangle 64"/>
              <p:cNvSpPr>
                <a:spLocks/>
              </p:cNvSpPr>
              <p:nvPr/>
            </p:nvSpPr>
            <p:spPr bwMode="auto">
              <a:xfrm>
                <a:off x="0" y="0"/>
                <a:ext cx="1523" cy="209"/>
              </a:xfrm>
              <a:prstGeom prst="rect">
                <a:avLst/>
              </a:prstGeom>
              <a:solidFill>
                <a:srgbClr val="FFFFFF"/>
              </a:solidFill>
              <a:ln w="9525">
                <a:solidFill>
                  <a:srgbClr val="330000"/>
                </a:solidFill>
                <a:round/>
                <a:headEnd/>
                <a:tailEnd/>
              </a:ln>
            </p:spPr>
            <p:txBody>
              <a:bodyPr lIns="0" tIns="0" rIns="0" bIns="0"/>
              <a:lstStyle/>
              <a:p>
                <a:endParaRPr lang="it-IT"/>
              </a:p>
            </p:txBody>
          </p:sp>
          <p:sp>
            <p:nvSpPr>
              <p:cNvPr id="40" name="Rectangle 65"/>
              <p:cNvSpPr>
                <a:spLocks/>
              </p:cNvSpPr>
              <p:nvPr/>
            </p:nvSpPr>
            <p:spPr bwMode="auto">
              <a:xfrm>
                <a:off x="1" y="0"/>
                <a:ext cx="153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PET-2 positive or negative </a:t>
                </a:r>
              </a:p>
            </p:txBody>
          </p:sp>
        </p:grpSp>
        <p:grpSp>
          <p:nvGrpSpPr>
            <p:cNvPr id="31" name="Group 66"/>
            <p:cNvGrpSpPr>
              <a:grpSpLocks/>
            </p:cNvGrpSpPr>
            <p:nvPr/>
          </p:nvGrpSpPr>
          <p:grpSpPr bwMode="auto">
            <a:xfrm>
              <a:off x="940" y="3543"/>
              <a:ext cx="1520" cy="210"/>
              <a:chOff x="0" y="0"/>
              <a:chExt cx="1520" cy="209"/>
            </a:xfrm>
          </p:grpSpPr>
          <p:sp>
            <p:nvSpPr>
              <p:cNvPr id="37" name="Rectangle 67"/>
              <p:cNvSpPr>
                <a:spLocks/>
              </p:cNvSpPr>
              <p:nvPr/>
            </p:nvSpPr>
            <p:spPr bwMode="auto">
              <a:xfrm>
                <a:off x="2" y="0"/>
                <a:ext cx="1499" cy="209"/>
              </a:xfrm>
              <a:prstGeom prst="rect">
                <a:avLst/>
              </a:prstGeom>
              <a:solidFill>
                <a:srgbClr val="FF99CC"/>
              </a:solidFill>
              <a:ln w="25400">
                <a:solidFill>
                  <a:srgbClr val="FF0000"/>
                </a:solidFill>
                <a:miter lim="800000"/>
                <a:headEnd/>
                <a:tailEnd/>
              </a:ln>
            </p:spPr>
            <p:txBody>
              <a:bodyPr lIns="0" tIns="0" rIns="0" bIns="0"/>
              <a:lstStyle/>
              <a:p>
                <a:endParaRPr lang="it-IT"/>
              </a:p>
            </p:txBody>
          </p:sp>
          <p:sp>
            <p:nvSpPr>
              <p:cNvPr id="38" name="Rectangle 68"/>
              <p:cNvSpPr>
                <a:spLocks/>
              </p:cNvSpPr>
              <p:nvPr/>
            </p:nvSpPr>
            <p:spPr bwMode="auto">
              <a:xfrm>
                <a:off x="0" y="0"/>
                <a:ext cx="1520"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lgn="ctr"/>
                <a:r>
                  <a:rPr lang="en-US" sz="1200">
                    <a:solidFill>
                      <a:schemeClr val="tx1"/>
                    </a:solidFill>
                    <a:latin typeface="Arial Bold" charset="0"/>
                    <a:sym typeface="Arial Bold" charset="0"/>
                  </a:rPr>
                  <a:t>Clinical Centre (CC) GITIL</a:t>
                </a:r>
              </a:p>
            </p:txBody>
          </p:sp>
        </p:grpSp>
        <p:sp>
          <p:nvSpPr>
            <p:cNvPr id="32" name="Line 69"/>
            <p:cNvSpPr>
              <a:spLocks noChangeShapeType="1"/>
            </p:cNvSpPr>
            <p:nvPr/>
          </p:nvSpPr>
          <p:spPr bwMode="auto">
            <a:xfrm>
              <a:off x="1717" y="3332"/>
              <a:ext cx="1" cy="188"/>
            </a:xfrm>
            <a:prstGeom prst="line">
              <a:avLst/>
            </a:prstGeom>
            <a:noFill/>
            <a:ln w="9525">
              <a:solidFill>
                <a:srgbClr val="33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33" name="Group 70"/>
            <p:cNvGrpSpPr>
              <a:grpSpLocks/>
            </p:cNvGrpSpPr>
            <p:nvPr/>
          </p:nvGrpSpPr>
          <p:grpSpPr bwMode="auto">
            <a:xfrm>
              <a:off x="589" y="797"/>
              <a:ext cx="2273" cy="207"/>
              <a:chOff x="0" y="0"/>
              <a:chExt cx="2273" cy="207"/>
            </a:xfrm>
          </p:grpSpPr>
          <p:sp>
            <p:nvSpPr>
              <p:cNvPr id="35" name="Rectangle 71"/>
              <p:cNvSpPr>
                <a:spLocks/>
              </p:cNvSpPr>
              <p:nvPr/>
            </p:nvSpPr>
            <p:spPr bwMode="auto">
              <a:xfrm>
                <a:off x="0" y="0"/>
                <a:ext cx="2258" cy="207"/>
              </a:xfrm>
              <a:prstGeom prst="rect">
                <a:avLst/>
              </a:prstGeom>
              <a:gradFill rotWithShape="0">
                <a:gsLst>
                  <a:gs pos="0">
                    <a:srgbClr val="0066FF"/>
                  </a:gs>
                  <a:gs pos="100000">
                    <a:srgbClr val="000066"/>
                  </a:gs>
                </a:gsLst>
                <a:lin ang="2700000" scaled="1"/>
              </a:gradFill>
              <a:ln w="25400">
                <a:solidFill>
                  <a:srgbClr val="FFFFFF"/>
                </a:solidFill>
                <a:miter lim="800000"/>
                <a:headEnd/>
                <a:tailEnd/>
              </a:ln>
            </p:spPr>
            <p:txBody>
              <a:bodyPr lIns="0" tIns="0" rIns="0" bIns="0"/>
              <a:lstStyle/>
              <a:p>
                <a:endParaRPr lang="it-IT"/>
              </a:p>
            </p:txBody>
          </p:sp>
          <p:sp>
            <p:nvSpPr>
              <p:cNvPr id="36" name="Rectangle 72"/>
              <p:cNvSpPr>
                <a:spLocks/>
              </p:cNvSpPr>
              <p:nvPr/>
            </p:nvSpPr>
            <p:spPr bwMode="auto">
              <a:xfrm>
                <a:off x="1" y="43"/>
                <a:ext cx="227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nchor="ctr"/>
              <a:lstStyle/>
              <a:p>
                <a:pPr marL="382588" indent="-342900" algn="ctr">
                  <a:spcBef>
                    <a:spcPts val="313"/>
                  </a:spcBef>
                </a:pPr>
                <a:r>
                  <a:rPr lang="en-US" sz="1400">
                    <a:solidFill>
                      <a:srgbClr val="FFFFFF"/>
                    </a:solidFill>
                    <a:latin typeface="Times New Roman" charset="0"/>
                    <a:cs typeface="Times New Roman" charset="0"/>
                    <a:sym typeface="Times New Roman" charset="0"/>
                  </a:rPr>
                  <a:t>Central panel for PET reviewing (CP) </a:t>
                </a:r>
              </a:p>
            </p:txBody>
          </p:sp>
        </p:grpSp>
        <p:sp>
          <p:nvSpPr>
            <p:cNvPr id="34" name="Line 73"/>
            <p:cNvSpPr>
              <a:spLocks noChangeShapeType="1"/>
            </p:cNvSpPr>
            <p:nvPr/>
          </p:nvSpPr>
          <p:spPr bwMode="auto">
            <a:xfrm>
              <a:off x="1722" y="2933"/>
              <a:ext cx="1" cy="178"/>
            </a:xfrm>
            <a:prstGeom prst="line">
              <a:avLst/>
            </a:prstGeom>
            <a:noFill/>
            <a:ln w="9525">
              <a:solidFill>
                <a:srgbClr val="330000"/>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71" name="Rectangle 74"/>
          <p:cNvSpPr>
            <a:spLocks/>
          </p:cNvSpPr>
          <p:nvPr/>
        </p:nvSpPr>
        <p:spPr bwMode="auto">
          <a:xfrm rot="16200000">
            <a:off x="-2016298" y="3373497"/>
            <a:ext cx="5983089"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nchor="ctr"/>
          <a:lstStyle/>
          <a:p>
            <a:pPr marL="39688" algn="ctr"/>
            <a:r>
              <a:rPr lang="en-US" sz="4800" dirty="0">
                <a:latin typeface="Optima"/>
                <a:cs typeface="Optima"/>
                <a:sym typeface="Arial Bold" charset="0"/>
              </a:rPr>
              <a:t>the </a:t>
            </a:r>
            <a:r>
              <a:rPr lang="en-US" sz="4800" dirty="0" smtClean="0">
                <a:latin typeface="Optima"/>
                <a:cs typeface="Optima"/>
                <a:sym typeface="Arial Bold" charset="0"/>
              </a:rPr>
              <a:t>HD0607 </a:t>
            </a:r>
            <a:r>
              <a:rPr lang="en-US" sz="4800" dirty="0">
                <a:latin typeface="Optima"/>
                <a:cs typeface="Optima"/>
                <a:sym typeface="Arial Bold" charset="0"/>
              </a:rPr>
              <a:t>protocol</a:t>
            </a:r>
          </a:p>
        </p:txBody>
      </p:sp>
    </p:spTree>
    <p:extLst>
      <p:ext uri="{BB962C8B-B14F-4D97-AF65-F5344CB8AC3E}">
        <p14:creationId xmlns:p14="http://schemas.microsoft.com/office/powerpoint/2010/main" val="343496235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early days (2007-2011)</a:t>
            </a:r>
            <a:endParaRPr lang="en-US" dirty="0"/>
          </a:p>
        </p:txBody>
      </p:sp>
      <p:sp>
        <p:nvSpPr>
          <p:cNvPr id="3" name="Content Placeholder 2"/>
          <p:cNvSpPr>
            <a:spLocks noGrp="1"/>
          </p:cNvSpPr>
          <p:nvPr>
            <p:ph idx="1"/>
          </p:nvPr>
        </p:nvSpPr>
        <p:spPr/>
        <p:txBody>
          <a:bodyPr>
            <a:normAutofit/>
          </a:bodyPr>
          <a:lstStyle/>
          <a:p>
            <a:r>
              <a:rPr lang="en-US" dirty="0" smtClean="0"/>
              <a:t>How to implement the HD0607 protocol?</a:t>
            </a:r>
            <a:endParaRPr lang="en-US" dirty="0"/>
          </a:p>
          <a:p>
            <a:r>
              <a:rPr lang="en-US" b="1" dirty="0" smtClean="0">
                <a:solidFill>
                  <a:srgbClr val="800000"/>
                </a:solidFill>
              </a:rPr>
              <a:t>Design choice: WEB service</a:t>
            </a:r>
          </a:p>
          <a:p>
            <a:pPr marL="0" indent="0">
              <a:buNone/>
            </a:pPr>
            <a:endParaRPr lang="en-US" b="1" dirty="0" smtClean="0">
              <a:solidFill>
                <a:srgbClr val="800000"/>
              </a:solidFill>
            </a:endParaRPr>
          </a:p>
          <a:p>
            <a:pPr lvl="1"/>
            <a:r>
              <a:rPr lang="en-US" dirty="0" smtClean="0"/>
              <a:t>Put together a development team</a:t>
            </a:r>
          </a:p>
          <a:p>
            <a:pPr lvl="1"/>
            <a:r>
              <a:rPr lang="en-US" dirty="0" smtClean="0"/>
              <a:t>Develop a </a:t>
            </a:r>
            <a:r>
              <a:rPr lang="en-US" dirty="0" smtClean="0">
                <a:latin typeface="Lucida Grande"/>
                <a:ea typeface="Lucida Grande"/>
                <a:cs typeface="Lucida Grande"/>
              </a:rPr>
              <a:t>β</a:t>
            </a:r>
            <a:r>
              <a:rPr lang="en-US" dirty="0" smtClean="0"/>
              <a:t>-version of the service</a:t>
            </a:r>
            <a:endParaRPr lang="en-US" dirty="0"/>
          </a:p>
          <a:p>
            <a:pPr lvl="1"/>
            <a:r>
              <a:rPr lang="en-US" dirty="0" smtClean="0"/>
              <a:t>Gather feedback on the design and the functionality</a:t>
            </a:r>
          </a:p>
          <a:p>
            <a:pPr lvl="1"/>
            <a:r>
              <a:rPr lang="en-US" dirty="0" smtClean="0"/>
              <a:t>Run 4 trials</a:t>
            </a:r>
            <a:endParaRPr lang="en-US" dirty="0"/>
          </a:p>
        </p:txBody>
      </p:sp>
    </p:spTree>
    <p:extLst>
      <p:ext uri="{BB962C8B-B14F-4D97-AF65-F5344CB8AC3E}">
        <p14:creationId xmlns:p14="http://schemas.microsoft.com/office/powerpoint/2010/main" val="34349623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2809</TotalTime>
  <Words>682</Words>
  <Application>Microsoft Macintosh PowerPoint</Application>
  <PresentationFormat>On-screen Show (4:3)</PresentationFormat>
  <Paragraphs>211</Paragraphs>
  <Slides>26</Slides>
  <Notes>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Insights from building DIXIT</vt:lpstr>
      <vt:lpstr>PowerPoint Presentation</vt:lpstr>
      <vt:lpstr>Interactive Distributed Analysis for Medical Images</vt:lpstr>
      <vt:lpstr> Screening</vt:lpstr>
      <vt:lpstr>PowerPoint Presentation</vt:lpstr>
      <vt:lpstr>Medical Imaging in a trial?</vt:lpstr>
      <vt:lpstr>What is a clinical trial?</vt:lpstr>
      <vt:lpstr>Medical Imaging in a trial?</vt:lpstr>
      <vt:lpstr>The early days (2007-2011)</vt:lpstr>
      <vt:lpstr>The team</vt:lpstr>
      <vt:lpstr>PowerPoint Presentation</vt:lpstr>
      <vt:lpstr>PowerPoint Presentation</vt:lpstr>
      <vt:lpstr>DIXIT s.r.l. March 2011</vt:lpstr>
      <vt:lpstr>Lessons learnt: who we are</vt:lpstr>
      <vt:lpstr>Lessons learnt: funding</vt:lpstr>
      <vt:lpstr>Lessons learnt: the team</vt:lpstr>
      <vt:lpstr>Lessons learnt: marketing</vt:lpstr>
      <vt:lpstr>Lessons learnt: marketing</vt:lpstr>
      <vt:lpstr>Lessons learnt: the exit strategy</vt:lpstr>
      <vt:lpstr>Lessons learnt:  how much resilience?</vt:lpstr>
      <vt:lpstr>Trial Workflow</vt:lpstr>
      <vt:lpstr>Quantitative PET</vt:lpstr>
      <vt:lpstr>Training</vt:lpstr>
      <vt:lpstr>Worldwide Presence (2018)</vt:lpstr>
      <vt:lpstr>So many mistakes…</vt:lpstr>
      <vt:lpstr>PowerPoint Presentation</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Insights from building DIXIT</dc:title>
  <dc:creator>Piergiorgio Cerello</dc:creator>
  <cp:lastModifiedBy>Piergiorgio Cerello</cp:lastModifiedBy>
  <cp:revision>74</cp:revision>
  <dcterms:created xsi:type="dcterms:W3CDTF">2018-08-22T10:50:04Z</dcterms:created>
  <dcterms:modified xsi:type="dcterms:W3CDTF">2018-08-24T09:40:19Z</dcterms:modified>
</cp:coreProperties>
</file>