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63" r:id="rId4"/>
    <p:sldId id="267" r:id="rId5"/>
    <p:sldId id="259" r:id="rId6"/>
    <p:sldId id="262" r:id="rId7"/>
    <p:sldId id="260" r:id="rId8"/>
    <p:sldId id="261" r:id="rId9"/>
    <p:sldId id="266" r:id="rId10"/>
    <p:sldId id="264" r:id="rId11"/>
    <p:sldId id="269" r:id="rId12"/>
    <p:sldId id="265" r:id="rId13"/>
    <p:sldId id="258" r:id="rId14"/>
    <p:sldId id="268" r:id="rId1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8" d="100"/>
          <a:sy n="88" d="100"/>
        </p:scale>
        <p:origin x="494" y="67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Modifier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et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tion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fr-FR" smtClean="0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5/8/2018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 ci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fr-FR" smtClean="0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5/8/2018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rai ou fau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fr-FR" smtClean="0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5/8/2018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5/8/2018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5/8/2018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5/8/2018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5/8/2018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5/8/2018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5/8/2018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157"/>
            <a:ext cx="2356674" cy="6853096"/>
            <a:chOff x="6627813" y="195610"/>
            <a:chExt cx="1952625" cy="5678141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5610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5/8/2018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5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2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Do's and don'ts of early stage </a:t>
            </a:r>
            <a:r>
              <a:rPr lang="en-US" b="1" dirty="0" smtClean="0"/>
              <a:t>start-ups. </a:t>
            </a:r>
            <a:br>
              <a:rPr lang="en-US" b="1" dirty="0" smtClean="0"/>
            </a:br>
            <a:r>
              <a:rPr lang="en-US" b="1" dirty="0" smtClean="0"/>
              <a:t>A </a:t>
            </a:r>
            <a:r>
              <a:rPr lang="en-US" b="1" dirty="0"/>
              <a:t>view from the </a:t>
            </a:r>
            <a:r>
              <a:rPr lang="en-US" b="1" dirty="0" smtClean="0"/>
              <a:t>inside</a:t>
            </a:r>
            <a:br>
              <a:rPr lang="en-US" b="1" dirty="0" smtClean="0"/>
            </a:br>
            <a:endParaRPr lang="fr-CH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537696"/>
          </a:xfrm>
        </p:spPr>
        <p:txBody>
          <a:bodyPr>
            <a:normAutofit fontScale="92500" lnSpcReduction="10000"/>
          </a:bodyPr>
          <a:lstStyle/>
          <a:p>
            <a:r>
              <a:rPr lang="fr-CH" sz="2000" b="1" dirty="0" smtClean="0"/>
              <a:t>Eva Servoli, PhD</a:t>
            </a:r>
          </a:p>
          <a:p>
            <a:r>
              <a:rPr lang="fr-CH" sz="2000" dirty="0" smtClean="0"/>
              <a:t>Company </a:t>
            </a:r>
            <a:r>
              <a:rPr lang="fr-CH" sz="2000" dirty="0" err="1" smtClean="0"/>
              <a:t>Advisor</a:t>
            </a:r>
            <a:r>
              <a:rPr lang="fr-CH" sz="2000" dirty="0" smtClean="0"/>
              <a:t> – Euresearch Geneva</a:t>
            </a:r>
          </a:p>
          <a:p>
            <a:r>
              <a:rPr lang="fr-CH" sz="2000" dirty="0" err="1" smtClean="0"/>
              <a:t>Research</a:t>
            </a:r>
            <a:r>
              <a:rPr lang="fr-CH" sz="2000" dirty="0" smtClean="0"/>
              <a:t> Services </a:t>
            </a:r>
            <a:r>
              <a:rPr lang="fr-CH" sz="2000" dirty="0" err="1" smtClean="0"/>
              <a:t>University</a:t>
            </a:r>
            <a:r>
              <a:rPr lang="fr-CH" sz="2000" dirty="0" smtClean="0"/>
              <a:t> of Geneva</a:t>
            </a:r>
          </a:p>
          <a:p>
            <a:r>
              <a:rPr lang="fr-CH" sz="2000" dirty="0"/>
              <a:t>e</a:t>
            </a:r>
            <a:r>
              <a:rPr lang="fr-CH" sz="2000" dirty="0" smtClean="0"/>
              <a:t>va.servoli@euresearch.ch</a:t>
            </a:r>
          </a:p>
        </p:txBody>
      </p:sp>
    </p:spTree>
    <p:extLst>
      <p:ext uri="{BB962C8B-B14F-4D97-AF65-F5344CB8AC3E}">
        <p14:creationId xmlns:p14="http://schemas.microsoft.com/office/powerpoint/2010/main" val="1907747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Team</a:t>
            </a:r>
            <a:endParaRPr lang="fr-CH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589212" y="1590258"/>
            <a:ext cx="8915400" cy="4853614"/>
          </a:xfrm>
        </p:spPr>
        <p:txBody>
          <a:bodyPr>
            <a:normAutofit lnSpcReduction="10000"/>
          </a:bodyPr>
          <a:lstStyle/>
          <a:p>
            <a:r>
              <a:rPr lang="fr-CH" dirty="0" smtClean="0"/>
              <a:t>You </a:t>
            </a:r>
            <a:r>
              <a:rPr lang="fr-CH" dirty="0" err="1" smtClean="0"/>
              <a:t>cannot</a:t>
            </a:r>
            <a:r>
              <a:rPr lang="fr-CH" dirty="0" smtClean="0"/>
              <a:t> do </a:t>
            </a:r>
            <a:r>
              <a:rPr lang="fr-CH" dirty="0" err="1" smtClean="0"/>
              <a:t>everything</a:t>
            </a:r>
            <a:r>
              <a:rPr lang="fr-CH" dirty="0" smtClean="0"/>
              <a:t> by </a:t>
            </a:r>
            <a:r>
              <a:rPr lang="fr-CH" dirty="0" err="1" smtClean="0"/>
              <a:t>yourself</a:t>
            </a:r>
            <a:r>
              <a:rPr lang="fr-CH" dirty="0" smtClean="0"/>
              <a:t>, </a:t>
            </a:r>
            <a:r>
              <a:rPr lang="fr-CH" dirty="0" err="1" smtClean="0"/>
              <a:t>surround</a:t>
            </a:r>
            <a:r>
              <a:rPr lang="fr-CH" dirty="0" smtClean="0"/>
              <a:t> </a:t>
            </a:r>
            <a:r>
              <a:rPr lang="fr-CH" dirty="0" err="1" smtClean="0"/>
              <a:t>yourself</a:t>
            </a:r>
            <a:r>
              <a:rPr lang="fr-CH" dirty="0" smtClean="0"/>
              <a:t> </a:t>
            </a:r>
            <a:r>
              <a:rPr lang="fr-CH" dirty="0" err="1" smtClean="0"/>
              <a:t>with</a:t>
            </a:r>
            <a:r>
              <a:rPr lang="fr-CH" dirty="0" smtClean="0"/>
              <a:t> a </a:t>
            </a:r>
            <a:r>
              <a:rPr lang="fr-CH" dirty="0" err="1" smtClean="0"/>
              <a:t>great</a:t>
            </a:r>
            <a:r>
              <a:rPr lang="fr-CH" dirty="0" smtClean="0"/>
              <a:t> team: 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fr-CH" dirty="0" err="1"/>
              <a:t>C</a:t>
            </a:r>
            <a:r>
              <a:rPr lang="fr-CH" dirty="0" err="1" smtClean="0"/>
              <a:t>omplementary</a:t>
            </a:r>
            <a:r>
              <a:rPr lang="fr-CH" dirty="0" smtClean="0"/>
              <a:t> </a:t>
            </a:r>
            <a:r>
              <a:rPr lang="fr-CH" dirty="0" err="1" smtClean="0"/>
              <a:t>skills</a:t>
            </a:r>
            <a:endParaRPr lang="fr-CH" dirty="0"/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fr-CH" dirty="0" err="1" smtClean="0"/>
              <a:t>They</a:t>
            </a:r>
            <a:r>
              <a:rPr lang="fr-CH" dirty="0" smtClean="0"/>
              <a:t> </a:t>
            </a:r>
            <a:r>
              <a:rPr lang="fr-CH" dirty="0" err="1" smtClean="0"/>
              <a:t>share</a:t>
            </a:r>
            <a:r>
              <a:rPr lang="fr-CH" dirty="0" smtClean="0"/>
              <a:t> </a:t>
            </a:r>
            <a:r>
              <a:rPr lang="fr-CH" dirty="0" err="1" smtClean="0"/>
              <a:t>your</a:t>
            </a:r>
            <a:r>
              <a:rPr lang="fr-CH" dirty="0" smtClean="0"/>
              <a:t> values and vision 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fr-CH" dirty="0" err="1" smtClean="0"/>
              <a:t>They</a:t>
            </a:r>
            <a:r>
              <a:rPr lang="fr-CH" dirty="0" smtClean="0"/>
              <a:t> </a:t>
            </a:r>
            <a:r>
              <a:rPr lang="fr-CH" dirty="0" err="1" smtClean="0"/>
              <a:t>provide</a:t>
            </a:r>
            <a:r>
              <a:rPr lang="fr-CH" dirty="0" smtClean="0"/>
              <a:t> </a:t>
            </a:r>
            <a:r>
              <a:rPr lang="fr-CH" dirty="0" err="1" smtClean="0"/>
              <a:t>honest</a:t>
            </a:r>
            <a:r>
              <a:rPr lang="fr-CH" dirty="0" smtClean="0"/>
              <a:t> feedback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fr-CH" dirty="0" smtClean="0"/>
              <a:t>You all </a:t>
            </a:r>
            <a:r>
              <a:rPr lang="fr-CH" dirty="0" err="1" smtClean="0"/>
              <a:t>enjoy</a:t>
            </a:r>
            <a:r>
              <a:rPr lang="fr-CH" dirty="0" smtClean="0"/>
              <a:t> </a:t>
            </a:r>
            <a:r>
              <a:rPr lang="fr-CH" dirty="0" err="1" smtClean="0"/>
              <a:t>working</a:t>
            </a:r>
            <a:r>
              <a:rPr lang="fr-CH" dirty="0" smtClean="0"/>
              <a:t> </a:t>
            </a:r>
            <a:r>
              <a:rPr lang="fr-CH" dirty="0" err="1" smtClean="0"/>
              <a:t>together</a:t>
            </a:r>
            <a:endParaRPr lang="fr-CH" dirty="0" smtClean="0"/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fr-CH" dirty="0" smtClean="0"/>
              <a:t>You </a:t>
            </a:r>
            <a:r>
              <a:rPr lang="fr-CH" dirty="0" err="1" smtClean="0"/>
              <a:t>keep</a:t>
            </a:r>
            <a:r>
              <a:rPr lang="fr-CH" dirty="0" smtClean="0"/>
              <a:t> an open communication to </a:t>
            </a:r>
            <a:r>
              <a:rPr lang="fr-CH" dirty="0" err="1" smtClean="0"/>
              <a:t>your</a:t>
            </a:r>
            <a:r>
              <a:rPr lang="fr-CH" dirty="0" smtClean="0"/>
              <a:t> team</a:t>
            </a:r>
          </a:p>
          <a:p>
            <a:pPr marL="0" indent="0">
              <a:buNone/>
            </a:pPr>
            <a:endParaRPr lang="fr-CH" dirty="0" smtClean="0"/>
          </a:p>
          <a:p>
            <a:r>
              <a:rPr lang="fr-CH" dirty="0" smtClean="0"/>
              <a:t>You do not </a:t>
            </a:r>
            <a:r>
              <a:rPr lang="fr-CH" dirty="0" err="1" smtClean="0"/>
              <a:t>need</a:t>
            </a:r>
            <a:r>
              <a:rPr lang="fr-CH" dirty="0" smtClean="0"/>
              <a:t> a </a:t>
            </a:r>
            <a:r>
              <a:rPr lang="fr-CH" dirty="0" err="1" smtClean="0"/>
              <a:t>complex</a:t>
            </a:r>
            <a:r>
              <a:rPr lang="fr-CH" dirty="0" smtClean="0"/>
              <a:t> structure in </a:t>
            </a:r>
            <a:r>
              <a:rPr lang="fr-CH" dirty="0" err="1" smtClean="0"/>
              <a:t>early</a:t>
            </a:r>
            <a:r>
              <a:rPr lang="fr-CH" dirty="0" smtClean="0"/>
              <a:t> stage</a:t>
            </a:r>
          </a:p>
          <a:p>
            <a:pPr marL="0" indent="0">
              <a:buNone/>
            </a:pPr>
            <a:endParaRPr lang="fr-CH" dirty="0" smtClean="0"/>
          </a:p>
          <a:p>
            <a:r>
              <a:rPr lang="fr-CH" dirty="0" err="1"/>
              <a:t>Find</a:t>
            </a:r>
            <a:r>
              <a:rPr lang="fr-CH" dirty="0"/>
              <a:t> coaches and mentors </a:t>
            </a:r>
            <a:r>
              <a:rPr lang="fr-CH" dirty="0" err="1"/>
              <a:t>you</a:t>
            </a:r>
            <a:r>
              <a:rPr lang="fr-CH" dirty="0"/>
              <a:t> trust – and </a:t>
            </a:r>
            <a:r>
              <a:rPr lang="fr-CH" dirty="0" err="1"/>
              <a:t>learn</a:t>
            </a:r>
            <a:r>
              <a:rPr lang="fr-CH" dirty="0"/>
              <a:t> </a:t>
            </a:r>
            <a:r>
              <a:rPr lang="fr-CH" dirty="0" err="1"/>
              <a:t>from</a:t>
            </a:r>
            <a:r>
              <a:rPr lang="fr-CH" dirty="0"/>
              <a:t> </a:t>
            </a:r>
            <a:r>
              <a:rPr lang="fr-CH" dirty="0" err="1"/>
              <a:t>their</a:t>
            </a:r>
            <a:r>
              <a:rPr lang="fr-CH" dirty="0"/>
              <a:t> </a:t>
            </a:r>
            <a:r>
              <a:rPr lang="fr-CH" dirty="0" err="1" smtClean="0"/>
              <a:t>advices</a:t>
            </a:r>
            <a:r>
              <a:rPr lang="fr-CH" dirty="0" smtClean="0"/>
              <a:t> and </a:t>
            </a:r>
            <a:r>
              <a:rPr lang="fr-CH" dirty="0" err="1" smtClean="0"/>
              <a:t>experience</a:t>
            </a:r>
            <a:endParaRPr lang="fr-CH" dirty="0" smtClean="0"/>
          </a:p>
          <a:p>
            <a:endParaRPr lang="fr-CH" dirty="0"/>
          </a:p>
          <a:p>
            <a:r>
              <a:rPr lang="fr-CH" dirty="0" smtClean="0"/>
              <a:t>Exchange </a:t>
            </a:r>
            <a:r>
              <a:rPr lang="fr-CH" dirty="0" err="1" smtClean="0"/>
              <a:t>with</a:t>
            </a:r>
            <a:r>
              <a:rPr lang="fr-CH" dirty="0" smtClean="0"/>
              <a:t> </a:t>
            </a:r>
            <a:r>
              <a:rPr lang="fr-CH" dirty="0" err="1" smtClean="0"/>
              <a:t>peers</a:t>
            </a:r>
            <a:r>
              <a:rPr lang="fr-CH" dirty="0" smtClean="0"/>
              <a:t> </a:t>
            </a:r>
            <a:endParaRPr lang="fr-CH" dirty="0"/>
          </a:p>
          <a:p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3845313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Reality </a:t>
            </a:r>
            <a:r>
              <a:rPr lang="fr-CH" dirty="0" err="1" smtClean="0"/>
              <a:t>checks</a:t>
            </a:r>
            <a:endParaRPr lang="fr-CH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H" dirty="0" err="1" smtClean="0"/>
              <a:t>Take</a:t>
            </a:r>
            <a:r>
              <a:rPr lang="fr-CH" dirty="0" smtClean="0"/>
              <a:t> time for a full </a:t>
            </a:r>
            <a:r>
              <a:rPr lang="fr-CH" dirty="0" err="1" smtClean="0"/>
              <a:t>feasibility</a:t>
            </a:r>
            <a:r>
              <a:rPr lang="fr-CH" dirty="0" smtClean="0"/>
              <a:t> </a:t>
            </a:r>
            <a:r>
              <a:rPr lang="fr-CH" dirty="0" err="1" smtClean="0"/>
              <a:t>study</a:t>
            </a:r>
            <a:r>
              <a:rPr lang="fr-CH" dirty="0" smtClean="0"/>
              <a:t> of </a:t>
            </a:r>
            <a:r>
              <a:rPr lang="fr-CH" dirty="0" err="1" smtClean="0"/>
              <a:t>your</a:t>
            </a:r>
            <a:r>
              <a:rPr lang="fr-CH" dirty="0" smtClean="0"/>
              <a:t> business case</a:t>
            </a:r>
          </a:p>
          <a:p>
            <a:r>
              <a:rPr lang="fr-CH" dirty="0" smtClean="0"/>
              <a:t>Have </a:t>
            </a:r>
            <a:r>
              <a:rPr lang="fr-CH" dirty="0" err="1" smtClean="0"/>
              <a:t>regular</a:t>
            </a:r>
            <a:r>
              <a:rPr lang="fr-CH" dirty="0" smtClean="0"/>
              <a:t> </a:t>
            </a:r>
            <a:r>
              <a:rPr lang="fr-CH" dirty="0" err="1" smtClean="0"/>
              <a:t>checkpoints</a:t>
            </a:r>
            <a:r>
              <a:rPr lang="fr-CH" dirty="0" smtClean="0"/>
              <a:t> to compare </a:t>
            </a:r>
            <a:r>
              <a:rPr lang="fr-CH" dirty="0" err="1" smtClean="0"/>
              <a:t>assumptions</a:t>
            </a:r>
            <a:r>
              <a:rPr lang="fr-CH" dirty="0" smtClean="0"/>
              <a:t> </a:t>
            </a:r>
            <a:r>
              <a:rPr lang="fr-CH" dirty="0" err="1" smtClean="0"/>
              <a:t>with</a:t>
            </a:r>
            <a:r>
              <a:rPr lang="fr-CH" dirty="0" smtClean="0"/>
              <a:t> real world – the world </a:t>
            </a:r>
            <a:r>
              <a:rPr lang="fr-CH" dirty="0" err="1" smtClean="0"/>
              <a:t>is</a:t>
            </a:r>
            <a:r>
              <a:rPr lang="fr-CH" dirty="0" smtClean="0"/>
              <a:t> </a:t>
            </a:r>
            <a:r>
              <a:rPr lang="fr-CH" dirty="0" err="1" smtClean="0"/>
              <a:t>fast</a:t>
            </a:r>
            <a:r>
              <a:rPr lang="fr-CH" dirty="0" smtClean="0"/>
              <a:t>-</a:t>
            </a:r>
            <a:r>
              <a:rPr lang="fr-CH" dirty="0" err="1" smtClean="0"/>
              <a:t>changing</a:t>
            </a:r>
            <a:r>
              <a:rPr lang="fr-CH" dirty="0" smtClean="0"/>
              <a:t> and </a:t>
            </a:r>
            <a:r>
              <a:rPr lang="fr-CH" dirty="0" err="1" smtClean="0"/>
              <a:t>you</a:t>
            </a:r>
            <a:r>
              <a:rPr lang="fr-CH" dirty="0" smtClean="0"/>
              <a:t> </a:t>
            </a:r>
            <a:r>
              <a:rPr lang="fr-CH" dirty="0" err="1" smtClean="0"/>
              <a:t>might</a:t>
            </a:r>
            <a:r>
              <a:rPr lang="fr-CH" dirty="0" smtClean="0"/>
              <a:t> </a:t>
            </a:r>
            <a:r>
              <a:rPr lang="fr-CH" dirty="0" err="1" smtClean="0"/>
              <a:t>modify</a:t>
            </a:r>
            <a:r>
              <a:rPr lang="fr-CH" dirty="0" smtClean="0"/>
              <a:t> </a:t>
            </a:r>
            <a:r>
              <a:rPr lang="fr-CH" dirty="0" err="1" smtClean="0"/>
              <a:t>your</a:t>
            </a:r>
            <a:r>
              <a:rPr lang="fr-CH" dirty="0" smtClean="0"/>
              <a:t> </a:t>
            </a:r>
            <a:r>
              <a:rPr lang="fr-CH" dirty="0" err="1" smtClean="0"/>
              <a:t>strategy</a:t>
            </a:r>
            <a:endParaRPr lang="fr-CH" dirty="0" smtClean="0"/>
          </a:p>
          <a:p>
            <a:r>
              <a:rPr lang="fr-CH" dirty="0" err="1" smtClean="0"/>
              <a:t>Apply</a:t>
            </a:r>
            <a:r>
              <a:rPr lang="fr-CH" dirty="0" smtClean="0"/>
              <a:t> </a:t>
            </a:r>
            <a:r>
              <a:rPr lang="fr-CH" dirty="0" err="1" smtClean="0"/>
              <a:t>project</a:t>
            </a:r>
            <a:r>
              <a:rPr lang="fr-CH" dirty="0" smtClean="0"/>
              <a:t> management techniques to </a:t>
            </a:r>
            <a:r>
              <a:rPr lang="fr-CH" dirty="0" err="1" smtClean="0"/>
              <a:t>measure</a:t>
            </a:r>
            <a:r>
              <a:rPr lang="fr-CH" dirty="0" smtClean="0"/>
              <a:t> </a:t>
            </a:r>
            <a:r>
              <a:rPr lang="fr-CH" dirty="0" err="1" smtClean="0"/>
              <a:t>progress</a:t>
            </a:r>
            <a:r>
              <a:rPr lang="fr-CH" dirty="0" smtClean="0"/>
              <a:t> and </a:t>
            </a:r>
            <a:r>
              <a:rPr lang="fr-CH" dirty="0" err="1" smtClean="0"/>
              <a:t>prevent</a:t>
            </a:r>
            <a:r>
              <a:rPr lang="fr-CH" dirty="0" smtClean="0"/>
              <a:t> </a:t>
            </a:r>
            <a:r>
              <a:rPr lang="fr-CH" dirty="0" err="1" smtClean="0"/>
              <a:t>delays</a:t>
            </a:r>
            <a:endParaRPr lang="fr-CH" dirty="0" smtClean="0"/>
          </a:p>
          <a:p>
            <a:r>
              <a:rPr lang="fr-CH" dirty="0" err="1" smtClean="0"/>
              <a:t>Learn</a:t>
            </a:r>
            <a:r>
              <a:rPr lang="fr-CH" dirty="0" smtClean="0"/>
              <a:t> to </a:t>
            </a:r>
            <a:r>
              <a:rPr lang="fr-CH" dirty="0" err="1" smtClean="0"/>
              <a:t>listen</a:t>
            </a:r>
            <a:r>
              <a:rPr lang="fr-CH" dirty="0" smtClean="0"/>
              <a:t> </a:t>
            </a:r>
            <a:r>
              <a:rPr lang="fr-CH" dirty="0" smtClean="0"/>
              <a:t>and </a:t>
            </a:r>
            <a:r>
              <a:rPr lang="fr-CH" dirty="0" err="1" smtClean="0"/>
              <a:t>accept</a:t>
            </a:r>
            <a:r>
              <a:rPr lang="fr-CH" dirty="0" smtClean="0"/>
              <a:t> help</a:t>
            </a:r>
            <a:endParaRPr lang="fr-CH" dirty="0" smtClean="0"/>
          </a:p>
          <a:p>
            <a:r>
              <a:rPr lang="fr-CH" dirty="0" smtClean="0"/>
              <a:t>Never </a:t>
            </a:r>
            <a:r>
              <a:rPr lang="fr-CH" dirty="0" err="1" smtClean="0"/>
              <a:t>forget</a:t>
            </a:r>
            <a:r>
              <a:rPr lang="fr-CH" dirty="0" smtClean="0"/>
              <a:t> </a:t>
            </a:r>
            <a:r>
              <a:rPr lang="fr-CH" dirty="0" err="1" smtClean="0"/>
              <a:t>common</a:t>
            </a:r>
            <a:r>
              <a:rPr lang="fr-CH" dirty="0" smtClean="0"/>
              <a:t> </a:t>
            </a:r>
            <a:r>
              <a:rPr lang="fr-CH" dirty="0" err="1" smtClean="0"/>
              <a:t>sense</a:t>
            </a:r>
            <a:r>
              <a:rPr lang="fr-CH" dirty="0" smtClean="0"/>
              <a:t> </a:t>
            </a:r>
          </a:p>
          <a:p>
            <a:r>
              <a:rPr lang="fr-CH" dirty="0" smtClean="0"/>
              <a:t>Are </a:t>
            </a:r>
            <a:r>
              <a:rPr lang="fr-CH" dirty="0" err="1" smtClean="0"/>
              <a:t>you</a:t>
            </a:r>
            <a:r>
              <a:rPr lang="fr-CH" dirty="0" smtClean="0"/>
              <a:t> </a:t>
            </a:r>
            <a:r>
              <a:rPr lang="fr-CH" dirty="0" err="1" smtClean="0"/>
              <a:t>still</a:t>
            </a:r>
            <a:r>
              <a:rPr lang="fr-CH" dirty="0" smtClean="0"/>
              <a:t> </a:t>
            </a:r>
            <a:r>
              <a:rPr lang="fr-CH" dirty="0" err="1" smtClean="0"/>
              <a:t>enjoying</a:t>
            </a:r>
            <a:r>
              <a:rPr lang="fr-CH" dirty="0" smtClean="0"/>
              <a:t> </a:t>
            </a:r>
            <a:r>
              <a:rPr lang="fr-CH" dirty="0" err="1" smtClean="0"/>
              <a:t>it</a:t>
            </a:r>
            <a:r>
              <a:rPr lang="fr-CH" dirty="0" smtClean="0"/>
              <a:t>? </a:t>
            </a:r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2562469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 smtClean="0"/>
              <a:t>Failure</a:t>
            </a:r>
            <a:endParaRPr lang="fr-CH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CH" dirty="0" err="1" smtClean="0"/>
              <a:t>Failure</a:t>
            </a:r>
            <a:r>
              <a:rPr lang="fr-CH" dirty="0" smtClean="0"/>
              <a:t> </a:t>
            </a:r>
            <a:r>
              <a:rPr lang="fr-CH" dirty="0" err="1" smtClean="0"/>
              <a:t>is</a:t>
            </a:r>
            <a:r>
              <a:rPr lang="fr-CH" dirty="0" smtClean="0"/>
              <a:t> </a:t>
            </a:r>
            <a:r>
              <a:rPr lang="fr-CH" dirty="0" err="1" smtClean="0"/>
              <a:t>statistically</a:t>
            </a:r>
            <a:r>
              <a:rPr lang="fr-CH" dirty="0" smtClean="0"/>
              <a:t> the </a:t>
            </a:r>
            <a:r>
              <a:rPr lang="fr-CH" dirty="0" err="1" smtClean="0"/>
              <a:t>most</a:t>
            </a:r>
            <a:r>
              <a:rPr lang="fr-CH" dirty="0" smtClean="0"/>
              <a:t> probable </a:t>
            </a:r>
            <a:r>
              <a:rPr lang="fr-CH" dirty="0" err="1" smtClean="0"/>
              <a:t>event</a:t>
            </a:r>
            <a:r>
              <a:rPr lang="fr-CH" dirty="0" smtClean="0"/>
              <a:t> for a start-up, </a:t>
            </a:r>
            <a:r>
              <a:rPr lang="fr-CH" dirty="0" err="1" smtClean="0"/>
              <a:t>however</a:t>
            </a:r>
            <a:r>
              <a:rPr lang="fr-CH" dirty="0" smtClean="0"/>
              <a:t>:</a:t>
            </a:r>
          </a:p>
          <a:p>
            <a:endParaRPr lang="fr-CH" dirty="0"/>
          </a:p>
          <a:p>
            <a:r>
              <a:rPr lang="fr-CH" dirty="0" err="1" smtClean="0"/>
              <a:t>Only</a:t>
            </a:r>
            <a:r>
              <a:rPr lang="fr-CH" dirty="0" smtClean="0"/>
              <a:t> </a:t>
            </a:r>
            <a:r>
              <a:rPr lang="fr-CH" dirty="0" err="1" smtClean="0"/>
              <a:t>those</a:t>
            </a:r>
            <a:r>
              <a:rPr lang="fr-CH" dirty="0" smtClean="0"/>
              <a:t> </a:t>
            </a:r>
            <a:r>
              <a:rPr lang="fr-CH" dirty="0" err="1" smtClean="0"/>
              <a:t>who</a:t>
            </a:r>
            <a:r>
              <a:rPr lang="fr-CH" dirty="0" smtClean="0"/>
              <a:t> </a:t>
            </a:r>
            <a:r>
              <a:rPr lang="fr-CH" dirty="0" err="1" smtClean="0"/>
              <a:t>dare</a:t>
            </a:r>
            <a:r>
              <a:rPr lang="fr-CH" dirty="0" smtClean="0"/>
              <a:t> </a:t>
            </a:r>
            <a:r>
              <a:rPr lang="fr-CH" dirty="0" err="1" smtClean="0"/>
              <a:t>might</a:t>
            </a:r>
            <a:r>
              <a:rPr lang="fr-CH" dirty="0" smtClean="0"/>
              <a:t> </a:t>
            </a:r>
            <a:r>
              <a:rPr lang="fr-CH" dirty="0" err="1" smtClean="0"/>
              <a:t>fail</a:t>
            </a:r>
            <a:r>
              <a:rPr lang="fr-CH" dirty="0"/>
              <a:t> </a:t>
            </a:r>
            <a:endParaRPr lang="fr-CH" dirty="0" smtClean="0"/>
          </a:p>
          <a:p>
            <a:r>
              <a:rPr lang="fr-CH" dirty="0" err="1" smtClean="0"/>
              <a:t>Failure</a:t>
            </a:r>
            <a:r>
              <a:rPr lang="fr-CH" dirty="0" smtClean="0"/>
              <a:t> </a:t>
            </a:r>
            <a:r>
              <a:rPr lang="fr-CH" dirty="0" err="1" smtClean="0"/>
              <a:t>is</a:t>
            </a:r>
            <a:r>
              <a:rPr lang="fr-CH" dirty="0" smtClean="0"/>
              <a:t> </a:t>
            </a:r>
            <a:r>
              <a:rPr lang="fr-CH" dirty="0" err="1" smtClean="0"/>
              <a:t>never</a:t>
            </a:r>
            <a:r>
              <a:rPr lang="fr-CH" dirty="0" smtClean="0"/>
              <a:t> </a:t>
            </a:r>
            <a:r>
              <a:rPr lang="fr-CH" dirty="0" err="1" smtClean="0"/>
              <a:t>only</a:t>
            </a:r>
            <a:r>
              <a:rPr lang="fr-CH" dirty="0" smtClean="0"/>
              <a:t> </a:t>
            </a:r>
            <a:r>
              <a:rPr lang="fr-CH" dirty="0" err="1" smtClean="0"/>
              <a:t>dependent</a:t>
            </a:r>
            <a:r>
              <a:rPr lang="fr-CH" dirty="0" smtClean="0"/>
              <a:t> on </a:t>
            </a:r>
            <a:r>
              <a:rPr lang="fr-CH" dirty="0" err="1" smtClean="0"/>
              <a:t>you</a:t>
            </a:r>
            <a:r>
              <a:rPr lang="fr-CH" dirty="0" smtClean="0"/>
              <a:t> but a </a:t>
            </a:r>
            <a:r>
              <a:rPr lang="fr-CH" dirty="0" err="1" smtClean="0"/>
              <a:t>combination</a:t>
            </a:r>
            <a:r>
              <a:rPr lang="fr-CH" dirty="0" smtClean="0"/>
              <a:t> of multiple </a:t>
            </a:r>
            <a:r>
              <a:rPr lang="fr-CH" dirty="0" err="1" smtClean="0"/>
              <a:t>factors</a:t>
            </a:r>
            <a:r>
              <a:rPr lang="fr-CH" dirty="0"/>
              <a:t> </a:t>
            </a:r>
            <a:r>
              <a:rPr lang="fr-CH" dirty="0" smtClean="0"/>
              <a:t>- </a:t>
            </a:r>
            <a:r>
              <a:rPr lang="fr-CH" dirty="0" err="1" smtClean="0"/>
              <a:t>you</a:t>
            </a:r>
            <a:r>
              <a:rPr lang="fr-CH" dirty="0" smtClean="0"/>
              <a:t> </a:t>
            </a:r>
            <a:r>
              <a:rPr lang="fr-CH" dirty="0" err="1" smtClean="0"/>
              <a:t>cannot</a:t>
            </a:r>
            <a:r>
              <a:rPr lang="fr-CH" dirty="0" smtClean="0"/>
              <a:t> control </a:t>
            </a:r>
            <a:r>
              <a:rPr lang="fr-CH" dirty="0" err="1" smtClean="0"/>
              <a:t>most</a:t>
            </a:r>
            <a:r>
              <a:rPr lang="fr-CH" dirty="0" smtClean="0"/>
              <a:t> of </a:t>
            </a:r>
            <a:r>
              <a:rPr lang="fr-CH" dirty="0" err="1" smtClean="0"/>
              <a:t>them</a:t>
            </a:r>
            <a:r>
              <a:rPr lang="fr-CH" dirty="0" smtClean="0"/>
              <a:t> </a:t>
            </a:r>
          </a:p>
          <a:p>
            <a:r>
              <a:rPr lang="fr-CH" dirty="0" err="1" smtClean="0"/>
              <a:t>What</a:t>
            </a:r>
            <a:r>
              <a:rPr lang="fr-CH" dirty="0" smtClean="0"/>
              <a:t> </a:t>
            </a:r>
            <a:r>
              <a:rPr lang="fr-CH" dirty="0" err="1" smtClean="0"/>
              <a:t>you</a:t>
            </a:r>
            <a:r>
              <a:rPr lang="fr-CH" dirty="0" smtClean="0"/>
              <a:t> </a:t>
            </a:r>
            <a:r>
              <a:rPr lang="fr-CH" dirty="0" err="1" smtClean="0"/>
              <a:t>learn</a:t>
            </a:r>
            <a:r>
              <a:rPr lang="fr-CH" dirty="0" smtClean="0"/>
              <a:t> </a:t>
            </a:r>
            <a:r>
              <a:rPr lang="fr-CH" dirty="0" err="1" smtClean="0"/>
              <a:t>during</a:t>
            </a:r>
            <a:r>
              <a:rPr lang="fr-CH" dirty="0" smtClean="0"/>
              <a:t> the </a:t>
            </a:r>
            <a:r>
              <a:rPr lang="fr-CH" dirty="0" err="1" smtClean="0"/>
              <a:t>journey</a:t>
            </a:r>
            <a:r>
              <a:rPr lang="fr-CH" dirty="0" smtClean="0"/>
              <a:t> </a:t>
            </a:r>
            <a:r>
              <a:rPr lang="fr-CH" dirty="0" err="1" smtClean="0"/>
              <a:t>will</a:t>
            </a:r>
            <a:r>
              <a:rPr lang="fr-CH" dirty="0" smtClean="0"/>
              <a:t> </a:t>
            </a:r>
            <a:r>
              <a:rPr lang="fr-CH" dirty="0" err="1" smtClean="0"/>
              <a:t>become</a:t>
            </a:r>
            <a:r>
              <a:rPr lang="fr-CH" dirty="0" smtClean="0"/>
              <a:t> </a:t>
            </a:r>
            <a:r>
              <a:rPr lang="fr-CH" dirty="0" err="1" smtClean="0"/>
              <a:t>your</a:t>
            </a:r>
            <a:r>
              <a:rPr lang="fr-CH" dirty="0" smtClean="0"/>
              <a:t> </a:t>
            </a:r>
            <a:r>
              <a:rPr lang="fr-CH" dirty="0" err="1" smtClean="0"/>
              <a:t>asset</a:t>
            </a:r>
            <a:r>
              <a:rPr lang="fr-CH" dirty="0" smtClean="0"/>
              <a:t> and </a:t>
            </a:r>
            <a:r>
              <a:rPr lang="fr-CH" dirty="0" err="1" smtClean="0"/>
              <a:t>will</a:t>
            </a:r>
            <a:r>
              <a:rPr lang="fr-CH" dirty="0" smtClean="0"/>
              <a:t> open new </a:t>
            </a:r>
            <a:r>
              <a:rPr lang="fr-CH" dirty="0" err="1" smtClean="0"/>
              <a:t>opportunities</a:t>
            </a:r>
            <a:endParaRPr lang="fr-CH" dirty="0" smtClean="0"/>
          </a:p>
          <a:p>
            <a:endParaRPr lang="fr-CH" dirty="0"/>
          </a:p>
          <a:p>
            <a:r>
              <a:rPr lang="fr-CH" dirty="0" err="1" smtClean="0"/>
              <a:t>When</a:t>
            </a:r>
            <a:r>
              <a:rPr lang="fr-CH" dirty="0" smtClean="0"/>
              <a:t> a start-up </a:t>
            </a:r>
            <a:r>
              <a:rPr lang="fr-CH" dirty="0" err="1" smtClean="0"/>
              <a:t>fails</a:t>
            </a:r>
            <a:r>
              <a:rPr lang="fr-CH" dirty="0" smtClean="0"/>
              <a:t> a new </a:t>
            </a:r>
            <a:r>
              <a:rPr lang="fr-CH" dirty="0" err="1" smtClean="0"/>
              <a:t>beginning</a:t>
            </a:r>
            <a:r>
              <a:rPr lang="fr-CH" dirty="0" smtClean="0"/>
              <a:t> </a:t>
            </a:r>
            <a:r>
              <a:rPr lang="fr-CH" dirty="0" err="1" smtClean="0"/>
              <a:t>starts</a:t>
            </a:r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1006100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Last </a:t>
            </a:r>
            <a:r>
              <a:rPr lang="fr-CH" dirty="0" err="1" smtClean="0"/>
              <a:t>thought</a:t>
            </a:r>
            <a:r>
              <a:rPr lang="fr-CH" dirty="0" smtClean="0"/>
              <a:t> </a:t>
            </a:r>
            <a:endParaRPr lang="fr-CH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589212" y="2133600"/>
            <a:ext cx="5696659" cy="3777622"/>
          </a:xfrm>
        </p:spPr>
        <p:txBody>
          <a:bodyPr/>
          <a:lstStyle/>
          <a:p>
            <a:pPr marL="0" indent="0" algn="just">
              <a:buNone/>
            </a:pPr>
            <a:r>
              <a:rPr lang="fr-CH" dirty="0" smtClean="0"/>
              <a:t>«I </a:t>
            </a:r>
            <a:r>
              <a:rPr lang="fr-CH" dirty="0" err="1" smtClean="0"/>
              <a:t>believe</a:t>
            </a:r>
            <a:r>
              <a:rPr lang="fr-CH" dirty="0" smtClean="0"/>
              <a:t> </a:t>
            </a:r>
            <a:r>
              <a:rPr lang="fr-CH" dirty="0" err="1" smtClean="0"/>
              <a:t>that</a:t>
            </a:r>
            <a:r>
              <a:rPr lang="fr-CH" dirty="0" smtClean="0"/>
              <a:t> </a:t>
            </a:r>
            <a:r>
              <a:rPr lang="fr-CH" dirty="0" err="1" smtClean="0"/>
              <a:t>we</a:t>
            </a:r>
            <a:r>
              <a:rPr lang="fr-CH" dirty="0" smtClean="0"/>
              <a:t> </a:t>
            </a:r>
            <a:r>
              <a:rPr lang="fr-CH" dirty="0" err="1" smtClean="0"/>
              <a:t>learn</a:t>
            </a:r>
            <a:r>
              <a:rPr lang="fr-CH" dirty="0" smtClean="0"/>
              <a:t> by practice. </a:t>
            </a:r>
          </a:p>
          <a:p>
            <a:pPr marL="0" indent="0" algn="just">
              <a:buNone/>
            </a:pPr>
            <a:r>
              <a:rPr lang="fr-CH" dirty="0" err="1" smtClean="0"/>
              <a:t>Whether</a:t>
            </a:r>
            <a:r>
              <a:rPr lang="fr-CH" dirty="0" smtClean="0"/>
              <a:t> </a:t>
            </a:r>
            <a:r>
              <a:rPr lang="fr-CH" dirty="0" err="1" smtClean="0"/>
              <a:t>it</a:t>
            </a:r>
            <a:r>
              <a:rPr lang="fr-CH" dirty="0" smtClean="0"/>
              <a:t> </a:t>
            </a:r>
            <a:r>
              <a:rPr lang="fr-CH" dirty="0" err="1" smtClean="0"/>
              <a:t>means</a:t>
            </a:r>
            <a:r>
              <a:rPr lang="fr-CH" dirty="0" smtClean="0"/>
              <a:t> to </a:t>
            </a:r>
            <a:r>
              <a:rPr lang="fr-CH" dirty="0" err="1" smtClean="0"/>
              <a:t>learn</a:t>
            </a:r>
            <a:r>
              <a:rPr lang="fr-CH" dirty="0" smtClean="0"/>
              <a:t> to dance by </a:t>
            </a:r>
            <a:r>
              <a:rPr lang="fr-CH" dirty="0" err="1" smtClean="0"/>
              <a:t>practicing</a:t>
            </a:r>
            <a:r>
              <a:rPr lang="fr-CH" dirty="0" smtClean="0"/>
              <a:t> dancing or to </a:t>
            </a:r>
            <a:r>
              <a:rPr lang="fr-CH" dirty="0" err="1" smtClean="0"/>
              <a:t>learn</a:t>
            </a:r>
            <a:r>
              <a:rPr lang="fr-CH" dirty="0" smtClean="0"/>
              <a:t> to live by </a:t>
            </a:r>
            <a:r>
              <a:rPr lang="fr-CH" dirty="0" err="1" smtClean="0"/>
              <a:t>practicing</a:t>
            </a:r>
            <a:r>
              <a:rPr lang="fr-CH" dirty="0" smtClean="0"/>
              <a:t> living, the </a:t>
            </a:r>
            <a:r>
              <a:rPr lang="fr-CH" dirty="0" err="1" smtClean="0"/>
              <a:t>principles</a:t>
            </a:r>
            <a:r>
              <a:rPr lang="fr-CH" dirty="0" smtClean="0"/>
              <a:t> are the </a:t>
            </a:r>
            <a:r>
              <a:rPr lang="fr-CH" dirty="0" err="1" smtClean="0"/>
              <a:t>same</a:t>
            </a:r>
            <a:r>
              <a:rPr lang="fr-CH" dirty="0" smtClean="0"/>
              <a:t>. In </a:t>
            </a:r>
            <a:r>
              <a:rPr lang="fr-CH" dirty="0" err="1" smtClean="0"/>
              <a:t>each</a:t>
            </a:r>
            <a:r>
              <a:rPr lang="fr-CH" dirty="0" smtClean="0"/>
              <a:t>, </a:t>
            </a:r>
            <a:r>
              <a:rPr lang="fr-CH" dirty="0" err="1" smtClean="0"/>
              <a:t>it</a:t>
            </a:r>
            <a:r>
              <a:rPr lang="fr-CH" dirty="0" smtClean="0"/>
              <a:t> </a:t>
            </a:r>
            <a:r>
              <a:rPr lang="fr-CH" dirty="0" err="1" smtClean="0"/>
              <a:t>is</a:t>
            </a:r>
            <a:r>
              <a:rPr lang="fr-CH" dirty="0" smtClean="0"/>
              <a:t> the performance of a </a:t>
            </a:r>
            <a:r>
              <a:rPr lang="fr-CH" dirty="0" err="1" smtClean="0"/>
              <a:t>dedicated</a:t>
            </a:r>
            <a:r>
              <a:rPr lang="fr-CH" dirty="0" smtClean="0"/>
              <a:t> </a:t>
            </a:r>
            <a:r>
              <a:rPr lang="fr-CH" dirty="0" err="1" smtClean="0"/>
              <a:t>precise</a:t>
            </a:r>
            <a:r>
              <a:rPr lang="fr-CH" dirty="0" smtClean="0"/>
              <a:t> set of </a:t>
            </a:r>
            <a:r>
              <a:rPr lang="fr-CH" dirty="0" err="1" smtClean="0"/>
              <a:t>acts</a:t>
            </a:r>
            <a:r>
              <a:rPr lang="fr-CH" dirty="0" smtClean="0"/>
              <a:t>, </a:t>
            </a:r>
            <a:r>
              <a:rPr lang="fr-CH" dirty="0" err="1" smtClean="0"/>
              <a:t>physical</a:t>
            </a:r>
            <a:r>
              <a:rPr lang="fr-CH" dirty="0" smtClean="0"/>
              <a:t> or </a:t>
            </a:r>
            <a:r>
              <a:rPr lang="fr-CH" dirty="0" err="1" smtClean="0"/>
              <a:t>intellectual</a:t>
            </a:r>
            <a:r>
              <a:rPr lang="fr-CH" dirty="0" smtClean="0"/>
              <a:t>, </a:t>
            </a:r>
            <a:r>
              <a:rPr lang="fr-CH" dirty="0" err="1" smtClean="0"/>
              <a:t>from</a:t>
            </a:r>
            <a:r>
              <a:rPr lang="fr-CH" dirty="0" smtClean="0"/>
              <a:t> </a:t>
            </a:r>
            <a:r>
              <a:rPr lang="fr-CH" dirty="0" err="1" smtClean="0"/>
              <a:t>which</a:t>
            </a:r>
            <a:r>
              <a:rPr lang="fr-CH" dirty="0" smtClean="0"/>
              <a:t> </a:t>
            </a:r>
            <a:r>
              <a:rPr lang="fr-CH" dirty="0" err="1" smtClean="0"/>
              <a:t>comes</a:t>
            </a:r>
            <a:r>
              <a:rPr lang="fr-CH" dirty="0" smtClean="0"/>
              <a:t> the </a:t>
            </a:r>
            <a:r>
              <a:rPr lang="fr-CH" dirty="0" err="1" smtClean="0"/>
              <a:t>shape</a:t>
            </a:r>
            <a:r>
              <a:rPr lang="fr-CH" dirty="0" smtClean="0"/>
              <a:t> of </a:t>
            </a:r>
            <a:r>
              <a:rPr lang="fr-CH" dirty="0" err="1" smtClean="0"/>
              <a:t>achievement</a:t>
            </a:r>
            <a:r>
              <a:rPr lang="fr-CH" dirty="0" smtClean="0"/>
              <a:t>, a </a:t>
            </a:r>
            <a:r>
              <a:rPr lang="fr-CH" dirty="0" err="1" smtClean="0"/>
              <a:t>sense</a:t>
            </a:r>
            <a:r>
              <a:rPr lang="fr-CH" dirty="0" smtClean="0"/>
              <a:t> of </a:t>
            </a:r>
            <a:r>
              <a:rPr lang="fr-CH" dirty="0" err="1" smtClean="0"/>
              <a:t>one’s</a:t>
            </a:r>
            <a:r>
              <a:rPr lang="fr-CH" dirty="0" smtClean="0"/>
              <a:t> </a:t>
            </a:r>
            <a:r>
              <a:rPr lang="fr-CH" dirty="0" err="1" smtClean="0"/>
              <a:t>being</a:t>
            </a:r>
            <a:r>
              <a:rPr lang="fr-CH" dirty="0" smtClean="0"/>
              <a:t>, a satisfaction of spirit. One </a:t>
            </a:r>
            <a:r>
              <a:rPr lang="fr-CH" dirty="0" err="1" smtClean="0"/>
              <a:t>becomes</a:t>
            </a:r>
            <a:r>
              <a:rPr lang="fr-CH" dirty="0" smtClean="0"/>
              <a:t>, in </a:t>
            </a:r>
            <a:r>
              <a:rPr lang="fr-CH" dirty="0" err="1" smtClean="0"/>
              <a:t>some</a:t>
            </a:r>
            <a:r>
              <a:rPr lang="fr-CH" dirty="0" smtClean="0"/>
              <a:t> area, an </a:t>
            </a:r>
            <a:r>
              <a:rPr lang="fr-CH" dirty="0" err="1" smtClean="0"/>
              <a:t>athelete</a:t>
            </a:r>
            <a:r>
              <a:rPr lang="fr-CH" dirty="0" smtClean="0"/>
              <a:t> of </a:t>
            </a:r>
            <a:r>
              <a:rPr lang="fr-CH" dirty="0" err="1" smtClean="0"/>
              <a:t>God</a:t>
            </a:r>
            <a:r>
              <a:rPr lang="fr-CH" dirty="0" smtClean="0"/>
              <a:t>»</a:t>
            </a:r>
          </a:p>
          <a:p>
            <a:pPr marL="0" indent="0" algn="just">
              <a:buNone/>
            </a:pPr>
            <a:endParaRPr lang="fr-CH" dirty="0"/>
          </a:p>
          <a:p>
            <a:pPr marL="0" indent="0" algn="just">
              <a:buNone/>
            </a:pPr>
            <a:r>
              <a:rPr lang="fr-CH" dirty="0" smtClean="0"/>
              <a:t>Martha Graham</a:t>
            </a:r>
          </a:p>
          <a:p>
            <a:pPr marL="0" indent="0" algn="just">
              <a:buNone/>
            </a:pPr>
            <a:endParaRPr lang="fr-CH" dirty="0" smtClean="0"/>
          </a:p>
        </p:txBody>
      </p:sp>
      <p:pic>
        <p:nvPicPr>
          <p:cNvPr id="2050" name="Picture 2" descr="Risultati immagini per martha graham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427378" y="1453392"/>
            <a:ext cx="3581400" cy="427672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346480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Time to take a step!</a:t>
            </a:r>
            <a:br>
              <a:rPr lang="en-US" b="1" dirty="0" smtClean="0"/>
            </a:br>
            <a:endParaRPr lang="fr-CH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537696"/>
          </a:xfrm>
        </p:spPr>
        <p:txBody>
          <a:bodyPr>
            <a:normAutofit fontScale="92500" lnSpcReduction="10000"/>
          </a:bodyPr>
          <a:lstStyle/>
          <a:p>
            <a:r>
              <a:rPr lang="fr-CH" sz="2000" b="1" dirty="0" smtClean="0"/>
              <a:t>Eva Servoli, PhD</a:t>
            </a:r>
          </a:p>
          <a:p>
            <a:r>
              <a:rPr lang="fr-CH" sz="2000" dirty="0" smtClean="0"/>
              <a:t>Company </a:t>
            </a:r>
            <a:r>
              <a:rPr lang="fr-CH" sz="2000" dirty="0" err="1" smtClean="0"/>
              <a:t>Advisor</a:t>
            </a:r>
            <a:r>
              <a:rPr lang="fr-CH" sz="2000" dirty="0" smtClean="0"/>
              <a:t> – Euresearch Geneva</a:t>
            </a:r>
          </a:p>
          <a:p>
            <a:r>
              <a:rPr lang="fr-CH" sz="2000" dirty="0" err="1" smtClean="0"/>
              <a:t>Research</a:t>
            </a:r>
            <a:r>
              <a:rPr lang="fr-CH" sz="2000" dirty="0" smtClean="0"/>
              <a:t> Services </a:t>
            </a:r>
            <a:r>
              <a:rPr lang="fr-CH" sz="2000" dirty="0" err="1" smtClean="0"/>
              <a:t>University</a:t>
            </a:r>
            <a:r>
              <a:rPr lang="fr-CH" sz="2000" dirty="0" smtClean="0"/>
              <a:t> of Geneva</a:t>
            </a:r>
          </a:p>
          <a:p>
            <a:r>
              <a:rPr lang="fr-CH" sz="2000" dirty="0"/>
              <a:t>e</a:t>
            </a:r>
            <a:r>
              <a:rPr lang="fr-CH" sz="2000" dirty="0" smtClean="0"/>
              <a:t>va.servoli@euresearch.ch</a:t>
            </a:r>
          </a:p>
        </p:txBody>
      </p:sp>
    </p:spTree>
    <p:extLst>
      <p:ext uri="{BB962C8B-B14F-4D97-AF65-F5344CB8AC3E}">
        <p14:creationId xmlns:p14="http://schemas.microsoft.com/office/powerpoint/2010/main" val="3139167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Short Bio</a:t>
            </a:r>
            <a:endParaRPr lang="fr-CH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fr-CH" dirty="0" err="1" smtClean="0"/>
              <a:t>BSc</a:t>
            </a:r>
            <a:r>
              <a:rPr lang="fr-CH" dirty="0" smtClean="0"/>
              <a:t> + </a:t>
            </a:r>
            <a:r>
              <a:rPr lang="fr-CH" dirty="0" err="1" smtClean="0"/>
              <a:t>MSc</a:t>
            </a:r>
            <a:r>
              <a:rPr lang="fr-CH" dirty="0" smtClean="0"/>
              <a:t> in </a:t>
            </a:r>
            <a:r>
              <a:rPr lang="fr-CH" dirty="0" err="1" smtClean="0"/>
              <a:t>Applied</a:t>
            </a:r>
            <a:r>
              <a:rPr lang="fr-CH" dirty="0" smtClean="0"/>
              <a:t> </a:t>
            </a:r>
            <a:r>
              <a:rPr lang="fr-CH" dirty="0" err="1" smtClean="0"/>
              <a:t>Physics</a:t>
            </a:r>
            <a:r>
              <a:rPr lang="fr-CH" dirty="0" smtClean="0"/>
              <a:t> – </a:t>
            </a:r>
            <a:r>
              <a:rPr lang="fr-CH" dirty="0" err="1" smtClean="0"/>
              <a:t>University</a:t>
            </a:r>
            <a:r>
              <a:rPr lang="fr-CH" dirty="0" smtClean="0"/>
              <a:t> of Trento (</a:t>
            </a:r>
            <a:r>
              <a:rPr lang="fr-CH" dirty="0" err="1" smtClean="0"/>
              <a:t>Italy</a:t>
            </a:r>
            <a:r>
              <a:rPr lang="fr-CH" dirty="0" smtClean="0"/>
              <a:t>)</a:t>
            </a:r>
          </a:p>
          <a:p>
            <a:r>
              <a:rPr lang="fr-CH" dirty="0" smtClean="0"/>
              <a:t>PhD in </a:t>
            </a:r>
            <a:r>
              <a:rPr lang="fr-CH" dirty="0" err="1" smtClean="0"/>
              <a:t>Materials</a:t>
            </a:r>
            <a:r>
              <a:rPr lang="fr-CH" dirty="0" smtClean="0"/>
              <a:t> Engineering </a:t>
            </a:r>
            <a:r>
              <a:rPr lang="fr-CH" dirty="0"/>
              <a:t>– </a:t>
            </a:r>
            <a:r>
              <a:rPr lang="fr-CH" dirty="0" err="1"/>
              <a:t>University</a:t>
            </a:r>
            <a:r>
              <a:rPr lang="fr-CH" dirty="0"/>
              <a:t> of Trento (</a:t>
            </a:r>
            <a:r>
              <a:rPr lang="fr-CH" dirty="0" err="1"/>
              <a:t>Italy</a:t>
            </a:r>
            <a:r>
              <a:rPr lang="fr-CH" dirty="0" smtClean="0"/>
              <a:t>) + CSIC (Spain)</a:t>
            </a:r>
          </a:p>
          <a:p>
            <a:pPr marL="0" indent="0">
              <a:buNone/>
            </a:pPr>
            <a:endParaRPr lang="fr-CH" dirty="0"/>
          </a:p>
          <a:p>
            <a:r>
              <a:rPr lang="fr-CH" dirty="0" err="1" smtClean="0"/>
              <a:t>Scientist</a:t>
            </a:r>
            <a:r>
              <a:rPr lang="fr-CH" dirty="0" smtClean="0"/>
              <a:t> @ Philips </a:t>
            </a:r>
            <a:r>
              <a:rPr lang="fr-CH" dirty="0" err="1" smtClean="0"/>
              <a:t>Research</a:t>
            </a:r>
            <a:r>
              <a:rPr lang="fr-CH" dirty="0" smtClean="0"/>
              <a:t> (the </a:t>
            </a:r>
            <a:r>
              <a:rPr lang="fr-CH" dirty="0" err="1" smtClean="0"/>
              <a:t>Netherlands</a:t>
            </a:r>
            <a:r>
              <a:rPr lang="fr-CH" dirty="0" smtClean="0"/>
              <a:t>) – large </a:t>
            </a:r>
            <a:r>
              <a:rPr lang="fr-CH" dirty="0" err="1" smtClean="0"/>
              <a:t>company</a:t>
            </a:r>
            <a:endParaRPr lang="fr-CH" dirty="0" smtClean="0"/>
          </a:p>
          <a:p>
            <a:r>
              <a:rPr lang="fr-CH" dirty="0" smtClean="0"/>
              <a:t>Senior </a:t>
            </a:r>
            <a:r>
              <a:rPr lang="fr-CH" dirty="0" err="1" smtClean="0"/>
              <a:t>Scientist</a:t>
            </a:r>
            <a:r>
              <a:rPr lang="fr-CH" dirty="0" smtClean="0"/>
              <a:t> @ </a:t>
            </a:r>
            <a:r>
              <a:rPr lang="fr-CH" dirty="0" err="1" smtClean="0"/>
              <a:t>Biocartis</a:t>
            </a:r>
            <a:r>
              <a:rPr lang="fr-CH" dirty="0" smtClean="0"/>
              <a:t> (Lausanne) – </a:t>
            </a:r>
            <a:r>
              <a:rPr lang="fr-CH" dirty="0" err="1" smtClean="0"/>
              <a:t>fast</a:t>
            </a:r>
            <a:r>
              <a:rPr lang="fr-CH" dirty="0" smtClean="0"/>
              <a:t> </a:t>
            </a:r>
            <a:r>
              <a:rPr lang="fr-CH" dirty="0" err="1" smtClean="0"/>
              <a:t>growing</a:t>
            </a:r>
            <a:r>
              <a:rPr lang="fr-CH" dirty="0" smtClean="0"/>
              <a:t> start-up</a:t>
            </a:r>
          </a:p>
          <a:p>
            <a:r>
              <a:rPr lang="fr-CH" dirty="0" smtClean="0"/>
              <a:t>Senior </a:t>
            </a:r>
            <a:r>
              <a:rPr lang="fr-CH" dirty="0" err="1" smtClean="0"/>
              <a:t>Scientist</a:t>
            </a:r>
            <a:r>
              <a:rPr lang="fr-CH" dirty="0" smtClean="0"/>
              <a:t> @ </a:t>
            </a:r>
            <a:r>
              <a:rPr lang="fr-CH" dirty="0" err="1" smtClean="0"/>
              <a:t>MyCartis</a:t>
            </a:r>
            <a:r>
              <a:rPr lang="fr-CH" dirty="0" smtClean="0"/>
              <a:t> (Lausanne) – spin-off of </a:t>
            </a:r>
            <a:r>
              <a:rPr lang="fr-CH" dirty="0" err="1" smtClean="0"/>
              <a:t>Biocartis</a:t>
            </a:r>
            <a:endParaRPr lang="fr-CH" dirty="0" smtClean="0"/>
          </a:p>
          <a:p>
            <a:r>
              <a:rPr lang="fr-CH" dirty="0" smtClean="0"/>
              <a:t>Grant </a:t>
            </a:r>
            <a:r>
              <a:rPr lang="fr-CH" dirty="0" err="1" smtClean="0"/>
              <a:t>Writer</a:t>
            </a:r>
            <a:r>
              <a:rPr lang="fr-CH" dirty="0" smtClean="0"/>
              <a:t> @ ID-Gene (Geneva) – </a:t>
            </a:r>
            <a:r>
              <a:rPr lang="fr-CH" dirty="0" err="1" smtClean="0"/>
              <a:t>early</a:t>
            </a:r>
            <a:r>
              <a:rPr lang="fr-CH" dirty="0" smtClean="0"/>
              <a:t> stage start-up</a:t>
            </a:r>
          </a:p>
          <a:p>
            <a:r>
              <a:rPr lang="fr-CH" dirty="0" smtClean="0"/>
              <a:t>Associated </a:t>
            </a:r>
            <a:r>
              <a:rPr lang="fr-CH" dirty="0" err="1" smtClean="0"/>
              <a:t>grant</a:t>
            </a:r>
            <a:r>
              <a:rPr lang="fr-CH" dirty="0" smtClean="0"/>
              <a:t> </a:t>
            </a:r>
            <a:r>
              <a:rPr lang="fr-CH" dirty="0" err="1" smtClean="0"/>
              <a:t>writer</a:t>
            </a:r>
            <a:r>
              <a:rPr lang="fr-CH" dirty="0" smtClean="0"/>
              <a:t> @ </a:t>
            </a:r>
            <a:r>
              <a:rPr lang="fr-CH" dirty="0" err="1" smtClean="0"/>
              <a:t>Inspiralia</a:t>
            </a:r>
            <a:r>
              <a:rPr lang="fr-CH" dirty="0" smtClean="0"/>
              <a:t> (Spain) – </a:t>
            </a:r>
            <a:r>
              <a:rPr lang="fr-CH" dirty="0" err="1" smtClean="0"/>
              <a:t>young</a:t>
            </a:r>
            <a:r>
              <a:rPr lang="fr-CH" dirty="0" smtClean="0"/>
              <a:t> </a:t>
            </a:r>
            <a:r>
              <a:rPr lang="fr-CH" dirty="0" err="1" smtClean="0"/>
              <a:t>company</a:t>
            </a:r>
            <a:r>
              <a:rPr lang="fr-CH" dirty="0" smtClean="0"/>
              <a:t> </a:t>
            </a:r>
          </a:p>
          <a:p>
            <a:endParaRPr lang="fr-CH" dirty="0"/>
          </a:p>
          <a:p>
            <a:r>
              <a:rPr lang="fr-CH" dirty="0" smtClean="0"/>
              <a:t>Company </a:t>
            </a:r>
            <a:r>
              <a:rPr lang="fr-CH" dirty="0" err="1" smtClean="0"/>
              <a:t>Advisor</a:t>
            </a:r>
            <a:r>
              <a:rPr lang="fr-CH" dirty="0" smtClean="0"/>
              <a:t> @ Euresearch Geneva</a:t>
            </a:r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3480826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 smtClean="0"/>
              <a:t>Disclaimer</a:t>
            </a:r>
            <a:endParaRPr lang="fr-CH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fr-CH" dirty="0" err="1" smtClean="0"/>
              <a:t>Unfortunately</a:t>
            </a:r>
            <a:r>
              <a:rPr lang="fr-CH" dirty="0" smtClean="0"/>
              <a:t> no golden </a:t>
            </a:r>
            <a:r>
              <a:rPr lang="fr-CH" dirty="0" err="1" smtClean="0"/>
              <a:t>rule</a:t>
            </a:r>
            <a:r>
              <a:rPr lang="fr-CH" dirty="0" smtClean="0"/>
              <a:t> </a:t>
            </a:r>
            <a:r>
              <a:rPr lang="fr-CH" dirty="0" err="1" smtClean="0"/>
              <a:t>exists</a:t>
            </a:r>
            <a:r>
              <a:rPr lang="fr-CH" dirty="0" smtClean="0"/>
              <a:t> for </a:t>
            </a:r>
            <a:r>
              <a:rPr lang="fr-CH" dirty="0" err="1" smtClean="0"/>
              <a:t>succeeding</a:t>
            </a:r>
            <a:r>
              <a:rPr lang="fr-CH" dirty="0" smtClean="0"/>
              <a:t> as an entrepreneur </a:t>
            </a:r>
          </a:p>
          <a:p>
            <a:pPr marL="0" indent="0">
              <a:buNone/>
            </a:pPr>
            <a:endParaRPr lang="fr-CH" dirty="0" smtClean="0"/>
          </a:p>
          <a:p>
            <a:pPr marL="0" indent="0">
              <a:buNone/>
            </a:pPr>
            <a:r>
              <a:rPr lang="fr-CH" dirty="0" smtClean="0"/>
              <a:t>I </a:t>
            </a:r>
            <a:r>
              <a:rPr lang="fr-CH" dirty="0" err="1" smtClean="0"/>
              <a:t>am</a:t>
            </a:r>
            <a:r>
              <a:rPr lang="fr-CH" dirty="0" smtClean="0"/>
              <a:t> </a:t>
            </a:r>
            <a:r>
              <a:rPr lang="fr-CH" dirty="0" err="1" smtClean="0"/>
              <a:t>honoured</a:t>
            </a:r>
            <a:r>
              <a:rPr lang="fr-CH" dirty="0" smtClean="0"/>
              <a:t> to </a:t>
            </a:r>
            <a:r>
              <a:rPr lang="fr-CH" dirty="0" err="1" smtClean="0"/>
              <a:t>share</a:t>
            </a:r>
            <a:r>
              <a:rPr lang="fr-CH" dirty="0" smtClean="0"/>
              <a:t> few </a:t>
            </a:r>
            <a:r>
              <a:rPr lang="fr-CH" dirty="0" err="1" smtClean="0"/>
              <a:t>advices</a:t>
            </a:r>
            <a:r>
              <a:rPr lang="fr-CH" dirty="0" smtClean="0"/>
              <a:t>, but </a:t>
            </a:r>
            <a:r>
              <a:rPr lang="fr-CH" dirty="0" err="1" smtClean="0"/>
              <a:t>be</a:t>
            </a:r>
            <a:r>
              <a:rPr lang="fr-CH" dirty="0" smtClean="0"/>
              <a:t> </a:t>
            </a:r>
            <a:r>
              <a:rPr lang="fr-CH" dirty="0" err="1" smtClean="0"/>
              <a:t>aware</a:t>
            </a:r>
            <a:r>
              <a:rPr lang="fr-CH" dirty="0" smtClean="0"/>
              <a:t> </a:t>
            </a:r>
            <a:r>
              <a:rPr lang="fr-CH" dirty="0" err="1" smtClean="0"/>
              <a:t>that</a:t>
            </a:r>
            <a:r>
              <a:rPr lang="fr-CH" dirty="0" smtClean="0"/>
              <a:t> </a:t>
            </a:r>
            <a:r>
              <a:rPr lang="fr-CH" dirty="0" err="1" smtClean="0"/>
              <a:t>they</a:t>
            </a:r>
            <a:r>
              <a:rPr lang="fr-CH" dirty="0" smtClean="0"/>
              <a:t> are </a:t>
            </a:r>
            <a:r>
              <a:rPr lang="fr-CH" dirty="0" err="1" smtClean="0"/>
              <a:t>based</a:t>
            </a:r>
            <a:r>
              <a:rPr lang="fr-CH" dirty="0" smtClean="0"/>
              <a:t> on </a:t>
            </a:r>
            <a:r>
              <a:rPr lang="fr-CH" dirty="0" err="1" smtClean="0"/>
              <a:t>my</a:t>
            </a:r>
            <a:r>
              <a:rPr lang="fr-CH" dirty="0" smtClean="0"/>
              <a:t> </a:t>
            </a:r>
            <a:r>
              <a:rPr lang="fr-CH" dirty="0" err="1" smtClean="0"/>
              <a:t>own</a:t>
            </a:r>
            <a:r>
              <a:rPr lang="fr-CH" dirty="0" smtClean="0"/>
              <a:t> </a:t>
            </a:r>
            <a:r>
              <a:rPr lang="fr-CH" dirty="0" err="1" smtClean="0"/>
              <a:t>experience</a:t>
            </a:r>
            <a:r>
              <a:rPr lang="fr-CH" dirty="0" smtClean="0"/>
              <a:t> – </a:t>
            </a:r>
            <a:r>
              <a:rPr lang="fr-CH" dirty="0" err="1" smtClean="0"/>
              <a:t>hence</a:t>
            </a:r>
            <a:r>
              <a:rPr lang="fr-CH" dirty="0" smtClean="0"/>
              <a:t> </a:t>
            </a:r>
            <a:r>
              <a:rPr lang="fr-CH" dirty="0" err="1" smtClean="0"/>
              <a:t>they</a:t>
            </a:r>
            <a:r>
              <a:rPr lang="fr-CH" dirty="0"/>
              <a:t> </a:t>
            </a:r>
            <a:r>
              <a:rPr lang="fr-CH" dirty="0" smtClean="0"/>
              <a:t>are the report of a </a:t>
            </a:r>
            <a:r>
              <a:rPr lang="fr-CH" dirty="0" err="1" smtClean="0"/>
              <a:t>limited</a:t>
            </a:r>
            <a:r>
              <a:rPr lang="fr-CH" dirty="0" smtClean="0"/>
              <a:t> </a:t>
            </a:r>
            <a:r>
              <a:rPr lang="fr-CH" dirty="0" err="1" smtClean="0"/>
              <a:t>number</a:t>
            </a:r>
            <a:r>
              <a:rPr lang="fr-CH" dirty="0" smtClean="0"/>
              <a:t> of cases, </a:t>
            </a:r>
            <a:r>
              <a:rPr lang="fr-CH" dirty="0" err="1" smtClean="0"/>
              <a:t>with</a:t>
            </a:r>
            <a:r>
              <a:rPr lang="fr-CH" dirty="0" smtClean="0"/>
              <a:t> </a:t>
            </a:r>
            <a:r>
              <a:rPr lang="fr-CH" dirty="0" err="1" smtClean="0"/>
              <a:t>little</a:t>
            </a:r>
            <a:r>
              <a:rPr lang="fr-CH" dirty="0" smtClean="0"/>
              <a:t> </a:t>
            </a:r>
            <a:r>
              <a:rPr lang="fr-CH" dirty="0" err="1" smtClean="0"/>
              <a:t>statistical</a:t>
            </a:r>
            <a:r>
              <a:rPr lang="fr-CH" dirty="0" smtClean="0"/>
              <a:t> </a:t>
            </a:r>
            <a:r>
              <a:rPr lang="fr-CH" dirty="0" err="1" smtClean="0"/>
              <a:t>significance</a:t>
            </a:r>
            <a:r>
              <a:rPr lang="fr-CH" dirty="0" smtClean="0"/>
              <a:t>, and </a:t>
            </a:r>
            <a:r>
              <a:rPr lang="fr-CH" dirty="0" err="1" smtClean="0"/>
              <a:t>filtered</a:t>
            </a:r>
            <a:r>
              <a:rPr lang="fr-CH" dirty="0" smtClean="0"/>
              <a:t> by </a:t>
            </a:r>
            <a:r>
              <a:rPr lang="fr-CH" dirty="0" err="1" smtClean="0"/>
              <a:t>my</a:t>
            </a:r>
            <a:r>
              <a:rPr lang="fr-CH" dirty="0" smtClean="0"/>
              <a:t> </a:t>
            </a:r>
            <a:r>
              <a:rPr lang="fr-CH" dirty="0" err="1" smtClean="0"/>
              <a:t>own</a:t>
            </a:r>
            <a:r>
              <a:rPr lang="fr-CH" dirty="0" smtClean="0"/>
              <a:t> perception and memory</a:t>
            </a:r>
          </a:p>
          <a:p>
            <a:pPr marL="0" indent="0">
              <a:buNone/>
            </a:pPr>
            <a:endParaRPr lang="fr-CH" dirty="0"/>
          </a:p>
          <a:p>
            <a:pPr marL="0" indent="0">
              <a:buNone/>
            </a:pPr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2121775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The key </a:t>
            </a:r>
            <a:r>
              <a:rPr lang="fr-CH" dirty="0" err="1" smtClean="0"/>
              <a:t>elements</a:t>
            </a:r>
            <a:endParaRPr lang="fr-CH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694112" y="2305050"/>
            <a:ext cx="3573463" cy="2343150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fr-CH" sz="2400" dirty="0" err="1" smtClean="0"/>
              <a:t>Attitute</a:t>
            </a:r>
            <a:r>
              <a:rPr lang="fr-CH" sz="2400" dirty="0" smtClean="0"/>
              <a:t> </a:t>
            </a:r>
          </a:p>
          <a:p>
            <a:pPr>
              <a:lnSpc>
                <a:spcPct val="150000"/>
              </a:lnSpc>
            </a:pPr>
            <a:r>
              <a:rPr lang="fr-CH" sz="2400" dirty="0" smtClean="0"/>
              <a:t>Team </a:t>
            </a:r>
          </a:p>
          <a:p>
            <a:pPr>
              <a:lnSpc>
                <a:spcPct val="150000"/>
              </a:lnSpc>
            </a:pPr>
            <a:r>
              <a:rPr lang="fr-CH" sz="2400" dirty="0" smtClean="0"/>
              <a:t>Reality </a:t>
            </a:r>
            <a:r>
              <a:rPr lang="fr-CH" sz="2400" dirty="0" err="1"/>
              <a:t>c</a:t>
            </a:r>
            <a:r>
              <a:rPr lang="fr-CH" sz="2400" dirty="0" err="1" smtClean="0"/>
              <a:t>hecks</a:t>
            </a:r>
            <a:endParaRPr lang="fr-CH" sz="2400" dirty="0" smtClean="0"/>
          </a:p>
          <a:p>
            <a:pPr>
              <a:lnSpc>
                <a:spcPct val="150000"/>
              </a:lnSpc>
            </a:pPr>
            <a:endParaRPr lang="fr-CH" sz="2400" dirty="0"/>
          </a:p>
          <a:p>
            <a:pPr marL="0" indent="0">
              <a:lnSpc>
                <a:spcPct val="150000"/>
              </a:lnSpc>
              <a:buNone/>
            </a:pPr>
            <a:endParaRPr lang="fr-CH" sz="2400" dirty="0"/>
          </a:p>
          <a:p>
            <a:pPr marL="0" indent="0">
              <a:lnSpc>
                <a:spcPct val="150000"/>
              </a:lnSpc>
              <a:buNone/>
            </a:pPr>
            <a:endParaRPr lang="fr-CH" sz="2400" dirty="0" smtClean="0"/>
          </a:p>
          <a:p>
            <a:pPr marL="0" indent="0">
              <a:buNone/>
            </a:pPr>
            <a:endParaRPr lang="fr-CH" sz="2400" dirty="0"/>
          </a:p>
        </p:txBody>
      </p:sp>
    </p:spTree>
    <p:extLst>
      <p:ext uri="{BB962C8B-B14F-4D97-AF65-F5344CB8AC3E}">
        <p14:creationId xmlns:p14="http://schemas.microsoft.com/office/powerpoint/2010/main" val="4248496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 smtClean="0"/>
              <a:t>Commonly</a:t>
            </a:r>
            <a:r>
              <a:rPr lang="fr-CH" dirty="0" smtClean="0"/>
              <a:t> </a:t>
            </a:r>
            <a:r>
              <a:rPr lang="fr-CH" dirty="0" err="1" smtClean="0"/>
              <a:t>accepted</a:t>
            </a:r>
            <a:r>
              <a:rPr lang="fr-CH" dirty="0" smtClean="0"/>
              <a:t> drives</a:t>
            </a:r>
            <a:endParaRPr lang="fr-CH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589212" y="2133599"/>
            <a:ext cx="8915400" cy="4200525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fr-CH" dirty="0" smtClean="0"/>
              <a:t>Passion </a:t>
            </a:r>
          </a:p>
          <a:p>
            <a:pPr marL="0" indent="0">
              <a:lnSpc>
                <a:spcPct val="150000"/>
              </a:lnSpc>
              <a:buNone/>
            </a:pPr>
            <a:endParaRPr lang="fr-CH" dirty="0" smtClean="0"/>
          </a:p>
          <a:p>
            <a:pPr marL="0" indent="0">
              <a:lnSpc>
                <a:spcPct val="150000"/>
              </a:lnSpc>
              <a:buNone/>
            </a:pPr>
            <a:endParaRPr lang="fr-CH" dirty="0" smtClean="0"/>
          </a:p>
          <a:p>
            <a:pPr>
              <a:lnSpc>
                <a:spcPct val="150000"/>
              </a:lnSpc>
            </a:pPr>
            <a:r>
              <a:rPr lang="fr-CH" dirty="0" err="1"/>
              <a:t>Following</a:t>
            </a:r>
            <a:r>
              <a:rPr lang="fr-CH" dirty="0"/>
              <a:t> a </a:t>
            </a:r>
            <a:r>
              <a:rPr lang="fr-CH" dirty="0" err="1"/>
              <a:t>dream</a:t>
            </a:r>
            <a:r>
              <a:rPr lang="fr-CH" dirty="0"/>
              <a:t> </a:t>
            </a:r>
            <a:endParaRPr lang="fr-CH" dirty="0" smtClean="0"/>
          </a:p>
          <a:p>
            <a:pPr>
              <a:lnSpc>
                <a:spcPct val="150000"/>
              </a:lnSpc>
            </a:pPr>
            <a:endParaRPr lang="fr-CH" dirty="0"/>
          </a:p>
          <a:p>
            <a:pPr>
              <a:lnSpc>
                <a:spcPct val="150000"/>
              </a:lnSpc>
            </a:pPr>
            <a:endParaRPr lang="fr-CH" dirty="0"/>
          </a:p>
          <a:p>
            <a:pPr>
              <a:lnSpc>
                <a:spcPct val="150000"/>
              </a:lnSpc>
            </a:pPr>
            <a:r>
              <a:rPr lang="fr-CH" dirty="0" err="1" smtClean="0"/>
              <a:t>Playing</a:t>
            </a:r>
            <a:r>
              <a:rPr lang="fr-CH" dirty="0" smtClean="0"/>
              <a:t> </a:t>
            </a:r>
            <a:r>
              <a:rPr lang="fr-CH" dirty="0" err="1" smtClean="0"/>
              <a:t>according</a:t>
            </a:r>
            <a:r>
              <a:rPr lang="fr-CH" dirty="0" smtClean="0"/>
              <a:t> to </a:t>
            </a:r>
            <a:r>
              <a:rPr lang="fr-CH" dirty="0" err="1" smtClean="0"/>
              <a:t>your</a:t>
            </a:r>
            <a:r>
              <a:rPr lang="fr-CH" dirty="0" smtClean="0"/>
              <a:t> </a:t>
            </a:r>
            <a:r>
              <a:rPr lang="fr-CH" dirty="0" err="1" smtClean="0"/>
              <a:t>own</a:t>
            </a:r>
            <a:r>
              <a:rPr lang="fr-CH" dirty="0" smtClean="0"/>
              <a:t> </a:t>
            </a:r>
            <a:r>
              <a:rPr lang="fr-CH" dirty="0" err="1" smtClean="0"/>
              <a:t>rules</a:t>
            </a:r>
            <a:r>
              <a:rPr lang="fr-CH" dirty="0" smtClean="0"/>
              <a:t>,                                                           </a:t>
            </a:r>
            <a:r>
              <a:rPr lang="fr-CH" dirty="0" err="1" smtClean="0"/>
              <a:t>being</a:t>
            </a:r>
            <a:r>
              <a:rPr lang="fr-CH" dirty="0" smtClean="0"/>
              <a:t> </a:t>
            </a:r>
            <a:r>
              <a:rPr lang="fr-CH" dirty="0" err="1" smtClean="0"/>
              <a:t>your</a:t>
            </a:r>
            <a:r>
              <a:rPr lang="fr-CH" dirty="0" smtClean="0"/>
              <a:t> </a:t>
            </a:r>
            <a:r>
              <a:rPr lang="fr-CH" dirty="0" err="1" smtClean="0"/>
              <a:t>own</a:t>
            </a:r>
            <a:r>
              <a:rPr lang="fr-CH" dirty="0" smtClean="0"/>
              <a:t> boss, </a:t>
            </a:r>
            <a:r>
              <a:rPr lang="fr-CH" dirty="0" err="1" smtClean="0"/>
              <a:t>becoming</a:t>
            </a:r>
            <a:r>
              <a:rPr lang="fr-CH" dirty="0" smtClean="0"/>
              <a:t> </a:t>
            </a:r>
            <a:r>
              <a:rPr lang="fr-CH" dirty="0" err="1" smtClean="0"/>
              <a:t>rich</a:t>
            </a:r>
            <a:endParaRPr lang="fr-CH" dirty="0" smtClean="0"/>
          </a:p>
          <a:p>
            <a:pPr marL="0" indent="0">
              <a:lnSpc>
                <a:spcPct val="150000"/>
              </a:lnSpc>
              <a:buNone/>
            </a:pPr>
            <a:endParaRPr lang="fr-CH" dirty="0" smtClean="0"/>
          </a:p>
          <a:p>
            <a:pPr>
              <a:lnSpc>
                <a:spcPct val="150000"/>
              </a:lnSpc>
            </a:pPr>
            <a:endParaRPr lang="fr-CH" dirty="0"/>
          </a:p>
          <a:p>
            <a:pPr marL="0" indent="0">
              <a:lnSpc>
                <a:spcPct val="150000"/>
              </a:lnSpc>
              <a:buNone/>
            </a:pPr>
            <a:endParaRPr lang="fr-CH" dirty="0" smtClean="0"/>
          </a:p>
          <a:p>
            <a:pPr marL="0" indent="0">
              <a:buNone/>
            </a:pPr>
            <a:endParaRPr lang="fr-CH" dirty="0"/>
          </a:p>
        </p:txBody>
      </p:sp>
      <p:pic>
        <p:nvPicPr>
          <p:cNvPr id="1026" name="Picture 2" descr="Image result for smileys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22473" y="3581399"/>
            <a:ext cx="1126510" cy="9945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Image 5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188959" y="2048882"/>
            <a:ext cx="1283105" cy="1078856"/>
          </a:xfrm>
          <a:prstGeom prst="rect">
            <a:avLst/>
          </a:prstGeom>
        </p:spPr>
      </p:pic>
      <p:pic>
        <p:nvPicPr>
          <p:cNvPr id="1032" name="Picture 8" descr="Image result for smileys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63601" y="5367745"/>
            <a:ext cx="966379" cy="9663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529364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266951" y="624110"/>
            <a:ext cx="9486900" cy="1280890"/>
          </a:xfrm>
        </p:spPr>
        <p:txBody>
          <a:bodyPr/>
          <a:lstStyle/>
          <a:p>
            <a:r>
              <a:rPr lang="fr-CH" dirty="0" smtClean="0"/>
              <a:t>The </a:t>
            </a:r>
            <a:r>
              <a:rPr lang="fr-CH" dirty="0" err="1" smtClean="0"/>
              <a:t>harsh</a:t>
            </a:r>
            <a:r>
              <a:rPr lang="fr-CH" dirty="0" smtClean="0"/>
              <a:t> </a:t>
            </a:r>
            <a:r>
              <a:rPr lang="fr-CH" dirty="0" err="1" smtClean="0"/>
              <a:t>truth</a:t>
            </a:r>
            <a:r>
              <a:rPr lang="fr-CH" dirty="0" smtClean="0"/>
              <a:t> </a:t>
            </a:r>
            <a:r>
              <a:rPr lang="fr-CH" dirty="0" err="1" smtClean="0"/>
              <a:t>behind</a:t>
            </a:r>
            <a:r>
              <a:rPr lang="fr-CH" dirty="0" smtClean="0"/>
              <a:t> passion &amp; start-ups</a:t>
            </a:r>
            <a:endParaRPr lang="fr-CH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fr-CH" b="1" dirty="0" smtClean="0"/>
              <a:t>Do </a:t>
            </a:r>
            <a:r>
              <a:rPr lang="fr-CH" b="1" dirty="0" err="1" smtClean="0"/>
              <a:t>something</a:t>
            </a:r>
            <a:r>
              <a:rPr lang="fr-CH" b="1" dirty="0" smtClean="0"/>
              <a:t> </a:t>
            </a:r>
            <a:r>
              <a:rPr lang="fr-CH" b="1" dirty="0" err="1" smtClean="0"/>
              <a:t>that</a:t>
            </a:r>
            <a:r>
              <a:rPr lang="fr-CH" b="1" dirty="0" smtClean="0"/>
              <a:t> </a:t>
            </a:r>
            <a:r>
              <a:rPr lang="fr-CH" b="1" dirty="0" err="1" smtClean="0"/>
              <a:t>motivates</a:t>
            </a:r>
            <a:r>
              <a:rPr lang="fr-CH" b="1" dirty="0" smtClean="0"/>
              <a:t>, </a:t>
            </a:r>
            <a:r>
              <a:rPr lang="fr-CH" b="1" dirty="0" err="1" smtClean="0"/>
              <a:t>energises</a:t>
            </a:r>
            <a:r>
              <a:rPr lang="fr-CH" b="1" dirty="0" smtClean="0"/>
              <a:t> and </a:t>
            </a:r>
            <a:r>
              <a:rPr lang="fr-CH" b="1" dirty="0" err="1" smtClean="0"/>
              <a:t>nurishes</a:t>
            </a:r>
            <a:r>
              <a:rPr lang="fr-CH" b="1" dirty="0" smtClean="0"/>
              <a:t> </a:t>
            </a:r>
            <a:r>
              <a:rPr lang="fr-CH" b="1" dirty="0" err="1" smtClean="0"/>
              <a:t>you</a:t>
            </a:r>
            <a:r>
              <a:rPr lang="fr-CH" b="1" dirty="0" smtClean="0"/>
              <a:t>  </a:t>
            </a:r>
          </a:p>
          <a:p>
            <a:pPr marL="0" indent="0">
              <a:buNone/>
            </a:pPr>
            <a:r>
              <a:rPr lang="fr-CH" dirty="0" smtClean="0"/>
              <a:t>-&gt; </a:t>
            </a:r>
            <a:r>
              <a:rPr lang="fr-CH" dirty="0" err="1" smtClean="0"/>
              <a:t>make</a:t>
            </a:r>
            <a:r>
              <a:rPr lang="fr-CH" dirty="0" smtClean="0"/>
              <a:t> passion </a:t>
            </a:r>
            <a:r>
              <a:rPr lang="fr-CH" dirty="0" err="1" smtClean="0"/>
              <a:t>be</a:t>
            </a:r>
            <a:r>
              <a:rPr lang="fr-CH" dirty="0" smtClean="0"/>
              <a:t> </a:t>
            </a:r>
            <a:r>
              <a:rPr lang="fr-CH" dirty="0" err="1" smtClean="0"/>
              <a:t>your</a:t>
            </a:r>
            <a:r>
              <a:rPr lang="fr-CH" dirty="0" smtClean="0"/>
              <a:t> </a:t>
            </a:r>
            <a:r>
              <a:rPr lang="fr-CH" dirty="0" err="1" smtClean="0"/>
              <a:t>strenght</a:t>
            </a:r>
            <a:r>
              <a:rPr lang="fr-CH" dirty="0" smtClean="0"/>
              <a:t> to </a:t>
            </a:r>
            <a:r>
              <a:rPr lang="fr-CH" dirty="0" err="1" smtClean="0"/>
              <a:t>overcome</a:t>
            </a:r>
            <a:r>
              <a:rPr lang="fr-CH" dirty="0" smtClean="0"/>
              <a:t> the </a:t>
            </a:r>
            <a:r>
              <a:rPr lang="fr-CH" dirty="0" err="1" smtClean="0"/>
              <a:t>difficulties</a:t>
            </a:r>
            <a:r>
              <a:rPr lang="fr-CH" dirty="0" smtClean="0"/>
              <a:t> on </a:t>
            </a:r>
            <a:r>
              <a:rPr lang="fr-CH" dirty="0" err="1" smtClean="0"/>
              <a:t>your</a:t>
            </a:r>
            <a:r>
              <a:rPr lang="fr-CH" dirty="0" smtClean="0"/>
              <a:t> </a:t>
            </a:r>
            <a:r>
              <a:rPr lang="fr-CH" dirty="0" err="1" smtClean="0"/>
              <a:t>path</a:t>
            </a:r>
            <a:r>
              <a:rPr lang="fr-CH" dirty="0" smtClean="0"/>
              <a:t> and </a:t>
            </a:r>
            <a:r>
              <a:rPr lang="fr-CH" dirty="0" err="1" smtClean="0"/>
              <a:t>your</a:t>
            </a:r>
            <a:r>
              <a:rPr lang="fr-CH" dirty="0" smtClean="0"/>
              <a:t> </a:t>
            </a:r>
            <a:r>
              <a:rPr lang="fr-CH" dirty="0" err="1" smtClean="0"/>
              <a:t>lighthouse</a:t>
            </a:r>
            <a:r>
              <a:rPr lang="fr-CH" dirty="0" smtClean="0"/>
              <a:t> </a:t>
            </a:r>
            <a:r>
              <a:rPr lang="fr-CH" dirty="0" err="1" smtClean="0"/>
              <a:t>agains</a:t>
            </a:r>
            <a:r>
              <a:rPr lang="fr-CH" dirty="0" smtClean="0"/>
              <a:t> </a:t>
            </a:r>
            <a:r>
              <a:rPr lang="fr-CH" dirty="0" err="1" smtClean="0"/>
              <a:t>frustrastion</a:t>
            </a:r>
            <a:r>
              <a:rPr lang="fr-CH" dirty="0" smtClean="0"/>
              <a:t> </a:t>
            </a:r>
          </a:p>
          <a:p>
            <a:pPr marL="0" indent="0">
              <a:buNone/>
            </a:pPr>
            <a:endParaRPr lang="fr-CH" dirty="0"/>
          </a:p>
          <a:p>
            <a:pPr marL="0" indent="0">
              <a:buNone/>
            </a:pPr>
            <a:r>
              <a:rPr lang="fr-CH" dirty="0" smtClean="0"/>
              <a:t>BUT </a:t>
            </a:r>
            <a:r>
              <a:rPr lang="fr-CH" dirty="0" err="1" smtClean="0"/>
              <a:t>be</a:t>
            </a:r>
            <a:r>
              <a:rPr lang="fr-CH" dirty="0" smtClean="0"/>
              <a:t> </a:t>
            </a:r>
            <a:r>
              <a:rPr lang="fr-CH" dirty="0" err="1" smtClean="0"/>
              <a:t>aware</a:t>
            </a:r>
            <a:r>
              <a:rPr lang="fr-CH" dirty="0" smtClean="0"/>
              <a:t> </a:t>
            </a:r>
            <a:r>
              <a:rPr lang="fr-CH" dirty="0" err="1" smtClean="0"/>
              <a:t>that</a:t>
            </a:r>
            <a:r>
              <a:rPr lang="fr-CH" dirty="0" smtClean="0"/>
              <a:t> running a start-up </a:t>
            </a:r>
            <a:r>
              <a:rPr lang="fr-CH" dirty="0" err="1" smtClean="0"/>
              <a:t>implies</a:t>
            </a:r>
            <a:endParaRPr lang="fr-CH" dirty="0"/>
          </a:p>
          <a:p>
            <a:pPr>
              <a:buFontTx/>
              <a:buChar char="-"/>
            </a:pPr>
            <a:r>
              <a:rPr lang="fr-CH" dirty="0" err="1" smtClean="0"/>
              <a:t>Accepting</a:t>
            </a:r>
            <a:r>
              <a:rPr lang="fr-CH" dirty="0" smtClean="0"/>
              <a:t> </a:t>
            </a:r>
            <a:r>
              <a:rPr lang="fr-CH" dirty="0" err="1" smtClean="0"/>
              <a:t>that</a:t>
            </a:r>
            <a:r>
              <a:rPr lang="fr-CH" dirty="0" smtClean="0"/>
              <a:t> science </a:t>
            </a:r>
            <a:r>
              <a:rPr lang="fr-CH" dirty="0" err="1" smtClean="0"/>
              <a:t>is</a:t>
            </a:r>
            <a:r>
              <a:rPr lang="fr-CH" dirty="0" smtClean="0"/>
              <a:t> </a:t>
            </a:r>
            <a:r>
              <a:rPr lang="fr-CH" dirty="0" err="1" smtClean="0"/>
              <a:t>only</a:t>
            </a:r>
            <a:r>
              <a:rPr lang="fr-CH" dirty="0" smtClean="0"/>
              <a:t> one of the </a:t>
            </a:r>
            <a:r>
              <a:rPr lang="fr-CH" dirty="0" err="1" smtClean="0"/>
              <a:t>many</a:t>
            </a:r>
            <a:r>
              <a:rPr lang="fr-CH" dirty="0" smtClean="0"/>
              <a:t> aspects to deal </a:t>
            </a:r>
            <a:r>
              <a:rPr lang="fr-CH" dirty="0" err="1" smtClean="0"/>
              <a:t>with</a:t>
            </a:r>
            <a:r>
              <a:rPr lang="fr-CH" dirty="0" smtClean="0"/>
              <a:t> </a:t>
            </a:r>
          </a:p>
          <a:p>
            <a:pPr>
              <a:buFontTx/>
              <a:buChar char="-"/>
            </a:pPr>
            <a:r>
              <a:rPr lang="fr-CH" dirty="0" err="1" smtClean="0"/>
              <a:t>Performing</a:t>
            </a:r>
            <a:r>
              <a:rPr lang="fr-CH" dirty="0" smtClean="0"/>
              <a:t> multiple </a:t>
            </a:r>
            <a:r>
              <a:rPr lang="fr-CH" dirty="0" err="1" smtClean="0"/>
              <a:t>tasks</a:t>
            </a:r>
            <a:r>
              <a:rPr lang="fr-CH" dirty="0" smtClean="0"/>
              <a:t> and </a:t>
            </a:r>
            <a:r>
              <a:rPr lang="fr-CH" dirty="0" err="1" smtClean="0"/>
              <a:t>coverign</a:t>
            </a:r>
            <a:r>
              <a:rPr lang="fr-CH" dirty="0" smtClean="0"/>
              <a:t> multiple </a:t>
            </a:r>
            <a:r>
              <a:rPr lang="fr-CH" dirty="0" err="1" smtClean="0"/>
              <a:t>roles</a:t>
            </a:r>
            <a:endParaRPr lang="fr-CH" dirty="0" smtClean="0"/>
          </a:p>
          <a:p>
            <a:pPr>
              <a:buFontTx/>
              <a:buChar char="-"/>
            </a:pPr>
            <a:r>
              <a:rPr lang="fr-CH" dirty="0" err="1" smtClean="0"/>
              <a:t>Making</a:t>
            </a:r>
            <a:r>
              <a:rPr lang="fr-CH" dirty="0" smtClean="0"/>
              <a:t> </a:t>
            </a:r>
            <a:r>
              <a:rPr lang="fr-CH" dirty="0" err="1" smtClean="0"/>
              <a:t>yourself</a:t>
            </a:r>
            <a:r>
              <a:rPr lang="fr-CH" dirty="0" smtClean="0"/>
              <a:t> </a:t>
            </a:r>
            <a:r>
              <a:rPr lang="fr-CH" dirty="0" err="1" smtClean="0"/>
              <a:t>understood</a:t>
            </a:r>
            <a:r>
              <a:rPr lang="fr-CH" dirty="0" smtClean="0"/>
              <a:t> by people </a:t>
            </a:r>
            <a:r>
              <a:rPr lang="fr-CH" dirty="0" err="1" smtClean="0"/>
              <a:t>with</a:t>
            </a:r>
            <a:r>
              <a:rPr lang="fr-CH" dirty="0" smtClean="0"/>
              <a:t> </a:t>
            </a:r>
            <a:r>
              <a:rPr lang="fr-CH" dirty="0" err="1" smtClean="0"/>
              <a:t>different</a:t>
            </a:r>
            <a:r>
              <a:rPr lang="fr-CH" dirty="0" smtClean="0"/>
              <a:t> background</a:t>
            </a:r>
          </a:p>
          <a:p>
            <a:pPr>
              <a:buFontTx/>
              <a:buChar char="-"/>
            </a:pPr>
            <a:r>
              <a:rPr lang="fr-CH" dirty="0" err="1" smtClean="0"/>
              <a:t>Being</a:t>
            </a:r>
            <a:r>
              <a:rPr lang="fr-CH" dirty="0" smtClean="0"/>
              <a:t> able to </a:t>
            </a:r>
            <a:r>
              <a:rPr lang="fr-CH" dirty="0" err="1" smtClean="0"/>
              <a:t>anticipate</a:t>
            </a:r>
            <a:r>
              <a:rPr lang="fr-CH" dirty="0" smtClean="0"/>
              <a:t>  </a:t>
            </a:r>
          </a:p>
          <a:p>
            <a:pPr>
              <a:buFontTx/>
              <a:buChar char="-"/>
            </a:pPr>
            <a:r>
              <a:rPr lang="fr-CH" dirty="0" err="1" smtClean="0"/>
              <a:t>Dealing</a:t>
            </a:r>
            <a:r>
              <a:rPr lang="fr-CH" dirty="0" smtClean="0"/>
              <a:t> </a:t>
            </a:r>
            <a:r>
              <a:rPr lang="fr-CH" dirty="0" err="1" smtClean="0"/>
              <a:t>with</a:t>
            </a:r>
            <a:r>
              <a:rPr lang="fr-CH" dirty="0" smtClean="0"/>
              <a:t> changes</a:t>
            </a:r>
          </a:p>
          <a:p>
            <a:pPr marL="0" indent="0">
              <a:buNone/>
            </a:pPr>
            <a:endParaRPr lang="fr-CH" dirty="0"/>
          </a:p>
          <a:p>
            <a:pPr marL="0" indent="0">
              <a:buNone/>
            </a:pPr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3940462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The </a:t>
            </a:r>
            <a:r>
              <a:rPr lang="fr-CH" dirty="0" err="1" smtClean="0"/>
              <a:t>nasty</a:t>
            </a:r>
            <a:r>
              <a:rPr lang="fr-CH" dirty="0" smtClean="0"/>
              <a:t> </a:t>
            </a:r>
            <a:r>
              <a:rPr lang="fr-CH" dirty="0" err="1" smtClean="0"/>
              <a:t>side</a:t>
            </a:r>
            <a:r>
              <a:rPr lang="fr-CH" dirty="0" smtClean="0"/>
              <a:t> of </a:t>
            </a:r>
            <a:r>
              <a:rPr lang="fr-CH" dirty="0" err="1" smtClean="0"/>
              <a:t>following</a:t>
            </a:r>
            <a:r>
              <a:rPr lang="fr-CH" dirty="0" smtClean="0"/>
              <a:t> a </a:t>
            </a:r>
            <a:r>
              <a:rPr lang="fr-CH" dirty="0" err="1" smtClean="0"/>
              <a:t>dream</a:t>
            </a:r>
            <a:endParaRPr lang="fr-CH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589212" y="1657351"/>
            <a:ext cx="8915400" cy="4705349"/>
          </a:xfrm>
        </p:spPr>
        <p:txBody>
          <a:bodyPr>
            <a:noAutofit/>
          </a:bodyPr>
          <a:lstStyle/>
          <a:p>
            <a:r>
              <a:rPr lang="en-US" b="1" i="1" dirty="0"/>
              <a:t>A goal without a plan is just a </a:t>
            </a:r>
            <a:r>
              <a:rPr lang="en-US" b="1" i="1" dirty="0" smtClean="0"/>
              <a:t>wish </a:t>
            </a:r>
            <a:r>
              <a:rPr lang="en-US" i="1" dirty="0" smtClean="0"/>
              <a:t>- </a:t>
            </a:r>
            <a:r>
              <a:rPr lang="fr-CH" dirty="0"/>
              <a:t>Antoine de Saint-Exupéry</a:t>
            </a:r>
          </a:p>
          <a:p>
            <a:pPr marL="0" indent="0">
              <a:buNone/>
            </a:pPr>
            <a:endParaRPr lang="en-US" sz="1600" i="1" dirty="0"/>
          </a:p>
          <a:p>
            <a:pPr marL="0" indent="0">
              <a:buNone/>
            </a:pPr>
            <a:r>
              <a:rPr lang="fr-CH" sz="1600" dirty="0" smtClean="0"/>
              <a:t>-&gt; let the </a:t>
            </a:r>
            <a:r>
              <a:rPr lang="fr-CH" sz="1600" dirty="0" err="1" smtClean="0"/>
              <a:t>dream</a:t>
            </a:r>
            <a:r>
              <a:rPr lang="fr-CH" sz="1600" dirty="0" smtClean="0"/>
              <a:t> inspire </a:t>
            </a:r>
            <a:r>
              <a:rPr lang="fr-CH" sz="1600" dirty="0" err="1" smtClean="0"/>
              <a:t>you</a:t>
            </a:r>
            <a:r>
              <a:rPr lang="fr-CH" sz="1600" dirty="0" smtClean="0"/>
              <a:t> and </a:t>
            </a:r>
            <a:r>
              <a:rPr lang="fr-CH" sz="1600" dirty="0" err="1" smtClean="0"/>
              <a:t>your</a:t>
            </a:r>
            <a:r>
              <a:rPr lang="fr-CH" sz="1600" dirty="0" smtClean="0"/>
              <a:t> </a:t>
            </a:r>
            <a:r>
              <a:rPr lang="fr-CH" sz="1600" dirty="0" err="1" smtClean="0"/>
              <a:t>stakeholders</a:t>
            </a:r>
            <a:r>
              <a:rPr lang="fr-CH" sz="1600" dirty="0" smtClean="0"/>
              <a:t> </a:t>
            </a:r>
          </a:p>
          <a:p>
            <a:pPr marL="0" indent="0">
              <a:buNone/>
            </a:pPr>
            <a:endParaRPr lang="fr-CH" sz="1600" dirty="0"/>
          </a:p>
          <a:p>
            <a:pPr marL="0" indent="0">
              <a:buNone/>
            </a:pPr>
            <a:r>
              <a:rPr lang="fr-CH" sz="1600" dirty="0" smtClean="0"/>
              <a:t>BUT </a:t>
            </a:r>
            <a:r>
              <a:rPr lang="fr-CH" sz="1600" dirty="0" err="1" smtClean="0"/>
              <a:t>make</a:t>
            </a:r>
            <a:r>
              <a:rPr lang="fr-CH" sz="1600" dirty="0" smtClean="0"/>
              <a:t> sure </a:t>
            </a:r>
            <a:r>
              <a:rPr lang="fr-CH" sz="1600" dirty="0" err="1" smtClean="0"/>
              <a:t>you</a:t>
            </a:r>
            <a:r>
              <a:rPr lang="fr-CH" sz="1600" dirty="0" smtClean="0"/>
              <a:t> have «</a:t>
            </a:r>
            <a:r>
              <a:rPr lang="fr-CH" sz="1600" dirty="0" err="1" smtClean="0"/>
              <a:t>maps</a:t>
            </a:r>
            <a:r>
              <a:rPr lang="fr-CH" sz="1600" dirty="0" smtClean="0"/>
              <a:t> and </a:t>
            </a:r>
            <a:r>
              <a:rPr lang="fr-CH" sz="1600" dirty="0" err="1" smtClean="0"/>
              <a:t>compass</a:t>
            </a:r>
            <a:r>
              <a:rPr lang="fr-CH" sz="1600" dirty="0" smtClean="0"/>
              <a:t> </a:t>
            </a:r>
            <a:r>
              <a:rPr lang="fr-CH" sz="1600" dirty="0" err="1" smtClean="0"/>
              <a:t>while</a:t>
            </a:r>
            <a:r>
              <a:rPr lang="fr-CH" sz="1600" dirty="0" smtClean="0"/>
              <a:t> </a:t>
            </a:r>
            <a:r>
              <a:rPr lang="fr-CH" sz="1600" dirty="0" err="1" smtClean="0"/>
              <a:t>sealing</a:t>
            </a:r>
            <a:r>
              <a:rPr lang="fr-CH" sz="1600" dirty="0" smtClean="0"/>
              <a:t> in </a:t>
            </a:r>
            <a:r>
              <a:rPr lang="fr-CH" sz="1600" dirty="0" err="1" smtClean="0"/>
              <a:t>starry</a:t>
            </a:r>
            <a:r>
              <a:rPr lang="fr-CH" sz="1600" dirty="0" smtClean="0"/>
              <a:t> </a:t>
            </a:r>
            <a:r>
              <a:rPr lang="fr-CH" sz="1600" dirty="0" err="1" smtClean="0"/>
              <a:t>nights</a:t>
            </a:r>
            <a:r>
              <a:rPr lang="fr-CH" sz="1600" dirty="0" smtClean="0"/>
              <a:t>»</a:t>
            </a:r>
            <a:endParaRPr lang="fr-CH" sz="1600" dirty="0"/>
          </a:p>
          <a:p>
            <a:pPr>
              <a:buFontTx/>
              <a:buChar char="-"/>
            </a:pPr>
            <a:r>
              <a:rPr lang="fr-CH" sz="1600" dirty="0" err="1" smtClean="0"/>
              <a:t>Define</a:t>
            </a:r>
            <a:r>
              <a:rPr lang="fr-CH" sz="1600" dirty="0" smtClean="0"/>
              <a:t> </a:t>
            </a:r>
            <a:r>
              <a:rPr lang="fr-CH" sz="1600" dirty="0" err="1" smtClean="0"/>
              <a:t>product</a:t>
            </a:r>
            <a:r>
              <a:rPr lang="fr-CH" sz="1600" dirty="0" smtClean="0"/>
              <a:t> </a:t>
            </a:r>
            <a:r>
              <a:rPr lang="fr-CH" sz="1600" dirty="0" err="1" smtClean="0"/>
              <a:t>requirements</a:t>
            </a:r>
            <a:r>
              <a:rPr lang="fr-CH" sz="1600" dirty="0" smtClean="0"/>
              <a:t> (</a:t>
            </a:r>
            <a:r>
              <a:rPr lang="fr-CH" sz="1600" dirty="0" err="1" smtClean="0"/>
              <a:t>customers</a:t>
            </a:r>
            <a:r>
              <a:rPr lang="fr-CH" sz="1600" dirty="0" smtClean="0"/>
              <a:t>, end </a:t>
            </a:r>
            <a:r>
              <a:rPr lang="fr-CH" sz="1600" dirty="0" err="1" smtClean="0"/>
              <a:t>users</a:t>
            </a:r>
            <a:r>
              <a:rPr lang="fr-CH" sz="1600" dirty="0" smtClean="0"/>
              <a:t>, </a:t>
            </a:r>
            <a:r>
              <a:rPr lang="fr-CH" sz="1600" dirty="0" err="1" smtClean="0"/>
              <a:t>regulatory</a:t>
            </a:r>
            <a:r>
              <a:rPr lang="fr-CH" sz="1600" dirty="0" smtClean="0"/>
              <a:t>, etc.) </a:t>
            </a:r>
          </a:p>
          <a:p>
            <a:pPr>
              <a:buFontTx/>
              <a:buChar char="-"/>
            </a:pPr>
            <a:r>
              <a:rPr lang="fr-CH" sz="1600" dirty="0" smtClean="0"/>
              <a:t>Secure IPR and know how to exploit </a:t>
            </a:r>
            <a:r>
              <a:rPr lang="fr-CH" sz="1600" dirty="0" err="1" smtClean="0"/>
              <a:t>it</a:t>
            </a:r>
            <a:endParaRPr lang="fr-CH" sz="1600" dirty="0" smtClean="0"/>
          </a:p>
          <a:p>
            <a:pPr>
              <a:buFontTx/>
              <a:buChar char="-"/>
            </a:pPr>
            <a:r>
              <a:rPr lang="fr-CH" sz="1600" dirty="0" smtClean="0"/>
              <a:t>Know </a:t>
            </a:r>
            <a:r>
              <a:rPr lang="fr-CH" sz="1600" dirty="0" err="1" smtClean="0"/>
              <a:t>your</a:t>
            </a:r>
            <a:r>
              <a:rPr lang="fr-CH" sz="1600" dirty="0" smtClean="0"/>
              <a:t> </a:t>
            </a:r>
            <a:r>
              <a:rPr lang="fr-CH" sz="1600" dirty="0" err="1" smtClean="0"/>
              <a:t>target</a:t>
            </a:r>
            <a:r>
              <a:rPr lang="fr-CH" sz="1600" dirty="0" smtClean="0"/>
              <a:t> </a:t>
            </a:r>
            <a:r>
              <a:rPr lang="fr-CH" sz="1600" dirty="0" err="1" smtClean="0"/>
              <a:t>market</a:t>
            </a:r>
            <a:r>
              <a:rPr lang="fr-CH" sz="1600" dirty="0" smtClean="0"/>
              <a:t> and </a:t>
            </a:r>
            <a:r>
              <a:rPr lang="fr-CH" sz="1600" dirty="0" err="1" smtClean="0"/>
              <a:t>competitors</a:t>
            </a:r>
            <a:endParaRPr lang="fr-CH" sz="1600" dirty="0" smtClean="0"/>
          </a:p>
          <a:p>
            <a:pPr>
              <a:buFontTx/>
              <a:buChar char="-"/>
            </a:pPr>
            <a:r>
              <a:rPr lang="fr-CH" sz="1600" dirty="0" err="1" smtClean="0"/>
              <a:t>Define</a:t>
            </a:r>
            <a:r>
              <a:rPr lang="fr-CH" sz="1600" dirty="0" smtClean="0"/>
              <a:t> a </a:t>
            </a:r>
            <a:r>
              <a:rPr lang="fr-CH" sz="1600" dirty="0" err="1" smtClean="0"/>
              <a:t>financing</a:t>
            </a:r>
            <a:r>
              <a:rPr lang="fr-CH" sz="1600" dirty="0" smtClean="0"/>
              <a:t> </a:t>
            </a:r>
            <a:r>
              <a:rPr lang="fr-CH" sz="1600" dirty="0" err="1" smtClean="0"/>
              <a:t>strategy</a:t>
            </a:r>
            <a:endParaRPr lang="fr-CH" sz="1600" dirty="0" smtClean="0"/>
          </a:p>
          <a:p>
            <a:pPr>
              <a:buFontTx/>
              <a:buChar char="-"/>
            </a:pPr>
            <a:r>
              <a:rPr lang="fr-CH" sz="1600" dirty="0" err="1" smtClean="0"/>
              <a:t>Build</a:t>
            </a:r>
            <a:r>
              <a:rPr lang="fr-CH" sz="1600" dirty="0" smtClean="0"/>
              <a:t> alliances</a:t>
            </a:r>
          </a:p>
          <a:p>
            <a:pPr>
              <a:buFontTx/>
              <a:buChar char="-"/>
            </a:pPr>
            <a:r>
              <a:rPr lang="fr-CH" sz="1600" dirty="0" smtClean="0"/>
              <a:t>Focus and set a time-line </a:t>
            </a:r>
            <a:r>
              <a:rPr lang="fr-CH" sz="1600" dirty="0" err="1" smtClean="0"/>
              <a:t>with</a:t>
            </a:r>
            <a:r>
              <a:rPr lang="fr-CH" sz="1600" dirty="0" smtClean="0"/>
              <a:t> </a:t>
            </a:r>
            <a:r>
              <a:rPr lang="fr-CH" sz="1600" dirty="0" err="1" smtClean="0"/>
              <a:t>milestones</a:t>
            </a:r>
            <a:r>
              <a:rPr lang="fr-CH" sz="1600" dirty="0" smtClean="0"/>
              <a:t> and </a:t>
            </a:r>
            <a:r>
              <a:rPr lang="fr-CH" sz="1600" dirty="0" err="1" smtClean="0"/>
              <a:t>deliverables</a:t>
            </a:r>
            <a:endParaRPr lang="fr-CH" sz="1600" dirty="0"/>
          </a:p>
          <a:p>
            <a:pPr>
              <a:buFontTx/>
              <a:buChar char="-"/>
            </a:pPr>
            <a:r>
              <a:rPr lang="fr-CH" sz="1600" dirty="0" smtClean="0"/>
              <a:t>Good </a:t>
            </a:r>
            <a:r>
              <a:rPr lang="fr-CH" sz="1600" dirty="0" err="1" smtClean="0"/>
              <a:t>is</a:t>
            </a:r>
            <a:r>
              <a:rPr lang="fr-CH" sz="1600" dirty="0" smtClean="0"/>
              <a:t> good </a:t>
            </a:r>
            <a:r>
              <a:rPr lang="fr-CH" sz="1600" dirty="0" err="1" smtClean="0"/>
              <a:t>enough</a:t>
            </a:r>
            <a:r>
              <a:rPr lang="fr-CH" sz="1600" dirty="0" smtClean="0"/>
              <a:t>: the importance of design </a:t>
            </a:r>
            <a:r>
              <a:rPr lang="fr-CH" sz="1600" dirty="0" err="1" smtClean="0"/>
              <a:t>freeze</a:t>
            </a:r>
            <a:r>
              <a:rPr lang="fr-CH" sz="1600" dirty="0" smtClean="0"/>
              <a:t> </a:t>
            </a:r>
          </a:p>
          <a:p>
            <a:pPr>
              <a:buFontTx/>
              <a:buChar char="-"/>
            </a:pPr>
            <a:endParaRPr lang="fr-CH" sz="1600" dirty="0" smtClean="0"/>
          </a:p>
          <a:p>
            <a:pPr>
              <a:buFontTx/>
              <a:buChar char="-"/>
            </a:pPr>
            <a:endParaRPr lang="fr-CH" sz="1600" dirty="0" smtClean="0"/>
          </a:p>
          <a:p>
            <a:pPr marL="0" indent="0">
              <a:buNone/>
            </a:pPr>
            <a:endParaRPr lang="fr-CH" sz="1600" dirty="0"/>
          </a:p>
          <a:p>
            <a:pPr marL="0" indent="0">
              <a:buNone/>
            </a:pPr>
            <a:endParaRPr lang="fr-CH" sz="1600" dirty="0"/>
          </a:p>
        </p:txBody>
      </p:sp>
      <p:pic>
        <p:nvPicPr>
          <p:cNvPr id="2050" name="Picture 2" descr="https://media.licdn.com/dms/image/C4D12AQF-QFS5k9Xj-A/article-inline_image-shrink_1000_1488/0?e=2125267200&amp;v=beta&amp;t=mTMW2CSu1dOc-DP7fXW1vvvp_uKYGG5_xSPB77YlxtU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483"/>
          <a:stretch/>
        </p:blipFill>
        <p:spPr bwMode="auto">
          <a:xfrm>
            <a:off x="10129838" y="1574160"/>
            <a:ext cx="1374774" cy="17255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03254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554825" y="624110"/>
            <a:ext cx="9475250" cy="1280890"/>
          </a:xfrm>
        </p:spPr>
        <p:txBody>
          <a:bodyPr/>
          <a:lstStyle/>
          <a:p>
            <a:r>
              <a:rPr lang="fr-CH" dirty="0" smtClean="0"/>
              <a:t>The </a:t>
            </a:r>
            <a:r>
              <a:rPr lang="fr-CH" dirty="0" err="1" smtClean="0"/>
              <a:t>utopia</a:t>
            </a:r>
            <a:r>
              <a:rPr lang="fr-CH" dirty="0" smtClean="0"/>
              <a:t> of </a:t>
            </a:r>
            <a:r>
              <a:rPr lang="fr-CH" dirty="0" err="1" smtClean="0"/>
              <a:t>being</a:t>
            </a:r>
            <a:r>
              <a:rPr lang="fr-CH" dirty="0" smtClean="0"/>
              <a:t> </a:t>
            </a:r>
            <a:r>
              <a:rPr lang="fr-CH" dirty="0" err="1" smtClean="0"/>
              <a:t>your</a:t>
            </a:r>
            <a:r>
              <a:rPr lang="fr-CH" dirty="0" smtClean="0"/>
              <a:t> </a:t>
            </a:r>
            <a:r>
              <a:rPr lang="fr-CH" dirty="0" err="1" smtClean="0"/>
              <a:t>own</a:t>
            </a:r>
            <a:r>
              <a:rPr lang="fr-CH" dirty="0" smtClean="0"/>
              <a:t> boss</a:t>
            </a:r>
            <a:endParaRPr lang="fr-CH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589211" y="1881812"/>
            <a:ext cx="9155113" cy="3777622"/>
          </a:xfrm>
        </p:spPr>
        <p:txBody>
          <a:bodyPr>
            <a:normAutofit/>
          </a:bodyPr>
          <a:lstStyle/>
          <a:p>
            <a:r>
              <a:rPr lang="fr-CH" b="1" dirty="0" err="1" smtClean="0"/>
              <a:t>Your</a:t>
            </a:r>
            <a:r>
              <a:rPr lang="fr-CH" b="1" dirty="0" smtClean="0"/>
              <a:t> </a:t>
            </a:r>
            <a:r>
              <a:rPr lang="fr-CH" b="1" dirty="0" err="1" smtClean="0"/>
              <a:t>own</a:t>
            </a:r>
            <a:r>
              <a:rPr lang="fr-CH" b="1" dirty="0" smtClean="0"/>
              <a:t> </a:t>
            </a:r>
            <a:r>
              <a:rPr lang="fr-CH" b="1" dirty="0" err="1" smtClean="0"/>
              <a:t>rules</a:t>
            </a:r>
            <a:r>
              <a:rPr lang="fr-CH" b="1" dirty="0" smtClean="0"/>
              <a:t> </a:t>
            </a:r>
            <a:r>
              <a:rPr lang="fr-CH" b="1" dirty="0" err="1" smtClean="0"/>
              <a:t>will</a:t>
            </a:r>
            <a:r>
              <a:rPr lang="fr-CH" b="1" dirty="0" smtClean="0"/>
              <a:t> have to face the </a:t>
            </a:r>
            <a:r>
              <a:rPr lang="fr-CH" b="1" dirty="0" err="1" smtClean="0"/>
              <a:t>outside</a:t>
            </a:r>
            <a:r>
              <a:rPr lang="fr-CH" b="1" dirty="0" smtClean="0"/>
              <a:t> world, </a:t>
            </a:r>
            <a:r>
              <a:rPr lang="fr-CH" b="1" dirty="0" err="1" smtClean="0"/>
              <a:t>even</a:t>
            </a:r>
            <a:r>
              <a:rPr lang="fr-CH" b="1" dirty="0" smtClean="0"/>
              <a:t> if </a:t>
            </a:r>
            <a:r>
              <a:rPr lang="fr-CH" b="1" dirty="0" err="1" smtClean="0"/>
              <a:t>you</a:t>
            </a:r>
            <a:r>
              <a:rPr lang="fr-CH" b="1" dirty="0" smtClean="0"/>
              <a:t> have a disruptive </a:t>
            </a:r>
            <a:r>
              <a:rPr lang="fr-CH" b="1" dirty="0" err="1" smtClean="0"/>
              <a:t>idea</a:t>
            </a:r>
            <a:r>
              <a:rPr lang="fr-CH" b="1" dirty="0" smtClean="0"/>
              <a:t>/</a:t>
            </a:r>
            <a:r>
              <a:rPr lang="fr-CH" b="1" dirty="0" err="1" smtClean="0"/>
              <a:t>technology</a:t>
            </a:r>
            <a:r>
              <a:rPr lang="fr-CH" b="1" dirty="0" smtClean="0"/>
              <a:t>/</a:t>
            </a:r>
            <a:r>
              <a:rPr lang="fr-CH" b="1" dirty="0" err="1" smtClean="0"/>
              <a:t>product</a:t>
            </a:r>
            <a:endParaRPr lang="fr-CH" b="1" dirty="0" smtClean="0"/>
          </a:p>
          <a:p>
            <a:pPr marL="0" indent="0">
              <a:buNone/>
            </a:pPr>
            <a:r>
              <a:rPr lang="fr-CH" dirty="0" smtClean="0"/>
              <a:t>-&gt; </a:t>
            </a:r>
            <a:r>
              <a:rPr lang="fr-CH" dirty="0" err="1" smtClean="0"/>
              <a:t>established</a:t>
            </a:r>
            <a:r>
              <a:rPr lang="fr-CH" dirty="0" smtClean="0"/>
              <a:t> and </a:t>
            </a:r>
            <a:r>
              <a:rPr lang="fr-CH" dirty="0" err="1" smtClean="0"/>
              <a:t>universally</a:t>
            </a:r>
            <a:r>
              <a:rPr lang="fr-CH" dirty="0" smtClean="0"/>
              <a:t> </a:t>
            </a:r>
            <a:r>
              <a:rPr lang="fr-CH" dirty="0" err="1" smtClean="0"/>
              <a:t>accepted</a:t>
            </a:r>
            <a:r>
              <a:rPr lang="fr-CH" dirty="0" smtClean="0"/>
              <a:t> </a:t>
            </a:r>
            <a:r>
              <a:rPr lang="fr-CH" dirty="0" err="1" smtClean="0"/>
              <a:t>rules</a:t>
            </a:r>
            <a:r>
              <a:rPr lang="fr-CH" dirty="0" smtClean="0"/>
              <a:t> and </a:t>
            </a:r>
            <a:r>
              <a:rPr lang="fr-CH" dirty="0" err="1" smtClean="0"/>
              <a:t>regulations</a:t>
            </a:r>
            <a:r>
              <a:rPr lang="fr-CH" dirty="0" smtClean="0"/>
              <a:t> are all </a:t>
            </a:r>
            <a:r>
              <a:rPr lang="fr-CH" dirty="0" err="1" smtClean="0"/>
              <a:t>around</a:t>
            </a:r>
            <a:r>
              <a:rPr lang="fr-CH" dirty="0" smtClean="0"/>
              <a:t> </a:t>
            </a:r>
            <a:r>
              <a:rPr lang="fr-CH" dirty="0" err="1" smtClean="0"/>
              <a:t>you</a:t>
            </a:r>
            <a:endParaRPr lang="fr-CH" dirty="0" smtClean="0"/>
          </a:p>
          <a:p>
            <a:pPr marL="0" indent="0">
              <a:buNone/>
            </a:pPr>
            <a:endParaRPr lang="fr-CH" dirty="0"/>
          </a:p>
          <a:p>
            <a:pPr marL="0" indent="0">
              <a:buNone/>
            </a:pPr>
            <a:r>
              <a:rPr lang="fr-CH" dirty="0" smtClean="0"/>
              <a:t>Few </a:t>
            </a:r>
            <a:r>
              <a:rPr lang="fr-CH" dirty="0" err="1" smtClean="0"/>
              <a:t>examples</a:t>
            </a:r>
            <a:r>
              <a:rPr lang="fr-CH" dirty="0" smtClean="0"/>
              <a:t>: </a:t>
            </a:r>
          </a:p>
          <a:p>
            <a:pPr>
              <a:buFontTx/>
              <a:buChar char="-"/>
            </a:pPr>
            <a:r>
              <a:rPr lang="fr-CH" dirty="0" smtClean="0"/>
              <a:t>Administrative and </a:t>
            </a:r>
            <a:r>
              <a:rPr lang="fr-CH" dirty="0" err="1" smtClean="0"/>
              <a:t>legal</a:t>
            </a:r>
            <a:r>
              <a:rPr lang="fr-CH" dirty="0" smtClean="0"/>
              <a:t> </a:t>
            </a:r>
            <a:r>
              <a:rPr lang="fr-CH" dirty="0" err="1" smtClean="0"/>
              <a:t>constraints</a:t>
            </a:r>
            <a:r>
              <a:rPr lang="fr-CH" dirty="0" smtClean="0"/>
              <a:t> </a:t>
            </a:r>
            <a:r>
              <a:rPr lang="fr-CH" dirty="0" err="1" smtClean="0"/>
              <a:t>will</a:t>
            </a:r>
            <a:r>
              <a:rPr lang="fr-CH" dirty="0"/>
              <a:t> </a:t>
            </a:r>
            <a:r>
              <a:rPr lang="fr-CH" dirty="0" smtClean="0"/>
              <a:t>impose </a:t>
            </a:r>
            <a:r>
              <a:rPr lang="fr-CH" dirty="0" err="1" smtClean="0"/>
              <a:t>processes</a:t>
            </a:r>
            <a:r>
              <a:rPr lang="fr-CH" dirty="0" smtClean="0"/>
              <a:t> in </a:t>
            </a:r>
            <a:r>
              <a:rPr lang="fr-CH" dirty="0" err="1" smtClean="0"/>
              <a:t>your</a:t>
            </a:r>
            <a:r>
              <a:rPr lang="fr-CH" dirty="0" smtClean="0"/>
              <a:t> </a:t>
            </a:r>
            <a:r>
              <a:rPr lang="fr-CH" dirty="0" err="1" smtClean="0"/>
              <a:t>way</a:t>
            </a:r>
            <a:r>
              <a:rPr lang="fr-CH" dirty="0" smtClean="0"/>
              <a:t> of </a:t>
            </a:r>
            <a:r>
              <a:rPr lang="fr-CH" dirty="0" err="1" smtClean="0"/>
              <a:t>working</a:t>
            </a:r>
            <a:r>
              <a:rPr lang="fr-CH" dirty="0" smtClean="0"/>
              <a:t> </a:t>
            </a:r>
          </a:p>
          <a:p>
            <a:pPr>
              <a:buFontTx/>
              <a:buChar char="-"/>
            </a:pPr>
            <a:r>
              <a:rPr lang="fr-CH" dirty="0" err="1" smtClean="0"/>
              <a:t>Investors</a:t>
            </a:r>
            <a:r>
              <a:rPr lang="fr-CH" dirty="0" smtClean="0"/>
              <a:t> </a:t>
            </a:r>
          </a:p>
          <a:p>
            <a:pPr>
              <a:buFontTx/>
              <a:buChar char="-"/>
            </a:pPr>
            <a:r>
              <a:rPr lang="fr-CH" dirty="0" smtClean="0"/>
              <a:t>The </a:t>
            </a:r>
            <a:r>
              <a:rPr lang="fr-CH" dirty="0" err="1" smtClean="0"/>
              <a:t>board</a:t>
            </a:r>
            <a:r>
              <a:rPr lang="fr-CH" dirty="0" smtClean="0"/>
              <a:t>           </a:t>
            </a:r>
            <a:r>
              <a:rPr lang="fr-CH" dirty="0" err="1" smtClean="0"/>
              <a:t>will</a:t>
            </a:r>
            <a:r>
              <a:rPr lang="fr-CH" dirty="0" smtClean="0"/>
              <a:t> have a </a:t>
            </a:r>
            <a:r>
              <a:rPr lang="fr-CH" dirty="0" err="1" smtClean="0"/>
              <a:t>say</a:t>
            </a:r>
            <a:endParaRPr lang="fr-CH" dirty="0" smtClean="0"/>
          </a:p>
          <a:p>
            <a:pPr>
              <a:buFontTx/>
              <a:buChar char="-"/>
            </a:pPr>
            <a:r>
              <a:rPr lang="fr-CH" dirty="0" smtClean="0"/>
              <a:t>The </a:t>
            </a:r>
            <a:r>
              <a:rPr lang="fr-CH" dirty="0" err="1" smtClean="0"/>
              <a:t>market</a:t>
            </a:r>
            <a:r>
              <a:rPr lang="fr-CH" dirty="0" smtClean="0"/>
              <a:t> </a:t>
            </a:r>
          </a:p>
          <a:p>
            <a:pPr>
              <a:buFontTx/>
              <a:buChar char="-"/>
            </a:pPr>
            <a:endParaRPr lang="fr-CH" dirty="0"/>
          </a:p>
          <a:p>
            <a:pPr marL="0" indent="0">
              <a:buNone/>
            </a:pPr>
            <a:endParaRPr lang="fr-CH" dirty="0"/>
          </a:p>
          <a:p>
            <a:pPr marL="0" indent="0">
              <a:buNone/>
            </a:pPr>
            <a:endParaRPr lang="fr-CH" dirty="0"/>
          </a:p>
        </p:txBody>
      </p:sp>
      <p:sp>
        <p:nvSpPr>
          <p:cNvPr id="4" name="Accolade fermante 3"/>
          <p:cNvSpPr/>
          <p:nvPr/>
        </p:nvSpPr>
        <p:spPr>
          <a:xfrm>
            <a:off x="4438650" y="4381504"/>
            <a:ext cx="247650" cy="1343025"/>
          </a:xfrm>
          <a:prstGeom prst="rightBrac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5" name="Espace réservé du contenu 2"/>
          <p:cNvSpPr txBox="1">
            <a:spLocks/>
          </p:cNvSpPr>
          <p:nvPr/>
        </p:nvSpPr>
        <p:spPr>
          <a:xfrm>
            <a:off x="2448193" y="6083502"/>
            <a:ext cx="9155113" cy="99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H" b="1" dirty="0" smtClean="0"/>
              <a:t>There are </a:t>
            </a:r>
            <a:r>
              <a:rPr lang="fr-CH" b="1" dirty="0" err="1" smtClean="0"/>
              <a:t>less</a:t>
            </a:r>
            <a:r>
              <a:rPr lang="fr-CH" b="1" dirty="0" smtClean="0"/>
              <a:t> </a:t>
            </a:r>
            <a:r>
              <a:rPr lang="fr-CH" b="1" dirty="0" err="1" smtClean="0"/>
              <a:t>painful</a:t>
            </a:r>
            <a:r>
              <a:rPr lang="fr-CH" b="1" dirty="0" smtClean="0"/>
              <a:t> </a:t>
            </a:r>
            <a:r>
              <a:rPr lang="fr-CH" b="1" dirty="0" err="1" smtClean="0"/>
              <a:t>ways</a:t>
            </a:r>
            <a:r>
              <a:rPr lang="fr-CH" b="1" dirty="0" smtClean="0"/>
              <a:t> to </a:t>
            </a:r>
            <a:r>
              <a:rPr lang="fr-CH" b="1" dirty="0" err="1" smtClean="0"/>
              <a:t>make</a:t>
            </a:r>
            <a:r>
              <a:rPr lang="fr-CH" b="1" dirty="0" smtClean="0"/>
              <a:t> money </a:t>
            </a:r>
            <a:r>
              <a:rPr lang="fr-CH" dirty="0" smtClean="0"/>
              <a:t>(90% of start-ups </a:t>
            </a:r>
            <a:r>
              <a:rPr lang="fr-CH" dirty="0" err="1" smtClean="0"/>
              <a:t>fail</a:t>
            </a:r>
            <a:r>
              <a:rPr lang="fr-CH" dirty="0" smtClean="0"/>
              <a:t> – Forbes)</a:t>
            </a:r>
          </a:p>
          <a:p>
            <a:pPr>
              <a:buFontTx/>
              <a:buChar char="-"/>
            </a:pPr>
            <a:endParaRPr lang="fr-CH" dirty="0" smtClean="0"/>
          </a:p>
          <a:p>
            <a:pPr marL="0" indent="0">
              <a:buFont typeface="Wingdings 3" charset="2"/>
              <a:buNone/>
            </a:pPr>
            <a:endParaRPr lang="fr-CH" dirty="0" smtClean="0"/>
          </a:p>
          <a:p>
            <a:pPr marL="0" indent="0">
              <a:buFont typeface="Wingdings 3" charset="2"/>
              <a:buNone/>
            </a:pPr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1067880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Attitude </a:t>
            </a:r>
            <a:endParaRPr lang="fr-CH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H" dirty="0" smtClean="0"/>
              <a:t>Be humble, open to discussion and </a:t>
            </a:r>
            <a:r>
              <a:rPr lang="fr-CH" dirty="0" err="1" smtClean="0"/>
              <a:t>willing</a:t>
            </a:r>
            <a:r>
              <a:rPr lang="fr-CH" dirty="0" smtClean="0"/>
              <a:t> to </a:t>
            </a:r>
            <a:r>
              <a:rPr lang="fr-CH" dirty="0" err="1" smtClean="0"/>
              <a:t>grow</a:t>
            </a:r>
            <a:endParaRPr lang="fr-CH" dirty="0" smtClean="0"/>
          </a:p>
          <a:p>
            <a:r>
              <a:rPr lang="fr-CH" dirty="0" smtClean="0"/>
              <a:t>Be </a:t>
            </a:r>
            <a:r>
              <a:rPr lang="fr-CH" dirty="0" err="1" smtClean="0"/>
              <a:t>honest</a:t>
            </a:r>
            <a:r>
              <a:rPr lang="fr-CH" dirty="0" smtClean="0"/>
              <a:t> to </a:t>
            </a:r>
            <a:r>
              <a:rPr lang="fr-CH" dirty="0" err="1" smtClean="0"/>
              <a:t>yourself</a:t>
            </a:r>
            <a:r>
              <a:rPr lang="fr-CH" dirty="0"/>
              <a:t> </a:t>
            </a:r>
            <a:r>
              <a:rPr lang="fr-CH" dirty="0" smtClean="0"/>
              <a:t>and </a:t>
            </a:r>
            <a:r>
              <a:rPr lang="fr-CH" dirty="0" err="1" smtClean="0"/>
              <a:t>understand</a:t>
            </a:r>
            <a:r>
              <a:rPr lang="fr-CH" dirty="0" smtClean="0"/>
              <a:t> </a:t>
            </a:r>
            <a:r>
              <a:rPr lang="fr-CH" dirty="0" err="1" smtClean="0"/>
              <a:t>when</a:t>
            </a:r>
            <a:r>
              <a:rPr lang="fr-CH" dirty="0" smtClean="0"/>
              <a:t> </a:t>
            </a:r>
            <a:r>
              <a:rPr lang="fr-CH" dirty="0" err="1" smtClean="0"/>
              <a:t>you</a:t>
            </a:r>
            <a:r>
              <a:rPr lang="fr-CH" dirty="0" smtClean="0"/>
              <a:t> </a:t>
            </a:r>
            <a:r>
              <a:rPr lang="fr-CH" dirty="0" err="1" smtClean="0"/>
              <a:t>need</a:t>
            </a:r>
            <a:r>
              <a:rPr lang="fr-CH" dirty="0" smtClean="0"/>
              <a:t> help – and </a:t>
            </a:r>
            <a:r>
              <a:rPr lang="fr-CH" dirty="0" err="1" smtClean="0"/>
              <a:t>ask</a:t>
            </a:r>
            <a:r>
              <a:rPr lang="fr-CH" dirty="0" smtClean="0"/>
              <a:t> for </a:t>
            </a:r>
            <a:r>
              <a:rPr lang="fr-CH" dirty="0" err="1" smtClean="0"/>
              <a:t>it</a:t>
            </a:r>
            <a:endParaRPr lang="fr-CH" dirty="0" smtClean="0"/>
          </a:p>
          <a:p>
            <a:r>
              <a:rPr lang="fr-CH" dirty="0" smtClean="0"/>
              <a:t>Do not </a:t>
            </a:r>
            <a:r>
              <a:rPr lang="fr-CH" dirty="0" err="1" smtClean="0"/>
              <a:t>allow</a:t>
            </a:r>
            <a:r>
              <a:rPr lang="fr-CH" dirty="0" smtClean="0"/>
              <a:t> </a:t>
            </a:r>
            <a:r>
              <a:rPr lang="fr-CH" dirty="0" err="1" smtClean="0"/>
              <a:t>fear</a:t>
            </a:r>
            <a:r>
              <a:rPr lang="fr-CH" dirty="0" smtClean="0"/>
              <a:t> of </a:t>
            </a:r>
            <a:r>
              <a:rPr lang="fr-CH" dirty="0" err="1" smtClean="0"/>
              <a:t>confidentiality</a:t>
            </a:r>
            <a:r>
              <a:rPr lang="fr-CH" dirty="0" smtClean="0"/>
              <a:t> </a:t>
            </a:r>
            <a:r>
              <a:rPr lang="fr-CH" dirty="0" err="1" smtClean="0"/>
              <a:t>limit</a:t>
            </a:r>
            <a:r>
              <a:rPr lang="fr-CH" dirty="0" smtClean="0"/>
              <a:t> </a:t>
            </a:r>
            <a:r>
              <a:rPr lang="fr-CH" dirty="0" err="1" smtClean="0"/>
              <a:t>your</a:t>
            </a:r>
            <a:r>
              <a:rPr lang="fr-CH" dirty="0" smtClean="0"/>
              <a:t> </a:t>
            </a:r>
            <a:r>
              <a:rPr lang="fr-CH" dirty="0" err="1" smtClean="0"/>
              <a:t>opportunities</a:t>
            </a:r>
            <a:r>
              <a:rPr lang="fr-CH" dirty="0" smtClean="0"/>
              <a:t> of exchange</a:t>
            </a:r>
          </a:p>
          <a:p>
            <a:r>
              <a:rPr lang="fr-CH" dirty="0" smtClean="0"/>
              <a:t>Do not </a:t>
            </a:r>
            <a:r>
              <a:rPr lang="fr-CH" dirty="0" err="1" smtClean="0"/>
              <a:t>fool</a:t>
            </a:r>
            <a:r>
              <a:rPr lang="fr-CH" dirty="0" smtClean="0"/>
              <a:t> </a:t>
            </a:r>
            <a:r>
              <a:rPr lang="fr-CH" dirty="0" err="1" smtClean="0"/>
              <a:t>yourself</a:t>
            </a:r>
            <a:r>
              <a:rPr lang="fr-CH" dirty="0" smtClean="0"/>
              <a:t> </a:t>
            </a:r>
            <a:r>
              <a:rPr lang="fr-CH" dirty="0" err="1" smtClean="0"/>
              <a:t>with</a:t>
            </a:r>
            <a:r>
              <a:rPr lang="fr-CH" dirty="0" smtClean="0"/>
              <a:t> </a:t>
            </a:r>
            <a:r>
              <a:rPr lang="fr-CH" dirty="0" err="1" smtClean="0"/>
              <a:t>titles</a:t>
            </a:r>
            <a:endParaRPr lang="fr-CH" dirty="0" smtClean="0"/>
          </a:p>
          <a:p>
            <a:r>
              <a:rPr lang="fr-CH" dirty="0"/>
              <a:t>Be </a:t>
            </a:r>
            <a:r>
              <a:rPr lang="fr-CH" dirty="0" err="1"/>
              <a:t>authentic</a:t>
            </a:r>
            <a:r>
              <a:rPr lang="fr-CH" dirty="0"/>
              <a:t> to </a:t>
            </a:r>
            <a:r>
              <a:rPr lang="fr-CH" dirty="0" err="1"/>
              <a:t>your</a:t>
            </a:r>
            <a:r>
              <a:rPr lang="fr-CH" dirty="0"/>
              <a:t> values in setting the </a:t>
            </a:r>
            <a:r>
              <a:rPr lang="fr-CH" dirty="0" err="1"/>
              <a:t>company</a:t>
            </a:r>
            <a:r>
              <a:rPr lang="fr-CH" dirty="0"/>
              <a:t> </a:t>
            </a:r>
            <a:r>
              <a:rPr lang="fr-CH" dirty="0" smtClean="0"/>
              <a:t>values</a:t>
            </a:r>
          </a:p>
          <a:p>
            <a:r>
              <a:rPr lang="fr-CH" dirty="0" err="1"/>
              <a:t>Embrace</a:t>
            </a:r>
            <a:r>
              <a:rPr lang="fr-CH" dirty="0"/>
              <a:t> changes and </a:t>
            </a:r>
            <a:r>
              <a:rPr lang="fr-CH" dirty="0" err="1"/>
              <a:t>be</a:t>
            </a:r>
            <a:r>
              <a:rPr lang="fr-CH" dirty="0"/>
              <a:t> </a:t>
            </a:r>
            <a:r>
              <a:rPr lang="fr-CH" dirty="0" err="1"/>
              <a:t>prepared</a:t>
            </a:r>
            <a:r>
              <a:rPr lang="fr-CH" dirty="0"/>
              <a:t> for </a:t>
            </a:r>
            <a:r>
              <a:rPr lang="fr-CH" dirty="0" err="1"/>
              <a:t>them</a:t>
            </a:r>
            <a:r>
              <a:rPr lang="fr-CH" dirty="0"/>
              <a:t> – </a:t>
            </a:r>
            <a:r>
              <a:rPr lang="fr-CH" dirty="0" err="1" smtClean="0"/>
              <a:t>even</a:t>
            </a:r>
            <a:r>
              <a:rPr lang="fr-CH" dirty="0" smtClean="0"/>
              <a:t> positive changes (e.g., </a:t>
            </a:r>
            <a:r>
              <a:rPr lang="fr-CH" dirty="0" err="1" smtClean="0"/>
              <a:t>company</a:t>
            </a:r>
            <a:r>
              <a:rPr lang="fr-CH" dirty="0" smtClean="0"/>
              <a:t> </a:t>
            </a:r>
            <a:r>
              <a:rPr lang="fr-CH" dirty="0" err="1" smtClean="0"/>
              <a:t>growth</a:t>
            </a:r>
            <a:r>
              <a:rPr lang="fr-CH" dirty="0" smtClean="0"/>
              <a:t>) </a:t>
            </a:r>
            <a:r>
              <a:rPr lang="fr-CH" dirty="0" err="1"/>
              <a:t>can</a:t>
            </a:r>
            <a:r>
              <a:rPr lang="fr-CH" dirty="0"/>
              <a:t> </a:t>
            </a:r>
            <a:r>
              <a:rPr lang="fr-CH" dirty="0" err="1"/>
              <a:t>be</a:t>
            </a:r>
            <a:r>
              <a:rPr lang="fr-CH" dirty="0"/>
              <a:t> a </a:t>
            </a:r>
            <a:r>
              <a:rPr lang="fr-CH" dirty="0" err="1"/>
              <a:t>big</a:t>
            </a:r>
            <a:r>
              <a:rPr lang="fr-CH" dirty="0"/>
              <a:t> challenge </a:t>
            </a:r>
          </a:p>
          <a:p>
            <a:pPr marL="0" indent="0">
              <a:buNone/>
            </a:pPr>
            <a:endParaRPr lang="fr-CH" dirty="0"/>
          </a:p>
          <a:p>
            <a:pPr marL="0" indent="0">
              <a:buNone/>
            </a:pPr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2557020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rin">
  <a:themeElements>
    <a:clrScheme name="Wisp">
      <a:dk1>
        <a:sysClr val="windowText" lastClr="000000"/>
      </a:dk1>
      <a:lt1>
        <a:sysClr val="window" lastClr="FFFFFF"/>
      </a:lt1>
      <a:dk2>
        <a:srgbClr val="2E5369"/>
      </a:dk2>
      <a:lt2>
        <a:srgbClr val="CFE2E7"/>
      </a:lt2>
      <a:accent1>
        <a:srgbClr val="353535"/>
      </a:accent1>
      <a:accent2>
        <a:srgbClr val="31B4E6"/>
      </a:accent2>
      <a:accent3>
        <a:srgbClr val="265991"/>
      </a:accent3>
      <a:accent4>
        <a:srgbClr val="7E40CC"/>
      </a:accent4>
      <a:accent5>
        <a:srgbClr val="B927E9"/>
      </a:accent5>
      <a:accent6>
        <a:srgbClr val="E833BF"/>
      </a:accent6>
      <a:hlink>
        <a:srgbClr val="2DA0F1"/>
      </a:hlink>
      <a:folHlink>
        <a:srgbClr val="7ED1E6"/>
      </a:folHlink>
    </a:clrScheme>
    <a:fontScheme name="Wisp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4F34B87B-9C7A-41AE-A6CB-48536223DFF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292</TotalTime>
  <Words>822</Words>
  <Application>Microsoft Office PowerPoint</Application>
  <PresentationFormat>Grand écran</PresentationFormat>
  <Paragraphs>118</Paragraphs>
  <Slides>14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14</vt:i4>
      </vt:variant>
    </vt:vector>
  </HeadingPairs>
  <TitlesOfParts>
    <vt:vector size="18" baseType="lpstr">
      <vt:lpstr>Arial</vt:lpstr>
      <vt:lpstr>Century Gothic</vt:lpstr>
      <vt:lpstr>Wingdings 3</vt:lpstr>
      <vt:lpstr>Brin</vt:lpstr>
      <vt:lpstr>Do's and don'ts of early stage start-ups.  A view from the inside </vt:lpstr>
      <vt:lpstr>Short Bio</vt:lpstr>
      <vt:lpstr>Disclaimer</vt:lpstr>
      <vt:lpstr>The key elements</vt:lpstr>
      <vt:lpstr>Commonly accepted drives</vt:lpstr>
      <vt:lpstr>The harsh truth behind passion &amp; start-ups</vt:lpstr>
      <vt:lpstr>The nasty side of following a dream</vt:lpstr>
      <vt:lpstr>The utopia of being your own boss</vt:lpstr>
      <vt:lpstr>Attitude </vt:lpstr>
      <vt:lpstr>Team</vt:lpstr>
      <vt:lpstr>Reality checks</vt:lpstr>
      <vt:lpstr>Failure</vt:lpstr>
      <vt:lpstr>Last thought </vt:lpstr>
      <vt:lpstr>Time to take a step! </vt:lpstr>
    </vt:vector>
  </TitlesOfParts>
  <Company>Université de Genève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Do's and don'ts of early stage start-ups  a view from the inside</dc:title>
  <dc:creator>Eva Servoli</dc:creator>
  <cp:lastModifiedBy>Eva Servoli</cp:lastModifiedBy>
  <cp:revision>31</cp:revision>
  <dcterms:created xsi:type="dcterms:W3CDTF">2018-05-06T06:57:01Z</dcterms:created>
  <dcterms:modified xsi:type="dcterms:W3CDTF">2018-05-08T07:01:21Z</dcterms:modified>
</cp:coreProperties>
</file>