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notesSlides/notesSlide16.xml" ContentType="application/vnd.openxmlformats-officedocument.presentationml.notesSlid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32.xml" ContentType="application/vnd.openxmlformats-officedocument.them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notesSlides/notesSlide13.xml" ContentType="application/vnd.openxmlformats-officedocument.presentationml.notesSlide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s/slide41.xml" ContentType="application/vnd.openxmlformats-officedocument.presentationml.slide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notesSlides/notesSlide15.xml" ContentType="application/vnd.openxmlformats-officedocument.presentationml.notesSlide+xml"/>
  <Override PartName="/ppt/slideMasters/slideMaster3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31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34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notesSlides/notesSlide17.xml" ContentType="application/vnd.openxmlformats-officedocument.presentationml.notesSlide+xml"/>
  <Override PartName="/ppt/slideMasters/slideMaster34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349.xml" ContentType="application/vnd.openxmlformats-officedocument.presentationml.slideLayout+xml"/>
  <Override PartName="/ppt/theme/theme33.xml" ContentType="application/vnd.openxmlformats-officedocument.them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notesSlides/notesSlide14.xml" ContentType="application/vnd.openxmlformats-officedocument.presentationml.notesSlide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slideLayouts/slideLayout346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Default Extension="jpeg" ContentType="image/jpeg"/>
  <Override PartName="/ppt/slideMasters/slideMaster25.xml" ContentType="application/vnd.openxmlformats-officedocument.presentationml.slideMaster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9" r:id="rId1"/>
    <p:sldMasterId id="2147485531" r:id="rId2"/>
    <p:sldMasterId id="2147485536" r:id="rId3"/>
    <p:sldMasterId id="2147485560" r:id="rId4"/>
    <p:sldMasterId id="2147485565" r:id="rId5"/>
    <p:sldMasterId id="2147485575" r:id="rId6"/>
    <p:sldMasterId id="2147485576" r:id="rId7"/>
    <p:sldMasterId id="2147485580" r:id="rId8"/>
    <p:sldMasterId id="2147485584" r:id="rId9"/>
    <p:sldMasterId id="2147485585" r:id="rId10"/>
    <p:sldMasterId id="2147485589" r:id="rId11"/>
    <p:sldMasterId id="2147485596" r:id="rId12"/>
    <p:sldMasterId id="2147485597" r:id="rId13"/>
    <p:sldMasterId id="2147485598" r:id="rId14"/>
    <p:sldMasterId id="2147485602" r:id="rId15"/>
    <p:sldMasterId id="2147485604" r:id="rId16"/>
    <p:sldMasterId id="2147485623" r:id="rId17"/>
    <p:sldMasterId id="2147486023" r:id="rId18"/>
    <p:sldMasterId id="2147486026" r:id="rId19"/>
    <p:sldMasterId id="2147486029" r:id="rId20"/>
    <p:sldMasterId id="2147486030" r:id="rId21"/>
    <p:sldMasterId id="2147486035" r:id="rId22"/>
    <p:sldMasterId id="2147486036" r:id="rId23"/>
    <p:sldMasterId id="2147486037" r:id="rId24"/>
    <p:sldMasterId id="2147486039" r:id="rId25"/>
    <p:sldMasterId id="2147486041" r:id="rId26"/>
    <p:sldMasterId id="2147486042" r:id="rId27"/>
    <p:sldMasterId id="2147486043" r:id="rId28"/>
    <p:sldMasterId id="2147486049" r:id="rId29"/>
    <p:sldMasterId id="2147486052" r:id="rId30"/>
    <p:sldMasterId id="2147486053" r:id="rId31"/>
    <p:sldMasterId id="2147486054" r:id="rId32"/>
    <p:sldMasterId id="2147486055" r:id="rId33"/>
    <p:sldMasterId id="2147486421" r:id="rId34"/>
  </p:sldMasterIdLst>
  <p:notesMasterIdLst>
    <p:notesMasterId r:id="rId78"/>
  </p:notesMasterIdLst>
  <p:sldIdLst>
    <p:sldId id="1738" r:id="rId35"/>
    <p:sldId id="2000" r:id="rId36"/>
    <p:sldId id="1937" r:id="rId37"/>
    <p:sldId id="1977" r:id="rId38"/>
    <p:sldId id="1897" r:id="rId39"/>
    <p:sldId id="2004" r:id="rId40"/>
    <p:sldId id="1825" r:id="rId41"/>
    <p:sldId id="1959" r:id="rId42"/>
    <p:sldId id="1935" r:id="rId43"/>
    <p:sldId id="1963" r:id="rId44"/>
    <p:sldId id="1734" r:id="rId45"/>
    <p:sldId id="1916" r:id="rId46"/>
    <p:sldId id="1851" r:id="rId47"/>
    <p:sldId id="1760" r:id="rId48"/>
    <p:sldId id="1795" r:id="rId49"/>
    <p:sldId id="1780" r:id="rId50"/>
    <p:sldId id="1797" r:id="rId51"/>
    <p:sldId id="1779" r:id="rId52"/>
    <p:sldId id="1798" r:id="rId53"/>
    <p:sldId id="1799" r:id="rId54"/>
    <p:sldId id="1640" r:id="rId55"/>
    <p:sldId id="1259" r:id="rId56"/>
    <p:sldId id="1261" r:id="rId57"/>
    <p:sldId id="1928" r:id="rId58"/>
    <p:sldId id="1974" r:id="rId59"/>
    <p:sldId id="1966" r:id="rId60"/>
    <p:sldId id="1947" r:id="rId61"/>
    <p:sldId id="1956" r:id="rId62"/>
    <p:sldId id="1954" r:id="rId63"/>
    <p:sldId id="1951" r:id="rId64"/>
    <p:sldId id="2003" r:id="rId65"/>
    <p:sldId id="1996" r:id="rId66"/>
    <p:sldId id="1997" r:id="rId67"/>
    <p:sldId id="1999" r:id="rId68"/>
    <p:sldId id="1816" r:id="rId69"/>
    <p:sldId id="1992" r:id="rId70"/>
    <p:sldId id="1940" r:id="rId71"/>
    <p:sldId id="1941" r:id="rId72"/>
    <p:sldId id="2001" r:id="rId73"/>
    <p:sldId id="2002" r:id="rId74"/>
    <p:sldId id="1978" r:id="rId75"/>
    <p:sldId id="1731" r:id="rId76"/>
    <p:sldId id="1979" r:id="rId77"/>
  </p:sldIdLst>
  <p:sldSz cx="9144000" cy="6858000" type="screen4x3"/>
  <p:notesSz cx="7086600" cy="94297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4400" b="1" kern="1200">
        <a:solidFill>
          <a:srgbClr val="0000FF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0000FF"/>
    <a:srgbClr val="0100B2"/>
    <a:srgbClr val="FFFF66"/>
    <a:srgbClr val="FF0000"/>
    <a:srgbClr val="9999FF"/>
    <a:srgbClr val="DDDDDD"/>
    <a:srgbClr val="000000"/>
    <a:srgbClr val="007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09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3486" y="-90"/>
      </p:cViewPr>
      <p:guideLst>
        <p:guide orient="horz" pos="2970"/>
        <p:guide pos="22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8.xml"/><Relationship Id="rId47" Type="http://schemas.openxmlformats.org/officeDocument/2006/relationships/slide" Target="slides/slide13.xml"/><Relationship Id="rId50" Type="http://schemas.openxmlformats.org/officeDocument/2006/relationships/slide" Target="slides/slide16.xml"/><Relationship Id="rId55" Type="http://schemas.openxmlformats.org/officeDocument/2006/relationships/slide" Target="slides/slide21.xml"/><Relationship Id="rId63" Type="http://schemas.openxmlformats.org/officeDocument/2006/relationships/slide" Target="slides/slide29.xml"/><Relationship Id="rId68" Type="http://schemas.openxmlformats.org/officeDocument/2006/relationships/slide" Target="slides/slide34.xml"/><Relationship Id="rId76" Type="http://schemas.openxmlformats.org/officeDocument/2006/relationships/slide" Target="slides/slide42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3.xml"/><Relationship Id="rId40" Type="http://schemas.openxmlformats.org/officeDocument/2006/relationships/slide" Target="slides/slide6.xml"/><Relationship Id="rId45" Type="http://schemas.openxmlformats.org/officeDocument/2006/relationships/slide" Target="slides/slide11.xml"/><Relationship Id="rId53" Type="http://schemas.openxmlformats.org/officeDocument/2006/relationships/slide" Target="slides/slide19.xml"/><Relationship Id="rId58" Type="http://schemas.openxmlformats.org/officeDocument/2006/relationships/slide" Target="slides/slide24.xml"/><Relationship Id="rId66" Type="http://schemas.openxmlformats.org/officeDocument/2006/relationships/slide" Target="slides/slide32.xml"/><Relationship Id="rId74" Type="http://schemas.openxmlformats.org/officeDocument/2006/relationships/slide" Target="slides/slide40.xml"/><Relationship Id="rId79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7.xml"/><Relationship Id="rId8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10.xml"/><Relationship Id="rId52" Type="http://schemas.openxmlformats.org/officeDocument/2006/relationships/slide" Target="slides/slide18.xml"/><Relationship Id="rId60" Type="http://schemas.openxmlformats.org/officeDocument/2006/relationships/slide" Target="slides/slide26.xml"/><Relationship Id="rId65" Type="http://schemas.openxmlformats.org/officeDocument/2006/relationships/slide" Target="slides/slide31.xml"/><Relationship Id="rId73" Type="http://schemas.openxmlformats.org/officeDocument/2006/relationships/slide" Target="slides/slide39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1.xml"/><Relationship Id="rId43" Type="http://schemas.openxmlformats.org/officeDocument/2006/relationships/slide" Target="slides/slide9.xml"/><Relationship Id="rId48" Type="http://schemas.openxmlformats.org/officeDocument/2006/relationships/slide" Target="slides/slide14.xml"/><Relationship Id="rId56" Type="http://schemas.openxmlformats.org/officeDocument/2006/relationships/slide" Target="slides/slide22.xml"/><Relationship Id="rId64" Type="http://schemas.openxmlformats.org/officeDocument/2006/relationships/slide" Target="slides/slide30.xml"/><Relationship Id="rId69" Type="http://schemas.openxmlformats.org/officeDocument/2006/relationships/slide" Target="slides/slide35.xml"/><Relationship Id="rId77" Type="http://schemas.openxmlformats.org/officeDocument/2006/relationships/slide" Target="slides/slide4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7.xml"/><Relationship Id="rId72" Type="http://schemas.openxmlformats.org/officeDocument/2006/relationships/slide" Target="slides/slide38.xml"/><Relationship Id="rId80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4.xml"/><Relationship Id="rId46" Type="http://schemas.openxmlformats.org/officeDocument/2006/relationships/slide" Target="slides/slide12.xml"/><Relationship Id="rId59" Type="http://schemas.openxmlformats.org/officeDocument/2006/relationships/slide" Target="slides/slide25.xml"/><Relationship Id="rId67" Type="http://schemas.openxmlformats.org/officeDocument/2006/relationships/slide" Target="slides/slide33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7.xml"/><Relationship Id="rId54" Type="http://schemas.openxmlformats.org/officeDocument/2006/relationships/slide" Target="slides/slide20.xml"/><Relationship Id="rId62" Type="http://schemas.openxmlformats.org/officeDocument/2006/relationships/slide" Target="slides/slide28.xml"/><Relationship Id="rId70" Type="http://schemas.openxmlformats.org/officeDocument/2006/relationships/slide" Target="slides/slide36.xml"/><Relationship Id="rId75" Type="http://schemas.openxmlformats.org/officeDocument/2006/relationships/slide" Target="slides/slide4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2.xml"/><Relationship Id="rId49" Type="http://schemas.openxmlformats.org/officeDocument/2006/relationships/slide" Target="slides/slide15.xml"/><Relationship Id="rId57" Type="http://schemas.openxmlformats.org/officeDocument/2006/relationships/slide" Target="slides/slide2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351" tIns="47175" rIns="94351" bIns="47175" numCol="1" anchor="t" anchorCtr="0" compatLnSpc="1">
            <a:prstTxWarp prst="textNoShape">
              <a:avLst/>
            </a:prstTxWarp>
          </a:bodyPr>
          <a:lstStyle>
            <a:lvl1pPr defTabSz="944563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351" tIns="47175" rIns="94351" bIns="47175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362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4275" y="706438"/>
            <a:ext cx="4716463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79925"/>
            <a:ext cx="5197475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351" tIns="47175" rIns="94351" bIns="471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351" tIns="47175" rIns="94351" bIns="47175" numCol="1" anchor="b" anchorCtr="0" compatLnSpc="1">
            <a:prstTxWarp prst="textNoShape">
              <a:avLst/>
            </a:prstTxWarp>
          </a:bodyPr>
          <a:lstStyle>
            <a:lvl1pPr defTabSz="944563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351" tIns="47175" rIns="94351" bIns="47175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 b="0">
                <a:solidFill>
                  <a:schemeClr val="tx1"/>
                </a:solidFill>
              </a:defRPr>
            </a:lvl1pPr>
          </a:lstStyle>
          <a:p>
            <a:fld id="{B8BD723A-864B-4981-852F-7CC1EA16DD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6462" cy="3536950"/>
          </a:xfrm>
          <a:ln/>
        </p:spPr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E26C338D-1002-484B-AFDE-92DD7E82E5A5}" type="slidenum">
              <a:rPr lang="en-US" sz="1200" b="0">
                <a:solidFill>
                  <a:schemeClr val="tx1"/>
                </a:solidFill>
              </a:rPr>
              <a:pPr algn="r" defTabSz="944563"/>
              <a:t>18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7718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4875" cy="3536950"/>
          </a:xfrm>
          <a:ln/>
        </p:spPr>
      </p:sp>
      <p:sp>
        <p:nvSpPr>
          <p:cNvPr id="477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8655A-E3DE-4CFD-BC0E-A97C4801756D}" type="slidenum">
              <a:rPr lang="en-US"/>
              <a:pPr/>
              <a:t>23</a:t>
            </a:fld>
            <a:endParaRPr lang="en-US"/>
          </a:p>
        </p:txBody>
      </p:sp>
      <p:sp>
        <p:nvSpPr>
          <p:cNvPr id="48537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4875" cy="3536950"/>
          </a:xfrm>
          <a:ln/>
        </p:spPr>
      </p:sp>
      <p:sp>
        <p:nvSpPr>
          <p:cNvPr id="485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8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6462" cy="3536950"/>
          </a:xfrm>
          <a:ln/>
        </p:spPr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479925"/>
            <a:ext cx="5667375" cy="4243388"/>
          </a:xfrm>
          <a:noFill/>
          <a:ln/>
        </p:spPr>
        <p:txBody>
          <a:bodyPr lIns="94346" tIns="47172" rIns="94346" bIns="47172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6462" cy="3536950"/>
          </a:xfrm>
          <a:ln/>
        </p:spPr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46" tIns="47172" rIns="94346" bIns="47172" anchor="b"/>
          <a:lstStyle/>
          <a:p>
            <a:pPr algn="r" defTabSz="944563"/>
            <a:fld id="{894562C3-BA5F-44EB-B695-AF772D0ACA1F}" type="slidenum">
              <a:rPr lang="en-US" sz="1200" b="0">
                <a:solidFill>
                  <a:schemeClr val="tx1"/>
                </a:solidFill>
              </a:rPr>
              <a:pPr algn="r" defTabSz="944563"/>
              <a:t>35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96643" name="Rectangle 7"/>
          <p:cNvSpPr txBox="1">
            <a:spLocks noGrp="1" noChangeArrowheads="1"/>
          </p:cNvSpPr>
          <p:nvPr/>
        </p:nvSpPr>
        <p:spPr bwMode="auto">
          <a:xfrm>
            <a:off x="4016375" y="8958263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69" tIns="47186" rIns="94369" bIns="47186" anchor="b"/>
          <a:lstStyle/>
          <a:p>
            <a:pPr algn="r" defTabSz="942975"/>
            <a:fld id="{4A6BD611-C187-4C97-8FD6-29C0E7DB1E60}" type="slidenum">
              <a:rPr lang="en-US" sz="1200" b="0">
                <a:solidFill>
                  <a:schemeClr val="tx1"/>
                </a:solidFill>
              </a:rPr>
              <a:pPr algn="r" defTabSz="942975"/>
              <a:t>35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9664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9038" y="709613"/>
            <a:ext cx="4713287" cy="3535362"/>
          </a:xfrm>
          <a:ln/>
        </p:spPr>
      </p:sp>
      <p:sp>
        <p:nvSpPr>
          <p:cNvPr id="4966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79925"/>
            <a:ext cx="5197475" cy="4240213"/>
          </a:xfrm>
          <a:noFill/>
          <a:ln/>
        </p:spPr>
        <p:txBody>
          <a:bodyPr lIns="94369" tIns="47186" rIns="94369" bIns="4718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42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D52AA922-67FE-4CE1-B241-CB52EDA6B3E3}" type="slidenum">
              <a:rPr lang="en-US" sz="1200" b="0">
                <a:solidFill>
                  <a:schemeClr val="tx1"/>
                </a:solidFill>
              </a:rPr>
              <a:pPr algn="r" defTabSz="944563"/>
              <a:t>36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82944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7450" y="708025"/>
            <a:ext cx="4713288" cy="3535363"/>
          </a:xfrm>
          <a:ln/>
        </p:spPr>
      </p:sp>
      <p:sp>
        <p:nvSpPr>
          <p:cNvPr id="829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38CB549C-5C6C-4FD6-B3FF-F290BA345CED}" type="slidenum">
              <a:rPr lang="en-US" sz="1200" b="0">
                <a:solidFill>
                  <a:schemeClr val="tx1"/>
                </a:solidFill>
              </a:rPr>
              <a:pPr algn="r" defTabSz="944563"/>
              <a:t>37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71395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1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45" tIns="45472" rIns="90945" bIns="45472" anchor="b"/>
          <a:lstStyle/>
          <a:p>
            <a:pPr algn="r" defTabSz="909638"/>
            <a:fld id="{DB99C8C4-C369-4147-BF1E-7DFC8E0C63E9}" type="slidenum">
              <a:rPr lang="en-US" sz="1200" b="0">
                <a:solidFill>
                  <a:schemeClr val="tx1"/>
                </a:solidFill>
              </a:rPr>
              <a:pPr algn="r" defTabSz="909638"/>
              <a:t>37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7139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8050" cy="3538537"/>
          </a:xfrm>
          <a:ln/>
        </p:spPr>
      </p:sp>
      <p:sp>
        <p:nvSpPr>
          <p:cNvPr id="571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81513"/>
            <a:ext cx="5670550" cy="4241800"/>
          </a:xfrm>
          <a:noFill/>
          <a:ln/>
        </p:spPr>
        <p:txBody>
          <a:bodyPr lIns="89257" tIns="44628" rIns="89257" bIns="4462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F65370B4-EA37-4DCB-8067-23F0C75745B5}" type="slidenum">
              <a:rPr lang="en-US" sz="1200" b="0">
                <a:solidFill>
                  <a:schemeClr val="tx1"/>
                </a:solidFill>
              </a:rPr>
              <a:pPr algn="r" defTabSz="944563"/>
              <a:t>38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74467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1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45" tIns="45472" rIns="90945" bIns="45472" anchor="b"/>
          <a:lstStyle/>
          <a:p>
            <a:pPr algn="r" defTabSz="909638"/>
            <a:fld id="{36084D87-A646-406B-82A8-82F708712A60}" type="slidenum">
              <a:rPr lang="en-US" sz="1200" b="0">
                <a:solidFill>
                  <a:schemeClr val="tx1"/>
                </a:solidFill>
              </a:rPr>
              <a:pPr algn="r" defTabSz="909638"/>
              <a:t>38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7446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4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945" tIns="45472" rIns="90945" bIns="4547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2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1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40" tIns="45469" rIns="90940" bIns="45469" anchor="b"/>
          <a:lstStyle/>
          <a:p>
            <a:pPr algn="r" defTabSz="909638"/>
            <a:fld id="{B81578A2-FFCB-44F6-A673-498C27BCC50B}" type="slidenum">
              <a:rPr lang="en-US" sz="1200" b="0">
                <a:solidFill>
                  <a:schemeClr val="tx1"/>
                </a:solidFill>
              </a:rPr>
              <a:pPr algn="r" defTabSz="909638"/>
              <a:t>39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86016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8050" cy="3538537"/>
          </a:xfrm>
          <a:ln/>
        </p:spPr>
      </p:sp>
      <p:sp>
        <p:nvSpPr>
          <p:cNvPr id="860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81513"/>
            <a:ext cx="5197475" cy="4241800"/>
          </a:xfrm>
          <a:noFill/>
          <a:ln/>
        </p:spPr>
        <p:txBody>
          <a:bodyPr lIns="90940" tIns="45469" rIns="90940" bIns="45469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1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40" tIns="45469" rIns="90940" bIns="45469" anchor="b"/>
          <a:lstStyle/>
          <a:p>
            <a:pPr algn="r" defTabSz="909638"/>
            <a:fld id="{7870513F-F190-4C38-8917-324D29591948}" type="slidenum">
              <a:rPr lang="en-US" sz="1200" b="0">
                <a:solidFill>
                  <a:schemeClr val="tx1"/>
                </a:solidFill>
              </a:rPr>
              <a:pPr algn="r" defTabSz="909638"/>
              <a:t>40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86221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8050" cy="3538537"/>
          </a:xfrm>
          <a:ln/>
        </p:spPr>
      </p:sp>
      <p:sp>
        <p:nvSpPr>
          <p:cNvPr id="862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81513"/>
            <a:ext cx="5197475" cy="4241800"/>
          </a:xfrm>
          <a:noFill/>
          <a:ln/>
        </p:spPr>
        <p:txBody>
          <a:bodyPr lIns="90940" tIns="45469" rIns="90940" bIns="45469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C8DC0643-69BB-4BE6-B39A-E10E31689129}" type="slidenum">
              <a:rPr lang="en-US" sz="1200" b="0">
                <a:solidFill>
                  <a:schemeClr val="tx1"/>
                </a:solidFill>
              </a:rPr>
              <a:pPr algn="r" defTabSz="944563"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766979" name="Rectangle 7"/>
          <p:cNvSpPr txBox="1">
            <a:spLocks noGrp="1" noChangeArrowheads="1"/>
          </p:cNvSpPr>
          <p:nvPr/>
        </p:nvSpPr>
        <p:spPr bwMode="auto">
          <a:xfrm>
            <a:off x="4016375" y="8958263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75" tIns="47188" rIns="94375" bIns="47188" anchor="b"/>
          <a:lstStyle/>
          <a:p>
            <a:pPr algn="r" defTabSz="942975"/>
            <a:fld id="{C4C80794-D9DB-43C4-9D81-9C9FD6E98B73}" type="slidenum">
              <a:rPr lang="en-US" sz="1200" b="0">
                <a:solidFill>
                  <a:schemeClr val="tx1"/>
                </a:solidFill>
              </a:rPr>
              <a:pPr algn="r" defTabSz="942975"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766980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75" tIns="47188" rIns="94375" bIns="47188" anchor="b"/>
          <a:lstStyle/>
          <a:p>
            <a:pPr algn="r" defTabSz="942975" eaLnBrk="1" hangingPunct="1"/>
            <a:fld id="{8C538F5C-1B2A-485C-B2A3-1F01B0B7D889}" type="slidenum">
              <a:rPr lang="en-US" sz="1200" b="0">
                <a:solidFill>
                  <a:schemeClr val="tx1"/>
                </a:solidFill>
                <a:latin typeface="Calibri" pitchFamily="34" charset="0"/>
              </a:rPr>
              <a:pPr algn="r" defTabSz="942975" eaLnBrk="1" hangingPunct="1"/>
              <a:t>4</a:t>
            </a:fld>
            <a:endParaRPr lang="en-US" sz="1200" b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6698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7450" y="708025"/>
            <a:ext cx="4713288" cy="3535363"/>
          </a:xfrm>
          <a:ln/>
        </p:spPr>
      </p:sp>
      <p:sp>
        <p:nvSpPr>
          <p:cNvPr id="76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79925"/>
            <a:ext cx="5670550" cy="4243388"/>
          </a:xfrm>
          <a:noFill/>
          <a:ln>
            <a:solidFill>
              <a:srgbClr val="000000"/>
            </a:solidFill>
          </a:ln>
        </p:spPr>
        <p:txBody>
          <a:bodyPr lIns="94375" tIns="47188" rIns="94375" bIns="47188"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6462" cy="3536950"/>
          </a:xfrm>
          <a:ln/>
        </p:spPr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479925"/>
            <a:ext cx="5194300" cy="4243388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46" tIns="47172" rIns="94346" bIns="47172" anchor="b"/>
          <a:lstStyle/>
          <a:p>
            <a:pPr algn="r" defTabSz="944563"/>
            <a:fld id="{11F65E42-7E30-41F8-A8CA-519540FE9723}" type="slidenum">
              <a:rPr lang="en-US" sz="1200" b="0">
                <a:solidFill>
                  <a:schemeClr val="tx1"/>
                </a:solidFill>
              </a:rPr>
              <a:pPr algn="r" defTabSz="944563"/>
              <a:t>42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98691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69" tIns="47186" rIns="94369" bIns="47186" anchor="b"/>
          <a:lstStyle/>
          <a:p>
            <a:pPr algn="r" defTabSz="942975"/>
            <a:fld id="{A1B1F606-EE8D-42FF-B888-DACBF32EAFCF}" type="slidenum">
              <a:rPr lang="en-US" sz="1100" b="0">
                <a:solidFill>
                  <a:srgbClr val="000000"/>
                </a:solidFill>
              </a:rPr>
              <a:pPr algn="r" defTabSz="942975"/>
              <a:t>42</a:t>
            </a:fld>
            <a:endParaRPr lang="en-US" sz="1100" b="0">
              <a:solidFill>
                <a:srgbClr val="000000"/>
              </a:solidFill>
            </a:endParaRPr>
          </a:p>
        </p:txBody>
      </p:sp>
      <p:sp>
        <p:nvSpPr>
          <p:cNvPr id="49869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7450" y="709613"/>
            <a:ext cx="4713288" cy="3535362"/>
          </a:xfrm>
          <a:ln/>
        </p:spPr>
      </p:sp>
      <p:sp>
        <p:nvSpPr>
          <p:cNvPr id="4986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79925"/>
            <a:ext cx="5197475" cy="4240213"/>
          </a:xfrm>
          <a:noFill/>
          <a:ln/>
        </p:spPr>
        <p:txBody>
          <a:bodyPr lIns="94369" tIns="47186" rIns="94369" bIns="47186"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9448BD37-1C8B-49F4-9D3F-CAF49A9EFCCB}" type="slidenum">
              <a:rPr lang="en-US" sz="1200" b="0">
                <a:solidFill>
                  <a:schemeClr val="tx1"/>
                </a:solidFill>
              </a:rPr>
              <a:pPr algn="r" defTabSz="944563"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6080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4875" cy="3536950"/>
          </a:xfrm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7450" y="708025"/>
            <a:ext cx="4713288" cy="3535363"/>
          </a:xfrm>
          <a:ln/>
        </p:spPr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B7CEDA8F-EBBD-45AA-AA33-2B4FD162C61B}" type="slidenum">
              <a:rPr lang="en-US" sz="1200" b="0">
                <a:solidFill>
                  <a:schemeClr val="tx1"/>
                </a:solidFill>
              </a:rPr>
              <a:pPr algn="r" defTabSz="944563"/>
              <a:t>9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52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79925"/>
            <a:ext cx="5670550" cy="4243388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7450" y="708025"/>
            <a:ext cx="4713288" cy="3535363"/>
          </a:xfrm>
          <a:ln/>
        </p:spPr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46" tIns="47172" rIns="94346" bIns="47172" anchor="b"/>
          <a:lstStyle/>
          <a:p>
            <a:pPr algn="r" defTabSz="944563"/>
            <a:fld id="{B0E1039C-E98B-4620-8498-9B91ED6D3BBC}" type="slidenum">
              <a:rPr lang="en-US" sz="1200" b="0">
                <a:solidFill>
                  <a:schemeClr val="tx1"/>
                </a:solidFill>
                <a:latin typeface="Times" pitchFamily="1" charset="0"/>
              </a:rPr>
              <a:pPr algn="r" defTabSz="944563"/>
              <a:t>11</a:t>
            </a:fld>
            <a:endParaRPr lang="en-US" sz="1200" b="0">
              <a:solidFill>
                <a:schemeClr val="tx1"/>
              </a:solidFill>
              <a:latin typeface="Times" pitchFamily="1" charset="0"/>
            </a:endParaRPr>
          </a:p>
        </p:txBody>
      </p:sp>
      <p:sp>
        <p:nvSpPr>
          <p:cNvPr id="454659" name="Rectangle 7"/>
          <p:cNvSpPr txBox="1">
            <a:spLocks noGrp="1" noChangeArrowheads="1"/>
          </p:cNvSpPr>
          <p:nvPr/>
        </p:nvSpPr>
        <p:spPr bwMode="auto">
          <a:xfrm>
            <a:off x="4014788" y="8956675"/>
            <a:ext cx="30718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38" tIns="47168" rIns="94338" bIns="47168" anchor="b"/>
          <a:lstStyle/>
          <a:p>
            <a:pPr algn="r" defTabSz="942975"/>
            <a:fld id="{0826E22C-E58F-44CC-816B-01FD88E98112}" type="slidenum">
              <a:rPr lang="en-US" sz="4000" b="0"/>
              <a:pPr algn="r" defTabSz="942975"/>
              <a:t>11</a:t>
            </a:fld>
            <a:endParaRPr lang="en-US" sz="4000" b="0"/>
          </a:p>
        </p:txBody>
      </p:sp>
      <p:sp>
        <p:nvSpPr>
          <p:cNvPr id="454660" name="Rectangle 7"/>
          <p:cNvSpPr txBox="1">
            <a:spLocks noGrp="1" noChangeArrowheads="1"/>
          </p:cNvSpPr>
          <p:nvPr/>
        </p:nvSpPr>
        <p:spPr bwMode="auto">
          <a:xfrm>
            <a:off x="4013200" y="8956675"/>
            <a:ext cx="3073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15" tIns="47510" rIns="95015" bIns="47510" anchor="b"/>
          <a:lstStyle/>
          <a:p>
            <a:pPr algn="r" defTabSz="949325"/>
            <a:fld id="{8303AA88-51ED-4CF2-BF0D-D522D967F755}" type="slidenum">
              <a:rPr lang="en-US" sz="1300" b="0"/>
              <a:pPr algn="r" defTabSz="949325"/>
              <a:t>11</a:t>
            </a:fld>
            <a:endParaRPr lang="en-US" sz="1300" b="0"/>
          </a:p>
        </p:txBody>
      </p:sp>
      <p:sp>
        <p:nvSpPr>
          <p:cNvPr id="45466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90625" y="706438"/>
            <a:ext cx="4713288" cy="3536950"/>
          </a:xfrm>
          <a:ln/>
        </p:spPr>
      </p:sp>
      <p:sp>
        <p:nvSpPr>
          <p:cNvPr id="4546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5015" tIns="47510" rIns="95015" bIns="47510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6462" cy="3536950"/>
          </a:xfrm>
          <a:ln/>
        </p:spPr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7"/>
          <p:cNvSpPr txBox="1">
            <a:spLocks noGrp="1" noChangeArrowheads="1"/>
          </p:cNvSpPr>
          <p:nvPr/>
        </p:nvSpPr>
        <p:spPr bwMode="auto">
          <a:xfrm>
            <a:off x="4016375" y="8956675"/>
            <a:ext cx="3070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351" tIns="47175" rIns="94351" bIns="47175" anchor="b"/>
          <a:lstStyle/>
          <a:p>
            <a:pPr algn="r" defTabSz="944563"/>
            <a:fld id="{4A4398BB-0D17-4FF3-A734-737AA2693A50}" type="slidenum">
              <a:rPr lang="en-US" sz="1200" b="0">
                <a:solidFill>
                  <a:schemeClr val="tx1"/>
                </a:solidFill>
              </a:rPr>
              <a:pPr algn="r" defTabSz="944563"/>
              <a:t>16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7206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6438"/>
            <a:ext cx="4714875" cy="3536950"/>
          </a:xfrm>
          <a:ln/>
        </p:spPr>
      </p:sp>
      <p:sp>
        <p:nvSpPr>
          <p:cNvPr id="472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479925"/>
            <a:ext cx="5667375" cy="4243388"/>
          </a:xfrm>
          <a:noFill/>
          <a:ln/>
        </p:spPr>
        <p:txBody>
          <a:bodyPr/>
          <a:lstStyle/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854F03-6D80-44EA-AF2C-5F049887DE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F6B37E-BF0A-4B55-A2A6-B266090C5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5FF071-4AF0-4FA1-B082-1DEE159B648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B9D5BB-F9CF-4134-BAC6-7A053A508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179F42-B710-48A7-B71B-D37C10721EA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7ABAF-3466-4185-AFD5-1B27BCFCC6A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D26F7F-1879-45B5-AAB4-662D36C361D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87B74-A65B-4B52-A123-544C87EA869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413AE0-1628-408F-82D0-9172B82DA17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7A984-C9A8-4C28-81B5-38D7FF3EA27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BBECE1-3CAF-4F4E-9F6C-7FED20C151A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93ED6-E6C9-4C03-BDDF-3C1C64376A8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A7051-8537-426E-907C-D3FDD398C2F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51E4F6-8AE1-4C9D-8625-3BFBDB756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7EEA6-9720-4686-998A-8446DBC0DDD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FE503-2E5B-4A16-B322-CC058DA05EB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C910D-14FF-40D5-A0C2-397B3F5E88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7DBD0-D3EF-4782-9002-3B44EF37B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47CE5-BDF6-46E4-ABE4-55B41FEA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F262C-34F0-4F6F-9E2C-F8DF34A221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8A3415-CBA7-45DF-9B89-D5B34F8F6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D1134-5E10-44C1-A973-D11B13FBA6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B40995-6DC0-4881-B2CD-F7AE1C8B63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989F0-08BD-4F1F-B8AA-A374FDA01A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BEE11F-CCA0-4BC7-A03A-DC42C1AC3723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B2ED8-8D20-477F-BDC0-011DF6DD30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E4F51-37EA-4503-AD7B-C3F90AA545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40A399-B753-40C1-AC14-F8BD705E5E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C1412-D3BC-4520-85EB-833C135A3F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1B4B0-DFF8-4A74-B167-D7D970DD05D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E1E24E-D23A-4434-9D90-17E41C18C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4464A-2150-4C4A-A0A0-F391E520832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94D34-12B1-445D-8B7E-000E7721E9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A8674-145C-4955-A390-EFC9C6239DD8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FAA239-355A-4A97-96B5-4CCC52ACE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47D401-B043-48D4-8526-6F368444722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683828-F37A-4311-AD1E-E1FA0590A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8B384C-6F5A-4C66-BDC4-36696CA7624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337D5-4C60-4AEC-8504-8DE405C9EC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776B5-964A-474D-922C-EF338D1BCAE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3E62D-A1BC-4DC9-AA68-8D41F40318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03B3-41E7-4A73-AC69-0C601A58BD6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C0509-0F0C-4D05-8887-C22AAD47DD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4A4768-81FF-4AFE-BBD2-9AD2C8A79E5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3BA94C-2159-48AD-8A3D-5052031C1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02A1E-E8E5-4B82-9629-49591F6915A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70606-0254-4808-AF3C-C146FF129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CAD792-C919-4E88-A426-38BD40360F9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063218-7960-4B9F-BF6A-6C350FD369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97FA06-114E-4174-B6A4-003060F21D4F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D1E5C-8B38-4ABF-8188-83BC14FA2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A4E142-2A48-466D-A6E2-66F923B438E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66427C-C02A-4E54-97BD-8E94895F5C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5D1BA-BD12-4CC3-A05E-E383CE640BA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C97883-358A-4CF1-9C25-F6A76A8FA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585B9-1DBA-4145-940A-14DB4FCC14D3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2406ED-885C-4B19-936E-DC82FFFD918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B3167-D68A-46AC-9A60-B66C3DF0DF9C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6E93B2-DCCD-4459-8172-076362247D8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1063DA-B36C-445D-BD63-32FBBD85A0E2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1210F6-9719-4E05-8330-17E8E7D87D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FA86E-4FDA-4177-BD37-EAE24EA13BA0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1559A-E5D6-4D3C-A0C9-5423B98551A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5E7DE1-C6FF-45FB-B5B0-9F2565AF6382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EDCC3-A67D-4FDC-A9DB-D6831152A4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B42A07-36F6-4204-A7EE-E00A0EF9AD90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F95E82-1DD3-4EB6-8EDA-5681866FF3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9AC1D9-6ECC-4BD1-A982-2DB6CF52269B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550E9F-CF23-41C3-89C7-4F963023E3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776984-7F5D-48E3-AE68-0B49E5F16A63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12904-F597-411A-BE2E-77BB7B13D03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F436A7-8228-4052-B99C-597386A76480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7D3333-702D-43F7-862C-E388FE53E4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5AB501-64F4-4248-B780-10933398B0A4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201473-CBE9-4E32-8DA9-07E5603F39B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F79080-8ECF-47B9-BE29-0EA47B94CCE7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BA294-45C5-4D0A-A153-9DB0212078F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38BB19-8E81-4D6A-BD57-19C7F1C6D70D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F13E1C-397A-4AA8-A2BC-A57D8BF085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93E79-241B-4B6F-965C-C24392A5658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ED2F1C-B32A-46E7-A220-4C4123BE4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A84C2-9825-4019-8AD0-DF4ACA1A40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A5AA40-7FC5-46BA-BBAE-4005E94CE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FC260-5252-4335-9A38-0A7F72FE92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D4FFF4-64B2-4ED5-A847-05F219D9F78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6A4FC-43E4-4942-87E2-294C9B29C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570260-E727-4DFB-AC6C-23C32C232C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7F0042-792D-42F9-A9FC-D8DE0CE058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544D4C-7184-47EC-B46E-C6629B5151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85EED-C25E-4538-B0CB-A03505268A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64D885-8884-4952-83DC-8E5F521B30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A1771-9F56-4F89-A489-8EC79D5BF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F3A97-D1FF-4426-8B5C-3013AC2F30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84177C-F29F-4EC9-A8A5-BC3B520E2B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C56C15-837C-4575-BCAA-D33B7ABE7F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6166D-480B-4471-82F4-CEA1F48EC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D24312-C033-4831-B146-D591C6CC8BD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5D02BC-AA37-467D-9257-46800FD20E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D34750-DC22-464D-A7B2-0B98CCFB4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B11380-99EB-4F87-9BE8-2E8D10D73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D0DAC-885B-48BB-9095-029041C17A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E48711-FFC8-4509-B4D7-AE03BC506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F8E3ED-8CFC-4819-B81C-D2A586B4F4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9C6D48-1793-42F2-9641-866AA99952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271F5E-5790-4F54-8471-24E5EA9C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A2615C-0A37-4C56-92C1-FC46B67B4D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22A77-AD0B-4338-9E56-1137A5C741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346DAE-4906-409C-8A99-AB96AE93483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A4260-F2D4-4B4C-A4EB-BB2F7112C6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3FD68A-409E-4740-A797-705A23D5D76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3DCA4B-B971-4994-8488-AAFBD45DA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2015E-742A-40FF-A0C2-E1190E0E2AF3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25B8C-18F4-4D98-A83A-FB37134270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2303D3-481B-44DC-90E9-E0DE9E04061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142C5-8CE0-47A0-98D9-B689E06AD0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ECE1F1-7644-441B-9906-308B79B3030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31DDB-6C57-42AB-BEDC-B666473403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D1EF6C-149A-494F-9A13-A0ED3940F7E8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136BC-4BC2-4AFB-A537-EC303BF6D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B0F54C-C53F-40F4-8F15-4BAD0508986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FD155-3CDF-46DC-9B31-715135E6C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2236DF-A0A0-42E7-B6D6-9F7311D6AB3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DCF72-8841-4CA2-84D3-2B12F9AFF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9D6D25-B1FB-4B0C-882A-EBF7DA8A2CF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7E518-4646-4477-AEC7-A7730E71EF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5C2F17-A7A6-4114-9D46-CF36F800091A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F63C5-E299-4B09-8898-84D41A0E16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75402-A8E3-4EDA-B1DA-CC5FB81683C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60BE9-2EC3-4FA6-9AEA-4473F93098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B77396-DC1A-48CD-A076-23A8F18C8DF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19E60-2EAA-4ABA-A689-90AD1890B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F656F5-6F27-49D4-8280-D8FC096E01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1E8FE-0579-4322-A696-AFAA29B2192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476B4A-AF1E-4063-99DF-7BDCE90561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02CE2F-4643-47C8-8340-A21FC8CF1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95F924-C1A3-4EAA-A0E4-5927AEC1E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995920-A492-45D1-BF94-B287F53F0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C27F4A-02F0-4B80-97C1-DFB03B817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DC2D3B-970D-40CA-A951-464B85938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6214E1-F76D-4FE8-9C47-0D54DDE4D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B2DBB2-EC2A-480A-93A3-4734F3F75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71455D-3D15-4F3C-9525-01EB7EB51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DE3A78-93D8-43D3-9941-95318E195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DB5F1A-101A-40D9-9CAE-DDBE9FECC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908CE-79E7-4547-A546-CCF0499B81A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2624-7022-4C2A-90BA-A2F2CDCB0E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CD6A1D-3384-472B-8A2E-8ABC2CEEB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1F1DC3-B100-4255-A15D-9305F17F8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5F59DA-DC7C-44B9-87A5-E580E30FF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7DD956-2B3F-4EE9-B9B4-83DD8EED6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07F3F2-2486-4106-95E5-DD39437C8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C31FC8-AD31-4696-BB4A-E909138F7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06E906-D88D-4560-9D1D-0D3663C9E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EB9CBA-B2C7-4D11-9736-22B0CD760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3B3965-5D11-493E-82A6-909DA72ED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C4F3BE-4F72-4498-B996-D7E577CE1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0E1C0-20AE-4FB6-89AE-FB7C1B9CDC91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F1BB2-25E9-4C48-BE28-FEC2D1FD43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53704B-0B88-4E0E-B36F-149F5C513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DE7DB1-55DA-4619-B77D-305284345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08C1E4-EDEC-45DE-B7A7-900E553B813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D4517C-39D9-4048-B68F-6220D4F265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50BB4A-7636-4961-997A-6F2F664593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0B1B74-FD4D-4AB9-AC21-D0A15785AD0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474A8F-43E7-4F60-B096-C1295E729F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A74D-CE4F-4434-B311-9DE2AA0CB3C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7EF97E-A578-49B2-B3A3-9886D15D28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BF6B88-6888-4CEF-8462-8841BB229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EAF7C-5ABF-464C-BC18-AE103B7C3F3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8C01A4-EC1D-4F9F-9F09-0ED9530E2B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0DCDE8-F391-44B6-A557-63710FE1905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F62126-FCA9-4246-ABF1-FBF64D2848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64BCE7-79E6-4915-AFA4-BAB616B816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51C63A-10E8-4917-9E2E-2FE8358E80D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B6D03-EE4F-44E2-81DB-0B5B435D5B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6469CD-FE03-4A18-BFF7-F1F9471A328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1502D-72A3-48CC-9030-05396A7CB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9C821-6ADC-486D-B703-1B9DD028F79A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5BEAF-F8BA-41FF-9B5E-6D85FF25C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80194B-7927-4027-AC79-D54E3F63D24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56170-3ECD-4624-9FC9-34B20D6A61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CAB29D-F1DE-4739-9880-460166D8F338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B07DE-728A-4035-B62C-1A649B8DE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3BAB96-D958-4AAA-95AB-56B293F763E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2D2D4-50B1-40FE-B919-491F3C619D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C47AF5-2AC4-4C1C-A52C-DD93D39505B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75284-79AB-40F5-B84B-FDB9018189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AEF282-4B39-41EA-B712-CC7E4EBEB8A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8EA99-0777-437B-B29C-F188B948AC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333F78-746D-4556-A4A2-B0ECB53F1E1A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848B7-E33D-42B9-B713-DA4339F82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2E50BF-5935-4D62-AF9D-595FE055B4A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7E3C7-7C43-442D-9D80-40B8B4B522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FB5EC9-2FD9-4C44-B4FC-C3D778AE2DFF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00C20-4083-477C-9CA6-C513389A1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8C69F5-BD28-44CE-BACE-7CB476070D0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CF71-0A30-47B2-A70A-F9BE1A775A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05654F-0F13-4158-BDCA-335D2EC01041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F9205-F97B-4330-9F29-A48B51597AB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DAC87-74FB-48BB-91FD-FCFE01483806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2CBE3-08FE-4F2B-AF21-2E2FCA46ECD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A1D8AD-2B26-4F63-81F7-6A9B79DD36D3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43A56-6645-4692-8A84-FB4D4BF838F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3C64DF-0D28-4631-A39C-AE538F793CBB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B2CC4-7829-4418-962D-DB586BEEFAE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5D64C7-0BFC-432D-ADB1-7D6926A1F128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F7A9E-AEB4-468F-ADDD-2578321285D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9E5E9A-FE65-4266-AA2A-58A290C88074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9D7C5-8AF3-4A89-B10E-1A2B023A3408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C769FA-58A7-49EC-800F-FEA22D91502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C3CD88-5652-4B24-A076-0E98139707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1FAC3B-BF69-420C-B98C-832425C772B4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E5174-CA1F-433B-B07A-7EC80917B69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F1B5C7-E446-4610-927E-7F2EC2A2D7E2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F6379-A7DC-46BB-9EE3-BF9D2621EC1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2B058-9D7E-44AA-B640-2FF8589D478F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DA3A7-0D1F-4328-BB3B-131D8482C42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4B6FD3-7D90-4413-A6F8-581FC8C557CF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4CADA-893A-4897-9075-8B077E5E906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BAE8BE-034C-49F3-9710-EBD25724978D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02889-3621-43ED-84F5-E5D84166BBD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27A49A-7D04-4640-93FA-AED3E086F356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41A7AD-8D14-49AA-AA20-412CF6812D1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932B55-8A75-493F-85B3-1B03AA117C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ACB6E6-0A39-40CA-AE99-B5DD891822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29E5C9-9933-492C-9E96-38972B7C8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EC8632-8C40-45F8-9005-EDE89BC15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6CB31E-F01C-420B-A610-C7ED866D39D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432BC7-CC74-49F9-993A-FF4F5402A1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14D885-F6B3-46A9-9279-3AEF68B008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E5E374-F6B8-4C99-AEAC-562D14C6F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9C1ED2-664D-4594-95C3-B61B793C60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1E6DF0-71B7-45CF-8D41-5D31D7BDB0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4F05AD-03E6-4660-A04D-85C19D16EC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D0ED32-D6E6-4E23-A3CE-F638CD592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684AC-9BFF-4E61-9ABD-224D1CF17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9AC767-319E-4EB4-8937-028E4B65134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CE70C-2A29-402A-AEED-E74680F692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B774DC-84DA-4F77-8B3C-FE7427E4799F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36B0E-5D56-4F22-8EEC-B1180F0DE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5B286D-D8CD-4A7E-B338-80E5078BABB1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9F741-74C3-412B-B6EC-D22A0618CC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0F23B-7C3F-4061-A874-C257E6182DC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001ED7-910E-4B46-AECC-09E69AE30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62B20-B2A1-4066-B963-D8735E1DBBC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B5CBB-E0E0-4D11-808A-0AD4221689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9F8178-80AB-451C-B055-7752DE82DFF0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7BAC8-9BD2-49AA-8053-DF66138FC5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B1806-02A1-414F-BA2C-9F818C2A1568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99BC3-9434-44E2-8F96-38A4F7F0D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518A27-FFE7-4365-8CB7-81D18926E40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BF556-B336-4CCA-82FE-E53C31302A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62B1AB-B787-4C1E-B851-025676BC729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55918-5F9B-4C81-A5DA-571E5039A0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09F22C-F36E-422B-846C-8897D843656B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E4F4-6BB8-4C0D-AE68-633ED28A6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58699-BEBD-41D5-9578-337DAE4507A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63BF4-DB4E-404E-8EC7-EE7C772C3A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1D155-998F-40DF-A057-0845CC8C8720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0E532-5E12-4D46-9AB7-6F4C38BC4C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6DB8D-0E6A-4BDC-9A1F-4FE5B26326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1356D-DF1F-4BD9-931B-3B6C223446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6EFEA-5CEC-4D9B-B2F2-E859B19F567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9FD139-19A8-475D-9C47-4DB74B292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FDA3E-5609-43DB-B164-2900FB642E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34547-C582-4AA6-B226-BAE41C7711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D264E-1627-4114-A526-CFD0251FC5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1C332-EE4B-458E-BFED-89629E5993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FC5EE-FD3D-4B03-853E-3B1C7A2CB1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4D313-ABAA-4067-A6E5-849712FE49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BE260-0ACB-47F4-A4AF-AB968CB15B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E111C-F6E8-4CAA-899B-6FD5251910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592E1-8F8D-4098-9620-F5E61A6AB6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FF1FC6-0132-440A-B464-F8809CB5F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88E4C8-7D78-457C-A4B4-B3C951C0F24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57145B-210A-42D9-AF74-311C2D134C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1A67E2-B315-48B0-9990-9F4897314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101B5A-176E-4FE0-99A7-2040E4846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666E24-FF1B-4B6B-BC72-F339E5DA3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0DD08A-C49F-49CE-B1EC-BD604B800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79A838-F64C-443E-A619-86C05AB10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CB9FA7-7221-4442-B178-B63FCBA92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47A761-DA06-444F-B0F8-BD457869C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2238C5-1984-4067-96C8-7DEAC983B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EDD04F-E74C-410C-99D8-12F19C0E7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8F1FA1-947C-4134-A3BE-3100F99A0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B3169-9D79-440B-9DFF-911C652800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BAA0D-6941-40AB-B69B-88B1D7CA70A3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DF3C6E-F4E9-4BB8-B44E-F398E21A8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772175-E27B-4E9E-A563-DD16158A0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1208E7-17EB-4DD6-A97E-F75D0DAE8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DDA53-8686-4B96-9121-435BED41E5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E0261B-143C-4ED8-AD53-0213C8A842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E8D24C-A97E-4CC1-8B31-9C080E97A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97811F-A03F-41F4-9F66-DE6479433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EBA6DD-9770-4455-B2A1-4B680CADD9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FA0390-654A-434E-9A05-B5A4CBD663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761C1A-B9BD-4629-B791-3EE72406BC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7E6749-78D9-4572-9671-45FECCC7CF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0AB12-AFB0-4C06-BB37-BF318FDBFD4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FF881-2830-45D1-BE57-FDDB6F196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54D685-B327-450E-A679-F442610A0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7E6F61-2A73-4766-947B-3791A1649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2D17F6-1DEB-4E9A-9991-CD4EF87F4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12E76F-1F5B-4932-BC1E-6E1D02FCC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3795F9-7803-4A7B-ACC9-EBE203DD1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FF5166-0BB2-49A0-878E-BC5EE4DF9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0D4348-ADCA-48A1-BC82-6C804338A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8228ED-6973-4F99-85DC-D4933C551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ECE480-43A7-4B69-B4DA-F1DCEA1CB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D6DA84-4762-4B39-8B81-8D508ADF1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F7826E-4EF3-40D7-BDB5-4238AE8C952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F918D-1DD5-428A-BE45-894C1A1011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98A0E4-7B24-462C-B5A6-E45FBED7B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C7E5CC-4CA4-4119-A31C-BA1287BA8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05B7F6-5501-4D7F-ADFA-9C148AA1FFF2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FD6CF0-5EBD-4712-B94A-83C5279123FA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A27B9F-D4EE-452B-82A1-44E3EDD382FF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9057B1-3418-471F-8FFF-4C74F80C1C22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D4BBE7-9031-46DF-8FF7-B9CF27275F61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E6A81A-601D-414E-882E-CE681AC9E7D2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05BF60-1195-4E83-88A4-C4B3F58D8F63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F8FC63-3792-45CF-9114-3B5D5A24D8D6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7FDFF5-BE1E-4AEB-9366-940AA2046A18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04CE0-4EA2-48D1-8D63-1D8AE9E7D7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006555-6FF8-4EF6-A72F-A02D1AADDB02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B3BA96-D235-4BBF-B441-9F93FDDFAA79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785D1E-6E35-48C2-BA8C-9B09031A3B6C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37E66B-42AF-45C1-967F-D4C4784A1AAC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FDB25-640C-4603-9002-BDFA39A288FF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059A35-8743-4AE8-AF39-AA56EAB75237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FE613-2A92-41AD-99EA-65C1EBAD029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0E85C9-09A7-425B-9B0C-4A31451948F6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AA4C3-C384-4110-9B56-99905DEC5680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6ACC2-F74C-4909-8198-8F65625CD5D6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06DAB-D4AD-4A3C-AA9E-66A99DD8701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05029E-79C7-41A1-8B57-B1F49F30FD01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1BA4-69EE-40E0-BA63-28A71AB9FE4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1C8B3A-A6CF-4E15-A79E-816D1B111A92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AC4FF-9E64-4A1E-95CF-0AA6ADDE2682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A10657-FB7A-44E1-88AD-85F6C9BD117B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D99AA-B43B-4010-B6F6-E5912414156C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65F10-6973-4D28-BBDA-0052784D543A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843C9A-509B-41FC-9515-BD540DEDD0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3BE8F1-6A96-4465-9652-15872FC6C728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EBDB0-8B2E-47E0-8545-0341154C5CF5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BB1AD8-743E-4D50-B518-F0D00566E43D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B3397-56F0-4929-AFCF-01BEA62C680C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6290E3-71B2-4401-A200-D801B1B13812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84E67-D2C6-419E-B926-7834AF59DCD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C2B392-0E90-42E6-A52B-E7CB661CC81F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DB973-DC37-4503-8DB0-46ABEDBDDECA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D1FA48-65C9-4FE0-B2CF-2D747D446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C374CF-D939-481C-8BF0-99EDB9469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62D0E9-9EBE-4CF0-8BE1-178109A48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CF7F49-1831-4F7C-A172-F0C70A6A0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2983D6-D335-4908-940E-D8BD00503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490686-5B71-4FB3-B4FC-B619507457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8C5B6D-0BD9-4EE1-9154-B4AACAAE4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4CCB4F-4B41-4152-8AA7-3938A8F68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C5BB7F-777E-491F-98E2-F61AEE2DB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8E9DA6-AA20-4F57-8641-0BDF1B821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5FCEB2-6FF8-412C-90F4-486272D15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655DA8-8F11-4AD7-B855-FF6A41627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0EE978-F25B-4F6F-BFF9-AF43F9BB0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5838" y="1982788"/>
            <a:ext cx="350996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2788"/>
            <a:ext cx="350996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6A51C7-8F58-4FA6-A517-F5ADD172CF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5875" y="609600"/>
            <a:ext cx="179228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5838" y="609600"/>
            <a:ext cx="52276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8FF31B-BAE4-4643-9C6F-9160962414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9A6884-51BE-4239-9ED0-1AA7F7A31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E3F21C-770A-4294-A66F-4EE1C0CD57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04BC78-670E-4CA9-A578-B3231E9517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1AE357-6A84-448E-9D3F-5D46CEA81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780EC-5C8B-4C9C-B1F6-26E0E9A6B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3C73C-F3A2-43A9-8A66-4A4AB74B7C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778EBA-B7E7-4DA5-A2AB-263764CD56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67C61-8C79-4FFD-B20B-233663A2AB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11015-9E98-41AC-874E-3EDB7F7635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390CD6-5DB6-44E5-B12B-8F37AE351F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5A2664-E5F5-4D5F-9359-D0D3E235E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90554B-1C3F-4B85-892A-1A340FCE46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2154A5-77CE-4D41-A91E-2845B64F78F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6A41A3-ABDA-4E40-A0F5-2C0EF05175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1F6651-1F37-407B-B250-01C7173982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22820D-93A2-4309-8926-B8667C342ED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644330-E30F-4E27-8E17-71C77C6BB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79C757-9846-4B30-9EFB-2AB22BF905A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B15734-4BC2-466A-96BE-93BEC80F6B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9C176E-2D72-4D4C-BDAA-C9BFA355C38C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DDB4F7-7FD2-418D-9A23-FA4E6B9F02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75101-57F8-4BBD-8AD1-18AED999090E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45B380-44E0-410D-AE66-5A349DA134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CC8EFD-7832-4424-82B1-F4C8E4C263C1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2F1B8-1C47-4CDA-B320-599FD9DA66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4A4669-284B-40E9-8607-F875331CB410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B71709-CCA8-4B05-888F-B7FAF4D67B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0F689F-EE37-4B60-83A7-45A8A7FEC2EA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A01703-D209-489B-B2EE-A13EA5CDB4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4F904A-7577-4A46-B82A-DC6870D6FC9D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34476D-C8D4-4609-9A68-1EBA4A5A9A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0A2D7-A2D9-4F77-AF4C-1782CAF3641F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FA3CC-24F2-40A0-97ED-A00DB23AB2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E44AC8-18EF-4E5D-94A9-30A3A5A2CF0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DB2E36-AF8C-4E8E-8D34-CBCC6BC85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612D3-9987-4D74-8A73-02E9A24D96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8E52B-E8D7-47B9-B396-D32CE1F0BCC1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9EFB34-32D4-4F5A-95B4-77C91D453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20291-2E22-4206-A98A-BAEEF8CF9A4A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E82BD-94A3-4C22-873D-792F27EC10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35A282-6FDD-458B-B754-42502866A628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A449E-5806-4778-8DF2-87C29169F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FE476-F9C5-45C6-A9D9-4B6CA7ED5493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0B09D1-0769-479E-82BC-9F33CF6BF7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F6D263-5F2F-42BC-87EA-C17DC876D1F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44978-DAC9-4E91-BD2E-9CA06A8DF3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54B248-514B-495D-8289-838A378FD89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96BB8C-94FB-4455-808D-FF13CEEE6F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F30A46-04BE-42C2-AA2B-A3CE326AE03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F11CB9-17C7-4308-87A5-5AA27F5BC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DEB7B-8883-4DA3-8436-7BB938F56DD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08F2C-516C-4167-8971-CAF93E854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1E3144-199C-4C6F-81E0-A350C8CADDF3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50AF0B-ED2C-469B-8BAE-CFDD2BF0D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B90FF1-C940-4234-9B2E-C2F5249DA861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DE70E0-1F16-4C24-9086-43784AFD9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7.xml"/><Relationship Id="rId3" Type="http://schemas.openxmlformats.org/officeDocument/2006/relationships/slideLayout" Target="../slideLayouts/slideLayout202.xml"/><Relationship Id="rId7" Type="http://schemas.openxmlformats.org/officeDocument/2006/relationships/slideLayout" Target="../slideLayouts/slideLayout206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1.xml"/><Relationship Id="rId1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5.xml"/><Relationship Id="rId11" Type="http://schemas.openxmlformats.org/officeDocument/2006/relationships/slideLayout" Target="../slideLayouts/slideLayout210.xml"/><Relationship Id="rId5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209.xml"/><Relationship Id="rId4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15.xml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slideLayout" Target="../slideLayouts/slideLayout255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3" Type="http://schemas.openxmlformats.org/officeDocument/2006/relationships/slideLayout" Target="../slideLayouts/slideLayout280.xml"/><Relationship Id="rId7" Type="http://schemas.openxmlformats.org/officeDocument/2006/relationships/slideLayout" Target="../slideLayouts/slideLayout284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9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0" Type="http://schemas.openxmlformats.org/officeDocument/2006/relationships/slideLayout" Target="../slideLayouts/slideLayout287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6.xml"/><Relationship Id="rId3" Type="http://schemas.openxmlformats.org/officeDocument/2006/relationships/slideLayout" Target="../slideLayouts/slideLayout291.xml"/><Relationship Id="rId7" Type="http://schemas.openxmlformats.org/officeDocument/2006/relationships/slideLayout" Target="../slideLayouts/slideLayout295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89.xml"/><Relationship Id="rId6" Type="http://schemas.openxmlformats.org/officeDocument/2006/relationships/slideLayout" Target="../slideLayouts/slideLayout294.xml"/><Relationship Id="rId11" Type="http://schemas.openxmlformats.org/officeDocument/2006/relationships/slideLayout" Target="../slideLayouts/slideLayout299.xml"/><Relationship Id="rId5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98.xml"/><Relationship Id="rId4" Type="http://schemas.openxmlformats.org/officeDocument/2006/relationships/slideLayout" Target="../slideLayouts/slideLayout292.xml"/><Relationship Id="rId9" Type="http://schemas.openxmlformats.org/officeDocument/2006/relationships/slideLayout" Target="../slideLayouts/slideLayout297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7.xml"/><Relationship Id="rId3" Type="http://schemas.openxmlformats.org/officeDocument/2006/relationships/slideLayout" Target="../slideLayouts/slideLayout302.xml"/><Relationship Id="rId7" Type="http://schemas.openxmlformats.org/officeDocument/2006/relationships/slideLayout" Target="../slideLayouts/slideLayout306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301.xml"/><Relationship Id="rId1" Type="http://schemas.openxmlformats.org/officeDocument/2006/relationships/slideLayout" Target="../slideLayouts/slideLayout300.xml"/><Relationship Id="rId6" Type="http://schemas.openxmlformats.org/officeDocument/2006/relationships/slideLayout" Target="../slideLayouts/slideLayout305.xml"/><Relationship Id="rId11" Type="http://schemas.openxmlformats.org/officeDocument/2006/relationships/slideLayout" Target="../slideLayouts/slideLayout310.xml"/><Relationship Id="rId5" Type="http://schemas.openxmlformats.org/officeDocument/2006/relationships/slideLayout" Target="../slideLayouts/slideLayout304.xml"/><Relationship Id="rId10" Type="http://schemas.openxmlformats.org/officeDocument/2006/relationships/slideLayout" Target="../slideLayouts/slideLayout309.xml"/><Relationship Id="rId4" Type="http://schemas.openxmlformats.org/officeDocument/2006/relationships/slideLayout" Target="../slideLayouts/slideLayout303.xml"/><Relationship Id="rId9" Type="http://schemas.openxmlformats.org/officeDocument/2006/relationships/slideLayout" Target="../slideLayouts/slideLayout308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8.xml"/><Relationship Id="rId3" Type="http://schemas.openxmlformats.org/officeDocument/2006/relationships/slideLayout" Target="../slideLayouts/slideLayout313.xml"/><Relationship Id="rId7" Type="http://schemas.openxmlformats.org/officeDocument/2006/relationships/slideLayout" Target="../slideLayouts/slideLayout317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2.xml"/><Relationship Id="rId1" Type="http://schemas.openxmlformats.org/officeDocument/2006/relationships/slideLayout" Target="../slideLayouts/slideLayout311.xml"/><Relationship Id="rId6" Type="http://schemas.openxmlformats.org/officeDocument/2006/relationships/slideLayout" Target="../slideLayouts/slideLayout316.xml"/><Relationship Id="rId11" Type="http://schemas.openxmlformats.org/officeDocument/2006/relationships/slideLayout" Target="../slideLayouts/slideLayout321.xml"/><Relationship Id="rId5" Type="http://schemas.openxmlformats.org/officeDocument/2006/relationships/slideLayout" Target="../slideLayouts/slideLayout315.xml"/><Relationship Id="rId10" Type="http://schemas.openxmlformats.org/officeDocument/2006/relationships/slideLayout" Target="../slideLayouts/slideLayout320.xml"/><Relationship Id="rId4" Type="http://schemas.openxmlformats.org/officeDocument/2006/relationships/slideLayout" Target="../slideLayouts/slideLayout314.xml"/><Relationship Id="rId9" Type="http://schemas.openxmlformats.org/officeDocument/2006/relationships/slideLayout" Target="../slideLayouts/slideLayout3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9.xml"/><Relationship Id="rId3" Type="http://schemas.openxmlformats.org/officeDocument/2006/relationships/slideLayout" Target="../slideLayouts/slideLayout324.xml"/><Relationship Id="rId7" Type="http://schemas.openxmlformats.org/officeDocument/2006/relationships/slideLayout" Target="../slideLayouts/slideLayout328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3.xml"/><Relationship Id="rId1" Type="http://schemas.openxmlformats.org/officeDocument/2006/relationships/slideLayout" Target="../slideLayouts/slideLayout322.xml"/><Relationship Id="rId6" Type="http://schemas.openxmlformats.org/officeDocument/2006/relationships/slideLayout" Target="../slideLayouts/slideLayout327.xml"/><Relationship Id="rId11" Type="http://schemas.openxmlformats.org/officeDocument/2006/relationships/slideLayout" Target="../slideLayouts/slideLayout332.xml"/><Relationship Id="rId5" Type="http://schemas.openxmlformats.org/officeDocument/2006/relationships/slideLayout" Target="../slideLayouts/slideLayout326.xml"/><Relationship Id="rId10" Type="http://schemas.openxmlformats.org/officeDocument/2006/relationships/slideLayout" Target="../slideLayouts/slideLayout331.xml"/><Relationship Id="rId4" Type="http://schemas.openxmlformats.org/officeDocument/2006/relationships/slideLayout" Target="../slideLayouts/slideLayout325.xml"/><Relationship Id="rId9" Type="http://schemas.openxmlformats.org/officeDocument/2006/relationships/slideLayout" Target="../slideLayouts/slideLayout330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0.xml"/><Relationship Id="rId3" Type="http://schemas.openxmlformats.org/officeDocument/2006/relationships/slideLayout" Target="../slideLayouts/slideLayout335.xml"/><Relationship Id="rId7" Type="http://schemas.openxmlformats.org/officeDocument/2006/relationships/slideLayout" Target="../slideLayouts/slideLayout339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4.xml"/><Relationship Id="rId1" Type="http://schemas.openxmlformats.org/officeDocument/2006/relationships/slideLayout" Target="../slideLayouts/slideLayout333.xml"/><Relationship Id="rId6" Type="http://schemas.openxmlformats.org/officeDocument/2006/relationships/slideLayout" Target="../slideLayouts/slideLayout338.xml"/><Relationship Id="rId11" Type="http://schemas.openxmlformats.org/officeDocument/2006/relationships/slideLayout" Target="../slideLayouts/slideLayout343.xml"/><Relationship Id="rId5" Type="http://schemas.openxmlformats.org/officeDocument/2006/relationships/slideLayout" Target="../slideLayouts/slideLayout337.xml"/><Relationship Id="rId10" Type="http://schemas.openxmlformats.org/officeDocument/2006/relationships/slideLayout" Target="../slideLayouts/slideLayout342.xml"/><Relationship Id="rId4" Type="http://schemas.openxmlformats.org/officeDocument/2006/relationships/slideLayout" Target="../slideLayouts/slideLayout336.xml"/><Relationship Id="rId9" Type="http://schemas.openxmlformats.org/officeDocument/2006/relationships/slideLayout" Target="../slideLayouts/slideLayout341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1.xml"/><Relationship Id="rId3" Type="http://schemas.openxmlformats.org/officeDocument/2006/relationships/slideLayout" Target="../slideLayouts/slideLayout346.xml"/><Relationship Id="rId7" Type="http://schemas.openxmlformats.org/officeDocument/2006/relationships/slideLayout" Target="../slideLayouts/slideLayout350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5.xml"/><Relationship Id="rId1" Type="http://schemas.openxmlformats.org/officeDocument/2006/relationships/slideLayout" Target="../slideLayouts/slideLayout344.xml"/><Relationship Id="rId6" Type="http://schemas.openxmlformats.org/officeDocument/2006/relationships/slideLayout" Target="../slideLayouts/slideLayout349.xml"/><Relationship Id="rId11" Type="http://schemas.openxmlformats.org/officeDocument/2006/relationships/slideLayout" Target="../slideLayouts/slideLayout354.xml"/><Relationship Id="rId5" Type="http://schemas.openxmlformats.org/officeDocument/2006/relationships/slideLayout" Target="../slideLayouts/slideLayout348.xml"/><Relationship Id="rId10" Type="http://schemas.openxmlformats.org/officeDocument/2006/relationships/slideLayout" Target="../slideLayouts/slideLayout353.xml"/><Relationship Id="rId4" Type="http://schemas.openxmlformats.org/officeDocument/2006/relationships/slideLayout" Target="../slideLayouts/slideLayout347.xml"/><Relationship Id="rId9" Type="http://schemas.openxmlformats.org/officeDocument/2006/relationships/slideLayout" Target="../slideLayouts/slideLayout352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2.xml"/><Relationship Id="rId3" Type="http://schemas.openxmlformats.org/officeDocument/2006/relationships/slideLayout" Target="../slideLayouts/slideLayout357.xml"/><Relationship Id="rId7" Type="http://schemas.openxmlformats.org/officeDocument/2006/relationships/slideLayout" Target="../slideLayouts/slideLayout361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6.xml"/><Relationship Id="rId1" Type="http://schemas.openxmlformats.org/officeDocument/2006/relationships/slideLayout" Target="../slideLayouts/slideLayout355.xml"/><Relationship Id="rId6" Type="http://schemas.openxmlformats.org/officeDocument/2006/relationships/slideLayout" Target="../slideLayouts/slideLayout360.xml"/><Relationship Id="rId11" Type="http://schemas.openxmlformats.org/officeDocument/2006/relationships/slideLayout" Target="../slideLayouts/slideLayout365.xml"/><Relationship Id="rId5" Type="http://schemas.openxmlformats.org/officeDocument/2006/relationships/slideLayout" Target="../slideLayouts/slideLayout359.xml"/><Relationship Id="rId10" Type="http://schemas.openxmlformats.org/officeDocument/2006/relationships/slideLayout" Target="../slideLayouts/slideLayout364.xml"/><Relationship Id="rId4" Type="http://schemas.openxmlformats.org/officeDocument/2006/relationships/slideLayout" Target="../slideLayouts/slideLayout358.xml"/><Relationship Id="rId9" Type="http://schemas.openxmlformats.org/officeDocument/2006/relationships/slideLayout" Target="../slideLayouts/slideLayout363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theme" Target="../theme/theme34.xml"/><Relationship Id="rId1" Type="http://schemas.openxmlformats.org/officeDocument/2006/relationships/slideLayout" Target="../slideLayouts/slideLayout36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3250" y="6651625"/>
            <a:ext cx="920750" cy="2063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000000"/>
                </a:solidFill>
              </a:defRPr>
            </a:lvl1pPr>
          </a:lstStyle>
          <a:p>
            <a:fld id="{B801A492-977C-4F0D-8A82-E44BFAC752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6" r:id="rId1"/>
    <p:sldLayoutId id="2147486065" r:id="rId2"/>
    <p:sldLayoutId id="2147486064" r:id="rId3"/>
    <p:sldLayoutId id="2147486063" r:id="rId4"/>
    <p:sldLayoutId id="2147486062" r:id="rId5"/>
    <p:sldLayoutId id="2147486061" r:id="rId6"/>
    <p:sldLayoutId id="2147486060" r:id="rId7"/>
    <p:sldLayoutId id="2147486059" r:id="rId8"/>
    <p:sldLayoutId id="2147486058" r:id="rId9"/>
    <p:sldLayoutId id="2147486057" r:id="rId10"/>
    <p:sldLayoutId id="2147486056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72250"/>
            <a:ext cx="2133600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fld id="{7120DE7A-AA7A-4D43-A372-7C561CC486A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66" r:id="rId1"/>
    <p:sldLayoutId id="2147486165" r:id="rId2"/>
    <p:sldLayoutId id="2147486164" r:id="rId3"/>
    <p:sldLayoutId id="2147486163" r:id="rId4"/>
    <p:sldLayoutId id="2147486162" r:id="rId5"/>
    <p:sldLayoutId id="2147486161" r:id="rId6"/>
    <p:sldLayoutId id="2147486160" r:id="rId7"/>
    <p:sldLayoutId id="2147486159" r:id="rId8"/>
    <p:sldLayoutId id="2147486158" r:id="rId9"/>
    <p:sldLayoutId id="2147486157" r:id="rId10"/>
    <p:sldLayoutId id="2147486156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35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835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835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69075"/>
            <a:ext cx="2133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>
                <a:solidFill>
                  <a:schemeClr val="tx1"/>
                </a:solidFill>
              </a:defRPr>
            </a:lvl1pPr>
          </a:lstStyle>
          <a:p>
            <a:fld id="{03F14219-2256-4AE1-A5B4-DE1FEA6408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77" r:id="rId1"/>
    <p:sldLayoutId id="2147486176" r:id="rId2"/>
    <p:sldLayoutId id="2147486175" r:id="rId3"/>
    <p:sldLayoutId id="2147486174" r:id="rId4"/>
    <p:sldLayoutId id="2147486173" r:id="rId5"/>
    <p:sldLayoutId id="2147486172" r:id="rId6"/>
    <p:sldLayoutId id="2147486171" r:id="rId7"/>
    <p:sldLayoutId id="2147486170" r:id="rId8"/>
    <p:sldLayoutId id="2147486169" r:id="rId9"/>
    <p:sldLayoutId id="2147486168" r:id="rId10"/>
    <p:sldLayoutId id="21474861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814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4638"/>
            <a:ext cx="19050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88" r:id="rId1"/>
    <p:sldLayoutId id="2147486187" r:id="rId2"/>
    <p:sldLayoutId id="2147486186" r:id="rId3"/>
    <p:sldLayoutId id="2147486185" r:id="rId4"/>
    <p:sldLayoutId id="2147486184" r:id="rId5"/>
    <p:sldLayoutId id="2147486183" r:id="rId6"/>
    <p:sldLayoutId id="2147486182" r:id="rId7"/>
    <p:sldLayoutId id="2147486181" r:id="rId8"/>
    <p:sldLayoutId id="2147486180" r:id="rId9"/>
    <p:sldLayoutId id="2147486179" r:id="rId10"/>
    <p:sldLayoutId id="21474861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42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00" b="0">
                <a:solidFill>
                  <a:schemeClr val="tx1"/>
                </a:solidFill>
              </a:defRPr>
            </a:lvl1pPr>
          </a:lstStyle>
          <a:p>
            <a:fld id="{5DD680B9-00EC-4CC4-A99C-235CD15C6D7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2442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442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500" b="0">
                <a:solidFill>
                  <a:schemeClr val="tx1"/>
                </a:solidFill>
              </a:defRPr>
            </a:lvl1pPr>
          </a:lstStyle>
          <a:p>
            <a:fld id="{39FE322A-006D-4689-BC0D-2521CA0E55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99" r:id="rId1"/>
    <p:sldLayoutId id="2147486198" r:id="rId2"/>
    <p:sldLayoutId id="2147486197" r:id="rId3"/>
    <p:sldLayoutId id="2147486196" r:id="rId4"/>
    <p:sldLayoutId id="2147486195" r:id="rId5"/>
    <p:sldLayoutId id="2147486194" r:id="rId6"/>
    <p:sldLayoutId id="2147486193" r:id="rId7"/>
    <p:sldLayoutId id="2147486192" r:id="rId8"/>
    <p:sldLayoutId id="2147486191" r:id="rId9"/>
    <p:sldLayoutId id="2147486190" r:id="rId10"/>
    <p:sldLayoutId id="2147486189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  <a:ea typeface="ＭＳ Ｐゴシック" charset="-128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charset="-128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4pPr>
      <a:lvl5pPr marL="2154238" indent="-238125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5pPr>
      <a:lvl6pPr marL="2611438" indent="-238125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6pPr>
      <a:lvl7pPr marL="3068638" indent="-238125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7pPr>
      <a:lvl8pPr marL="3525838" indent="-238125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8pPr>
      <a:lvl9pPr marL="3983038" indent="-238125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5E76"/>
            </a:gs>
            <a:gs pos="50000">
              <a:srgbClr val="33CCFF"/>
            </a:gs>
            <a:gs pos="100000">
              <a:srgbClr val="185E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71" tIns="47886" rIns="95771" bIns="478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71" tIns="47886" rIns="95771" bIns="478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446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71" tIns="47886" rIns="95771" bIns="4788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4E05E0F-470D-49E2-980B-D8F9367279D5}" type="datetime1">
              <a:rPr lang="en-GB"/>
              <a:pPr/>
              <a:t>15/12/2009</a:t>
            </a:fld>
            <a:endParaRPr lang="en-GB"/>
          </a:p>
        </p:txBody>
      </p:sp>
      <p:sp>
        <p:nvSpPr>
          <p:cNvPr id="2446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71" tIns="47886" rIns="95771" bIns="4788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446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71" tIns="47886" rIns="95771" bIns="4788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5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A31D1C24-B49E-47D0-8EDF-477F961FDB9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10" r:id="rId1"/>
    <p:sldLayoutId id="2147486209" r:id="rId2"/>
    <p:sldLayoutId id="2147486208" r:id="rId3"/>
    <p:sldLayoutId id="2147486207" r:id="rId4"/>
    <p:sldLayoutId id="2147486206" r:id="rId5"/>
    <p:sldLayoutId id="2147486205" r:id="rId6"/>
    <p:sldLayoutId id="2147486204" r:id="rId7"/>
    <p:sldLayoutId id="2147486203" r:id="rId8"/>
    <p:sldLayoutId id="2147486202" r:id="rId9"/>
    <p:sldLayoutId id="2147486201" r:id="rId10"/>
    <p:sldLayoutId id="2147486200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  <a:ea typeface="ＭＳ Ｐゴシック" pitchFamily="34" charset="-128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  <a:ea typeface="ＭＳ Ｐゴシック" pitchFamily="34" charset="-128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  <a:ea typeface="ＭＳ Ｐゴシック" pitchFamily="34" charset="-128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  <a:ea typeface="ＭＳ Ｐゴシック" pitchFamily="34" charset="-128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  <a:ea typeface="ＭＳ Ｐゴシック" charset="-128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ＭＳ Ｐゴシック" charset="-128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4pPr>
      <a:lvl5pPr marL="2154238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5pPr>
      <a:lvl6pPr marL="2611438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6pPr>
      <a:lvl7pPr marL="3068638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7pPr>
      <a:lvl8pPr marL="3525838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8pPr>
      <a:lvl9pPr marL="3983038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21" r:id="rId1"/>
    <p:sldLayoutId id="2147486220" r:id="rId2"/>
    <p:sldLayoutId id="2147486219" r:id="rId3"/>
    <p:sldLayoutId id="2147486218" r:id="rId4"/>
    <p:sldLayoutId id="2147486217" r:id="rId5"/>
    <p:sldLayoutId id="2147486216" r:id="rId6"/>
    <p:sldLayoutId id="2147486215" r:id="rId7"/>
    <p:sldLayoutId id="2147486214" r:id="rId8"/>
    <p:sldLayoutId id="2147486213" r:id="rId9"/>
    <p:sldLayoutId id="2147486212" r:id="rId10"/>
    <p:sldLayoutId id="2147486211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377E8A9A-75D7-4569-A0F5-831E76AA16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2" r:id="rId1"/>
    <p:sldLayoutId id="2147486231" r:id="rId2"/>
    <p:sldLayoutId id="2147486230" r:id="rId3"/>
    <p:sldLayoutId id="2147486229" r:id="rId4"/>
    <p:sldLayoutId id="2147486228" r:id="rId5"/>
    <p:sldLayoutId id="2147486227" r:id="rId6"/>
    <p:sldLayoutId id="2147486226" r:id="rId7"/>
    <p:sldLayoutId id="2147486225" r:id="rId8"/>
    <p:sldLayoutId id="2147486224" r:id="rId9"/>
    <p:sldLayoutId id="2147486223" r:id="rId10"/>
    <p:sldLayoutId id="2147486222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E84DFC2E-C290-4D86-A93F-7839276BCE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43" r:id="rId1"/>
    <p:sldLayoutId id="2147486242" r:id="rId2"/>
    <p:sldLayoutId id="2147486241" r:id="rId3"/>
    <p:sldLayoutId id="2147486240" r:id="rId4"/>
    <p:sldLayoutId id="2147486239" r:id="rId5"/>
    <p:sldLayoutId id="2147486238" r:id="rId6"/>
    <p:sldLayoutId id="2147486237" r:id="rId7"/>
    <p:sldLayoutId id="2147486236" r:id="rId8"/>
    <p:sldLayoutId id="2147486235" r:id="rId9"/>
    <p:sldLayoutId id="2147486234" r:id="rId10"/>
    <p:sldLayoutId id="2147486233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30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6F094593-F924-4ACE-9548-B7DDDABCACEF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530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30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6D583C88-5ECC-47BE-A610-2B14E314A8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44" r:id="rId1"/>
    <p:sldLayoutId id="2147486245" r:id="rId2"/>
    <p:sldLayoutId id="2147486246" r:id="rId3"/>
    <p:sldLayoutId id="2147486247" r:id="rId4"/>
    <p:sldLayoutId id="2147486248" r:id="rId5"/>
    <p:sldLayoutId id="2147486249" r:id="rId6"/>
    <p:sldLayoutId id="2147486250" r:id="rId7"/>
    <p:sldLayoutId id="2147486251" r:id="rId8"/>
    <p:sldLayoutId id="2147486252" r:id="rId9"/>
    <p:sldLayoutId id="2147486253" r:id="rId10"/>
    <p:sldLayoutId id="214748625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D68A4F3-CFEF-4CFC-8706-CD074ED6A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5" r:id="rId1"/>
    <p:sldLayoutId id="2147486256" r:id="rId2"/>
    <p:sldLayoutId id="2147486257" r:id="rId3"/>
    <p:sldLayoutId id="2147486258" r:id="rId4"/>
    <p:sldLayoutId id="2147486259" r:id="rId5"/>
    <p:sldLayoutId id="2147486260" r:id="rId6"/>
    <p:sldLayoutId id="2147486261" r:id="rId7"/>
    <p:sldLayoutId id="2147486262" r:id="rId8"/>
    <p:sldLayoutId id="2147486263" r:id="rId9"/>
    <p:sldLayoutId id="2147486264" r:id="rId10"/>
    <p:sldLayoutId id="2147486265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3901221C-D7B8-468F-B636-F69FCBED162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1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1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178C5C66-4B47-4756-B203-62CA2A4D30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78" r:id="rId1"/>
    <p:sldLayoutId id="2147486077" r:id="rId2"/>
    <p:sldLayoutId id="2147486076" r:id="rId3"/>
    <p:sldLayoutId id="2147486075" r:id="rId4"/>
    <p:sldLayoutId id="2147486074" r:id="rId5"/>
    <p:sldLayoutId id="2147486073" r:id="rId6"/>
    <p:sldLayoutId id="2147486072" r:id="rId7"/>
    <p:sldLayoutId id="2147486071" r:id="rId8"/>
    <p:sldLayoutId id="2147486070" r:id="rId9"/>
    <p:sldLayoutId id="2147486069" r:id="rId10"/>
    <p:sldLayoutId id="2147486068" r:id="rId11"/>
    <p:sldLayoutId id="21474860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0E54A31-FAAE-41BB-90B4-626D6D4C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66" r:id="rId1"/>
    <p:sldLayoutId id="2147486267" r:id="rId2"/>
    <p:sldLayoutId id="2147486268" r:id="rId3"/>
    <p:sldLayoutId id="2147486269" r:id="rId4"/>
    <p:sldLayoutId id="2147486270" r:id="rId5"/>
    <p:sldLayoutId id="2147486271" r:id="rId6"/>
    <p:sldLayoutId id="2147486272" r:id="rId7"/>
    <p:sldLayoutId id="2147486273" r:id="rId8"/>
    <p:sldLayoutId id="2147486274" r:id="rId9"/>
    <p:sldLayoutId id="2147486275" r:id="rId10"/>
    <p:sldLayoutId id="2147486276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2842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42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42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7B69EE8-5E22-418F-9444-72D82761CD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77" r:id="rId1"/>
    <p:sldLayoutId id="2147486278" r:id="rId2"/>
    <p:sldLayoutId id="2147486279" r:id="rId3"/>
    <p:sldLayoutId id="2147486280" r:id="rId4"/>
    <p:sldLayoutId id="2147486281" r:id="rId5"/>
    <p:sldLayoutId id="2147486282" r:id="rId6"/>
    <p:sldLayoutId id="2147486283" r:id="rId7"/>
    <p:sldLayoutId id="2147486284" r:id="rId8"/>
    <p:sldLayoutId id="2147486285" r:id="rId9"/>
    <p:sldLayoutId id="2147486286" r:id="rId10"/>
    <p:sldLayoutId id="21474862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6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CA0BDDB2-29DE-4ADF-A7BE-716C00D283F9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16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6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1B97101A-7FE6-49BE-A28C-789E3B01B9F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88" r:id="rId1"/>
    <p:sldLayoutId id="2147486289" r:id="rId2"/>
    <p:sldLayoutId id="2147486290" r:id="rId3"/>
    <p:sldLayoutId id="2147486291" r:id="rId4"/>
    <p:sldLayoutId id="2147486292" r:id="rId5"/>
    <p:sldLayoutId id="2147486293" r:id="rId6"/>
    <p:sldLayoutId id="2147486294" r:id="rId7"/>
    <p:sldLayoutId id="2147486295" r:id="rId8"/>
    <p:sldLayoutId id="2147486296" r:id="rId9"/>
    <p:sldLayoutId id="2147486297" r:id="rId10"/>
    <p:sldLayoutId id="21474862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625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549FD73E-7F54-4E9F-AACF-F4DC17C0CDFF}" type="datetime1">
              <a:rPr lang="de-DE"/>
              <a:pPr/>
              <a:t>15.12.2009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Th. Kirn, Status Report on AMS-02 ACC-System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E2D17805-3880-497D-AF82-32E1133227F8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99" r:id="rId1"/>
    <p:sldLayoutId id="2147486300" r:id="rId2"/>
    <p:sldLayoutId id="2147486301" r:id="rId3"/>
    <p:sldLayoutId id="2147486302" r:id="rId4"/>
    <p:sldLayoutId id="2147486303" r:id="rId5"/>
    <p:sldLayoutId id="2147486304" r:id="rId6"/>
    <p:sldLayoutId id="2147486305" r:id="rId7"/>
    <p:sldLayoutId id="2147486306" r:id="rId8"/>
    <p:sldLayoutId id="2147486307" r:id="rId9"/>
    <p:sldLayoutId id="2147486308" r:id="rId10"/>
    <p:sldLayoutId id="2147486309" r:id="rId11"/>
    <p:sldLayoutId id="214748642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3250" y="6651625"/>
            <a:ext cx="92075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FC128E34-88F9-4F48-A058-BB2F52234C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10" r:id="rId1"/>
    <p:sldLayoutId id="2147486311" r:id="rId2"/>
    <p:sldLayoutId id="2147486312" r:id="rId3"/>
    <p:sldLayoutId id="2147486313" r:id="rId4"/>
    <p:sldLayoutId id="2147486314" r:id="rId5"/>
    <p:sldLayoutId id="2147486315" r:id="rId6"/>
    <p:sldLayoutId id="2147486316" r:id="rId7"/>
    <p:sldLayoutId id="2147486317" r:id="rId8"/>
    <p:sldLayoutId id="2147486318" r:id="rId9"/>
    <p:sldLayoutId id="2147486319" r:id="rId10"/>
    <p:sldLayoutId id="2147486320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BC139ABD-4D3F-447A-92D9-2F24FB16BB05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66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6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12FA7268-2968-4698-BE7A-4D6B04B133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21" r:id="rId1"/>
    <p:sldLayoutId id="2147486322" r:id="rId2"/>
    <p:sldLayoutId id="2147486323" r:id="rId3"/>
    <p:sldLayoutId id="2147486324" r:id="rId4"/>
    <p:sldLayoutId id="2147486325" r:id="rId5"/>
    <p:sldLayoutId id="2147486326" r:id="rId6"/>
    <p:sldLayoutId id="2147486327" r:id="rId7"/>
    <p:sldLayoutId id="2147486328" r:id="rId8"/>
    <p:sldLayoutId id="2147486329" r:id="rId9"/>
    <p:sldLayoutId id="2147486330" r:id="rId10"/>
    <p:sldLayoutId id="21474863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F2445724-F2D9-4A39-8F4F-8AC0CBDD8B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32" r:id="rId1"/>
    <p:sldLayoutId id="2147486333" r:id="rId2"/>
    <p:sldLayoutId id="2147486334" r:id="rId3"/>
    <p:sldLayoutId id="2147486335" r:id="rId4"/>
    <p:sldLayoutId id="2147486336" r:id="rId5"/>
    <p:sldLayoutId id="2147486337" r:id="rId6"/>
    <p:sldLayoutId id="2147486338" r:id="rId7"/>
    <p:sldLayoutId id="2147486339" r:id="rId8"/>
    <p:sldLayoutId id="2147486340" r:id="rId9"/>
    <p:sldLayoutId id="2147486341" r:id="rId10"/>
    <p:sldLayoutId id="214748634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3250" y="6651625"/>
            <a:ext cx="920750" cy="2063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C76E426-5A3F-4DEC-B94F-13EA38900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43" r:id="rId1"/>
    <p:sldLayoutId id="2147486344" r:id="rId2"/>
    <p:sldLayoutId id="2147486345" r:id="rId3"/>
    <p:sldLayoutId id="2147486346" r:id="rId4"/>
    <p:sldLayoutId id="2147486347" r:id="rId5"/>
    <p:sldLayoutId id="2147486348" r:id="rId6"/>
    <p:sldLayoutId id="2147486349" r:id="rId7"/>
    <p:sldLayoutId id="2147486350" r:id="rId8"/>
    <p:sldLayoutId id="2147486351" r:id="rId9"/>
    <p:sldLayoutId id="2147486352" r:id="rId10"/>
    <p:sldLayoutId id="2147486353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83FB4ECF-521A-474B-A54B-853A1B14147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54" r:id="rId1"/>
    <p:sldLayoutId id="2147486355" r:id="rId2"/>
    <p:sldLayoutId id="2147486356" r:id="rId3"/>
    <p:sldLayoutId id="2147486357" r:id="rId4"/>
    <p:sldLayoutId id="2147486358" r:id="rId5"/>
    <p:sldLayoutId id="2147486359" r:id="rId6"/>
    <p:sldLayoutId id="2147486360" r:id="rId7"/>
    <p:sldLayoutId id="2147486361" r:id="rId8"/>
    <p:sldLayoutId id="2147486362" r:id="rId9"/>
    <p:sldLayoutId id="2147486363" r:id="rId10"/>
    <p:sldLayoutId id="2147486364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4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4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4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69075"/>
            <a:ext cx="2133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9EEAFA9-79F4-4BAB-86B3-6C0FC6D94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5" r:id="rId1"/>
    <p:sldLayoutId id="2147486366" r:id="rId2"/>
    <p:sldLayoutId id="2147486367" r:id="rId3"/>
    <p:sldLayoutId id="2147486368" r:id="rId4"/>
    <p:sldLayoutId id="2147486369" r:id="rId5"/>
    <p:sldLayoutId id="2147486370" r:id="rId6"/>
    <p:sldLayoutId id="2147486371" r:id="rId7"/>
    <p:sldLayoutId id="2147486372" r:id="rId8"/>
    <p:sldLayoutId id="2147486373" r:id="rId9"/>
    <p:sldLayoutId id="2147486374" r:id="rId10"/>
    <p:sldLayoutId id="21474863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63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3E165C61-4D9B-49C4-8A3E-023655B9A537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863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63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0CB51124-7876-4290-BBBB-3C398C3121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89" r:id="rId1"/>
    <p:sldLayoutId id="2147486088" r:id="rId2"/>
    <p:sldLayoutId id="2147486087" r:id="rId3"/>
    <p:sldLayoutId id="2147486086" r:id="rId4"/>
    <p:sldLayoutId id="2147486085" r:id="rId5"/>
    <p:sldLayoutId id="2147486084" r:id="rId6"/>
    <p:sldLayoutId id="2147486083" r:id="rId7"/>
    <p:sldLayoutId id="2147486082" r:id="rId8"/>
    <p:sldLayoutId id="2147486081" r:id="rId9"/>
    <p:sldLayoutId id="2147486080" r:id="rId10"/>
    <p:sldLayoutId id="214748607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4480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41732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6F7393E-9E25-4F9E-AE39-0E0E05F15231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841733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6" r:id="rId1"/>
    <p:sldLayoutId id="2147486377" r:id="rId2"/>
    <p:sldLayoutId id="2147486378" r:id="rId3"/>
    <p:sldLayoutId id="2147486379" r:id="rId4"/>
    <p:sldLayoutId id="2147486380" r:id="rId5"/>
    <p:sldLayoutId id="2147486381" r:id="rId6"/>
    <p:sldLayoutId id="2147486382" r:id="rId7"/>
    <p:sldLayoutId id="2147486383" r:id="rId8"/>
    <p:sldLayoutId id="2147486384" r:id="rId9"/>
    <p:sldLayoutId id="2147486385" r:id="rId10"/>
    <p:sldLayoutId id="21474863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8478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898989"/>
                </a:solidFill>
                <a:latin typeface="+mn-lt"/>
              </a:defRPr>
            </a:lvl1pPr>
          </a:lstStyle>
          <a:p>
            <a:fld id="{A3DBD08A-2C2A-4600-AFB8-BC82E2396BEC}" type="datetime1">
              <a:rPr lang="it-IT"/>
              <a:pPr/>
              <a:t>15/12/2009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+mn-lt"/>
              </a:defRPr>
            </a:lvl1pPr>
          </a:lstStyle>
          <a:p>
            <a:fld id="{6D9C6D88-AF6A-4888-AE89-908D6A4653E0}" type="slidenum">
              <a:rPr lang="it-IT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7" r:id="rId1"/>
    <p:sldLayoutId id="2147486388" r:id="rId2"/>
    <p:sldLayoutId id="2147486389" r:id="rId3"/>
    <p:sldLayoutId id="2147486390" r:id="rId4"/>
    <p:sldLayoutId id="2147486391" r:id="rId5"/>
    <p:sldLayoutId id="2147486392" r:id="rId6"/>
    <p:sldLayoutId id="2147486393" r:id="rId7"/>
    <p:sldLayoutId id="2147486394" r:id="rId8"/>
    <p:sldLayoutId id="2147486395" r:id="rId9"/>
    <p:sldLayoutId id="2147486396" r:id="rId10"/>
    <p:sldLayoutId id="2147486397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98" r:id="rId1"/>
    <p:sldLayoutId id="2147486399" r:id="rId2"/>
    <p:sldLayoutId id="2147486400" r:id="rId3"/>
    <p:sldLayoutId id="2147486401" r:id="rId4"/>
    <p:sldLayoutId id="2147486402" r:id="rId5"/>
    <p:sldLayoutId id="2147486403" r:id="rId6"/>
    <p:sldLayoutId id="2147486404" r:id="rId7"/>
    <p:sldLayoutId id="2147486405" r:id="rId8"/>
    <p:sldLayoutId id="2147486406" r:id="rId9"/>
    <p:sldLayoutId id="2147486407" r:id="rId10"/>
    <p:sldLayoutId id="21474864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A2090A0-F84D-4633-AF4A-854A02ED9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09" r:id="rId1"/>
    <p:sldLayoutId id="2147486410" r:id="rId2"/>
    <p:sldLayoutId id="2147486411" r:id="rId3"/>
    <p:sldLayoutId id="2147486412" r:id="rId4"/>
    <p:sldLayoutId id="2147486413" r:id="rId5"/>
    <p:sldLayoutId id="2147486414" r:id="rId6"/>
    <p:sldLayoutId id="2147486415" r:id="rId7"/>
    <p:sldLayoutId id="2147486416" r:id="rId8"/>
    <p:sldLayoutId id="2147486417" r:id="rId9"/>
    <p:sldLayoutId id="2147486418" r:id="rId10"/>
    <p:sldLayoutId id="214748641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FA23D040-C252-4642-AD55-B4C879B7FA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22" r:id="rId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100" r:id="rId1"/>
    <p:sldLayoutId id="2147486099" r:id="rId2"/>
    <p:sldLayoutId id="2147486098" r:id="rId3"/>
    <p:sldLayoutId id="2147486097" r:id="rId4"/>
    <p:sldLayoutId id="2147486096" r:id="rId5"/>
    <p:sldLayoutId id="2147486095" r:id="rId6"/>
    <p:sldLayoutId id="2147486094" r:id="rId7"/>
    <p:sldLayoutId id="2147486093" r:id="rId8"/>
    <p:sldLayoutId id="2147486092" r:id="rId9"/>
    <p:sldLayoutId id="2147486091" r:id="rId10"/>
    <p:sldLayoutId id="2147486090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5838" y="609600"/>
            <a:ext cx="7172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5838" y="1982788"/>
            <a:ext cx="71723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11" r:id="rId1"/>
    <p:sldLayoutId id="2147486110" r:id="rId2"/>
    <p:sldLayoutId id="2147486109" r:id="rId3"/>
    <p:sldLayoutId id="2147486108" r:id="rId4"/>
    <p:sldLayoutId id="2147486107" r:id="rId5"/>
    <p:sldLayoutId id="2147486106" r:id="rId6"/>
    <p:sldLayoutId id="2147486105" r:id="rId7"/>
    <p:sldLayoutId id="2147486104" r:id="rId8"/>
    <p:sldLayoutId id="2147486103" r:id="rId9"/>
    <p:sldLayoutId id="2147486102" r:id="rId10"/>
    <p:sldLayoutId id="2147486101" r:id="rId11"/>
  </p:sldLayoutIdLst>
  <p:txStyles>
    <p:titleStyle>
      <a:lvl1pPr algn="ctr" defTabSz="889000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+mj-lt"/>
          <a:ea typeface="ＭＳ Ｐゴシック" pitchFamily="34" charset="-128"/>
          <a:cs typeface="+mj-cs"/>
        </a:defRPr>
      </a:lvl1pPr>
      <a:lvl2pPr algn="ctr" defTabSz="889000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  <a:ea typeface="ＭＳ Ｐゴシック" pitchFamily="34" charset="-128"/>
        </a:defRPr>
      </a:lvl2pPr>
      <a:lvl3pPr algn="ctr" defTabSz="889000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  <a:ea typeface="ＭＳ Ｐゴシック" pitchFamily="34" charset="-128"/>
        </a:defRPr>
      </a:lvl3pPr>
      <a:lvl4pPr algn="ctr" defTabSz="889000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  <a:ea typeface="ＭＳ Ｐゴシック" pitchFamily="34" charset="-128"/>
        </a:defRPr>
      </a:lvl4pPr>
      <a:lvl5pPr algn="ctr" defTabSz="889000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  <a:ea typeface="ＭＳ Ｐゴシック" pitchFamily="34" charset="-128"/>
        </a:defRPr>
      </a:lvl5pPr>
      <a:lvl6pPr marL="457200" algn="ctr" defTabSz="889000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6pPr>
      <a:lvl7pPr marL="914400" algn="ctr" defTabSz="889000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7pPr>
      <a:lvl8pPr marL="1371600" algn="ctr" defTabSz="889000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8pPr>
      <a:lvl9pPr marL="1828800" algn="ctr" defTabSz="889000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9pPr>
    </p:titleStyle>
    <p:bodyStyle>
      <a:lvl1pPr marL="333375" indent="-333375" algn="l" defTabSz="889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22313" indent="-274638" algn="l" defTabSz="889000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-128"/>
        </a:defRPr>
      </a:lvl2pPr>
      <a:lvl3pPr marL="1111250" indent="-222250" algn="l" defTabSz="889000" rtl="0" eaLnBrk="0" fontAlgn="base" hangingPunct="0">
        <a:spcBef>
          <a:spcPct val="20000"/>
        </a:spcBef>
        <a:spcAft>
          <a:spcPct val="0"/>
        </a:spcAft>
        <a:buChar char="•"/>
        <a:defRPr sz="1000">
          <a:solidFill>
            <a:schemeClr val="tx1"/>
          </a:solidFill>
          <a:latin typeface="+mn-lt"/>
          <a:ea typeface="ＭＳ Ｐゴシック" charset="-128"/>
        </a:defRPr>
      </a:lvl3pPr>
      <a:lvl4pPr marL="1555750" indent="-222250" algn="l" defTabSz="889000" rtl="0" eaLnBrk="0" fontAlgn="base" hangingPunct="0">
        <a:spcBef>
          <a:spcPct val="20000"/>
        </a:spcBef>
        <a:spcAft>
          <a:spcPct val="0"/>
        </a:spcAft>
        <a:buChar char="–"/>
        <a:defRPr sz="800">
          <a:solidFill>
            <a:schemeClr val="tx1"/>
          </a:solidFill>
          <a:latin typeface="+mn-lt"/>
          <a:ea typeface="ＭＳ Ｐゴシック" charset="-128"/>
        </a:defRPr>
      </a:lvl4pPr>
      <a:lvl5pPr marL="2000250" indent="-222250" algn="l" defTabSz="889000" rtl="0" eaLnBrk="0" fontAlgn="base" hangingPunct="0">
        <a:spcBef>
          <a:spcPct val="20000"/>
        </a:spcBef>
        <a:spcAft>
          <a:spcPct val="0"/>
        </a:spcAft>
        <a:buChar char="–"/>
        <a:defRPr sz="800">
          <a:solidFill>
            <a:schemeClr val="tx1"/>
          </a:solidFill>
          <a:latin typeface="+mn-lt"/>
          <a:ea typeface="ＭＳ Ｐゴシック" charset="-128"/>
        </a:defRPr>
      </a:lvl5pPr>
      <a:lvl6pPr marL="2457450" indent="-222250" algn="l" defTabSz="889000" rtl="0" fontAlgn="base">
        <a:spcBef>
          <a:spcPct val="20000"/>
        </a:spcBef>
        <a:spcAft>
          <a:spcPct val="0"/>
        </a:spcAft>
        <a:buChar char="–"/>
        <a:defRPr sz="800">
          <a:solidFill>
            <a:schemeClr val="tx1"/>
          </a:solidFill>
          <a:latin typeface="+mn-lt"/>
          <a:ea typeface="ＭＳ Ｐゴシック" charset="-128"/>
        </a:defRPr>
      </a:lvl6pPr>
      <a:lvl7pPr marL="2914650" indent="-222250" algn="l" defTabSz="889000" rtl="0" fontAlgn="base">
        <a:spcBef>
          <a:spcPct val="20000"/>
        </a:spcBef>
        <a:spcAft>
          <a:spcPct val="0"/>
        </a:spcAft>
        <a:buChar char="–"/>
        <a:defRPr sz="800">
          <a:solidFill>
            <a:schemeClr val="tx1"/>
          </a:solidFill>
          <a:latin typeface="+mn-lt"/>
          <a:ea typeface="ＭＳ Ｐゴシック" charset="-128"/>
        </a:defRPr>
      </a:lvl7pPr>
      <a:lvl8pPr marL="3371850" indent="-222250" algn="l" defTabSz="889000" rtl="0" fontAlgn="base">
        <a:spcBef>
          <a:spcPct val="20000"/>
        </a:spcBef>
        <a:spcAft>
          <a:spcPct val="0"/>
        </a:spcAft>
        <a:buChar char="–"/>
        <a:defRPr sz="800">
          <a:solidFill>
            <a:schemeClr val="tx1"/>
          </a:solidFill>
          <a:latin typeface="+mn-lt"/>
          <a:ea typeface="ＭＳ Ｐゴシック" charset="-128"/>
        </a:defRPr>
      </a:lvl8pPr>
      <a:lvl9pPr marL="3829050" indent="-222250" algn="l" defTabSz="889000" rtl="0" fontAlgn="base">
        <a:spcBef>
          <a:spcPct val="20000"/>
        </a:spcBef>
        <a:spcAft>
          <a:spcPct val="0"/>
        </a:spcAft>
        <a:buChar char="–"/>
        <a:defRPr sz="8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2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22" r:id="rId1"/>
    <p:sldLayoutId id="2147486121" r:id="rId2"/>
    <p:sldLayoutId id="2147486120" r:id="rId3"/>
    <p:sldLayoutId id="2147486119" r:id="rId4"/>
    <p:sldLayoutId id="2147486118" r:id="rId5"/>
    <p:sldLayoutId id="2147486117" r:id="rId6"/>
    <p:sldLayoutId id="2147486116" r:id="rId7"/>
    <p:sldLayoutId id="2147486115" r:id="rId8"/>
    <p:sldLayoutId id="2147486114" r:id="rId9"/>
    <p:sldLayoutId id="2147486113" r:id="rId10"/>
    <p:sldLayoutId id="21474861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3250" y="6651625"/>
            <a:ext cx="920750" cy="2063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fld id="{473613BC-A86B-4B97-A9D7-90D1988F63F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3" r:id="rId1"/>
    <p:sldLayoutId id="2147486132" r:id="rId2"/>
    <p:sldLayoutId id="2147486131" r:id="rId3"/>
    <p:sldLayoutId id="2147486130" r:id="rId4"/>
    <p:sldLayoutId id="2147486129" r:id="rId5"/>
    <p:sldLayoutId id="2147486128" r:id="rId6"/>
    <p:sldLayoutId id="2147486127" r:id="rId7"/>
    <p:sldLayoutId id="2147486126" r:id="rId8"/>
    <p:sldLayoutId id="2147486125" r:id="rId9"/>
    <p:sldLayoutId id="2147486124" r:id="rId10"/>
    <p:sldLayoutId id="2147486123" r:id="rId11"/>
  </p:sldLayoutIdLst>
  <p:transition spd="slow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259BD5A3-6CE2-46B3-A9C8-57F88CB789E4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1D12972E-88C1-4B65-AEF5-D0B982A0A2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44" r:id="rId1"/>
    <p:sldLayoutId id="2147486143" r:id="rId2"/>
    <p:sldLayoutId id="2147486142" r:id="rId3"/>
    <p:sldLayoutId id="2147486141" r:id="rId4"/>
    <p:sldLayoutId id="2147486140" r:id="rId5"/>
    <p:sldLayoutId id="2147486139" r:id="rId6"/>
    <p:sldLayoutId id="2147486138" r:id="rId7"/>
    <p:sldLayoutId id="2147486137" r:id="rId8"/>
    <p:sldLayoutId id="2147486136" r:id="rId9"/>
    <p:sldLayoutId id="2147486135" r:id="rId10"/>
    <p:sldLayoutId id="21474861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18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E8D7177E-64A6-4186-BFD9-F89BBC878662}" type="datetime1">
              <a:rPr lang="en-US"/>
              <a:pPr/>
              <a:t>12/15/2009</a:t>
            </a:fld>
            <a:endParaRPr lang="en-US"/>
          </a:p>
        </p:txBody>
      </p:sp>
      <p:sp>
        <p:nvSpPr>
          <p:cNvPr id="2318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18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fld id="{7D2DEBC8-3A50-4E2F-968F-74B4CEA1EB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55" r:id="rId1"/>
    <p:sldLayoutId id="2147486154" r:id="rId2"/>
    <p:sldLayoutId id="2147486153" r:id="rId3"/>
    <p:sldLayoutId id="2147486152" r:id="rId4"/>
    <p:sldLayoutId id="2147486151" r:id="rId5"/>
    <p:sldLayoutId id="2147486150" r:id="rId6"/>
    <p:sldLayoutId id="2147486149" r:id="rId7"/>
    <p:sldLayoutId id="2147486148" r:id="rId8"/>
    <p:sldLayoutId id="2147486147" r:id="rId9"/>
    <p:sldLayoutId id="2147486146" r:id="rId10"/>
    <p:sldLayoutId id="21474861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9.xml"/><Relationship Id="rId5" Type="http://schemas.openxmlformats.org/officeDocument/2006/relationships/image" Target="../media/image42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42.pn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12" Type="http://schemas.openxmlformats.org/officeDocument/2006/relationships/image" Target="../media/image52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0.xml"/><Relationship Id="rId6" Type="http://schemas.openxmlformats.org/officeDocument/2006/relationships/image" Target="../media/image33.png"/><Relationship Id="rId11" Type="http://schemas.openxmlformats.org/officeDocument/2006/relationships/image" Target="../media/image51.png"/><Relationship Id="rId5" Type="http://schemas.openxmlformats.org/officeDocument/2006/relationships/image" Target="../media/image42.png"/><Relationship Id="rId10" Type="http://schemas.openxmlformats.org/officeDocument/2006/relationships/image" Target="../media/image50.png"/><Relationship Id="rId4" Type="http://schemas.openxmlformats.org/officeDocument/2006/relationships/image" Target="../media/image47.jpe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8.xml"/><Relationship Id="rId5" Type="http://schemas.openxmlformats.org/officeDocument/2006/relationships/image" Target="../media/image42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5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jpe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8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39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5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5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5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01.xml"/><Relationship Id="rId4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8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3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7.xml"/><Relationship Id="rId5" Type="http://schemas.openxmlformats.org/officeDocument/2006/relationships/image" Target="../media/image107.jpeg"/><Relationship Id="rId4" Type="http://schemas.openxmlformats.org/officeDocument/2006/relationships/image" Target="../media/image10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1.xml"/><Relationship Id="rId4" Type="http://schemas.openxmlformats.org/officeDocument/2006/relationships/image" Target="../media/image11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6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3" descr="C:\Documents and Settings\Samuel.PCAMSTS\Desktop\AMS.2k2.jpg"/>
          <p:cNvPicPr>
            <a:picLocks noChangeAspect="1" noChangeArrowheads="1"/>
          </p:cNvPicPr>
          <p:nvPr/>
        </p:nvPicPr>
        <p:blipFill>
          <a:blip r:embed="rId2" cstate="print"/>
          <a:srcRect t="-33228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437251" name="Text Box 4"/>
          <p:cNvSpPr txBox="1">
            <a:spLocks noChangeArrowheads="1"/>
          </p:cNvSpPr>
          <p:nvPr/>
        </p:nvSpPr>
        <p:spPr bwMode="auto">
          <a:xfrm>
            <a:off x="2400300" y="2544763"/>
            <a:ext cx="8493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2402" tIns="26200" rIns="52402" bIns="26200">
            <a:spAutoFit/>
          </a:bodyPr>
          <a:lstStyle/>
          <a:p>
            <a:pPr algn="ctr" defTabSz="523875"/>
            <a:r>
              <a:rPr lang="en-US" sz="2400" b="0" u="sng">
                <a:solidFill>
                  <a:srgbClr val="FF0000"/>
                </a:solidFill>
                <a:latin typeface="Arial Black" pitchFamily="34" charset="0"/>
              </a:rPr>
              <a:t>AMS</a:t>
            </a:r>
          </a:p>
        </p:txBody>
      </p:sp>
      <p:sp>
        <p:nvSpPr>
          <p:cNvPr id="437252" name="Rectangle 3"/>
          <p:cNvSpPr>
            <a:spLocks noChangeArrowheads="1"/>
          </p:cNvSpPr>
          <p:nvPr/>
        </p:nvSpPr>
        <p:spPr bwMode="auto">
          <a:xfrm>
            <a:off x="2493963" y="3257550"/>
            <a:ext cx="479425" cy="47625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 b="0">
              <a:solidFill>
                <a:srgbClr val="000000"/>
              </a:solidFill>
            </a:endParaRPr>
          </a:p>
        </p:txBody>
      </p:sp>
      <p:sp>
        <p:nvSpPr>
          <p:cNvPr id="437253" name="Line 7"/>
          <p:cNvSpPr>
            <a:spLocks noChangeShapeType="1"/>
          </p:cNvSpPr>
          <p:nvPr/>
        </p:nvSpPr>
        <p:spPr bwMode="auto">
          <a:xfrm flipV="1">
            <a:off x="2757488" y="2908300"/>
            <a:ext cx="60325" cy="35877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sp>
        <p:nvSpPr>
          <p:cNvPr id="437255" name="Text Box 7"/>
          <p:cNvSpPr txBox="1">
            <a:spLocks noChangeArrowheads="1"/>
          </p:cNvSpPr>
          <p:nvPr/>
        </p:nvSpPr>
        <p:spPr bwMode="auto">
          <a:xfrm>
            <a:off x="0" y="914400"/>
            <a:ext cx="914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9866" tIns="29933" rIns="59866" bIns="29933"/>
          <a:lstStyle/>
          <a:p>
            <a:pPr algn="ctr" defTabSz="598488">
              <a:lnSpc>
                <a:spcPct val="85000"/>
              </a:lnSpc>
            </a:pPr>
            <a:endParaRPr lang="en-US" sz="2400" i="1">
              <a:solidFill>
                <a:srgbClr val="FFCC00"/>
              </a:solidFill>
              <a:latin typeface="Times New Roman" pitchFamily="18" charset="0"/>
            </a:endParaRPr>
          </a:p>
        </p:txBody>
      </p:sp>
      <p:sp>
        <p:nvSpPr>
          <p:cNvPr id="437256" name="Text Box 13"/>
          <p:cNvSpPr txBox="1">
            <a:spLocks noChangeArrowheads="1"/>
          </p:cNvSpPr>
          <p:nvPr/>
        </p:nvSpPr>
        <p:spPr bwMode="auto">
          <a:xfrm>
            <a:off x="8113713" y="6156325"/>
            <a:ext cx="1030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/>
          </a:p>
          <a:p>
            <a:r>
              <a:rPr lang="en-US" sz="2000"/>
              <a:t>S. Ting</a:t>
            </a:r>
          </a:p>
        </p:txBody>
      </p:sp>
      <p:sp>
        <p:nvSpPr>
          <p:cNvPr id="437258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solidFill>
                  <a:srgbClr val="FFCC00"/>
                </a:solidFill>
              </a:rPr>
              <a:t>The Alpha Magnetic Spectrometer</a:t>
            </a:r>
            <a:br>
              <a:rPr lang="en-US" sz="3200">
                <a:solidFill>
                  <a:srgbClr val="FFCC00"/>
                </a:solidFill>
              </a:rPr>
            </a:br>
            <a:r>
              <a:rPr lang="en-US" sz="3200">
                <a:solidFill>
                  <a:srgbClr val="FFCC00"/>
                </a:solidFill>
              </a:rPr>
              <a:t>on the</a:t>
            </a:r>
            <a:br>
              <a:rPr lang="en-US" sz="3200">
                <a:solidFill>
                  <a:srgbClr val="FFCC00"/>
                </a:solidFill>
              </a:rPr>
            </a:br>
            <a:r>
              <a:rPr lang="en-US" sz="3200">
                <a:solidFill>
                  <a:srgbClr val="FFCC00"/>
                </a:solidFill>
              </a:rPr>
              <a:t>International Space Station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4541838" y="3263900"/>
            <a:ext cx="3373437" cy="2081213"/>
            <a:chOff x="3075" y="2025"/>
            <a:chExt cx="2302" cy="1311"/>
          </a:xfrm>
        </p:grpSpPr>
        <p:pic>
          <p:nvPicPr>
            <p:cNvPr id="667651" name="Picture 3" descr="y99089_TopEmpty"/>
            <p:cNvPicPr>
              <a:picLocks noChangeAspect="1" noChangeArrowheads="1"/>
            </p:cNvPicPr>
            <p:nvPr/>
          </p:nvPicPr>
          <p:blipFill>
            <a:blip r:embed="rId3" cstate="print"/>
            <a:srcRect l="7668" t="54599" b="3574"/>
            <a:stretch>
              <a:fillRect/>
            </a:stretch>
          </p:blipFill>
          <p:spPr bwMode="auto">
            <a:xfrm>
              <a:off x="3075" y="2025"/>
              <a:ext cx="2302" cy="1311"/>
            </a:xfrm>
            <a:prstGeom prst="rect">
              <a:avLst/>
            </a:prstGeom>
            <a:noFill/>
          </p:spPr>
        </p:pic>
        <p:pic>
          <p:nvPicPr>
            <p:cNvPr id="667652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25" y="2210"/>
              <a:ext cx="1109" cy="1109"/>
            </a:xfrm>
            <a:prstGeom prst="rect">
              <a:avLst/>
            </a:prstGeom>
            <a:noFill/>
          </p:spPr>
        </p:pic>
      </p:grpSp>
      <p:pic>
        <p:nvPicPr>
          <p:cNvPr id="667653" name="Picture 5" descr=" y99089_TopCentBerdugoEmpty"/>
          <p:cNvPicPr>
            <a:picLocks noChangeAspect="1" noChangeArrowheads="1"/>
          </p:cNvPicPr>
          <p:nvPr/>
        </p:nvPicPr>
        <p:blipFill>
          <a:blip r:embed="rId5" cstate="print"/>
          <a:srcRect l="18408" b="7251"/>
          <a:stretch>
            <a:fillRect/>
          </a:stretch>
        </p:blipFill>
        <p:spPr bwMode="auto">
          <a:xfrm>
            <a:off x="1384300" y="523875"/>
            <a:ext cx="1922463" cy="4548188"/>
          </a:xfrm>
          <a:prstGeom prst="rect">
            <a:avLst/>
          </a:prstGeom>
          <a:noFill/>
        </p:spPr>
      </p:pic>
      <p:pic>
        <p:nvPicPr>
          <p:cNvPr id="667654" name="Picture 6" descr="y99089_TopEmpty"/>
          <p:cNvPicPr>
            <a:picLocks noChangeAspect="1" noChangeArrowheads="1"/>
          </p:cNvPicPr>
          <p:nvPr/>
        </p:nvPicPr>
        <p:blipFill>
          <a:blip r:embed="rId6" cstate="print"/>
          <a:srcRect l="8365" b="55692"/>
          <a:stretch>
            <a:fillRect/>
          </a:stretch>
        </p:blipFill>
        <p:spPr bwMode="auto">
          <a:xfrm>
            <a:off x="4408488" y="554038"/>
            <a:ext cx="3467100" cy="2281237"/>
          </a:xfrm>
          <a:prstGeom prst="rect">
            <a:avLst/>
          </a:prstGeom>
          <a:noFill/>
        </p:spPr>
      </p:pic>
      <p:sp>
        <p:nvSpPr>
          <p:cNvPr id="667655" name="Text Box 7"/>
          <p:cNvSpPr txBox="1">
            <a:spLocks noChangeArrowheads="1"/>
          </p:cNvSpPr>
          <p:nvPr/>
        </p:nvSpPr>
        <p:spPr bwMode="auto">
          <a:xfrm>
            <a:off x="2393950" y="0"/>
            <a:ext cx="498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rgbClr val="C70000"/>
                </a:solidFill>
              </a:rPr>
              <a:t>“Helium in Near Earth Orbit”</a:t>
            </a:r>
          </a:p>
        </p:txBody>
      </p:sp>
      <p:sp>
        <p:nvSpPr>
          <p:cNvPr id="667656" name="Text Box 8"/>
          <p:cNvSpPr txBox="1">
            <a:spLocks noChangeArrowheads="1"/>
          </p:cNvSpPr>
          <p:nvPr/>
        </p:nvSpPr>
        <p:spPr bwMode="auto">
          <a:xfrm>
            <a:off x="3975100" y="415925"/>
            <a:ext cx="4276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rgbClr val="C70000"/>
                </a:solidFill>
              </a:rPr>
              <a:t>(Mass of He</a:t>
            </a:r>
            <a:r>
              <a:rPr lang="en-US" sz="1800" b="0" baseline="30000">
                <a:solidFill>
                  <a:srgbClr val="C70000"/>
                </a:solidFill>
              </a:rPr>
              <a:t>4</a:t>
            </a:r>
            <a:r>
              <a:rPr lang="en-US" sz="1800" b="0">
                <a:solidFill>
                  <a:srgbClr val="C70000"/>
                </a:solidFill>
              </a:rPr>
              <a:t> = 3.7 GeV; </a:t>
            </a:r>
            <a:r>
              <a:rPr lang="en-US" sz="1800" b="0">
                <a:solidFill>
                  <a:srgbClr val="007F00"/>
                </a:solidFill>
              </a:rPr>
              <a:t>He</a:t>
            </a:r>
            <a:r>
              <a:rPr lang="en-US" sz="1800" b="0" baseline="30000">
                <a:solidFill>
                  <a:srgbClr val="007F00"/>
                </a:solidFill>
              </a:rPr>
              <a:t>3</a:t>
            </a:r>
            <a:r>
              <a:rPr lang="en-US" sz="1800" b="0">
                <a:solidFill>
                  <a:srgbClr val="007F00"/>
                </a:solidFill>
              </a:rPr>
              <a:t> = 2.8 GeV</a:t>
            </a:r>
            <a:r>
              <a:rPr lang="en-US" sz="1800" b="0">
                <a:solidFill>
                  <a:srgbClr val="C70000"/>
                </a:solidFill>
              </a:rPr>
              <a:t>)</a:t>
            </a:r>
          </a:p>
        </p:txBody>
      </p:sp>
      <p:sp>
        <p:nvSpPr>
          <p:cNvPr id="667658" name="Text Box 10"/>
          <p:cNvSpPr txBox="1">
            <a:spLocks noChangeArrowheads="1"/>
          </p:cNvSpPr>
          <p:nvPr/>
        </p:nvSpPr>
        <p:spPr bwMode="auto">
          <a:xfrm>
            <a:off x="2168525" y="869950"/>
            <a:ext cx="976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9B0615"/>
                </a:solidFill>
              </a:rPr>
              <a:t>3.65±0.09</a:t>
            </a:r>
          </a:p>
        </p:txBody>
      </p:sp>
      <p:sp>
        <p:nvSpPr>
          <p:cNvPr id="667659" name="Text Box 11"/>
          <p:cNvSpPr txBox="1">
            <a:spLocks noChangeArrowheads="1"/>
          </p:cNvSpPr>
          <p:nvPr/>
        </p:nvSpPr>
        <p:spPr bwMode="auto">
          <a:xfrm>
            <a:off x="2457450" y="1446213"/>
            <a:ext cx="600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70000"/>
                </a:solidFill>
                <a:latin typeface="Helvetica" charset="0"/>
              </a:rPr>
              <a:t>He</a:t>
            </a:r>
            <a:r>
              <a:rPr lang="en-US" sz="2000" baseline="30000">
                <a:solidFill>
                  <a:srgbClr val="C70000"/>
                </a:solidFill>
                <a:latin typeface="Helvetica" charset="0"/>
              </a:rPr>
              <a:t>4</a:t>
            </a:r>
          </a:p>
        </p:txBody>
      </p:sp>
      <p:sp>
        <p:nvSpPr>
          <p:cNvPr id="667660" name="Text Box 12"/>
          <p:cNvSpPr txBox="1">
            <a:spLocks noChangeArrowheads="1"/>
          </p:cNvSpPr>
          <p:nvPr/>
        </p:nvSpPr>
        <p:spPr bwMode="auto">
          <a:xfrm>
            <a:off x="4856163" y="973138"/>
            <a:ext cx="600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70000"/>
                </a:solidFill>
                <a:latin typeface="Helvetica" charset="0"/>
              </a:rPr>
              <a:t>He</a:t>
            </a:r>
            <a:r>
              <a:rPr lang="en-US" sz="2000" baseline="30000">
                <a:solidFill>
                  <a:srgbClr val="C70000"/>
                </a:solidFill>
                <a:latin typeface="Helvetica" charset="0"/>
              </a:rPr>
              <a:t>4</a:t>
            </a:r>
          </a:p>
        </p:txBody>
      </p:sp>
      <p:sp>
        <p:nvSpPr>
          <p:cNvPr id="667661" name="Text Box 13"/>
          <p:cNvSpPr txBox="1">
            <a:spLocks noChangeArrowheads="1"/>
          </p:cNvSpPr>
          <p:nvPr/>
        </p:nvSpPr>
        <p:spPr bwMode="auto">
          <a:xfrm>
            <a:off x="6383338" y="2266950"/>
            <a:ext cx="600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7F00"/>
                </a:solidFill>
                <a:latin typeface="Helvetica" charset="0"/>
              </a:rPr>
              <a:t>He</a:t>
            </a:r>
            <a:r>
              <a:rPr lang="en-US" sz="2000" baseline="30000">
                <a:solidFill>
                  <a:srgbClr val="007F00"/>
                </a:solidFill>
                <a:latin typeface="Helvetica" charset="0"/>
              </a:rPr>
              <a:t>3</a:t>
            </a:r>
          </a:p>
        </p:txBody>
      </p:sp>
      <p:sp>
        <p:nvSpPr>
          <p:cNvPr id="667662" name="Text Box 14"/>
          <p:cNvSpPr txBox="1">
            <a:spLocks noChangeArrowheads="1"/>
          </p:cNvSpPr>
          <p:nvPr/>
        </p:nvSpPr>
        <p:spPr bwMode="auto">
          <a:xfrm rot="-5400000">
            <a:off x="3272632" y="1726406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0">
                <a:solidFill>
                  <a:schemeClr val="tx1"/>
                </a:solidFill>
                <a:latin typeface="Helvetica" charset="0"/>
              </a:rPr>
              <a:t>Rigidity (GV)</a:t>
            </a:r>
            <a:endParaRPr lang="en-US" sz="1800" b="0" baseline="300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667663" name="Text Box 15"/>
          <p:cNvSpPr txBox="1">
            <a:spLocks noChangeArrowheads="1"/>
          </p:cNvSpPr>
          <p:nvPr/>
        </p:nvSpPr>
        <p:spPr bwMode="auto">
          <a:xfrm rot="-5400000">
            <a:off x="3542507" y="4234656"/>
            <a:ext cx="88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0">
                <a:solidFill>
                  <a:schemeClr val="tx1"/>
                </a:solidFill>
                <a:latin typeface="Helvetica" charset="0"/>
              </a:rPr>
              <a:t>Events</a:t>
            </a:r>
            <a:endParaRPr lang="en-US" sz="1800" b="0" baseline="300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667664" name="Text Box 16"/>
          <p:cNvSpPr txBox="1">
            <a:spLocks noChangeArrowheads="1"/>
          </p:cNvSpPr>
          <p:nvPr/>
        </p:nvSpPr>
        <p:spPr bwMode="auto">
          <a:xfrm rot="-5400000">
            <a:off x="480219" y="2532857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0">
                <a:solidFill>
                  <a:schemeClr val="tx1"/>
                </a:solidFill>
                <a:latin typeface="Helvetica" charset="0"/>
              </a:rPr>
              <a:t>Events</a:t>
            </a:r>
            <a:endParaRPr lang="en-US" sz="1800" b="0" baseline="300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667665" name="Text Box 17"/>
          <p:cNvSpPr txBox="1">
            <a:spLocks noChangeArrowheads="1"/>
          </p:cNvSpPr>
          <p:nvPr/>
        </p:nvSpPr>
        <p:spPr bwMode="auto">
          <a:xfrm>
            <a:off x="7164388" y="3503613"/>
            <a:ext cx="600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7F00"/>
                </a:solidFill>
                <a:latin typeface="Helvetica" charset="0"/>
              </a:rPr>
              <a:t>He</a:t>
            </a:r>
            <a:r>
              <a:rPr lang="en-US" sz="2000" baseline="30000">
                <a:solidFill>
                  <a:srgbClr val="007F00"/>
                </a:solidFill>
                <a:latin typeface="Helvetica" charset="0"/>
              </a:rPr>
              <a:t>3</a:t>
            </a:r>
          </a:p>
        </p:txBody>
      </p:sp>
      <p:sp>
        <p:nvSpPr>
          <p:cNvPr id="667666" name="Text Box 18"/>
          <p:cNvSpPr txBox="1">
            <a:spLocks noChangeArrowheads="1"/>
          </p:cNvSpPr>
          <p:nvPr/>
        </p:nvSpPr>
        <p:spPr bwMode="auto">
          <a:xfrm>
            <a:off x="5675313" y="3406775"/>
            <a:ext cx="976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7F00"/>
                </a:solidFill>
              </a:rPr>
              <a:t>2.86±0.04</a:t>
            </a:r>
          </a:p>
        </p:txBody>
      </p:sp>
      <p:sp>
        <p:nvSpPr>
          <p:cNvPr id="667667" name="Text Box 19"/>
          <p:cNvSpPr txBox="1">
            <a:spLocks noChangeArrowheads="1"/>
          </p:cNvSpPr>
          <p:nvPr/>
        </p:nvSpPr>
        <p:spPr bwMode="auto">
          <a:xfrm>
            <a:off x="5348288" y="5434013"/>
            <a:ext cx="140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0">
                <a:solidFill>
                  <a:schemeClr val="tx1"/>
                </a:solidFill>
                <a:latin typeface="Helvetica" charset="0"/>
              </a:rPr>
              <a:t>Mass (GeV)</a:t>
            </a:r>
            <a:endParaRPr lang="en-US" sz="1800" b="0" baseline="300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667668" name="Text Box 20"/>
          <p:cNvSpPr txBox="1">
            <a:spLocks noChangeArrowheads="1"/>
          </p:cNvSpPr>
          <p:nvPr/>
        </p:nvSpPr>
        <p:spPr bwMode="auto">
          <a:xfrm>
            <a:off x="4783138" y="2997200"/>
            <a:ext cx="2535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0">
                <a:solidFill>
                  <a:schemeClr val="tx1"/>
                </a:solidFill>
                <a:latin typeface="Helvetica" charset="0"/>
              </a:rPr>
              <a:t>Magnetic Latitude (rad)</a:t>
            </a:r>
            <a:endParaRPr lang="en-US" sz="1800" b="0" baseline="3000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667671" name="Text Box 23"/>
          <p:cNvSpPr txBox="1">
            <a:spLocks noChangeArrowheads="1"/>
          </p:cNvSpPr>
          <p:nvPr/>
        </p:nvSpPr>
        <p:spPr bwMode="auto">
          <a:xfrm>
            <a:off x="0" y="570547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7F00"/>
                </a:solidFill>
              </a:rPr>
              <a:t> </a:t>
            </a:r>
            <a:r>
              <a:rPr lang="en-US" sz="2000"/>
              <a:t>Physics Letters B vol.494 (3-4),  p193.</a:t>
            </a:r>
          </a:p>
          <a:p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667672" name="Text Box 24"/>
          <p:cNvSpPr txBox="1">
            <a:spLocks noChangeArrowheads="1"/>
          </p:cNvSpPr>
          <p:nvPr/>
        </p:nvSpPr>
        <p:spPr bwMode="auto">
          <a:xfrm>
            <a:off x="0" y="637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i="1">
                <a:solidFill>
                  <a:srgbClr val="007F00"/>
                </a:solidFill>
                <a:latin typeface="Helvetica" charset="0"/>
              </a:rPr>
              <a:t>AMS-01 results were not predicted by any cosmic ray model</a:t>
            </a:r>
          </a:p>
        </p:txBody>
      </p:sp>
      <p:sp>
        <p:nvSpPr>
          <p:cNvPr id="667673" name="Text Box 25"/>
          <p:cNvSpPr txBox="1">
            <a:spLocks noChangeArrowheads="1"/>
          </p:cNvSpPr>
          <p:nvPr/>
        </p:nvSpPr>
        <p:spPr bwMode="auto">
          <a:xfrm>
            <a:off x="1149350" y="5397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80</a:t>
            </a:r>
          </a:p>
        </p:txBody>
      </p:sp>
      <p:sp>
        <p:nvSpPr>
          <p:cNvPr id="667674" name="Text Box 26"/>
          <p:cNvSpPr txBox="1">
            <a:spLocks noChangeArrowheads="1"/>
          </p:cNvSpPr>
          <p:nvPr/>
        </p:nvSpPr>
        <p:spPr bwMode="auto">
          <a:xfrm>
            <a:off x="1149350" y="11366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70</a:t>
            </a:r>
          </a:p>
        </p:txBody>
      </p:sp>
      <p:sp>
        <p:nvSpPr>
          <p:cNvPr id="667675" name="Text Box 27"/>
          <p:cNvSpPr txBox="1">
            <a:spLocks noChangeArrowheads="1"/>
          </p:cNvSpPr>
          <p:nvPr/>
        </p:nvSpPr>
        <p:spPr bwMode="auto">
          <a:xfrm>
            <a:off x="1149350" y="17081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60</a:t>
            </a:r>
          </a:p>
        </p:txBody>
      </p:sp>
      <p:sp>
        <p:nvSpPr>
          <p:cNvPr id="667676" name="Text Box 28"/>
          <p:cNvSpPr txBox="1">
            <a:spLocks noChangeArrowheads="1"/>
          </p:cNvSpPr>
          <p:nvPr/>
        </p:nvSpPr>
        <p:spPr bwMode="auto">
          <a:xfrm>
            <a:off x="1149350" y="22034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667677" name="Text Box 29"/>
          <p:cNvSpPr txBox="1">
            <a:spLocks noChangeArrowheads="1"/>
          </p:cNvSpPr>
          <p:nvPr/>
        </p:nvSpPr>
        <p:spPr bwMode="auto">
          <a:xfrm>
            <a:off x="1149350" y="28003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667678" name="Text Box 30"/>
          <p:cNvSpPr txBox="1">
            <a:spLocks noChangeArrowheads="1"/>
          </p:cNvSpPr>
          <p:nvPr/>
        </p:nvSpPr>
        <p:spPr bwMode="auto">
          <a:xfrm>
            <a:off x="1149350" y="32575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30</a:t>
            </a:r>
          </a:p>
        </p:txBody>
      </p:sp>
      <p:sp>
        <p:nvSpPr>
          <p:cNvPr id="667679" name="Text Box 31"/>
          <p:cNvSpPr txBox="1">
            <a:spLocks noChangeArrowheads="1"/>
          </p:cNvSpPr>
          <p:nvPr/>
        </p:nvSpPr>
        <p:spPr bwMode="auto">
          <a:xfrm>
            <a:off x="1149350" y="38163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667680" name="Text Box 32"/>
          <p:cNvSpPr txBox="1">
            <a:spLocks noChangeArrowheads="1"/>
          </p:cNvSpPr>
          <p:nvPr/>
        </p:nvSpPr>
        <p:spPr bwMode="auto">
          <a:xfrm>
            <a:off x="1149350" y="43751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67681" name="Text Box 33"/>
          <p:cNvSpPr txBox="1">
            <a:spLocks noChangeArrowheads="1"/>
          </p:cNvSpPr>
          <p:nvPr/>
        </p:nvSpPr>
        <p:spPr bwMode="auto">
          <a:xfrm>
            <a:off x="1219200" y="49085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400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667682" name="Text Box 34"/>
          <p:cNvSpPr txBox="1">
            <a:spLocks noChangeArrowheads="1"/>
          </p:cNvSpPr>
          <p:nvPr/>
        </p:nvSpPr>
        <p:spPr bwMode="auto">
          <a:xfrm>
            <a:off x="4219575" y="35369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667683" name="Text Box 35"/>
          <p:cNvSpPr txBox="1">
            <a:spLocks noChangeArrowheads="1"/>
          </p:cNvSpPr>
          <p:nvPr/>
        </p:nvSpPr>
        <p:spPr bwMode="auto">
          <a:xfrm>
            <a:off x="4219575" y="39433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30</a:t>
            </a:r>
          </a:p>
        </p:txBody>
      </p:sp>
      <p:sp>
        <p:nvSpPr>
          <p:cNvPr id="667684" name="Text Box 36"/>
          <p:cNvSpPr txBox="1">
            <a:spLocks noChangeArrowheads="1"/>
          </p:cNvSpPr>
          <p:nvPr/>
        </p:nvSpPr>
        <p:spPr bwMode="auto">
          <a:xfrm>
            <a:off x="4197350" y="43878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667685" name="Text Box 37"/>
          <p:cNvSpPr txBox="1">
            <a:spLocks noChangeArrowheads="1"/>
          </p:cNvSpPr>
          <p:nvPr/>
        </p:nvSpPr>
        <p:spPr bwMode="auto">
          <a:xfrm>
            <a:off x="4184650" y="4806950"/>
            <a:ext cx="382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67686" name="Text Box 38"/>
          <p:cNvSpPr txBox="1">
            <a:spLocks noChangeArrowheads="1"/>
          </p:cNvSpPr>
          <p:nvPr/>
        </p:nvSpPr>
        <p:spPr bwMode="auto">
          <a:xfrm>
            <a:off x="4243388" y="53149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400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667687" name="Text Box 39"/>
          <p:cNvSpPr txBox="1">
            <a:spLocks noChangeArrowheads="1"/>
          </p:cNvSpPr>
          <p:nvPr/>
        </p:nvSpPr>
        <p:spPr bwMode="auto">
          <a:xfrm>
            <a:off x="4173538" y="2887663"/>
            <a:ext cx="446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-0.8</a:t>
            </a:r>
          </a:p>
        </p:txBody>
      </p:sp>
      <p:sp>
        <p:nvSpPr>
          <p:cNvPr id="667688" name="Text Box 40"/>
          <p:cNvSpPr txBox="1">
            <a:spLocks noChangeArrowheads="1"/>
          </p:cNvSpPr>
          <p:nvPr/>
        </p:nvSpPr>
        <p:spPr bwMode="auto">
          <a:xfrm>
            <a:off x="5135563" y="2862263"/>
            <a:ext cx="446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-0.4</a:t>
            </a:r>
          </a:p>
        </p:txBody>
      </p:sp>
      <p:sp>
        <p:nvSpPr>
          <p:cNvPr id="667689" name="Text Box 41"/>
          <p:cNvSpPr txBox="1">
            <a:spLocks noChangeArrowheads="1"/>
          </p:cNvSpPr>
          <p:nvPr/>
        </p:nvSpPr>
        <p:spPr bwMode="auto">
          <a:xfrm>
            <a:off x="6616700" y="2862263"/>
            <a:ext cx="395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0.4</a:t>
            </a:r>
          </a:p>
        </p:txBody>
      </p:sp>
      <p:sp>
        <p:nvSpPr>
          <p:cNvPr id="667690" name="Text Box 42"/>
          <p:cNvSpPr txBox="1">
            <a:spLocks noChangeArrowheads="1"/>
          </p:cNvSpPr>
          <p:nvPr/>
        </p:nvSpPr>
        <p:spPr bwMode="auto">
          <a:xfrm>
            <a:off x="7566025" y="2874963"/>
            <a:ext cx="395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0.8</a:t>
            </a:r>
          </a:p>
        </p:txBody>
      </p:sp>
      <p:sp>
        <p:nvSpPr>
          <p:cNvPr id="667691" name="Text Box 43"/>
          <p:cNvSpPr txBox="1">
            <a:spLocks noChangeArrowheads="1"/>
          </p:cNvSpPr>
          <p:nvPr/>
        </p:nvSpPr>
        <p:spPr bwMode="auto">
          <a:xfrm>
            <a:off x="5957888" y="2836863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667692" name="Text Box 44"/>
          <p:cNvSpPr txBox="1">
            <a:spLocks noChangeArrowheads="1"/>
          </p:cNvSpPr>
          <p:nvPr/>
        </p:nvSpPr>
        <p:spPr bwMode="auto">
          <a:xfrm>
            <a:off x="4973638" y="5300663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67693" name="Text Box 45"/>
          <p:cNvSpPr txBox="1">
            <a:spLocks noChangeArrowheads="1"/>
          </p:cNvSpPr>
          <p:nvPr/>
        </p:nvSpPr>
        <p:spPr bwMode="auto">
          <a:xfrm>
            <a:off x="5513388" y="5300663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67694" name="Text Box 46"/>
          <p:cNvSpPr txBox="1">
            <a:spLocks noChangeArrowheads="1"/>
          </p:cNvSpPr>
          <p:nvPr/>
        </p:nvSpPr>
        <p:spPr bwMode="auto">
          <a:xfrm>
            <a:off x="6051550" y="5300663"/>
            <a:ext cx="268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67695" name="Text Box 47"/>
          <p:cNvSpPr txBox="1">
            <a:spLocks noChangeArrowheads="1"/>
          </p:cNvSpPr>
          <p:nvPr/>
        </p:nvSpPr>
        <p:spPr bwMode="auto">
          <a:xfrm>
            <a:off x="6567488" y="5300663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67696" name="Text Box 48"/>
          <p:cNvSpPr txBox="1">
            <a:spLocks noChangeArrowheads="1"/>
          </p:cNvSpPr>
          <p:nvPr/>
        </p:nvSpPr>
        <p:spPr bwMode="auto">
          <a:xfrm>
            <a:off x="7072313" y="5300663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67697" name="Text Box 49"/>
          <p:cNvSpPr txBox="1">
            <a:spLocks noChangeArrowheads="1"/>
          </p:cNvSpPr>
          <p:nvPr/>
        </p:nvSpPr>
        <p:spPr bwMode="auto">
          <a:xfrm>
            <a:off x="7599363" y="5300663"/>
            <a:ext cx="268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200" b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67698" name="Text Box 50"/>
          <p:cNvSpPr txBox="1">
            <a:spLocks noChangeArrowheads="1"/>
          </p:cNvSpPr>
          <p:nvPr/>
        </p:nvSpPr>
        <p:spPr bwMode="auto">
          <a:xfrm>
            <a:off x="2181225" y="51117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400" b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67699" name="Text Box 51"/>
          <p:cNvSpPr txBox="1">
            <a:spLocks noChangeArrowheads="1"/>
          </p:cNvSpPr>
          <p:nvPr/>
        </p:nvSpPr>
        <p:spPr bwMode="auto">
          <a:xfrm>
            <a:off x="2954338" y="5073650"/>
            <a:ext cx="904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10 (GeV)</a:t>
            </a:r>
          </a:p>
        </p:txBody>
      </p:sp>
      <p:sp>
        <p:nvSpPr>
          <p:cNvPr id="667700" name="Text Box 52"/>
          <p:cNvSpPr txBox="1">
            <a:spLocks noChangeArrowheads="1"/>
          </p:cNvSpPr>
          <p:nvPr/>
        </p:nvSpPr>
        <p:spPr bwMode="auto">
          <a:xfrm>
            <a:off x="4127500" y="25082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400" b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67701" name="Text Box 53"/>
          <p:cNvSpPr txBox="1">
            <a:spLocks noChangeArrowheads="1"/>
          </p:cNvSpPr>
          <p:nvPr/>
        </p:nvSpPr>
        <p:spPr bwMode="auto">
          <a:xfrm>
            <a:off x="4125913" y="1695450"/>
            <a:ext cx="382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67702" name="Text Box 54"/>
          <p:cNvSpPr txBox="1">
            <a:spLocks noChangeArrowheads="1"/>
          </p:cNvSpPr>
          <p:nvPr/>
        </p:nvSpPr>
        <p:spPr bwMode="auto">
          <a:xfrm>
            <a:off x="4029075" y="819150"/>
            <a:ext cx="446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10</a:t>
            </a:r>
            <a:r>
              <a:rPr lang="en-US" sz="1400" b="0" baseline="30000">
                <a:solidFill>
                  <a:schemeClr val="tx1"/>
                </a:solidFill>
              </a:rPr>
              <a:t>2</a:t>
            </a:r>
            <a:endParaRPr 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Slide Number Placeholder 1"/>
          <p:cNvSpPr txBox="1">
            <a:spLocks noGrp="1"/>
          </p:cNvSpPr>
          <p:nvPr/>
        </p:nvSpPr>
        <p:spPr bwMode="auto">
          <a:xfrm>
            <a:off x="8223250" y="6651625"/>
            <a:ext cx="92075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F2CC4B-A7EB-4AA4-BBB5-2DA3A614D03B}" type="slidenum">
              <a:rPr lang="en-US" sz="1000" b="0"/>
              <a:pPr algn="r"/>
              <a:t>11</a:t>
            </a:fld>
            <a:endParaRPr lang="en-US" sz="1000" b="0"/>
          </a:p>
        </p:txBody>
      </p:sp>
      <p:pic>
        <p:nvPicPr>
          <p:cNvPr id="453635" name="Picture 46" descr="DSC_0014"/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 bwMode="auto">
          <a:xfrm>
            <a:off x="0" y="1016000"/>
            <a:ext cx="22733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6" name="Picture 12" descr="Magnet assembly 3"/>
          <p:cNvPicPr>
            <a:picLocks noChangeAspect="1" noChangeArrowheads="1"/>
          </p:cNvPicPr>
          <p:nvPr/>
        </p:nvPicPr>
        <p:blipFill>
          <a:blip r:embed="rId4" cstate="print"/>
          <a:srcRect l="1086"/>
          <a:stretch>
            <a:fillRect/>
          </a:stretch>
        </p:blipFill>
        <p:spPr bwMode="auto">
          <a:xfrm>
            <a:off x="6832600" y="2827338"/>
            <a:ext cx="23114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7" name="Picture 2" descr="04_03_2008 084"/>
          <p:cNvPicPr>
            <a:picLocks noChangeAspect="1" noChangeArrowheads="1"/>
          </p:cNvPicPr>
          <p:nvPr/>
        </p:nvPicPr>
        <p:blipFill>
          <a:blip r:embed="rId5" cstate="print">
            <a:lum bright="10000" contrast="10000"/>
          </a:blip>
          <a:srcRect l="24263" t="4234" r="24316" b="12172"/>
          <a:stretch>
            <a:fillRect/>
          </a:stretch>
        </p:blipFill>
        <p:spPr bwMode="auto">
          <a:xfrm>
            <a:off x="2312988" y="1360488"/>
            <a:ext cx="4511675" cy="549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8" name="Picture 9" descr="aout05-4"/>
          <p:cNvPicPr>
            <a:picLocks noChangeAspect="1" noChangeArrowheads="1"/>
          </p:cNvPicPr>
          <p:nvPr/>
        </p:nvPicPr>
        <p:blipFill>
          <a:blip r:embed="rId6" cstate="print"/>
          <a:srcRect l="3127" t="6850" r="3648" b="7437"/>
          <a:stretch>
            <a:fillRect/>
          </a:stretch>
        </p:blipFill>
        <p:spPr bwMode="auto">
          <a:xfrm>
            <a:off x="0" y="5603875"/>
            <a:ext cx="22606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9" name="Picture 10" descr="DSCN409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65938" y="1035050"/>
            <a:ext cx="2278062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3640" name="Text Box 14"/>
          <p:cNvSpPr txBox="1">
            <a:spLocks noChangeArrowheads="1"/>
          </p:cNvSpPr>
          <p:nvPr/>
        </p:nvSpPr>
        <p:spPr bwMode="auto">
          <a:xfrm>
            <a:off x="0" y="457200"/>
            <a:ext cx="2133600" cy="4810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/>
              <a:t>TRD</a:t>
            </a:r>
          </a:p>
          <a:p>
            <a:pPr algn="ctr">
              <a:lnSpc>
                <a:spcPct val="80000"/>
              </a:lnSpc>
            </a:pPr>
            <a:r>
              <a:rPr lang="en-US" sz="1400" i="1">
                <a:solidFill>
                  <a:srgbClr val="FF0C0F"/>
                </a:solidFill>
              </a:rPr>
              <a:t>Electrons</a:t>
            </a:r>
          </a:p>
        </p:txBody>
      </p:sp>
      <p:sp>
        <p:nvSpPr>
          <p:cNvPr id="453641" name="Text Box 15"/>
          <p:cNvSpPr txBox="1">
            <a:spLocks noChangeArrowheads="1"/>
          </p:cNvSpPr>
          <p:nvPr/>
        </p:nvSpPr>
        <p:spPr bwMode="auto">
          <a:xfrm>
            <a:off x="-38100" y="2617788"/>
            <a:ext cx="2344738" cy="4810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3333FF"/>
                </a:solidFill>
              </a:rPr>
              <a:t>Silicon Tracker</a:t>
            </a:r>
          </a:p>
          <a:p>
            <a:pPr algn="ctr">
              <a:lnSpc>
                <a:spcPct val="80000"/>
              </a:lnSpc>
            </a:pPr>
            <a:r>
              <a:rPr lang="en-US" sz="1400" i="1">
                <a:solidFill>
                  <a:srgbClr val="FF0C0F"/>
                </a:solidFill>
              </a:rPr>
              <a:t>Mass, Charge, Energy</a:t>
            </a:r>
          </a:p>
        </p:txBody>
      </p:sp>
      <p:sp>
        <p:nvSpPr>
          <p:cNvPr id="453642" name="Text Box 16"/>
          <p:cNvSpPr txBox="1">
            <a:spLocks noChangeArrowheads="1"/>
          </p:cNvSpPr>
          <p:nvPr/>
        </p:nvSpPr>
        <p:spPr bwMode="auto">
          <a:xfrm>
            <a:off x="0" y="5135563"/>
            <a:ext cx="2405063" cy="4810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3333FF"/>
                </a:solidFill>
              </a:rPr>
              <a:t>ECAL</a:t>
            </a:r>
          </a:p>
          <a:p>
            <a:pPr algn="ctr">
              <a:lnSpc>
                <a:spcPct val="80000"/>
              </a:lnSpc>
            </a:pPr>
            <a:r>
              <a:rPr lang="en-US" sz="1400" i="1">
                <a:solidFill>
                  <a:srgbClr val="FF0C0F"/>
                </a:solidFill>
              </a:rPr>
              <a:t>Electrons, Gamma-rays</a:t>
            </a:r>
            <a:endParaRPr lang="el-GR" sz="1400" i="1">
              <a:solidFill>
                <a:srgbClr val="FF0C0F"/>
              </a:solidFill>
              <a:latin typeface="MS Gothic" pitchFamily="49" charset="-128"/>
              <a:cs typeface="Arial" charset="0"/>
            </a:endParaRPr>
          </a:p>
        </p:txBody>
      </p:sp>
      <p:sp>
        <p:nvSpPr>
          <p:cNvPr id="453643" name="Text Box 18"/>
          <p:cNvSpPr txBox="1">
            <a:spLocks noChangeArrowheads="1"/>
          </p:cNvSpPr>
          <p:nvPr/>
        </p:nvSpPr>
        <p:spPr bwMode="auto">
          <a:xfrm>
            <a:off x="6729413" y="4721225"/>
            <a:ext cx="2541587" cy="4810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3333FF"/>
                </a:solidFill>
              </a:rPr>
              <a:t>RICH</a:t>
            </a:r>
          </a:p>
          <a:p>
            <a:pPr algn="ctr">
              <a:lnSpc>
                <a:spcPct val="80000"/>
              </a:lnSpc>
            </a:pPr>
            <a:r>
              <a:rPr lang="en-US" sz="1400" i="1">
                <a:solidFill>
                  <a:srgbClr val="FF0C0F"/>
                </a:solidFill>
              </a:rPr>
              <a:t>Mass, Charge, Energy</a:t>
            </a:r>
          </a:p>
        </p:txBody>
      </p:sp>
      <p:sp>
        <p:nvSpPr>
          <p:cNvPr id="453644" name="Line 19"/>
          <p:cNvSpPr>
            <a:spLocks noChangeShapeType="1"/>
          </p:cNvSpPr>
          <p:nvPr/>
        </p:nvSpPr>
        <p:spPr bwMode="auto">
          <a:xfrm>
            <a:off x="2160588" y="1695450"/>
            <a:ext cx="1631950" cy="4016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53645" name="Line 20"/>
          <p:cNvSpPr>
            <a:spLocks noChangeShapeType="1"/>
          </p:cNvSpPr>
          <p:nvPr/>
        </p:nvSpPr>
        <p:spPr bwMode="auto">
          <a:xfrm>
            <a:off x="1973263" y="3848100"/>
            <a:ext cx="1774825" cy="2698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53646" name="Line 21"/>
          <p:cNvSpPr>
            <a:spLocks noChangeShapeType="1"/>
          </p:cNvSpPr>
          <p:nvPr/>
        </p:nvSpPr>
        <p:spPr bwMode="auto">
          <a:xfrm>
            <a:off x="1989138" y="6154738"/>
            <a:ext cx="2003425" cy="5127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53647" name="Line 22"/>
          <p:cNvSpPr>
            <a:spLocks noChangeShapeType="1"/>
          </p:cNvSpPr>
          <p:nvPr/>
        </p:nvSpPr>
        <p:spPr bwMode="auto">
          <a:xfrm flipH="1">
            <a:off x="4995863" y="1614488"/>
            <a:ext cx="2001837" cy="14065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53648" name="Line 23"/>
          <p:cNvSpPr>
            <a:spLocks noChangeShapeType="1"/>
          </p:cNvSpPr>
          <p:nvPr/>
        </p:nvSpPr>
        <p:spPr bwMode="auto">
          <a:xfrm flipH="1">
            <a:off x="5300663" y="3924300"/>
            <a:ext cx="1689100" cy="206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53649" name="Text Box 25"/>
          <p:cNvSpPr txBox="1">
            <a:spLocks noChangeArrowheads="1"/>
          </p:cNvSpPr>
          <p:nvPr/>
        </p:nvSpPr>
        <p:spPr bwMode="auto">
          <a:xfrm>
            <a:off x="6837363" y="565150"/>
            <a:ext cx="2306637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/>
              <a:t>TOF</a:t>
            </a:r>
          </a:p>
          <a:p>
            <a:pPr algn="ctr">
              <a:lnSpc>
                <a:spcPct val="80000"/>
              </a:lnSpc>
            </a:pPr>
            <a:r>
              <a:rPr lang="en-US" sz="1400" i="1">
                <a:solidFill>
                  <a:srgbClr val="FF0C0F"/>
                </a:solidFill>
              </a:rPr>
              <a:t>Mass, Charge, Energy</a:t>
            </a:r>
          </a:p>
        </p:txBody>
      </p:sp>
      <p:pic>
        <p:nvPicPr>
          <p:cNvPr id="453650" name="Picture 27" descr=" picture"/>
          <p:cNvPicPr>
            <a:picLocks noChangeAspect="1" noChangeArrowheads="1"/>
          </p:cNvPicPr>
          <p:nvPr/>
        </p:nvPicPr>
        <p:blipFill>
          <a:blip r:embed="rId8" cstate="print"/>
          <a:srcRect l="7005" r="1703"/>
          <a:stretch>
            <a:fillRect/>
          </a:stretch>
        </p:blipFill>
        <p:spPr bwMode="auto">
          <a:xfrm>
            <a:off x="6908800" y="5226050"/>
            <a:ext cx="22352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3651" name="Line 24"/>
          <p:cNvSpPr>
            <a:spLocks noChangeShapeType="1"/>
          </p:cNvSpPr>
          <p:nvPr/>
        </p:nvSpPr>
        <p:spPr bwMode="auto">
          <a:xfrm flipH="1">
            <a:off x="5014913" y="5553075"/>
            <a:ext cx="2073275" cy="4635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53652" name="Text Box 25"/>
          <p:cNvSpPr txBox="1">
            <a:spLocks noChangeArrowheads="1"/>
          </p:cNvSpPr>
          <p:nvPr/>
        </p:nvSpPr>
        <p:spPr bwMode="auto">
          <a:xfrm>
            <a:off x="2535238" y="155575"/>
            <a:ext cx="3883025" cy="971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>
                <a:solidFill>
                  <a:srgbClr val="3333FF"/>
                </a:solidFill>
              </a:rPr>
              <a:t>AMS on ISS</a:t>
            </a:r>
          </a:p>
          <a:p>
            <a:pPr algn="ctr">
              <a:lnSpc>
                <a:spcPct val="80000"/>
              </a:lnSpc>
            </a:pPr>
            <a:r>
              <a:rPr lang="en-US" sz="2000">
                <a:solidFill>
                  <a:srgbClr val="CE2E1A"/>
                </a:solidFill>
              </a:rPr>
              <a:t>Particles are identified by their mass, charge and energy.  </a:t>
            </a:r>
            <a:endParaRPr lang="en-US" sz="1600" i="1">
              <a:solidFill>
                <a:srgbClr val="CE2E1A"/>
              </a:solidFill>
            </a:endParaRPr>
          </a:p>
        </p:txBody>
      </p:sp>
      <p:sp>
        <p:nvSpPr>
          <p:cNvPr id="453653" name="Text Box 17"/>
          <p:cNvSpPr txBox="1">
            <a:spLocks noChangeArrowheads="1"/>
          </p:cNvSpPr>
          <p:nvPr/>
        </p:nvSpPr>
        <p:spPr bwMode="auto">
          <a:xfrm>
            <a:off x="6775450" y="2314575"/>
            <a:ext cx="2419350" cy="530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3333FF"/>
                </a:solidFill>
              </a:rPr>
              <a:t>Magnet</a:t>
            </a:r>
          </a:p>
          <a:p>
            <a:pPr algn="ctr">
              <a:lnSpc>
                <a:spcPct val="80000"/>
              </a:lnSpc>
            </a:pPr>
            <a:r>
              <a:rPr lang="en-US" sz="1400" i="1">
                <a:solidFill>
                  <a:srgbClr val="FF0C0F"/>
                </a:solidFill>
              </a:rPr>
              <a:t>Mass, </a:t>
            </a:r>
            <a:r>
              <a:rPr lang="en-US" sz="1800" i="1">
                <a:solidFill>
                  <a:srgbClr val="FF0C0F"/>
                </a:solidFill>
              </a:rPr>
              <a:t>±</a:t>
            </a:r>
            <a:r>
              <a:rPr lang="en-US" sz="1400" i="1">
                <a:solidFill>
                  <a:srgbClr val="FF0C0F"/>
                </a:solidFill>
              </a:rPr>
              <a:t> Charge, Energy</a:t>
            </a:r>
          </a:p>
        </p:txBody>
      </p:sp>
      <p:pic>
        <p:nvPicPr>
          <p:cNvPr id="453654" name="Picture 23"/>
          <p:cNvPicPr>
            <a:picLocks noChangeAspect="1" noChangeArrowheads="1"/>
          </p:cNvPicPr>
          <p:nvPr/>
        </p:nvPicPr>
        <p:blipFill>
          <a:blip r:embed="rId9" cstate="print"/>
          <a:srcRect l="25690" t="17500" b="25322"/>
          <a:stretch>
            <a:fillRect/>
          </a:stretch>
        </p:blipFill>
        <p:spPr bwMode="auto">
          <a:xfrm>
            <a:off x="19050" y="3089275"/>
            <a:ext cx="2001838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827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2" tIns="45702" rIns="91402" bIns="45702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Verdana" pitchFamily="34" charset="0"/>
              </a:rPr>
              <a:t>The Superconducting magnet</a:t>
            </a:r>
            <a:endParaRPr lang="en-US" sz="2000" u="sng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61828" name="Text Box 5"/>
          <p:cNvSpPr txBox="1">
            <a:spLocks noChangeArrowheads="1"/>
          </p:cNvSpPr>
          <p:nvPr/>
        </p:nvSpPr>
        <p:spPr bwMode="auto">
          <a:xfrm>
            <a:off x="0" y="6035675"/>
            <a:ext cx="5978525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/>
              <a:t>2,500 liters of</a:t>
            </a:r>
            <a:r>
              <a:rPr lang="en-US" sz="2400">
                <a:latin typeface="Edwardian Script ITC" pitchFamily="66" charset="0"/>
              </a:rPr>
              <a:t> </a:t>
            </a:r>
            <a:r>
              <a:rPr lang="en-US" sz="2400"/>
              <a:t>Superfluid Helium (1.8K)</a:t>
            </a:r>
            <a:br>
              <a:rPr lang="en-US" sz="2400"/>
            </a:br>
            <a:r>
              <a:rPr lang="en-US" sz="2400"/>
              <a:t>Duration: 3-5 years</a:t>
            </a:r>
          </a:p>
        </p:txBody>
      </p:sp>
      <p:pic>
        <p:nvPicPr>
          <p:cNvPr id="461829" name="Picture 13" descr="sz-lgfl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6088"/>
            <a:ext cx="1001713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830" name="Picture 15" descr="sp-lgfla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8025" y="495300"/>
            <a:ext cx="13573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831" name="Picture 16" descr="us-lgfla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57350" y="536575"/>
            <a:ext cx="1565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837" name="Picture 49" descr="rs-lgfla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7625" y="509588"/>
            <a:ext cx="1322388" cy="877887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2" name="Picture 2" descr="AMS02-StaticTests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2000">
                <a:ea typeface="宋体" pitchFamily="2" charset="-122"/>
              </a:rPr>
              <a:t>For AMS-02, two Magnets were built:</a:t>
            </a:r>
            <a:br>
              <a:rPr lang="en-US" altLang="zh-CN" sz="2000">
                <a:ea typeface="宋体" pitchFamily="2" charset="-122"/>
              </a:rPr>
            </a:br>
            <a:r>
              <a:rPr lang="en-US" altLang="zh-CN" sz="2000">
                <a:ea typeface="宋体" pitchFamily="2" charset="-122"/>
              </a:rPr>
              <a:t>One for Space Qualification Tests in Germany and Italy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9006" name="Group 14"/>
          <p:cNvGrpSpPr>
            <a:grpSpLocks/>
          </p:cNvGrpSpPr>
          <p:nvPr/>
        </p:nvGrpSpPr>
        <p:grpSpPr bwMode="auto">
          <a:xfrm>
            <a:off x="0" y="1428750"/>
            <a:ext cx="6924675" cy="4743450"/>
            <a:chOff x="0" y="900"/>
            <a:chExt cx="4362" cy="2988"/>
          </a:xfrm>
        </p:grpSpPr>
        <p:pic>
          <p:nvPicPr>
            <p:cNvPr id="468997" name="Picture 2" descr="field_persistence2"/>
            <p:cNvPicPr>
              <a:picLocks noChangeAspect="1" noChangeArrowheads="1"/>
            </p:cNvPicPr>
            <p:nvPr/>
          </p:nvPicPr>
          <p:blipFill>
            <a:blip r:embed="rId2" cstate="print"/>
            <a:srcRect t="7777" r="8995"/>
            <a:stretch>
              <a:fillRect/>
            </a:stretch>
          </p:blipFill>
          <p:spPr bwMode="auto">
            <a:xfrm>
              <a:off x="234" y="900"/>
              <a:ext cx="4128" cy="2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8998" name="Text Box 3"/>
            <p:cNvSpPr txBox="1">
              <a:spLocks noChangeArrowheads="1"/>
            </p:cNvSpPr>
            <p:nvPr/>
          </p:nvSpPr>
          <p:spPr bwMode="auto">
            <a:xfrm>
              <a:off x="2070" y="2852"/>
              <a:ext cx="1979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0">
                  <a:solidFill>
                    <a:srgbClr val="FF0000"/>
                  </a:solidFill>
                </a:rPr>
                <a:t>T</a:t>
              </a:r>
              <a:r>
                <a:rPr lang="en-US" sz="2400" b="0" baseline="-25000">
                  <a:solidFill>
                    <a:srgbClr val="FF0000"/>
                  </a:solidFill>
                </a:rPr>
                <a:t>0</a:t>
              </a:r>
              <a:r>
                <a:rPr lang="en-US" sz="2400" b="0">
                  <a:solidFill>
                    <a:srgbClr val="FF0000"/>
                  </a:solidFill>
                </a:rPr>
                <a:t> = 94.6 years</a:t>
              </a:r>
            </a:p>
            <a:p>
              <a:r>
                <a:rPr lang="en-US" sz="1800" b="0">
                  <a:solidFill>
                    <a:schemeClr val="tx1"/>
                  </a:solidFill>
                </a:rPr>
                <a:t>(Field decay 1.1% per year)</a:t>
              </a:r>
            </a:p>
          </p:txBody>
        </p:sp>
        <p:sp>
          <p:nvSpPr>
            <p:cNvPr id="468999" name="Text Box 4"/>
            <p:cNvSpPr txBox="1">
              <a:spLocks noChangeArrowheads="1"/>
            </p:cNvSpPr>
            <p:nvPr/>
          </p:nvSpPr>
          <p:spPr bwMode="auto">
            <a:xfrm>
              <a:off x="924" y="2804"/>
              <a:ext cx="111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0">
                  <a:solidFill>
                    <a:schemeClr val="accent2"/>
                  </a:solidFill>
                </a:rPr>
                <a:t>L = 49.2 H</a:t>
              </a:r>
            </a:p>
            <a:p>
              <a:r>
                <a:rPr lang="en-US" sz="2400" b="0">
                  <a:solidFill>
                    <a:schemeClr val="accent2"/>
                  </a:solidFill>
                </a:rPr>
                <a:t>R = 17</a:t>
              </a:r>
              <a:r>
                <a:rPr lang="en-US" sz="2400" b="0">
                  <a:solidFill>
                    <a:schemeClr val="accent2"/>
                  </a:solidFill>
                  <a:cs typeface="Arial" charset="0"/>
                </a:rPr>
                <a:t> n</a:t>
              </a:r>
              <a:r>
                <a:rPr lang="el-GR" sz="2400" b="0">
                  <a:solidFill>
                    <a:schemeClr val="accent2"/>
                  </a:solidFill>
                  <a:cs typeface="Arial" charset="0"/>
                </a:rPr>
                <a:t>Ω</a:t>
              </a:r>
              <a:endParaRPr lang="el-GR" sz="18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469001" name="Text Box 6"/>
            <p:cNvSpPr txBox="1">
              <a:spLocks noChangeArrowheads="1"/>
            </p:cNvSpPr>
            <p:nvPr/>
          </p:nvSpPr>
          <p:spPr bwMode="auto">
            <a:xfrm rot="-5400000">
              <a:off x="-580" y="2118"/>
              <a:ext cx="1392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b="0">
                  <a:solidFill>
                    <a:srgbClr val="000000"/>
                  </a:solidFill>
                </a:rPr>
                <a:t>Field (Gauss)</a:t>
              </a:r>
            </a:p>
          </p:txBody>
        </p:sp>
      </p:grpSp>
      <p:sp>
        <p:nvSpPr>
          <p:cNvPr id="468995" name="Text Box 7"/>
          <p:cNvSpPr txBox="1">
            <a:spLocks noChangeArrowheads="1"/>
          </p:cNvSpPr>
          <p:nvPr/>
        </p:nvSpPr>
        <p:spPr bwMode="auto">
          <a:xfrm>
            <a:off x="304800" y="447675"/>
            <a:ext cx="46101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Testing of the flight magnet</a:t>
            </a:r>
          </a:p>
        </p:txBody>
      </p:sp>
      <p:sp>
        <p:nvSpPr>
          <p:cNvPr id="468996" name="Text Box 9"/>
          <p:cNvSpPr txBox="1">
            <a:spLocks noChangeArrowheads="1"/>
          </p:cNvSpPr>
          <p:nvPr/>
        </p:nvSpPr>
        <p:spPr bwMode="auto">
          <a:xfrm>
            <a:off x="0" y="6035675"/>
            <a:ext cx="91440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</a:rPr>
              <a:t>Once charged, the magnetic field will decay ~5% in 5 years.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400">
                <a:solidFill>
                  <a:srgbClr val="FF0000"/>
                </a:solidFill>
              </a:rPr>
              <a:t>It will require no additional charge.</a:t>
            </a:r>
          </a:p>
        </p:txBody>
      </p:sp>
      <p:pic>
        <p:nvPicPr>
          <p:cNvPr id="469002" name="Picture 3"/>
          <p:cNvPicPr>
            <a:picLocks noChangeAspect="1" noChangeArrowheads="1"/>
          </p:cNvPicPr>
          <p:nvPr/>
        </p:nvPicPr>
        <p:blipFill>
          <a:blip r:embed="rId3" cstate="print"/>
          <a:srcRect l="18694"/>
          <a:stretch>
            <a:fillRect/>
          </a:stretch>
        </p:blipFill>
        <p:spPr bwMode="auto">
          <a:xfrm>
            <a:off x="5705475" y="0"/>
            <a:ext cx="343852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018" name="Picture 14" descr="trd_module"/>
          <p:cNvPicPr>
            <a:picLocks noChangeAspect="1" noChangeArrowheads="1"/>
          </p:cNvPicPr>
          <p:nvPr/>
        </p:nvPicPr>
        <p:blipFill>
          <a:blip r:embed="rId2" cstate="print"/>
          <a:srcRect t="43893" r="31889" b="37140"/>
          <a:stretch>
            <a:fillRect/>
          </a:stretch>
        </p:blipFill>
        <p:spPr bwMode="auto">
          <a:xfrm>
            <a:off x="660400" y="4846638"/>
            <a:ext cx="7924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0028" name="Picture 11"/>
          <p:cNvPicPr>
            <a:picLocks noChangeAspect="1" noChangeArrowheads="1"/>
          </p:cNvPicPr>
          <p:nvPr/>
        </p:nvPicPr>
        <p:blipFill>
          <a:blip r:embed="rId3" cstate="print"/>
          <a:srcRect l="5615" r="15314"/>
          <a:stretch>
            <a:fillRect/>
          </a:stretch>
        </p:blipFill>
        <p:spPr bwMode="auto">
          <a:xfrm>
            <a:off x="6324600" y="1219200"/>
            <a:ext cx="277177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0029" name="Text Box 16"/>
          <p:cNvSpPr txBox="1">
            <a:spLocks noChangeArrowheads="1"/>
          </p:cNvSpPr>
          <p:nvPr/>
        </p:nvSpPr>
        <p:spPr bwMode="auto">
          <a:xfrm>
            <a:off x="6937375" y="1508125"/>
            <a:ext cx="1130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145810"/>
                </a:solidFill>
              </a:rPr>
              <a:t>radiator</a:t>
            </a:r>
          </a:p>
        </p:txBody>
      </p:sp>
      <p:sp>
        <p:nvSpPr>
          <p:cNvPr id="470030" name="Text Box 17"/>
          <p:cNvSpPr txBox="1">
            <a:spLocks noChangeArrowheads="1"/>
          </p:cNvSpPr>
          <p:nvPr/>
        </p:nvSpPr>
        <p:spPr bwMode="auto">
          <a:xfrm>
            <a:off x="8278813" y="2773363"/>
            <a:ext cx="614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tx1"/>
                </a:solidFill>
              </a:rPr>
              <a:t>Xe/CO</a:t>
            </a:r>
            <a:r>
              <a:rPr lang="en-US" sz="1000" baseline="-25000">
                <a:solidFill>
                  <a:schemeClr val="tx1"/>
                </a:solidFill>
              </a:rPr>
              <a:t>2</a:t>
            </a:r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70031" name="Line 18"/>
          <p:cNvSpPr>
            <a:spLocks noChangeShapeType="1"/>
          </p:cNvSpPr>
          <p:nvPr/>
        </p:nvSpPr>
        <p:spPr bwMode="auto">
          <a:xfrm flipH="1" flipV="1">
            <a:off x="8120063" y="2962275"/>
            <a:ext cx="71437" cy="301625"/>
          </a:xfrm>
          <a:prstGeom prst="line">
            <a:avLst/>
          </a:prstGeom>
          <a:noFill/>
          <a:ln w="9525">
            <a:solidFill>
              <a:srgbClr val="BB14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0032" name="Text Box 19"/>
          <p:cNvSpPr txBox="1">
            <a:spLocks noChangeArrowheads="1"/>
          </p:cNvSpPr>
          <p:nvPr/>
        </p:nvSpPr>
        <p:spPr bwMode="auto">
          <a:xfrm>
            <a:off x="7780338" y="3187700"/>
            <a:ext cx="850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tx1"/>
                </a:solidFill>
              </a:rPr>
              <a:t>Signal wire</a:t>
            </a:r>
          </a:p>
        </p:txBody>
      </p:sp>
      <p:sp>
        <p:nvSpPr>
          <p:cNvPr id="470033" name="Text Box 20"/>
          <p:cNvSpPr txBox="1">
            <a:spLocks noChangeArrowheads="1"/>
          </p:cNvSpPr>
          <p:nvPr/>
        </p:nvSpPr>
        <p:spPr bwMode="auto">
          <a:xfrm>
            <a:off x="8631238" y="3116263"/>
            <a:ext cx="53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tx1"/>
                </a:solidFill>
              </a:rPr>
              <a:t>Straw</a:t>
            </a:r>
          </a:p>
          <a:p>
            <a:pPr algn="ctr"/>
            <a:r>
              <a:rPr lang="en-US" sz="1000">
                <a:solidFill>
                  <a:schemeClr val="tx1"/>
                </a:solidFill>
              </a:rPr>
              <a:t>Tube</a:t>
            </a:r>
          </a:p>
        </p:txBody>
      </p:sp>
      <p:sp>
        <p:nvSpPr>
          <p:cNvPr id="470021" name="Text Box 12"/>
          <p:cNvSpPr txBox="1">
            <a:spLocks noChangeArrowheads="1"/>
          </p:cNvSpPr>
          <p:nvPr/>
        </p:nvSpPr>
        <p:spPr bwMode="auto">
          <a:xfrm>
            <a:off x="6799263" y="3678238"/>
            <a:ext cx="1087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0E87"/>
                </a:solidFill>
              </a:rPr>
              <a:t>heavy</a:t>
            </a:r>
          </a:p>
          <a:p>
            <a:pPr algn="ctr"/>
            <a:r>
              <a:rPr lang="en-US" sz="2000">
                <a:solidFill>
                  <a:srgbClr val="000E87"/>
                </a:solidFill>
              </a:rPr>
              <a:t>particle</a:t>
            </a:r>
          </a:p>
        </p:txBody>
      </p:sp>
      <p:sp>
        <p:nvSpPr>
          <p:cNvPr id="470022" name="Text Box 23"/>
          <p:cNvSpPr txBox="1"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>
                <a:solidFill>
                  <a:srgbClr val="000E87"/>
                </a:solidFill>
              </a:rPr>
              <a:t>5248 tubes filled with Xe/CO</a:t>
            </a:r>
            <a:r>
              <a:rPr lang="en-US" sz="2000" baseline="-25000">
                <a:solidFill>
                  <a:srgbClr val="000E87"/>
                </a:solidFill>
              </a:rPr>
              <a:t>2</a:t>
            </a:r>
            <a:r>
              <a:rPr lang="en-US" sz="2000">
                <a:solidFill>
                  <a:srgbClr val="000E87"/>
                </a:solidFill>
              </a:rPr>
              <a:t>, 2m length centered to 100 </a:t>
            </a:r>
            <a:r>
              <a:rPr lang="en-US" sz="2000">
                <a:solidFill>
                  <a:srgbClr val="000E87"/>
                </a:solidFill>
                <a:latin typeface="Symbol" pitchFamily="18" charset="2"/>
              </a:rPr>
              <a:t>m</a:t>
            </a:r>
            <a:r>
              <a:rPr lang="en-US" sz="2000">
                <a:solidFill>
                  <a:srgbClr val="000E87"/>
                </a:solidFill>
              </a:rPr>
              <a:t>m </a:t>
            </a:r>
            <a:br>
              <a:rPr lang="en-US" sz="2000">
                <a:solidFill>
                  <a:srgbClr val="000E87"/>
                </a:solidFill>
              </a:rPr>
            </a:br>
            <a:r>
              <a:rPr lang="en-US" sz="2000">
                <a:solidFill>
                  <a:srgbClr val="000E87"/>
                </a:solidFill>
              </a:rPr>
              <a:t>Life time ~ 21 years</a:t>
            </a:r>
          </a:p>
        </p:txBody>
      </p:sp>
      <p:sp>
        <p:nvSpPr>
          <p:cNvPr id="470023" name="Text Box 13"/>
          <p:cNvSpPr txBox="1">
            <a:spLocks noChangeArrowheads="1"/>
          </p:cNvSpPr>
          <p:nvPr/>
        </p:nvSpPr>
        <p:spPr bwMode="auto">
          <a:xfrm>
            <a:off x="7972425" y="3683000"/>
            <a:ext cx="1171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BB1400"/>
                </a:solidFill>
              </a:rPr>
              <a:t>electron</a:t>
            </a:r>
          </a:p>
        </p:txBody>
      </p:sp>
      <p:sp>
        <p:nvSpPr>
          <p:cNvPr id="470024" name="Text Box 24"/>
          <p:cNvSpPr txBox="1">
            <a:spLocks noChangeArrowheads="1"/>
          </p:cNvSpPr>
          <p:nvPr/>
        </p:nvSpPr>
        <p:spPr bwMode="auto">
          <a:xfrm rot="-5400000">
            <a:off x="4055269" y="2161381"/>
            <a:ext cx="39893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>
                <a:solidFill>
                  <a:srgbClr val="FF0000"/>
                </a:solidFill>
              </a:rPr>
              <a:t>One of 20 layers</a:t>
            </a:r>
            <a:r>
              <a:rPr lang="en-US" sz="2000">
                <a:solidFill>
                  <a:srgbClr val="000E87"/>
                </a:solidFill>
              </a:rPr>
              <a:t> </a:t>
            </a:r>
          </a:p>
        </p:txBody>
      </p:sp>
      <p:sp>
        <p:nvSpPr>
          <p:cNvPr id="470025" name="AutoShape 26"/>
          <p:cNvSpPr>
            <a:spLocks/>
          </p:cNvSpPr>
          <p:nvPr/>
        </p:nvSpPr>
        <p:spPr bwMode="auto">
          <a:xfrm>
            <a:off x="6197600" y="1524000"/>
            <a:ext cx="330200" cy="1651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470026" name="Picture 46" descr="DSC_0014"/>
          <p:cNvPicPr>
            <a:picLocks noChangeAspect="1" noChangeArrowheads="1"/>
          </p:cNvPicPr>
          <p:nvPr/>
        </p:nvPicPr>
        <p:blipFill>
          <a:blip r:embed="rId4" cstate="print">
            <a:lum bright="18000"/>
          </a:blip>
          <a:srcRect t="7101"/>
          <a:stretch>
            <a:fillRect/>
          </a:stretch>
        </p:blipFill>
        <p:spPr bwMode="auto">
          <a:xfrm>
            <a:off x="0" y="1012825"/>
            <a:ext cx="580072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0027" name="Text Box 9"/>
          <p:cNvSpPr txBox="1">
            <a:spLocks noChangeArrowheads="1"/>
          </p:cNvSpPr>
          <p:nvPr/>
        </p:nvSpPr>
        <p:spPr bwMode="auto">
          <a:xfrm>
            <a:off x="0" y="295275"/>
            <a:ext cx="91440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de-DE" sz="2400">
                <a:solidFill>
                  <a:schemeClr val="accent2"/>
                </a:solidFill>
              </a:rPr>
              <a:t>Transition Radiation Detector (</a:t>
            </a:r>
            <a:r>
              <a:rPr lang="de-DE" sz="2400">
                <a:solidFill>
                  <a:srgbClr val="CC0000"/>
                </a:solidFill>
              </a:rPr>
              <a:t>TRD) Identifies electrons</a:t>
            </a:r>
          </a:p>
        </p:txBody>
      </p:sp>
      <p:pic>
        <p:nvPicPr>
          <p:cNvPr id="470034" name="Picture 24" descr="gm-lgfla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98488" cy="3651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42" name="Picture 2" descr="018y2K025kcDoeDetSpac"/>
          <p:cNvPicPr>
            <a:picLocks noChangeAspect="1" noChangeArrowheads="1"/>
          </p:cNvPicPr>
          <p:nvPr/>
        </p:nvPicPr>
        <p:blipFill>
          <a:blip r:embed="rId3" cstate="print"/>
          <a:srcRect l="7431" t="5695" r="7121" b="30972"/>
          <a:stretch>
            <a:fillRect/>
          </a:stretch>
        </p:blipFill>
        <p:spPr bwMode="auto">
          <a:xfrm>
            <a:off x="4899025" y="1447800"/>
            <a:ext cx="4244975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061450" cy="803275"/>
          </a:xfrm>
          <a:noFill/>
        </p:spPr>
        <p:txBody>
          <a:bodyPr/>
          <a:lstStyle/>
          <a:p>
            <a:pPr eaLnBrk="1" hangingPunct="1"/>
            <a:r>
              <a:rPr lang="de-DE" sz="2400" b="1" smtClean="0">
                <a:solidFill>
                  <a:srgbClr val="0000FF"/>
                </a:solidFill>
              </a:rPr>
              <a:t>Veto System rejects random cosmic rays</a:t>
            </a:r>
          </a:p>
        </p:txBody>
      </p:sp>
      <p:sp>
        <p:nvSpPr>
          <p:cNvPr id="471044" name="Text Box 5"/>
          <p:cNvSpPr txBox="1">
            <a:spLocks noChangeArrowheads="1"/>
          </p:cNvSpPr>
          <p:nvPr/>
        </p:nvSpPr>
        <p:spPr bwMode="auto">
          <a:xfrm>
            <a:off x="0" y="5208588"/>
            <a:ext cx="4954588" cy="8223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FF0C0F"/>
                </a:solidFill>
              </a:rPr>
              <a:t>Measured veto efficiency </a:t>
            </a:r>
            <a:br>
              <a:rPr lang="en-US" sz="2400">
                <a:solidFill>
                  <a:srgbClr val="FF0C0F"/>
                </a:solidFill>
              </a:rPr>
            </a:br>
            <a:r>
              <a:rPr lang="en-US" sz="2400">
                <a:solidFill>
                  <a:srgbClr val="FF0C0F"/>
                </a:solidFill>
              </a:rPr>
              <a:t>better than 0.9999</a:t>
            </a:r>
          </a:p>
        </p:txBody>
      </p:sp>
      <p:sp>
        <p:nvSpPr>
          <p:cNvPr id="3832840" name="Rectangle 8"/>
          <p:cNvSpPr>
            <a:spLocks noGrp="1" noChangeAspect="1" noChangeArrowheads="1"/>
          </p:cNvSpPr>
          <p:nvPr isPhoto="1"/>
        </p:nvSpPr>
        <p:spPr bwMode="auto">
          <a:xfrm>
            <a:off x="127000" y="1409700"/>
            <a:ext cx="4851400" cy="36528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r="-12942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 sz="4000"/>
          </a:p>
        </p:txBody>
      </p:sp>
      <p:sp>
        <p:nvSpPr>
          <p:cNvPr id="471048" name="Text Box 9"/>
          <p:cNvSpPr txBox="1">
            <a:spLocks noChangeArrowheads="1"/>
          </p:cNvSpPr>
          <p:nvPr/>
        </p:nvSpPr>
        <p:spPr bwMode="auto">
          <a:xfrm>
            <a:off x="546100" y="979488"/>
            <a:ext cx="4051300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AMS-02 Magnet with Veto Counters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471049" name="Line 31"/>
          <p:cNvSpPr>
            <a:spLocks noChangeShapeType="1"/>
          </p:cNvSpPr>
          <p:nvPr/>
        </p:nvSpPr>
        <p:spPr bwMode="auto">
          <a:xfrm>
            <a:off x="5238750" y="2667000"/>
            <a:ext cx="133350" cy="1809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71050" name="Line 32"/>
          <p:cNvSpPr>
            <a:spLocks noChangeShapeType="1"/>
          </p:cNvSpPr>
          <p:nvPr/>
        </p:nvSpPr>
        <p:spPr bwMode="auto">
          <a:xfrm flipH="1">
            <a:off x="5162550" y="2838450"/>
            <a:ext cx="200025" cy="381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71051" name="Rectangle 35"/>
          <p:cNvSpPr>
            <a:spLocks noChangeArrowheads="1"/>
          </p:cNvSpPr>
          <p:nvPr/>
        </p:nvSpPr>
        <p:spPr bwMode="auto">
          <a:xfrm>
            <a:off x="5029200" y="4581525"/>
            <a:ext cx="447675" cy="571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71052" name="Oval 38"/>
          <p:cNvSpPr>
            <a:spLocks noChangeArrowheads="1"/>
          </p:cNvSpPr>
          <p:nvPr/>
        </p:nvSpPr>
        <p:spPr bwMode="auto">
          <a:xfrm>
            <a:off x="7900988" y="3335338"/>
            <a:ext cx="147637" cy="760412"/>
          </a:xfrm>
          <a:prstGeom prst="ellipse">
            <a:avLst/>
          </a:prstGeom>
          <a:solidFill>
            <a:srgbClr val="FFFBAE"/>
          </a:solidFill>
          <a:ln w="9525">
            <a:solidFill>
              <a:srgbClr val="FFFBAE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3" name="Line 39"/>
          <p:cNvSpPr>
            <a:spLocks noChangeShapeType="1"/>
          </p:cNvSpPr>
          <p:nvPr/>
        </p:nvSpPr>
        <p:spPr bwMode="auto">
          <a:xfrm flipH="1" flipV="1">
            <a:off x="5053013" y="2665413"/>
            <a:ext cx="1720850" cy="10477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4" name="Line 40"/>
          <p:cNvSpPr>
            <a:spLocks noChangeShapeType="1"/>
          </p:cNvSpPr>
          <p:nvPr/>
        </p:nvSpPr>
        <p:spPr bwMode="auto">
          <a:xfrm>
            <a:off x="6656388" y="3671888"/>
            <a:ext cx="830262" cy="14763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5" name="Line 41"/>
          <p:cNvSpPr>
            <a:spLocks noChangeShapeType="1"/>
          </p:cNvSpPr>
          <p:nvPr/>
        </p:nvSpPr>
        <p:spPr bwMode="auto">
          <a:xfrm flipV="1">
            <a:off x="6637338" y="3295650"/>
            <a:ext cx="785812" cy="3683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6" name="Line 42"/>
          <p:cNvSpPr>
            <a:spLocks noChangeShapeType="1"/>
          </p:cNvSpPr>
          <p:nvPr/>
        </p:nvSpPr>
        <p:spPr bwMode="auto">
          <a:xfrm flipV="1">
            <a:off x="6654800" y="3406775"/>
            <a:ext cx="768350" cy="23018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7" name="Line 43"/>
          <p:cNvSpPr>
            <a:spLocks noChangeShapeType="1"/>
          </p:cNvSpPr>
          <p:nvPr/>
        </p:nvSpPr>
        <p:spPr bwMode="auto">
          <a:xfrm flipV="1">
            <a:off x="6646863" y="3508375"/>
            <a:ext cx="758825" cy="1397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8" name="Line 44"/>
          <p:cNvSpPr>
            <a:spLocks noChangeShapeType="1"/>
          </p:cNvSpPr>
          <p:nvPr/>
        </p:nvSpPr>
        <p:spPr bwMode="auto">
          <a:xfrm flipV="1">
            <a:off x="6627813" y="3598863"/>
            <a:ext cx="869950" cy="4921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59" name="Line 45"/>
          <p:cNvSpPr>
            <a:spLocks noChangeShapeType="1"/>
          </p:cNvSpPr>
          <p:nvPr/>
        </p:nvSpPr>
        <p:spPr bwMode="auto">
          <a:xfrm>
            <a:off x="6638925" y="3656013"/>
            <a:ext cx="850900" cy="3365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60" name="Line 46"/>
          <p:cNvSpPr>
            <a:spLocks noChangeShapeType="1"/>
          </p:cNvSpPr>
          <p:nvPr/>
        </p:nvSpPr>
        <p:spPr bwMode="auto">
          <a:xfrm>
            <a:off x="6648450" y="3662363"/>
            <a:ext cx="796925" cy="49371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61" name="Line 47"/>
          <p:cNvSpPr>
            <a:spLocks noChangeShapeType="1"/>
          </p:cNvSpPr>
          <p:nvPr/>
        </p:nvSpPr>
        <p:spPr bwMode="auto">
          <a:xfrm>
            <a:off x="6659563" y="3654425"/>
            <a:ext cx="576262" cy="59372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62" name="Line 48"/>
          <p:cNvSpPr>
            <a:spLocks noChangeShapeType="1"/>
          </p:cNvSpPr>
          <p:nvPr/>
        </p:nvSpPr>
        <p:spPr bwMode="auto">
          <a:xfrm>
            <a:off x="5491163" y="2717800"/>
            <a:ext cx="606425" cy="153988"/>
          </a:xfrm>
          <a:prstGeom prst="line">
            <a:avLst/>
          </a:prstGeom>
          <a:noFill/>
          <a:ln w="9525">
            <a:solidFill>
              <a:srgbClr val="FFFBAE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71063" name="Picture 24" descr="gm-lgfla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39825" cy="6953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09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8" y="4259263"/>
            <a:ext cx="4786312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092" name="Picture 11"/>
          <p:cNvPicPr>
            <a:picLocks noChangeAspect="1" noChangeArrowheads="1"/>
          </p:cNvPicPr>
          <p:nvPr/>
        </p:nvPicPr>
        <p:blipFill>
          <a:blip r:embed="rId3" cstate="print"/>
          <a:srcRect r="-842"/>
          <a:stretch>
            <a:fillRect/>
          </a:stretch>
        </p:blipFill>
        <p:spPr bwMode="auto">
          <a:xfrm>
            <a:off x="338138" y="4154488"/>
            <a:ext cx="4133850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3093" name="Text Box 12"/>
          <p:cNvSpPr txBox="1">
            <a:spLocks noChangeArrowheads="1"/>
          </p:cNvSpPr>
          <p:nvPr/>
        </p:nvSpPr>
        <p:spPr bwMode="auto">
          <a:xfrm>
            <a:off x="0" y="3838575"/>
            <a:ext cx="91249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en-US" sz="1800">
                <a:solidFill>
                  <a:srgbClr val="CC0000"/>
                </a:solidFill>
              </a:rPr>
              <a:t>Test results: measure all nuclei simultaneously</a:t>
            </a:r>
            <a:endParaRPr lang="it-IT" sz="1800">
              <a:solidFill>
                <a:srgbClr val="CC0000"/>
              </a:solidFill>
            </a:endParaRPr>
          </a:p>
        </p:txBody>
      </p:sp>
      <p:pic>
        <p:nvPicPr>
          <p:cNvPr id="473094" name="Picture 8" descr="bonds"/>
          <p:cNvPicPr>
            <a:picLocks noChangeAspect="1" noChangeArrowheads="1"/>
          </p:cNvPicPr>
          <p:nvPr/>
        </p:nvPicPr>
        <p:blipFill>
          <a:blip r:embed="rId4" cstate="print"/>
          <a:srcRect l="32726" t="35185" r="40996" b="1413"/>
          <a:stretch>
            <a:fillRect/>
          </a:stretch>
        </p:blipFill>
        <p:spPr bwMode="auto">
          <a:xfrm>
            <a:off x="0" y="898525"/>
            <a:ext cx="373856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3095" name="Text Box 2"/>
          <p:cNvSpPr txBox="1">
            <a:spLocks noChangeArrowheads="1"/>
          </p:cNvSpPr>
          <p:nvPr/>
        </p:nvSpPr>
        <p:spPr bwMode="auto">
          <a:xfrm>
            <a:off x="0" y="9525"/>
            <a:ext cx="1876425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de-DE" sz="2800">
                <a:solidFill>
                  <a:schemeClr val="accent2"/>
                </a:solidFill>
              </a:rPr>
              <a:t>Silicon </a:t>
            </a:r>
            <a:br>
              <a:rPr lang="de-DE" sz="2800">
                <a:solidFill>
                  <a:schemeClr val="accent2"/>
                </a:solidFill>
              </a:rPr>
            </a:br>
            <a:r>
              <a:rPr lang="de-DE" sz="2800">
                <a:solidFill>
                  <a:schemeClr val="accent2"/>
                </a:solidFill>
              </a:rPr>
              <a:t>Tracker</a:t>
            </a:r>
            <a:endParaRPr lang="de-DE" sz="2800">
              <a:solidFill>
                <a:srgbClr val="CC0000"/>
              </a:solidFill>
            </a:endParaRPr>
          </a:p>
        </p:txBody>
      </p:sp>
      <p:sp>
        <p:nvSpPr>
          <p:cNvPr id="473096" name="Text Box 13"/>
          <p:cNvSpPr txBox="1">
            <a:spLocks noChangeArrowheads="1"/>
          </p:cNvSpPr>
          <p:nvPr/>
        </p:nvSpPr>
        <p:spPr bwMode="auto">
          <a:xfrm>
            <a:off x="0" y="357822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1800"/>
              <a:t>Resolution: 10 </a:t>
            </a:r>
            <a:r>
              <a:rPr lang="it-IT" sz="1800">
                <a:latin typeface="Symbol" pitchFamily="18" charset="2"/>
              </a:rPr>
              <a:t>m</a:t>
            </a:r>
            <a:r>
              <a:rPr lang="fr-FR" sz="1800"/>
              <a:t>m</a:t>
            </a:r>
            <a:endParaRPr lang="it-IT" sz="1800"/>
          </a:p>
        </p:txBody>
      </p:sp>
      <p:grpSp>
        <p:nvGrpSpPr>
          <p:cNvPr id="473098" name="Group 33"/>
          <p:cNvGrpSpPr>
            <a:grpSpLocks/>
          </p:cNvGrpSpPr>
          <p:nvPr/>
        </p:nvGrpSpPr>
        <p:grpSpPr bwMode="auto">
          <a:xfrm>
            <a:off x="1666875" y="0"/>
            <a:ext cx="2586038" cy="800100"/>
            <a:chOff x="5928" y="2870"/>
            <a:chExt cx="1629" cy="504"/>
          </a:xfrm>
        </p:grpSpPr>
        <p:pic>
          <p:nvPicPr>
            <p:cNvPr id="473099" name="Picture 34" descr="gm-lgfla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28" y="3144"/>
              <a:ext cx="377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73100" name="Picture 35" descr="sz-lgfla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566" y="2870"/>
              <a:ext cx="230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73101" name="Picture 36" descr="fi-lgfla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833" y="2870"/>
              <a:ext cx="375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73102" name="Picture 37" descr="us-lgfla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19" y="3143"/>
              <a:ext cx="438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73103" name="Picture 38" descr="tw-lgfla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34" y="3143"/>
              <a:ext cx="344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73104" name="Picture 39" descr="ch-lgfla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45" y="3144"/>
              <a:ext cx="349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73105" name="Picture 40" descr="it-lgfla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84" y="2870"/>
              <a:ext cx="346" cy="230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</p:grpSp>
      <p:pic>
        <p:nvPicPr>
          <p:cNvPr id="473106" name="Picture 8"/>
          <p:cNvPicPr>
            <a:picLocks noChangeAspect="1" noChangeArrowheads="1"/>
          </p:cNvPicPr>
          <p:nvPr/>
        </p:nvPicPr>
        <p:blipFill>
          <a:blip r:embed="rId12" cstate="print"/>
          <a:srcRect l="10544" t="14125" r="10919" b="7509"/>
          <a:stretch>
            <a:fillRect/>
          </a:stretch>
        </p:blipFill>
        <p:spPr bwMode="auto">
          <a:xfrm>
            <a:off x="4446588" y="312738"/>
            <a:ext cx="4697412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3107" name="Rectangle 11"/>
          <p:cNvSpPr>
            <a:spLocks noChangeArrowheads="1"/>
          </p:cNvSpPr>
          <p:nvPr/>
        </p:nvSpPr>
        <p:spPr bwMode="auto">
          <a:xfrm>
            <a:off x="4467225" y="0"/>
            <a:ext cx="4676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8 planes, </a:t>
            </a:r>
            <a:r>
              <a:rPr lang="fr-FR" sz="2000"/>
              <a:t>200,000 channels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6162" name="Group 2"/>
          <p:cNvGrpSpPr>
            <a:grpSpLocks/>
          </p:cNvGrpSpPr>
          <p:nvPr/>
        </p:nvGrpSpPr>
        <p:grpSpPr bwMode="auto">
          <a:xfrm>
            <a:off x="5986463" y="495300"/>
            <a:ext cx="2965450" cy="3425825"/>
            <a:chOff x="3771" y="24"/>
            <a:chExt cx="1867" cy="2158"/>
          </a:xfrm>
        </p:grpSpPr>
        <p:pic>
          <p:nvPicPr>
            <p:cNvPr id="476187" name="Picture 3" descr="Seiten aus p2nTAS_ww_20x04v2a"/>
            <p:cNvPicPr>
              <a:picLocks noChangeAspect="1" noChangeArrowheads="1"/>
            </p:cNvPicPr>
            <p:nvPr/>
          </p:nvPicPr>
          <p:blipFill>
            <a:blip r:embed="rId3" cstate="print"/>
            <a:srcRect l="23546" t="58893" r="52525" b="4712"/>
            <a:stretch>
              <a:fillRect/>
            </a:stretch>
          </p:blipFill>
          <p:spPr bwMode="auto">
            <a:xfrm>
              <a:off x="3771" y="24"/>
              <a:ext cx="1846" cy="2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6188" name="Line 4"/>
            <p:cNvSpPr>
              <a:spLocks noChangeShapeType="1"/>
            </p:cNvSpPr>
            <p:nvPr/>
          </p:nvSpPr>
          <p:spPr bwMode="auto">
            <a:xfrm flipV="1">
              <a:off x="5504" y="24"/>
              <a:ext cx="38" cy="133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6189" name="Line 5"/>
            <p:cNvSpPr>
              <a:spLocks noChangeShapeType="1"/>
            </p:cNvSpPr>
            <p:nvPr/>
          </p:nvSpPr>
          <p:spPr bwMode="auto">
            <a:xfrm flipV="1">
              <a:off x="5506" y="1236"/>
              <a:ext cx="110" cy="11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6190" name="Line 6"/>
            <p:cNvSpPr>
              <a:spLocks noChangeShapeType="1"/>
            </p:cNvSpPr>
            <p:nvPr/>
          </p:nvSpPr>
          <p:spPr bwMode="auto">
            <a:xfrm>
              <a:off x="5486" y="1350"/>
              <a:ext cx="152" cy="1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6191" name="Line 7"/>
            <p:cNvSpPr>
              <a:spLocks noChangeShapeType="1"/>
            </p:cNvSpPr>
            <p:nvPr/>
          </p:nvSpPr>
          <p:spPr bwMode="auto">
            <a:xfrm flipV="1">
              <a:off x="5570" y="1218"/>
              <a:ext cx="0" cy="19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6192" name="Line 8"/>
            <p:cNvSpPr>
              <a:spLocks noChangeShapeType="1"/>
            </p:cNvSpPr>
            <p:nvPr/>
          </p:nvSpPr>
          <p:spPr bwMode="auto">
            <a:xfrm>
              <a:off x="5548" y="1288"/>
              <a:ext cx="2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6193" name="Line 9"/>
            <p:cNvSpPr>
              <a:spLocks noChangeShapeType="1"/>
            </p:cNvSpPr>
            <p:nvPr/>
          </p:nvSpPr>
          <p:spPr bwMode="auto">
            <a:xfrm flipH="1">
              <a:off x="5430" y="90"/>
              <a:ext cx="13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76163" name="Picture 10" descr="Seiten aus p2nTAS_ww_20x04v2a"/>
          <p:cNvPicPr>
            <a:picLocks noChangeAspect="1" noChangeArrowheads="1"/>
          </p:cNvPicPr>
          <p:nvPr/>
        </p:nvPicPr>
        <p:blipFill>
          <a:blip r:embed="rId3" cstate="print"/>
          <a:srcRect t="58893" r="76071" b="7068"/>
          <a:stretch>
            <a:fillRect/>
          </a:stretch>
        </p:blipFill>
        <p:spPr bwMode="auto">
          <a:xfrm>
            <a:off x="6069013" y="3651250"/>
            <a:ext cx="2928937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6164" name="Rectangle 11"/>
          <p:cNvSpPr>
            <a:spLocks noChangeArrowheads="1"/>
          </p:cNvSpPr>
          <p:nvPr/>
        </p:nvSpPr>
        <p:spPr bwMode="auto">
          <a:xfrm>
            <a:off x="6411913" y="38100"/>
            <a:ext cx="24082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3200" b="0">
                <a:solidFill>
                  <a:srgbClr val="B8142F"/>
                </a:solidFill>
                <a:latin typeface="Verdana" pitchFamily="34" charset="0"/>
              </a:rPr>
              <a:t>AMS-01</a:t>
            </a:r>
          </a:p>
        </p:txBody>
      </p:sp>
      <p:grpSp>
        <p:nvGrpSpPr>
          <p:cNvPr id="476165" name="Group 12"/>
          <p:cNvGrpSpPr>
            <a:grpSpLocks noChangeAspect="1"/>
          </p:cNvGrpSpPr>
          <p:nvPr/>
        </p:nvGrpSpPr>
        <p:grpSpPr bwMode="auto">
          <a:xfrm>
            <a:off x="0" y="1474788"/>
            <a:ext cx="5992813" cy="5268912"/>
            <a:chOff x="12" y="771"/>
            <a:chExt cx="3955" cy="3477"/>
          </a:xfrm>
        </p:grpSpPr>
        <p:pic>
          <p:nvPicPr>
            <p:cNvPr id="476176" name="Picture 13" descr="Fig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" y="877"/>
              <a:ext cx="3229" cy="3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6177" name="Rectangle 14"/>
            <p:cNvSpPr>
              <a:spLocks noChangeAspect="1" noChangeArrowheads="1"/>
            </p:cNvSpPr>
            <p:nvPr/>
          </p:nvSpPr>
          <p:spPr bwMode="auto">
            <a:xfrm>
              <a:off x="12" y="858"/>
              <a:ext cx="258" cy="7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78" name="Rectangle 15"/>
            <p:cNvSpPr>
              <a:spLocks noChangeAspect="1" noChangeArrowheads="1"/>
            </p:cNvSpPr>
            <p:nvPr/>
          </p:nvSpPr>
          <p:spPr bwMode="auto">
            <a:xfrm rot="-3348832">
              <a:off x="330" y="1020"/>
              <a:ext cx="606" cy="1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79" name="Rectangle 16"/>
            <p:cNvSpPr>
              <a:spLocks noChangeAspect="1" noChangeArrowheads="1"/>
            </p:cNvSpPr>
            <p:nvPr/>
          </p:nvSpPr>
          <p:spPr bwMode="auto">
            <a:xfrm>
              <a:off x="312" y="1848"/>
              <a:ext cx="630" cy="1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0" name="Rectangle 17"/>
            <p:cNvSpPr>
              <a:spLocks noChangeAspect="1" noChangeArrowheads="1"/>
            </p:cNvSpPr>
            <p:nvPr/>
          </p:nvSpPr>
          <p:spPr bwMode="auto">
            <a:xfrm rot="360452">
              <a:off x="2953" y="771"/>
              <a:ext cx="805" cy="1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1" name="Rectangle 18"/>
            <p:cNvSpPr>
              <a:spLocks noChangeAspect="1" noChangeArrowheads="1"/>
            </p:cNvSpPr>
            <p:nvPr/>
          </p:nvSpPr>
          <p:spPr bwMode="auto">
            <a:xfrm rot="-801520">
              <a:off x="806" y="832"/>
              <a:ext cx="606" cy="1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2" name="Rectangle 19"/>
            <p:cNvSpPr>
              <a:spLocks noChangeAspect="1" noChangeArrowheads="1"/>
            </p:cNvSpPr>
            <p:nvPr/>
          </p:nvSpPr>
          <p:spPr bwMode="auto">
            <a:xfrm rot="-3348832">
              <a:off x="642" y="2813"/>
              <a:ext cx="382" cy="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3" name="Rectangle 20"/>
            <p:cNvSpPr>
              <a:spLocks noChangeAspect="1" noChangeArrowheads="1"/>
            </p:cNvSpPr>
            <p:nvPr/>
          </p:nvSpPr>
          <p:spPr bwMode="auto">
            <a:xfrm rot="-2735502">
              <a:off x="744" y="2258"/>
              <a:ext cx="348" cy="2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4" name="Rectangle 21"/>
            <p:cNvSpPr>
              <a:spLocks noChangeAspect="1" noChangeArrowheads="1"/>
            </p:cNvSpPr>
            <p:nvPr/>
          </p:nvSpPr>
          <p:spPr bwMode="auto">
            <a:xfrm rot="217977">
              <a:off x="252" y="1746"/>
              <a:ext cx="606" cy="1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5" name="Rectangle 22"/>
            <p:cNvSpPr>
              <a:spLocks noChangeAspect="1" noChangeArrowheads="1"/>
            </p:cNvSpPr>
            <p:nvPr/>
          </p:nvSpPr>
          <p:spPr bwMode="auto">
            <a:xfrm rot="487806">
              <a:off x="390" y="4122"/>
              <a:ext cx="606" cy="1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76186" name="Rectangle 23"/>
            <p:cNvSpPr>
              <a:spLocks noChangeAspect="1" noChangeArrowheads="1"/>
            </p:cNvSpPr>
            <p:nvPr/>
          </p:nvSpPr>
          <p:spPr bwMode="auto">
            <a:xfrm rot="-1971006">
              <a:off x="3363" y="4023"/>
              <a:ext cx="604" cy="1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</p:grpSp>
      <p:sp>
        <p:nvSpPr>
          <p:cNvPr id="476166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28575" y="987425"/>
            <a:ext cx="5976938" cy="561975"/>
          </a:xfrm>
          <a:noFill/>
        </p:spPr>
        <p:txBody>
          <a:bodyPr lIns="0" rIns="0"/>
          <a:lstStyle/>
          <a:p>
            <a:pPr eaLnBrk="1" hangingPunct="1"/>
            <a:r>
              <a:rPr lang="en-US" sz="2000" b="1" smtClean="0">
                <a:solidFill>
                  <a:srgbClr val="0000FF"/>
                </a:solidFill>
              </a:rPr>
              <a:t>In space, the tracker alignment of 3 </a:t>
            </a:r>
            <a:r>
              <a:rPr lang="it-IT" sz="2000" b="1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fr-FR" sz="2000" b="1" smtClean="0">
                <a:solidFill>
                  <a:srgbClr val="0000FF"/>
                </a:solidFill>
              </a:rPr>
              <a:t>m</a:t>
            </a:r>
            <a:r>
              <a:rPr lang="en-US" sz="2000" b="1" smtClean="0">
                <a:solidFill>
                  <a:srgbClr val="0000FF"/>
                </a:solidFill>
              </a:rPr>
              <a:t> will be continuously monitored by 40 Laser beams.</a:t>
            </a:r>
            <a:r>
              <a:rPr lang="en-US" sz="2000" b="1" smtClean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476167" name="Rectangle 25"/>
          <p:cNvSpPr>
            <a:spLocks noChangeArrowheads="1"/>
          </p:cNvSpPr>
          <p:nvPr/>
        </p:nvSpPr>
        <p:spPr bwMode="auto">
          <a:xfrm>
            <a:off x="8050213" y="2011363"/>
            <a:ext cx="711200" cy="7016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endParaRPr lang="en-US" sz="4000"/>
          </a:p>
        </p:txBody>
      </p:sp>
      <p:sp>
        <p:nvSpPr>
          <p:cNvPr id="476168" name="Rectangle 26"/>
          <p:cNvSpPr>
            <a:spLocks noChangeArrowheads="1"/>
          </p:cNvSpPr>
          <p:nvPr/>
        </p:nvSpPr>
        <p:spPr bwMode="auto">
          <a:xfrm>
            <a:off x="8345488" y="658813"/>
            <a:ext cx="396875" cy="7016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endParaRPr lang="en-US" sz="4000"/>
          </a:p>
        </p:txBody>
      </p:sp>
      <p:sp>
        <p:nvSpPr>
          <p:cNvPr id="476169" name="Rectangle 27"/>
          <p:cNvSpPr>
            <a:spLocks noChangeArrowheads="1"/>
          </p:cNvSpPr>
          <p:nvPr/>
        </p:nvSpPr>
        <p:spPr bwMode="auto">
          <a:xfrm>
            <a:off x="8389938" y="4125913"/>
            <a:ext cx="357187" cy="7016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endParaRPr lang="en-US" sz="4000"/>
          </a:p>
        </p:txBody>
      </p:sp>
      <p:sp>
        <p:nvSpPr>
          <p:cNvPr id="476170" name="Rectangle 28"/>
          <p:cNvSpPr>
            <a:spLocks noChangeArrowheads="1"/>
          </p:cNvSpPr>
          <p:nvPr/>
        </p:nvSpPr>
        <p:spPr bwMode="auto">
          <a:xfrm>
            <a:off x="6564313" y="5207000"/>
            <a:ext cx="796925" cy="7016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endParaRPr lang="en-US" sz="4000"/>
          </a:p>
        </p:txBody>
      </p:sp>
      <p:sp>
        <p:nvSpPr>
          <p:cNvPr id="476171" name="Rectangle 29"/>
          <p:cNvSpPr>
            <a:spLocks noChangeArrowheads="1"/>
          </p:cNvSpPr>
          <p:nvPr/>
        </p:nvSpPr>
        <p:spPr bwMode="auto">
          <a:xfrm>
            <a:off x="6438900" y="552450"/>
            <a:ext cx="23431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>
                <a:latin typeface="Verdana" pitchFamily="34" charset="0"/>
              </a:rPr>
              <a:t>On launch pad</a:t>
            </a:r>
            <a:endParaRPr lang="en-US" sz="1800" b="0">
              <a:latin typeface="Verdana" pitchFamily="34" charset="0"/>
            </a:endParaRPr>
          </a:p>
        </p:txBody>
      </p:sp>
      <p:sp>
        <p:nvSpPr>
          <p:cNvPr id="476172" name="Rectangle 30"/>
          <p:cNvSpPr>
            <a:spLocks noChangeArrowheads="1"/>
          </p:cNvSpPr>
          <p:nvPr/>
        </p:nvSpPr>
        <p:spPr bwMode="auto">
          <a:xfrm>
            <a:off x="6621463" y="4425950"/>
            <a:ext cx="788987" cy="7016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endParaRPr lang="en-US" sz="4000"/>
          </a:p>
        </p:txBody>
      </p:sp>
      <p:sp>
        <p:nvSpPr>
          <p:cNvPr id="476173" name="Rectangle 31"/>
          <p:cNvSpPr>
            <a:spLocks noChangeArrowheads="1"/>
          </p:cNvSpPr>
          <p:nvPr/>
        </p:nvSpPr>
        <p:spPr bwMode="auto">
          <a:xfrm>
            <a:off x="6610350" y="1196975"/>
            <a:ext cx="792163" cy="70167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endParaRPr lang="en-US" sz="4000"/>
          </a:p>
        </p:txBody>
      </p:sp>
      <p:sp>
        <p:nvSpPr>
          <p:cNvPr id="476174" name="Rectangle 32"/>
          <p:cNvSpPr>
            <a:spLocks noChangeArrowheads="1"/>
          </p:cNvSpPr>
          <p:nvPr/>
        </p:nvSpPr>
        <p:spPr bwMode="auto">
          <a:xfrm>
            <a:off x="7613650" y="4110038"/>
            <a:ext cx="130651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>
                <a:solidFill>
                  <a:srgbClr val="FF0C0F"/>
                </a:solidFill>
                <a:latin typeface="Verdana" pitchFamily="34" charset="0"/>
              </a:rPr>
              <a:t>On orbit</a:t>
            </a:r>
            <a:endParaRPr lang="en-US" sz="1800" b="0">
              <a:solidFill>
                <a:srgbClr val="3A2CF4"/>
              </a:solidFill>
              <a:latin typeface="Verdana" pitchFamily="34" charset="0"/>
            </a:endParaRPr>
          </a:p>
        </p:txBody>
      </p:sp>
      <p:sp>
        <p:nvSpPr>
          <p:cNvPr id="476175" name="Rectangle 33"/>
          <p:cNvSpPr>
            <a:spLocks noChangeArrowheads="1"/>
          </p:cNvSpPr>
          <p:nvPr/>
        </p:nvSpPr>
        <p:spPr bwMode="auto">
          <a:xfrm>
            <a:off x="1235075" y="33338"/>
            <a:ext cx="36845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Tracker alignment</a:t>
            </a:r>
          </a:p>
        </p:txBody>
      </p:sp>
      <p:pic>
        <p:nvPicPr>
          <p:cNvPr id="476202" name="Picture 24" descr="gm-lgfla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35050" cy="6318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10" name="Picture 2"/>
          <p:cNvPicPr>
            <a:picLocks noChangeAspect="1" noChangeArrowheads="1"/>
          </p:cNvPicPr>
          <p:nvPr/>
        </p:nvPicPr>
        <p:blipFill>
          <a:blip r:embed="rId2" cstate="print">
            <a:lum bright="-2000"/>
          </a:blip>
          <a:srcRect l="30971" t="13625" r="28452" b="30510"/>
          <a:stretch>
            <a:fillRect/>
          </a:stretch>
        </p:blipFill>
        <p:spPr bwMode="auto">
          <a:xfrm>
            <a:off x="1385888" y="2954338"/>
            <a:ext cx="6643687" cy="387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8211" name="Text Box 11"/>
          <p:cNvSpPr txBox="1">
            <a:spLocks noChangeArrowheads="1"/>
          </p:cNvSpPr>
          <p:nvPr/>
        </p:nvSpPr>
        <p:spPr bwMode="auto">
          <a:xfrm>
            <a:off x="0" y="182563"/>
            <a:ext cx="91440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pPr algn="ctr" defTabSz="204788"/>
            <a:r>
              <a:rPr lang="en-US" sz="2400">
                <a:latin typeface="Verdana" pitchFamily="34" charset="0"/>
              </a:rPr>
              <a:t>Ring Imaging Cerenkov Counter (RICH)</a:t>
            </a:r>
          </a:p>
        </p:txBody>
      </p:sp>
      <p:sp>
        <p:nvSpPr>
          <p:cNvPr id="478212" name="Text Box 13"/>
          <p:cNvSpPr txBox="1">
            <a:spLocks noChangeAspect="1" noChangeArrowheads="1"/>
          </p:cNvSpPr>
          <p:nvPr/>
        </p:nvSpPr>
        <p:spPr bwMode="auto">
          <a:xfrm>
            <a:off x="2216150" y="1338263"/>
            <a:ext cx="1019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0419" tIns="10209" rIns="20419" bIns="10209">
            <a:spAutoFit/>
          </a:bodyPr>
          <a:lstStyle/>
          <a:p>
            <a:pPr algn="r" defTabSz="204788" eaLnBrk="1" hangingPunct="1">
              <a:lnSpc>
                <a:spcPct val="80000"/>
              </a:lnSpc>
            </a:pPr>
            <a:r>
              <a:rPr lang="en-GB" sz="1600">
                <a:solidFill>
                  <a:srgbClr val="333300"/>
                </a:solidFill>
                <a:latin typeface="Verdana" pitchFamily="34" charset="0"/>
              </a:rPr>
              <a:t>Radiator</a:t>
            </a:r>
          </a:p>
        </p:txBody>
      </p:sp>
      <p:sp>
        <p:nvSpPr>
          <p:cNvPr id="478213" name="Text Box 14"/>
          <p:cNvSpPr txBox="1">
            <a:spLocks noChangeAspect="1" noChangeArrowheads="1"/>
          </p:cNvSpPr>
          <p:nvPr/>
        </p:nvSpPr>
        <p:spPr bwMode="auto">
          <a:xfrm>
            <a:off x="180975" y="2425700"/>
            <a:ext cx="30543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pPr algn="r" defTabSz="204788" eaLnBrk="1" hangingPunct="1">
              <a:lnSpc>
                <a:spcPct val="80000"/>
              </a:lnSpc>
            </a:pPr>
            <a:r>
              <a:rPr lang="en-GB" sz="1600">
                <a:solidFill>
                  <a:srgbClr val="333300"/>
                </a:solidFill>
                <a:latin typeface="Verdana" pitchFamily="34" charset="0"/>
              </a:rPr>
              <a:t>10,880 Photodetectors</a:t>
            </a:r>
          </a:p>
        </p:txBody>
      </p:sp>
      <p:sp>
        <p:nvSpPr>
          <p:cNvPr id="478214" name="Text Box 15"/>
          <p:cNvSpPr txBox="1">
            <a:spLocks noChangeAspect="1" noChangeArrowheads="1"/>
          </p:cNvSpPr>
          <p:nvPr/>
        </p:nvSpPr>
        <p:spPr bwMode="auto">
          <a:xfrm>
            <a:off x="2157413" y="1822450"/>
            <a:ext cx="10779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0419" tIns="10209" rIns="20419" bIns="10209">
            <a:spAutoFit/>
          </a:bodyPr>
          <a:lstStyle/>
          <a:p>
            <a:pPr algn="r" defTabSz="204788" eaLnBrk="1" hangingPunct="1">
              <a:lnSpc>
                <a:spcPct val="80000"/>
              </a:lnSpc>
            </a:pPr>
            <a:r>
              <a:rPr lang="en-GB" sz="1600">
                <a:solidFill>
                  <a:srgbClr val="333300"/>
                </a:solidFill>
                <a:latin typeface="Verdana" pitchFamily="34" charset="0"/>
              </a:rPr>
              <a:t>Reflector</a:t>
            </a:r>
          </a:p>
        </p:txBody>
      </p:sp>
      <p:sp>
        <p:nvSpPr>
          <p:cNvPr id="478215" name="Text Box 12"/>
          <p:cNvSpPr txBox="1">
            <a:spLocks noChangeAspect="1" noChangeArrowheads="1"/>
          </p:cNvSpPr>
          <p:nvPr/>
        </p:nvSpPr>
        <p:spPr bwMode="auto">
          <a:xfrm>
            <a:off x="5668963" y="882650"/>
            <a:ext cx="3475037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pPr defTabSz="204788"/>
            <a:r>
              <a:rPr lang="en-GB" sz="1200">
                <a:solidFill>
                  <a:schemeClr val="accent2"/>
                </a:solidFill>
                <a:latin typeface="Verdana" pitchFamily="34" charset="0"/>
              </a:rPr>
              <a:t>Particle:</a:t>
            </a:r>
            <a:r>
              <a:rPr lang="en-GB" sz="120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Velocity(</a:t>
            </a:r>
            <a:r>
              <a:rPr lang="el-GR" sz="1200">
                <a:solidFill>
                  <a:schemeClr val="tx1"/>
                </a:solidFill>
                <a:latin typeface="Verdana" pitchFamily="34" charset="0"/>
              </a:rPr>
              <a:t>θ</a:t>
            </a:r>
            <a:r>
              <a:rPr lang="en-US" sz="1200">
                <a:solidFill>
                  <a:schemeClr val="tx1"/>
                </a:solidFill>
                <a:latin typeface="Verdana" pitchFamily="34" charset="0"/>
              </a:rPr>
              <a:t>)</a:t>
            </a: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, Charge</a:t>
            </a:r>
            <a:r>
              <a:rPr lang="en-GB" sz="1200">
                <a:solidFill>
                  <a:schemeClr val="tx1"/>
                </a:solidFill>
                <a:latin typeface="Verdana" pitchFamily="34" charset="0"/>
                <a:sym typeface="Symbol" pitchFamily="18" charset="2"/>
              </a:rPr>
              <a:t>(Intensity)</a:t>
            </a:r>
          </a:p>
        </p:txBody>
      </p:sp>
      <p:pic>
        <p:nvPicPr>
          <p:cNvPr id="478216" name="Picture 17" descr="RICH_coup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  <a:grayscl/>
          </a:blip>
          <a:srcRect/>
          <a:stretch>
            <a:fillRect/>
          </a:stretch>
        </p:blipFill>
        <p:spPr bwMode="auto">
          <a:xfrm>
            <a:off x="3703638" y="1335088"/>
            <a:ext cx="3348037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8218" name="Text Box 19"/>
          <p:cNvSpPr txBox="1">
            <a:spLocks noChangeAspect="1" noChangeArrowheads="1"/>
          </p:cNvSpPr>
          <p:nvPr/>
        </p:nvSpPr>
        <p:spPr bwMode="auto">
          <a:xfrm>
            <a:off x="6094413" y="1752600"/>
            <a:ext cx="333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pPr defTabSz="204788"/>
            <a:r>
              <a:rPr lang="en-GB" sz="2100">
                <a:solidFill>
                  <a:srgbClr val="FF3300"/>
                </a:solidFill>
                <a:latin typeface="Tahoma" pitchFamily="34" charset="0"/>
                <a:sym typeface="Symbol" pitchFamily="18" charset="2"/>
              </a:rPr>
              <a:t></a:t>
            </a:r>
          </a:p>
        </p:txBody>
      </p:sp>
      <p:sp>
        <p:nvSpPr>
          <p:cNvPr id="478219" name="Line 20"/>
          <p:cNvSpPr>
            <a:spLocks noChangeAspect="1" noChangeShapeType="1"/>
          </p:cNvSpPr>
          <p:nvPr/>
        </p:nvSpPr>
        <p:spPr bwMode="auto">
          <a:xfrm flipH="1" flipV="1">
            <a:off x="6245225" y="1401763"/>
            <a:ext cx="631825" cy="755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none" w="med" len="lg"/>
            <a:tailEnd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sp>
        <p:nvSpPr>
          <p:cNvPr id="478220" name="Line 21"/>
          <p:cNvSpPr>
            <a:spLocks noChangeAspect="1" noChangeShapeType="1"/>
          </p:cNvSpPr>
          <p:nvPr/>
        </p:nvSpPr>
        <p:spPr bwMode="auto">
          <a:xfrm flipH="1" flipV="1">
            <a:off x="6240463" y="1395413"/>
            <a:ext cx="250825" cy="10255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stealth" w="med" len="lg"/>
            <a:tailEnd type="none" w="med" len="lg"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sp>
        <p:nvSpPr>
          <p:cNvPr id="478221" name="Line 22"/>
          <p:cNvSpPr>
            <a:spLocks noChangeAspect="1" noChangeShapeType="1"/>
          </p:cNvSpPr>
          <p:nvPr/>
        </p:nvSpPr>
        <p:spPr bwMode="auto">
          <a:xfrm flipH="1">
            <a:off x="6875463" y="2149475"/>
            <a:ext cx="4762" cy="27305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stealth" w="med" len="lg"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grpSp>
        <p:nvGrpSpPr>
          <p:cNvPr id="478222" name="Group 23"/>
          <p:cNvGrpSpPr>
            <a:grpSpLocks noChangeAspect="1"/>
          </p:cNvGrpSpPr>
          <p:nvPr/>
        </p:nvGrpSpPr>
        <p:grpSpPr bwMode="auto">
          <a:xfrm>
            <a:off x="5603875" y="1381125"/>
            <a:ext cx="1057275" cy="38100"/>
            <a:chOff x="2268" y="935"/>
            <a:chExt cx="759" cy="27"/>
          </a:xfrm>
        </p:grpSpPr>
        <p:sp>
          <p:nvSpPr>
            <p:cNvPr id="478240" name="Rectangle 24"/>
            <p:cNvSpPr>
              <a:spLocks noChangeAspect="1" noChangeArrowheads="1"/>
            </p:cNvSpPr>
            <p:nvPr/>
          </p:nvSpPr>
          <p:spPr bwMode="auto">
            <a:xfrm>
              <a:off x="2268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41" name="Rectangle 25"/>
            <p:cNvSpPr>
              <a:spLocks noChangeAspect="1" noChangeArrowheads="1"/>
            </p:cNvSpPr>
            <p:nvPr/>
          </p:nvSpPr>
          <p:spPr bwMode="auto">
            <a:xfrm>
              <a:off x="2417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42" name="Rectangle 26"/>
            <p:cNvSpPr>
              <a:spLocks noChangeAspect="1" noChangeArrowheads="1"/>
            </p:cNvSpPr>
            <p:nvPr/>
          </p:nvSpPr>
          <p:spPr bwMode="auto">
            <a:xfrm>
              <a:off x="2568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43" name="Rectangle 27"/>
            <p:cNvSpPr>
              <a:spLocks noChangeAspect="1" noChangeArrowheads="1"/>
            </p:cNvSpPr>
            <p:nvPr/>
          </p:nvSpPr>
          <p:spPr bwMode="auto">
            <a:xfrm>
              <a:off x="2716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44" name="Rectangle 28"/>
            <p:cNvSpPr>
              <a:spLocks noChangeAspect="1" noChangeArrowheads="1"/>
            </p:cNvSpPr>
            <p:nvPr/>
          </p:nvSpPr>
          <p:spPr bwMode="auto">
            <a:xfrm>
              <a:off x="2868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</p:grpSp>
      <p:grpSp>
        <p:nvGrpSpPr>
          <p:cNvPr id="478223" name="Group 29"/>
          <p:cNvGrpSpPr>
            <a:grpSpLocks noChangeAspect="1"/>
          </p:cNvGrpSpPr>
          <p:nvPr/>
        </p:nvGrpSpPr>
        <p:grpSpPr bwMode="auto">
          <a:xfrm>
            <a:off x="4137025" y="1381125"/>
            <a:ext cx="1057275" cy="38100"/>
            <a:chOff x="2268" y="935"/>
            <a:chExt cx="759" cy="27"/>
          </a:xfrm>
        </p:grpSpPr>
        <p:sp>
          <p:nvSpPr>
            <p:cNvPr id="478235" name="Rectangle 30"/>
            <p:cNvSpPr>
              <a:spLocks noChangeAspect="1" noChangeArrowheads="1"/>
            </p:cNvSpPr>
            <p:nvPr/>
          </p:nvSpPr>
          <p:spPr bwMode="auto">
            <a:xfrm>
              <a:off x="2268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36" name="Rectangle 31"/>
            <p:cNvSpPr>
              <a:spLocks noChangeAspect="1" noChangeArrowheads="1"/>
            </p:cNvSpPr>
            <p:nvPr/>
          </p:nvSpPr>
          <p:spPr bwMode="auto">
            <a:xfrm>
              <a:off x="2417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37" name="Rectangle 32"/>
            <p:cNvSpPr>
              <a:spLocks noChangeAspect="1" noChangeArrowheads="1"/>
            </p:cNvSpPr>
            <p:nvPr/>
          </p:nvSpPr>
          <p:spPr bwMode="auto">
            <a:xfrm>
              <a:off x="2568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38" name="Rectangle 33"/>
            <p:cNvSpPr>
              <a:spLocks noChangeAspect="1" noChangeArrowheads="1"/>
            </p:cNvSpPr>
            <p:nvPr/>
          </p:nvSpPr>
          <p:spPr bwMode="auto">
            <a:xfrm>
              <a:off x="2716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  <p:sp>
          <p:nvSpPr>
            <p:cNvPr id="478239" name="Rectangle 34"/>
            <p:cNvSpPr>
              <a:spLocks noChangeAspect="1" noChangeArrowheads="1"/>
            </p:cNvSpPr>
            <p:nvPr/>
          </p:nvSpPr>
          <p:spPr bwMode="auto">
            <a:xfrm>
              <a:off x="2868" y="935"/>
              <a:ext cx="159" cy="2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0419" tIns="10209" rIns="20419" bIns="10209">
              <a:spAutoFit/>
            </a:bodyPr>
            <a:lstStyle/>
            <a:p>
              <a:endParaRPr lang="en-US"/>
            </a:p>
          </p:txBody>
        </p:sp>
      </p:grpSp>
      <p:sp>
        <p:nvSpPr>
          <p:cNvPr id="478224" name="Rectangle 35"/>
          <p:cNvSpPr>
            <a:spLocks noChangeAspect="1" noChangeArrowheads="1"/>
          </p:cNvSpPr>
          <p:nvPr/>
        </p:nvSpPr>
        <p:spPr bwMode="auto">
          <a:xfrm>
            <a:off x="4995863" y="1381125"/>
            <a:ext cx="788987" cy="38100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sp>
        <p:nvSpPr>
          <p:cNvPr id="478225" name="Rectangle 36"/>
          <p:cNvSpPr>
            <a:spLocks noChangeAspect="1" noChangeArrowheads="1"/>
          </p:cNvSpPr>
          <p:nvPr/>
        </p:nvSpPr>
        <p:spPr bwMode="auto">
          <a:xfrm>
            <a:off x="6465888" y="2432050"/>
            <a:ext cx="69850" cy="1698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sp>
        <p:nvSpPr>
          <p:cNvPr id="478226" name="Rectangle 37"/>
          <p:cNvSpPr>
            <a:spLocks noChangeAspect="1" noChangeArrowheads="1"/>
          </p:cNvSpPr>
          <p:nvPr/>
        </p:nvSpPr>
        <p:spPr bwMode="auto">
          <a:xfrm>
            <a:off x="6727825" y="2428875"/>
            <a:ext cx="68263" cy="1698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sp>
        <p:nvSpPr>
          <p:cNvPr id="478227" name="Rectangle 38"/>
          <p:cNvSpPr>
            <a:spLocks noChangeAspect="1" noChangeArrowheads="1"/>
          </p:cNvSpPr>
          <p:nvPr/>
        </p:nvSpPr>
        <p:spPr bwMode="auto">
          <a:xfrm>
            <a:off x="6859588" y="2589213"/>
            <a:ext cx="69850" cy="1698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20419" tIns="10209" rIns="20419" bIns="10209">
            <a:spAutoFit/>
          </a:bodyPr>
          <a:lstStyle/>
          <a:p>
            <a:endParaRPr lang="en-US"/>
          </a:p>
        </p:txBody>
      </p:sp>
      <p:sp>
        <p:nvSpPr>
          <p:cNvPr id="478228" name="Line 39"/>
          <p:cNvSpPr>
            <a:spLocks noChangeAspect="1" noChangeShapeType="1"/>
          </p:cNvSpPr>
          <p:nvPr/>
        </p:nvSpPr>
        <p:spPr bwMode="auto">
          <a:xfrm flipV="1">
            <a:off x="3390900" y="1403350"/>
            <a:ext cx="649288" cy="63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8229" name="Line 40"/>
          <p:cNvSpPr>
            <a:spLocks noChangeAspect="1" noChangeShapeType="1"/>
          </p:cNvSpPr>
          <p:nvPr/>
        </p:nvSpPr>
        <p:spPr bwMode="auto">
          <a:xfrm flipV="1">
            <a:off x="3251200" y="2532063"/>
            <a:ext cx="5746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478230" name="Group 41"/>
          <p:cNvGrpSpPr>
            <a:grpSpLocks noChangeAspect="1"/>
          </p:cNvGrpSpPr>
          <p:nvPr/>
        </p:nvGrpSpPr>
        <p:grpSpPr bwMode="auto">
          <a:xfrm>
            <a:off x="6149975" y="1152525"/>
            <a:ext cx="739775" cy="1546225"/>
            <a:chOff x="2699" y="799"/>
            <a:chExt cx="511" cy="1113"/>
          </a:xfrm>
        </p:grpSpPr>
        <p:sp>
          <p:nvSpPr>
            <p:cNvPr id="478233" name="Line 42"/>
            <p:cNvSpPr>
              <a:spLocks noChangeAspect="1" noChangeShapeType="1"/>
            </p:cNvSpPr>
            <p:nvPr/>
          </p:nvSpPr>
          <p:spPr bwMode="auto">
            <a:xfrm>
              <a:off x="2699" y="799"/>
              <a:ext cx="346" cy="75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8234" name="Line 43"/>
            <p:cNvSpPr>
              <a:spLocks noChangeAspect="1" noChangeShapeType="1"/>
            </p:cNvSpPr>
            <p:nvPr/>
          </p:nvSpPr>
          <p:spPr bwMode="auto">
            <a:xfrm>
              <a:off x="2864" y="1162"/>
              <a:ext cx="346" cy="75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78245" name="Picture 30" descr="sp-lgfla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66788" cy="6445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478246" name="Picture 31" descr="fr-lgfla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20725"/>
            <a:ext cx="979488" cy="65722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478247" name="Picture 32" descr="it-lgfla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393825"/>
            <a:ext cx="993775" cy="6604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478248" name="Text Box 40"/>
          <p:cNvSpPr txBox="1">
            <a:spLocks noChangeArrowheads="1"/>
          </p:cNvSpPr>
          <p:nvPr/>
        </p:nvSpPr>
        <p:spPr bwMode="auto">
          <a:xfrm>
            <a:off x="6419850" y="2114550"/>
            <a:ext cx="419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>
                <a:cs typeface="Arial" charset="0"/>
              </a:rPr>
              <a:t>θ</a:t>
            </a:r>
          </a:p>
        </p:txBody>
      </p:sp>
      <p:sp>
        <p:nvSpPr>
          <p:cNvPr id="478250" name="Arc 42"/>
          <p:cNvSpPr>
            <a:spLocks/>
          </p:cNvSpPr>
          <p:nvPr/>
        </p:nvSpPr>
        <p:spPr bwMode="auto">
          <a:xfrm rot="6836385">
            <a:off x="6429375" y="1992313"/>
            <a:ext cx="285750" cy="2349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78251" name="Line 40"/>
          <p:cNvSpPr>
            <a:spLocks noChangeAspect="1" noChangeShapeType="1"/>
          </p:cNvSpPr>
          <p:nvPr/>
        </p:nvSpPr>
        <p:spPr bwMode="auto">
          <a:xfrm flipV="1">
            <a:off x="3276600" y="1909763"/>
            <a:ext cx="5746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018" name="Text Box 3"/>
          <p:cNvSpPr txBox="1">
            <a:spLocks noChangeArrowheads="1"/>
          </p:cNvSpPr>
          <p:nvPr/>
        </p:nvSpPr>
        <p:spPr bwMode="auto">
          <a:xfrm>
            <a:off x="0" y="1978025"/>
            <a:ext cx="914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/>
            <a:r>
              <a:rPr lang="en-US" sz="1600">
                <a:solidFill>
                  <a:srgbClr val="CC0000"/>
                </a:solidFill>
              </a:rPr>
              <a:t>2-	</a:t>
            </a:r>
            <a:r>
              <a:rPr lang="en-US" sz="1600" u="sng">
                <a:solidFill>
                  <a:srgbClr val="CC0000"/>
                </a:solidFill>
              </a:rPr>
              <a:t>Charged cosmic rays</a:t>
            </a:r>
            <a:r>
              <a:rPr lang="en-US" sz="1600">
                <a:solidFill>
                  <a:srgbClr val="CC0000"/>
                </a:solidFill>
              </a:rPr>
              <a:t>: An unexplored region in science.  Using a magnetic spectrometer (AMS) on ISS is the only way to measure high energy charged cosmic rays.</a:t>
            </a:r>
            <a:r>
              <a:rPr lang="en-US" sz="1600" b="0">
                <a:solidFill>
                  <a:srgbClr val="CC0000"/>
                </a:solidFill>
              </a:rPr>
              <a:t> </a:t>
            </a:r>
          </a:p>
          <a:p>
            <a:pPr marL="228600" indent="-228600"/>
            <a:r>
              <a:rPr lang="en-US" sz="1600">
                <a:solidFill>
                  <a:srgbClr val="CC0000"/>
                </a:solidFill>
              </a:rPr>
              <a:t>   </a:t>
            </a:r>
          </a:p>
        </p:txBody>
      </p:sp>
      <p:sp>
        <p:nvSpPr>
          <p:cNvPr id="854019" name="Text Box 6"/>
          <p:cNvSpPr txBox="1">
            <a:spLocks noChangeArrowheads="1"/>
          </p:cNvSpPr>
          <p:nvPr/>
        </p:nvSpPr>
        <p:spPr bwMode="auto">
          <a:xfrm>
            <a:off x="0" y="1109663"/>
            <a:ext cx="7772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588" indent="-1588"/>
            <a:r>
              <a:rPr lang="en-US" sz="1600">
                <a:solidFill>
                  <a:srgbClr val="0941F5"/>
                </a:solidFill>
              </a:rPr>
              <a:t>1-  Chargedless cosmic rays (light rays and neutrinos):</a:t>
            </a:r>
          </a:p>
          <a:p>
            <a:pPr marL="1588" indent="-1588"/>
            <a:r>
              <a:rPr lang="en-US" sz="1600">
                <a:solidFill>
                  <a:srgbClr val="0941F5"/>
                </a:solidFill>
              </a:rPr>
              <a:t>	     Light rays have been measured (e.g., Hubble) for over 50 years. </a:t>
            </a:r>
            <a:br>
              <a:rPr lang="en-US" sz="1600">
                <a:solidFill>
                  <a:srgbClr val="0941F5"/>
                </a:solidFill>
              </a:rPr>
            </a:br>
            <a:r>
              <a:rPr lang="en-US" sz="1600">
                <a:solidFill>
                  <a:srgbClr val="0941F5"/>
                </a:solidFill>
              </a:rPr>
              <a:t>     Fundamental discoveries have been made.</a:t>
            </a:r>
            <a:endParaRPr lang="en-US" sz="1600" i="1">
              <a:solidFill>
                <a:srgbClr val="0941F5"/>
              </a:solidFill>
            </a:endParaRPr>
          </a:p>
        </p:txBody>
      </p:sp>
      <p:sp>
        <p:nvSpPr>
          <p:cNvPr id="854020" name="Rectangle 9"/>
          <p:cNvSpPr>
            <a:spLocks noChangeArrowheads="1"/>
          </p:cNvSpPr>
          <p:nvPr/>
        </p:nvSpPr>
        <p:spPr bwMode="auto">
          <a:xfrm>
            <a:off x="0" y="20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CC0000"/>
                </a:solidFill>
              </a:rPr>
              <a:t>Fundamental Science on the International Space Station (ISS)</a:t>
            </a:r>
            <a:endParaRPr lang="en-US" sz="2000">
              <a:solidFill>
                <a:srgbClr val="CC0000"/>
              </a:solidFill>
            </a:endParaRPr>
          </a:p>
        </p:txBody>
      </p:sp>
      <p:pic>
        <p:nvPicPr>
          <p:cNvPr id="854021" name="Picture 2" descr="DSC_0065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21742" t="1801" r="8577" b="6149"/>
          <a:stretch>
            <a:fillRect/>
          </a:stretch>
        </p:blipFill>
        <p:spPr bwMode="auto">
          <a:xfrm>
            <a:off x="5827713" y="3276600"/>
            <a:ext cx="3316287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4022" name="Rectangle 9"/>
          <p:cNvSpPr>
            <a:spLocks noChangeArrowheads="1"/>
          </p:cNvSpPr>
          <p:nvPr/>
        </p:nvSpPr>
        <p:spPr bwMode="auto">
          <a:xfrm>
            <a:off x="0" y="614363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>
                <a:solidFill>
                  <a:srgbClr val="0941F5"/>
                </a:solidFill>
              </a:rPr>
              <a:t>There are two kinds of cosmic rays traveling through space</a:t>
            </a:r>
            <a:endParaRPr lang="en-US" sz="1600">
              <a:solidFill>
                <a:srgbClr val="0941F5"/>
              </a:solidFill>
            </a:endParaRPr>
          </a:p>
        </p:txBody>
      </p:sp>
      <p:sp>
        <p:nvSpPr>
          <p:cNvPr id="854023" name="Rectangle 8"/>
          <p:cNvSpPr>
            <a:spLocks noChangeArrowheads="1"/>
          </p:cNvSpPr>
          <p:nvPr/>
        </p:nvSpPr>
        <p:spPr bwMode="auto">
          <a:xfrm>
            <a:off x="7097713" y="4217988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CC0000"/>
                </a:solidFill>
              </a:rPr>
              <a:t>AMS</a:t>
            </a:r>
          </a:p>
        </p:txBody>
      </p:sp>
      <p:sp>
        <p:nvSpPr>
          <p:cNvPr id="854024" name="Rectangle 11"/>
          <p:cNvSpPr>
            <a:spLocks noChangeArrowheads="1"/>
          </p:cNvSpPr>
          <p:nvPr/>
        </p:nvSpPr>
        <p:spPr bwMode="auto">
          <a:xfrm>
            <a:off x="5727700" y="2744788"/>
            <a:ext cx="3451225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/>
            <a:r>
              <a:rPr lang="en-US" sz="1400">
                <a:solidFill>
                  <a:srgbClr val="CC0000"/>
                </a:solidFill>
              </a:rPr>
              <a:t>The major physical science experiment </a:t>
            </a:r>
          </a:p>
          <a:p>
            <a:pPr algn="ctr"/>
            <a:r>
              <a:rPr lang="en-US" sz="1400">
                <a:solidFill>
                  <a:srgbClr val="CC0000"/>
                </a:solidFill>
              </a:rPr>
              <a:t>on the ISS</a:t>
            </a:r>
          </a:p>
        </p:txBody>
      </p:sp>
      <p:pic>
        <p:nvPicPr>
          <p:cNvPr id="854025" name="Picture 2" descr="C:\Documents and Settings\Samuel.PCAMSTS\Desktop\AMS.2k3.jpg"/>
          <p:cNvPicPr>
            <a:picLocks noChangeAspect="1" noChangeArrowheads="1"/>
          </p:cNvPicPr>
          <p:nvPr/>
        </p:nvPicPr>
        <p:blipFill>
          <a:blip r:embed="rId4" cstate="print"/>
          <a:srcRect t="15791" r="30223"/>
          <a:stretch>
            <a:fillRect/>
          </a:stretch>
        </p:blipFill>
        <p:spPr bwMode="auto">
          <a:xfrm>
            <a:off x="0" y="2940050"/>
            <a:ext cx="5767388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4026" name="Rectangle 10"/>
          <p:cNvSpPr>
            <a:spLocks noChangeArrowheads="1"/>
          </p:cNvSpPr>
          <p:nvPr/>
        </p:nvSpPr>
        <p:spPr bwMode="auto">
          <a:xfrm>
            <a:off x="1001713" y="41941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bg1"/>
                </a:solidFill>
              </a:rPr>
              <a:t>AMS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Text Box 3"/>
          <p:cNvSpPr txBox="1">
            <a:spLocks noChangeArrowheads="1"/>
          </p:cNvSpPr>
          <p:nvPr/>
        </p:nvSpPr>
        <p:spPr bwMode="auto">
          <a:xfrm>
            <a:off x="0" y="228600"/>
            <a:ext cx="91440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398" tIns="10199" rIns="20398" bIns="10199">
            <a:spAutoFit/>
          </a:bodyPr>
          <a:lstStyle/>
          <a:p>
            <a:pPr algn="ctr" defTabSz="204788">
              <a:spcBef>
                <a:spcPct val="50000"/>
              </a:spcBef>
            </a:pPr>
            <a:r>
              <a:rPr lang="en-US" sz="2400"/>
              <a:t>Tests with Accelerator at </a:t>
            </a:r>
            <a:r>
              <a:rPr lang="es-ES" sz="2400"/>
              <a:t>E=158 GeV/n</a:t>
            </a:r>
            <a:endParaRPr lang="en-US" sz="2400"/>
          </a:p>
        </p:txBody>
      </p:sp>
      <p:grpSp>
        <p:nvGrpSpPr>
          <p:cNvPr id="479235" name="Group 22"/>
          <p:cNvGrpSpPr>
            <a:grpSpLocks/>
          </p:cNvGrpSpPr>
          <p:nvPr/>
        </p:nvGrpSpPr>
        <p:grpSpPr bwMode="auto">
          <a:xfrm>
            <a:off x="-1588" y="638175"/>
            <a:ext cx="9145588" cy="5257800"/>
            <a:chOff x="-1" y="600"/>
            <a:chExt cx="5761" cy="3312"/>
          </a:xfrm>
        </p:grpSpPr>
        <p:sp>
          <p:nvSpPr>
            <p:cNvPr id="479238" name="Rectangle 18"/>
            <p:cNvSpPr>
              <a:spLocks noChangeArrowheads="1"/>
            </p:cNvSpPr>
            <p:nvPr/>
          </p:nvSpPr>
          <p:spPr bwMode="auto">
            <a:xfrm>
              <a:off x="6" y="600"/>
              <a:ext cx="342" cy="33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pic>
          <p:nvPicPr>
            <p:cNvPr id="479239" name="Picture 2" descr="RICH_nucl"/>
            <p:cNvPicPr>
              <a:picLocks noChangeAspect="1" noChangeArrowheads="1"/>
            </p:cNvPicPr>
            <p:nvPr/>
          </p:nvPicPr>
          <p:blipFill>
            <a:blip r:embed="rId2" cstate="print"/>
            <a:srcRect l="16759" b="717"/>
            <a:stretch>
              <a:fillRect/>
            </a:stretch>
          </p:blipFill>
          <p:spPr bwMode="auto">
            <a:xfrm>
              <a:off x="348" y="611"/>
              <a:ext cx="5412" cy="32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479240" name="Text Box 13"/>
            <p:cNvSpPr txBox="1">
              <a:spLocks noChangeArrowheads="1"/>
            </p:cNvSpPr>
            <p:nvPr/>
          </p:nvSpPr>
          <p:spPr bwMode="auto">
            <a:xfrm>
              <a:off x="-1" y="2575"/>
              <a:ext cx="3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chemeClr val="tx1"/>
                  </a:solidFill>
                </a:rPr>
                <a:t>10</a:t>
              </a:r>
              <a:endParaRPr lang="en-US" sz="2400" baseline="30000">
                <a:solidFill>
                  <a:schemeClr val="tx1"/>
                </a:solidFill>
              </a:endParaRPr>
            </a:p>
          </p:txBody>
        </p:sp>
        <p:sp>
          <p:nvSpPr>
            <p:cNvPr id="479241" name="Text Box 14"/>
            <p:cNvSpPr txBox="1">
              <a:spLocks noChangeArrowheads="1"/>
            </p:cNvSpPr>
            <p:nvPr/>
          </p:nvSpPr>
          <p:spPr bwMode="auto">
            <a:xfrm>
              <a:off x="-1" y="997"/>
              <a:ext cx="4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chemeClr val="tx1"/>
                  </a:solidFill>
                </a:rPr>
                <a:t>10</a:t>
              </a:r>
              <a:r>
                <a:rPr lang="en-US" sz="2400" baseline="300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79242" name="Text Box 15"/>
            <p:cNvSpPr txBox="1">
              <a:spLocks noChangeArrowheads="1"/>
            </p:cNvSpPr>
            <p:nvPr/>
          </p:nvSpPr>
          <p:spPr bwMode="auto">
            <a:xfrm>
              <a:off x="-1" y="1723"/>
              <a:ext cx="4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2400">
                  <a:solidFill>
                    <a:schemeClr val="tx1"/>
                  </a:solidFill>
                </a:rPr>
                <a:t>10</a:t>
              </a:r>
              <a:r>
                <a:rPr lang="en-US" sz="2400" baseline="30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79243" name="Text Box 16"/>
            <p:cNvSpPr txBox="1">
              <a:spLocks noChangeArrowheads="1"/>
            </p:cNvSpPr>
            <p:nvPr/>
          </p:nvSpPr>
          <p:spPr bwMode="auto">
            <a:xfrm>
              <a:off x="116" y="332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2400">
                  <a:solidFill>
                    <a:schemeClr val="tx1"/>
                  </a:solidFill>
                </a:rPr>
                <a:t>1</a:t>
              </a:r>
              <a:endParaRPr lang="en-US" sz="2400" baseline="30000">
                <a:solidFill>
                  <a:schemeClr val="tx1"/>
                </a:solidFill>
              </a:endParaRPr>
            </a:p>
          </p:txBody>
        </p:sp>
        <p:sp>
          <p:nvSpPr>
            <p:cNvPr id="479244" name="Text Box 19"/>
            <p:cNvSpPr txBox="1">
              <a:spLocks noChangeArrowheads="1"/>
            </p:cNvSpPr>
            <p:nvPr/>
          </p:nvSpPr>
          <p:spPr bwMode="auto">
            <a:xfrm rot="-5400000">
              <a:off x="-76" y="2165"/>
              <a:ext cx="5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800">
                  <a:solidFill>
                    <a:schemeClr val="tx1"/>
                  </a:solidFill>
                </a:rPr>
                <a:t>Events</a:t>
              </a:r>
              <a:endParaRPr lang="en-US" sz="1800" baseline="30000">
                <a:solidFill>
                  <a:schemeClr val="tx1"/>
                </a:solidFill>
              </a:endParaRPr>
            </a:p>
          </p:txBody>
        </p:sp>
        <p:sp>
          <p:nvSpPr>
            <p:cNvPr id="479245" name="Rectangle 20"/>
            <p:cNvSpPr>
              <a:spLocks noChangeArrowheads="1"/>
            </p:cNvSpPr>
            <p:nvPr/>
          </p:nvSpPr>
          <p:spPr bwMode="auto">
            <a:xfrm>
              <a:off x="1524" y="720"/>
              <a:ext cx="4140" cy="3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79236" name="Text Box 21"/>
          <p:cNvSpPr txBox="1">
            <a:spLocks noChangeArrowheads="1"/>
          </p:cNvSpPr>
          <p:nvPr/>
        </p:nvSpPr>
        <p:spPr bwMode="auto">
          <a:xfrm>
            <a:off x="0" y="582612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</a:rPr>
              <a:t>RICH has no consumables: </a:t>
            </a:r>
            <a:r>
              <a:rPr lang="es-ES" sz="2000">
                <a:solidFill>
                  <a:srgbClr val="FF0000"/>
                </a:solidFill>
              </a:rPr>
              <a:t>AMS on ISS can study </a:t>
            </a:r>
          </a:p>
          <a:p>
            <a:pPr algn="ctr"/>
            <a:r>
              <a:rPr lang="es-ES" sz="2000">
                <a:solidFill>
                  <a:srgbClr val="FF0000"/>
                </a:solidFill>
              </a:rPr>
              <a:t>high energy cosmic ray spectra indefinitely</a:t>
            </a:r>
            <a:endParaRPr 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Text Box 10"/>
          <p:cNvSpPr txBox="1">
            <a:spLocks noChangeArrowheads="1"/>
          </p:cNvSpPr>
          <p:nvPr/>
        </p:nvSpPr>
        <p:spPr bwMode="auto">
          <a:xfrm>
            <a:off x="3560763" y="0"/>
            <a:ext cx="558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2800">
                <a:solidFill>
                  <a:srgbClr val="0000CC"/>
                </a:solidFill>
              </a:rPr>
              <a:t>Calorimeter (ECAL)</a:t>
            </a:r>
          </a:p>
        </p:txBody>
      </p:sp>
      <p:grpSp>
        <p:nvGrpSpPr>
          <p:cNvPr id="480259" name="Group 17"/>
          <p:cNvGrpSpPr>
            <a:grpSpLocks/>
          </p:cNvGrpSpPr>
          <p:nvPr/>
        </p:nvGrpSpPr>
        <p:grpSpPr bwMode="auto">
          <a:xfrm>
            <a:off x="0" y="3757613"/>
            <a:ext cx="2735263" cy="2992437"/>
            <a:chOff x="0" y="2852524"/>
            <a:chExt cx="2734574" cy="2991277"/>
          </a:xfrm>
        </p:grpSpPr>
        <p:pic>
          <p:nvPicPr>
            <p:cNvPr id="480267" name="Picture 7" descr="pos10Gev"/>
            <p:cNvPicPr>
              <a:picLocks noChangeAspect="1" noChangeArrowheads="1"/>
            </p:cNvPicPr>
            <p:nvPr/>
          </p:nvPicPr>
          <p:blipFill>
            <a:blip r:embed="rId2" cstate="print"/>
            <a:srcRect l="17836" r="24567"/>
            <a:stretch>
              <a:fillRect/>
            </a:stretch>
          </p:blipFill>
          <p:spPr bwMode="auto">
            <a:xfrm>
              <a:off x="0" y="3646701"/>
              <a:ext cx="1317578" cy="215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0268" name="Line 8"/>
            <p:cNvSpPr>
              <a:spLocks noChangeShapeType="1"/>
            </p:cNvSpPr>
            <p:nvPr/>
          </p:nvSpPr>
          <p:spPr bwMode="auto">
            <a:xfrm>
              <a:off x="743329" y="3281150"/>
              <a:ext cx="0" cy="3397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0269" name="Text Box 9"/>
            <p:cNvSpPr txBox="1">
              <a:spLocks noChangeArrowheads="1"/>
            </p:cNvSpPr>
            <p:nvPr/>
          </p:nvSpPr>
          <p:spPr bwMode="auto">
            <a:xfrm>
              <a:off x="325356" y="2852524"/>
              <a:ext cx="796724" cy="396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e</a:t>
              </a:r>
              <a:r>
                <a:rPr lang="en-US" sz="1800" baseline="30000">
                  <a:solidFill>
                    <a:srgbClr val="FF0000"/>
                  </a:solidFill>
                  <a:cs typeface="Arial" charset="0"/>
                </a:rPr>
                <a:t>±</a:t>
              </a:r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,</a:t>
              </a:r>
              <a:r>
                <a:rPr lang="en-US" sz="1800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Times New Roman" pitchFamily="18" charset="0"/>
                  <a:sym typeface="Symbol" pitchFamily="18" charset="2"/>
                </a:rPr>
                <a:t></a:t>
              </a:r>
              <a:endParaRPr lang="en-US" sz="180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endParaRPr>
            </a:p>
          </p:txBody>
        </p:sp>
        <p:pic>
          <p:nvPicPr>
            <p:cNvPr id="480270" name="Picture 14" descr="proton1_bis"/>
            <p:cNvPicPr>
              <a:picLocks noChangeAspect="1" noChangeArrowheads="1"/>
            </p:cNvPicPr>
            <p:nvPr/>
          </p:nvPicPr>
          <p:blipFill>
            <a:blip r:embed="rId3" cstate="print"/>
            <a:srcRect l="26666" t="1607" r="12622"/>
            <a:stretch>
              <a:fillRect/>
            </a:stretch>
          </p:blipFill>
          <p:spPr bwMode="auto">
            <a:xfrm>
              <a:off x="1303361" y="3650776"/>
              <a:ext cx="1431213" cy="219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0271" name="Line 16"/>
            <p:cNvSpPr>
              <a:spLocks noChangeShapeType="1"/>
            </p:cNvSpPr>
            <p:nvPr/>
          </p:nvSpPr>
          <p:spPr bwMode="auto">
            <a:xfrm flipH="1">
              <a:off x="1861190" y="3253238"/>
              <a:ext cx="0" cy="366713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0272" name="Text Box 18"/>
            <p:cNvSpPr txBox="1">
              <a:spLocks noChangeArrowheads="1"/>
            </p:cNvSpPr>
            <p:nvPr/>
          </p:nvSpPr>
          <p:spPr bwMode="auto">
            <a:xfrm>
              <a:off x="1401410" y="2868393"/>
              <a:ext cx="907821" cy="36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cs typeface="Arial" charset="0"/>
                </a:rPr>
                <a:t>proton</a:t>
              </a:r>
            </a:p>
          </p:txBody>
        </p:sp>
      </p:grpSp>
      <p:grpSp>
        <p:nvGrpSpPr>
          <p:cNvPr id="480260" name="Group 19"/>
          <p:cNvGrpSpPr>
            <a:grpSpLocks/>
          </p:cNvGrpSpPr>
          <p:nvPr/>
        </p:nvGrpSpPr>
        <p:grpSpPr bwMode="auto">
          <a:xfrm>
            <a:off x="2862263" y="2074863"/>
            <a:ext cx="6281737" cy="4783137"/>
            <a:chOff x="2862263" y="2074863"/>
            <a:chExt cx="6281737" cy="4783137"/>
          </a:xfrm>
        </p:grpSpPr>
        <p:pic>
          <p:nvPicPr>
            <p:cNvPr id="48026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498" r="5997" b="9219"/>
            <a:stretch>
              <a:fillRect/>
            </a:stretch>
          </p:blipFill>
          <p:spPr bwMode="auto">
            <a:xfrm>
              <a:off x="2862263" y="2074863"/>
              <a:ext cx="6281737" cy="478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026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1155" t="15907" r="24228" b="76518"/>
            <a:stretch>
              <a:fillRect/>
            </a:stretch>
          </p:blipFill>
          <p:spPr bwMode="auto">
            <a:xfrm rot="-1459168">
              <a:off x="8259602" y="3177992"/>
              <a:ext cx="323003" cy="39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026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1155" t="15907" r="22923" b="76518"/>
            <a:stretch>
              <a:fillRect/>
            </a:stretch>
          </p:blipFill>
          <p:spPr bwMode="auto">
            <a:xfrm rot="-1562636">
              <a:off x="7741190" y="2899614"/>
              <a:ext cx="415925" cy="39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80261" name="Text Box 26"/>
          <p:cNvSpPr txBox="1">
            <a:spLocks noChangeArrowheads="1"/>
          </p:cNvSpPr>
          <p:nvPr/>
        </p:nvSpPr>
        <p:spPr bwMode="auto">
          <a:xfrm>
            <a:off x="2928938" y="1317625"/>
            <a:ext cx="6215062" cy="64135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1800">
                <a:solidFill>
                  <a:srgbClr val="FF3300"/>
                </a:solidFill>
              </a:rPr>
              <a:t>A precision 3-dimensional measurement of the directions and energies of light rays and electrons</a:t>
            </a:r>
          </a:p>
        </p:txBody>
      </p:sp>
      <p:pic>
        <p:nvPicPr>
          <p:cNvPr id="480262" name="Picture 21" descr="077y01K181c_183y2K087Eca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41542" b="7912"/>
          <a:stretch>
            <a:fillRect/>
          </a:stretch>
        </p:blipFill>
        <p:spPr bwMode="auto">
          <a:xfrm>
            <a:off x="0" y="1347788"/>
            <a:ext cx="2814638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0263" name="Text Box 22"/>
          <p:cNvSpPr txBox="1">
            <a:spLocks noChangeArrowheads="1"/>
          </p:cNvSpPr>
          <p:nvPr/>
        </p:nvSpPr>
        <p:spPr bwMode="auto">
          <a:xfrm>
            <a:off x="0" y="2328863"/>
            <a:ext cx="277495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/>
              <a:t>10 000 fibers, </a:t>
            </a:r>
            <a:r>
              <a:rPr lang="en-US" sz="1600">
                <a:latin typeface="Symbol" pitchFamily="18" charset="2"/>
              </a:rPr>
              <a:t>f = 1 </a:t>
            </a:r>
            <a:r>
              <a:rPr lang="en-US" sz="1600"/>
              <a:t>mm</a:t>
            </a:r>
          </a:p>
          <a:p>
            <a:pPr algn="ctr">
              <a:lnSpc>
                <a:spcPct val="110000"/>
              </a:lnSpc>
            </a:pPr>
            <a:r>
              <a:rPr lang="en-US" sz="1600"/>
              <a:t>distributed uniformly </a:t>
            </a:r>
          </a:p>
          <a:p>
            <a:pPr algn="ctr">
              <a:lnSpc>
                <a:spcPct val="110000"/>
              </a:lnSpc>
            </a:pPr>
            <a:r>
              <a:rPr lang="en-US" sz="1600"/>
              <a:t>Inside 1,200 lb of lead</a:t>
            </a:r>
          </a:p>
        </p:txBody>
      </p:sp>
      <p:grpSp>
        <p:nvGrpSpPr>
          <p:cNvPr id="480277" name="Group 21"/>
          <p:cNvGrpSpPr>
            <a:grpSpLocks/>
          </p:cNvGrpSpPr>
          <p:nvPr/>
        </p:nvGrpSpPr>
        <p:grpSpPr bwMode="auto">
          <a:xfrm>
            <a:off x="0" y="0"/>
            <a:ext cx="3582988" cy="771525"/>
            <a:chOff x="0" y="0"/>
            <a:chExt cx="2257" cy="486"/>
          </a:xfrm>
        </p:grpSpPr>
        <p:pic>
          <p:nvPicPr>
            <p:cNvPr id="480274" name="Picture 26" descr="ch-lgfla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1" y="0"/>
              <a:ext cx="716" cy="486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80275" name="Picture 27" descr="fr-lgfla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4" y="0"/>
              <a:ext cx="703" cy="486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  <p:pic>
          <p:nvPicPr>
            <p:cNvPr id="480276" name="Picture 28" descr="it-lgfla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0"/>
              <a:ext cx="710" cy="486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306" name="Picture 2" descr="04_03_2008 084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 l="3386" t="2985" r="4109" b="4852"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2307" name="Rectangle 4"/>
          <p:cNvSpPr>
            <a:spLocks noChangeArrowheads="1"/>
          </p:cNvSpPr>
          <p:nvPr/>
        </p:nvSpPr>
        <p:spPr bwMode="auto">
          <a:xfrm>
            <a:off x="1733550" y="2590800"/>
            <a:ext cx="5715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We gained extensive experience,</a:t>
            </a:r>
            <a:br>
              <a:rPr lang="en-US" sz="2000"/>
            </a:br>
            <a:r>
              <a:rPr lang="en-US" sz="2000"/>
              <a:t>adjusted all the cables and </a:t>
            </a:r>
            <a:br>
              <a:rPr lang="en-US" sz="2000"/>
            </a:br>
            <a:r>
              <a:rPr lang="en-US" sz="2000"/>
              <a:t>the integration sequence by </a:t>
            </a:r>
            <a:br>
              <a:rPr lang="en-US" sz="2000"/>
            </a:br>
            <a:r>
              <a:rPr lang="en-US" sz="2000"/>
              <a:t>integrating AMS in 2008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Text Box 2"/>
          <p:cNvSpPr txBox="1">
            <a:spLocks noChangeArrowheads="1"/>
          </p:cNvSpPr>
          <p:nvPr/>
        </p:nvSpPr>
        <p:spPr bwMode="auto">
          <a:xfrm>
            <a:off x="228600" y="6637338"/>
            <a:ext cx="896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tx1"/>
                </a:solidFill>
              </a:rPr>
              <a:t>y04K513_05</a:t>
            </a:r>
          </a:p>
        </p:txBody>
      </p:sp>
      <p:sp>
        <p:nvSpPr>
          <p:cNvPr id="484355" name="Text Box 3"/>
          <p:cNvSpPr txBox="1">
            <a:spLocks noChangeArrowheads="1"/>
          </p:cNvSpPr>
          <p:nvPr/>
        </p:nvSpPr>
        <p:spPr bwMode="auto">
          <a:xfrm>
            <a:off x="6007100" y="1077913"/>
            <a:ext cx="2959100" cy="17399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Unicode MS" pitchFamily="34" charset="-128"/>
              </a:rPr>
              <a:t>Test results from accelerator</a:t>
            </a:r>
          </a:p>
        </p:txBody>
      </p:sp>
      <p:grpSp>
        <p:nvGrpSpPr>
          <p:cNvPr id="484356" name="Group 4"/>
          <p:cNvGrpSpPr>
            <a:grpSpLocks/>
          </p:cNvGrpSpPr>
          <p:nvPr/>
        </p:nvGrpSpPr>
        <p:grpSpPr bwMode="auto">
          <a:xfrm>
            <a:off x="3948113" y="3762375"/>
            <a:ext cx="2992437" cy="2781300"/>
            <a:chOff x="2555" y="2370"/>
            <a:chExt cx="1886" cy="1752"/>
          </a:xfrm>
        </p:grpSpPr>
        <p:pic>
          <p:nvPicPr>
            <p:cNvPr id="484418" name="Picture 5" descr="beta_datamc"/>
            <p:cNvPicPr>
              <a:picLocks noChangeAspect="1" noChangeArrowheads="1"/>
            </p:cNvPicPr>
            <p:nvPr/>
          </p:nvPicPr>
          <p:blipFill>
            <a:blip r:embed="rId3" cstate="print"/>
            <a:srcRect r="11406"/>
            <a:stretch>
              <a:fillRect/>
            </a:stretch>
          </p:blipFill>
          <p:spPr bwMode="auto">
            <a:xfrm>
              <a:off x="2555" y="2370"/>
              <a:ext cx="1872" cy="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4419" name="Text Box 6"/>
            <p:cNvSpPr txBox="1">
              <a:spLocks noChangeArrowheads="1"/>
            </p:cNvSpPr>
            <p:nvPr/>
          </p:nvSpPr>
          <p:spPr bwMode="auto">
            <a:xfrm>
              <a:off x="3185" y="3740"/>
              <a:ext cx="72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b="0">
                  <a:solidFill>
                    <a:schemeClr val="tx1"/>
                  </a:solidFill>
                  <a:latin typeface="Symbol" pitchFamily="18" charset="2"/>
                  <a:sym typeface="Symbol" pitchFamily="18" charset="2"/>
                </a:rPr>
                <a:t>(1-</a:t>
              </a:r>
              <a:r>
                <a:rPr lang="en-GB" sz="1600" b="0">
                  <a:solidFill>
                    <a:schemeClr val="tx1"/>
                  </a:solidFill>
                  <a:sym typeface="Symbol" pitchFamily="18" charset="2"/>
                </a:rPr>
                <a:t>)/1000</a:t>
              </a:r>
              <a:endParaRPr lang="en-US" sz="1600" b="0">
                <a:solidFill>
                  <a:schemeClr val="tx1"/>
                </a:solidFill>
                <a:sym typeface="Symbol" pitchFamily="18" charset="2"/>
              </a:endParaRPr>
            </a:p>
          </p:txBody>
        </p:sp>
        <p:sp>
          <p:nvSpPr>
            <p:cNvPr id="484420" name="Rectangle 7"/>
            <p:cNvSpPr>
              <a:spLocks noChangeArrowheads="1"/>
            </p:cNvSpPr>
            <p:nvPr/>
          </p:nvSpPr>
          <p:spPr bwMode="auto">
            <a:xfrm>
              <a:off x="4016" y="2568"/>
              <a:ext cx="312" cy="2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421" name="Rectangle 8"/>
            <p:cNvSpPr>
              <a:spLocks noChangeArrowheads="1"/>
            </p:cNvSpPr>
            <p:nvPr/>
          </p:nvSpPr>
          <p:spPr bwMode="auto">
            <a:xfrm>
              <a:off x="2864" y="2528"/>
              <a:ext cx="360" cy="2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422" name="Text Box 9"/>
            <p:cNvSpPr txBox="1">
              <a:spLocks noChangeArrowheads="1"/>
            </p:cNvSpPr>
            <p:nvPr/>
          </p:nvSpPr>
          <p:spPr bwMode="auto">
            <a:xfrm>
              <a:off x="3582" y="2399"/>
              <a:ext cx="85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l-GR" sz="1400" b="0">
                  <a:solidFill>
                    <a:srgbClr val="CC0000"/>
                  </a:solidFill>
                </a:rPr>
                <a:t>Δ</a:t>
              </a:r>
              <a:r>
                <a:rPr lang="en-US" sz="1400" b="0">
                  <a:solidFill>
                    <a:srgbClr val="CC0000"/>
                  </a:solidFill>
                </a:rPr>
                <a:t>v/v = 0.001</a:t>
              </a:r>
              <a:endParaRPr lang="en-US" sz="1200" b="0" i="1">
                <a:solidFill>
                  <a:srgbClr val="FE0000"/>
                </a:solidFill>
              </a:endParaRPr>
            </a:p>
          </p:txBody>
        </p:sp>
      </p:grpSp>
      <p:grpSp>
        <p:nvGrpSpPr>
          <p:cNvPr id="484357" name="Group 10"/>
          <p:cNvGrpSpPr>
            <a:grpSpLocks/>
          </p:cNvGrpSpPr>
          <p:nvPr/>
        </p:nvGrpSpPr>
        <p:grpSpPr bwMode="auto">
          <a:xfrm>
            <a:off x="363538" y="215900"/>
            <a:ext cx="5791200" cy="3530600"/>
            <a:chOff x="229" y="136"/>
            <a:chExt cx="3648" cy="2224"/>
          </a:xfrm>
        </p:grpSpPr>
        <p:sp>
          <p:nvSpPr>
            <p:cNvPr id="484386" name="Rectangle 11"/>
            <p:cNvSpPr>
              <a:spLocks noChangeArrowheads="1"/>
            </p:cNvSpPr>
            <p:nvPr/>
          </p:nvSpPr>
          <p:spPr bwMode="auto">
            <a:xfrm>
              <a:off x="1826" y="543"/>
              <a:ext cx="580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387" name="Text Box 12"/>
            <p:cNvSpPr txBox="1">
              <a:spLocks noChangeArrowheads="1"/>
            </p:cNvSpPr>
            <p:nvPr/>
          </p:nvSpPr>
          <p:spPr bwMode="auto">
            <a:xfrm>
              <a:off x="1900" y="802"/>
              <a:ext cx="116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300" i="1">
                <a:solidFill>
                  <a:schemeClr val="tx1"/>
                </a:solidFill>
              </a:endParaRPr>
            </a:p>
          </p:txBody>
        </p:sp>
        <p:pic>
          <p:nvPicPr>
            <p:cNvPr id="484388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 b="10414"/>
            <a:stretch>
              <a:fillRect/>
            </a:stretch>
          </p:blipFill>
          <p:spPr bwMode="auto">
            <a:xfrm>
              <a:off x="255" y="136"/>
              <a:ext cx="3622" cy="2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4389" name="Text Box 14"/>
            <p:cNvSpPr txBox="1">
              <a:spLocks noChangeArrowheads="1"/>
            </p:cNvSpPr>
            <p:nvPr/>
          </p:nvSpPr>
          <p:spPr bwMode="auto">
            <a:xfrm>
              <a:off x="837" y="175"/>
              <a:ext cx="135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He</a:t>
              </a:r>
            </a:p>
          </p:txBody>
        </p:sp>
        <p:sp>
          <p:nvSpPr>
            <p:cNvPr id="484390" name="Text Box 15"/>
            <p:cNvSpPr txBox="1">
              <a:spLocks noChangeArrowheads="1"/>
            </p:cNvSpPr>
            <p:nvPr/>
          </p:nvSpPr>
          <p:spPr bwMode="auto">
            <a:xfrm>
              <a:off x="956" y="631"/>
              <a:ext cx="100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Li</a:t>
              </a:r>
            </a:p>
          </p:txBody>
        </p:sp>
        <p:sp>
          <p:nvSpPr>
            <p:cNvPr id="484391" name="Text Box 16"/>
            <p:cNvSpPr txBox="1">
              <a:spLocks noChangeArrowheads="1"/>
            </p:cNvSpPr>
            <p:nvPr/>
          </p:nvSpPr>
          <p:spPr bwMode="auto">
            <a:xfrm>
              <a:off x="1045" y="967"/>
              <a:ext cx="109" cy="1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Be</a:t>
              </a:r>
            </a:p>
          </p:txBody>
        </p:sp>
        <p:sp>
          <p:nvSpPr>
            <p:cNvPr id="484392" name="Text Box 17"/>
            <p:cNvSpPr txBox="1">
              <a:spLocks noChangeArrowheads="1"/>
            </p:cNvSpPr>
            <p:nvPr/>
          </p:nvSpPr>
          <p:spPr bwMode="auto">
            <a:xfrm>
              <a:off x="1168" y="730"/>
              <a:ext cx="91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B</a:t>
              </a:r>
            </a:p>
          </p:txBody>
        </p:sp>
        <p:sp>
          <p:nvSpPr>
            <p:cNvPr id="484393" name="Text Box 18"/>
            <p:cNvSpPr txBox="1">
              <a:spLocks noChangeArrowheads="1"/>
            </p:cNvSpPr>
            <p:nvPr/>
          </p:nvSpPr>
          <p:spPr bwMode="auto">
            <a:xfrm>
              <a:off x="1288" y="715"/>
              <a:ext cx="89" cy="1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C</a:t>
              </a:r>
            </a:p>
          </p:txBody>
        </p:sp>
        <p:sp>
          <p:nvSpPr>
            <p:cNvPr id="484394" name="Text Box 19"/>
            <p:cNvSpPr txBox="1">
              <a:spLocks noChangeArrowheads="1"/>
            </p:cNvSpPr>
            <p:nvPr/>
          </p:nvSpPr>
          <p:spPr bwMode="auto">
            <a:xfrm>
              <a:off x="1500" y="789"/>
              <a:ext cx="90" cy="1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O</a:t>
              </a:r>
            </a:p>
          </p:txBody>
        </p:sp>
        <p:sp>
          <p:nvSpPr>
            <p:cNvPr id="484395" name="Text Box 20"/>
            <p:cNvSpPr txBox="1">
              <a:spLocks noChangeArrowheads="1"/>
            </p:cNvSpPr>
            <p:nvPr/>
          </p:nvSpPr>
          <p:spPr bwMode="auto">
            <a:xfrm>
              <a:off x="1381" y="804"/>
              <a:ext cx="10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N</a:t>
              </a:r>
            </a:p>
          </p:txBody>
        </p:sp>
        <p:sp>
          <p:nvSpPr>
            <p:cNvPr id="484396" name="Text Box 21"/>
            <p:cNvSpPr txBox="1">
              <a:spLocks noChangeArrowheads="1"/>
            </p:cNvSpPr>
            <p:nvPr/>
          </p:nvSpPr>
          <p:spPr bwMode="auto">
            <a:xfrm>
              <a:off x="1598" y="922"/>
              <a:ext cx="91" cy="1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F</a:t>
              </a:r>
            </a:p>
          </p:txBody>
        </p:sp>
        <p:sp>
          <p:nvSpPr>
            <p:cNvPr id="484397" name="Text Box 22"/>
            <p:cNvSpPr txBox="1">
              <a:spLocks noChangeArrowheads="1"/>
            </p:cNvSpPr>
            <p:nvPr/>
          </p:nvSpPr>
          <p:spPr bwMode="auto">
            <a:xfrm>
              <a:off x="1683" y="868"/>
              <a:ext cx="124" cy="1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Ne</a:t>
              </a:r>
            </a:p>
          </p:txBody>
        </p:sp>
        <p:sp>
          <p:nvSpPr>
            <p:cNvPr id="484398" name="Text Box 23"/>
            <p:cNvSpPr txBox="1">
              <a:spLocks noChangeArrowheads="1"/>
            </p:cNvSpPr>
            <p:nvPr/>
          </p:nvSpPr>
          <p:spPr bwMode="auto">
            <a:xfrm>
              <a:off x="1807" y="937"/>
              <a:ext cx="129" cy="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Na</a:t>
              </a:r>
            </a:p>
          </p:txBody>
        </p:sp>
        <p:sp>
          <p:nvSpPr>
            <p:cNvPr id="484399" name="Text Box 24"/>
            <p:cNvSpPr txBox="1">
              <a:spLocks noChangeArrowheads="1"/>
            </p:cNvSpPr>
            <p:nvPr/>
          </p:nvSpPr>
          <p:spPr bwMode="auto">
            <a:xfrm>
              <a:off x="1908" y="856"/>
              <a:ext cx="165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 Mg</a:t>
              </a:r>
            </a:p>
          </p:txBody>
        </p:sp>
        <p:sp>
          <p:nvSpPr>
            <p:cNvPr id="484400" name="Text Box 25"/>
            <p:cNvSpPr txBox="1">
              <a:spLocks noChangeArrowheads="1"/>
            </p:cNvSpPr>
            <p:nvPr/>
          </p:nvSpPr>
          <p:spPr bwMode="auto">
            <a:xfrm>
              <a:off x="1986" y="987"/>
              <a:ext cx="133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 Al</a:t>
              </a:r>
            </a:p>
          </p:txBody>
        </p:sp>
        <p:sp>
          <p:nvSpPr>
            <p:cNvPr id="484401" name="Text Box 26"/>
            <p:cNvSpPr txBox="1">
              <a:spLocks noChangeArrowheads="1"/>
            </p:cNvSpPr>
            <p:nvPr/>
          </p:nvSpPr>
          <p:spPr bwMode="auto">
            <a:xfrm>
              <a:off x="2133" y="952"/>
              <a:ext cx="124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Si</a:t>
              </a:r>
            </a:p>
          </p:txBody>
        </p:sp>
        <p:sp>
          <p:nvSpPr>
            <p:cNvPr id="484402" name="Text Box 27"/>
            <p:cNvSpPr txBox="1">
              <a:spLocks noChangeArrowheads="1"/>
            </p:cNvSpPr>
            <p:nvPr/>
          </p:nvSpPr>
          <p:spPr bwMode="auto">
            <a:xfrm>
              <a:off x="2257" y="1061"/>
              <a:ext cx="94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P</a:t>
              </a:r>
            </a:p>
          </p:txBody>
        </p:sp>
        <p:sp>
          <p:nvSpPr>
            <p:cNvPr id="484403" name="Text Box 28"/>
            <p:cNvSpPr txBox="1">
              <a:spLocks noChangeArrowheads="1"/>
            </p:cNvSpPr>
            <p:nvPr/>
          </p:nvSpPr>
          <p:spPr bwMode="auto">
            <a:xfrm>
              <a:off x="2355" y="1051"/>
              <a:ext cx="96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S</a:t>
              </a:r>
            </a:p>
          </p:txBody>
        </p:sp>
        <p:sp>
          <p:nvSpPr>
            <p:cNvPr id="484404" name="Text Box 29"/>
            <p:cNvSpPr txBox="1">
              <a:spLocks noChangeArrowheads="1"/>
            </p:cNvSpPr>
            <p:nvPr/>
          </p:nvSpPr>
          <p:spPr bwMode="auto">
            <a:xfrm>
              <a:off x="2455" y="1091"/>
              <a:ext cx="95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Cl</a:t>
              </a:r>
            </a:p>
          </p:txBody>
        </p:sp>
        <p:sp>
          <p:nvSpPr>
            <p:cNvPr id="484405" name="Text Box 30"/>
            <p:cNvSpPr txBox="1">
              <a:spLocks noChangeArrowheads="1"/>
            </p:cNvSpPr>
            <p:nvPr/>
          </p:nvSpPr>
          <p:spPr bwMode="auto">
            <a:xfrm>
              <a:off x="2582" y="1130"/>
              <a:ext cx="95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Ar</a:t>
              </a:r>
            </a:p>
          </p:txBody>
        </p:sp>
        <p:sp>
          <p:nvSpPr>
            <p:cNvPr id="484406" name="Text Box 31"/>
            <p:cNvSpPr txBox="1">
              <a:spLocks noChangeArrowheads="1"/>
            </p:cNvSpPr>
            <p:nvPr/>
          </p:nvSpPr>
          <p:spPr bwMode="auto">
            <a:xfrm>
              <a:off x="2678" y="1193"/>
              <a:ext cx="95" cy="1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K</a:t>
              </a:r>
            </a:p>
          </p:txBody>
        </p:sp>
        <p:sp>
          <p:nvSpPr>
            <p:cNvPr id="484407" name="Text Box 32"/>
            <p:cNvSpPr txBox="1">
              <a:spLocks noChangeArrowheads="1"/>
            </p:cNvSpPr>
            <p:nvPr/>
          </p:nvSpPr>
          <p:spPr bwMode="auto">
            <a:xfrm>
              <a:off x="2761" y="1175"/>
              <a:ext cx="150" cy="1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Ca</a:t>
              </a:r>
            </a:p>
          </p:txBody>
        </p:sp>
        <p:sp>
          <p:nvSpPr>
            <p:cNvPr id="484408" name="Text Box 33"/>
            <p:cNvSpPr txBox="1">
              <a:spLocks noChangeArrowheads="1"/>
            </p:cNvSpPr>
            <p:nvPr/>
          </p:nvSpPr>
          <p:spPr bwMode="auto">
            <a:xfrm>
              <a:off x="2880" y="1264"/>
              <a:ext cx="130" cy="1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Sc</a:t>
              </a:r>
            </a:p>
          </p:txBody>
        </p:sp>
        <p:sp>
          <p:nvSpPr>
            <p:cNvPr id="484409" name="Text Box 34"/>
            <p:cNvSpPr txBox="1">
              <a:spLocks noChangeArrowheads="1"/>
            </p:cNvSpPr>
            <p:nvPr/>
          </p:nvSpPr>
          <p:spPr bwMode="auto">
            <a:xfrm>
              <a:off x="3009" y="1274"/>
              <a:ext cx="95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Ti</a:t>
              </a:r>
            </a:p>
          </p:txBody>
        </p:sp>
        <p:sp>
          <p:nvSpPr>
            <p:cNvPr id="484410" name="Text Box 35"/>
            <p:cNvSpPr txBox="1">
              <a:spLocks noChangeArrowheads="1"/>
            </p:cNvSpPr>
            <p:nvPr/>
          </p:nvSpPr>
          <p:spPr bwMode="auto">
            <a:xfrm>
              <a:off x="3128" y="1313"/>
              <a:ext cx="95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V</a:t>
              </a:r>
            </a:p>
          </p:txBody>
        </p:sp>
        <p:sp>
          <p:nvSpPr>
            <p:cNvPr id="484411" name="Text Box 36"/>
            <p:cNvSpPr txBox="1">
              <a:spLocks noChangeArrowheads="1"/>
            </p:cNvSpPr>
            <p:nvPr/>
          </p:nvSpPr>
          <p:spPr bwMode="auto">
            <a:xfrm>
              <a:off x="3192" y="1362"/>
              <a:ext cx="139" cy="1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Cr</a:t>
              </a:r>
            </a:p>
          </p:txBody>
        </p:sp>
        <p:sp>
          <p:nvSpPr>
            <p:cNvPr id="484412" name="Text Box 37"/>
            <p:cNvSpPr txBox="1">
              <a:spLocks noChangeArrowheads="1"/>
            </p:cNvSpPr>
            <p:nvPr/>
          </p:nvSpPr>
          <p:spPr bwMode="auto">
            <a:xfrm>
              <a:off x="3300" y="1373"/>
              <a:ext cx="150" cy="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Mn</a:t>
              </a:r>
            </a:p>
          </p:txBody>
        </p:sp>
        <p:sp>
          <p:nvSpPr>
            <p:cNvPr id="484413" name="Text Box 38"/>
            <p:cNvSpPr txBox="1">
              <a:spLocks noChangeArrowheads="1"/>
            </p:cNvSpPr>
            <p:nvPr/>
          </p:nvSpPr>
          <p:spPr bwMode="auto">
            <a:xfrm>
              <a:off x="3432" y="1467"/>
              <a:ext cx="95" cy="1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Fe</a:t>
              </a:r>
            </a:p>
          </p:txBody>
        </p:sp>
        <p:sp>
          <p:nvSpPr>
            <p:cNvPr id="484414" name="Text Box 39"/>
            <p:cNvSpPr txBox="1">
              <a:spLocks noChangeArrowheads="1"/>
            </p:cNvSpPr>
            <p:nvPr/>
          </p:nvSpPr>
          <p:spPr bwMode="auto">
            <a:xfrm>
              <a:off x="3558" y="1556"/>
              <a:ext cx="124" cy="1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1300">
                  <a:solidFill>
                    <a:srgbClr val="FE0000"/>
                  </a:solidFill>
                  <a:latin typeface="Arial Narrow" pitchFamily="34" charset="0"/>
                </a:rPr>
                <a:t>Co</a:t>
              </a:r>
            </a:p>
          </p:txBody>
        </p:sp>
        <p:sp>
          <p:nvSpPr>
            <p:cNvPr id="484415" name="Text Box 40"/>
            <p:cNvSpPr txBox="1">
              <a:spLocks noChangeArrowheads="1"/>
            </p:cNvSpPr>
            <p:nvPr/>
          </p:nvSpPr>
          <p:spPr bwMode="auto">
            <a:xfrm>
              <a:off x="1269" y="2148"/>
              <a:ext cx="10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</a:rPr>
                <a:t>Atomic Number</a:t>
              </a:r>
            </a:p>
          </p:txBody>
        </p:sp>
        <p:sp>
          <p:nvSpPr>
            <p:cNvPr id="484416" name="Text Box 41"/>
            <p:cNvSpPr txBox="1">
              <a:spLocks noChangeArrowheads="1"/>
            </p:cNvSpPr>
            <p:nvPr/>
          </p:nvSpPr>
          <p:spPr bwMode="auto">
            <a:xfrm>
              <a:off x="2454" y="263"/>
              <a:ext cx="1315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i="1">
                  <a:solidFill>
                    <a:srgbClr val="FE0000"/>
                  </a:solidFill>
                </a:rPr>
                <a:t>Simultaneous measurement </a:t>
              </a:r>
              <a:br>
                <a:rPr lang="en-US" sz="2000" i="1">
                  <a:solidFill>
                    <a:srgbClr val="FE0000"/>
                  </a:solidFill>
                </a:rPr>
              </a:br>
              <a:r>
                <a:rPr lang="en-US" sz="2000" i="1">
                  <a:solidFill>
                    <a:srgbClr val="FE0000"/>
                  </a:solidFill>
                </a:rPr>
                <a:t>of all nuclei</a:t>
              </a:r>
            </a:p>
          </p:txBody>
        </p:sp>
        <p:sp>
          <p:nvSpPr>
            <p:cNvPr id="484417" name="Text Box 42"/>
            <p:cNvSpPr txBox="1">
              <a:spLocks noChangeArrowheads="1"/>
            </p:cNvSpPr>
            <p:nvPr/>
          </p:nvSpPr>
          <p:spPr bwMode="auto">
            <a:xfrm rot="-5400000">
              <a:off x="-271" y="1089"/>
              <a:ext cx="1211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</a:rPr>
                <a:t>Number of Events</a:t>
              </a:r>
            </a:p>
          </p:txBody>
        </p:sp>
      </p:grpSp>
      <p:grpSp>
        <p:nvGrpSpPr>
          <p:cNvPr id="484358" name="Group 43"/>
          <p:cNvGrpSpPr>
            <a:grpSpLocks/>
          </p:cNvGrpSpPr>
          <p:nvPr/>
        </p:nvGrpSpPr>
        <p:grpSpPr bwMode="auto">
          <a:xfrm>
            <a:off x="6983413" y="3976688"/>
            <a:ext cx="2160587" cy="2216150"/>
            <a:chOff x="4398" y="2505"/>
            <a:chExt cx="1362" cy="1396"/>
          </a:xfrm>
        </p:grpSpPr>
        <p:pic>
          <p:nvPicPr>
            <p:cNvPr id="484371" name="Picture 44"/>
            <p:cNvPicPr>
              <a:picLocks noChangeAspect="1" noChangeArrowheads="1"/>
            </p:cNvPicPr>
            <p:nvPr/>
          </p:nvPicPr>
          <p:blipFill>
            <a:blip r:embed="rId5" cstate="print"/>
            <a:srcRect l="15083" b="12573"/>
            <a:stretch>
              <a:fillRect/>
            </a:stretch>
          </p:blipFill>
          <p:spPr bwMode="auto">
            <a:xfrm>
              <a:off x="4586" y="2505"/>
              <a:ext cx="1141" cy="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4372" name="Rectangle 45"/>
            <p:cNvSpPr>
              <a:spLocks noChangeArrowheads="1"/>
            </p:cNvSpPr>
            <p:nvPr/>
          </p:nvSpPr>
          <p:spPr bwMode="auto">
            <a:xfrm>
              <a:off x="4649" y="2583"/>
              <a:ext cx="474" cy="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373" name="Rectangle 46"/>
            <p:cNvSpPr>
              <a:spLocks noChangeArrowheads="1"/>
            </p:cNvSpPr>
            <p:nvPr/>
          </p:nvSpPr>
          <p:spPr bwMode="auto">
            <a:xfrm>
              <a:off x="5554" y="2569"/>
              <a:ext cx="123" cy="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374" name="Text Box 47"/>
            <p:cNvSpPr txBox="1">
              <a:spLocks noChangeArrowheads="1"/>
            </p:cNvSpPr>
            <p:nvPr/>
          </p:nvSpPr>
          <p:spPr bwMode="auto">
            <a:xfrm>
              <a:off x="4645" y="2522"/>
              <a:ext cx="1115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l-GR" sz="1400" b="0">
                  <a:solidFill>
                    <a:srgbClr val="CC0000"/>
                  </a:solidFill>
                </a:rPr>
                <a:t>Δ</a:t>
              </a:r>
              <a:r>
                <a:rPr lang="en-US" sz="1400" b="0">
                  <a:solidFill>
                    <a:srgbClr val="CC0000"/>
                  </a:solidFill>
                </a:rPr>
                <a:t> t = 160 ps</a:t>
              </a:r>
              <a:endParaRPr lang="en-US" sz="1200" b="0" i="1">
                <a:solidFill>
                  <a:srgbClr val="FE0000"/>
                </a:solidFill>
              </a:endParaRPr>
            </a:p>
          </p:txBody>
        </p:sp>
        <p:sp>
          <p:nvSpPr>
            <p:cNvPr id="484375" name="Text Box 48"/>
            <p:cNvSpPr txBox="1">
              <a:spLocks noChangeArrowheads="1"/>
            </p:cNvSpPr>
            <p:nvPr/>
          </p:nvSpPr>
          <p:spPr bwMode="auto">
            <a:xfrm rot="-5400000">
              <a:off x="4237" y="2697"/>
              <a:ext cx="388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0" tIns="0" rIns="0" bIns="0"/>
            <a:lstStyle/>
            <a:p>
              <a:pPr algn="ctr" eaLnBrk="1" hangingPunct="1">
                <a:lnSpc>
                  <a:spcPct val="95000"/>
                </a:lnSpc>
              </a:pPr>
              <a:endParaRPr lang="en-US" sz="800" b="0" i="1">
                <a:solidFill>
                  <a:schemeClr val="tx1"/>
                </a:solidFill>
              </a:endParaRPr>
            </a:p>
          </p:txBody>
        </p:sp>
        <p:sp>
          <p:nvSpPr>
            <p:cNvPr id="484376" name="Text Box 49"/>
            <p:cNvSpPr txBox="1">
              <a:spLocks noChangeArrowheads="1"/>
            </p:cNvSpPr>
            <p:nvPr/>
          </p:nvSpPr>
          <p:spPr bwMode="auto">
            <a:xfrm rot="-5400000">
              <a:off x="4445" y="3066"/>
              <a:ext cx="457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algn="ctr" eaLnBrk="1" hangingPunct="1">
                <a:lnSpc>
                  <a:spcPct val="95000"/>
                </a:lnSpc>
              </a:pPr>
              <a:r>
                <a:rPr lang="en-US" sz="1600">
                  <a:solidFill>
                    <a:schemeClr val="tx1"/>
                  </a:solidFill>
                  <a:latin typeface="Times New Roman" pitchFamily="18" charset="0"/>
                </a:rPr>
                <a:t>Events/20 ps</a:t>
              </a:r>
              <a:endParaRPr lang="en-US" sz="1600" i="1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84377" name="Text Box 50"/>
            <p:cNvSpPr txBox="1">
              <a:spLocks noChangeArrowheads="1"/>
            </p:cNvSpPr>
            <p:nvPr/>
          </p:nvSpPr>
          <p:spPr bwMode="auto">
            <a:xfrm>
              <a:off x="5129" y="3651"/>
              <a:ext cx="50" cy="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84378" name="Text Box 51"/>
            <p:cNvSpPr txBox="1">
              <a:spLocks noChangeArrowheads="1"/>
            </p:cNvSpPr>
            <p:nvPr/>
          </p:nvSpPr>
          <p:spPr bwMode="auto">
            <a:xfrm>
              <a:off x="4848" y="3650"/>
              <a:ext cx="55" cy="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-1</a:t>
              </a:r>
            </a:p>
          </p:txBody>
        </p:sp>
        <p:sp>
          <p:nvSpPr>
            <p:cNvPr id="484379" name="Text Box 52"/>
            <p:cNvSpPr txBox="1">
              <a:spLocks noChangeArrowheads="1"/>
            </p:cNvSpPr>
            <p:nvPr/>
          </p:nvSpPr>
          <p:spPr bwMode="auto">
            <a:xfrm>
              <a:off x="4573" y="3655"/>
              <a:ext cx="59" cy="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484380" name="Text Box 53"/>
            <p:cNvSpPr txBox="1">
              <a:spLocks noChangeArrowheads="1"/>
            </p:cNvSpPr>
            <p:nvPr/>
          </p:nvSpPr>
          <p:spPr bwMode="auto">
            <a:xfrm>
              <a:off x="5407" y="3652"/>
              <a:ext cx="50" cy="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84381" name="Text Box 54"/>
            <p:cNvSpPr txBox="1">
              <a:spLocks noChangeArrowheads="1"/>
            </p:cNvSpPr>
            <p:nvPr/>
          </p:nvSpPr>
          <p:spPr bwMode="auto">
            <a:xfrm>
              <a:off x="5689" y="3650"/>
              <a:ext cx="50" cy="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484382" name="Text Box 55"/>
            <p:cNvSpPr txBox="1">
              <a:spLocks noChangeArrowheads="1"/>
            </p:cNvSpPr>
            <p:nvPr/>
          </p:nvSpPr>
          <p:spPr bwMode="auto">
            <a:xfrm>
              <a:off x="4621" y="3689"/>
              <a:ext cx="113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  <a:latin typeface="Times New Roman" pitchFamily="18" charset="0"/>
                </a:rPr>
                <a:t>Time of Flight (ns)</a:t>
              </a:r>
            </a:p>
          </p:txBody>
        </p:sp>
        <p:sp>
          <p:nvSpPr>
            <p:cNvPr id="484383" name="Text Box 56"/>
            <p:cNvSpPr txBox="1">
              <a:spLocks noChangeArrowheads="1"/>
            </p:cNvSpPr>
            <p:nvPr/>
          </p:nvSpPr>
          <p:spPr bwMode="auto">
            <a:xfrm>
              <a:off x="4460" y="3415"/>
              <a:ext cx="139" cy="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500</a:t>
              </a:r>
            </a:p>
          </p:txBody>
        </p:sp>
        <p:sp>
          <p:nvSpPr>
            <p:cNvPr id="484384" name="Text Box 57"/>
            <p:cNvSpPr txBox="1">
              <a:spLocks noChangeArrowheads="1"/>
            </p:cNvSpPr>
            <p:nvPr/>
          </p:nvSpPr>
          <p:spPr bwMode="auto">
            <a:xfrm>
              <a:off x="4434" y="3050"/>
              <a:ext cx="139" cy="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1500</a:t>
              </a:r>
            </a:p>
          </p:txBody>
        </p:sp>
        <p:sp>
          <p:nvSpPr>
            <p:cNvPr id="484385" name="Text Box 58"/>
            <p:cNvSpPr txBox="1">
              <a:spLocks noChangeArrowheads="1"/>
            </p:cNvSpPr>
            <p:nvPr/>
          </p:nvSpPr>
          <p:spPr bwMode="auto">
            <a:xfrm>
              <a:off x="4441" y="2676"/>
              <a:ext cx="139" cy="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r>
                <a:rPr lang="en-US" sz="1000">
                  <a:solidFill>
                    <a:schemeClr val="tx1"/>
                  </a:solidFill>
                  <a:latin typeface="Times New Roman" pitchFamily="18" charset="0"/>
                </a:rPr>
                <a:t>2500</a:t>
              </a:r>
            </a:p>
          </p:txBody>
        </p:sp>
      </p:grpSp>
      <p:sp>
        <p:nvSpPr>
          <p:cNvPr id="484359" name="Text Box 59"/>
          <p:cNvSpPr txBox="1">
            <a:spLocks noChangeArrowheads="1"/>
          </p:cNvSpPr>
          <p:nvPr/>
        </p:nvSpPr>
        <p:spPr bwMode="auto">
          <a:xfrm rot="-5400000">
            <a:off x="4240212" y="4906963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Times New Roman" pitchFamily="18" charset="0"/>
              </a:rPr>
              <a:t>Events</a:t>
            </a:r>
          </a:p>
        </p:txBody>
      </p:sp>
      <p:grpSp>
        <p:nvGrpSpPr>
          <p:cNvPr id="484360" name="Group 60"/>
          <p:cNvGrpSpPr>
            <a:grpSpLocks/>
          </p:cNvGrpSpPr>
          <p:nvPr/>
        </p:nvGrpSpPr>
        <p:grpSpPr bwMode="auto">
          <a:xfrm>
            <a:off x="303213" y="3832225"/>
            <a:ext cx="3736975" cy="2786063"/>
            <a:chOff x="190" y="2414"/>
            <a:chExt cx="2355" cy="1755"/>
          </a:xfrm>
        </p:grpSpPr>
        <p:pic>
          <p:nvPicPr>
            <p:cNvPr id="484361" name="Picture 61" descr="y01K202cresiduals0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l="2844" b="10442"/>
            <a:stretch>
              <a:fillRect/>
            </a:stretch>
          </p:blipFill>
          <p:spPr bwMode="auto">
            <a:xfrm>
              <a:off x="223" y="2414"/>
              <a:ext cx="2322" cy="1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4362" name="Rectangle 62"/>
            <p:cNvSpPr>
              <a:spLocks noChangeArrowheads="1"/>
            </p:cNvSpPr>
            <p:nvPr/>
          </p:nvSpPr>
          <p:spPr bwMode="auto">
            <a:xfrm>
              <a:off x="609" y="2447"/>
              <a:ext cx="95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363" name="Line 63"/>
            <p:cNvSpPr>
              <a:spLocks noChangeShapeType="1"/>
            </p:cNvSpPr>
            <p:nvPr/>
          </p:nvSpPr>
          <p:spPr bwMode="auto">
            <a:xfrm>
              <a:off x="352" y="2488"/>
              <a:ext cx="2112" cy="8"/>
            </a:xfrm>
            <a:prstGeom prst="line">
              <a:avLst/>
            </a:prstGeom>
            <a:noFill/>
            <a:ln w="15875">
              <a:solidFill>
                <a:srgbClr val="FE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64" name="Rectangle 64"/>
            <p:cNvSpPr>
              <a:spLocks noChangeArrowheads="1"/>
            </p:cNvSpPr>
            <p:nvPr/>
          </p:nvSpPr>
          <p:spPr bwMode="auto">
            <a:xfrm>
              <a:off x="1640" y="2552"/>
              <a:ext cx="768" cy="4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4000"/>
            </a:p>
          </p:txBody>
        </p:sp>
        <p:sp>
          <p:nvSpPr>
            <p:cNvPr id="484365" name="Text Box 65"/>
            <p:cNvSpPr txBox="1">
              <a:spLocks noChangeArrowheads="1"/>
            </p:cNvSpPr>
            <p:nvPr/>
          </p:nvSpPr>
          <p:spPr bwMode="auto">
            <a:xfrm>
              <a:off x="342" y="2599"/>
              <a:ext cx="96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l-GR" sz="1800" b="0">
                  <a:solidFill>
                    <a:srgbClr val="CC0000"/>
                  </a:solidFill>
                </a:rPr>
                <a:t>Δ</a:t>
              </a:r>
              <a:r>
                <a:rPr lang="en-US" sz="1800" b="0">
                  <a:solidFill>
                    <a:srgbClr val="CC0000"/>
                  </a:solidFill>
                </a:rPr>
                <a:t>x = 10 µm</a:t>
              </a:r>
              <a:endParaRPr lang="en-US" sz="1600" b="0" i="1">
                <a:solidFill>
                  <a:srgbClr val="FE0000"/>
                </a:solidFill>
              </a:endParaRPr>
            </a:p>
          </p:txBody>
        </p:sp>
        <p:sp>
          <p:nvSpPr>
            <p:cNvPr id="484366" name="Text Box 66"/>
            <p:cNvSpPr txBox="1">
              <a:spLocks noChangeArrowheads="1"/>
            </p:cNvSpPr>
            <p:nvPr/>
          </p:nvSpPr>
          <p:spPr bwMode="auto">
            <a:xfrm rot="-5400000">
              <a:off x="289" y="3057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tx1"/>
                  </a:solidFill>
                  <a:latin typeface="Times New Roman" pitchFamily="18" charset="0"/>
                </a:rPr>
                <a:t>Events</a:t>
              </a:r>
            </a:p>
          </p:txBody>
        </p:sp>
        <p:sp>
          <p:nvSpPr>
            <p:cNvPr id="484367" name="Text Box 67"/>
            <p:cNvSpPr txBox="1">
              <a:spLocks noChangeArrowheads="1"/>
            </p:cNvSpPr>
            <p:nvPr/>
          </p:nvSpPr>
          <p:spPr bwMode="auto">
            <a:xfrm>
              <a:off x="190" y="2424"/>
              <a:ext cx="165" cy="1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</a:rPr>
                <a:t>10</a:t>
              </a:r>
              <a:r>
                <a:rPr lang="en-US" sz="1400" baseline="400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84368" name="Text Box 68"/>
            <p:cNvSpPr txBox="1">
              <a:spLocks noChangeArrowheads="1"/>
            </p:cNvSpPr>
            <p:nvPr/>
          </p:nvSpPr>
          <p:spPr bwMode="auto">
            <a:xfrm>
              <a:off x="265" y="3761"/>
              <a:ext cx="62" cy="1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</a:rPr>
                <a:t>1</a:t>
              </a:r>
              <a:endParaRPr lang="en-US" sz="1400" baseline="40000">
                <a:solidFill>
                  <a:schemeClr val="tx1"/>
                </a:solidFill>
              </a:endParaRPr>
            </a:p>
          </p:txBody>
        </p:sp>
        <p:sp>
          <p:nvSpPr>
            <p:cNvPr id="484369" name="Text Box 69"/>
            <p:cNvSpPr txBox="1">
              <a:spLocks noChangeArrowheads="1"/>
            </p:cNvSpPr>
            <p:nvPr/>
          </p:nvSpPr>
          <p:spPr bwMode="auto">
            <a:xfrm>
              <a:off x="207" y="3303"/>
              <a:ext cx="125" cy="1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</a:rPr>
                <a:t>10</a:t>
              </a:r>
              <a:endParaRPr lang="en-US" sz="1400" baseline="40000">
                <a:solidFill>
                  <a:schemeClr val="tx1"/>
                </a:solidFill>
              </a:endParaRPr>
            </a:p>
          </p:txBody>
        </p:sp>
        <p:sp>
          <p:nvSpPr>
            <p:cNvPr id="484370" name="Text Box 70"/>
            <p:cNvSpPr txBox="1">
              <a:spLocks noChangeArrowheads="1"/>
            </p:cNvSpPr>
            <p:nvPr/>
          </p:nvSpPr>
          <p:spPr bwMode="auto">
            <a:xfrm>
              <a:off x="190" y="2854"/>
              <a:ext cx="165" cy="1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</a:rPr>
                <a:t>10</a:t>
              </a:r>
              <a:r>
                <a:rPr lang="en-US" sz="1400" baseline="40000">
                  <a:solidFill>
                    <a:schemeClr val="tx1"/>
                  </a:solidFill>
                </a:rPr>
                <a:t>2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1458" name="Picture 2" descr="19-Oct-09 FAW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225" y="0"/>
            <a:ext cx="8890000" cy="6869113"/>
          </a:xfrm>
          <a:prstGeom prst="rect">
            <a:avLst/>
          </a:prstGeom>
          <a:noFill/>
        </p:spPr>
      </p:pic>
      <p:sp>
        <p:nvSpPr>
          <p:cNvPr id="531459" name="Oval 3"/>
          <p:cNvSpPr>
            <a:spLocks noChangeArrowheads="1"/>
          </p:cNvSpPr>
          <p:nvPr/>
        </p:nvSpPr>
        <p:spPr bwMode="auto">
          <a:xfrm>
            <a:off x="6172200" y="3486150"/>
            <a:ext cx="1266825" cy="19050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786" name="Picture 2" descr="DSC_0134"/>
          <p:cNvPicPr>
            <a:picLocks noChangeAspect="1" noChangeArrowheads="1"/>
          </p:cNvPicPr>
          <p:nvPr/>
        </p:nvPicPr>
        <p:blipFill>
          <a:blip r:embed="rId2" cstate="print"/>
          <a:srcRect r="11491"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</p:spPr>
      </p:pic>
      <p:sp>
        <p:nvSpPr>
          <p:cNvPr id="758787" name="Rectangle 21"/>
          <p:cNvSpPr>
            <a:spLocks noChangeArrowheads="1"/>
          </p:cNvSpPr>
          <p:nvPr/>
        </p:nvSpPr>
        <p:spPr bwMode="auto">
          <a:xfrm>
            <a:off x="19050" y="0"/>
            <a:ext cx="9144000" cy="420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>
                <a:solidFill>
                  <a:srgbClr val="B51100"/>
                </a:solidFill>
              </a:rPr>
              <a:t>AMS  Astronauts with AMS detectors 13-16 Oct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770" name="Picture 2" descr="2009_01_Magnet 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096000"/>
          </a:xfrm>
          <a:prstGeom prst="rect">
            <a:avLst/>
          </a:prstGeom>
          <a:noFill/>
        </p:spPr>
      </p:pic>
      <p:sp>
        <p:nvSpPr>
          <p:cNvPr id="672771" name="Text Box 3"/>
          <p:cNvSpPr txBox="1">
            <a:spLocks noChangeArrowheads="1"/>
          </p:cNvSpPr>
          <p:nvPr/>
        </p:nvSpPr>
        <p:spPr bwMode="auto">
          <a:xfrm>
            <a:off x="7326313" y="1169988"/>
            <a:ext cx="1487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</a:rPr>
              <a:t>Fill Port</a:t>
            </a:r>
          </a:p>
        </p:txBody>
      </p:sp>
      <p:sp>
        <p:nvSpPr>
          <p:cNvPr id="672772" name="Text Box 4"/>
          <p:cNvSpPr txBox="1">
            <a:spLocks noChangeArrowheads="1"/>
          </p:cNvSpPr>
          <p:nvPr/>
        </p:nvSpPr>
        <p:spPr bwMode="auto">
          <a:xfrm>
            <a:off x="0" y="6105525"/>
            <a:ext cx="91440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The astronauts strongly urged us to study the on-orbit refill capability </a:t>
            </a:r>
            <a:br>
              <a:rPr lang="en-US" sz="2000"/>
            </a:br>
            <a:r>
              <a:rPr lang="en-US" sz="2000"/>
              <a:t>so that AMS will continue to produce unique science</a:t>
            </a:r>
          </a:p>
        </p:txBody>
      </p:sp>
      <p:pic>
        <p:nvPicPr>
          <p:cNvPr id="672773" name="Picture 17"/>
          <p:cNvPicPr>
            <a:picLocks noChangeAspect="1" noChangeArrowheads="1"/>
          </p:cNvPicPr>
          <p:nvPr/>
        </p:nvPicPr>
        <p:blipFill>
          <a:blip r:embed="rId3" cstate="print"/>
          <a:srcRect b="21741"/>
          <a:stretch>
            <a:fillRect/>
          </a:stretch>
        </p:blipFill>
        <p:spPr bwMode="auto">
          <a:xfrm>
            <a:off x="6483350" y="4429125"/>
            <a:ext cx="1281113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2774" name="Picture 23"/>
          <p:cNvPicPr>
            <a:picLocks noChangeAspect="1" noChangeArrowheads="1"/>
          </p:cNvPicPr>
          <p:nvPr/>
        </p:nvPicPr>
        <p:blipFill>
          <a:blip r:embed="rId4" cstate="print"/>
          <a:srcRect b="22679"/>
          <a:stretch>
            <a:fillRect/>
          </a:stretch>
        </p:blipFill>
        <p:spPr bwMode="auto">
          <a:xfrm>
            <a:off x="7831138" y="4452938"/>
            <a:ext cx="131286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2775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85888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2776" name="Picture 25"/>
          <p:cNvPicPr>
            <a:picLocks noChangeAspect="1" noChangeArrowheads="1"/>
          </p:cNvPicPr>
          <p:nvPr/>
        </p:nvPicPr>
        <p:blipFill>
          <a:blip r:embed="rId6" cstate="print"/>
          <a:srcRect t="8072"/>
          <a:stretch>
            <a:fillRect/>
          </a:stretch>
        </p:blipFill>
        <p:spPr bwMode="auto">
          <a:xfrm>
            <a:off x="1381125" y="0"/>
            <a:ext cx="12604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2777" name="Picture 26"/>
          <p:cNvPicPr>
            <a:picLocks noChangeAspect="1" noChangeArrowheads="1"/>
          </p:cNvPicPr>
          <p:nvPr/>
        </p:nvPicPr>
        <p:blipFill>
          <a:blip r:embed="rId7" cstate="print"/>
          <a:srcRect l="3914" t="10016"/>
          <a:stretch>
            <a:fillRect/>
          </a:stretch>
        </p:blipFill>
        <p:spPr bwMode="auto">
          <a:xfrm>
            <a:off x="0" y="1670050"/>
            <a:ext cx="12033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2778" name="Picture 27"/>
          <p:cNvPicPr>
            <a:picLocks noChangeAspect="1" noChangeArrowheads="1"/>
          </p:cNvPicPr>
          <p:nvPr/>
        </p:nvPicPr>
        <p:blipFill>
          <a:blip r:embed="rId8" cstate="print"/>
          <a:srcRect l="2881" t="6876" r="8838" b="15625"/>
          <a:stretch>
            <a:fillRect/>
          </a:stretch>
        </p:blipFill>
        <p:spPr bwMode="auto">
          <a:xfrm>
            <a:off x="7840663" y="2582863"/>
            <a:ext cx="1227137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2779" name="Rectangle 5"/>
          <p:cNvSpPr>
            <a:spLocks noChangeArrowheads="1"/>
          </p:cNvSpPr>
          <p:nvPr/>
        </p:nvSpPr>
        <p:spPr bwMode="auto">
          <a:xfrm>
            <a:off x="0" y="1317625"/>
            <a:ext cx="1357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>
                <a:solidFill>
                  <a:schemeClr val="bg1"/>
                </a:solidFill>
              </a:rPr>
              <a:t>Mark E. Kelly</a:t>
            </a:r>
            <a:r>
              <a:rPr lang="en-US" sz="2000">
                <a:solidFill>
                  <a:srgbClr val="0015C8"/>
                </a:solidFill>
              </a:rPr>
              <a:t> </a:t>
            </a:r>
          </a:p>
        </p:txBody>
      </p:sp>
      <p:sp>
        <p:nvSpPr>
          <p:cNvPr id="672780" name="Rectangle 7"/>
          <p:cNvSpPr>
            <a:spLocks noChangeArrowheads="1"/>
          </p:cNvSpPr>
          <p:nvPr/>
        </p:nvSpPr>
        <p:spPr bwMode="auto">
          <a:xfrm>
            <a:off x="1143000" y="1393825"/>
            <a:ext cx="167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>
                <a:solidFill>
                  <a:schemeClr val="bg1"/>
                </a:solidFill>
              </a:rPr>
              <a:t>Gregory H. Johnson</a:t>
            </a:r>
          </a:p>
        </p:txBody>
      </p:sp>
      <p:sp>
        <p:nvSpPr>
          <p:cNvPr id="672781" name="Rectangle 13"/>
          <p:cNvSpPr>
            <a:spLocks noChangeArrowheads="1"/>
          </p:cNvSpPr>
          <p:nvPr/>
        </p:nvSpPr>
        <p:spPr bwMode="auto">
          <a:xfrm>
            <a:off x="0" y="3041650"/>
            <a:ext cx="1192213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>
                <a:solidFill>
                  <a:schemeClr val="bg1"/>
                </a:solidFill>
              </a:rPr>
              <a:t> E. M. “Mike” Fincke</a:t>
            </a:r>
          </a:p>
        </p:txBody>
      </p:sp>
      <p:sp>
        <p:nvSpPr>
          <p:cNvPr id="672782" name="Rectangle 15"/>
          <p:cNvSpPr>
            <a:spLocks noChangeArrowheads="1"/>
          </p:cNvSpPr>
          <p:nvPr/>
        </p:nvSpPr>
        <p:spPr bwMode="auto">
          <a:xfrm>
            <a:off x="7904163" y="5673725"/>
            <a:ext cx="10318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>
                <a:solidFill>
                  <a:schemeClr val="bg1"/>
                </a:solidFill>
              </a:rPr>
              <a:t>Andrew J.</a:t>
            </a:r>
            <a:br>
              <a:rPr lang="en-US" sz="1400">
                <a:solidFill>
                  <a:schemeClr val="bg1"/>
                </a:solidFill>
              </a:rPr>
            </a:br>
            <a:r>
              <a:rPr lang="en-US" sz="1400">
                <a:solidFill>
                  <a:schemeClr val="bg1"/>
                </a:solidFill>
              </a:rPr>
              <a:t>Feustel </a:t>
            </a:r>
          </a:p>
        </p:txBody>
      </p:sp>
      <p:sp>
        <p:nvSpPr>
          <p:cNvPr id="672783" name="Rectangle 18"/>
          <p:cNvSpPr>
            <a:spLocks noChangeArrowheads="1"/>
          </p:cNvSpPr>
          <p:nvPr/>
        </p:nvSpPr>
        <p:spPr bwMode="auto">
          <a:xfrm>
            <a:off x="5619750" y="5749925"/>
            <a:ext cx="303688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>
                <a:solidFill>
                  <a:schemeClr val="bg1"/>
                </a:solidFill>
              </a:rPr>
              <a:t>Roberto Vittori</a:t>
            </a:r>
          </a:p>
        </p:txBody>
      </p:sp>
      <p:sp>
        <p:nvSpPr>
          <p:cNvPr id="672784" name="Rectangle 19"/>
          <p:cNvSpPr>
            <a:spLocks noChangeArrowheads="1"/>
          </p:cNvSpPr>
          <p:nvPr/>
        </p:nvSpPr>
        <p:spPr bwMode="auto">
          <a:xfrm>
            <a:off x="7804150" y="3902075"/>
            <a:ext cx="13398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>
                <a:solidFill>
                  <a:schemeClr val="bg1"/>
                </a:solidFill>
              </a:rPr>
              <a:t>Gregory Errol</a:t>
            </a:r>
            <a:br>
              <a:rPr lang="en-US" sz="1400">
                <a:solidFill>
                  <a:schemeClr val="bg1"/>
                </a:solidFill>
              </a:rPr>
            </a:br>
            <a:r>
              <a:rPr lang="en-US" sz="1400">
                <a:solidFill>
                  <a:schemeClr val="bg1"/>
                </a:solidFill>
              </a:rPr>
              <a:t>Chamitoff</a:t>
            </a:r>
            <a:r>
              <a:rPr lang="en-US" sz="2000">
                <a:solidFill>
                  <a:srgbClr val="0015C8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222F5E44-4C42-4FE4-BF40-E319D3F92503}" type="slidenum">
              <a:rPr lang="de-DE" sz="1400" b="0">
                <a:solidFill>
                  <a:schemeClr val="tx1"/>
                </a:solidFill>
              </a:rPr>
              <a:pPr algn="r" eaLnBrk="1" hangingPunct="1"/>
              <a:t>27</a:t>
            </a:fld>
            <a:endParaRPr lang="de-DE" sz="1400" b="0">
              <a:solidFill>
                <a:schemeClr val="tx1"/>
              </a:solidFill>
            </a:endParaRPr>
          </a:p>
        </p:txBody>
      </p:sp>
      <p:pic>
        <p:nvPicPr>
          <p:cNvPr id="626691" name="Picture 8" descr="100_42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-6350"/>
            <a:ext cx="9159876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6693" name="Text Box 5"/>
          <p:cNvSpPr txBox="1">
            <a:spLocks noChangeArrowheads="1"/>
          </p:cNvSpPr>
          <p:nvPr/>
        </p:nvSpPr>
        <p:spPr bwMode="auto">
          <a:xfrm>
            <a:off x="1914525" y="0"/>
            <a:ext cx="4598988" cy="8223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Flight Integration of AMS:</a:t>
            </a:r>
            <a:r>
              <a:rPr lang="en-US" sz="2400"/>
              <a:t> installation of the Veto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6930" name="Picture 2" descr="PA23000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6413"/>
          </a:xfrm>
        </p:spPr>
      </p:pic>
      <p:sp>
        <p:nvSpPr>
          <p:cNvPr id="636932" name="Text Box 4"/>
          <p:cNvSpPr txBox="1">
            <a:spLocks noChangeArrowheads="1"/>
          </p:cNvSpPr>
          <p:nvPr/>
        </p:nvSpPr>
        <p:spPr bwMode="auto">
          <a:xfrm>
            <a:off x="5235575" y="0"/>
            <a:ext cx="3908425" cy="11874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Flight Integration of AMS:</a:t>
            </a:r>
            <a:r>
              <a:rPr lang="en-US" sz="2400"/>
              <a:t> cabling</a:t>
            </a:r>
            <a:br>
              <a:rPr lang="en-US" sz="2400"/>
            </a:br>
            <a:r>
              <a:rPr lang="en-US" sz="2400"/>
              <a:t>of the inner tracker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82" name="Picture 2" descr="IMG_17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634883" name="Text Box 3"/>
          <p:cNvSpPr txBox="1">
            <a:spLocks noChangeArrowheads="1"/>
          </p:cNvSpPr>
          <p:nvPr/>
        </p:nvSpPr>
        <p:spPr bwMode="auto">
          <a:xfrm>
            <a:off x="0" y="152400"/>
            <a:ext cx="91440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Flight Integration of AMS:</a:t>
            </a:r>
            <a:r>
              <a:rPr lang="en-US" sz="2400"/>
              <a:t> mounting of the TRD and TOF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82" name="Picture 2" descr="y06K306HuntressTingJun94"/>
          <p:cNvPicPr>
            <a:picLocks noChangeAspect="1" noChangeArrowheads="1"/>
          </p:cNvPicPr>
          <p:nvPr/>
        </p:nvPicPr>
        <p:blipFill>
          <a:blip r:embed="rId2" cstate="print"/>
          <a:srcRect t="1517" b="38579"/>
          <a:stretch>
            <a:fillRect/>
          </a:stretch>
        </p:blipFill>
        <p:spPr bwMode="auto">
          <a:xfrm>
            <a:off x="627063" y="0"/>
            <a:ext cx="7086600" cy="5148263"/>
          </a:xfrm>
          <a:prstGeom prst="rect">
            <a:avLst/>
          </a:prstGeom>
          <a:noFill/>
        </p:spPr>
      </p:pic>
      <p:grpSp>
        <p:nvGrpSpPr>
          <p:cNvPr id="558091" name="Group 11"/>
          <p:cNvGrpSpPr>
            <a:grpSpLocks/>
          </p:cNvGrpSpPr>
          <p:nvPr/>
        </p:nvGrpSpPr>
        <p:grpSpPr bwMode="auto">
          <a:xfrm>
            <a:off x="1449388" y="4148138"/>
            <a:ext cx="5607050" cy="950912"/>
            <a:chOff x="651" y="3372"/>
            <a:chExt cx="4532" cy="759"/>
          </a:xfrm>
        </p:grpSpPr>
        <p:sp>
          <p:nvSpPr>
            <p:cNvPr id="558084" name="Line 4"/>
            <p:cNvSpPr>
              <a:spLocks noChangeShapeType="1"/>
            </p:cNvSpPr>
            <p:nvPr/>
          </p:nvSpPr>
          <p:spPr bwMode="auto">
            <a:xfrm>
              <a:off x="2860" y="3372"/>
              <a:ext cx="231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8085" name="Line 5"/>
            <p:cNvSpPr>
              <a:spLocks noChangeShapeType="1"/>
            </p:cNvSpPr>
            <p:nvPr/>
          </p:nvSpPr>
          <p:spPr bwMode="auto">
            <a:xfrm>
              <a:off x="651" y="4104"/>
              <a:ext cx="452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8086" name="Line 6"/>
            <p:cNvSpPr>
              <a:spLocks noChangeShapeType="1"/>
            </p:cNvSpPr>
            <p:nvPr/>
          </p:nvSpPr>
          <p:spPr bwMode="auto">
            <a:xfrm>
              <a:off x="654" y="3504"/>
              <a:ext cx="0" cy="61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8087" name="Line 7"/>
            <p:cNvSpPr>
              <a:spLocks noChangeShapeType="1"/>
            </p:cNvSpPr>
            <p:nvPr/>
          </p:nvSpPr>
          <p:spPr bwMode="auto">
            <a:xfrm>
              <a:off x="665" y="3477"/>
              <a:ext cx="218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8088" name="Line 8"/>
            <p:cNvSpPr>
              <a:spLocks noChangeShapeType="1"/>
            </p:cNvSpPr>
            <p:nvPr/>
          </p:nvSpPr>
          <p:spPr bwMode="auto">
            <a:xfrm>
              <a:off x="2871" y="3393"/>
              <a:ext cx="0" cy="4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8089" name="Line 9"/>
            <p:cNvSpPr>
              <a:spLocks noChangeShapeType="1"/>
            </p:cNvSpPr>
            <p:nvPr/>
          </p:nvSpPr>
          <p:spPr bwMode="auto">
            <a:xfrm>
              <a:off x="5183" y="3381"/>
              <a:ext cx="0" cy="75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58092" name="Picture 12" descr="y06K306_2"/>
          <p:cNvPicPr>
            <a:picLocks noChangeAspect="1" noChangeArrowheads="1"/>
          </p:cNvPicPr>
          <p:nvPr/>
        </p:nvPicPr>
        <p:blipFill>
          <a:blip r:embed="rId3" cstate="print"/>
          <a:srcRect t="52005" b="29283"/>
          <a:stretch>
            <a:fillRect/>
          </a:stretch>
        </p:blipFill>
        <p:spPr bwMode="auto">
          <a:xfrm>
            <a:off x="1382713" y="5486400"/>
            <a:ext cx="5922962" cy="1371600"/>
          </a:xfrm>
          <a:prstGeom prst="rect">
            <a:avLst/>
          </a:prstGeom>
          <a:noFill/>
        </p:spPr>
      </p:pic>
      <p:sp>
        <p:nvSpPr>
          <p:cNvPr id="558093" name="Oval 13"/>
          <p:cNvSpPr>
            <a:spLocks noChangeArrowheads="1"/>
          </p:cNvSpPr>
          <p:nvPr/>
        </p:nvSpPr>
        <p:spPr bwMode="auto">
          <a:xfrm>
            <a:off x="1511300" y="5238750"/>
            <a:ext cx="152400" cy="165100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8094" name="Oval 14"/>
          <p:cNvSpPr>
            <a:spLocks noChangeArrowheads="1"/>
          </p:cNvSpPr>
          <p:nvPr/>
        </p:nvSpPr>
        <p:spPr bwMode="auto">
          <a:xfrm>
            <a:off x="1771650" y="5238750"/>
            <a:ext cx="152400" cy="165100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8095" name="Oval 15"/>
          <p:cNvSpPr>
            <a:spLocks noChangeArrowheads="1"/>
          </p:cNvSpPr>
          <p:nvPr/>
        </p:nvSpPr>
        <p:spPr bwMode="auto">
          <a:xfrm>
            <a:off x="2032000" y="5238750"/>
            <a:ext cx="152400" cy="165100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812" name="Picture 4" descr="IMG_17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31813" name="Text Box 5"/>
          <p:cNvSpPr txBox="1">
            <a:spLocks noChangeArrowheads="1"/>
          </p:cNvSpPr>
          <p:nvPr/>
        </p:nvSpPr>
        <p:spPr bwMode="auto">
          <a:xfrm>
            <a:off x="4995863" y="0"/>
            <a:ext cx="4148137" cy="11874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Flight Integration of AMS:</a:t>
            </a:r>
            <a:r>
              <a:rPr lang="en-US" sz="2400"/>
              <a:t> installation of the</a:t>
            </a:r>
            <a:br>
              <a:rPr lang="en-US" sz="2400"/>
            </a:br>
            <a:r>
              <a:rPr lang="en-US" sz="2400"/>
              <a:t>TOF, RICH &amp; ECAL</a:t>
            </a:r>
          </a:p>
        </p:txBody>
      </p:sp>
      <p:sp>
        <p:nvSpPr>
          <p:cNvPr id="631814" name="Text Box 6"/>
          <p:cNvSpPr txBox="1">
            <a:spLocks noChangeArrowheads="1"/>
          </p:cNvSpPr>
          <p:nvPr/>
        </p:nvSpPr>
        <p:spPr bwMode="auto">
          <a:xfrm>
            <a:off x="0" y="6461125"/>
            <a:ext cx="9144000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All of the detectors have been re-integrated and functionally tested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Rectangle 2"/>
          <p:cNvSpPr>
            <a:spLocks noChangeArrowheads="1"/>
          </p:cNvSpPr>
          <p:nvPr/>
        </p:nvSpPr>
        <p:spPr bwMode="auto">
          <a:xfrm>
            <a:off x="0" y="947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64259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0" y="12700"/>
            <a:ext cx="9090025" cy="1143000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sz="3200" b="1">
                <a:solidFill>
                  <a:srgbClr val="0000FF"/>
                </a:solidFill>
              </a:rPr>
              <a:t>The AMS Science Operation </a:t>
            </a:r>
            <a:br>
              <a:rPr lang="en-US" sz="3200" b="1">
                <a:solidFill>
                  <a:srgbClr val="0000FF"/>
                </a:solidFill>
              </a:rPr>
            </a:br>
            <a:r>
              <a:rPr lang="en-US" sz="3200" b="1">
                <a:solidFill>
                  <a:srgbClr val="0000FF"/>
                </a:solidFill>
              </a:rPr>
              <a:t>and Data Analysis Center at CERN</a:t>
            </a:r>
          </a:p>
        </p:txBody>
      </p:sp>
      <p:sp>
        <p:nvSpPr>
          <p:cNvPr id="864260" name="AutoShape 4"/>
          <p:cNvSpPr>
            <a:spLocks noChangeAspect="1" noChangeArrowheads="1" noTextEdit="1"/>
          </p:cNvSpPr>
          <p:nvPr/>
        </p:nvSpPr>
        <p:spPr bwMode="auto">
          <a:xfrm>
            <a:off x="1060450" y="1068388"/>
            <a:ext cx="6934200" cy="578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61" name="Rectangle 5"/>
          <p:cNvSpPr>
            <a:spLocks noChangeArrowheads="1"/>
          </p:cNvSpPr>
          <p:nvPr/>
        </p:nvSpPr>
        <p:spPr bwMode="auto">
          <a:xfrm>
            <a:off x="1058863" y="1066800"/>
            <a:ext cx="7708900" cy="57927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642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450" y="3803650"/>
            <a:ext cx="70088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4263" name="Rectangle 7"/>
          <p:cNvSpPr>
            <a:spLocks noChangeArrowheads="1"/>
          </p:cNvSpPr>
          <p:nvPr/>
        </p:nvSpPr>
        <p:spPr bwMode="auto">
          <a:xfrm>
            <a:off x="1246188" y="4294188"/>
            <a:ext cx="2413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USA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64" name="Rectangle 8"/>
          <p:cNvSpPr>
            <a:spLocks noChangeArrowheads="1"/>
          </p:cNvSpPr>
          <p:nvPr/>
        </p:nvSpPr>
        <p:spPr bwMode="auto">
          <a:xfrm>
            <a:off x="1244600" y="4403725"/>
            <a:ext cx="223838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65" name="Rectangle 9"/>
          <p:cNvSpPr>
            <a:spLocks noChangeArrowheads="1"/>
          </p:cNvSpPr>
          <p:nvPr/>
        </p:nvSpPr>
        <p:spPr bwMode="auto">
          <a:xfrm>
            <a:off x="1243013" y="4402138"/>
            <a:ext cx="8334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FLORIDA A&amp;M UNIV.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66" name="Rectangle 10"/>
          <p:cNvSpPr>
            <a:spLocks noChangeArrowheads="1"/>
          </p:cNvSpPr>
          <p:nvPr/>
        </p:nvSpPr>
        <p:spPr bwMode="auto">
          <a:xfrm>
            <a:off x="1243013" y="4518025"/>
            <a:ext cx="9398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JOHNS HOPKINS UNIV.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67" name="Rectangle 11"/>
          <p:cNvSpPr>
            <a:spLocks noChangeArrowheads="1"/>
          </p:cNvSpPr>
          <p:nvPr/>
        </p:nvSpPr>
        <p:spPr bwMode="auto">
          <a:xfrm>
            <a:off x="1243013" y="4633913"/>
            <a:ext cx="1682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MIT 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68" name="Rectangle 12"/>
          <p:cNvSpPr>
            <a:spLocks noChangeArrowheads="1"/>
          </p:cNvSpPr>
          <p:nvPr/>
        </p:nvSpPr>
        <p:spPr bwMode="auto">
          <a:xfrm>
            <a:off x="1397000" y="4633913"/>
            <a:ext cx="26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69" name="Rectangle 13"/>
          <p:cNvSpPr>
            <a:spLocks noChangeArrowheads="1"/>
          </p:cNvSpPr>
          <p:nvPr/>
        </p:nvSpPr>
        <p:spPr bwMode="auto">
          <a:xfrm>
            <a:off x="1446213" y="4633913"/>
            <a:ext cx="5159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CAMBRIDGE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0" name="Rectangle 14"/>
          <p:cNvSpPr>
            <a:spLocks noChangeArrowheads="1"/>
          </p:cNvSpPr>
          <p:nvPr/>
        </p:nvSpPr>
        <p:spPr bwMode="auto">
          <a:xfrm>
            <a:off x="1243013" y="4749800"/>
            <a:ext cx="1695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NASA GODDARD SPACE FLIGHT CENTER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1" name="Rectangle 15"/>
          <p:cNvSpPr>
            <a:spLocks noChangeArrowheads="1"/>
          </p:cNvSpPr>
          <p:nvPr/>
        </p:nvSpPr>
        <p:spPr bwMode="auto">
          <a:xfrm>
            <a:off x="1243013" y="4865688"/>
            <a:ext cx="1350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NASA JOHNSON SPACE CENTER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2" name="Rectangle 16"/>
          <p:cNvSpPr>
            <a:spLocks noChangeArrowheads="1"/>
          </p:cNvSpPr>
          <p:nvPr/>
        </p:nvSpPr>
        <p:spPr bwMode="auto">
          <a:xfrm>
            <a:off x="1243013" y="4981575"/>
            <a:ext cx="13462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NASA KENNEDY SPACE CENTER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3" name="Rectangle 17"/>
          <p:cNvSpPr>
            <a:spLocks noChangeArrowheads="1"/>
          </p:cNvSpPr>
          <p:nvPr/>
        </p:nvSpPr>
        <p:spPr bwMode="auto">
          <a:xfrm>
            <a:off x="1243013" y="5097463"/>
            <a:ext cx="11938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FLORIDA STATE UNIVERSITY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4" name="Rectangle 18"/>
          <p:cNvSpPr>
            <a:spLocks noChangeArrowheads="1"/>
          </p:cNvSpPr>
          <p:nvPr/>
        </p:nvSpPr>
        <p:spPr bwMode="auto">
          <a:xfrm>
            <a:off x="1260475" y="5214938"/>
            <a:ext cx="1033463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latin typeface="Arial Narrow" pitchFamily="34" charset="0"/>
              </a:rPr>
              <a:t>(NAT. HIGH MAG. FIELD LAB)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5" name="Rectangle 19"/>
          <p:cNvSpPr>
            <a:spLocks noChangeArrowheads="1"/>
          </p:cNvSpPr>
          <p:nvPr/>
        </p:nvSpPr>
        <p:spPr bwMode="auto">
          <a:xfrm>
            <a:off x="1243013" y="5318125"/>
            <a:ext cx="10175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TEXAS A&amp;M UNIVERSITY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6" name="Rectangle 20"/>
          <p:cNvSpPr>
            <a:spLocks noChangeArrowheads="1"/>
          </p:cNvSpPr>
          <p:nvPr/>
        </p:nvSpPr>
        <p:spPr bwMode="auto">
          <a:xfrm>
            <a:off x="1243013" y="5434013"/>
            <a:ext cx="7588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FLORIDA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7" name="Rectangle 21"/>
          <p:cNvSpPr>
            <a:spLocks noChangeArrowheads="1"/>
          </p:cNvSpPr>
          <p:nvPr/>
        </p:nvSpPr>
        <p:spPr bwMode="auto">
          <a:xfrm>
            <a:off x="1243013" y="5549900"/>
            <a:ext cx="8651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MARYLAND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8" name="Rectangle 22"/>
          <p:cNvSpPr>
            <a:spLocks noChangeArrowheads="1"/>
          </p:cNvSpPr>
          <p:nvPr/>
        </p:nvSpPr>
        <p:spPr bwMode="auto">
          <a:xfrm>
            <a:off x="1243013" y="5665788"/>
            <a:ext cx="6651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TEXAS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79" name="Rectangle 23"/>
          <p:cNvSpPr>
            <a:spLocks noChangeArrowheads="1"/>
          </p:cNvSpPr>
          <p:nvPr/>
        </p:nvSpPr>
        <p:spPr bwMode="auto">
          <a:xfrm>
            <a:off x="1243013" y="5781675"/>
            <a:ext cx="4937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YALE UNIV. 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0" name="Rectangle 24"/>
          <p:cNvSpPr>
            <a:spLocks noChangeArrowheads="1"/>
          </p:cNvSpPr>
          <p:nvPr/>
        </p:nvSpPr>
        <p:spPr bwMode="auto">
          <a:xfrm>
            <a:off x="1703388" y="5781675"/>
            <a:ext cx="269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1" name="Rectangle 25"/>
          <p:cNvSpPr>
            <a:spLocks noChangeArrowheads="1"/>
          </p:cNvSpPr>
          <p:nvPr/>
        </p:nvSpPr>
        <p:spPr bwMode="auto">
          <a:xfrm>
            <a:off x="1752600" y="5781675"/>
            <a:ext cx="5111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NEW HAVEN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2" name="Rectangle 26"/>
          <p:cNvSpPr>
            <a:spLocks noChangeArrowheads="1"/>
          </p:cNvSpPr>
          <p:nvPr/>
        </p:nvSpPr>
        <p:spPr bwMode="auto">
          <a:xfrm>
            <a:off x="1304925" y="6094413"/>
            <a:ext cx="4508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MEXICO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3" name="Rectangle 27"/>
          <p:cNvSpPr>
            <a:spLocks noChangeArrowheads="1"/>
          </p:cNvSpPr>
          <p:nvPr/>
        </p:nvSpPr>
        <p:spPr bwMode="auto">
          <a:xfrm>
            <a:off x="1303338" y="6203950"/>
            <a:ext cx="427037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84" name="Rectangle 28"/>
          <p:cNvSpPr>
            <a:spLocks noChangeArrowheads="1"/>
          </p:cNvSpPr>
          <p:nvPr/>
        </p:nvSpPr>
        <p:spPr bwMode="auto">
          <a:xfrm>
            <a:off x="1304925" y="6207125"/>
            <a:ext cx="3032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UNAM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5" name="Rectangle 29"/>
          <p:cNvSpPr>
            <a:spLocks noChangeArrowheads="1"/>
          </p:cNvSpPr>
          <p:nvPr/>
        </p:nvSpPr>
        <p:spPr bwMode="auto">
          <a:xfrm>
            <a:off x="3959225" y="4306888"/>
            <a:ext cx="5842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DENMARK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6" name="Rectangle 30"/>
          <p:cNvSpPr>
            <a:spLocks noChangeArrowheads="1"/>
          </p:cNvSpPr>
          <p:nvPr/>
        </p:nvSpPr>
        <p:spPr bwMode="auto">
          <a:xfrm>
            <a:off x="3959225" y="4416425"/>
            <a:ext cx="544513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87" name="Rectangle 31"/>
          <p:cNvSpPr>
            <a:spLocks noChangeArrowheads="1"/>
          </p:cNvSpPr>
          <p:nvPr/>
        </p:nvSpPr>
        <p:spPr bwMode="auto">
          <a:xfrm>
            <a:off x="3959225" y="4410075"/>
            <a:ext cx="7445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AARHUS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8" name="Rectangle 32"/>
          <p:cNvSpPr>
            <a:spLocks noChangeArrowheads="1"/>
          </p:cNvSpPr>
          <p:nvPr/>
        </p:nvSpPr>
        <p:spPr bwMode="auto">
          <a:xfrm>
            <a:off x="4610100" y="3913188"/>
            <a:ext cx="5016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FINLAND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89" name="Rectangle 33"/>
          <p:cNvSpPr>
            <a:spLocks noChangeArrowheads="1"/>
          </p:cNvSpPr>
          <p:nvPr/>
        </p:nvSpPr>
        <p:spPr bwMode="auto">
          <a:xfrm>
            <a:off x="4608513" y="4022725"/>
            <a:ext cx="469900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90" name="Rectangle 34"/>
          <p:cNvSpPr>
            <a:spLocks noChangeArrowheads="1"/>
          </p:cNvSpPr>
          <p:nvPr/>
        </p:nvSpPr>
        <p:spPr bwMode="auto">
          <a:xfrm>
            <a:off x="4611688" y="4030663"/>
            <a:ext cx="6381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HELSINKI UNIV.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1" name="Rectangle 35"/>
          <p:cNvSpPr>
            <a:spLocks noChangeArrowheads="1"/>
          </p:cNvSpPr>
          <p:nvPr/>
        </p:nvSpPr>
        <p:spPr bwMode="auto">
          <a:xfrm>
            <a:off x="4611688" y="4146550"/>
            <a:ext cx="679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TURKU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2" name="Rectangle 36"/>
          <p:cNvSpPr>
            <a:spLocks noChangeArrowheads="1"/>
          </p:cNvSpPr>
          <p:nvPr/>
        </p:nvSpPr>
        <p:spPr bwMode="auto">
          <a:xfrm>
            <a:off x="3048000" y="5103813"/>
            <a:ext cx="476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FRANCE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3" name="Rectangle 37"/>
          <p:cNvSpPr>
            <a:spLocks noChangeArrowheads="1"/>
          </p:cNvSpPr>
          <p:nvPr/>
        </p:nvSpPr>
        <p:spPr bwMode="auto">
          <a:xfrm>
            <a:off x="3046413" y="5214938"/>
            <a:ext cx="444500" cy="4762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94" name="Rectangle 38"/>
          <p:cNvSpPr>
            <a:spLocks noChangeArrowheads="1"/>
          </p:cNvSpPr>
          <p:nvPr/>
        </p:nvSpPr>
        <p:spPr bwMode="auto">
          <a:xfrm>
            <a:off x="3032125" y="5222875"/>
            <a:ext cx="8175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GAM MONTPELLIER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5" name="Rectangle 39"/>
          <p:cNvSpPr>
            <a:spLocks noChangeArrowheads="1"/>
          </p:cNvSpPr>
          <p:nvPr/>
        </p:nvSpPr>
        <p:spPr bwMode="auto">
          <a:xfrm>
            <a:off x="3032125" y="5338763"/>
            <a:ext cx="5984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LAPP ANNECY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6" name="Rectangle 40"/>
          <p:cNvSpPr>
            <a:spLocks noChangeArrowheads="1"/>
          </p:cNvSpPr>
          <p:nvPr/>
        </p:nvSpPr>
        <p:spPr bwMode="auto">
          <a:xfrm>
            <a:off x="3032125" y="5454650"/>
            <a:ext cx="719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LPSC GRENOBLE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7" name="Rectangle 41"/>
          <p:cNvSpPr>
            <a:spLocks noChangeArrowheads="1"/>
          </p:cNvSpPr>
          <p:nvPr/>
        </p:nvSpPr>
        <p:spPr bwMode="auto">
          <a:xfrm>
            <a:off x="5087938" y="4470400"/>
            <a:ext cx="5842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GERMANY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298" name="Rectangle 42"/>
          <p:cNvSpPr>
            <a:spLocks noChangeArrowheads="1"/>
          </p:cNvSpPr>
          <p:nvPr/>
        </p:nvSpPr>
        <p:spPr bwMode="auto">
          <a:xfrm>
            <a:off x="5086350" y="4579938"/>
            <a:ext cx="547688" cy="4762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299" name="Rectangle 43"/>
          <p:cNvSpPr>
            <a:spLocks noChangeArrowheads="1"/>
          </p:cNvSpPr>
          <p:nvPr/>
        </p:nvSpPr>
        <p:spPr bwMode="auto">
          <a:xfrm>
            <a:off x="5103813" y="4581525"/>
            <a:ext cx="2508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RWTH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0" name="Rectangle 44"/>
          <p:cNvSpPr>
            <a:spLocks noChangeArrowheads="1"/>
          </p:cNvSpPr>
          <p:nvPr/>
        </p:nvSpPr>
        <p:spPr bwMode="auto">
          <a:xfrm>
            <a:off x="5340350" y="4581525"/>
            <a:ext cx="26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1" name="Rectangle 45"/>
          <p:cNvSpPr>
            <a:spLocks noChangeArrowheads="1"/>
          </p:cNvSpPr>
          <p:nvPr/>
        </p:nvSpPr>
        <p:spPr bwMode="auto">
          <a:xfrm>
            <a:off x="5365750" y="4581525"/>
            <a:ext cx="238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2" name="Rectangle 46"/>
          <p:cNvSpPr>
            <a:spLocks noChangeArrowheads="1"/>
          </p:cNvSpPr>
          <p:nvPr/>
        </p:nvSpPr>
        <p:spPr bwMode="auto">
          <a:xfrm>
            <a:off x="5103813" y="4697413"/>
            <a:ext cx="2508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RWTH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3" name="Rectangle 47"/>
          <p:cNvSpPr>
            <a:spLocks noChangeArrowheads="1"/>
          </p:cNvSpPr>
          <p:nvPr/>
        </p:nvSpPr>
        <p:spPr bwMode="auto">
          <a:xfrm>
            <a:off x="5340350" y="4697413"/>
            <a:ext cx="26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4" name="Rectangle 48"/>
          <p:cNvSpPr>
            <a:spLocks noChangeArrowheads="1"/>
          </p:cNvSpPr>
          <p:nvPr/>
        </p:nvSpPr>
        <p:spPr bwMode="auto">
          <a:xfrm>
            <a:off x="5365750" y="4697413"/>
            <a:ext cx="714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III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5" name="Rectangle 49"/>
          <p:cNvSpPr>
            <a:spLocks noChangeArrowheads="1"/>
          </p:cNvSpPr>
          <p:nvPr/>
        </p:nvSpPr>
        <p:spPr bwMode="auto">
          <a:xfrm>
            <a:off x="5103813" y="4813300"/>
            <a:ext cx="1857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MAX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6" name="Rectangle 50"/>
          <p:cNvSpPr>
            <a:spLocks noChangeArrowheads="1"/>
          </p:cNvSpPr>
          <p:nvPr/>
        </p:nvSpPr>
        <p:spPr bwMode="auto">
          <a:xfrm>
            <a:off x="5281613" y="4813300"/>
            <a:ext cx="269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7" name="Rectangle 51"/>
          <p:cNvSpPr>
            <a:spLocks noChangeArrowheads="1"/>
          </p:cNvSpPr>
          <p:nvPr/>
        </p:nvSpPr>
        <p:spPr bwMode="auto">
          <a:xfrm>
            <a:off x="5307013" y="4813300"/>
            <a:ext cx="5254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PLANK INST.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8" name="Rectangle 52"/>
          <p:cNvSpPr>
            <a:spLocks noChangeArrowheads="1"/>
          </p:cNvSpPr>
          <p:nvPr/>
        </p:nvSpPr>
        <p:spPr bwMode="auto">
          <a:xfrm>
            <a:off x="5103813" y="4929188"/>
            <a:ext cx="9112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KARLSRUHE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09" name="Rectangle 53"/>
          <p:cNvSpPr>
            <a:spLocks noChangeArrowheads="1"/>
          </p:cNvSpPr>
          <p:nvPr/>
        </p:nvSpPr>
        <p:spPr bwMode="auto">
          <a:xfrm>
            <a:off x="4495800" y="5662613"/>
            <a:ext cx="3302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ITALY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0" name="Rectangle 54"/>
          <p:cNvSpPr>
            <a:spLocks noChangeArrowheads="1"/>
          </p:cNvSpPr>
          <p:nvPr/>
        </p:nvSpPr>
        <p:spPr bwMode="auto">
          <a:xfrm>
            <a:off x="4495800" y="5772150"/>
            <a:ext cx="312738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11" name="Rectangle 55"/>
          <p:cNvSpPr>
            <a:spLocks noChangeArrowheads="1"/>
          </p:cNvSpPr>
          <p:nvPr/>
        </p:nvSpPr>
        <p:spPr bwMode="auto">
          <a:xfrm>
            <a:off x="4495800" y="5773738"/>
            <a:ext cx="1397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ASI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2" name="Rectangle 56"/>
          <p:cNvSpPr>
            <a:spLocks noChangeArrowheads="1"/>
          </p:cNvSpPr>
          <p:nvPr/>
        </p:nvSpPr>
        <p:spPr bwMode="auto">
          <a:xfrm>
            <a:off x="4495800" y="5889625"/>
            <a:ext cx="6778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CARSO TRIESTE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3" name="Rectangle 57"/>
          <p:cNvSpPr>
            <a:spLocks noChangeArrowheads="1"/>
          </p:cNvSpPr>
          <p:nvPr/>
        </p:nvSpPr>
        <p:spPr bwMode="auto">
          <a:xfrm>
            <a:off x="4495800" y="6005513"/>
            <a:ext cx="6873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IROE FLORENCE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4" name="Rectangle 58"/>
          <p:cNvSpPr>
            <a:spLocks noChangeArrowheads="1"/>
          </p:cNvSpPr>
          <p:nvPr/>
        </p:nvSpPr>
        <p:spPr bwMode="auto">
          <a:xfrm>
            <a:off x="4495800" y="6121400"/>
            <a:ext cx="1117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INFN &amp; UNIV. OF BOLOGNA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5" name="Rectangle 59"/>
          <p:cNvSpPr>
            <a:spLocks noChangeArrowheads="1"/>
          </p:cNvSpPr>
          <p:nvPr/>
        </p:nvSpPr>
        <p:spPr bwMode="auto">
          <a:xfrm>
            <a:off x="4495800" y="6237288"/>
            <a:ext cx="10207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INFN &amp; UNIV. OF MILANO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6" name="Rectangle 60"/>
          <p:cNvSpPr>
            <a:spLocks noChangeArrowheads="1"/>
          </p:cNvSpPr>
          <p:nvPr/>
        </p:nvSpPr>
        <p:spPr bwMode="auto">
          <a:xfrm>
            <a:off x="4495800" y="6353175"/>
            <a:ext cx="10715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INFN &amp; UNIV. OF PERUGIA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7" name="Rectangle 61"/>
          <p:cNvSpPr>
            <a:spLocks noChangeArrowheads="1"/>
          </p:cNvSpPr>
          <p:nvPr/>
        </p:nvSpPr>
        <p:spPr bwMode="auto">
          <a:xfrm>
            <a:off x="4495800" y="6469063"/>
            <a:ext cx="8858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INFN &amp; UNIV. OF PISA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8" name="Rectangle 62"/>
          <p:cNvSpPr>
            <a:spLocks noChangeArrowheads="1"/>
          </p:cNvSpPr>
          <p:nvPr/>
        </p:nvSpPr>
        <p:spPr bwMode="auto">
          <a:xfrm>
            <a:off x="4495800" y="6584950"/>
            <a:ext cx="946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INFN &amp; UNIV. OF ROMA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19" name="Rectangle 63"/>
          <p:cNvSpPr>
            <a:spLocks noChangeArrowheads="1"/>
          </p:cNvSpPr>
          <p:nvPr/>
        </p:nvSpPr>
        <p:spPr bwMode="auto">
          <a:xfrm>
            <a:off x="4495800" y="6699250"/>
            <a:ext cx="946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INFN &amp; UNIV. OF SIENA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0" name="Rectangle 64"/>
          <p:cNvSpPr>
            <a:spLocks noChangeArrowheads="1"/>
          </p:cNvSpPr>
          <p:nvPr/>
        </p:nvSpPr>
        <p:spPr bwMode="auto">
          <a:xfrm>
            <a:off x="2959100" y="4456113"/>
            <a:ext cx="86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NETHERLANDS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1" name="Rectangle 65"/>
          <p:cNvSpPr>
            <a:spLocks noChangeArrowheads="1"/>
          </p:cNvSpPr>
          <p:nvPr/>
        </p:nvSpPr>
        <p:spPr bwMode="auto">
          <a:xfrm>
            <a:off x="2957513" y="4565650"/>
            <a:ext cx="812800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22" name="Rectangle 66"/>
          <p:cNvSpPr>
            <a:spLocks noChangeArrowheads="1"/>
          </p:cNvSpPr>
          <p:nvPr/>
        </p:nvSpPr>
        <p:spPr bwMode="auto">
          <a:xfrm>
            <a:off x="2959100" y="4575175"/>
            <a:ext cx="17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ESA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3" name="Rectangle 67"/>
          <p:cNvSpPr>
            <a:spLocks noChangeArrowheads="1"/>
          </p:cNvSpPr>
          <p:nvPr/>
        </p:nvSpPr>
        <p:spPr bwMode="auto">
          <a:xfrm>
            <a:off x="3122613" y="4575175"/>
            <a:ext cx="269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4" name="Rectangle 68"/>
          <p:cNvSpPr>
            <a:spLocks noChangeArrowheads="1"/>
          </p:cNvSpPr>
          <p:nvPr/>
        </p:nvSpPr>
        <p:spPr bwMode="auto">
          <a:xfrm>
            <a:off x="3149600" y="4575175"/>
            <a:ext cx="2778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ESTEC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5" name="Rectangle 69"/>
          <p:cNvSpPr>
            <a:spLocks noChangeArrowheads="1"/>
          </p:cNvSpPr>
          <p:nvPr/>
        </p:nvSpPr>
        <p:spPr bwMode="auto">
          <a:xfrm>
            <a:off x="2959100" y="4691063"/>
            <a:ext cx="311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NIKHEF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6" name="Rectangle 70"/>
          <p:cNvSpPr>
            <a:spLocks noChangeArrowheads="1"/>
          </p:cNvSpPr>
          <p:nvPr/>
        </p:nvSpPr>
        <p:spPr bwMode="auto">
          <a:xfrm>
            <a:off x="2959100" y="4806950"/>
            <a:ext cx="17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NLR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7" name="Rectangle 71"/>
          <p:cNvSpPr>
            <a:spLocks noChangeArrowheads="1"/>
          </p:cNvSpPr>
          <p:nvPr/>
        </p:nvSpPr>
        <p:spPr bwMode="auto">
          <a:xfrm>
            <a:off x="5137150" y="5064125"/>
            <a:ext cx="546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ROMANIA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28" name="Rectangle 72"/>
          <p:cNvSpPr>
            <a:spLocks noChangeArrowheads="1"/>
          </p:cNvSpPr>
          <p:nvPr/>
        </p:nvSpPr>
        <p:spPr bwMode="auto">
          <a:xfrm>
            <a:off x="5135563" y="5173663"/>
            <a:ext cx="509587" cy="4762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29" name="Rectangle 73"/>
          <p:cNvSpPr>
            <a:spLocks noChangeArrowheads="1"/>
          </p:cNvSpPr>
          <p:nvPr/>
        </p:nvSpPr>
        <p:spPr bwMode="auto">
          <a:xfrm>
            <a:off x="5137150" y="5170488"/>
            <a:ext cx="1093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ISS, UNIV. OF BUCHAREST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0" name="Rectangle 74"/>
          <p:cNvSpPr>
            <a:spLocks noChangeArrowheads="1"/>
          </p:cNvSpPr>
          <p:nvPr/>
        </p:nvSpPr>
        <p:spPr bwMode="auto">
          <a:xfrm>
            <a:off x="6111875" y="4025900"/>
            <a:ext cx="4318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RUSSIA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1" name="Rectangle 75"/>
          <p:cNvSpPr>
            <a:spLocks noChangeArrowheads="1"/>
          </p:cNvSpPr>
          <p:nvPr/>
        </p:nvSpPr>
        <p:spPr bwMode="auto">
          <a:xfrm>
            <a:off x="6110288" y="4137025"/>
            <a:ext cx="403225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32" name="Rectangle 76"/>
          <p:cNvSpPr>
            <a:spLocks noChangeArrowheads="1"/>
          </p:cNvSpPr>
          <p:nvPr/>
        </p:nvSpPr>
        <p:spPr bwMode="auto">
          <a:xfrm>
            <a:off x="6111875" y="4135438"/>
            <a:ext cx="1793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I.K.I.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3" name="Rectangle 77"/>
          <p:cNvSpPr>
            <a:spLocks noChangeArrowheads="1"/>
          </p:cNvSpPr>
          <p:nvPr/>
        </p:nvSpPr>
        <p:spPr bwMode="auto">
          <a:xfrm>
            <a:off x="6111875" y="4251325"/>
            <a:ext cx="1857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ITEP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4" name="Rectangle 78"/>
          <p:cNvSpPr>
            <a:spLocks noChangeArrowheads="1"/>
          </p:cNvSpPr>
          <p:nvPr/>
        </p:nvSpPr>
        <p:spPr bwMode="auto">
          <a:xfrm>
            <a:off x="6111875" y="4367213"/>
            <a:ext cx="7715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KURCHATOV INST.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5" name="Rectangle 79"/>
          <p:cNvSpPr>
            <a:spLocks noChangeArrowheads="1"/>
          </p:cNvSpPr>
          <p:nvPr/>
        </p:nvSpPr>
        <p:spPr bwMode="auto">
          <a:xfrm>
            <a:off x="6111875" y="4483100"/>
            <a:ext cx="9398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MOSCOW STATE UNIV.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6" name="Rectangle 80"/>
          <p:cNvSpPr>
            <a:spLocks noChangeArrowheads="1"/>
          </p:cNvSpPr>
          <p:nvPr/>
        </p:nvSpPr>
        <p:spPr bwMode="auto">
          <a:xfrm>
            <a:off x="3132138" y="5654675"/>
            <a:ext cx="349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SPAIN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7" name="Rectangle 81"/>
          <p:cNvSpPr>
            <a:spLocks noChangeArrowheads="1"/>
          </p:cNvSpPr>
          <p:nvPr/>
        </p:nvSpPr>
        <p:spPr bwMode="auto">
          <a:xfrm>
            <a:off x="3132138" y="5764213"/>
            <a:ext cx="325437" cy="4762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38" name="Rectangle 82"/>
          <p:cNvSpPr>
            <a:spLocks noChangeArrowheads="1"/>
          </p:cNvSpPr>
          <p:nvPr/>
        </p:nvSpPr>
        <p:spPr bwMode="auto">
          <a:xfrm>
            <a:off x="3132138" y="5765800"/>
            <a:ext cx="3444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CIEMAT 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39" name="Rectangle 83"/>
          <p:cNvSpPr>
            <a:spLocks noChangeArrowheads="1"/>
          </p:cNvSpPr>
          <p:nvPr/>
        </p:nvSpPr>
        <p:spPr bwMode="auto">
          <a:xfrm>
            <a:off x="3454400" y="5765800"/>
            <a:ext cx="26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0" name="Rectangle 84"/>
          <p:cNvSpPr>
            <a:spLocks noChangeArrowheads="1"/>
          </p:cNvSpPr>
          <p:nvPr/>
        </p:nvSpPr>
        <p:spPr bwMode="auto">
          <a:xfrm>
            <a:off x="3503613" y="5765800"/>
            <a:ext cx="3349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MADRID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1" name="Rectangle 85"/>
          <p:cNvSpPr>
            <a:spLocks noChangeArrowheads="1"/>
          </p:cNvSpPr>
          <p:nvPr/>
        </p:nvSpPr>
        <p:spPr bwMode="auto">
          <a:xfrm>
            <a:off x="3132138" y="5881688"/>
            <a:ext cx="704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I.A.C. CANARIAS.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2" name="Rectangle 86"/>
          <p:cNvSpPr>
            <a:spLocks noChangeArrowheads="1"/>
          </p:cNvSpPr>
          <p:nvPr/>
        </p:nvSpPr>
        <p:spPr bwMode="auto">
          <a:xfrm>
            <a:off x="4684713" y="5326063"/>
            <a:ext cx="8318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SWITZERLAND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3" name="Rectangle 87"/>
          <p:cNvSpPr>
            <a:spLocks noChangeArrowheads="1"/>
          </p:cNvSpPr>
          <p:nvPr/>
        </p:nvSpPr>
        <p:spPr bwMode="auto">
          <a:xfrm>
            <a:off x="4684713" y="5435600"/>
            <a:ext cx="782637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44" name="Rectangle 88"/>
          <p:cNvSpPr>
            <a:spLocks noChangeArrowheads="1"/>
          </p:cNvSpPr>
          <p:nvPr/>
        </p:nvSpPr>
        <p:spPr bwMode="auto">
          <a:xfrm>
            <a:off x="4684713" y="5437188"/>
            <a:ext cx="1666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ETH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5" name="Rectangle 89"/>
          <p:cNvSpPr>
            <a:spLocks noChangeArrowheads="1"/>
          </p:cNvSpPr>
          <p:nvPr/>
        </p:nvSpPr>
        <p:spPr bwMode="auto">
          <a:xfrm>
            <a:off x="4845050" y="5437188"/>
            <a:ext cx="26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-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6" name="Rectangle 90"/>
          <p:cNvSpPr>
            <a:spLocks noChangeArrowheads="1"/>
          </p:cNvSpPr>
          <p:nvPr/>
        </p:nvSpPr>
        <p:spPr bwMode="auto">
          <a:xfrm>
            <a:off x="4870450" y="5437188"/>
            <a:ext cx="3159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ZURICH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7" name="Rectangle 91"/>
          <p:cNvSpPr>
            <a:spLocks noChangeArrowheads="1"/>
          </p:cNvSpPr>
          <p:nvPr/>
        </p:nvSpPr>
        <p:spPr bwMode="auto">
          <a:xfrm>
            <a:off x="4684713" y="5553075"/>
            <a:ext cx="739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UNIV. OF GENEVA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8" name="Rectangle 92"/>
          <p:cNvSpPr>
            <a:spLocks noChangeArrowheads="1"/>
          </p:cNvSpPr>
          <p:nvPr/>
        </p:nvSpPr>
        <p:spPr bwMode="auto">
          <a:xfrm>
            <a:off x="6345238" y="5160963"/>
            <a:ext cx="3619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CHINA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49" name="Rectangle 93"/>
          <p:cNvSpPr>
            <a:spLocks noChangeArrowheads="1"/>
          </p:cNvSpPr>
          <p:nvPr/>
        </p:nvSpPr>
        <p:spPr bwMode="auto">
          <a:xfrm>
            <a:off x="6343650" y="5270500"/>
            <a:ext cx="336550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50" name="Rectangle 94"/>
          <p:cNvSpPr>
            <a:spLocks noChangeArrowheads="1"/>
          </p:cNvSpPr>
          <p:nvPr/>
        </p:nvSpPr>
        <p:spPr bwMode="auto">
          <a:xfrm>
            <a:off x="6694488" y="5119688"/>
            <a:ext cx="6080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BISEE (Beijing)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1" name="Rectangle 95"/>
          <p:cNvSpPr>
            <a:spLocks noChangeArrowheads="1"/>
          </p:cNvSpPr>
          <p:nvPr/>
        </p:nvSpPr>
        <p:spPr bwMode="auto">
          <a:xfrm>
            <a:off x="6694488" y="5235575"/>
            <a:ext cx="4921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IEE (Beijing)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2" name="Rectangle 96"/>
          <p:cNvSpPr>
            <a:spLocks noChangeArrowheads="1"/>
          </p:cNvSpPr>
          <p:nvPr/>
        </p:nvSpPr>
        <p:spPr bwMode="auto">
          <a:xfrm>
            <a:off x="6694488" y="5351463"/>
            <a:ext cx="552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IHEP (Beijing)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3" name="Rectangle 97"/>
          <p:cNvSpPr>
            <a:spLocks noChangeArrowheads="1"/>
          </p:cNvSpPr>
          <p:nvPr/>
        </p:nvSpPr>
        <p:spPr bwMode="auto">
          <a:xfrm>
            <a:off x="6694488" y="5467350"/>
            <a:ext cx="6651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SJTU (Shanghai)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4" name="Rectangle 98"/>
          <p:cNvSpPr>
            <a:spLocks noChangeArrowheads="1"/>
          </p:cNvSpPr>
          <p:nvPr/>
        </p:nvSpPr>
        <p:spPr bwMode="auto">
          <a:xfrm>
            <a:off x="6694488" y="5583238"/>
            <a:ext cx="5556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SEU (Nanjing)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5" name="Rectangle 99"/>
          <p:cNvSpPr>
            <a:spLocks noChangeArrowheads="1"/>
          </p:cNvSpPr>
          <p:nvPr/>
        </p:nvSpPr>
        <p:spPr bwMode="auto">
          <a:xfrm>
            <a:off x="6694488" y="5699125"/>
            <a:ext cx="7620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SYSU (Guangzhou)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6" name="Rectangle 100"/>
          <p:cNvSpPr>
            <a:spLocks noChangeArrowheads="1"/>
          </p:cNvSpPr>
          <p:nvPr/>
        </p:nvSpPr>
        <p:spPr bwMode="auto">
          <a:xfrm>
            <a:off x="6694488" y="5815013"/>
            <a:ext cx="4714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SDU (Jinan)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7" name="Rectangle 101"/>
          <p:cNvSpPr>
            <a:spLocks noChangeArrowheads="1"/>
          </p:cNvSpPr>
          <p:nvPr/>
        </p:nvSpPr>
        <p:spPr bwMode="auto">
          <a:xfrm>
            <a:off x="7415213" y="4738688"/>
            <a:ext cx="4127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KOREA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58" name="Rectangle 102"/>
          <p:cNvSpPr>
            <a:spLocks noChangeArrowheads="1"/>
          </p:cNvSpPr>
          <p:nvPr/>
        </p:nvSpPr>
        <p:spPr bwMode="auto">
          <a:xfrm>
            <a:off x="7413625" y="4846638"/>
            <a:ext cx="385763" cy="6350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59" name="Rectangle 103"/>
          <p:cNvSpPr>
            <a:spLocks noChangeArrowheads="1"/>
          </p:cNvSpPr>
          <p:nvPr/>
        </p:nvSpPr>
        <p:spPr bwMode="auto">
          <a:xfrm>
            <a:off x="7545388" y="4868863"/>
            <a:ext cx="2555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EWHA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60" name="Rectangle 104"/>
          <p:cNvSpPr>
            <a:spLocks noChangeArrowheads="1"/>
          </p:cNvSpPr>
          <p:nvPr/>
        </p:nvSpPr>
        <p:spPr bwMode="auto">
          <a:xfrm>
            <a:off x="6851650" y="4984750"/>
            <a:ext cx="990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KYUNGPOOK NAT.UNIV.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61" name="Freeform 105"/>
          <p:cNvSpPr>
            <a:spLocks/>
          </p:cNvSpPr>
          <p:nvPr/>
        </p:nvSpPr>
        <p:spPr bwMode="auto">
          <a:xfrm>
            <a:off x="7412038" y="5738813"/>
            <a:ext cx="42862" cy="82550"/>
          </a:xfrm>
          <a:custGeom>
            <a:avLst/>
            <a:gdLst/>
            <a:ahLst/>
            <a:cxnLst>
              <a:cxn ang="0">
                <a:pos x="116" y="10"/>
              </a:cxn>
              <a:cxn ang="0">
                <a:pos x="23" y="77"/>
              </a:cxn>
              <a:cxn ang="0">
                <a:pos x="10" y="185"/>
              </a:cxn>
              <a:cxn ang="0">
                <a:pos x="76" y="252"/>
              </a:cxn>
              <a:cxn ang="0">
                <a:pos x="116" y="144"/>
              </a:cxn>
              <a:cxn ang="0">
                <a:pos x="116" y="10"/>
              </a:cxn>
            </a:cxnLst>
            <a:rect l="0" t="0" r="r" b="b"/>
            <a:pathLst>
              <a:path w="133" h="258">
                <a:moveTo>
                  <a:pt x="116" y="10"/>
                </a:moveTo>
                <a:cubicBezTo>
                  <a:pt x="100" y="0"/>
                  <a:pt x="40" y="47"/>
                  <a:pt x="23" y="77"/>
                </a:cubicBezTo>
                <a:cubicBezTo>
                  <a:pt x="6" y="107"/>
                  <a:pt x="0" y="154"/>
                  <a:pt x="10" y="185"/>
                </a:cubicBezTo>
                <a:cubicBezTo>
                  <a:pt x="20" y="215"/>
                  <a:pt x="60" y="258"/>
                  <a:pt x="76" y="252"/>
                </a:cubicBezTo>
                <a:cubicBezTo>
                  <a:pt x="93" y="245"/>
                  <a:pt x="113" y="178"/>
                  <a:pt x="116" y="144"/>
                </a:cubicBezTo>
                <a:cubicBezTo>
                  <a:pt x="120" y="111"/>
                  <a:pt x="133" y="20"/>
                  <a:pt x="116" y="10"/>
                </a:cubicBezTo>
              </a:path>
            </a:pathLst>
          </a:custGeom>
          <a:solidFill>
            <a:srgbClr val="3FF4F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2" name="Freeform 106"/>
          <p:cNvSpPr>
            <a:spLocks noEditPoints="1"/>
          </p:cNvSpPr>
          <p:nvPr/>
        </p:nvSpPr>
        <p:spPr bwMode="auto">
          <a:xfrm>
            <a:off x="7408863" y="5735638"/>
            <a:ext cx="47625" cy="88900"/>
          </a:xfrm>
          <a:custGeom>
            <a:avLst/>
            <a:gdLst/>
            <a:ahLst/>
            <a:cxnLst>
              <a:cxn ang="0">
                <a:pos x="125" y="34"/>
              </a:cxn>
              <a:cxn ang="0">
                <a:pos x="124" y="33"/>
              </a:cxn>
              <a:cxn ang="0">
                <a:pos x="116" y="34"/>
              </a:cxn>
              <a:cxn ang="0">
                <a:pos x="90" y="50"/>
              </a:cxn>
              <a:cxn ang="0">
                <a:pos x="54" y="84"/>
              </a:cxn>
              <a:cxn ang="0">
                <a:pos x="48" y="94"/>
              </a:cxn>
              <a:cxn ang="0">
                <a:pos x="39" y="116"/>
              </a:cxn>
              <a:cxn ang="0">
                <a:pos x="34" y="142"/>
              </a:cxn>
              <a:cxn ang="0">
                <a:pos x="33" y="167"/>
              </a:cxn>
              <a:cxn ang="0">
                <a:pos x="37" y="189"/>
              </a:cxn>
              <a:cxn ang="0">
                <a:pos x="48" y="208"/>
              </a:cxn>
              <a:cxn ang="0">
                <a:pos x="65" y="229"/>
              </a:cxn>
              <a:cxn ang="0">
                <a:pos x="81" y="242"/>
              </a:cxn>
              <a:cxn ang="0">
                <a:pos x="87" y="243"/>
              </a:cxn>
              <a:cxn ang="0">
                <a:pos x="87" y="242"/>
              </a:cxn>
              <a:cxn ang="0">
                <a:pos x="84" y="241"/>
              </a:cxn>
              <a:cxn ang="0">
                <a:pos x="86" y="235"/>
              </a:cxn>
              <a:cxn ang="0">
                <a:pos x="97" y="209"/>
              </a:cxn>
              <a:cxn ang="0">
                <a:pos x="109" y="162"/>
              </a:cxn>
              <a:cxn ang="0">
                <a:pos x="112" y="135"/>
              </a:cxn>
              <a:cxn ang="0">
                <a:pos x="118" y="74"/>
              </a:cxn>
              <a:cxn ang="0">
                <a:pos x="118" y="38"/>
              </a:cxn>
              <a:cxn ang="0">
                <a:pos x="116" y="28"/>
              </a:cxn>
              <a:cxn ang="0">
                <a:pos x="114" y="27"/>
              </a:cxn>
              <a:cxn ang="0">
                <a:pos x="149" y="22"/>
              </a:cxn>
              <a:cxn ang="0">
                <a:pos x="152" y="37"/>
              </a:cxn>
              <a:cxn ang="0">
                <a:pos x="152" y="77"/>
              </a:cxn>
              <a:cxn ang="0">
                <a:pos x="146" y="138"/>
              </a:cxn>
              <a:cxn ang="0">
                <a:pos x="142" y="169"/>
              </a:cxn>
              <a:cxn ang="0">
                <a:pos x="128" y="221"/>
              </a:cxn>
              <a:cxn ang="0">
                <a:pos x="114" y="253"/>
              </a:cxn>
              <a:cxn ang="0">
                <a:pos x="104" y="267"/>
              </a:cxn>
              <a:cxn ang="0">
                <a:pos x="87" y="276"/>
              </a:cxn>
              <a:cxn ang="0">
                <a:pos x="74" y="274"/>
              </a:cxn>
              <a:cxn ang="0">
                <a:pos x="62" y="269"/>
              </a:cxn>
              <a:cxn ang="0">
                <a:pos x="39" y="249"/>
              </a:cxn>
              <a:cxn ang="0">
                <a:pos x="19" y="224"/>
              </a:cxn>
              <a:cxn ang="0">
                <a:pos x="5" y="195"/>
              </a:cxn>
              <a:cxn ang="0">
                <a:pos x="0" y="166"/>
              </a:cxn>
              <a:cxn ang="0">
                <a:pos x="1" y="135"/>
              </a:cxn>
              <a:cxn ang="0">
                <a:pos x="8" y="104"/>
              </a:cxn>
              <a:cxn ang="0">
                <a:pos x="20" y="75"/>
              </a:cxn>
              <a:cxn ang="0">
                <a:pos x="30" y="61"/>
              </a:cxn>
              <a:cxn ang="0">
                <a:pos x="72" y="22"/>
              </a:cxn>
              <a:cxn ang="0">
                <a:pos x="101" y="5"/>
              </a:cxn>
              <a:cxn ang="0">
                <a:pos x="115" y="0"/>
              </a:cxn>
              <a:cxn ang="0">
                <a:pos x="130" y="1"/>
              </a:cxn>
              <a:cxn ang="0">
                <a:pos x="146" y="16"/>
              </a:cxn>
            </a:cxnLst>
            <a:rect l="0" t="0" r="r" b="b"/>
            <a:pathLst>
              <a:path w="152" h="276">
                <a:moveTo>
                  <a:pt x="114" y="27"/>
                </a:moveTo>
                <a:lnTo>
                  <a:pt x="125" y="34"/>
                </a:lnTo>
                <a:lnTo>
                  <a:pt x="117" y="33"/>
                </a:lnTo>
                <a:lnTo>
                  <a:pt x="124" y="33"/>
                </a:lnTo>
                <a:lnTo>
                  <a:pt x="113" y="36"/>
                </a:lnTo>
                <a:lnTo>
                  <a:pt x="116" y="34"/>
                </a:lnTo>
                <a:lnTo>
                  <a:pt x="103" y="41"/>
                </a:lnTo>
                <a:lnTo>
                  <a:pt x="90" y="50"/>
                </a:lnTo>
                <a:lnTo>
                  <a:pt x="64" y="73"/>
                </a:lnTo>
                <a:lnTo>
                  <a:pt x="54" y="84"/>
                </a:lnTo>
                <a:lnTo>
                  <a:pt x="56" y="82"/>
                </a:lnTo>
                <a:lnTo>
                  <a:pt x="48" y="94"/>
                </a:lnTo>
                <a:lnTo>
                  <a:pt x="49" y="91"/>
                </a:lnTo>
                <a:lnTo>
                  <a:pt x="39" y="116"/>
                </a:lnTo>
                <a:lnTo>
                  <a:pt x="40" y="113"/>
                </a:lnTo>
                <a:lnTo>
                  <a:pt x="34" y="142"/>
                </a:lnTo>
                <a:lnTo>
                  <a:pt x="34" y="139"/>
                </a:lnTo>
                <a:lnTo>
                  <a:pt x="33" y="167"/>
                </a:lnTo>
                <a:lnTo>
                  <a:pt x="33" y="164"/>
                </a:lnTo>
                <a:lnTo>
                  <a:pt x="37" y="189"/>
                </a:lnTo>
                <a:lnTo>
                  <a:pt x="36" y="184"/>
                </a:lnTo>
                <a:lnTo>
                  <a:pt x="48" y="208"/>
                </a:lnTo>
                <a:lnTo>
                  <a:pt x="46" y="206"/>
                </a:lnTo>
                <a:lnTo>
                  <a:pt x="65" y="229"/>
                </a:lnTo>
                <a:lnTo>
                  <a:pt x="73" y="236"/>
                </a:lnTo>
                <a:lnTo>
                  <a:pt x="81" y="242"/>
                </a:lnTo>
                <a:lnTo>
                  <a:pt x="78" y="240"/>
                </a:lnTo>
                <a:lnTo>
                  <a:pt x="87" y="243"/>
                </a:lnTo>
                <a:lnTo>
                  <a:pt x="80" y="242"/>
                </a:lnTo>
                <a:lnTo>
                  <a:pt x="87" y="242"/>
                </a:lnTo>
                <a:lnTo>
                  <a:pt x="77" y="246"/>
                </a:lnTo>
                <a:lnTo>
                  <a:pt x="84" y="241"/>
                </a:lnTo>
                <a:lnTo>
                  <a:pt x="80" y="245"/>
                </a:lnTo>
                <a:lnTo>
                  <a:pt x="86" y="235"/>
                </a:lnTo>
                <a:lnTo>
                  <a:pt x="92" y="224"/>
                </a:lnTo>
                <a:lnTo>
                  <a:pt x="97" y="209"/>
                </a:lnTo>
                <a:lnTo>
                  <a:pt x="106" y="177"/>
                </a:lnTo>
                <a:lnTo>
                  <a:pt x="109" y="162"/>
                </a:lnTo>
                <a:lnTo>
                  <a:pt x="111" y="149"/>
                </a:lnTo>
                <a:lnTo>
                  <a:pt x="112" y="135"/>
                </a:lnTo>
                <a:lnTo>
                  <a:pt x="115" y="116"/>
                </a:lnTo>
                <a:lnTo>
                  <a:pt x="118" y="74"/>
                </a:lnTo>
                <a:lnTo>
                  <a:pt x="119" y="55"/>
                </a:lnTo>
                <a:lnTo>
                  <a:pt x="118" y="38"/>
                </a:lnTo>
                <a:lnTo>
                  <a:pt x="119" y="41"/>
                </a:lnTo>
                <a:lnTo>
                  <a:pt x="116" y="28"/>
                </a:lnTo>
                <a:lnTo>
                  <a:pt x="119" y="34"/>
                </a:lnTo>
                <a:lnTo>
                  <a:pt x="114" y="27"/>
                </a:lnTo>
                <a:close/>
                <a:moveTo>
                  <a:pt x="146" y="16"/>
                </a:moveTo>
                <a:cubicBezTo>
                  <a:pt x="148" y="18"/>
                  <a:pt x="148" y="20"/>
                  <a:pt x="149" y="22"/>
                </a:cubicBezTo>
                <a:lnTo>
                  <a:pt x="151" y="35"/>
                </a:lnTo>
                <a:cubicBezTo>
                  <a:pt x="151" y="36"/>
                  <a:pt x="152" y="37"/>
                  <a:pt x="152" y="37"/>
                </a:cubicBezTo>
                <a:lnTo>
                  <a:pt x="152" y="56"/>
                </a:lnTo>
                <a:lnTo>
                  <a:pt x="152" y="77"/>
                </a:lnTo>
                <a:lnTo>
                  <a:pt x="148" y="120"/>
                </a:lnTo>
                <a:lnTo>
                  <a:pt x="146" y="138"/>
                </a:lnTo>
                <a:lnTo>
                  <a:pt x="144" y="154"/>
                </a:lnTo>
                <a:lnTo>
                  <a:pt x="142" y="169"/>
                </a:lnTo>
                <a:lnTo>
                  <a:pt x="138" y="186"/>
                </a:lnTo>
                <a:lnTo>
                  <a:pt x="128" y="221"/>
                </a:lnTo>
                <a:lnTo>
                  <a:pt x="121" y="238"/>
                </a:lnTo>
                <a:lnTo>
                  <a:pt x="114" y="253"/>
                </a:lnTo>
                <a:lnTo>
                  <a:pt x="108" y="263"/>
                </a:lnTo>
                <a:cubicBezTo>
                  <a:pt x="107" y="264"/>
                  <a:pt x="106" y="266"/>
                  <a:pt x="104" y="267"/>
                </a:cubicBezTo>
                <a:lnTo>
                  <a:pt x="98" y="272"/>
                </a:lnTo>
                <a:cubicBezTo>
                  <a:pt x="95" y="274"/>
                  <a:pt x="91" y="276"/>
                  <a:pt x="87" y="276"/>
                </a:cubicBezTo>
                <a:lnTo>
                  <a:pt x="80" y="276"/>
                </a:lnTo>
                <a:cubicBezTo>
                  <a:pt x="78" y="276"/>
                  <a:pt x="76" y="275"/>
                  <a:pt x="74" y="274"/>
                </a:cubicBezTo>
                <a:lnTo>
                  <a:pt x="65" y="271"/>
                </a:lnTo>
                <a:cubicBezTo>
                  <a:pt x="64" y="270"/>
                  <a:pt x="63" y="270"/>
                  <a:pt x="62" y="269"/>
                </a:cubicBezTo>
                <a:lnTo>
                  <a:pt x="50" y="261"/>
                </a:lnTo>
                <a:lnTo>
                  <a:pt x="39" y="249"/>
                </a:lnTo>
                <a:lnTo>
                  <a:pt x="20" y="226"/>
                </a:lnTo>
                <a:cubicBezTo>
                  <a:pt x="20" y="226"/>
                  <a:pt x="19" y="225"/>
                  <a:pt x="19" y="224"/>
                </a:cubicBezTo>
                <a:lnTo>
                  <a:pt x="6" y="200"/>
                </a:lnTo>
                <a:cubicBezTo>
                  <a:pt x="5" y="198"/>
                  <a:pt x="5" y="197"/>
                  <a:pt x="5" y="195"/>
                </a:cubicBezTo>
                <a:lnTo>
                  <a:pt x="0" y="169"/>
                </a:lnTo>
                <a:cubicBezTo>
                  <a:pt x="0" y="168"/>
                  <a:pt x="0" y="167"/>
                  <a:pt x="0" y="166"/>
                </a:cubicBezTo>
                <a:lnTo>
                  <a:pt x="1" y="138"/>
                </a:lnTo>
                <a:cubicBezTo>
                  <a:pt x="1" y="137"/>
                  <a:pt x="1" y="136"/>
                  <a:pt x="1" y="135"/>
                </a:cubicBezTo>
                <a:lnTo>
                  <a:pt x="7" y="107"/>
                </a:lnTo>
                <a:cubicBezTo>
                  <a:pt x="7" y="106"/>
                  <a:pt x="8" y="105"/>
                  <a:pt x="8" y="104"/>
                </a:cubicBezTo>
                <a:lnTo>
                  <a:pt x="19" y="78"/>
                </a:lnTo>
                <a:cubicBezTo>
                  <a:pt x="19" y="77"/>
                  <a:pt x="19" y="76"/>
                  <a:pt x="20" y="75"/>
                </a:cubicBezTo>
                <a:lnTo>
                  <a:pt x="28" y="63"/>
                </a:lnTo>
                <a:cubicBezTo>
                  <a:pt x="29" y="62"/>
                  <a:pt x="29" y="62"/>
                  <a:pt x="30" y="61"/>
                </a:cubicBezTo>
                <a:lnTo>
                  <a:pt x="43" y="47"/>
                </a:lnTo>
                <a:lnTo>
                  <a:pt x="72" y="22"/>
                </a:lnTo>
                <a:lnTo>
                  <a:pt x="87" y="12"/>
                </a:lnTo>
                <a:lnTo>
                  <a:pt x="101" y="5"/>
                </a:lnTo>
                <a:cubicBezTo>
                  <a:pt x="102" y="4"/>
                  <a:pt x="103" y="4"/>
                  <a:pt x="104" y="3"/>
                </a:cubicBezTo>
                <a:lnTo>
                  <a:pt x="115" y="0"/>
                </a:lnTo>
                <a:cubicBezTo>
                  <a:pt x="117" y="0"/>
                  <a:pt x="119" y="0"/>
                  <a:pt x="122" y="0"/>
                </a:cubicBezTo>
                <a:lnTo>
                  <a:pt x="130" y="1"/>
                </a:lnTo>
                <a:cubicBezTo>
                  <a:pt x="134" y="2"/>
                  <a:pt x="139" y="4"/>
                  <a:pt x="141" y="8"/>
                </a:cubicBezTo>
                <a:lnTo>
                  <a:pt x="146" y="16"/>
                </a:lnTo>
                <a:close/>
              </a:path>
            </a:pathLst>
          </a:custGeom>
          <a:solidFill>
            <a:srgbClr val="808080"/>
          </a:solidFill>
          <a:ln w="0" cap="flat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3" name="Rectangle 107"/>
          <p:cNvSpPr>
            <a:spLocks noChangeArrowheads="1"/>
          </p:cNvSpPr>
          <p:nvPr/>
        </p:nvSpPr>
        <p:spPr bwMode="auto">
          <a:xfrm>
            <a:off x="4310063" y="4503738"/>
            <a:ext cx="11112" cy="34607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4" name="Rectangle 108"/>
          <p:cNvSpPr>
            <a:spLocks noChangeArrowheads="1"/>
          </p:cNvSpPr>
          <p:nvPr/>
        </p:nvSpPr>
        <p:spPr bwMode="auto">
          <a:xfrm>
            <a:off x="4660900" y="4581525"/>
            <a:ext cx="355600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5" name="Freeform 109"/>
          <p:cNvSpPr>
            <a:spLocks/>
          </p:cNvSpPr>
          <p:nvPr/>
        </p:nvSpPr>
        <p:spPr bwMode="auto">
          <a:xfrm>
            <a:off x="5006975" y="4264025"/>
            <a:ext cx="14288" cy="322263"/>
          </a:xfrm>
          <a:custGeom>
            <a:avLst/>
            <a:gdLst/>
            <a:ahLst/>
            <a:cxnLst>
              <a:cxn ang="0">
                <a:pos x="3" y="203"/>
              </a:cxn>
              <a:cxn ang="0">
                <a:pos x="0" y="0"/>
              </a:cxn>
              <a:cxn ang="0">
                <a:pos x="7" y="0"/>
              </a:cxn>
              <a:cxn ang="0">
                <a:pos x="9" y="203"/>
              </a:cxn>
              <a:cxn ang="0">
                <a:pos x="3" y="203"/>
              </a:cxn>
            </a:cxnLst>
            <a:rect l="0" t="0" r="r" b="b"/>
            <a:pathLst>
              <a:path w="9" h="203">
                <a:moveTo>
                  <a:pt x="3" y="203"/>
                </a:moveTo>
                <a:lnTo>
                  <a:pt x="0" y="0"/>
                </a:lnTo>
                <a:lnTo>
                  <a:pt x="7" y="0"/>
                </a:lnTo>
                <a:lnTo>
                  <a:pt x="9" y="203"/>
                </a:lnTo>
                <a:lnTo>
                  <a:pt x="3" y="203"/>
                </a:lnTo>
                <a:close/>
              </a:path>
            </a:pathLst>
          </a:custGeom>
          <a:solidFill>
            <a:srgbClr val="B11902"/>
          </a:solidFill>
          <a:ln w="0" cap="flat">
            <a:solidFill>
              <a:srgbClr val="B1190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6" name="Rectangle 110"/>
          <p:cNvSpPr>
            <a:spLocks noChangeArrowheads="1"/>
          </p:cNvSpPr>
          <p:nvPr/>
        </p:nvSpPr>
        <p:spPr bwMode="auto">
          <a:xfrm>
            <a:off x="1400175" y="6219825"/>
            <a:ext cx="355600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7" name="Rectangle 111"/>
          <p:cNvSpPr>
            <a:spLocks noChangeArrowheads="1"/>
          </p:cNvSpPr>
          <p:nvPr/>
        </p:nvSpPr>
        <p:spPr bwMode="auto">
          <a:xfrm>
            <a:off x="1758950" y="5921375"/>
            <a:ext cx="11113" cy="37782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8" name="Rectangle 112"/>
          <p:cNvSpPr>
            <a:spLocks noChangeArrowheads="1"/>
          </p:cNvSpPr>
          <p:nvPr/>
        </p:nvSpPr>
        <p:spPr bwMode="auto">
          <a:xfrm>
            <a:off x="3544888" y="4959350"/>
            <a:ext cx="712787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69" name="Rectangle 113"/>
          <p:cNvSpPr>
            <a:spLocks noChangeArrowheads="1"/>
          </p:cNvSpPr>
          <p:nvPr/>
        </p:nvSpPr>
        <p:spPr bwMode="auto">
          <a:xfrm>
            <a:off x="3538538" y="4587875"/>
            <a:ext cx="11112" cy="37782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0" name="Rectangle 114"/>
          <p:cNvSpPr>
            <a:spLocks noChangeArrowheads="1"/>
          </p:cNvSpPr>
          <p:nvPr/>
        </p:nvSpPr>
        <p:spPr bwMode="auto">
          <a:xfrm>
            <a:off x="4589463" y="5649913"/>
            <a:ext cx="687387" cy="11112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1" name="Rectangle 115"/>
          <p:cNvSpPr>
            <a:spLocks noChangeArrowheads="1"/>
          </p:cNvSpPr>
          <p:nvPr/>
        </p:nvSpPr>
        <p:spPr bwMode="auto">
          <a:xfrm>
            <a:off x="4379913" y="5019675"/>
            <a:ext cx="1506537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2" name="Freeform 116"/>
          <p:cNvSpPr>
            <a:spLocks/>
          </p:cNvSpPr>
          <p:nvPr/>
        </p:nvSpPr>
        <p:spPr bwMode="auto">
          <a:xfrm>
            <a:off x="4449763" y="5341938"/>
            <a:ext cx="14287" cy="1466850"/>
          </a:xfrm>
          <a:custGeom>
            <a:avLst/>
            <a:gdLst/>
            <a:ahLst/>
            <a:cxnLst>
              <a:cxn ang="0">
                <a:pos x="2" y="924"/>
              </a:cxn>
              <a:cxn ang="0">
                <a:pos x="0" y="0"/>
              </a:cxn>
              <a:cxn ang="0">
                <a:pos x="7" y="0"/>
              </a:cxn>
              <a:cxn ang="0">
                <a:pos x="9" y="924"/>
              </a:cxn>
              <a:cxn ang="0">
                <a:pos x="2" y="924"/>
              </a:cxn>
            </a:cxnLst>
            <a:rect l="0" t="0" r="r" b="b"/>
            <a:pathLst>
              <a:path w="9" h="924">
                <a:moveTo>
                  <a:pt x="2" y="924"/>
                </a:moveTo>
                <a:lnTo>
                  <a:pt x="0" y="0"/>
                </a:lnTo>
                <a:lnTo>
                  <a:pt x="7" y="0"/>
                </a:lnTo>
                <a:lnTo>
                  <a:pt x="9" y="924"/>
                </a:lnTo>
                <a:lnTo>
                  <a:pt x="2" y="924"/>
                </a:lnTo>
                <a:close/>
              </a:path>
            </a:pathLst>
          </a:custGeom>
          <a:solidFill>
            <a:srgbClr val="B11902"/>
          </a:solidFill>
          <a:ln w="0" cap="flat">
            <a:solidFill>
              <a:srgbClr val="B1190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3" name="Rectangle 117"/>
          <p:cNvSpPr>
            <a:spLocks noChangeArrowheads="1"/>
          </p:cNvSpPr>
          <p:nvPr/>
        </p:nvSpPr>
        <p:spPr bwMode="auto">
          <a:xfrm>
            <a:off x="3000375" y="5094288"/>
            <a:ext cx="1184275" cy="11112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4" name="Rectangle 118"/>
          <p:cNvSpPr>
            <a:spLocks noChangeArrowheads="1"/>
          </p:cNvSpPr>
          <p:nvPr/>
        </p:nvSpPr>
        <p:spPr bwMode="auto">
          <a:xfrm>
            <a:off x="3678238" y="5383213"/>
            <a:ext cx="311150" cy="11112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5" name="Freeform 119"/>
          <p:cNvSpPr>
            <a:spLocks/>
          </p:cNvSpPr>
          <p:nvPr/>
        </p:nvSpPr>
        <p:spPr bwMode="auto">
          <a:xfrm>
            <a:off x="3673475" y="5387975"/>
            <a:ext cx="12700" cy="303213"/>
          </a:xfrm>
          <a:custGeom>
            <a:avLst/>
            <a:gdLst/>
            <a:ahLst/>
            <a:cxnLst>
              <a:cxn ang="0">
                <a:pos x="1" y="191"/>
              </a:cxn>
              <a:cxn ang="0">
                <a:pos x="0" y="0"/>
              </a:cxn>
              <a:cxn ang="0">
                <a:pos x="6" y="0"/>
              </a:cxn>
              <a:cxn ang="0">
                <a:pos x="8" y="191"/>
              </a:cxn>
              <a:cxn ang="0">
                <a:pos x="1" y="191"/>
              </a:cxn>
            </a:cxnLst>
            <a:rect l="0" t="0" r="r" b="b"/>
            <a:pathLst>
              <a:path w="8" h="191">
                <a:moveTo>
                  <a:pt x="1" y="191"/>
                </a:moveTo>
                <a:lnTo>
                  <a:pt x="0" y="0"/>
                </a:lnTo>
                <a:lnTo>
                  <a:pt x="6" y="0"/>
                </a:lnTo>
                <a:lnTo>
                  <a:pt x="8" y="191"/>
                </a:lnTo>
                <a:lnTo>
                  <a:pt x="1" y="191"/>
                </a:lnTo>
                <a:close/>
              </a:path>
            </a:pathLst>
          </a:custGeom>
          <a:solidFill>
            <a:srgbClr val="B11902"/>
          </a:solidFill>
          <a:ln w="0" cap="flat">
            <a:solidFill>
              <a:srgbClr val="B1190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6" name="Rectangle 120"/>
          <p:cNvSpPr>
            <a:spLocks noChangeArrowheads="1"/>
          </p:cNvSpPr>
          <p:nvPr/>
        </p:nvSpPr>
        <p:spPr bwMode="auto">
          <a:xfrm>
            <a:off x="3481388" y="5689600"/>
            <a:ext cx="200025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7" name="Rectangle 121"/>
          <p:cNvSpPr>
            <a:spLocks noChangeArrowheads="1"/>
          </p:cNvSpPr>
          <p:nvPr/>
        </p:nvSpPr>
        <p:spPr bwMode="auto">
          <a:xfrm>
            <a:off x="3892550" y="5411788"/>
            <a:ext cx="11113" cy="1027112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8" name="Rectangle 122"/>
          <p:cNvSpPr>
            <a:spLocks noChangeArrowheads="1"/>
          </p:cNvSpPr>
          <p:nvPr/>
        </p:nvSpPr>
        <p:spPr bwMode="auto">
          <a:xfrm>
            <a:off x="3536950" y="6432550"/>
            <a:ext cx="357188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79" name="Rectangle 123"/>
          <p:cNvSpPr>
            <a:spLocks noChangeArrowheads="1"/>
          </p:cNvSpPr>
          <p:nvPr/>
        </p:nvSpPr>
        <p:spPr bwMode="auto">
          <a:xfrm>
            <a:off x="3235325" y="6294438"/>
            <a:ext cx="6413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PORTUGAL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80" name="Rectangle 124"/>
          <p:cNvSpPr>
            <a:spLocks noChangeArrowheads="1"/>
          </p:cNvSpPr>
          <p:nvPr/>
        </p:nvSpPr>
        <p:spPr bwMode="auto">
          <a:xfrm>
            <a:off x="3233738" y="6403975"/>
            <a:ext cx="606425" cy="4763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81" name="Rectangle 125"/>
          <p:cNvSpPr>
            <a:spLocks noChangeArrowheads="1"/>
          </p:cNvSpPr>
          <p:nvPr/>
        </p:nvSpPr>
        <p:spPr bwMode="auto">
          <a:xfrm>
            <a:off x="2944813" y="6475413"/>
            <a:ext cx="11033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LAB. OF INSTRUM. LISBON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82" name="Rectangle 126"/>
          <p:cNvSpPr>
            <a:spLocks noChangeArrowheads="1"/>
          </p:cNvSpPr>
          <p:nvPr/>
        </p:nvSpPr>
        <p:spPr bwMode="auto">
          <a:xfrm>
            <a:off x="4289425" y="5135563"/>
            <a:ext cx="301625" cy="952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83" name="Freeform 127"/>
          <p:cNvSpPr>
            <a:spLocks/>
          </p:cNvSpPr>
          <p:nvPr/>
        </p:nvSpPr>
        <p:spPr bwMode="auto">
          <a:xfrm>
            <a:off x="4586288" y="5141913"/>
            <a:ext cx="23812" cy="519112"/>
          </a:xfrm>
          <a:custGeom>
            <a:avLst/>
            <a:gdLst/>
            <a:ahLst/>
            <a:cxnLst>
              <a:cxn ang="0">
                <a:pos x="8" y="327"/>
              </a:cxn>
              <a:cxn ang="0">
                <a:pos x="0" y="0"/>
              </a:cxn>
              <a:cxn ang="0">
                <a:pos x="7" y="0"/>
              </a:cxn>
              <a:cxn ang="0">
                <a:pos x="15" y="327"/>
              </a:cxn>
              <a:cxn ang="0">
                <a:pos x="8" y="327"/>
              </a:cxn>
            </a:cxnLst>
            <a:rect l="0" t="0" r="r" b="b"/>
            <a:pathLst>
              <a:path w="15" h="327">
                <a:moveTo>
                  <a:pt x="8" y="327"/>
                </a:moveTo>
                <a:lnTo>
                  <a:pt x="0" y="0"/>
                </a:lnTo>
                <a:lnTo>
                  <a:pt x="7" y="0"/>
                </a:lnTo>
                <a:lnTo>
                  <a:pt x="15" y="327"/>
                </a:lnTo>
                <a:lnTo>
                  <a:pt x="8" y="327"/>
                </a:lnTo>
                <a:close/>
              </a:path>
            </a:pathLst>
          </a:custGeom>
          <a:solidFill>
            <a:srgbClr val="B11902"/>
          </a:solidFill>
          <a:ln w="0" cap="flat">
            <a:solidFill>
              <a:srgbClr val="B1190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84" name="Rectangle 128"/>
          <p:cNvSpPr>
            <a:spLocks noChangeArrowheads="1"/>
          </p:cNvSpPr>
          <p:nvPr/>
        </p:nvSpPr>
        <p:spPr bwMode="auto">
          <a:xfrm>
            <a:off x="4457700" y="6813550"/>
            <a:ext cx="939800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85" name="Rectangle 129"/>
          <p:cNvSpPr>
            <a:spLocks noChangeArrowheads="1"/>
          </p:cNvSpPr>
          <p:nvPr/>
        </p:nvSpPr>
        <p:spPr bwMode="auto">
          <a:xfrm>
            <a:off x="6975475" y="5999163"/>
            <a:ext cx="933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ACAD. SINICA (Taiwan)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86" name="Rectangle 130"/>
          <p:cNvSpPr>
            <a:spLocks noChangeArrowheads="1"/>
          </p:cNvSpPr>
          <p:nvPr/>
        </p:nvSpPr>
        <p:spPr bwMode="auto">
          <a:xfrm>
            <a:off x="7323138" y="6115050"/>
            <a:ext cx="565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AIDC (Taiwan)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87" name="Rectangle 131"/>
          <p:cNvSpPr>
            <a:spLocks noChangeArrowheads="1"/>
          </p:cNvSpPr>
          <p:nvPr/>
        </p:nvSpPr>
        <p:spPr bwMode="auto">
          <a:xfrm>
            <a:off x="7286625" y="6230938"/>
            <a:ext cx="6064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CSIST (Taiwan)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88" name="Rectangle 132"/>
          <p:cNvSpPr>
            <a:spLocks noChangeArrowheads="1"/>
          </p:cNvSpPr>
          <p:nvPr/>
        </p:nvSpPr>
        <p:spPr bwMode="auto">
          <a:xfrm>
            <a:off x="7269163" y="6346825"/>
            <a:ext cx="6207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NCU (Chung Li)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89" name="Rectangle 133"/>
          <p:cNvSpPr>
            <a:spLocks noChangeArrowheads="1"/>
          </p:cNvSpPr>
          <p:nvPr/>
        </p:nvSpPr>
        <p:spPr bwMode="auto">
          <a:xfrm>
            <a:off x="7299325" y="6461125"/>
            <a:ext cx="5873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NCKU (Tainan)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0" name="Rectangle 134"/>
          <p:cNvSpPr>
            <a:spLocks noChangeArrowheads="1"/>
          </p:cNvSpPr>
          <p:nvPr/>
        </p:nvSpPr>
        <p:spPr bwMode="auto">
          <a:xfrm>
            <a:off x="7253288" y="6577013"/>
            <a:ext cx="2825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NCTU (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1" name="Rectangle 135"/>
          <p:cNvSpPr>
            <a:spLocks noChangeArrowheads="1"/>
          </p:cNvSpPr>
          <p:nvPr/>
        </p:nvSpPr>
        <p:spPr bwMode="auto">
          <a:xfrm>
            <a:off x="7518400" y="6577013"/>
            <a:ext cx="3286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Hsinchu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2" name="Rectangle 136"/>
          <p:cNvSpPr>
            <a:spLocks noChangeArrowheads="1"/>
          </p:cNvSpPr>
          <p:nvPr/>
        </p:nvSpPr>
        <p:spPr bwMode="auto">
          <a:xfrm>
            <a:off x="7831138" y="6577013"/>
            <a:ext cx="269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3" name="Rectangle 137"/>
          <p:cNvSpPr>
            <a:spLocks noChangeArrowheads="1"/>
          </p:cNvSpPr>
          <p:nvPr/>
        </p:nvSpPr>
        <p:spPr bwMode="auto">
          <a:xfrm>
            <a:off x="7251700" y="6691313"/>
            <a:ext cx="2873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NSPO (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4" name="Rectangle 138"/>
          <p:cNvSpPr>
            <a:spLocks noChangeArrowheads="1"/>
          </p:cNvSpPr>
          <p:nvPr/>
        </p:nvSpPr>
        <p:spPr bwMode="auto">
          <a:xfrm>
            <a:off x="7518400" y="6691313"/>
            <a:ext cx="3286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Hsinchu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5" name="Rectangle 139"/>
          <p:cNvSpPr>
            <a:spLocks noChangeArrowheads="1"/>
          </p:cNvSpPr>
          <p:nvPr/>
        </p:nvSpPr>
        <p:spPr bwMode="auto">
          <a:xfrm>
            <a:off x="7831138" y="6691313"/>
            <a:ext cx="269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Arial Narrow" pitchFamily="34" charset="0"/>
              </a:rPr>
              <a:t>)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6" name="Rectangle 140"/>
          <p:cNvSpPr>
            <a:spLocks noChangeArrowheads="1"/>
          </p:cNvSpPr>
          <p:nvPr/>
        </p:nvSpPr>
        <p:spPr bwMode="auto">
          <a:xfrm>
            <a:off x="7445375" y="5811838"/>
            <a:ext cx="4572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F7"/>
                </a:solidFill>
              </a:rPr>
              <a:t>TAIWAN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397" name="Rectangle 141"/>
          <p:cNvSpPr>
            <a:spLocks noChangeArrowheads="1"/>
          </p:cNvSpPr>
          <p:nvPr/>
        </p:nvSpPr>
        <p:spPr bwMode="auto">
          <a:xfrm>
            <a:off x="7443788" y="5922963"/>
            <a:ext cx="425450" cy="4762"/>
          </a:xfrm>
          <a:prstGeom prst="rect">
            <a:avLst/>
          </a:prstGeom>
          <a:solidFill>
            <a:srgbClr val="0000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98" name="Rectangle 142"/>
          <p:cNvSpPr>
            <a:spLocks noChangeArrowheads="1"/>
          </p:cNvSpPr>
          <p:nvPr/>
        </p:nvSpPr>
        <p:spPr bwMode="auto">
          <a:xfrm>
            <a:off x="7446963" y="5767388"/>
            <a:ext cx="430212" cy="11112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399" name="Rectangle 143"/>
          <p:cNvSpPr>
            <a:spLocks noChangeArrowheads="1"/>
          </p:cNvSpPr>
          <p:nvPr/>
        </p:nvSpPr>
        <p:spPr bwMode="auto">
          <a:xfrm>
            <a:off x="7407275" y="5273675"/>
            <a:ext cx="395288" cy="11113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00" name="Rectangle 144"/>
          <p:cNvSpPr>
            <a:spLocks noChangeArrowheads="1"/>
          </p:cNvSpPr>
          <p:nvPr/>
        </p:nvSpPr>
        <p:spPr bwMode="auto">
          <a:xfrm>
            <a:off x="7799388" y="4830763"/>
            <a:ext cx="11112" cy="44767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01" name="Rectangle 145"/>
          <p:cNvSpPr>
            <a:spLocks noChangeArrowheads="1"/>
          </p:cNvSpPr>
          <p:nvPr/>
        </p:nvSpPr>
        <p:spPr bwMode="auto">
          <a:xfrm>
            <a:off x="7875588" y="5773738"/>
            <a:ext cx="9525" cy="449262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02" name="Rectangle 146"/>
          <p:cNvSpPr>
            <a:spLocks noChangeArrowheads="1"/>
          </p:cNvSpPr>
          <p:nvPr/>
        </p:nvSpPr>
        <p:spPr bwMode="auto">
          <a:xfrm>
            <a:off x="4710113" y="5160963"/>
            <a:ext cx="355600" cy="952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03" name="Rectangle 147"/>
          <p:cNvSpPr>
            <a:spLocks noChangeArrowheads="1"/>
          </p:cNvSpPr>
          <p:nvPr/>
        </p:nvSpPr>
        <p:spPr bwMode="auto">
          <a:xfrm>
            <a:off x="2997200" y="5100638"/>
            <a:ext cx="11113" cy="377825"/>
          </a:xfrm>
          <a:prstGeom prst="rect">
            <a:avLst/>
          </a:prstGeom>
          <a:solidFill>
            <a:srgbClr val="B11902"/>
          </a:solidFill>
          <a:ln w="0">
            <a:solidFill>
              <a:srgbClr val="B1190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64404" name="Picture 1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1068388"/>
            <a:ext cx="3727450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4405" name="Picture 1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5525" y="1068388"/>
            <a:ext cx="319087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4406" name="Freeform 150"/>
          <p:cNvSpPr>
            <a:spLocks/>
          </p:cNvSpPr>
          <p:nvPr/>
        </p:nvSpPr>
        <p:spPr bwMode="auto">
          <a:xfrm>
            <a:off x="4219575" y="5094288"/>
            <a:ext cx="117475" cy="117475"/>
          </a:xfrm>
          <a:custGeom>
            <a:avLst/>
            <a:gdLst/>
            <a:ahLst/>
            <a:cxnLst>
              <a:cxn ang="0">
                <a:pos x="0" y="362"/>
              </a:cxn>
              <a:cxn ang="0">
                <a:pos x="362" y="0"/>
              </a:cxn>
              <a:cxn ang="0">
                <a:pos x="362" y="0"/>
              </a:cxn>
              <a:cxn ang="0">
                <a:pos x="362" y="0"/>
              </a:cxn>
              <a:cxn ang="0">
                <a:pos x="725" y="362"/>
              </a:cxn>
              <a:cxn ang="0">
                <a:pos x="725" y="362"/>
              </a:cxn>
              <a:cxn ang="0">
                <a:pos x="725" y="362"/>
              </a:cxn>
              <a:cxn ang="0">
                <a:pos x="362" y="725"/>
              </a:cxn>
              <a:cxn ang="0">
                <a:pos x="362" y="725"/>
              </a:cxn>
              <a:cxn ang="0">
                <a:pos x="362" y="725"/>
              </a:cxn>
              <a:cxn ang="0">
                <a:pos x="0" y="362"/>
              </a:cxn>
              <a:cxn ang="0">
                <a:pos x="0" y="362"/>
              </a:cxn>
            </a:cxnLst>
            <a:rect l="0" t="0" r="r" b="b"/>
            <a:pathLst>
              <a:path w="725" h="725">
                <a:moveTo>
                  <a:pt x="0" y="362"/>
                </a:moveTo>
                <a:cubicBezTo>
                  <a:pt x="0" y="162"/>
                  <a:pt x="1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lnTo>
                  <a:pt x="362" y="0"/>
                </a:lnTo>
                <a:cubicBezTo>
                  <a:pt x="563" y="0"/>
                  <a:pt x="725" y="162"/>
                  <a:pt x="725" y="362"/>
                </a:cubicBezTo>
                <a:cubicBezTo>
                  <a:pt x="725" y="362"/>
                  <a:pt x="725" y="362"/>
                  <a:pt x="725" y="362"/>
                </a:cubicBezTo>
                <a:lnTo>
                  <a:pt x="725" y="362"/>
                </a:lnTo>
                <a:cubicBezTo>
                  <a:pt x="725" y="563"/>
                  <a:pt x="563" y="725"/>
                  <a:pt x="362" y="725"/>
                </a:cubicBezTo>
                <a:cubicBezTo>
                  <a:pt x="362" y="725"/>
                  <a:pt x="362" y="725"/>
                  <a:pt x="362" y="725"/>
                </a:cubicBezTo>
                <a:lnTo>
                  <a:pt x="362" y="725"/>
                </a:lnTo>
                <a:cubicBezTo>
                  <a:pt x="162" y="725"/>
                  <a:pt x="0" y="563"/>
                  <a:pt x="0" y="362"/>
                </a:cubicBezTo>
                <a:cubicBezTo>
                  <a:pt x="0" y="362"/>
                  <a:pt x="0" y="362"/>
                  <a:pt x="0" y="362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07" name="Freeform 151"/>
          <p:cNvSpPr>
            <a:spLocks noEditPoints="1"/>
          </p:cNvSpPr>
          <p:nvPr/>
        </p:nvSpPr>
        <p:spPr bwMode="auto">
          <a:xfrm>
            <a:off x="4214813" y="5089525"/>
            <a:ext cx="127000" cy="127000"/>
          </a:xfrm>
          <a:custGeom>
            <a:avLst/>
            <a:gdLst/>
            <a:ahLst/>
            <a:cxnLst>
              <a:cxn ang="0">
                <a:pos x="7" y="319"/>
              </a:cxn>
              <a:cxn ang="0">
                <a:pos x="32" y="238"/>
              </a:cxn>
              <a:cxn ang="0">
                <a:pos x="114" y="118"/>
              </a:cxn>
              <a:cxn ang="0">
                <a:pos x="177" y="66"/>
              </a:cxn>
              <a:cxn ang="0">
                <a:pos x="313" y="9"/>
              </a:cxn>
              <a:cxn ang="0">
                <a:pos x="399" y="0"/>
              </a:cxn>
              <a:cxn ang="0">
                <a:pos x="547" y="30"/>
              </a:cxn>
              <a:cxn ang="0">
                <a:pos x="620" y="70"/>
              </a:cxn>
              <a:cxn ang="0">
                <a:pos x="722" y="172"/>
              </a:cxn>
              <a:cxn ang="0">
                <a:pos x="762" y="245"/>
              </a:cxn>
              <a:cxn ang="0">
                <a:pos x="792" y="392"/>
              </a:cxn>
              <a:cxn ang="0">
                <a:pos x="783" y="478"/>
              </a:cxn>
              <a:cxn ang="0">
                <a:pos x="726" y="615"/>
              </a:cxn>
              <a:cxn ang="0">
                <a:pos x="674" y="678"/>
              </a:cxn>
              <a:cxn ang="0">
                <a:pos x="554" y="760"/>
              </a:cxn>
              <a:cxn ang="0">
                <a:pos x="472" y="785"/>
              </a:cxn>
              <a:cxn ang="0">
                <a:pos x="319" y="785"/>
              </a:cxn>
              <a:cxn ang="0">
                <a:pos x="238" y="760"/>
              </a:cxn>
              <a:cxn ang="0">
                <a:pos x="118" y="678"/>
              </a:cxn>
              <a:cxn ang="0">
                <a:pos x="66" y="615"/>
              </a:cxn>
              <a:cxn ang="0">
                <a:pos x="9" y="478"/>
              </a:cxn>
              <a:cxn ang="0">
                <a:pos x="74" y="465"/>
              </a:cxn>
              <a:cxn ang="0">
                <a:pos x="91" y="521"/>
              </a:cxn>
              <a:cxn ang="0">
                <a:pos x="165" y="631"/>
              </a:cxn>
              <a:cxn ang="0">
                <a:pos x="210" y="667"/>
              </a:cxn>
              <a:cxn ang="0">
                <a:pos x="332" y="720"/>
              </a:cxn>
              <a:cxn ang="0">
                <a:pos x="392" y="725"/>
              </a:cxn>
              <a:cxn ang="0">
                <a:pos x="528" y="699"/>
              </a:cxn>
              <a:cxn ang="0">
                <a:pos x="577" y="671"/>
              </a:cxn>
              <a:cxn ang="0">
                <a:pos x="671" y="577"/>
              </a:cxn>
              <a:cxn ang="0">
                <a:pos x="699" y="528"/>
              </a:cxn>
              <a:cxn ang="0">
                <a:pos x="725" y="392"/>
              </a:cxn>
              <a:cxn ang="0">
                <a:pos x="720" y="332"/>
              </a:cxn>
              <a:cxn ang="0">
                <a:pos x="667" y="210"/>
              </a:cxn>
              <a:cxn ang="0">
                <a:pos x="631" y="165"/>
              </a:cxn>
              <a:cxn ang="0">
                <a:pos x="521" y="91"/>
              </a:cxn>
              <a:cxn ang="0">
                <a:pos x="465" y="74"/>
              </a:cxn>
              <a:cxn ang="0">
                <a:pos x="326" y="74"/>
              </a:cxn>
              <a:cxn ang="0">
                <a:pos x="271" y="91"/>
              </a:cxn>
              <a:cxn ang="0">
                <a:pos x="161" y="165"/>
              </a:cxn>
              <a:cxn ang="0">
                <a:pos x="125" y="210"/>
              </a:cxn>
              <a:cxn ang="0">
                <a:pos x="72" y="332"/>
              </a:cxn>
              <a:cxn ang="0">
                <a:pos x="67" y="392"/>
              </a:cxn>
            </a:cxnLst>
            <a:rect l="0" t="0" r="r" b="b"/>
            <a:pathLst>
              <a:path w="792" h="792">
                <a:moveTo>
                  <a:pt x="0" y="399"/>
                </a:moveTo>
                <a:cubicBezTo>
                  <a:pt x="0" y="397"/>
                  <a:pt x="0" y="394"/>
                  <a:pt x="0" y="392"/>
                </a:cubicBezTo>
                <a:lnTo>
                  <a:pt x="7" y="319"/>
                </a:lnTo>
                <a:cubicBezTo>
                  <a:pt x="7" y="317"/>
                  <a:pt x="8" y="315"/>
                  <a:pt x="9" y="313"/>
                </a:cubicBezTo>
                <a:lnTo>
                  <a:pt x="30" y="245"/>
                </a:lnTo>
                <a:cubicBezTo>
                  <a:pt x="30" y="242"/>
                  <a:pt x="31" y="240"/>
                  <a:pt x="32" y="238"/>
                </a:cubicBezTo>
                <a:lnTo>
                  <a:pt x="66" y="177"/>
                </a:lnTo>
                <a:cubicBezTo>
                  <a:pt x="67" y="176"/>
                  <a:pt x="68" y="174"/>
                  <a:pt x="70" y="172"/>
                </a:cubicBezTo>
                <a:lnTo>
                  <a:pt x="114" y="118"/>
                </a:lnTo>
                <a:cubicBezTo>
                  <a:pt x="115" y="117"/>
                  <a:pt x="117" y="115"/>
                  <a:pt x="118" y="114"/>
                </a:cubicBezTo>
                <a:lnTo>
                  <a:pt x="172" y="70"/>
                </a:lnTo>
                <a:cubicBezTo>
                  <a:pt x="174" y="68"/>
                  <a:pt x="176" y="67"/>
                  <a:pt x="177" y="66"/>
                </a:cubicBezTo>
                <a:lnTo>
                  <a:pt x="238" y="32"/>
                </a:lnTo>
                <a:cubicBezTo>
                  <a:pt x="240" y="31"/>
                  <a:pt x="242" y="30"/>
                  <a:pt x="245" y="30"/>
                </a:cubicBezTo>
                <a:lnTo>
                  <a:pt x="313" y="9"/>
                </a:lnTo>
                <a:cubicBezTo>
                  <a:pt x="315" y="8"/>
                  <a:pt x="317" y="7"/>
                  <a:pt x="319" y="7"/>
                </a:cubicBezTo>
                <a:lnTo>
                  <a:pt x="392" y="0"/>
                </a:lnTo>
                <a:cubicBezTo>
                  <a:pt x="394" y="0"/>
                  <a:pt x="397" y="0"/>
                  <a:pt x="399" y="0"/>
                </a:cubicBezTo>
                <a:lnTo>
                  <a:pt x="472" y="7"/>
                </a:lnTo>
                <a:cubicBezTo>
                  <a:pt x="474" y="7"/>
                  <a:pt x="476" y="8"/>
                  <a:pt x="478" y="9"/>
                </a:cubicBezTo>
                <a:lnTo>
                  <a:pt x="547" y="30"/>
                </a:lnTo>
                <a:cubicBezTo>
                  <a:pt x="549" y="30"/>
                  <a:pt x="552" y="31"/>
                  <a:pt x="554" y="32"/>
                </a:cubicBezTo>
                <a:lnTo>
                  <a:pt x="615" y="66"/>
                </a:lnTo>
                <a:cubicBezTo>
                  <a:pt x="616" y="67"/>
                  <a:pt x="618" y="68"/>
                  <a:pt x="620" y="70"/>
                </a:cubicBezTo>
                <a:lnTo>
                  <a:pt x="674" y="114"/>
                </a:lnTo>
                <a:cubicBezTo>
                  <a:pt x="675" y="115"/>
                  <a:pt x="677" y="117"/>
                  <a:pt x="678" y="118"/>
                </a:cubicBezTo>
                <a:lnTo>
                  <a:pt x="722" y="172"/>
                </a:lnTo>
                <a:cubicBezTo>
                  <a:pt x="724" y="174"/>
                  <a:pt x="725" y="176"/>
                  <a:pt x="726" y="177"/>
                </a:cubicBezTo>
                <a:lnTo>
                  <a:pt x="760" y="238"/>
                </a:lnTo>
                <a:cubicBezTo>
                  <a:pt x="761" y="240"/>
                  <a:pt x="762" y="242"/>
                  <a:pt x="762" y="245"/>
                </a:cubicBezTo>
                <a:lnTo>
                  <a:pt x="783" y="313"/>
                </a:lnTo>
                <a:cubicBezTo>
                  <a:pt x="784" y="315"/>
                  <a:pt x="784" y="317"/>
                  <a:pt x="785" y="319"/>
                </a:cubicBezTo>
                <a:lnTo>
                  <a:pt x="792" y="392"/>
                </a:lnTo>
                <a:cubicBezTo>
                  <a:pt x="792" y="394"/>
                  <a:pt x="792" y="397"/>
                  <a:pt x="792" y="399"/>
                </a:cubicBezTo>
                <a:lnTo>
                  <a:pt x="785" y="472"/>
                </a:lnTo>
                <a:cubicBezTo>
                  <a:pt x="784" y="474"/>
                  <a:pt x="784" y="476"/>
                  <a:pt x="783" y="478"/>
                </a:cubicBezTo>
                <a:lnTo>
                  <a:pt x="762" y="547"/>
                </a:lnTo>
                <a:cubicBezTo>
                  <a:pt x="762" y="549"/>
                  <a:pt x="761" y="552"/>
                  <a:pt x="760" y="554"/>
                </a:cubicBezTo>
                <a:lnTo>
                  <a:pt x="726" y="615"/>
                </a:lnTo>
                <a:cubicBezTo>
                  <a:pt x="725" y="616"/>
                  <a:pt x="724" y="618"/>
                  <a:pt x="722" y="620"/>
                </a:cubicBezTo>
                <a:lnTo>
                  <a:pt x="678" y="674"/>
                </a:lnTo>
                <a:cubicBezTo>
                  <a:pt x="677" y="675"/>
                  <a:pt x="675" y="677"/>
                  <a:pt x="674" y="678"/>
                </a:cubicBezTo>
                <a:lnTo>
                  <a:pt x="620" y="722"/>
                </a:lnTo>
                <a:cubicBezTo>
                  <a:pt x="618" y="724"/>
                  <a:pt x="616" y="725"/>
                  <a:pt x="615" y="726"/>
                </a:cubicBezTo>
                <a:lnTo>
                  <a:pt x="554" y="760"/>
                </a:lnTo>
                <a:cubicBezTo>
                  <a:pt x="552" y="761"/>
                  <a:pt x="549" y="762"/>
                  <a:pt x="547" y="762"/>
                </a:cubicBezTo>
                <a:lnTo>
                  <a:pt x="478" y="783"/>
                </a:lnTo>
                <a:cubicBezTo>
                  <a:pt x="476" y="784"/>
                  <a:pt x="474" y="784"/>
                  <a:pt x="472" y="785"/>
                </a:cubicBezTo>
                <a:lnTo>
                  <a:pt x="399" y="792"/>
                </a:lnTo>
                <a:cubicBezTo>
                  <a:pt x="397" y="792"/>
                  <a:pt x="394" y="792"/>
                  <a:pt x="392" y="792"/>
                </a:cubicBezTo>
                <a:lnTo>
                  <a:pt x="319" y="785"/>
                </a:lnTo>
                <a:cubicBezTo>
                  <a:pt x="317" y="784"/>
                  <a:pt x="315" y="784"/>
                  <a:pt x="313" y="783"/>
                </a:cubicBezTo>
                <a:lnTo>
                  <a:pt x="245" y="762"/>
                </a:lnTo>
                <a:cubicBezTo>
                  <a:pt x="242" y="762"/>
                  <a:pt x="240" y="761"/>
                  <a:pt x="238" y="760"/>
                </a:cubicBezTo>
                <a:lnTo>
                  <a:pt x="177" y="726"/>
                </a:lnTo>
                <a:cubicBezTo>
                  <a:pt x="176" y="725"/>
                  <a:pt x="174" y="724"/>
                  <a:pt x="172" y="722"/>
                </a:cubicBezTo>
                <a:lnTo>
                  <a:pt x="118" y="678"/>
                </a:lnTo>
                <a:cubicBezTo>
                  <a:pt x="117" y="677"/>
                  <a:pt x="115" y="675"/>
                  <a:pt x="114" y="674"/>
                </a:cubicBezTo>
                <a:lnTo>
                  <a:pt x="70" y="620"/>
                </a:lnTo>
                <a:cubicBezTo>
                  <a:pt x="68" y="618"/>
                  <a:pt x="67" y="616"/>
                  <a:pt x="66" y="615"/>
                </a:cubicBezTo>
                <a:lnTo>
                  <a:pt x="32" y="554"/>
                </a:lnTo>
                <a:cubicBezTo>
                  <a:pt x="31" y="552"/>
                  <a:pt x="30" y="549"/>
                  <a:pt x="30" y="547"/>
                </a:cubicBezTo>
                <a:lnTo>
                  <a:pt x="9" y="478"/>
                </a:lnTo>
                <a:cubicBezTo>
                  <a:pt x="8" y="476"/>
                  <a:pt x="7" y="474"/>
                  <a:pt x="7" y="472"/>
                </a:cubicBezTo>
                <a:lnTo>
                  <a:pt x="0" y="399"/>
                </a:lnTo>
                <a:close/>
                <a:moveTo>
                  <a:pt x="74" y="465"/>
                </a:moveTo>
                <a:lnTo>
                  <a:pt x="72" y="459"/>
                </a:lnTo>
                <a:lnTo>
                  <a:pt x="93" y="528"/>
                </a:lnTo>
                <a:lnTo>
                  <a:pt x="91" y="521"/>
                </a:lnTo>
                <a:lnTo>
                  <a:pt x="125" y="582"/>
                </a:lnTo>
                <a:lnTo>
                  <a:pt x="121" y="577"/>
                </a:lnTo>
                <a:lnTo>
                  <a:pt x="165" y="631"/>
                </a:lnTo>
                <a:lnTo>
                  <a:pt x="161" y="627"/>
                </a:lnTo>
                <a:lnTo>
                  <a:pt x="215" y="671"/>
                </a:lnTo>
                <a:lnTo>
                  <a:pt x="210" y="667"/>
                </a:lnTo>
                <a:lnTo>
                  <a:pt x="271" y="701"/>
                </a:lnTo>
                <a:lnTo>
                  <a:pt x="264" y="699"/>
                </a:lnTo>
                <a:lnTo>
                  <a:pt x="332" y="720"/>
                </a:lnTo>
                <a:lnTo>
                  <a:pt x="326" y="718"/>
                </a:lnTo>
                <a:lnTo>
                  <a:pt x="399" y="725"/>
                </a:lnTo>
                <a:lnTo>
                  <a:pt x="392" y="725"/>
                </a:lnTo>
                <a:lnTo>
                  <a:pt x="465" y="718"/>
                </a:lnTo>
                <a:lnTo>
                  <a:pt x="459" y="720"/>
                </a:lnTo>
                <a:lnTo>
                  <a:pt x="528" y="699"/>
                </a:lnTo>
                <a:lnTo>
                  <a:pt x="521" y="701"/>
                </a:lnTo>
                <a:lnTo>
                  <a:pt x="582" y="667"/>
                </a:lnTo>
                <a:lnTo>
                  <a:pt x="577" y="671"/>
                </a:lnTo>
                <a:lnTo>
                  <a:pt x="631" y="627"/>
                </a:lnTo>
                <a:lnTo>
                  <a:pt x="627" y="631"/>
                </a:lnTo>
                <a:lnTo>
                  <a:pt x="671" y="577"/>
                </a:lnTo>
                <a:lnTo>
                  <a:pt x="667" y="582"/>
                </a:lnTo>
                <a:lnTo>
                  <a:pt x="701" y="521"/>
                </a:lnTo>
                <a:lnTo>
                  <a:pt x="699" y="528"/>
                </a:lnTo>
                <a:lnTo>
                  <a:pt x="720" y="459"/>
                </a:lnTo>
                <a:lnTo>
                  <a:pt x="718" y="465"/>
                </a:lnTo>
                <a:lnTo>
                  <a:pt x="725" y="392"/>
                </a:lnTo>
                <a:lnTo>
                  <a:pt x="725" y="399"/>
                </a:lnTo>
                <a:lnTo>
                  <a:pt x="718" y="326"/>
                </a:lnTo>
                <a:lnTo>
                  <a:pt x="720" y="332"/>
                </a:lnTo>
                <a:lnTo>
                  <a:pt x="699" y="264"/>
                </a:lnTo>
                <a:lnTo>
                  <a:pt x="701" y="271"/>
                </a:lnTo>
                <a:lnTo>
                  <a:pt x="667" y="210"/>
                </a:lnTo>
                <a:lnTo>
                  <a:pt x="671" y="215"/>
                </a:lnTo>
                <a:lnTo>
                  <a:pt x="627" y="161"/>
                </a:lnTo>
                <a:lnTo>
                  <a:pt x="631" y="165"/>
                </a:lnTo>
                <a:lnTo>
                  <a:pt x="577" y="121"/>
                </a:lnTo>
                <a:lnTo>
                  <a:pt x="582" y="125"/>
                </a:lnTo>
                <a:lnTo>
                  <a:pt x="521" y="91"/>
                </a:lnTo>
                <a:lnTo>
                  <a:pt x="528" y="93"/>
                </a:lnTo>
                <a:lnTo>
                  <a:pt x="459" y="72"/>
                </a:lnTo>
                <a:lnTo>
                  <a:pt x="465" y="74"/>
                </a:lnTo>
                <a:lnTo>
                  <a:pt x="392" y="67"/>
                </a:lnTo>
                <a:lnTo>
                  <a:pt x="399" y="67"/>
                </a:lnTo>
                <a:lnTo>
                  <a:pt x="326" y="74"/>
                </a:lnTo>
                <a:lnTo>
                  <a:pt x="332" y="72"/>
                </a:lnTo>
                <a:lnTo>
                  <a:pt x="264" y="93"/>
                </a:lnTo>
                <a:lnTo>
                  <a:pt x="271" y="91"/>
                </a:lnTo>
                <a:lnTo>
                  <a:pt x="210" y="125"/>
                </a:lnTo>
                <a:lnTo>
                  <a:pt x="215" y="121"/>
                </a:lnTo>
                <a:lnTo>
                  <a:pt x="161" y="165"/>
                </a:lnTo>
                <a:lnTo>
                  <a:pt x="165" y="161"/>
                </a:lnTo>
                <a:lnTo>
                  <a:pt x="121" y="215"/>
                </a:lnTo>
                <a:lnTo>
                  <a:pt x="125" y="210"/>
                </a:lnTo>
                <a:lnTo>
                  <a:pt x="91" y="271"/>
                </a:lnTo>
                <a:lnTo>
                  <a:pt x="93" y="264"/>
                </a:lnTo>
                <a:lnTo>
                  <a:pt x="72" y="332"/>
                </a:lnTo>
                <a:lnTo>
                  <a:pt x="74" y="326"/>
                </a:lnTo>
                <a:lnTo>
                  <a:pt x="67" y="399"/>
                </a:lnTo>
                <a:lnTo>
                  <a:pt x="67" y="392"/>
                </a:lnTo>
                <a:lnTo>
                  <a:pt x="74" y="465"/>
                </a:lnTo>
                <a:close/>
              </a:path>
            </a:pathLst>
          </a:custGeom>
          <a:solidFill>
            <a:srgbClr val="C00000"/>
          </a:solidFill>
          <a:ln w="0" cap="flat">
            <a:solidFill>
              <a:srgbClr val="C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08" name="Rectangle 152"/>
          <p:cNvSpPr>
            <a:spLocks noChangeArrowheads="1"/>
          </p:cNvSpPr>
          <p:nvPr/>
        </p:nvSpPr>
        <p:spPr bwMode="auto">
          <a:xfrm>
            <a:off x="2111375" y="5451475"/>
            <a:ext cx="15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409" name="Rectangle 153"/>
          <p:cNvSpPr>
            <a:spLocks noChangeArrowheads="1"/>
          </p:cNvSpPr>
          <p:nvPr/>
        </p:nvSpPr>
        <p:spPr bwMode="auto">
          <a:xfrm>
            <a:off x="3921125" y="5264150"/>
            <a:ext cx="5413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FF0000"/>
                </a:solidFill>
              </a:rPr>
              <a:t>CERN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410" name="Freeform 154"/>
          <p:cNvSpPr>
            <a:spLocks noEditPoints="1"/>
          </p:cNvSpPr>
          <p:nvPr/>
        </p:nvSpPr>
        <p:spPr bwMode="auto">
          <a:xfrm>
            <a:off x="2459038" y="1873250"/>
            <a:ext cx="288925" cy="277813"/>
          </a:xfrm>
          <a:custGeom>
            <a:avLst/>
            <a:gdLst/>
            <a:ahLst/>
            <a:cxnLst>
              <a:cxn ang="0">
                <a:pos x="17" y="690"/>
              </a:cxn>
              <a:cxn ang="0">
                <a:pos x="108" y="453"/>
              </a:cxn>
              <a:cxn ang="0">
                <a:pos x="262" y="253"/>
              </a:cxn>
              <a:cxn ang="0">
                <a:pos x="401" y="143"/>
              </a:cxn>
              <a:cxn ang="0">
                <a:pos x="629" y="39"/>
              </a:cxn>
              <a:cxn ang="0">
                <a:pos x="896" y="0"/>
              </a:cxn>
              <a:cxn ang="0">
                <a:pos x="1162" y="37"/>
              </a:cxn>
              <a:cxn ang="0">
                <a:pos x="1398" y="143"/>
              </a:cxn>
              <a:cxn ang="0">
                <a:pos x="1590" y="308"/>
              </a:cxn>
              <a:cxn ang="0">
                <a:pos x="1726" y="522"/>
              </a:cxn>
              <a:cxn ang="0">
                <a:pos x="1794" y="768"/>
              </a:cxn>
              <a:cxn ang="0">
                <a:pos x="1781" y="1033"/>
              </a:cxn>
              <a:cxn ang="0">
                <a:pos x="1691" y="1271"/>
              </a:cxn>
              <a:cxn ang="0">
                <a:pos x="1536" y="1471"/>
              </a:cxn>
              <a:cxn ang="0">
                <a:pos x="1252" y="1656"/>
              </a:cxn>
              <a:cxn ang="0">
                <a:pos x="994" y="1720"/>
              </a:cxn>
              <a:cxn ang="0">
                <a:pos x="723" y="1708"/>
              </a:cxn>
              <a:cxn ang="0">
                <a:pos x="475" y="1623"/>
              </a:cxn>
              <a:cxn ang="0">
                <a:pos x="262" y="1470"/>
              </a:cxn>
              <a:cxn ang="0">
                <a:pos x="111" y="1278"/>
              </a:cxn>
              <a:cxn ang="0">
                <a:pos x="19" y="1040"/>
              </a:cxn>
              <a:cxn ang="0">
                <a:pos x="152" y="930"/>
              </a:cxn>
              <a:cxn ang="0">
                <a:pos x="206" y="1135"/>
              </a:cxn>
              <a:cxn ang="0">
                <a:pos x="318" y="1311"/>
              </a:cxn>
              <a:cxn ang="0">
                <a:pos x="476" y="1450"/>
              </a:cxn>
              <a:cxn ang="0">
                <a:pos x="672" y="1542"/>
              </a:cxn>
              <a:cxn ang="0">
                <a:pos x="896" y="1575"/>
              </a:cxn>
              <a:cxn ang="0">
                <a:pos x="1119" y="1544"/>
              </a:cxn>
              <a:cxn ang="0">
                <a:pos x="1314" y="1456"/>
              </a:cxn>
              <a:cxn ang="0">
                <a:pos x="1520" y="1261"/>
              </a:cxn>
              <a:cxn ang="0">
                <a:pos x="1615" y="1076"/>
              </a:cxn>
              <a:cxn ang="0">
                <a:pos x="1650" y="865"/>
              </a:cxn>
              <a:cxn ang="0">
                <a:pos x="1618" y="655"/>
              </a:cxn>
              <a:cxn ang="0">
                <a:pos x="1524" y="467"/>
              </a:cxn>
              <a:cxn ang="0">
                <a:pos x="1314" y="267"/>
              </a:cxn>
              <a:cxn ang="0">
                <a:pos x="1195" y="207"/>
              </a:cxn>
              <a:cxn ang="0">
                <a:pos x="980" y="153"/>
              </a:cxn>
              <a:cxn ang="0">
                <a:pos x="751" y="163"/>
              </a:cxn>
              <a:cxn ang="0">
                <a:pos x="544" y="235"/>
              </a:cxn>
              <a:cxn ang="0">
                <a:pos x="363" y="363"/>
              </a:cxn>
              <a:cxn ang="0">
                <a:pos x="279" y="461"/>
              </a:cxn>
              <a:cxn ang="0">
                <a:pos x="184" y="647"/>
              </a:cxn>
              <a:cxn ang="0">
                <a:pos x="149" y="858"/>
              </a:cxn>
            </a:cxnLst>
            <a:rect l="0" t="0" r="r" b="b"/>
            <a:pathLst>
              <a:path w="1799" h="1724">
                <a:moveTo>
                  <a:pt x="0" y="865"/>
                </a:moveTo>
                <a:lnTo>
                  <a:pt x="4" y="777"/>
                </a:lnTo>
                <a:lnTo>
                  <a:pt x="17" y="690"/>
                </a:lnTo>
                <a:lnTo>
                  <a:pt x="39" y="608"/>
                </a:lnTo>
                <a:lnTo>
                  <a:pt x="70" y="528"/>
                </a:lnTo>
                <a:lnTo>
                  <a:pt x="108" y="453"/>
                </a:lnTo>
                <a:lnTo>
                  <a:pt x="152" y="381"/>
                </a:lnTo>
                <a:lnTo>
                  <a:pt x="205" y="314"/>
                </a:lnTo>
                <a:lnTo>
                  <a:pt x="262" y="253"/>
                </a:lnTo>
                <a:cubicBezTo>
                  <a:pt x="265" y="250"/>
                  <a:pt x="267" y="248"/>
                  <a:pt x="270" y="246"/>
                </a:cubicBezTo>
                <a:lnTo>
                  <a:pt x="392" y="150"/>
                </a:lnTo>
                <a:cubicBezTo>
                  <a:pt x="395" y="147"/>
                  <a:pt x="398" y="145"/>
                  <a:pt x="401" y="143"/>
                </a:cubicBezTo>
                <a:lnTo>
                  <a:pt x="469" y="104"/>
                </a:lnTo>
                <a:lnTo>
                  <a:pt x="547" y="68"/>
                </a:lnTo>
                <a:lnTo>
                  <a:pt x="629" y="39"/>
                </a:lnTo>
                <a:lnTo>
                  <a:pt x="716" y="18"/>
                </a:lnTo>
                <a:lnTo>
                  <a:pt x="805" y="4"/>
                </a:lnTo>
                <a:lnTo>
                  <a:pt x="896" y="0"/>
                </a:lnTo>
                <a:lnTo>
                  <a:pt x="987" y="4"/>
                </a:lnTo>
                <a:lnTo>
                  <a:pt x="1076" y="16"/>
                </a:lnTo>
                <a:lnTo>
                  <a:pt x="1162" y="37"/>
                </a:lnTo>
                <a:lnTo>
                  <a:pt x="1246" y="66"/>
                </a:lnTo>
                <a:lnTo>
                  <a:pt x="1324" y="101"/>
                </a:lnTo>
                <a:lnTo>
                  <a:pt x="1398" y="143"/>
                </a:lnTo>
                <a:cubicBezTo>
                  <a:pt x="1401" y="145"/>
                  <a:pt x="1404" y="147"/>
                  <a:pt x="1407" y="150"/>
                </a:cubicBezTo>
                <a:lnTo>
                  <a:pt x="1529" y="246"/>
                </a:lnTo>
                <a:lnTo>
                  <a:pt x="1590" y="308"/>
                </a:lnTo>
                <a:lnTo>
                  <a:pt x="1643" y="376"/>
                </a:lnTo>
                <a:lnTo>
                  <a:pt x="1688" y="446"/>
                </a:lnTo>
                <a:lnTo>
                  <a:pt x="1726" y="522"/>
                </a:lnTo>
                <a:lnTo>
                  <a:pt x="1757" y="600"/>
                </a:lnTo>
                <a:lnTo>
                  <a:pt x="1780" y="683"/>
                </a:lnTo>
                <a:lnTo>
                  <a:pt x="1794" y="768"/>
                </a:lnTo>
                <a:lnTo>
                  <a:pt x="1799" y="858"/>
                </a:lnTo>
                <a:lnTo>
                  <a:pt x="1795" y="946"/>
                </a:lnTo>
                <a:lnTo>
                  <a:pt x="1781" y="1033"/>
                </a:lnTo>
                <a:lnTo>
                  <a:pt x="1760" y="1115"/>
                </a:lnTo>
                <a:lnTo>
                  <a:pt x="1729" y="1195"/>
                </a:lnTo>
                <a:lnTo>
                  <a:pt x="1691" y="1271"/>
                </a:lnTo>
                <a:lnTo>
                  <a:pt x="1647" y="1342"/>
                </a:lnTo>
                <a:lnTo>
                  <a:pt x="1596" y="1408"/>
                </a:lnTo>
                <a:lnTo>
                  <a:pt x="1536" y="1471"/>
                </a:lnTo>
                <a:lnTo>
                  <a:pt x="1407" y="1573"/>
                </a:lnTo>
                <a:lnTo>
                  <a:pt x="1330" y="1619"/>
                </a:lnTo>
                <a:lnTo>
                  <a:pt x="1252" y="1656"/>
                </a:lnTo>
                <a:lnTo>
                  <a:pt x="1170" y="1685"/>
                </a:lnTo>
                <a:lnTo>
                  <a:pt x="1083" y="1706"/>
                </a:lnTo>
                <a:lnTo>
                  <a:pt x="994" y="1720"/>
                </a:lnTo>
                <a:lnTo>
                  <a:pt x="903" y="1724"/>
                </a:lnTo>
                <a:lnTo>
                  <a:pt x="812" y="1720"/>
                </a:lnTo>
                <a:lnTo>
                  <a:pt x="723" y="1708"/>
                </a:lnTo>
                <a:lnTo>
                  <a:pt x="637" y="1687"/>
                </a:lnTo>
                <a:lnTo>
                  <a:pt x="553" y="1658"/>
                </a:lnTo>
                <a:lnTo>
                  <a:pt x="475" y="1623"/>
                </a:lnTo>
                <a:lnTo>
                  <a:pt x="400" y="1579"/>
                </a:lnTo>
                <a:lnTo>
                  <a:pt x="270" y="1477"/>
                </a:lnTo>
                <a:cubicBezTo>
                  <a:pt x="267" y="1475"/>
                  <a:pt x="265" y="1473"/>
                  <a:pt x="262" y="1470"/>
                </a:cubicBezTo>
                <a:lnTo>
                  <a:pt x="209" y="1414"/>
                </a:lnTo>
                <a:lnTo>
                  <a:pt x="157" y="1348"/>
                </a:lnTo>
                <a:lnTo>
                  <a:pt x="111" y="1278"/>
                </a:lnTo>
                <a:lnTo>
                  <a:pt x="73" y="1202"/>
                </a:lnTo>
                <a:lnTo>
                  <a:pt x="41" y="1122"/>
                </a:lnTo>
                <a:lnTo>
                  <a:pt x="19" y="1040"/>
                </a:lnTo>
                <a:lnTo>
                  <a:pt x="4" y="955"/>
                </a:lnTo>
                <a:lnTo>
                  <a:pt x="0" y="865"/>
                </a:lnTo>
                <a:close/>
                <a:moveTo>
                  <a:pt x="152" y="930"/>
                </a:moveTo>
                <a:lnTo>
                  <a:pt x="164" y="1001"/>
                </a:lnTo>
                <a:lnTo>
                  <a:pt x="181" y="1069"/>
                </a:lnTo>
                <a:lnTo>
                  <a:pt x="206" y="1135"/>
                </a:lnTo>
                <a:lnTo>
                  <a:pt x="238" y="1197"/>
                </a:lnTo>
                <a:lnTo>
                  <a:pt x="274" y="1255"/>
                </a:lnTo>
                <a:lnTo>
                  <a:pt x="318" y="1311"/>
                </a:lnTo>
                <a:lnTo>
                  <a:pt x="371" y="1367"/>
                </a:lnTo>
                <a:lnTo>
                  <a:pt x="363" y="1360"/>
                </a:lnTo>
                <a:lnTo>
                  <a:pt x="476" y="1450"/>
                </a:lnTo>
                <a:lnTo>
                  <a:pt x="538" y="1486"/>
                </a:lnTo>
                <a:lnTo>
                  <a:pt x="604" y="1517"/>
                </a:lnTo>
                <a:lnTo>
                  <a:pt x="672" y="1542"/>
                </a:lnTo>
                <a:lnTo>
                  <a:pt x="744" y="1559"/>
                </a:lnTo>
                <a:lnTo>
                  <a:pt x="819" y="1571"/>
                </a:lnTo>
                <a:lnTo>
                  <a:pt x="896" y="1575"/>
                </a:lnTo>
                <a:lnTo>
                  <a:pt x="973" y="1571"/>
                </a:lnTo>
                <a:lnTo>
                  <a:pt x="1048" y="1561"/>
                </a:lnTo>
                <a:lnTo>
                  <a:pt x="1119" y="1544"/>
                </a:lnTo>
                <a:lnTo>
                  <a:pt x="1189" y="1519"/>
                </a:lnTo>
                <a:lnTo>
                  <a:pt x="1254" y="1490"/>
                </a:lnTo>
                <a:lnTo>
                  <a:pt x="1314" y="1456"/>
                </a:lnTo>
                <a:lnTo>
                  <a:pt x="1428" y="1366"/>
                </a:lnTo>
                <a:lnTo>
                  <a:pt x="1477" y="1317"/>
                </a:lnTo>
                <a:lnTo>
                  <a:pt x="1520" y="1261"/>
                </a:lnTo>
                <a:lnTo>
                  <a:pt x="1558" y="1204"/>
                </a:lnTo>
                <a:lnTo>
                  <a:pt x="1589" y="1142"/>
                </a:lnTo>
                <a:lnTo>
                  <a:pt x="1615" y="1076"/>
                </a:lnTo>
                <a:lnTo>
                  <a:pt x="1633" y="1008"/>
                </a:lnTo>
                <a:lnTo>
                  <a:pt x="1646" y="939"/>
                </a:lnTo>
                <a:lnTo>
                  <a:pt x="1650" y="865"/>
                </a:lnTo>
                <a:lnTo>
                  <a:pt x="1646" y="793"/>
                </a:lnTo>
                <a:lnTo>
                  <a:pt x="1635" y="722"/>
                </a:lnTo>
                <a:lnTo>
                  <a:pt x="1618" y="655"/>
                </a:lnTo>
                <a:lnTo>
                  <a:pt x="1593" y="589"/>
                </a:lnTo>
                <a:lnTo>
                  <a:pt x="1561" y="526"/>
                </a:lnTo>
                <a:lnTo>
                  <a:pt x="1524" y="467"/>
                </a:lnTo>
                <a:lnTo>
                  <a:pt x="1482" y="413"/>
                </a:lnTo>
                <a:lnTo>
                  <a:pt x="1436" y="363"/>
                </a:lnTo>
                <a:lnTo>
                  <a:pt x="1314" y="267"/>
                </a:lnTo>
                <a:lnTo>
                  <a:pt x="1323" y="274"/>
                </a:lnTo>
                <a:lnTo>
                  <a:pt x="1261" y="238"/>
                </a:lnTo>
                <a:lnTo>
                  <a:pt x="1195" y="207"/>
                </a:lnTo>
                <a:lnTo>
                  <a:pt x="1127" y="182"/>
                </a:lnTo>
                <a:lnTo>
                  <a:pt x="1055" y="165"/>
                </a:lnTo>
                <a:lnTo>
                  <a:pt x="980" y="153"/>
                </a:lnTo>
                <a:lnTo>
                  <a:pt x="903" y="149"/>
                </a:lnTo>
                <a:lnTo>
                  <a:pt x="826" y="153"/>
                </a:lnTo>
                <a:lnTo>
                  <a:pt x="751" y="163"/>
                </a:lnTo>
                <a:lnTo>
                  <a:pt x="680" y="180"/>
                </a:lnTo>
                <a:lnTo>
                  <a:pt x="610" y="205"/>
                </a:lnTo>
                <a:lnTo>
                  <a:pt x="544" y="235"/>
                </a:lnTo>
                <a:lnTo>
                  <a:pt x="476" y="274"/>
                </a:lnTo>
                <a:lnTo>
                  <a:pt x="485" y="267"/>
                </a:lnTo>
                <a:lnTo>
                  <a:pt x="363" y="363"/>
                </a:lnTo>
                <a:lnTo>
                  <a:pt x="371" y="356"/>
                </a:lnTo>
                <a:lnTo>
                  <a:pt x="322" y="407"/>
                </a:lnTo>
                <a:lnTo>
                  <a:pt x="279" y="461"/>
                </a:lnTo>
                <a:lnTo>
                  <a:pt x="241" y="520"/>
                </a:lnTo>
                <a:lnTo>
                  <a:pt x="209" y="583"/>
                </a:lnTo>
                <a:lnTo>
                  <a:pt x="184" y="647"/>
                </a:lnTo>
                <a:lnTo>
                  <a:pt x="165" y="715"/>
                </a:lnTo>
                <a:lnTo>
                  <a:pt x="153" y="784"/>
                </a:lnTo>
                <a:lnTo>
                  <a:pt x="149" y="858"/>
                </a:lnTo>
                <a:lnTo>
                  <a:pt x="152" y="930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11" name="Freeform 155"/>
          <p:cNvSpPr>
            <a:spLocks/>
          </p:cNvSpPr>
          <p:nvPr/>
        </p:nvSpPr>
        <p:spPr bwMode="auto">
          <a:xfrm>
            <a:off x="2665413" y="2125663"/>
            <a:ext cx="1587500" cy="2933700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9" y="0"/>
              </a:cxn>
              <a:cxn ang="0">
                <a:pos x="99" y="49"/>
              </a:cxn>
              <a:cxn ang="0">
                <a:pos x="66" y="66"/>
              </a:cxn>
              <a:cxn ang="0">
                <a:pos x="966" y="1763"/>
              </a:cxn>
              <a:cxn ang="0">
                <a:pos x="1000" y="1745"/>
              </a:cxn>
              <a:cxn ang="0">
                <a:pos x="990" y="1848"/>
              </a:cxn>
              <a:cxn ang="0">
                <a:pos x="900" y="1798"/>
              </a:cxn>
              <a:cxn ang="0">
                <a:pos x="934" y="1781"/>
              </a:cxn>
              <a:cxn ang="0">
                <a:pos x="33" y="84"/>
              </a:cxn>
              <a:cxn ang="0">
                <a:pos x="0" y="102"/>
              </a:cxn>
            </a:cxnLst>
            <a:rect l="0" t="0" r="r" b="b"/>
            <a:pathLst>
              <a:path w="1000" h="1848">
                <a:moveTo>
                  <a:pt x="0" y="102"/>
                </a:moveTo>
                <a:lnTo>
                  <a:pt x="9" y="0"/>
                </a:lnTo>
                <a:lnTo>
                  <a:pt x="99" y="49"/>
                </a:lnTo>
                <a:lnTo>
                  <a:pt x="66" y="66"/>
                </a:lnTo>
                <a:lnTo>
                  <a:pt x="966" y="1763"/>
                </a:lnTo>
                <a:lnTo>
                  <a:pt x="1000" y="1745"/>
                </a:lnTo>
                <a:lnTo>
                  <a:pt x="990" y="1848"/>
                </a:lnTo>
                <a:lnTo>
                  <a:pt x="900" y="1798"/>
                </a:lnTo>
                <a:lnTo>
                  <a:pt x="934" y="1781"/>
                </a:lnTo>
                <a:lnTo>
                  <a:pt x="33" y="84"/>
                </a:lnTo>
                <a:lnTo>
                  <a:pt x="0" y="102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12" name="Freeform 156"/>
          <p:cNvSpPr>
            <a:spLocks noEditPoints="1"/>
          </p:cNvSpPr>
          <p:nvPr/>
        </p:nvSpPr>
        <p:spPr bwMode="auto">
          <a:xfrm>
            <a:off x="2659063" y="2116138"/>
            <a:ext cx="1600200" cy="2951162"/>
          </a:xfrm>
          <a:custGeom>
            <a:avLst/>
            <a:gdLst/>
            <a:ahLst/>
            <a:cxnLst>
              <a:cxn ang="0">
                <a:pos x="0" y="114"/>
              </a:cxn>
              <a:cxn ang="0">
                <a:pos x="10" y="0"/>
              </a:cxn>
              <a:cxn ang="0">
                <a:pos x="110" y="55"/>
              </a:cxn>
              <a:cxn ang="0">
                <a:pos x="71" y="75"/>
              </a:cxn>
              <a:cxn ang="0">
                <a:pos x="73" y="71"/>
              </a:cxn>
              <a:cxn ang="0">
                <a:pos x="973" y="1768"/>
              </a:cxn>
              <a:cxn ang="0">
                <a:pos x="969" y="1766"/>
              </a:cxn>
              <a:cxn ang="0">
                <a:pos x="1008" y="1746"/>
              </a:cxn>
              <a:cxn ang="0">
                <a:pos x="997" y="1859"/>
              </a:cxn>
              <a:cxn ang="0">
                <a:pos x="897" y="1804"/>
              </a:cxn>
              <a:cxn ang="0">
                <a:pos x="936" y="1784"/>
              </a:cxn>
              <a:cxn ang="0">
                <a:pos x="935" y="1788"/>
              </a:cxn>
              <a:cxn ang="0">
                <a:pos x="34" y="92"/>
              </a:cxn>
              <a:cxn ang="0">
                <a:pos x="39" y="93"/>
              </a:cxn>
              <a:cxn ang="0">
                <a:pos x="0" y="114"/>
              </a:cxn>
              <a:cxn ang="0">
                <a:pos x="38" y="85"/>
              </a:cxn>
              <a:cxn ang="0">
                <a:pos x="942" y="1788"/>
              </a:cxn>
              <a:cxn ang="0">
                <a:pos x="906" y="1808"/>
              </a:cxn>
              <a:cxn ang="0">
                <a:pos x="906" y="1802"/>
              </a:cxn>
              <a:cxn ang="0">
                <a:pos x="996" y="1851"/>
              </a:cxn>
              <a:cxn ang="0">
                <a:pos x="991" y="1853"/>
              </a:cxn>
              <a:cxn ang="0">
                <a:pos x="1000" y="1751"/>
              </a:cxn>
              <a:cxn ang="0">
                <a:pos x="1005" y="1754"/>
              </a:cxn>
              <a:cxn ang="0">
                <a:pos x="969" y="1774"/>
              </a:cxn>
              <a:cxn ang="0">
                <a:pos x="65" y="71"/>
              </a:cxn>
              <a:cxn ang="0">
                <a:pos x="102" y="52"/>
              </a:cxn>
              <a:cxn ang="0">
                <a:pos x="102" y="58"/>
              </a:cxn>
              <a:cxn ang="0">
                <a:pos x="12" y="9"/>
              </a:cxn>
              <a:cxn ang="0">
                <a:pos x="17" y="6"/>
              </a:cxn>
              <a:cxn ang="0">
                <a:pos x="7" y="108"/>
              </a:cxn>
              <a:cxn ang="0">
                <a:pos x="2" y="105"/>
              </a:cxn>
              <a:cxn ang="0">
                <a:pos x="38" y="85"/>
              </a:cxn>
            </a:cxnLst>
            <a:rect l="0" t="0" r="r" b="b"/>
            <a:pathLst>
              <a:path w="1008" h="1859">
                <a:moveTo>
                  <a:pt x="0" y="114"/>
                </a:moveTo>
                <a:lnTo>
                  <a:pt x="10" y="0"/>
                </a:lnTo>
                <a:lnTo>
                  <a:pt x="110" y="55"/>
                </a:lnTo>
                <a:lnTo>
                  <a:pt x="71" y="75"/>
                </a:lnTo>
                <a:lnTo>
                  <a:pt x="73" y="71"/>
                </a:lnTo>
                <a:lnTo>
                  <a:pt x="973" y="1768"/>
                </a:lnTo>
                <a:lnTo>
                  <a:pt x="969" y="1766"/>
                </a:lnTo>
                <a:lnTo>
                  <a:pt x="1008" y="1746"/>
                </a:lnTo>
                <a:lnTo>
                  <a:pt x="997" y="1859"/>
                </a:lnTo>
                <a:lnTo>
                  <a:pt x="897" y="1804"/>
                </a:lnTo>
                <a:lnTo>
                  <a:pt x="936" y="1784"/>
                </a:lnTo>
                <a:lnTo>
                  <a:pt x="935" y="1788"/>
                </a:lnTo>
                <a:lnTo>
                  <a:pt x="34" y="92"/>
                </a:lnTo>
                <a:lnTo>
                  <a:pt x="39" y="93"/>
                </a:lnTo>
                <a:lnTo>
                  <a:pt x="0" y="114"/>
                </a:lnTo>
                <a:close/>
                <a:moveTo>
                  <a:pt x="38" y="85"/>
                </a:moveTo>
                <a:lnTo>
                  <a:pt x="942" y="1788"/>
                </a:lnTo>
                <a:lnTo>
                  <a:pt x="906" y="1808"/>
                </a:lnTo>
                <a:lnTo>
                  <a:pt x="906" y="1802"/>
                </a:lnTo>
                <a:lnTo>
                  <a:pt x="996" y="1851"/>
                </a:lnTo>
                <a:lnTo>
                  <a:pt x="991" y="1853"/>
                </a:lnTo>
                <a:lnTo>
                  <a:pt x="1000" y="1751"/>
                </a:lnTo>
                <a:lnTo>
                  <a:pt x="1005" y="1754"/>
                </a:lnTo>
                <a:lnTo>
                  <a:pt x="969" y="1774"/>
                </a:lnTo>
                <a:lnTo>
                  <a:pt x="65" y="71"/>
                </a:lnTo>
                <a:lnTo>
                  <a:pt x="102" y="52"/>
                </a:lnTo>
                <a:lnTo>
                  <a:pt x="102" y="58"/>
                </a:lnTo>
                <a:lnTo>
                  <a:pt x="12" y="9"/>
                </a:lnTo>
                <a:lnTo>
                  <a:pt x="17" y="6"/>
                </a:lnTo>
                <a:lnTo>
                  <a:pt x="7" y="108"/>
                </a:lnTo>
                <a:lnTo>
                  <a:pt x="2" y="105"/>
                </a:lnTo>
                <a:lnTo>
                  <a:pt x="38" y="8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4413" name="Rectangle 157"/>
          <p:cNvSpPr>
            <a:spLocks noChangeArrowheads="1"/>
          </p:cNvSpPr>
          <p:nvPr/>
        </p:nvSpPr>
        <p:spPr bwMode="auto">
          <a:xfrm>
            <a:off x="6257925" y="1935163"/>
            <a:ext cx="4238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FF0000"/>
                </a:solidFill>
              </a:rPr>
              <a:t>AMS</a:t>
            </a:r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864414" name="Rectangle 158"/>
          <p:cNvSpPr>
            <a:spLocks noChangeArrowheads="1"/>
          </p:cNvSpPr>
          <p:nvPr/>
        </p:nvSpPr>
        <p:spPr bwMode="auto">
          <a:xfrm>
            <a:off x="2395538" y="1636713"/>
            <a:ext cx="4238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FF0000"/>
                </a:solidFill>
              </a:rPr>
              <a:t>AMS</a:t>
            </a:r>
            <a:endParaRPr lang="en-US" sz="1600">
              <a:solidFill>
                <a:srgbClr val="FF0C0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8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95288"/>
            <a:ext cx="9144000" cy="647700"/>
          </a:xfrm>
        </p:spPr>
        <p:txBody>
          <a:bodyPr/>
          <a:lstStyle/>
          <a:p>
            <a:r>
              <a:rPr lang="en-US" sz="3200" b="1">
                <a:solidFill>
                  <a:srgbClr val="FF0000"/>
                </a:solidFill>
              </a:rPr>
              <a:t>Search for Cold Dark Matter: </a:t>
            </a:r>
            <a:r>
              <a:rPr lang="en-GB" sz="3200" b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</a:t>
            </a:r>
            <a:r>
              <a:rPr lang="en-GB" sz="3200" b="1" baseline="300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0</a:t>
            </a:r>
            <a:r>
              <a:rPr lang="en-GB" sz="24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en-US" sz="2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4582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45720" rIns="45720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>
                <a:solidFill>
                  <a:srgbClr val="0000CC"/>
                </a:solidFill>
                <a:cs typeface="Arial" charset="0"/>
              </a:rPr>
              <a:t>Physics example</a:t>
            </a:r>
          </a:p>
        </p:txBody>
      </p:sp>
      <p:sp>
        <p:nvSpPr>
          <p:cNvPr id="845828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20000"/>
              </a:spcBef>
            </a:pPr>
            <a:r>
              <a:rPr lang="en-GB" sz="2400">
                <a:latin typeface="Comic Sans MS" pitchFamily="66" charset="0"/>
              </a:rPr>
              <a:t>Collisions of </a:t>
            </a:r>
            <a:r>
              <a:rPr lang="en-GB" sz="2400">
                <a:latin typeface="Comic Sans MS" pitchFamily="66" charset="0"/>
                <a:sym typeface="Symbol" pitchFamily="18" charset="2"/>
              </a:rPr>
              <a:t></a:t>
            </a:r>
            <a:r>
              <a:rPr lang="en-GB" sz="2400" baseline="30000">
                <a:latin typeface="Comic Sans MS" pitchFamily="66" charset="0"/>
                <a:sym typeface="Symbol" pitchFamily="18" charset="2"/>
              </a:rPr>
              <a:t>0</a:t>
            </a:r>
            <a:r>
              <a:rPr lang="en-GB" sz="2400">
                <a:latin typeface="Comic Sans MS" pitchFamily="66" charset="0"/>
              </a:rPr>
              <a:t> will produce excesses</a:t>
            </a:r>
            <a:r>
              <a:rPr lang="en-GB" sz="2400">
                <a:latin typeface="Comic Sans MS" pitchFamily="66" charset="0"/>
                <a:sym typeface="Symbol" pitchFamily="18" charset="2"/>
              </a:rPr>
              <a:t> in</a:t>
            </a:r>
            <a:r>
              <a:rPr lang="en-GB" sz="2000">
                <a:sym typeface="Symbol" pitchFamily="18" charset="2"/>
              </a:rPr>
              <a:t> </a:t>
            </a:r>
            <a:r>
              <a:rPr lang="en-GB" sz="2400">
                <a:latin typeface="Comic Sans MS" pitchFamily="66" charset="0"/>
                <a:sym typeface="Symbol" pitchFamily="18" charset="2"/>
              </a:rPr>
              <a:t>the spectra of </a:t>
            </a:r>
            <a:br>
              <a:rPr lang="en-GB" sz="2400">
                <a:latin typeface="Comic Sans MS" pitchFamily="66" charset="0"/>
                <a:sym typeface="Symbol" pitchFamily="18" charset="2"/>
              </a:rPr>
            </a:br>
            <a:r>
              <a:rPr lang="en-GB" sz="2400">
                <a:latin typeface="Comic Sans MS" pitchFamily="66" charset="0"/>
              </a:rPr>
              <a:t>e</a:t>
            </a:r>
            <a:r>
              <a:rPr lang="en-GB" sz="2400" baseline="30000">
                <a:latin typeface="Comic Sans MS" pitchFamily="66" charset="0"/>
              </a:rPr>
              <a:t>+</a:t>
            </a:r>
            <a:r>
              <a:rPr lang="en-GB" sz="2400">
                <a:latin typeface="Comic Sans MS" pitchFamily="66" charset="0"/>
              </a:rPr>
              <a:t>,e</a:t>
            </a:r>
            <a:r>
              <a:rPr lang="en-GB" sz="2400" baseline="30000">
                <a:latin typeface="Comic Sans MS" pitchFamily="66" charset="0"/>
              </a:rPr>
              <a:t>-</a:t>
            </a:r>
            <a:r>
              <a:rPr lang="en-GB" sz="2400">
                <a:latin typeface="Comic Sans MS" pitchFamily="66" charset="0"/>
              </a:rPr>
              <a:t>,p different from known cosmic ray collisions</a:t>
            </a:r>
            <a:endParaRPr lang="en-US" sz="2400">
              <a:latin typeface="Comic Sans MS" pitchFamily="66" charset="0"/>
              <a:sym typeface="Symbol" pitchFamily="18" charset="2"/>
            </a:endParaRPr>
          </a:p>
          <a:p>
            <a:pPr eaLnBrk="1" hangingPunct="1">
              <a:spcBef>
                <a:spcPct val="20000"/>
              </a:spcBef>
            </a:pPr>
            <a:endParaRPr lang="en-US" sz="240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845829" name="Line 8"/>
          <p:cNvSpPr>
            <a:spLocks noChangeShapeType="1"/>
          </p:cNvSpPr>
          <p:nvPr/>
        </p:nvSpPr>
        <p:spPr bwMode="auto">
          <a:xfrm>
            <a:off x="1717675" y="1397000"/>
            <a:ext cx="20796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pic>
        <p:nvPicPr>
          <p:cNvPr id="845830" name="Picture 2" descr="ams02_positron2a_300"/>
          <p:cNvPicPr>
            <a:picLocks noChangeAspect="1" noChangeArrowheads="1"/>
          </p:cNvPicPr>
          <p:nvPr/>
        </p:nvPicPr>
        <p:blipFill>
          <a:blip r:embed="rId3" cstate="print"/>
          <a:srcRect b="38602"/>
          <a:stretch>
            <a:fillRect/>
          </a:stretch>
        </p:blipFill>
        <p:spPr bwMode="auto">
          <a:xfrm>
            <a:off x="1673225" y="1989138"/>
            <a:ext cx="6343650" cy="3719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845831" name="Line 4"/>
          <p:cNvSpPr>
            <a:spLocks noChangeShapeType="1"/>
          </p:cNvSpPr>
          <p:nvPr/>
        </p:nvSpPr>
        <p:spPr bwMode="auto">
          <a:xfrm flipV="1">
            <a:off x="6484938" y="4749800"/>
            <a:ext cx="312737" cy="339725"/>
          </a:xfrm>
          <a:prstGeom prst="line">
            <a:avLst/>
          </a:prstGeom>
          <a:noFill/>
          <a:ln w="28575">
            <a:solidFill>
              <a:srgbClr val="F318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45832" name="Text Box 5"/>
          <p:cNvSpPr txBox="1">
            <a:spLocks noChangeArrowheads="1"/>
          </p:cNvSpPr>
          <p:nvPr/>
        </p:nvSpPr>
        <p:spPr bwMode="auto">
          <a:xfrm>
            <a:off x="4826000" y="2011363"/>
            <a:ext cx="32797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5F0F75"/>
                </a:solidFill>
              </a:rPr>
              <a:t>AMS-02 (m</a:t>
            </a:r>
            <a:r>
              <a:rPr lang="en-US" sz="2000" baseline="-25000">
                <a:solidFill>
                  <a:srgbClr val="5F0F75"/>
                </a:solidFill>
                <a:latin typeface="Symbol" pitchFamily="18" charset="2"/>
                <a:sym typeface="Symbol" pitchFamily="18" charset="2"/>
              </a:rPr>
              <a:t></a:t>
            </a:r>
            <a:r>
              <a:rPr lang="en-US" sz="2000">
                <a:solidFill>
                  <a:srgbClr val="5F0F75"/>
                </a:solidFill>
              </a:rPr>
              <a:t>=200 GeV)</a:t>
            </a:r>
          </a:p>
        </p:txBody>
      </p:sp>
      <p:sp>
        <p:nvSpPr>
          <p:cNvPr id="845833" name="Line 6"/>
          <p:cNvSpPr>
            <a:spLocks noChangeShapeType="1"/>
          </p:cNvSpPr>
          <p:nvPr/>
        </p:nvSpPr>
        <p:spPr bwMode="auto">
          <a:xfrm rot="20293364" flipH="1">
            <a:off x="7188200" y="2673350"/>
            <a:ext cx="322263" cy="282575"/>
          </a:xfrm>
          <a:prstGeom prst="line">
            <a:avLst/>
          </a:prstGeom>
          <a:noFill/>
          <a:ln w="12700">
            <a:solidFill>
              <a:srgbClr val="5F0F75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45834" name="Picture 7" descr="ams02_positron2_3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5350" y="5756275"/>
            <a:ext cx="1652588" cy="328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35" name="Picture 8" descr="ams02_positron2_3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b="56558"/>
          <a:stretch>
            <a:fillRect/>
          </a:stretch>
        </p:blipFill>
        <p:spPr bwMode="auto">
          <a:xfrm>
            <a:off x="568325" y="2727325"/>
            <a:ext cx="511175" cy="251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36" name="Picture 9" descr="ams02_positron2_3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5375" y="3087688"/>
            <a:ext cx="5207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37" name="Picture 10" descr="ams02_positron2_30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5213" y="5473700"/>
            <a:ext cx="595312" cy="441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38" name="Picture 12" descr="ams02_positron2_30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7975" y="5756275"/>
            <a:ext cx="252413" cy="312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39" name="Picture 13" descr="ams02_positron2_30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5756275"/>
            <a:ext cx="368300" cy="312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40" name="Picture 14" descr="ams02_positron2_30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8925" y="5711825"/>
            <a:ext cx="498475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41" name="Picture 15" descr="ams02_positron2_1tev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r="80000"/>
          <a:stretch>
            <a:fillRect/>
          </a:stretch>
        </p:blipFill>
        <p:spPr bwMode="auto">
          <a:xfrm>
            <a:off x="1866900" y="4438650"/>
            <a:ext cx="269875" cy="1162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42" name="Picture 16" descr="ams02_positron2_300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4368800"/>
            <a:ext cx="1076325" cy="11922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45843" name="Picture 18" descr="ams02_positron2a_30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5450" y="5548313"/>
            <a:ext cx="6240463" cy="161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845844" name="Group 20"/>
          <p:cNvGrpSpPr>
            <a:grpSpLocks/>
          </p:cNvGrpSpPr>
          <p:nvPr/>
        </p:nvGrpSpPr>
        <p:grpSpPr bwMode="auto">
          <a:xfrm>
            <a:off x="7372350" y="3375025"/>
            <a:ext cx="198438" cy="485775"/>
            <a:chOff x="4743" y="2565"/>
            <a:chExt cx="125" cy="306"/>
          </a:xfrm>
        </p:grpSpPr>
        <p:sp>
          <p:nvSpPr>
            <p:cNvPr id="845845" name="AutoShape 21"/>
            <p:cNvSpPr>
              <a:spLocks noChangeArrowheads="1"/>
            </p:cNvSpPr>
            <p:nvPr/>
          </p:nvSpPr>
          <p:spPr bwMode="auto">
            <a:xfrm>
              <a:off x="4743" y="2565"/>
              <a:ext cx="125" cy="12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45846" name="AutoShape 22"/>
            <p:cNvSpPr>
              <a:spLocks noChangeArrowheads="1"/>
            </p:cNvSpPr>
            <p:nvPr/>
          </p:nvSpPr>
          <p:spPr bwMode="auto">
            <a:xfrm rot="10624882">
              <a:off x="4748" y="2774"/>
              <a:ext cx="44" cy="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45847" name="AutoShape 23"/>
            <p:cNvSpPr>
              <a:spLocks noChangeArrowheads="1"/>
            </p:cNvSpPr>
            <p:nvPr/>
          </p:nvSpPr>
          <p:spPr bwMode="auto">
            <a:xfrm rot="11294705">
              <a:off x="4743" y="2805"/>
              <a:ext cx="60" cy="6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845848" name="Group 24"/>
          <p:cNvGrpSpPr>
            <a:grpSpLocks/>
          </p:cNvGrpSpPr>
          <p:nvPr/>
        </p:nvGrpSpPr>
        <p:grpSpPr bwMode="auto">
          <a:xfrm>
            <a:off x="7648575" y="4454525"/>
            <a:ext cx="361950" cy="1258888"/>
            <a:chOff x="4917" y="3245"/>
            <a:chExt cx="228" cy="793"/>
          </a:xfrm>
        </p:grpSpPr>
        <p:sp>
          <p:nvSpPr>
            <p:cNvPr id="845849" name="Rectangle 25"/>
            <p:cNvSpPr>
              <a:spLocks noChangeArrowheads="1"/>
            </p:cNvSpPr>
            <p:nvPr/>
          </p:nvSpPr>
          <p:spPr bwMode="auto">
            <a:xfrm>
              <a:off x="5069" y="3245"/>
              <a:ext cx="56" cy="343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45850" name="Rectangle 26"/>
            <p:cNvSpPr>
              <a:spLocks noChangeArrowheads="1"/>
            </p:cNvSpPr>
            <p:nvPr/>
          </p:nvSpPr>
          <p:spPr bwMode="auto">
            <a:xfrm>
              <a:off x="4917" y="3277"/>
              <a:ext cx="56" cy="25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45851" name="Rectangle 27"/>
            <p:cNvSpPr>
              <a:spLocks noChangeArrowheads="1"/>
            </p:cNvSpPr>
            <p:nvPr/>
          </p:nvSpPr>
          <p:spPr bwMode="auto">
            <a:xfrm>
              <a:off x="4922" y="3616"/>
              <a:ext cx="41" cy="32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45852" name="Rectangle 28"/>
            <p:cNvSpPr>
              <a:spLocks noChangeArrowheads="1"/>
            </p:cNvSpPr>
            <p:nvPr/>
          </p:nvSpPr>
          <p:spPr bwMode="auto">
            <a:xfrm>
              <a:off x="5087" y="3676"/>
              <a:ext cx="41" cy="36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45853" name="Line 29"/>
            <p:cNvSpPr>
              <a:spLocks noChangeShapeType="1"/>
            </p:cNvSpPr>
            <p:nvPr/>
          </p:nvSpPr>
          <p:spPr bwMode="auto">
            <a:xfrm>
              <a:off x="5058" y="4030"/>
              <a:ext cx="8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845854" name="Oval 30"/>
          <p:cNvSpPr>
            <a:spLocks noChangeArrowheads="1"/>
          </p:cNvSpPr>
          <p:nvPr/>
        </p:nvSpPr>
        <p:spPr bwMode="auto">
          <a:xfrm rot="-721680">
            <a:off x="7218363" y="3475038"/>
            <a:ext cx="206375" cy="4318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45855" name="Rectangle 31"/>
          <p:cNvSpPr>
            <a:spLocks noChangeArrowheads="1"/>
          </p:cNvSpPr>
          <p:nvPr/>
        </p:nvSpPr>
        <p:spPr bwMode="auto">
          <a:xfrm rot="-905908">
            <a:off x="7424738" y="3268663"/>
            <a:ext cx="196850" cy="584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45856" name="Rectangle 32"/>
          <p:cNvSpPr>
            <a:spLocks noChangeArrowheads="1"/>
          </p:cNvSpPr>
          <p:nvPr/>
        </p:nvSpPr>
        <p:spPr bwMode="auto">
          <a:xfrm rot="-25770875">
            <a:off x="7665244" y="4823619"/>
            <a:ext cx="114300" cy="1762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45857" name="Rectangle 33"/>
          <p:cNvSpPr>
            <a:spLocks noChangeArrowheads="1"/>
          </p:cNvSpPr>
          <p:nvPr/>
        </p:nvSpPr>
        <p:spPr bwMode="auto">
          <a:xfrm rot="-25770875">
            <a:off x="7601744" y="4950619"/>
            <a:ext cx="114300" cy="1762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45858" name="Rectangle 34"/>
          <p:cNvSpPr>
            <a:spLocks noChangeArrowheads="1"/>
          </p:cNvSpPr>
          <p:nvPr/>
        </p:nvSpPr>
        <p:spPr bwMode="auto">
          <a:xfrm>
            <a:off x="7862888" y="1916113"/>
            <a:ext cx="165100" cy="38163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45859" name="Line 35"/>
          <p:cNvSpPr>
            <a:spLocks noChangeShapeType="1"/>
          </p:cNvSpPr>
          <p:nvPr/>
        </p:nvSpPr>
        <p:spPr bwMode="auto">
          <a:xfrm>
            <a:off x="7853363" y="1998663"/>
            <a:ext cx="0" cy="37020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45860" name="Text Box 3"/>
          <p:cNvSpPr txBox="1">
            <a:spLocks noChangeArrowheads="1"/>
          </p:cNvSpPr>
          <p:nvPr/>
        </p:nvSpPr>
        <p:spPr bwMode="auto">
          <a:xfrm rot="634832">
            <a:off x="3149600" y="4537075"/>
            <a:ext cx="39560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F31800"/>
                </a:solidFill>
                <a:sym typeface="Symbol" pitchFamily="18" charset="2"/>
              </a:rPr>
              <a:t>From normal cosmic ray collisions</a:t>
            </a:r>
          </a:p>
        </p:txBody>
      </p:sp>
      <p:sp>
        <p:nvSpPr>
          <p:cNvPr id="845861" name="Text Box 3"/>
          <p:cNvSpPr txBox="1">
            <a:spLocks noChangeArrowheads="1"/>
          </p:cNvSpPr>
          <p:nvPr/>
        </p:nvSpPr>
        <p:spPr bwMode="auto">
          <a:xfrm>
            <a:off x="2984500" y="2708275"/>
            <a:ext cx="2152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B14375"/>
                </a:solidFill>
                <a:sym typeface="Symbol" pitchFamily="18" charset="2"/>
              </a:rPr>
              <a:t>From Dark matter </a:t>
            </a:r>
          </a:p>
          <a:p>
            <a:pPr algn="ctr"/>
            <a:r>
              <a:rPr lang="en-US" sz="1800">
                <a:solidFill>
                  <a:srgbClr val="B14375"/>
                </a:solidFill>
                <a:sym typeface="Symbol" pitchFamily="18" charset="2"/>
              </a:rPr>
              <a:t>collisions</a:t>
            </a:r>
          </a:p>
        </p:txBody>
      </p:sp>
      <p:sp>
        <p:nvSpPr>
          <p:cNvPr id="845862" name="Line 38"/>
          <p:cNvSpPr>
            <a:spLocks noChangeShapeType="1"/>
          </p:cNvSpPr>
          <p:nvPr/>
        </p:nvSpPr>
        <p:spPr bwMode="auto">
          <a:xfrm>
            <a:off x="4611688" y="3319463"/>
            <a:ext cx="355600" cy="495300"/>
          </a:xfrm>
          <a:prstGeom prst="line">
            <a:avLst/>
          </a:prstGeom>
          <a:noFill/>
          <a:ln w="28575">
            <a:solidFill>
              <a:srgbClr val="B14375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45863" name="Rectangle 3"/>
          <p:cNvSpPr>
            <a:spLocks noChangeArrowheads="1"/>
          </p:cNvSpPr>
          <p:nvPr/>
        </p:nvSpPr>
        <p:spPr bwMode="auto">
          <a:xfrm>
            <a:off x="0" y="6002338"/>
            <a:ext cx="91440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2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The spectra of all types of cosmic rays </a:t>
            </a:r>
            <a:b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</a:br>
            <a:r>
              <a:rPr lang="en-US" sz="240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will be measured by AMS simultaneously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Title 1"/>
          <p:cNvSpPr>
            <a:spLocks noGrp="1"/>
          </p:cNvSpPr>
          <p:nvPr>
            <p:ph type="ctrTitle" idx="4294967295"/>
          </p:nvPr>
        </p:nvSpPr>
        <p:spPr>
          <a:xfrm>
            <a:off x="839788" y="2130425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5588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/>
              <a:buNone/>
              <a:defRPr/>
            </a:pPr>
            <a:endParaRPr lang="it-IT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13325" y="3429000"/>
            <a:ext cx="2400300" cy="833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 b="0"/>
          </a:p>
        </p:txBody>
      </p:sp>
      <p:sp>
        <p:nvSpPr>
          <p:cNvPr id="10" name="Rectangle 9"/>
          <p:cNvSpPr/>
          <p:nvPr/>
        </p:nvSpPr>
        <p:spPr>
          <a:xfrm>
            <a:off x="1525588" y="546100"/>
            <a:ext cx="6400800" cy="833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 b="0"/>
          </a:p>
        </p:txBody>
      </p:sp>
      <p:sp>
        <p:nvSpPr>
          <p:cNvPr id="11" name="Rectangle 10"/>
          <p:cNvSpPr/>
          <p:nvPr/>
        </p:nvSpPr>
        <p:spPr>
          <a:xfrm>
            <a:off x="4572000" y="5441950"/>
            <a:ext cx="882650" cy="417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 b="0"/>
          </a:p>
        </p:txBody>
      </p:sp>
      <p:sp>
        <p:nvSpPr>
          <p:cNvPr id="12" name="Rectangle 11"/>
          <p:cNvSpPr/>
          <p:nvPr/>
        </p:nvSpPr>
        <p:spPr>
          <a:xfrm flipV="1">
            <a:off x="7612063" y="5476875"/>
            <a:ext cx="696912" cy="24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 b="0"/>
          </a:p>
        </p:txBody>
      </p:sp>
      <p:sp>
        <p:nvSpPr>
          <p:cNvPr id="848904" name="TextBox 12"/>
          <p:cNvSpPr txBox="1">
            <a:spLocks noChangeArrowheads="1"/>
          </p:cNvSpPr>
          <p:nvPr/>
        </p:nvSpPr>
        <p:spPr bwMode="auto">
          <a:xfrm>
            <a:off x="4745038" y="5534025"/>
            <a:ext cx="5349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hangingPunct="1"/>
            <a:r>
              <a:rPr lang="it-IT" sz="1800" b="0">
                <a:solidFill>
                  <a:schemeClr val="tx1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848905" name="TextBox 14"/>
          <p:cNvSpPr txBox="1">
            <a:spLocks noChangeArrowheads="1"/>
          </p:cNvSpPr>
          <p:nvPr/>
        </p:nvSpPr>
        <p:spPr bwMode="auto">
          <a:xfrm>
            <a:off x="7612063" y="5441950"/>
            <a:ext cx="696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hangingPunct="1"/>
            <a:r>
              <a:rPr lang="it-IT" sz="1800" b="0">
                <a:solidFill>
                  <a:schemeClr val="tx1"/>
                </a:solidFill>
                <a:latin typeface="Calibri" pitchFamily="34" charset="0"/>
              </a:rPr>
              <a:t>1000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147888" y="5511800"/>
            <a:ext cx="7048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 b="0"/>
          </a:p>
        </p:txBody>
      </p:sp>
      <p:sp>
        <p:nvSpPr>
          <p:cNvPr id="848907" name="TextBox 17"/>
          <p:cNvSpPr txBox="1">
            <a:spLocks noChangeArrowheads="1"/>
          </p:cNvSpPr>
          <p:nvPr/>
        </p:nvSpPr>
        <p:spPr bwMode="auto">
          <a:xfrm>
            <a:off x="2147888" y="5489575"/>
            <a:ext cx="5349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hangingPunct="1"/>
            <a:r>
              <a:rPr lang="it-IT" sz="1800" b="0">
                <a:solidFill>
                  <a:schemeClr val="tx1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14438" y="2692400"/>
            <a:ext cx="622300" cy="2505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 b="0"/>
          </a:p>
        </p:txBody>
      </p:sp>
      <p:pic>
        <p:nvPicPr>
          <p:cNvPr id="848909" name="Picture 1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0" y="61913"/>
            <a:ext cx="9393238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 rot="552729">
            <a:off x="4465638" y="4051300"/>
            <a:ext cx="20907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800" b="0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</a:rPr>
              <a:t>Normal</a:t>
            </a:r>
            <a:r>
              <a:rPr lang="it-IT" sz="1800" b="0" dirty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</a:rPr>
              <a:t> CR </a:t>
            </a:r>
            <a:r>
              <a:rPr lang="it-IT" sz="1800" b="0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</a:rPr>
              <a:t>collisions</a:t>
            </a:r>
            <a:endParaRPr lang="it-IT" sz="1800" b="0" dirty="0">
              <a:solidFill>
                <a:schemeClr val="accent3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48911" name="TextBox 19"/>
          <p:cNvSpPr txBox="1">
            <a:spLocks noChangeArrowheads="1"/>
          </p:cNvSpPr>
          <p:nvPr/>
        </p:nvSpPr>
        <p:spPr bwMode="auto">
          <a:xfrm rot="-1854862">
            <a:off x="1963738" y="3416300"/>
            <a:ext cx="18272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hangingPunct="1"/>
            <a:r>
              <a:rPr lang="it-IT" sz="1800" b="0">
                <a:solidFill>
                  <a:srgbClr val="604A7B"/>
                </a:solidFill>
                <a:latin typeface="Calibri" pitchFamily="34" charset="0"/>
              </a:rPr>
              <a:t>DM, mass = 1 TeV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80025" y="5327650"/>
            <a:ext cx="270986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eaLnBrk="1" hangingPunct="1"/>
            <a:r>
              <a:rPr lang="it-IT" sz="1800" b="0">
                <a:solidFill>
                  <a:schemeClr val="tx1"/>
                </a:solidFill>
                <a:latin typeface="Calibri" pitchFamily="34" charset="0"/>
              </a:rPr>
              <a:t>R. Battiston, S. Haino 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1970" name="Picture 2" descr="y06K318b2p_80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9538" y="287338"/>
            <a:ext cx="6565900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1971" name="Text Box 4"/>
          <p:cNvSpPr txBox="1">
            <a:spLocks noChangeArrowheads="1"/>
          </p:cNvSpPr>
          <p:nvPr/>
        </p:nvSpPr>
        <p:spPr bwMode="auto">
          <a:xfrm>
            <a:off x="4946650" y="903288"/>
            <a:ext cx="2209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E71400"/>
                </a:solidFill>
              </a:rPr>
              <a:t>AMS spectra</a:t>
            </a:r>
            <a:br>
              <a:rPr lang="en-US" sz="1400">
                <a:solidFill>
                  <a:srgbClr val="E71400"/>
                </a:solidFill>
              </a:rPr>
            </a:br>
            <a:r>
              <a:rPr lang="en-US" sz="1400">
                <a:solidFill>
                  <a:srgbClr val="E71400"/>
                </a:solidFill>
              </a:rPr>
              <a:t>with M</a:t>
            </a:r>
            <a:r>
              <a:rPr lang="el-GR" sz="1400" i="1">
                <a:solidFill>
                  <a:srgbClr val="E71400"/>
                </a:solidFill>
                <a:cs typeface="Arial" charset="0"/>
              </a:rPr>
              <a:t>χ</a:t>
            </a:r>
            <a:r>
              <a:rPr lang="en-US" sz="1400" i="1">
                <a:solidFill>
                  <a:srgbClr val="E71400"/>
                </a:solidFill>
                <a:cs typeface="Arial" charset="0"/>
              </a:rPr>
              <a:t> </a:t>
            </a:r>
            <a:r>
              <a:rPr lang="en-US" sz="1400">
                <a:solidFill>
                  <a:srgbClr val="E71400"/>
                </a:solidFill>
                <a:cs typeface="Arial" charset="0"/>
              </a:rPr>
              <a:t>= 840 GeV</a:t>
            </a:r>
          </a:p>
          <a:p>
            <a:pPr algn="ctr"/>
            <a:r>
              <a:rPr lang="en-US" sz="1400">
                <a:solidFill>
                  <a:srgbClr val="E71400"/>
                </a:solidFill>
              </a:rPr>
              <a:t>(not accessible to LHC)</a:t>
            </a:r>
            <a:r>
              <a:rPr lang="en-US" sz="1400">
                <a:solidFill>
                  <a:srgbClr val="E71400"/>
                </a:solidFill>
                <a:cs typeface="Arial" charset="0"/>
              </a:rPr>
              <a:t> </a:t>
            </a:r>
            <a:br>
              <a:rPr lang="en-US" sz="1400">
                <a:solidFill>
                  <a:srgbClr val="E71400"/>
                </a:solidFill>
                <a:cs typeface="Arial" charset="0"/>
              </a:rPr>
            </a:br>
            <a:endParaRPr lang="el-GR" sz="1400">
              <a:solidFill>
                <a:srgbClr val="E71400"/>
              </a:solidFill>
              <a:cs typeface="Arial" charset="0"/>
            </a:endParaRPr>
          </a:p>
        </p:txBody>
      </p:sp>
      <p:sp>
        <p:nvSpPr>
          <p:cNvPr id="851972" name="Text Box 5"/>
          <p:cNvSpPr txBox="1">
            <a:spLocks noChangeArrowheads="1"/>
          </p:cNvSpPr>
          <p:nvPr/>
        </p:nvSpPr>
        <p:spPr bwMode="auto">
          <a:xfrm>
            <a:off x="393700" y="6399213"/>
            <a:ext cx="769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000000"/>
                </a:solidFill>
              </a:rPr>
              <a:t>y06K318a</a:t>
            </a:r>
          </a:p>
        </p:txBody>
      </p:sp>
      <p:sp>
        <p:nvSpPr>
          <p:cNvPr id="851973" name="Text Box 7"/>
          <p:cNvSpPr txBox="1">
            <a:spLocks noChangeArrowheads="1"/>
          </p:cNvSpPr>
          <p:nvPr/>
        </p:nvSpPr>
        <p:spPr bwMode="auto">
          <a:xfrm rot="-5400000">
            <a:off x="161132" y="2840831"/>
            <a:ext cx="1974850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45720" rIns="45720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solidFill>
                  <a:srgbClr val="003399"/>
                </a:solidFill>
              </a:rPr>
              <a:t>p/p</a:t>
            </a:r>
          </a:p>
        </p:txBody>
      </p:sp>
      <p:sp>
        <p:nvSpPr>
          <p:cNvPr id="851974" name="Rectangle 8"/>
          <p:cNvSpPr>
            <a:spLocks noChangeArrowheads="1"/>
          </p:cNvSpPr>
          <p:nvPr/>
        </p:nvSpPr>
        <p:spPr bwMode="auto">
          <a:xfrm>
            <a:off x="2827338" y="504825"/>
            <a:ext cx="44084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15000"/>
              </a:spcBef>
              <a:buSzPct val="150000"/>
              <a:buFont typeface="Symbol" pitchFamily="18" charset="2"/>
              <a:buNone/>
            </a:pPr>
            <a:r>
              <a:rPr lang="en-GB" sz="1600">
                <a:solidFill>
                  <a:srgbClr val="FF0C0F"/>
                </a:solidFill>
                <a:sym typeface="Symbol" pitchFamily="18" charset="2"/>
              </a:rPr>
              <a:t>AMS is sensitive to very high SUSY masses</a:t>
            </a:r>
          </a:p>
        </p:txBody>
      </p:sp>
      <p:sp>
        <p:nvSpPr>
          <p:cNvPr id="851975" name="Line 7"/>
          <p:cNvSpPr>
            <a:spLocks noChangeShapeType="1"/>
          </p:cNvSpPr>
          <p:nvPr/>
        </p:nvSpPr>
        <p:spPr bwMode="auto">
          <a:xfrm>
            <a:off x="990600" y="3189288"/>
            <a:ext cx="0" cy="257175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sp>
        <p:nvSpPr>
          <p:cNvPr id="851976" name="Text Box 3"/>
          <p:cNvSpPr txBox="1">
            <a:spLocks noChangeArrowheads="1"/>
          </p:cNvSpPr>
          <p:nvPr/>
        </p:nvSpPr>
        <p:spPr bwMode="auto">
          <a:xfrm>
            <a:off x="4437063" y="2919413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0000CC"/>
                </a:solidFill>
                <a:sym typeface="Symbol" pitchFamily="18" charset="2"/>
              </a:rPr>
              <a:t>From normal </a:t>
            </a:r>
          </a:p>
          <a:p>
            <a:pPr algn="ctr"/>
            <a:r>
              <a:rPr lang="en-US" sz="1800">
                <a:solidFill>
                  <a:srgbClr val="0000CC"/>
                </a:solidFill>
                <a:sym typeface="Symbol" pitchFamily="18" charset="2"/>
              </a:rPr>
              <a:t>cosmic ray collisions</a:t>
            </a:r>
          </a:p>
        </p:txBody>
      </p:sp>
      <p:sp>
        <p:nvSpPr>
          <p:cNvPr id="851977" name="Text Box 3"/>
          <p:cNvSpPr txBox="1">
            <a:spLocks noChangeArrowheads="1"/>
          </p:cNvSpPr>
          <p:nvPr/>
        </p:nvSpPr>
        <p:spPr bwMode="auto">
          <a:xfrm>
            <a:off x="2944813" y="1763713"/>
            <a:ext cx="2152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D62B00"/>
                </a:solidFill>
                <a:sym typeface="Symbol" pitchFamily="18" charset="2"/>
              </a:rPr>
              <a:t>From Dark matter </a:t>
            </a:r>
          </a:p>
          <a:p>
            <a:pPr algn="ctr"/>
            <a:r>
              <a:rPr lang="en-US" sz="1800">
                <a:solidFill>
                  <a:srgbClr val="D62B00"/>
                </a:solidFill>
                <a:sym typeface="Symbol" pitchFamily="18" charset="2"/>
              </a:rPr>
              <a:t>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618" name="Picture 2"/>
          <p:cNvPicPr>
            <a:picLocks noChangeAspect="1" noChangeArrowheads="1"/>
          </p:cNvPicPr>
          <p:nvPr/>
        </p:nvPicPr>
        <p:blipFill>
          <a:blip r:embed="rId3" cstate="print">
            <a:lum contrast="4000"/>
          </a:blip>
          <a:srcRect l="2188" r="937" b="14294"/>
          <a:stretch>
            <a:fillRect/>
          </a:stretch>
        </p:blipFill>
        <p:spPr bwMode="auto">
          <a:xfrm>
            <a:off x="0" y="796925"/>
            <a:ext cx="91440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5619" name="Oval 3"/>
          <p:cNvSpPr>
            <a:spLocks noChangeArrowheads="1"/>
          </p:cNvSpPr>
          <p:nvPr/>
        </p:nvSpPr>
        <p:spPr bwMode="auto">
          <a:xfrm rot="302547">
            <a:off x="4164013" y="5591175"/>
            <a:ext cx="166687" cy="1127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95620" name="AutoShape 4"/>
          <p:cNvSpPr>
            <a:spLocks noChangeArrowheads="1"/>
          </p:cNvSpPr>
          <p:nvPr/>
        </p:nvSpPr>
        <p:spPr bwMode="auto">
          <a:xfrm rot="10800000">
            <a:off x="5553075" y="3006725"/>
            <a:ext cx="203200" cy="685800"/>
          </a:xfrm>
          <a:prstGeom prst="downArrow">
            <a:avLst>
              <a:gd name="adj1" fmla="val 50000"/>
              <a:gd name="adj2" fmla="val 8437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1" hangingPunct="1"/>
            <a:endParaRPr lang="en-US" sz="1800" b="0">
              <a:solidFill>
                <a:srgbClr val="CC0000"/>
              </a:solidFill>
            </a:endParaRPr>
          </a:p>
        </p:txBody>
      </p:sp>
      <p:sp>
        <p:nvSpPr>
          <p:cNvPr id="495622" name="Rectangle 11"/>
          <p:cNvSpPr>
            <a:spLocks noChangeArrowheads="1"/>
          </p:cNvSpPr>
          <p:nvPr/>
        </p:nvSpPr>
        <p:spPr bwMode="auto">
          <a:xfrm>
            <a:off x="5014913" y="3590925"/>
            <a:ext cx="1416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C0000"/>
                </a:solidFill>
              </a:rPr>
              <a:t>Accelerators</a:t>
            </a:r>
          </a:p>
        </p:txBody>
      </p:sp>
      <p:pic>
        <p:nvPicPr>
          <p:cNvPr id="495623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5513" y="4508500"/>
            <a:ext cx="313848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5624" name="Text Box 8"/>
          <p:cNvSpPr txBox="1">
            <a:spLocks noChangeArrowheads="1"/>
          </p:cNvSpPr>
          <p:nvPr/>
        </p:nvSpPr>
        <p:spPr bwMode="auto">
          <a:xfrm>
            <a:off x="174625" y="4502150"/>
            <a:ext cx="1527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>
                <a:solidFill>
                  <a:schemeClr val="hlink"/>
                </a:solidFill>
              </a:rPr>
              <a:t>AMS in Space</a:t>
            </a:r>
            <a:endParaRPr lang="en-US" sz="1400">
              <a:solidFill>
                <a:schemeClr val="hlink"/>
              </a:solidFill>
            </a:endParaRPr>
          </a:p>
        </p:txBody>
      </p:sp>
      <p:sp>
        <p:nvSpPr>
          <p:cNvPr id="495625" name="AutoShape 9"/>
          <p:cNvSpPr>
            <a:spLocks noChangeArrowheads="1"/>
          </p:cNvSpPr>
          <p:nvPr/>
        </p:nvSpPr>
        <p:spPr bwMode="auto">
          <a:xfrm rot="10800000">
            <a:off x="700088" y="3900488"/>
            <a:ext cx="203200" cy="685800"/>
          </a:xfrm>
          <a:prstGeom prst="downArrow">
            <a:avLst>
              <a:gd name="adj1" fmla="val 50000"/>
              <a:gd name="adj2" fmla="val 84375"/>
            </a:avLst>
          </a:prstGeom>
          <a:solidFill>
            <a:srgbClr val="2F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495626" name="Text Box 12"/>
          <p:cNvSpPr txBox="1">
            <a:spLocks noChangeArrowheads="1"/>
          </p:cNvSpPr>
          <p:nvPr/>
        </p:nvSpPr>
        <p:spPr bwMode="auto">
          <a:xfrm>
            <a:off x="123825" y="893763"/>
            <a:ext cx="91440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600" i="1">
                <a:solidFill>
                  <a:srgbClr val="CC0000"/>
                </a:solidFill>
              </a:rPr>
              <a:t>The Big Bang origin of the Universe requires </a:t>
            </a:r>
            <a:r>
              <a:rPr lang="en-US" sz="1800" i="1">
                <a:solidFill>
                  <a:srgbClr val="CC0000"/>
                </a:solidFill>
              </a:rPr>
              <a:t>matter</a:t>
            </a:r>
            <a:r>
              <a:rPr lang="en-US" sz="1600" i="1">
                <a:solidFill>
                  <a:srgbClr val="CC0000"/>
                </a:solidFill>
              </a:rPr>
              <a:t> and </a:t>
            </a:r>
            <a:r>
              <a:rPr lang="en-US" sz="1800" i="1">
                <a:solidFill>
                  <a:srgbClr val="CC0000"/>
                </a:solidFill>
              </a:rPr>
              <a:t>antimatter</a:t>
            </a:r>
            <a:endParaRPr lang="en-US" sz="1600" i="1">
              <a:solidFill>
                <a:srgbClr val="CC0000"/>
              </a:solidFill>
            </a:endParaRPr>
          </a:p>
          <a:p>
            <a:pPr algn="ctr" eaLnBrk="1" hangingPunct="1"/>
            <a:r>
              <a:rPr lang="en-US" sz="1600" i="1">
                <a:solidFill>
                  <a:srgbClr val="CC0000"/>
                </a:solidFill>
              </a:rPr>
              <a:t>to be equally abundant at the very hot beginning</a:t>
            </a:r>
          </a:p>
        </p:txBody>
      </p:sp>
      <p:sp>
        <p:nvSpPr>
          <p:cNvPr id="495627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Physics examples</a:t>
            </a:r>
          </a:p>
        </p:txBody>
      </p:sp>
      <p:sp>
        <p:nvSpPr>
          <p:cNvPr id="495628" name="Rectangle 19"/>
          <p:cNvSpPr>
            <a:spLocks noChangeArrowheads="1"/>
          </p:cNvSpPr>
          <p:nvPr/>
        </p:nvSpPr>
        <p:spPr bwMode="auto">
          <a:xfrm>
            <a:off x="0" y="325438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</a:rPr>
              <a:t>Search for the existence of Antimatter in the Universe</a:t>
            </a:r>
          </a:p>
        </p:txBody>
      </p:sp>
      <p:pic>
        <p:nvPicPr>
          <p:cNvPr id="495629" name="Picture 3" descr="C:\Documents and Settings\Samuel.PCAMSTS\Desktop\AMS.2k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r="10422" b="16849"/>
          <a:stretch>
            <a:fillRect/>
          </a:stretch>
        </p:blipFill>
        <p:spPr bwMode="auto">
          <a:xfrm>
            <a:off x="0" y="4822825"/>
            <a:ext cx="3690938" cy="20351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495630" name="Rectangle 19"/>
          <p:cNvSpPr>
            <a:spLocks noChangeArrowheads="1"/>
          </p:cNvSpPr>
          <p:nvPr/>
        </p:nvSpPr>
        <p:spPr bwMode="auto">
          <a:xfrm>
            <a:off x="808038" y="5564188"/>
            <a:ext cx="328612" cy="4270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95631" name="Rectangle 20"/>
          <p:cNvSpPr>
            <a:spLocks noChangeArrowheads="1"/>
          </p:cNvSpPr>
          <p:nvPr/>
        </p:nvSpPr>
        <p:spPr bwMode="auto">
          <a:xfrm>
            <a:off x="461963" y="5073650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AMS</a:t>
            </a:r>
          </a:p>
        </p:txBody>
      </p:sp>
      <p:sp>
        <p:nvSpPr>
          <p:cNvPr id="495632" name="Rectangle 25"/>
          <p:cNvSpPr>
            <a:spLocks noChangeArrowheads="1"/>
          </p:cNvSpPr>
          <p:nvPr/>
        </p:nvSpPr>
        <p:spPr bwMode="auto">
          <a:xfrm>
            <a:off x="7650163" y="6162675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CC0000"/>
                </a:solidFill>
              </a:rPr>
              <a:t>LHC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8418" name="Picture 2" descr="y06K301_aheDoe06"/>
          <p:cNvPicPr>
            <a:picLocks noChangeAspect="1" noChangeArrowheads="1"/>
          </p:cNvPicPr>
          <p:nvPr/>
        </p:nvPicPr>
        <p:blipFill>
          <a:blip r:embed="rId3" cstate="print"/>
          <a:srcRect l="4463"/>
          <a:stretch>
            <a:fillRect/>
          </a:stretch>
        </p:blipFill>
        <p:spPr bwMode="auto">
          <a:xfrm>
            <a:off x="1485900" y="908050"/>
            <a:ext cx="59817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8419" name="Text Box 3"/>
          <p:cNvSpPr txBox="1">
            <a:spLocks noChangeArrowheads="1"/>
          </p:cNvSpPr>
          <p:nvPr/>
        </p:nvSpPr>
        <p:spPr bwMode="auto">
          <a:xfrm>
            <a:off x="0" y="777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0">
                <a:solidFill>
                  <a:schemeClr val="tx1"/>
                </a:solidFill>
              </a:rPr>
              <a:t>AMS-02 Antihelium Limits</a:t>
            </a:r>
          </a:p>
        </p:txBody>
      </p:sp>
      <p:sp>
        <p:nvSpPr>
          <p:cNvPr id="828420" name="Text Box 4"/>
          <p:cNvSpPr txBox="1">
            <a:spLocks noChangeArrowheads="1"/>
          </p:cNvSpPr>
          <p:nvPr/>
        </p:nvSpPr>
        <p:spPr bwMode="auto">
          <a:xfrm>
            <a:off x="2246313" y="1041400"/>
            <a:ext cx="20018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>
                <a:solidFill>
                  <a:srgbClr val="FF0000"/>
                </a:solidFill>
              </a:rPr>
              <a:t>Current antimatter</a:t>
            </a:r>
          </a:p>
          <a:p>
            <a:r>
              <a:rPr lang="en-US" sz="1600" b="0">
                <a:solidFill>
                  <a:srgbClr val="FF0000"/>
                </a:solidFill>
              </a:rPr>
              <a:t>searches are limited</a:t>
            </a:r>
          </a:p>
        </p:txBody>
      </p:sp>
      <p:sp>
        <p:nvSpPr>
          <p:cNvPr id="828421" name="Text Box 5"/>
          <p:cNvSpPr txBox="1">
            <a:spLocks noChangeArrowheads="1"/>
          </p:cNvSpPr>
          <p:nvPr/>
        </p:nvSpPr>
        <p:spPr bwMode="auto">
          <a:xfrm>
            <a:off x="368300" y="6430963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tx1"/>
                </a:solidFill>
              </a:rPr>
              <a:t>y06K301</a:t>
            </a:r>
          </a:p>
        </p:txBody>
      </p:sp>
      <p:sp>
        <p:nvSpPr>
          <p:cNvPr id="828422" name="Text Box 6"/>
          <p:cNvSpPr txBox="1">
            <a:spLocks noChangeArrowheads="1"/>
          </p:cNvSpPr>
          <p:nvPr/>
        </p:nvSpPr>
        <p:spPr bwMode="auto">
          <a:xfrm rot="-5400000">
            <a:off x="-571499" y="2986087"/>
            <a:ext cx="3421062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45720" rIns="45720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>
                <a:solidFill>
                  <a:srgbClr val="FF0C0F"/>
                </a:solidFill>
              </a:rPr>
              <a:t>He/He (CL 95%)</a:t>
            </a:r>
          </a:p>
        </p:txBody>
      </p:sp>
      <p:sp>
        <p:nvSpPr>
          <p:cNvPr id="828423" name="Line 7"/>
          <p:cNvSpPr>
            <a:spLocks noChangeShapeType="1"/>
          </p:cNvSpPr>
          <p:nvPr/>
        </p:nvSpPr>
        <p:spPr bwMode="auto">
          <a:xfrm flipH="1" flipV="1">
            <a:off x="939800" y="4324350"/>
            <a:ext cx="7938" cy="228600"/>
          </a:xfrm>
          <a:prstGeom prst="line">
            <a:avLst/>
          </a:prstGeom>
          <a:noFill/>
          <a:ln w="38100">
            <a:solidFill>
              <a:srgbClr val="FF0C0F"/>
            </a:solidFill>
            <a:round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1800">
                <a:solidFill>
                  <a:srgbClr val="FF0C0F"/>
                </a:solidFill>
              </a:rPr>
              <a:t>Study of high energy (0.1 GeV – 1 TeV) diffuse gammas </a:t>
            </a: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AMS Physics example</a:t>
            </a:r>
          </a:p>
        </p:txBody>
      </p:sp>
      <p:sp>
        <p:nvSpPr>
          <p:cNvPr id="570372" name="Text Box 4"/>
          <p:cNvSpPr txBox="1">
            <a:spLocks noChangeArrowheads="1"/>
          </p:cNvSpPr>
          <p:nvPr/>
        </p:nvSpPr>
        <p:spPr bwMode="auto">
          <a:xfrm>
            <a:off x="2233613" y="5221288"/>
            <a:ext cx="690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600" b="0">
                <a:solidFill>
                  <a:schemeClr val="tx1"/>
                </a:solidFill>
              </a:rPr>
              <a:t>The diffuse gamma-ray spectrum of the Galactic plane</a:t>
            </a:r>
          </a:p>
        </p:txBody>
      </p:sp>
      <p:sp>
        <p:nvSpPr>
          <p:cNvPr id="570373" name="Text Box 5"/>
          <p:cNvSpPr txBox="1">
            <a:spLocks noChangeArrowheads="1"/>
          </p:cNvSpPr>
          <p:nvPr/>
        </p:nvSpPr>
        <p:spPr bwMode="auto">
          <a:xfrm>
            <a:off x="2587625" y="5480050"/>
            <a:ext cx="6478588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0000"/>
              </a:lnSpc>
            </a:pPr>
            <a:r>
              <a:rPr lang="en-US" sz="1200" b="0">
                <a:solidFill>
                  <a:schemeClr val="tx1"/>
                </a:solidFill>
              </a:rPr>
              <a:t>40</a:t>
            </a:r>
            <a:r>
              <a:rPr lang="en-US" sz="1200" b="0" baseline="30000">
                <a:solidFill>
                  <a:schemeClr val="tx1"/>
                </a:solidFill>
              </a:rPr>
              <a:t>o</a:t>
            </a:r>
            <a:r>
              <a:rPr lang="en-US" sz="1200" b="0">
                <a:solidFill>
                  <a:schemeClr val="tx1"/>
                </a:solidFill>
              </a:rPr>
              <a:t> &lt; 1 &lt; 100</a:t>
            </a:r>
            <a:r>
              <a:rPr lang="en-US" sz="1200" b="0" baseline="30000">
                <a:solidFill>
                  <a:schemeClr val="tx1"/>
                </a:solidFill>
              </a:rPr>
              <a:t>o</a:t>
            </a:r>
            <a:r>
              <a:rPr lang="en-US" sz="1200" b="0">
                <a:solidFill>
                  <a:schemeClr val="tx1"/>
                </a:solidFill>
              </a:rPr>
              <a:t>, |b| &lt; 5</a:t>
            </a:r>
            <a:r>
              <a:rPr lang="en-US" sz="1200" b="0" baseline="30000">
                <a:solidFill>
                  <a:schemeClr val="tx1"/>
                </a:solidFill>
              </a:rPr>
              <a:t>o</a:t>
            </a:r>
          </a:p>
        </p:txBody>
      </p:sp>
      <p:grpSp>
        <p:nvGrpSpPr>
          <p:cNvPr id="570374" name="Group 6"/>
          <p:cNvGrpSpPr>
            <a:grpSpLocks/>
          </p:cNvGrpSpPr>
          <p:nvPr/>
        </p:nvGrpSpPr>
        <p:grpSpPr bwMode="auto">
          <a:xfrm>
            <a:off x="2584450" y="1139825"/>
            <a:ext cx="6715125" cy="4129088"/>
            <a:chOff x="1628" y="718"/>
            <a:chExt cx="4230" cy="2601"/>
          </a:xfrm>
        </p:grpSpPr>
        <p:pic>
          <p:nvPicPr>
            <p:cNvPr id="570375" name="Picture 7" descr="Page8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28" y="720"/>
              <a:ext cx="4108" cy="2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0376" name="Text Box 8"/>
            <p:cNvSpPr txBox="1">
              <a:spLocks noChangeArrowheads="1"/>
            </p:cNvSpPr>
            <p:nvPr/>
          </p:nvSpPr>
          <p:spPr bwMode="auto">
            <a:xfrm rot="1882380">
              <a:off x="4668" y="1854"/>
              <a:ext cx="8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600" b="0"/>
                <a:t>upper limits</a:t>
              </a:r>
            </a:p>
          </p:txBody>
        </p:sp>
        <p:sp>
          <p:nvSpPr>
            <p:cNvPr id="570377" name="Text Box 9"/>
            <p:cNvSpPr txBox="1">
              <a:spLocks noChangeArrowheads="1"/>
            </p:cNvSpPr>
            <p:nvPr/>
          </p:nvSpPr>
          <p:spPr bwMode="auto">
            <a:xfrm>
              <a:off x="2536" y="2148"/>
              <a:ext cx="149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AMS-02</a:t>
              </a:r>
            </a:p>
          </p:txBody>
        </p:sp>
        <p:sp>
          <p:nvSpPr>
            <p:cNvPr id="570378" name="Text Box 10"/>
            <p:cNvSpPr txBox="1">
              <a:spLocks noChangeArrowheads="1"/>
            </p:cNvSpPr>
            <p:nvPr/>
          </p:nvSpPr>
          <p:spPr bwMode="auto">
            <a:xfrm>
              <a:off x="2106" y="804"/>
              <a:ext cx="85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C0F"/>
                  </a:solidFill>
                </a:rPr>
                <a:t>Space Experiments</a:t>
              </a:r>
            </a:p>
          </p:txBody>
        </p:sp>
        <p:sp>
          <p:nvSpPr>
            <p:cNvPr id="570379" name="Text Box 11"/>
            <p:cNvSpPr txBox="1">
              <a:spLocks noChangeArrowheads="1"/>
            </p:cNvSpPr>
            <p:nvPr/>
          </p:nvSpPr>
          <p:spPr bwMode="auto">
            <a:xfrm>
              <a:off x="4069" y="846"/>
              <a:ext cx="90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Ground Experiments</a:t>
              </a:r>
            </a:p>
          </p:txBody>
        </p:sp>
        <p:sp>
          <p:nvSpPr>
            <p:cNvPr id="570380" name="Text Box 12"/>
            <p:cNvSpPr txBox="1">
              <a:spLocks noChangeArrowheads="1"/>
            </p:cNvSpPr>
            <p:nvPr/>
          </p:nvSpPr>
          <p:spPr bwMode="auto">
            <a:xfrm>
              <a:off x="4547" y="718"/>
              <a:ext cx="131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500" i="1">
                  <a:solidFill>
                    <a:schemeClr val="tx1"/>
                  </a:solidFill>
                </a:rPr>
                <a:t>T.Prodanovi´c et al., astro-ph/0603618 v1 22 Mar 2006</a:t>
              </a:r>
              <a:endParaRPr lang="en-US" sz="1600" b="0">
                <a:solidFill>
                  <a:schemeClr val="tx1"/>
                </a:solidFill>
              </a:endParaRPr>
            </a:p>
          </p:txBody>
        </p:sp>
        <p:pic>
          <p:nvPicPr>
            <p:cNvPr id="570381" name="Picture 13" descr="Page8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8" y="1471"/>
              <a:ext cx="902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0382" name="Text Box 14"/>
            <p:cNvSpPr txBox="1">
              <a:spLocks noChangeArrowheads="1"/>
            </p:cNvSpPr>
            <p:nvPr/>
          </p:nvSpPr>
          <p:spPr bwMode="auto">
            <a:xfrm>
              <a:off x="2612" y="1060"/>
              <a:ext cx="3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921500"/>
                  </a:solidFill>
                </a:rPr>
                <a:t>EGRET</a:t>
              </a:r>
            </a:p>
          </p:txBody>
        </p:sp>
      </p:grpSp>
      <p:pic>
        <p:nvPicPr>
          <p:cNvPr id="57038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4800"/>
            <a:ext cx="2462213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0384" name="Line 16"/>
          <p:cNvSpPr>
            <a:spLocks noChangeShapeType="1"/>
          </p:cNvSpPr>
          <p:nvPr/>
        </p:nvSpPr>
        <p:spPr bwMode="auto">
          <a:xfrm flipH="1">
            <a:off x="1162050" y="1325563"/>
            <a:ext cx="0" cy="120015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0385" name="Freeform 17"/>
          <p:cNvSpPr>
            <a:spLocks/>
          </p:cNvSpPr>
          <p:nvPr/>
        </p:nvSpPr>
        <p:spPr bwMode="auto">
          <a:xfrm>
            <a:off x="1158875" y="2559050"/>
            <a:ext cx="133350" cy="2208213"/>
          </a:xfrm>
          <a:custGeom>
            <a:avLst/>
            <a:gdLst>
              <a:gd name="T0" fmla="*/ 2147483647 w 166"/>
              <a:gd name="T1" fmla="*/ 0 h 2069"/>
              <a:gd name="T2" fmla="*/ 2147483647 w 166"/>
              <a:gd name="T3" fmla="*/ 2147483647 h 2069"/>
              <a:gd name="T4" fmla="*/ 2147483647 w 166"/>
              <a:gd name="T5" fmla="*/ 2147483647 h 2069"/>
              <a:gd name="T6" fmla="*/ 2147483647 w 166"/>
              <a:gd name="T7" fmla="*/ 2147483647 h 2069"/>
              <a:gd name="T8" fmla="*/ 2147483647 w 166"/>
              <a:gd name="T9" fmla="*/ 2147483647 h 20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6"/>
              <a:gd name="T16" fmla="*/ 0 h 2069"/>
              <a:gd name="T17" fmla="*/ 166 w 166"/>
              <a:gd name="T18" fmla="*/ 2069 h 20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6" h="2069">
                <a:moveTo>
                  <a:pt x="15" y="0"/>
                </a:moveTo>
                <a:cubicBezTo>
                  <a:pt x="12" y="73"/>
                  <a:pt x="0" y="304"/>
                  <a:pt x="3" y="438"/>
                </a:cubicBezTo>
                <a:cubicBezTo>
                  <a:pt x="6" y="572"/>
                  <a:pt x="17" y="642"/>
                  <a:pt x="33" y="804"/>
                </a:cubicBezTo>
                <a:cubicBezTo>
                  <a:pt x="49" y="966"/>
                  <a:pt x="75" y="1197"/>
                  <a:pt x="97" y="1408"/>
                </a:cubicBezTo>
                <a:cubicBezTo>
                  <a:pt x="119" y="1619"/>
                  <a:pt x="152" y="1931"/>
                  <a:pt x="166" y="2069"/>
                </a:cubicBezTo>
              </a:path>
            </a:pathLst>
          </a:custGeom>
          <a:noFill/>
          <a:ln w="38100">
            <a:solidFill>
              <a:srgbClr val="CCFFFF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570386" name="Freeform 18"/>
          <p:cNvSpPr>
            <a:spLocks/>
          </p:cNvSpPr>
          <p:nvPr/>
        </p:nvSpPr>
        <p:spPr bwMode="auto">
          <a:xfrm>
            <a:off x="1006475" y="2540000"/>
            <a:ext cx="158750" cy="2251075"/>
          </a:xfrm>
          <a:custGeom>
            <a:avLst/>
            <a:gdLst>
              <a:gd name="T0" fmla="*/ 2147483647 w 171"/>
              <a:gd name="T1" fmla="*/ 0 h 2051"/>
              <a:gd name="T2" fmla="*/ 2147483647 w 171"/>
              <a:gd name="T3" fmla="*/ 2147483647 h 2051"/>
              <a:gd name="T4" fmla="*/ 2147483647 w 171"/>
              <a:gd name="T5" fmla="*/ 2147483647 h 2051"/>
              <a:gd name="T6" fmla="*/ 2147483647 w 171"/>
              <a:gd name="T7" fmla="*/ 2147483647 h 2051"/>
              <a:gd name="T8" fmla="*/ 0 w 171"/>
              <a:gd name="T9" fmla="*/ 2147483647 h 20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1"/>
              <a:gd name="T16" fmla="*/ 0 h 2051"/>
              <a:gd name="T17" fmla="*/ 171 w 171"/>
              <a:gd name="T18" fmla="*/ 2051 h 20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1" h="2051">
                <a:moveTo>
                  <a:pt x="171" y="0"/>
                </a:moveTo>
                <a:cubicBezTo>
                  <a:pt x="170" y="71"/>
                  <a:pt x="171" y="295"/>
                  <a:pt x="165" y="426"/>
                </a:cubicBezTo>
                <a:cubicBezTo>
                  <a:pt x="159" y="557"/>
                  <a:pt x="149" y="625"/>
                  <a:pt x="133" y="786"/>
                </a:cubicBezTo>
                <a:cubicBezTo>
                  <a:pt x="117" y="947"/>
                  <a:pt x="91" y="1179"/>
                  <a:pt x="69" y="1390"/>
                </a:cubicBezTo>
                <a:cubicBezTo>
                  <a:pt x="47" y="1601"/>
                  <a:pt x="14" y="1913"/>
                  <a:pt x="0" y="2051"/>
                </a:cubicBezTo>
              </a:path>
            </a:pathLst>
          </a:custGeom>
          <a:noFill/>
          <a:ln w="38100">
            <a:solidFill>
              <a:srgbClr val="CCFFFF"/>
            </a:solidFill>
            <a:round/>
            <a:headEnd/>
            <a:tailEnd type="oval" w="med" len="med"/>
          </a:ln>
        </p:spPr>
        <p:txBody>
          <a:bodyPr wrap="none" anchor="ctr"/>
          <a:lstStyle/>
          <a:p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570387" name="Rectangle 19"/>
          <p:cNvSpPr>
            <a:spLocks noChangeArrowheads="1"/>
          </p:cNvSpPr>
          <p:nvPr/>
        </p:nvSpPr>
        <p:spPr bwMode="auto">
          <a:xfrm>
            <a:off x="1125538" y="2744788"/>
            <a:ext cx="390525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FFFF"/>
                </a:solidFill>
                <a:latin typeface="Times New Roman" pitchFamily="18" charset="0"/>
              </a:rPr>
              <a:t>e</a:t>
            </a:r>
            <a:r>
              <a:rPr lang="en-US" sz="2000" baseline="30000">
                <a:solidFill>
                  <a:srgbClr val="00FFFF"/>
                </a:solidFill>
                <a:latin typeface="Times New Roman" pitchFamily="18" charset="0"/>
              </a:rPr>
              <a:t>+</a:t>
            </a:r>
          </a:p>
        </p:txBody>
      </p:sp>
      <p:sp>
        <p:nvSpPr>
          <p:cNvPr id="570388" name="Rectangle 20"/>
          <p:cNvSpPr>
            <a:spLocks noChangeArrowheads="1"/>
          </p:cNvSpPr>
          <p:nvPr/>
        </p:nvSpPr>
        <p:spPr bwMode="auto">
          <a:xfrm>
            <a:off x="820738" y="2730500"/>
            <a:ext cx="390525" cy="396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FFFF"/>
                </a:solidFill>
                <a:latin typeface="Times New Roman" pitchFamily="18" charset="0"/>
              </a:rPr>
              <a:t>e</a:t>
            </a:r>
            <a:r>
              <a:rPr lang="en-US" sz="2000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−</a:t>
            </a:r>
          </a:p>
        </p:txBody>
      </p:sp>
      <p:sp>
        <p:nvSpPr>
          <p:cNvPr id="570389" name="Text Box 21"/>
          <p:cNvSpPr txBox="1">
            <a:spLocks noChangeArrowheads="1"/>
          </p:cNvSpPr>
          <p:nvPr/>
        </p:nvSpPr>
        <p:spPr bwMode="auto">
          <a:xfrm>
            <a:off x="911225" y="1108075"/>
            <a:ext cx="27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CC0000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570395" name="Text Box 27"/>
          <p:cNvSpPr txBox="1">
            <a:spLocks noChangeArrowheads="1"/>
          </p:cNvSpPr>
          <p:nvPr/>
        </p:nvSpPr>
        <p:spPr bwMode="auto">
          <a:xfrm>
            <a:off x="865188" y="5707063"/>
            <a:ext cx="73644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buFontTx/>
              <a:buAutoNum type="arabicPeriod"/>
            </a:pPr>
            <a:r>
              <a:rPr lang="en-US" sz="2000">
                <a:solidFill>
                  <a:srgbClr val="CC0000"/>
                </a:solidFill>
              </a:rPr>
              <a:t>Pointing precision of 2 arcsec</a:t>
            </a:r>
            <a:r>
              <a:rPr lang="en-US" sz="2000">
                <a:solidFill>
                  <a:srgbClr val="FF0C0F"/>
                </a:solidFill>
              </a:rPr>
              <a:t> 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000">
                <a:solidFill>
                  <a:srgbClr val="3333CC"/>
                </a:solidFill>
              </a:rPr>
              <a:t>UTC time (from GPS, </a:t>
            </a:r>
            <a:r>
              <a:rPr lang="el-GR" sz="2000">
                <a:solidFill>
                  <a:srgbClr val="3333CC"/>
                </a:solidFill>
                <a:cs typeface="Arial" charset="0"/>
              </a:rPr>
              <a:t>μ</a:t>
            </a:r>
            <a:r>
              <a:rPr lang="en-US" sz="2000">
                <a:solidFill>
                  <a:srgbClr val="3333CC"/>
                </a:solidFill>
              </a:rPr>
              <a:t>sec accuracy) allows to relate </a:t>
            </a:r>
            <a:br>
              <a:rPr lang="en-US" sz="2000">
                <a:solidFill>
                  <a:srgbClr val="3333CC"/>
                </a:solidFill>
              </a:rPr>
            </a:br>
            <a:r>
              <a:rPr lang="en-US" sz="2000">
                <a:solidFill>
                  <a:srgbClr val="3333CC"/>
                </a:solidFill>
              </a:rPr>
              <a:t>AMS measurements with other missions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Text Box 2"/>
          <p:cNvSpPr txBox="1">
            <a:spLocks noChangeArrowheads="1"/>
          </p:cNvSpPr>
          <p:nvPr/>
        </p:nvSpPr>
        <p:spPr bwMode="auto">
          <a:xfrm>
            <a:off x="0" y="20638"/>
            <a:ext cx="9144000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 u="sng">
                <a:solidFill>
                  <a:schemeClr val="accent2"/>
                </a:solidFill>
              </a:rPr>
              <a:t>Pulsars in the Milky Way:</a:t>
            </a:r>
          </a:p>
          <a:p>
            <a:pPr algn="ctr" eaLnBrk="1" hangingPunct="1"/>
            <a:endParaRPr lang="en-US" sz="2000" u="sng">
              <a:solidFill>
                <a:schemeClr val="accent2"/>
              </a:solidFill>
            </a:endParaRPr>
          </a:p>
          <a:p>
            <a:pPr eaLnBrk="1" hangingPunct="1"/>
            <a:r>
              <a:rPr lang="en-US" sz="1600" u="sng">
                <a:solidFill>
                  <a:schemeClr val="accent2"/>
                </a:solidFill>
              </a:rPr>
              <a:t>Pulsar: </a:t>
            </a:r>
          </a:p>
          <a:p>
            <a:pPr eaLnBrk="1" hangingPunct="1">
              <a:lnSpc>
                <a:spcPct val="125000"/>
              </a:lnSpc>
            </a:pPr>
            <a:r>
              <a:rPr lang="en-US" sz="1600">
                <a:solidFill>
                  <a:schemeClr val="accent2"/>
                </a:solidFill>
              </a:rPr>
              <a:t>Neutron star sending radiation in a periodic way, </a:t>
            </a:r>
            <a:r>
              <a:rPr lang="en-US" sz="1600"/>
              <a:t>currently measured with millisec accuracy.</a:t>
            </a:r>
            <a:endParaRPr lang="en-US" sz="1600" u="sng"/>
          </a:p>
          <a:p>
            <a:pPr eaLnBrk="1" hangingPunct="1">
              <a:lnSpc>
                <a:spcPct val="125000"/>
              </a:lnSpc>
            </a:pPr>
            <a:r>
              <a:rPr lang="en-US" sz="1600">
                <a:solidFill>
                  <a:schemeClr val="accent2"/>
                </a:solidFill>
              </a:rPr>
              <a:t>Emission in radio, visible, X- and gamma rays </a:t>
            </a:r>
            <a:r>
              <a:rPr lang="en-US" sz="1600"/>
              <a:t>c</a:t>
            </a:r>
            <a:r>
              <a:rPr lang="fr-FR" sz="1600"/>
              <a:t>urrently measured up to ~1 Gev.</a:t>
            </a:r>
            <a:endParaRPr lang="el-GR" sz="1600"/>
          </a:p>
          <a:p>
            <a:pPr eaLnBrk="1" hangingPunct="1">
              <a:lnSpc>
                <a:spcPct val="125000"/>
              </a:lnSpc>
            </a:pPr>
            <a:endParaRPr lang="en-US" sz="1600" u="sng">
              <a:solidFill>
                <a:srgbClr val="CC0000"/>
              </a:solidFill>
            </a:endParaRPr>
          </a:p>
          <a:p>
            <a:pPr eaLnBrk="1" hangingPunct="1"/>
            <a:r>
              <a:rPr lang="en-US" sz="2000" u="sng">
                <a:solidFill>
                  <a:srgbClr val="CC0000"/>
                </a:solidFill>
              </a:rPr>
              <a:t>AMS:</a:t>
            </a:r>
            <a:r>
              <a:rPr lang="en-US" sz="2000">
                <a:solidFill>
                  <a:srgbClr val="CC0000"/>
                </a:solidFill>
              </a:rPr>
              <a:t> pulsar periods measured with </a:t>
            </a:r>
            <a:r>
              <a:rPr lang="el-GR" sz="2000">
                <a:solidFill>
                  <a:srgbClr val="CC0000"/>
                </a:solidFill>
              </a:rPr>
              <a:t>μ</a:t>
            </a:r>
            <a:r>
              <a:rPr lang="fr-FR" sz="2000">
                <a:solidFill>
                  <a:srgbClr val="CC0000"/>
                </a:solidFill>
              </a:rPr>
              <a:t>sec time precision </a:t>
            </a:r>
            <a:r>
              <a:rPr lang="en-US" sz="2000">
                <a:solidFill>
                  <a:srgbClr val="CC0000"/>
                </a:solidFill>
              </a:rPr>
              <a:t>and</a:t>
            </a:r>
            <a:br>
              <a:rPr lang="en-US" sz="2000">
                <a:solidFill>
                  <a:srgbClr val="CC0000"/>
                </a:solidFill>
              </a:rPr>
            </a:br>
            <a:r>
              <a:rPr lang="en-US" sz="2000">
                <a:solidFill>
                  <a:srgbClr val="CC0000"/>
                </a:solidFill>
              </a:rPr>
              <a:t>          energy spectrum for pulsars measured to 1 TeV</a:t>
            </a:r>
          </a:p>
          <a:p>
            <a:pPr eaLnBrk="1" hangingPunct="1"/>
            <a:r>
              <a:rPr lang="en-US" sz="2000">
                <a:solidFill>
                  <a:srgbClr val="CC0000"/>
                </a:solidFill>
              </a:rPr>
              <a:t>           (a factor of 1,000 improvement in time and energy).</a:t>
            </a:r>
          </a:p>
        </p:txBody>
      </p:sp>
      <p:pic>
        <p:nvPicPr>
          <p:cNvPr id="573443" name="Picture 3"/>
          <p:cNvPicPr>
            <a:picLocks noChangeAspect="1" noChangeArrowheads="1"/>
          </p:cNvPicPr>
          <p:nvPr/>
        </p:nvPicPr>
        <p:blipFill>
          <a:blip r:embed="rId3" cstate="print"/>
          <a:srcRect l="2701" t="4993" r="2863" b="4799"/>
          <a:stretch>
            <a:fillRect/>
          </a:stretch>
        </p:blipFill>
        <p:spPr bwMode="auto">
          <a:xfrm>
            <a:off x="0" y="2903538"/>
            <a:ext cx="91440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44" name="Rectangle 4"/>
          <p:cNvSpPr>
            <a:spLocks noChangeArrowheads="1"/>
          </p:cNvSpPr>
          <p:nvPr/>
        </p:nvSpPr>
        <p:spPr bwMode="auto">
          <a:xfrm>
            <a:off x="0" y="6461125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>
                <a:solidFill>
                  <a:srgbClr val="FF0C0F"/>
                </a:solidFill>
              </a:rPr>
              <a:t>Similar studies can be made for Blazers and Gamma Ray Bursters</a:t>
            </a:r>
            <a:endParaRPr lang="en-US" sz="3200" b="0">
              <a:solidFill>
                <a:schemeClr val="accent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8" name="Rectangle 2"/>
          <p:cNvSpPr>
            <a:spLocks noChangeArrowheads="1"/>
          </p:cNvSpPr>
          <p:nvPr/>
        </p:nvSpPr>
        <p:spPr bwMode="auto">
          <a:xfrm>
            <a:off x="147638" y="1209675"/>
            <a:ext cx="88249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i="1"/>
              <a:t>There</a:t>
            </a:r>
            <a:r>
              <a:rPr lang="en-US" sz="2000" i="1">
                <a:solidFill>
                  <a:srgbClr val="112CFF"/>
                </a:solidFill>
              </a:rPr>
              <a:t> are six types of Quarks found in accelerators (</a:t>
            </a:r>
            <a:r>
              <a:rPr lang="en-US" sz="2000" i="1">
                <a:solidFill>
                  <a:srgbClr val="FF3399"/>
                </a:solidFill>
              </a:rPr>
              <a:t>u</a:t>
            </a:r>
            <a:r>
              <a:rPr lang="en-US" sz="2000" i="1">
                <a:solidFill>
                  <a:srgbClr val="112CFF"/>
                </a:solidFill>
              </a:rPr>
              <a:t>, </a:t>
            </a:r>
            <a:r>
              <a:rPr lang="en-US" sz="2000" i="1">
                <a:solidFill>
                  <a:srgbClr val="FF9900"/>
                </a:solidFill>
              </a:rPr>
              <a:t>d</a:t>
            </a:r>
            <a:r>
              <a:rPr lang="en-US" sz="2000" i="1">
                <a:solidFill>
                  <a:srgbClr val="112CFF"/>
                </a:solidFill>
              </a:rPr>
              <a:t>, </a:t>
            </a:r>
            <a:r>
              <a:rPr lang="en-US" sz="2000" i="1">
                <a:solidFill>
                  <a:srgbClr val="00CCFF"/>
                </a:solidFill>
              </a:rPr>
              <a:t>s</a:t>
            </a:r>
            <a:r>
              <a:rPr lang="en-US" sz="2000" i="1">
                <a:solidFill>
                  <a:srgbClr val="112CFF"/>
                </a:solidFill>
              </a:rPr>
              <a:t>, </a:t>
            </a:r>
            <a:r>
              <a:rPr lang="en-US" sz="2000" i="1">
                <a:solidFill>
                  <a:srgbClr val="003300"/>
                </a:solidFill>
              </a:rPr>
              <a:t>c</a:t>
            </a:r>
            <a:r>
              <a:rPr lang="en-US" sz="2000" i="1">
                <a:solidFill>
                  <a:srgbClr val="112CFF"/>
                </a:solidFill>
              </a:rPr>
              <a:t>, </a:t>
            </a:r>
            <a:r>
              <a:rPr lang="en-US" sz="2000" i="1">
                <a:solidFill>
                  <a:srgbClr val="800080"/>
                </a:solidFill>
              </a:rPr>
              <a:t>b</a:t>
            </a:r>
            <a:r>
              <a:rPr lang="en-US" sz="2000" i="1">
                <a:solidFill>
                  <a:srgbClr val="112CFF"/>
                </a:solidFill>
              </a:rPr>
              <a:t>, </a:t>
            </a:r>
            <a:r>
              <a:rPr lang="en-US" sz="2000" i="1">
                <a:solidFill>
                  <a:srgbClr val="663717"/>
                </a:solidFill>
              </a:rPr>
              <a:t>t</a:t>
            </a:r>
            <a:r>
              <a:rPr lang="en-US" sz="2000" i="1">
                <a:solidFill>
                  <a:srgbClr val="112CFF"/>
                </a:solidFill>
              </a:rPr>
              <a:t>).</a:t>
            </a:r>
          </a:p>
          <a:p>
            <a:pPr algn="just">
              <a:lnSpc>
                <a:spcPct val="150000"/>
              </a:lnSpc>
            </a:pPr>
            <a:r>
              <a:rPr lang="en-US" sz="2000" i="1"/>
              <a:t>All matter on Earth is made out of only two types (</a:t>
            </a:r>
            <a:r>
              <a:rPr lang="en-US" sz="2000" i="1">
                <a:solidFill>
                  <a:srgbClr val="FF3399"/>
                </a:solidFill>
              </a:rPr>
              <a:t>u</a:t>
            </a:r>
            <a:r>
              <a:rPr lang="en-US" sz="2000" i="1"/>
              <a:t>, </a:t>
            </a:r>
            <a:r>
              <a:rPr lang="en-US" sz="2000" i="1">
                <a:solidFill>
                  <a:srgbClr val="FF9900"/>
                </a:solidFill>
              </a:rPr>
              <a:t>d</a:t>
            </a:r>
            <a:r>
              <a:rPr lang="en-US" sz="2000" i="1"/>
              <a:t>) of quarks.  “Strangelets” are new types of matter composed of three types of quarks (</a:t>
            </a:r>
            <a:r>
              <a:rPr lang="en-US" sz="2000" i="1">
                <a:solidFill>
                  <a:srgbClr val="FF3399"/>
                </a:solidFill>
              </a:rPr>
              <a:t>u</a:t>
            </a:r>
            <a:r>
              <a:rPr lang="en-US" sz="2000" i="1"/>
              <a:t>, </a:t>
            </a:r>
            <a:r>
              <a:rPr lang="en-US" sz="2000" i="1">
                <a:solidFill>
                  <a:srgbClr val="FF9900"/>
                </a:solidFill>
              </a:rPr>
              <a:t>d</a:t>
            </a:r>
            <a:r>
              <a:rPr lang="en-US" sz="2000" i="1"/>
              <a:t>,</a:t>
            </a:r>
            <a:r>
              <a:rPr lang="en-US" sz="2000" i="1">
                <a:solidFill>
                  <a:srgbClr val="00CCFF"/>
                </a:solidFill>
              </a:rPr>
              <a:t> s</a:t>
            </a:r>
            <a:r>
              <a:rPr lang="en-US" sz="2000" i="1"/>
              <a:t>) which should exist in the cosmos.</a:t>
            </a:r>
            <a:endParaRPr lang="en-US" sz="2400"/>
          </a:p>
        </p:txBody>
      </p:sp>
      <p:sp>
        <p:nvSpPr>
          <p:cNvPr id="859139" name="Text Box 3"/>
          <p:cNvSpPr txBox="1">
            <a:spLocks noChangeArrowheads="1"/>
          </p:cNvSpPr>
          <p:nvPr/>
        </p:nvSpPr>
        <p:spPr bwMode="auto">
          <a:xfrm>
            <a:off x="5989638" y="3635375"/>
            <a:ext cx="2924175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marL="495300" indent="-495300">
              <a:buFontTx/>
              <a:buAutoNum type="romanLcPeriod"/>
              <a:tabLst>
                <a:tab pos="344488" algn="l"/>
              </a:tabLst>
            </a:pPr>
            <a:r>
              <a:rPr lang="en-US" sz="1800">
                <a:solidFill>
                  <a:srgbClr val="FF0000"/>
                </a:solidFill>
              </a:rPr>
              <a:t>A stable, single “super nucleon”  with three types of quarks</a:t>
            </a:r>
          </a:p>
          <a:p>
            <a:pPr marL="495300" indent="-495300">
              <a:tabLst>
                <a:tab pos="344488" algn="l"/>
              </a:tabLst>
            </a:pPr>
            <a:endParaRPr lang="en-US" sz="900">
              <a:solidFill>
                <a:srgbClr val="FF0000"/>
              </a:solidFill>
            </a:endParaRPr>
          </a:p>
          <a:p>
            <a:pPr marL="495300" indent="-495300">
              <a:tabLst>
                <a:tab pos="344488" algn="l"/>
              </a:tabLst>
            </a:pPr>
            <a:r>
              <a:rPr lang="en-US" sz="1800">
                <a:solidFill>
                  <a:srgbClr val="FF0000"/>
                </a:solidFill>
              </a:rPr>
              <a:t>ii. 	“Neutron” stars may be one big strangelet</a:t>
            </a:r>
          </a:p>
        </p:txBody>
      </p:sp>
      <p:sp>
        <p:nvSpPr>
          <p:cNvPr id="859140" name="Text Box 4"/>
          <p:cNvSpPr txBox="1">
            <a:spLocks noChangeArrowheads="1"/>
          </p:cNvSpPr>
          <p:nvPr/>
        </p:nvSpPr>
        <p:spPr bwMode="auto">
          <a:xfrm>
            <a:off x="896938" y="3322638"/>
            <a:ext cx="1944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/>
            <a:r>
              <a:rPr lang="en-US" sz="1800" u="sng"/>
              <a:t>Carbon Nucleus</a:t>
            </a:r>
          </a:p>
          <a:p>
            <a:pPr algn="ctr"/>
            <a:r>
              <a:rPr lang="en-US" sz="1800" b="0"/>
              <a:t>Z/A ~ 0.5</a:t>
            </a:r>
          </a:p>
        </p:txBody>
      </p:sp>
      <p:sp>
        <p:nvSpPr>
          <p:cNvPr id="859141" name="Text Box 5"/>
          <p:cNvSpPr txBox="1">
            <a:spLocks noChangeArrowheads="1"/>
          </p:cNvSpPr>
          <p:nvPr/>
        </p:nvSpPr>
        <p:spPr bwMode="auto">
          <a:xfrm>
            <a:off x="4117975" y="3306763"/>
            <a:ext cx="15192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/>
            <a:r>
              <a:rPr lang="en-US" sz="1800" u="sng">
                <a:solidFill>
                  <a:srgbClr val="FF0000"/>
                </a:solidFill>
              </a:rPr>
              <a:t>Strangelet</a:t>
            </a:r>
          </a:p>
          <a:p>
            <a:pPr algn="ctr"/>
            <a:r>
              <a:rPr lang="en-US" sz="1800">
                <a:solidFill>
                  <a:srgbClr val="FF0000"/>
                </a:solidFill>
              </a:rPr>
              <a:t>Z/A ~ 0.1</a:t>
            </a:r>
          </a:p>
        </p:txBody>
      </p:sp>
      <p:sp>
        <p:nvSpPr>
          <p:cNvPr id="859142" name="Text Box 6"/>
          <p:cNvSpPr txBox="1">
            <a:spLocks noChangeArrowheads="1"/>
          </p:cNvSpPr>
          <p:nvPr/>
        </p:nvSpPr>
        <p:spPr bwMode="auto">
          <a:xfrm>
            <a:off x="7880350" y="6416675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algn="ctr"/>
            <a:fld id="{4F4A1E96-1C5C-4A5F-9AE0-BF56125D2B08}" type="slidenum">
              <a:rPr lang="en-US" sz="1800" b="0">
                <a:solidFill>
                  <a:schemeClr val="bg1"/>
                </a:solidFill>
                <a:latin typeface="Times" pitchFamily="1" charset="0"/>
              </a:rPr>
              <a:pPr algn="ctr"/>
              <a:t>39</a:t>
            </a:fld>
            <a:endParaRPr lang="en-US" sz="1800" b="0">
              <a:solidFill>
                <a:schemeClr val="bg1"/>
              </a:solidFill>
              <a:latin typeface="Times" pitchFamily="1" charset="0"/>
            </a:endParaRPr>
          </a:p>
        </p:txBody>
      </p:sp>
      <p:sp>
        <p:nvSpPr>
          <p:cNvPr id="859143" name="Oval 8"/>
          <p:cNvSpPr>
            <a:spLocks noChangeArrowheads="1"/>
          </p:cNvSpPr>
          <p:nvPr/>
        </p:nvSpPr>
        <p:spPr bwMode="auto">
          <a:xfrm>
            <a:off x="3797300" y="3930650"/>
            <a:ext cx="2097088" cy="2014538"/>
          </a:xfrm>
          <a:prstGeom prst="ellipse">
            <a:avLst/>
          </a:prstGeom>
          <a:solidFill>
            <a:srgbClr val="3036E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srgbClr val="FF0C0F"/>
              </a:solidFill>
            </a:endParaRPr>
          </a:p>
        </p:txBody>
      </p:sp>
      <p:sp>
        <p:nvSpPr>
          <p:cNvPr id="1741833" name="Text Box 9"/>
          <p:cNvSpPr txBox="1">
            <a:spLocks noChangeArrowheads="1"/>
          </p:cNvSpPr>
          <p:nvPr/>
        </p:nvSpPr>
        <p:spPr bwMode="auto">
          <a:xfrm>
            <a:off x="5014913" y="392112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34" name="Text Box 10"/>
          <p:cNvSpPr txBox="1">
            <a:spLocks noChangeArrowheads="1"/>
          </p:cNvSpPr>
          <p:nvPr/>
        </p:nvSpPr>
        <p:spPr bwMode="auto">
          <a:xfrm>
            <a:off x="5291138" y="4214813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35" name="Text Box 11"/>
          <p:cNvSpPr txBox="1">
            <a:spLocks noChangeArrowheads="1"/>
          </p:cNvSpPr>
          <p:nvPr/>
        </p:nvSpPr>
        <p:spPr bwMode="auto">
          <a:xfrm>
            <a:off x="4700588" y="407193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36" name="Text Box 12"/>
          <p:cNvSpPr txBox="1">
            <a:spLocks noChangeArrowheads="1"/>
          </p:cNvSpPr>
          <p:nvPr/>
        </p:nvSpPr>
        <p:spPr bwMode="auto">
          <a:xfrm>
            <a:off x="4968875" y="42656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37" name="Text Box 13"/>
          <p:cNvSpPr txBox="1">
            <a:spLocks noChangeArrowheads="1"/>
          </p:cNvSpPr>
          <p:nvPr/>
        </p:nvSpPr>
        <p:spPr bwMode="auto">
          <a:xfrm>
            <a:off x="4527550" y="390525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38" name="Text Box 14"/>
          <p:cNvSpPr txBox="1">
            <a:spLocks noChangeArrowheads="1"/>
          </p:cNvSpPr>
          <p:nvPr/>
        </p:nvSpPr>
        <p:spPr bwMode="auto">
          <a:xfrm>
            <a:off x="4048125" y="416242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39" name="Text Box 15"/>
          <p:cNvSpPr txBox="1">
            <a:spLocks noChangeArrowheads="1"/>
          </p:cNvSpPr>
          <p:nvPr/>
        </p:nvSpPr>
        <p:spPr bwMode="auto">
          <a:xfrm>
            <a:off x="4260850" y="40179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40" name="Text Box 16"/>
          <p:cNvSpPr txBox="1">
            <a:spLocks noChangeArrowheads="1"/>
          </p:cNvSpPr>
          <p:nvPr/>
        </p:nvSpPr>
        <p:spPr bwMode="auto">
          <a:xfrm>
            <a:off x="5392738" y="44767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41" name="Text Box 17"/>
          <p:cNvSpPr txBox="1">
            <a:spLocks noChangeArrowheads="1"/>
          </p:cNvSpPr>
          <p:nvPr/>
        </p:nvSpPr>
        <p:spPr bwMode="auto">
          <a:xfrm>
            <a:off x="5080000" y="454025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42" name="Text Box 18"/>
          <p:cNvSpPr txBox="1">
            <a:spLocks noChangeArrowheads="1"/>
          </p:cNvSpPr>
          <p:nvPr/>
        </p:nvSpPr>
        <p:spPr bwMode="auto">
          <a:xfrm>
            <a:off x="5254625" y="47894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43" name="Text Box 19"/>
          <p:cNvSpPr txBox="1">
            <a:spLocks noChangeArrowheads="1"/>
          </p:cNvSpPr>
          <p:nvPr/>
        </p:nvSpPr>
        <p:spPr bwMode="auto">
          <a:xfrm>
            <a:off x="5494338" y="4964113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44" name="Text Box 20"/>
          <p:cNvSpPr txBox="1">
            <a:spLocks noChangeArrowheads="1"/>
          </p:cNvSpPr>
          <p:nvPr/>
        </p:nvSpPr>
        <p:spPr bwMode="auto">
          <a:xfrm>
            <a:off x="5254625" y="50720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45" name="Text Box 21"/>
          <p:cNvSpPr txBox="1">
            <a:spLocks noChangeArrowheads="1"/>
          </p:cNvSpPr>
          <p:nvPr/>
        </p:nvSpPr>
        <p:spPr bwMode="auto">
          <a:xfrm>
            <a:off x="5281613" y="5337175"/>
            <a:ext cx="290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46" name="Text Box 22"/>
          <p:cNvSpPr txBox="1">
            <a:spLocks noChangeArrowheads="1"/>
          </p:cNvSpPr>
          <p:nvPr/>
        </p:nvSpPr>
        <p:spPr bwMode="auto">
          <a:xfrm>
            <a:off x="4978400" y="5337175"/>
            <a:ext cx="290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47" name="Text Box 23"/>
          <p:cNvSpPr txBox="1">
            <a:spLocks noChangeArrowheads="1"/>
          </p:cNvSpPr>
          <p:nvPr/>
        </p:nvSpPr>
        <p:spPr bwMode="auto">
          <a:xfrm>
            <a:off x="5080000" y="54514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48" name="Text Box 24"/>
          <p:cNvSpPr txBox="1">
            <a:spLocks noChangeArrowheads="1"/>
          </p:cNvSpPr>
          <p:nvPr/>
        </p:nvSpPr>
        <p:spPr bwMode="auto">
          <a:xfrm>
            <a:off x="4738688" y="554672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49" name="Text Box 25"/>
          <p:cNvSpPr txBox="1">
            <a:spLocks noChangeArrowheads="1"/>
          </p:cNvSpPr>
          <p:nvPr/>
        </p:nvSpPr>
        <p:spPr bwMode="auto">
          <a:xfrm>
            <a:off x="4757738" y="53625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50" name="Text Box 26"/>
          <p:cNvSpPr txBox="1">
            <a:spLocks noChangeArrowheads="1"/>
          </p:cNvSpPr>
          <p:nvPr/>
        </p:nvSpPr>
        <p:spPr bwMode="auto">
          <a:xfrm>
            <a:off x="4592638" y="5276850"/>
            <a:ext cx="290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51" name="Text Box 27"/>
          <p:cNvSpPr txBox="1">
            <a:spLocks noChangeArrowheads="1"/>
          </p:cNvSpPr>
          <p:nvPr/>
        </p:nvSpPr>
        <p:spPr bwMode="auto">
          <a:xfrm>
            <a:off x="4389438" y="522128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52" name="Text Box 28"/>
          <p:cNvSpPr txBox="1">
            <a:spLocks noChangeArrowheads="1"/>
          </p:cNvSpPr>
          <p:nvPr/>
        </p:nvSpPr>
        <p:spPr bwMode="auto">
          <a:xfrm>
            <a:off x="4491038" y="5414963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53" name="Text Box 29"/>
          <p:cNvSpPr txBox="1">
            <a:spLocks noChangeArrowheads="1"/>
          </p:cNvSpPr>
          <p:nvPr/>
        </p:nvSpPr>
        <p:spPr bwMode="auto">
          <a:xfrm>
            <a:off x="4289425" y="54149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54" name="Text Box 30"/>
          <p:cNvSpPr txBox="1">
            <a:spLocks noChangeArrowheads="1"/>
          </p:cNvSpPr>
          <p:nvPr/>
        </p:nvSpPr>
        <p:spPr bwMode="auto">
          <a:xfrm>
            <a:off x="4057650" y="52498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55" name="Text Box 31"/>
          <p:cNvSpPr txBox="1">
            <a:spLocks noChangeArrowheads="1"/>
          </p:cNvSpPr>
          <p:nvPr/>
        </p:nvSpPr>
        <p:spPr bwMode="auto">
          <a:xfrm>
            <a:off x="4140200" y="49657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56" name="Text Box 32"/>
          <p:cNvSpPr txBox="1">
            <a:spLocks noChangeArrowheads="1"/>
          </p:cNvSpPr>
          <p:nvPr/>
        </p:nvSpPr>
        <p:spPr bwMode="auto">
          <a:xfrm>
            <a:off x="4371975" y="49657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57" name="Text Box 33"/>
          <p:cNvSpPr txBox="1">
            <a:spLocks noChangeArrowheads="1"/>
          </p:cNvSpPr>
          <p:nvPr/>
        </p:nvSpPr>
        <p:spPr bwMode="auto">
          <a:xfrm>
            <a:off x="4721225" y="51069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58" name="Text Box 34"/>
          <p:cNvSpPr txBox="1">
            <a:spLocks noChangeArrowheads="1"/>
          </p:cNvSpPr>
          <p:nvPr/>
        </p:nvSpPr>
        <p:spPr bwMode="auto">
          <a:xfrm>
            <a:off x="4103688" y="47371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59" name="Text Box 35"/>
          <p:cNvSpPr txBox="1">
            <a:spLocks noChangeArrowheads="1"/>
          </p:cNvSpPr>
          <p:nvPr/>
        </p:nvSpPr>
        <p:spPr bwMode="auto">
          <a:xfrm>
            <a:off x="4445000" y="47021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</a:t>
            </a:r>
          </a:p>
        </p:txBody>
      </p:sp>
      <p:sp>
        <p:nvSpPr>
          <p:cNvPr id="1741860" name="Text Box 36"/>
          <p:cNvSpPr txBox="1">
            <a:spLocks noChangeArrowheads="1"/>
          </p:cNvSpPr>
          <p:nvPr/>
        </p:nvSpPr>
        <p:spPr bwMode="auto">
          <a:xfrm>
            <a:off x="3892550" y="493712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61" name="Text Box 37"/>
          <p:cNvSpPr txBox="1">
            <a:spLocks noChangeArrowheads="1"/>
          </p:cNvSpPr>
          <p:nvPr/>
        </p:nvSpPr>
        <p:spPr bwMode="auto">
          <a:xfrm>
            <a:off x="3819525" y="462915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62" name="Text Box 38"/>
          <p:cNvSpPr txBox="1">
            <a:spLocks noChangeArrowheads="1"/>
          </p:cNvSpPr>
          <p:nvPr/>
        </p:nvSpPr>
        <p:spPr bwMode="auto">
          <a:xfrm>
            <a:off x="4086225" y="444182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63" name="Text Box 39"/>
          <p:cNvSpPr txBox="1">
            <a:spLocks noChangeArrowheads="1"/>
          </p:cNvSpPr>
          <p:nvPr/>
        </p:nvSpPr>
        <p:spPr bwMode="auto">
          <a:xfrm>
            <a:off x="4748213" y="476885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64" name="Text Box 40"/>
          <p:cNvSpPr txBox="1">
            <a:spLocks noChangeArrowheads="1"/>
          </p:cNvSpPr>
          <p:nvPr/>
        </p:nvSpPr>
        <p:spPr bwMode="auto">
          <a:xfrm>
            <a:off x="4445000" y="44069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65" name="Text Box 41"/>
          <p:cNvSpPr txBox="1">
            <a:spLocks noChangeArrowheads="1"/>
          </p:cNvSpPr>
          <p:nvPr/>
        </p:nvSpPr>
        <p:spPr bwMode="auto">
          <a:xfrm>
            <a:off x="4389438" y="425767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</a:t>
            </a:r>
          </a:p>
        </p:txBody>
      </p:sp>
      <p:sp>
        <p:nvSpPr>
          <p:cNvPr id="1741866" name="Text Box 42"/>
          <p:cNvSpPr txBox="1">
            <a:spLocks noChangeArrowheads="1"/>
          </p:cNvSpPr>
          <p:nvPr/>
        </p:nvSpPr>
        <p:spPr bwMode="auto">
          <a:xfrm>
            <a:off x="4700588" y="45053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67" name="Text Box 43"/>
          <p:cNvSpPr txBox="1">
            <a:spLocks noChangeArrowheads="1"/>
          </p:cNvSpPr>
          <p:nvPr/>
        </p:nvSpPr>
        <p:spPr bwMode="auto">
          <a:xfrm>
            <a:off x="5022850" y="49466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sp>
        <p:nvSpPr>
          <p:cNvPr id="1741868" name="Text Box 44"/>
          <p:cNvSpPr txBox="1">
            <a:spLocks noChangeArrowheads="1"/>
          </p:cNvSpPr>
          <p:nvPr/>
        </p:nvSpPr>
        <p:spPr bwMode="auto">
          <a:xfrm>
            <a:off x="5502275" y="468947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</a:t>
            </a:r>
          </a:p>
        </p:txBody>
      </p:sp>
      <p:grpSp>
        <p:nvGrpSpPr>
          <p:cNvPr id="859180" name="Group 45"/>
          <p:cNvGrpSpPr>
            <a:grpSpLocks/>
          </p:cNvGrpSpPr>
          <p:nvPr/>
        </p:nvGrpSpPr>
        <p:grpSpPr bwMode="auto">
          <a:xfrm>
            <a:off x="860425" y="3941763"/>
            <a:ext cx="1800225" cy="1944687"/>
            <a:chOff x="1222" y="536"/>
            <a:chExt cx="1134" cy="1225"/>
          </a:xfrm>
        </p:grpSpPr>
        <p:grpSp>
          <p:nvGrpSpPr>
            <p:cNvPr id="859181" name="Group 46"/>
            <p:cNvGrpSpPr>
              <a:grpSpLocks/>
            </p:cNvGrpSpPr>
            <p:nvPr/>
          </p:nvGrpSpPr>
          <p:grpSpPr bwMode="auto">
            <a:xfrm>
              <a:off x="1234" y="613"/>
              <a:ext cx="1122" cy="1148"/>
              <a:chOff x="166" y="916"/>
              <a:chExt cx="1122" cy="1148"/>
            </a:xfrm>
          </p:grpSpPr>
          <p:grpSp>
            <p:nvGrpSpPr>
              <p:cNvPr id="859182" name="Group 47"/>
              <p:cNvGrpSpPr>
                <a:grpSpLocks/>
              </p:cNvGrpSpPr>
              <p:nvPr/>
            </p:nvGrpSpPr>
            <p:grpSpPr bwMode="auto">
              <a:xfrm>
                <a:off x="946" y="1059"/>
                <a:ext cx="315" cy="333"/>
                <a:chOff x="946" y="1059"/>
                <a:chExt cx="315" cy="333"/>
              </a:xfrm>
            </p:grpSpPr>
            <p:sp>
              <p:nvSpPr>
                <p:cNvPr id="859183" name="Oval 48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873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874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875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grpSp>
            <p:nvGrpSpPr>
              <p:cNvPr id="859187" name="Group 52"/>
              <p:cNvGrpSpPr>
                <a:grpSpLocks/>
              </p:cNvGrpSpPr>
              <p:nvPr/>
            </p:nvGrpSpPr>
            <p:grpSpPr bwMode="auto">
              <a:xfrm>
                <a:off x="432" y="976"/>
                <a:ext cx="288" cy="320"/>
                <a:chOff x="432" y="976"/>
                <a:chExt cx="288" cy="320"/>
              </a:xfrm>
            </p:grpSpPr>
            <p:sp>
              <p:nvSpPr>
                <p:cNvPr id="859188" name="Oval 53"/>
                <p:cNvSpPr>
                  <a:spLocks noChangeArrowheads="1"/>
                </p:cNvSpPr>
                <p:nvPr/>
              </p:nvSpPr>
              <p:spPr bwMode="auto">
                <a:xfrm>
                  <a:off x="432" y="1008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878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444" y="976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sp>
            <p:nvSpPr>
              <p:cNvPr id="1741879" name="Text Box 55"/>
              <p:cNvSpPr txBox="1">
                <a:spLocks noChangeArrowheads="1"/>
              </p:cNvSpPr>
              <p:nvPr/>
            </p:nvSpPr>
            <p:spPr bwMode="auto">
              <a:xfrm>
                <a:off x="552" y="1072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</a:rPr>
                  <a:t>u</a:t>
                </a:r>
              </a:p>
            </p:txBody>
          </p:sp>
          <p:sp>
            <p:nvSpPr>
              <p:cNvPr id="1741880" name="Text Box 56"/>
              <p:cNvSpPr txBox="1">
                <a:spLocks noChangeArrowheads="1"/>
              </p:cNvSpPr>
              <p:nvPr/>
            </p:nvSpPr>
            <p:spPr bwMode="auto">
              <a:xfrm>
                <a:off x="430" y="1114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</a:rPr>
                  <a:t>d</a:t>
                </a:r>
              </a:p>
            </p:txBody>
          </p:sp>
          <p:grpSp>
            <p:nvGrpSpPr>
              <p:cNvPr id="859192" name="Group 57"/>
              <p:cNvGrpSpPr>
                <a:grpSpLocks/>
              </p:cNvGrpSpPr>
              <p:nvPr/>
            </p:nvGrpSpPr>
            <p:grpSpPr bwMode="auto">
              <a:xfrm>
                <a:off x="213" y="1195"/>
                <a:ext cx="290" cy="320"/>
                <a:chOff x="213" y="1195"/>
                <a:chExt cx="290" cy="320"/>
              </a:xfrm>
            </p:grpSpPr>
            <p:sp>
              <p:nvSpPr>
                <p:cNvPr id="859193" name="Oval 58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883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884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885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859197" name="Group 62"/>
              <p:cNvGrpSpPr>
                <a:grpSpLocks/>
              </p:cNvGrpSpPr>
              <p:nvPr/>
            </p:nvGrpSpPr>
            <p:grpSpPr bwMode="auto">
              <a:xfrm>
                <a:off x="695" y="916"/>
                <a:ext cx="315" cy="333"/>
                <a:chOff x="946" y="1059"/>
                <a:chExt cx="315" cy="333"/>
              </a:xfrm>
            </p:grpSpPr>
            <p:sp>
              <p:nvSpPr>
                <p:cNvPr id="859198" name="Oval 63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888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889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890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grpSp>
            <p:nvGrpSpPr>
              <p:cNvPr id="859202" name="Group 67"/>
              <p:cNvGrpSpPr>
                <a:grpSpLocks/>
              </p:cNvGrpSpPr>
              <p:nvPr/>
            </p:nvGrpSpPr>
            <p:grpSpPr bwMode="auto">
              <a:xfrm>
                <a:off x="166" y="1507"/>
                <a:ext cx="290" cy="320"/>
                <a:chOff x="213" y="1195"/>
                <a:chExt cx="290" cy="320"/>
              </a:xfrm>
            </p:grpSpPr>
            <p:sp>
              <p:nvSpPr>
                <p:cNvPr id="859203" name="Oval 68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893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894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895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859207" name="Group 72"/>
              <p:cNvGrpSpPr>
                <a:grpSpLocks/>
              </p:cNvGrpSpPr>
              <p:nvPr/>
            </p:nvGrpSpPr>
            <p:grpSpPr bwMode="auto">
              <a:xfrm>
                <a:off x="438" y="1358"/>
                <a:ext cx="315" cy="333"/>
                <a:chOff x="946" y="1059"/>
                <a:chExt cx="315" cy="333"/>
              </a:xfrm>
            </p:grpSpPr>
            <p:sp>
              <p:nvSpPr>
                <p:cNvPr id="859208" name="Oval 73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898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899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00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grpSp>
            <p:nvGrpSpPr>
              <p:cNvPr id="859212" name="Group 77"/>
              <p:cNvGrpSpPr>
                <a:grpSpLocks/>
              </p:cNvGrpSpPr>
              <p:nvPr/>
            </p:nvGrpSpPr>
            <p:grpSpPr bwMode="auto">
              <a:xfrm>
                <a:off x="702" y="1466"/>
                <a:ext cx="315" cy="333"/>
                <a:chOff x="946" y="1059"/>
                <a:chExt cx="315" cy="333"/>
              </a:xfrm>
            </p:grpSpPr>
            <p:sp>
              <p:nvSpPr>
                <p:cNvPr id="859213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903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04" name="Text Box 80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05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grpSp>
            <p:nvGrpSpPr>
              <p:cNvPr id="859217" name="Group 82"/>
              <p:cNvGrpSpPr>
                <a:grpSpLocks/>
              </p:cNvGrpSpPr>
              <p:nvPr/>
            </p:nvGrpSpPr>
            <p:grpSpPr bwMode="auto">
              <a:xfrm>
                <a:off x="973" y="1575"/>
                <a:ext cx="315" cy="333"/>
                <a:chOff x="946" y="1059"/>
                <a:chExt cx="315" cy="333"/>
              </a:xfrm>
            </p:grpSpPr>
            <p:sp>
              <p:nvSpPr>
                <p:cNvPr id="859218" name="Oval 83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908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09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10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grpSp>
            <p:nvGrpSpPr>
              <p:cNvPr id="859222" name="Group 87"/>
              <p:cNvGrpSpPr>
                <a:grpSpLocks/>
              </p:cNvGrpSpPr>
              <p:nvPr/>
            </p:nvGrpSpPr>
            <p:grpSpPr bwMode="auto">
              <a:xfrm>
                <a:off x="424" y="1649"/>
                <a:ext cx="315" cy="333"/>
                <a:chOff x="946" y="1059"/>
                <a:chExt cx="315" cy="333"/>
              </a:xfrm>
            </p:grpSpPr>
            <p:sp>
              <p:nvSpPr>
                <p:cNvPr id="859223" name="Oval 88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913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14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  <p:sp>
              <p:nvSpPr>
                <p:cNvPr id="1741915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</p:grpSp>
          <p:grpSp>
            <p:nvGrpSpPr>
              <p:cNvPr id="859227" name="Group 92"/>
              <p:cNvGrpSpPr>
                <a:grpSpLocks/>
              </p:cNvGrpSpPr>
              <p:nvPr/>
            </p:nvGrpSpPr>
            <p:grpSpPr bwMode="auto">
              <a:xfrm>
                <a:off x="654" y="1202"/>
                <a:ext cx="290" cy="320"/>
                <a:chOff x="213" y="1195"/>
                <a:chExt cx="290" cy="320"/>
              </a:xfrm>
            </p:grpSpPr>
            <p:sp>
              <p:nvSpPr>
                <p:cNvPr id="859228" name="Oval 93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918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919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920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859232" name="Group 97"/>
              <p:cNvGrpSpPr>
                <a:grpSpLocks/>
              </p:cNvGrpSpPr>
              <p:nvPr/>
            </p:nvGrpSpPr>
            <p:grpSpPr bwMode="auto">
              <a:xfrm>
                <a:off x="939" y="1303"/>
                <a:ext cx="290" cy="320"/>
                <a:chOff x="213" y="1195"/>
                <a:chExt cx="290" cy="320"/>
              </a:xfrm>
            </p:grpSpPr>
            <p:sp>
              <p:nvSpPr>
                <p:cNvPr id="859233" name="Oval 98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923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924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925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859237" name="Group 102"/>
              <p:cNvGrpSpPr>
                <a:grpSpLocks/>
              </p:cNvGrpSpPr>
              <p:nvPr/>
            </p:nvGrpSpPr>
            <p:grpSpPr bwMode="auto">
              <a:xfrm>
                <a:off x="722" y="1744"/>
                <a:ext cx="290" cy="320"/>
                <a:chOff x="213" y="1195"/>
                <a:chExt cx="290" cy="320"/>
              </a:xfrm>
            </p:grpSpPr>
            <p:sp>
              <p:nvSpPr>
                <p:cNvPr id="859238" name="Oval 103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rgbClr val="FF0C0F"/>
                    </a:solidFill>
                  </a:endParaRPr>
                </a:p>
              </p:txBody>
            </p:sp>
            <p:sp>
              <p:nvSpPr>
                <p:cNvPr id="1741928" name="Text Box 104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929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u</a:t>
                  </a:r>
                </a:p>
              </p:txBody>
            </p:sp>
            <p:sp>
              <p:nvSpPr>
                <p:cNvPr id="1741930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</a:rPr>
                    <a:t>d</a:t>
                  </a:r>
                </a:p>
              </p:txBody>
            </p:sp>
          </p:grpSp>
        </p:grpSp>
        <p:sp>
          <p:nvSpPr>
            <p:cNvPr id="859242" name="Text Box 107"/>
            <p:cNvSpPr txBox="1">
              <a:spLocks noChangeArrowheads="1"/>
            </p:cNvSpPr>
            <p:nvPr/>
          </p:nvSpPr>
          <p:spPr bwMode="auto">
            <a:xfrm>
              <a:off x="1222" y="624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7" tIns="45709" rIns="91417" bIns="45709">
              <a:spAutoFit/>
            </a:bodyPr>
            <a:lstStyle/>
            <a:p>
              <a:pPr algn="ctr"/>
              <a:r>
                <a:rPr lang="en-US" sz="2000" i="1">
                  <a:solidFill>
                    <a:srgbClr val="11880B"/>
                  </a:solidFill>
                  <a:latin typeface="Helvetica" charset="0"/>
                </a:rPr>
                <a:t>p</a:t>
              </a:r>
            </a:p>
          </p:txBody>
        </p:sp>
        <p:sp>
          <p:nvSpPr>
            <p:cNvPr id="859243" name="Text Box 108"/>
            <p:cNvSpPr txBox="1">
              <a:spLocks noChangeArrowheads="1"/>
            </p:cNvSpPr>
            <p:nvPr/>
          </p:nvSpPr>
          <p:spPr bwMode="auto">
            <a:xfrm>
              <a:off x="2054" y="536"/>
              <a:ext cx="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7" tIns="45709" rIns="91417" bIns="45709">
              <a:spAutoFit/>
            </a:bodyPr>
            <a:lstStyle/>
            <a:p>
              <a:pPr algn="ctr"/>
              <a:r>
                <a:rPr lang="en-US" sz="2000" i="1">
                  <a:solidFill>
                    <a:srgbClr val="FF00FF"/>
                  </a:solidFill>
                  <a:latin typeface="Helvetica" charset="0"/>
                </a:rPr>
                <a:t>n</a:t>
              </a:r>
            </a:p>
          </p:txBody>
        </p:sp>
      </p:grpSp>
      <p:sp>
        <p:nvSpPr>
          <p:cNvPr id="859244" name="Text Box 109"/>
          <p:cNvSpPr txBox="1">
            <a:spLocks noChangeArrowheads="1"/>
          </p:cNvSpPr>
          <p:nvPr/>
        </p:nvSpPr>
        <p:spPr bwMode="auto">
          <a:xfrm>
            <a:off x="0" y="6262688"/>
            <a:ext cx="91440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i="1">
                <a:solidFill>
                  <a:srgbClr val="D20B00"/>
                </a:solidFill>
              </a:rPr>
              <a:t>AMS will provide a definitive search for this new type of matter.</a:t>
            </a:r>
            <a:r>
              <a:rPr lang="en-US" sz="2400">
                <a:latin typeface="Times New Roman" pitchFamily="18" charset="0"/>
              </a:rPr>
              <a:t>  </a:t>
            </a:r>
            <a:endParaRPr lang="en-US" sz="2000" i="1">
              <a:solidFill>
                <a:schemeClr val="tx1"/>
              </a:solidFill>
            </a:endParaRPr>
          </a:p>
        </p:txBody>
      </p:sp>
      <p:sp>
        <p:nvSpPr>
          <p:cNvPr id="859245" name="Rectangle 110"/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D20B00"/>
                </a:solidFill>
              </a:rPr>
              <a:t>Physics Example</a:t>
            </a:r>
            <a:r>
              <a:rPr lang="en-US" sz="2800"/>
              <a:t> </a:t>
            </a:r>
          </a:p>
          <a:p>
            <a:pPr algn="ctr"/>
            <a:r>
              <a:rPr lang="en-US" sz="2800"/>
              <a:t>Search for New Matter in the Universe</a:t>
            </a:r>
            <a:endParaRPr lang="en-US" sz="2800">
              <a:solidFill>
                <a:srgbClr val="000080"/>
              </a:solidFill>
            </a:endParaRPr>
          </a:p>
        </p:txBody>
      </p:sp>
      <p:sp>
        <p:nvSpPr>
          <p:cNvPr id="859246" name="Rectangle 2"/>
          <p:cNvSpPr>
            <a:spLocks noChangeArrowheads="1"/>
          </p:cNvSpPr>
          <p:nvPr/>
        </p:nvSpPr>
        <p:spPr bwMode="auto">
          <a:xfrm>
            <a:off x="2408238" y="742950"/>
            <a:ext cx="41862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i="1"/>
              <a:t>Jack Sandweiss, Yale University</a:t>
            </a:r>
            <a:endParaRPr lang="en-US" sz="24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Text Box 2"/>
          <p:cNvSpPr txBox="1">
            <a:spLocks noChangeArrowheads="1"/>
          </p:cNvSpPr>
          <p:nvPr/>
        </p:nvSpPr>
        <p:spPr bwMode="auto">
          <a:xfrm>
            <a:off x="0" y="436563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FINAL of 3 SCIENTIFIC REVIEWS of AMS by the U.S. DOE (Sept 25, 06)</a:t>
            </a:r>
            <a:endParaRPr lang="en-US" sz="200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  <a:p>
            <a:pPr algn="ctr" eaLnBrk="1" hangingPunct="1"/>
            <a:r>
              <a:rPr lang="en-US" sz="2000">
                <a:solidFill>
                  <a:srgbClr val="FF0000"/>
                </a:solidFill>
                <a:ea typeface="宋体" pitchFamily="2" charset="-122"/>
              </a:rPr>
              <a:t>by the </a:t>
            </a:r>
            <a:r>
              <a:rPr lang="en-US" sz="2400">
                <a:solidFill>
                  <a:srgbClr val="FF0000"/>
                </a:solidFill>
                <a:ea typeface="宋体" pitchFamily="2" charset="-122"/>
              </a:rPr>
              <a:t>DOE AMS committee</a:t>
            </a:r>
            <a:r>
              <a:rPr lang="en-US" sz="2000">
                <a:solidFill>
                  <a:srgbClr val="FF0000"/>
                </a:solidFill>
                <a:ea typeface="宋体" pitchFamily="2" charset="-122"/>
              </a:rPr>
              <a:t>:</a:t>
            </a:r>
          </a:p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 </a:t>
            </a:r>
            <a:endParaRPr lang="en-US" sz="20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65957" name="Text Box 5"/>
          <p:cNvSpPr txBox="1">
            <a:spLocks noChangeArrowheads="1"/>
          </p:cNvSpPr>
          <p:nvPr/>
        </p:nvSpPr>
        <p:spPr bwMode="auto">
          <a:xfrm>
            <a:off x="1508125" y="1685925"/>
            <a:ext cx="60039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Barry C. Barish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, Chair, Caltech  </a:t>
            </a:r>
            <a:endParaRPr lang="en-US" sz="2000">
              <a:solidFill>
                <a:srgbClr val="112CFF"/>
              </a:solidFill>
              <a:ea typeface="宋体" pitchFamily="2" charset="-122"/>
            </a:endParaRPr>
          </a:p>
          <a:p>
            <a:pPr defTabSz="114300" eaLnBrk="1" hangingPunct="1"/>
            <a:endParaRPr lang="en-US" sz="2000" i="1">
              <a:solidFill>
                <a:schemeClr val="tx1"/>
              </a:solidFill>
              <a:ea typeface="宋体" pitchFamily="2" charset="-122"/>
            </a:endParaRPr>
          </a:p>
          <a:p>
            <a:pPr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Elliott D. Bloom, 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Stanford University</a:t>
            </a:r>
          </a:p>
          <a:p>
            <a:pPr defTabSz="114300" eaLnBrk="1" hangingPunct="1"/>
            <a:endParaRPr lang="en-US" sz="2000">
              <a:solidFill>
                <a:schemeClr val="tx1"/>
              </a:solidFill>
              <a:ea typeface="宋体" pitchFamily="2" charset="-122"/>
            </a:endParaRPr>
          </a:p>
          <a:p>
            <a:pPr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James Cronin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, University of Chicago </a:t>
            </a:r>
            <a:br>
              <a:rPr lang="en-US" sz="2000">
                <a:solidFill>
                  <a:schemeClr val="tx1"/>
                </a:solidFill>
                <a:ea typeface="宋体" pitchFamily="2" charset="-122"/>
              </a:rPr>
            </a:b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																														</a:t>
            </a:r>
            <a:endParaRPr lang="en-US" sz="2000">
              <a:solidFill>
                <a:srgbClr val="112CFF"/>
              </a:solidFill>
              <a:ea typeface="宋体" pitchFamily="2" charset="-122"/>
            </a:endParaRPr>
          </a:p>
          <a:p>
            <a:pPr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Steve Olsen, 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University of Hawaii</a:t>
            </a:r>
          </a:p>
          <a:p>
            <a:pPr defTabSz="114300" eaLnBrk="1" hangingPunct="1"/>
            <a:endParaRPr lang="en-US" sz="2000" i="1">
              <a:solidFill>
                <a:schemeClr val="tx1"/>
              </a:solidFill>
              <a:ea typeface="宋体" pitchFamily="2" charset="-122"/>
            </a:endParaRPr>
          </a:p>
          <a:p>
            <a:pPr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George Smoot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,  L.B.N.L. </a:t>
            </a:r>
          </a:p>
          <a:p>
            <a:pPr defTabSz="114300" eaLnBrk="1" hangingPunct="1"/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																													</a:t>
            </a:r>
            <a:endParaRPr lang="en-US" sz="2000" i="1">
              <a:solidFill>
                <a:schemeClr val="tx1"/>
              </a:solidFill>
              <a:ea typeface="宋体" pitchFamily="2" charset="-122"/>
            </a:endParaRPr>
          </a:p>
          <a:p>
            <a:pPr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Paul J. Steinhardt, 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Princeton University,</a:t>
            </a:r>
            <a:br>
              <a:rPr lang="en-US" sz="2000">
                <a:solidFill>
                  <a:schemeClr val="tx1"/>
                </a:solidFill>
                <a:ea typeface="宋体" pitchFamily="2" charset="-122"/>
              </a:rPr>
            </a:b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																													</a:t>
            </a:r>
            <a:endParaRPr lang="en-US" sz="2000">
              <a:solidFill>
                <a:srgbClr val="112CFF"/>
              </a:solidFill>
              <a:ea typeface="宋体" pitchFamily="2" charset="-122"/>
            </a:endParaRPr>
          </a:p>
          <a:p>
            <a:pPr algn="just" defTabSz="114300" eaLnBrk="1" hangingPunct="1"/>
            <a:r>
              <a:rPr lang="en-US" sz="2000" i="1">
                <a:solidFill>
                  <a:schemeClr val="tx1"/>
                </a:solidFill>
                <a:ea typeface="宋体" pitchFamily="2" charset="-122"/>
              </a:rPr>
              <a:t>Trevor Weekes,</a:t>
            </a:r>
            <a:r>
              <a:rPr lang="en-US" sz="2000">
                <a:solidFill>
                  <a:schemeClr val="tx1"/>
                </a:solidFill>
                <a:ea typeface="宋体" pitchFamily="2" charset="-122"/>
              </a:rPr>
              <a:t> Harvard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Text Box 2"/>
          <p:cNvSpPr txBox="1">
            <a:spLocks noChangeArrowheads="1"/>
          </p:cNvSpPr>
          <p:nvPr/>
        </p:nvSpPr>
        <p:spPr bwMode="auto">
          <a:xfrm>
            <a:off x="0" y="-76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/>
            <a:r>
              <a:rPr lang="en-US" sz="2800">
                <a:solidFill>
                  <a:srgbClr val="CC0000"/>
                </a:solidFill>
              </a:rPr>
              <a:t>Strangelet candidate from AMS-01</a:t>
            </a:r>
          </a:p>
        </p:txBody>
      </p:sp>
      <p:pic>
        <p:nvPicPr>
          <p:cNvPr id="8611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625" y="1970088"/>
            <a:ext cx="4129088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1188" name="Text Box 4"/>
          <p:cNvSpPr txBox="1">
            <a:spLocks noChangeArrowheads="1"/>
          </p:cNvSpPr>
          <p:nvPr/>
        </p:nvSpPr>
        <p:spPr bwMode="auto">
          <a:xfrm>
            <a:off x="4714875" y="5053013"/>
            <a:ext cx="418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/>
            <a:r>
              <a:rPr lang="en-US" sz="2400" b="0">
                <a:solidFill>
                  <a:schemeClr val="tx1"/>
                </a:solidFill>
              </a:rPr>
              <a:t>Background probability &lt; 10</a:t>
            </a:r>
            <a:r>
              <a:rPr lang="en-US" sz="2400" b="0" baseline="30000">
                <a:solidFill>
                  <a:schemeClr val="tx1"/>
                </a:solidFill>
              </a:rPr>
              <a:t>-3</a:t>
            </a:r>
            <a:endParaRPr lang="en-US" sz="2400" b="0">
              <a:solidFill>
                <a:schemeClr val="tx1"/>
              </a:solidFill>
            </a:endParaRPr>
          </a:p>
        </p:txBody>
      </p:sp>
      <p:sp>
        <p:nvSpPr>
          <p:cNvPr id="861189" name="Text Box 5"/>
          <p:cNvSpPr txBox="1">
            <a:spLocks noChangeArrowheads="1"/>
          </p:cNvSpPr>
          <p:nvPr/>
        </p:nvSpPr>
        <p:spPr bwMode="auto">
          <a:xfrm>
            <a:off x="7831138" y="2038350"/>
            <a:ext cx="889000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  <a:latin typeface="Arial Unicode MS" pitchFamily="34" charset="-128"/>
              </a:rPr>
              <a:t>AMS-01</a:t>
            </a:r>
          </a:p>
        </p:txBody>
      </p:sp>
      <p:sp>
        <p:nvSpPr>
          <p:cNvPr id="861190" name="Text Box 6"/>
          <p:cNvSpPr txBox="1">
            <a:spLocks noChangeArrowheads="1"/>
          </p:cNvSpPr>
          <p:nvPr/>
        </p:nvSpPr>
        <p:spPr bwMode="auto">
          <a:xfrm>
            <a:off x="6680200" y="4383088"/>
            <a:ext cx="511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algn="ctr"/>
            <a:r>
              <a:rPr lang="en-US" sz="1600" b="0">
                <a:solidFill>
                  <a:schemeClr val="tx1"/>
                </a:solidFill>
                <a:latin typeface="Times" pitchFamily="1" charset="0"/>
              </a:rPr>
              <a:t>Z/A</a:t>
            </a:r>
          </a:p>
        </p:txBody>
      </p:sp>
      <p:sp>
        <p:nvSpPr>
          <p:cNvPr id="861191" name="Text Box 7"/>
          <p:cNvSpPr txBox="1">
            <a:spLocks noChangeArrowheads="1"/>
          </p:cNvSpPr>
          <p:nvPr/>
        </p:nvSpPr>
        <p:spPr bwMode="auto">
          <a:xfrm>
            <a:off x="-50800" y="461963"/>
            <a:ext cx="9194800" cy="5778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1800">
                <a:solidFill>
                  <a:srgbClr val="1B1EFF"/>
                </a:solidFill>
              </a:rPr>
              <a:t>Observed 5 June 1998 11:13:16 UTC</a:t>
            </a: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1600">
                <a:solidFill>
                  <a:srgbClr val="1B1EFF"/>
                </a:solidFill>
              </a:rPr>
              <a:t>Lat/Long= -44.38°/+23.70°, Local Cutoff 1.95±0.1 GV, Angle= 77.5° from local zenith</a:t>
            </a:r>
          </a:p>
        </p:txBody>
      </p:sp>
      <p:grpSp>
        <p:nvGrpSpPr>
          <p:cNvPr id="861192" name="Group 8"/>
          <p:cNvGrpSpPr>
            <a:grpSpLocks/>
          </p:cNvGrpSpPr>
          <p:nvPr/>
        </p:nvGrpSpPr>
        <p:grpSpPr bwMode="auto">
          <a:xfrm>
            <a:off x="406400" y="1031875"/>
            <a:ext cx="3956050" cy="3670300"/>
            <a:chOff x="278" y="569"/>
            <a:chExt cx="2694" cy="2499"/>
          </a:xfrm>
        </p:grpSpPr>
        <p:pic>
          <p:nvPicPr>
            <p:cNvPr id="861193" name="Picture 9" descr="Pages from ams01_acr2"/>
            <p:cNvPicPr>
              <a:picLocks noChangeAspect="1" noChangeArrowheads="1"/>
            </p:cNvPicPr>
            <p:nvPr/>
          </p:nvPicPr>
          <p:blipFill>
            <a:blip r:embed="rId4" cstate="print"/>
            <a:srcRect l="59064" t="4297" r="9163" b="4333"/>
            <a:stretch>
              <a:fillRect/>
            </a:stretch>
          </p:blipFill>
          <p:spPr bwMode="auto">
            <a:xfrm>
              <a:off x="1675" y="580"/>
              <a:ext cx="1297" cy="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1194" name="Picture 10" descr="Pages from ams01_acr2"/>
            <p:cNvPicPr>
              <a:picLocks noChangeAspect="1" noChangeArrowheads="1"/>
            </p:cNvPicPr>
            <p:nvPr/>
          </p:nvPicPr>
          <p:blipFill>
            <a:blip r:embed="rId4" cstate="print"/>
            <a:srcRect l="9407" t="4297" r="61417" b="4333"/>
            <a:stretch>
              <a:fillRect/>
            </a:stretch>
          </p:blipFill>
          <p:spPr bwMode="auto">
            <a:xfrm>
              <a:off x="278" y="569"/>
              <a:ext cx="1191" cy="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1195" name="Text Box 11"/>
          <p:cNvSpPr txBox="1">
            <a:spLocks noChangeArrowheads="1"/>
          </p:cNvSpPr>
          <p:nvPr/>
        </p:nvSpPr>
        <p:spPr bwMode="auto">
          <a:xfrm>
            <a:off x="36513" y="1362075"/>
            <a:ext cx="957262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b="0">
                <a:solidFill>
                  <a:schemeClr val="tx1"/>
                </a:solidFill>
                <a:latin typeface="Arial Narrow" pitchFamily="34" charset="0"/>
              </a:rPr>
              <a:t>Front view</a:t>
            </a:r>
          </a:p>
        </p:txBody>
      </p:sp>
      <p:sp>
        <p:nvSpPr>
          <p:cNvPr id="861196" name="Text Box 12"/>
          <p:cNvSpPr txBox="1">
            <a:spLocks noChangeArrowheads="1"/>
          </p:cNvSpPr>
          <p:nvPr/>
        </p:nvSpPr>
        <p:spPr bwMode="auto">
          <a:xfrm>
            <a:off x="2557463" y="1362075"/>
            <a:ext cx="893762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b="0">
                <a:solidFill>
                  <a:schemeClr val="tx1"/>
                </a:solidFill>
                <a:latin typeface="Arial Narrow" pitchFamily="34" charset="0"/>
              </a:rPr>
              <a:t>Side view</a:t>
            </a:r>
          </a:p>
        </p:txBody>
      </p:sp>
      <p:sp>
        <p:nvSpPr>
          <p:cNvPr id="861197" name="Text Box 13"/>
          <p:cNvSpPr txBox="1">
            <a:spLocks noChangeArrowheads="1"/>
          </p:cNvSpPr>
          <p:nvPr/>
        </p:nvSpPr>
        <p:spPr bwMode="auto">
          <a:xfrm rot="-5400000">
            <a:off x="121444" y="2612231"/>
            <a:ext cx="34607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b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800" b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sz="1800" b="0" baseline="-250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1</a:t>
            </a:r>
            <a:endParaRPr lang="en-US" sz="1800" b="0" baseline="-2500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861198" name="Line 14"/>
          <p:cNvSpPr>
            <a:spLocks noChangeShapeType="1"/>
          </p:cNvSpPr>
          <p:nvPr/>
        </p:nvSpPr>
        <p:spPr bwMode="auto">
          <a:xfrm>
            <a:off x="525463" y="1849438"/>
            <a:ext cx="0" cy="194786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lg" len="lg"/>
          </a:ln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861199" name="Text Box 15"/>
          <p:cNvSpPr txBox="1">
            <a:spLocks noChangeArrowheads="1"/>
          </p:cNvSpPr>
          <p:nvPr/>
        </p:nvSpPr>
        <p:spPr bwMode="auto">
          <a:xfrm rot="-5400000">
            <a:off x="1654969" y="2502694"/>
            <a:ext cx="1670050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b="0">
                <a:solidFill>
                  <a:schemeClr val="tx1"/>
                </a:solidFill>
                <a:latin typeface="Arial Narrow" pitchFamily="34" charset="0"/>
              </a:rPr>
              <a:t>Amplitude =&gt; Z, </a:t>
            </a:r>
            <a:r>
              <a:rPr lang="en-US" sz="1800" b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sz="1800" b="0" baseline="-250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2</a:t>
            </a:r>
            <a:endParaRPr lang="en-US" sz="1800" b="0" baseline="-2500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861200" name="Text Box 16"/>
          <p:cNvSpPr txBox="1">
            <a:spLocks noChangeArrowheads="1"/>
          </p:cNvSpPr>
          <p:nvPr/>
        </p:nvSpPr>
        <p:spPr bwMode="auto">
          <a:xfrm>
            <a:off x="338138" y="4551363"/>
            <a:ext cx="4189412" cy="2152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45720" rIns="45720">
            <a:spAutoFit/>
          </a:bodyPr>
          <a:lstStyle/>
          <a:p>
            <a:pPr eaLnBrk="1" hangingPunct="1">
              <a:spcBef>
                <a:spcPct val="30000"/>
              </a:spcBef>
            </a:pP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Rigidity      = 4.31 ± 0.38 GV</a:t>
            </a:r>
          </a:p>
          <a:p>
            <a:pPr eaLnBrk="1" hangingPunct="1">
              <a:spcBef>
                <a:spcPct val="30000"/>
              </a:spcBef>
            </a:pP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Charge </a:t>
            </a:r>
            <a:r>
              <a:rPr lang="en-US" sz="1800">
                <a:solidFill>
                  <a:srgbClr val="CC0000"/>
                </a:solidFill>
                <a:latin typeface="Arial Narrow" pitchFamily="34" charset="0"/>
              </a:rPr>
              <a:t>Z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   = 2 </a:t>
            </a:r>
          </a:p>
          <a:p>
            <a:pPr eaLnBrk="1" hangingPunct="1">
              <a:spcBef>
                <a:spcPct val="30000"/>
              </a:spcBef>
            </a:pPr>
            <a:r>
              <a:rPr lang="en-US" sz="18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sz="1800" baseline="-250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1 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 = </a:t>
            </a:r>
            <a:r>
              <a:rPr lang="en-US" sz="18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</a:t>
            </a:r>
            <a:r>
              <a:rPr lang="en-US" sz="1800" baseline="-250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2</a:t>
            </a:r>
            <a:r>
              <a:rPr lang="en-US" sz="1800" b="0" baseline="-250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       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= 0.462 ± 0.005 </a:t>
            </a:r>
          </a:p>
          <a:p>
            <a:pPr eaLnBrk="1" hangingPunct="1">
              <a:spcBef>
                <a:spcPct val="30000"/>
              </a:spcBef>
            </a:pP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Mass          = 16.45±0.15 GeV/c</a:t>
            </a:r>
            <a:r>
              <a:rPr lang="en-US" sz="1800" baseline="30000">
                <a:solidFill>
                  <a:schemeClr val="tx1"/>
                </a:solidFill>
                <a:latin typeface="Arial Narrow" pitchFamily="34" charset="0"/>
              </a:rPr>
              <a:t>2</a:t>
            </a:r>
            <a:endParaRPr lang="en-US" sz="180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>
              <a:spcBef>
                <a:spcPct val="30000"/>
              </a:spcBef>
            </a:pPr>
            <a:r>
              <a:rPr lang="en-US" sz="1800">
                <a:solidFill>
                  <a:srgbClr val="CC0000"/>
                </a:solidFill>
                <a:latin typeface="Arial Narrow" pitchFamily="34" charset="0"/>
              </a:rPr>
              <a:t>Z/A             = 0.114 ± 0.01</a:t>
            </a:r>
          </a:p>
          <a:p>
            <a:pPr eaLnBrk="1" hangingPunct="1">
              <a:spcBef>
                <a:spcPct val="30000"/>
              </a:spcBef>
            </a:pP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Flux (1.5 &lt; E</a:t>
            </a:r>
            <a:r>
              <a:rPr lang="en-US" sz="1800" baseline="-25000">
                <a:solidFill>
                  <a:schemeClr val="tx1"/>
                </a:solidFill>
                <a:latin typeface="Arial Narrow" pitchFamily="34" charset="0"/>
              </a:rPr>
              <a:t>K 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&lt; 10 GeV) = 5x10</a:t>
            </a:r>
            <a:r>
              <a:rPr lang="en-US" sz="1800" baseline="30000">
                <a:solidFill>
                  <a:schemeClr val="tx1"/>
                </a:solidFill>
                <a:latin typeface="Arial Narrow" pitchFamily="34" charset="0"/>
              </a:rPr>
              <a:t>-5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 (m</a:t>
            </a:r>
            <a:r>
              <a:rPr lang="en-US" sz="1800" baseline="30000">
                <a:solidFill>
                  <a:schemeClr val="tx1"/>
                </a:solidFill>
                <a:latin typeface="Arial Narrow" pitchFamily="34" charset="0"/>
              </a:rPr>
              <a:t>2</a:t>
            </a:r>
            <a:r>
              <a:rPr lang="en-US" sz="1800">
                <a:solidFill>
                  <a:schemeClr val="tx1"/>
                </a:solidFill>
                <a:latin typeface="Arial Narrow" pitchFamily="34" charset="0"/>
              </a:rPr>
              <a:t> sr sec)</a:t>
            </a:r>
            <a:r>
              <a:rPr lang="en-US" sz="1800" baseline="30000">
                <a:solidFill>
                  <a:schemeClr val="tx1"/>
                </a:solidFill>
                <a:latin typeface="Arial Narrow" pitchFamily="34" charset="0"/>
              </a:rPr>
              <a:t>-1</a:t>
            </a:r>
          </a:p>
        </p:txBody>
      </p:sp>
      <p:sp>
        <p:nvSpPr>
          <p:cNvPr id="861201" name="Line 17"/>
          <p:cNvSpPr>
            <a:spLocks noChangeShapeType="1"/>
          </p:cNvSpPr>
          <p:nvPr/>
        </p:nvSpPr>
        <p:spPr bwMode="auto">
          <a:xfrm flipV="1">
            <a:off x="5457825" y="3314700"/>
            <a:ext cx="0" cy="8191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/>
          </a:ln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sp>
        <p:nvSpPr>
          <p:cNvPr id="861202" name="Text Box 18"/>
          <p:cNvSpPr txBox="1">
            <a:spLocks noChangeArrowheads="1"/>
          </p:cNvSpPr>
          <p:nvPr/>
        </p:nvSpPr>
        <p:spPr bwMode="auto">
          <a:xfrm rot="-5400000">
            <a:off x="4889500" y="2616201"/>
            <a:ext cx="1127125" cy="336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FF0C0F"/>
                </a:solidFill>
                <a:latin typeface="Arial Unicode MS" pitchFamily="34" charset="-128"/>
              </a:rPr>
              <a:t>Candidate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Text Box 2"/>
          <p:cNvSpPr txBox="1">
            <a:spLocks noChangeArrowheads="1"/>
          </p:cNvSpPr>
          <p:nvPr/>
        </p:nvSpPr>
        <p:spPr bwMode="auto">
          <a:xfrm>
            <a:off x="19050" y="6613525"/>
            <a:ext cx="10175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tx1"/>
                </a:solidFill>
                <a:latin typeface="Helvetica" charset="0"/>
              </a:rPr>
              <a:t>y96402nac.ppt</a:t>
            </a:r>
            <a:endParaRPr lang="en-US" sz="2400" b="0">
              <a:solidFill>
                <a:schemeClr val="tx1"/>
              </a:solidFill>
              <a:latin typeface="Times" pitchFamily="1" charset="0"/>
            </a:endParaRPr>
          </a:p>
        </p:txBody>
      </p:sp>
      <p:sp>
        <p:nvSpPr>
          <p:cNvPr id="772099" name="WordArt 3"/>
          <p:cNvSpPr>
            <a:spLocks noChangeAspect="1" noChangeArrowheads="1" noChangeShapeType="1" noTextEdit="1"/>
          </p:cNvSpPr>
          <p:nvPr/>
        </p:nvSpPr>
        <p:spPr bwMode="auto">
          <a:xfrm>
            <a:off x="1503363" y="219075"/>
            <a:ext cx="5859462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en-US" sz="3600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Arial"/>
                <a:cs typeface="Arial"/>
              </a:rPr>
              <a:t>Discoveries in Physics</a:t>
            </a:r>
          </a:p>
        </p:txBody>
      </p:sp>
      <p:sp>
        <p:nvSpPr>
          <p:cNvPr id="772100" name="Text Box 4"/>
          <p:cNvSpPr txBox="1">
            <a:spLocks noChangeArrowheads="1"/>
          </p:cNvSpPr>
          <p:nvPr/>
        </p:nvSpPr>
        <p:spPr bwMode="auto">
          <a:xfrm>
            <a:off x="177800" y="847725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Facility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01" name="Text Box 5"/>
          <p:cNvSpPr txBox="1">
            <a:spLocks noChangeArrowheads="1"/>
          </p:cNvSpPr>
          <p:nvPr/>
        </p:nvSpPr>
        <p:spPr bwMode="auto">
          <a:xfrm>
            <a:off x="3330575" y="709613"/>
            <a:ext cx="2076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chemeClr val="hlink"/>
                </a:solidFill>
                <a:latin typeface="Helvetica" charset="0"/>
              </a:rPr>
              <a:t>Original purpose,</a:t>
            </a:r>
          </a:p>
          <a:p>
            <a:pPr algn="ctr"/>
            <a:r>
              <a:rPr lang="en-US" sz="1800">
                <a:solidFill>
                  <a:schemeClr val="hlink"/>
                </a:solidFill>
                <a:latin typeface="Helvetica" charset="0"/>
              </a:rPr>
              <a:t>Expert Opinion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02" name="Text Box 6"/>
          <p:cNvSpPr txBox="1">
            <a:spLocks noChangeArrowheads="1"/>
          </p:cNvSpPr>
          <p:nvPr/>
        </p:nvSpPr>
        <p:spPr bwMode="auto">
          <a:xfrm>
            <a:off x="6161088" y="709613"/>
            <a:ext cx="245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D10C0A"/>
                </a:solidFill>
                <a:latin typeface="Helvetica" charset="0"/>
              </a:rPr>
              <a:t>Discovery with</a:t>
            </a:r>
          </a:p>
          <a:p>
            <a:pPr algn="ctr"/>
            <a:r>
              <a:rPr lang="en-US" sz="1800">
                <a:solidFill>
                  <a:srgbClr val="D10C0A"/>
                </a:solidFill>
                <a:latin typeface="Helvetica" charset="0"/>
              </a:rPr>
              <a:t>Precision Instrument</a:t>
            </a:r>
            <a:endParaRPr lang="en-US" sz="1800" b="0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03" name="Text Box 7"/>
          <p:cNvSpPr txBox="1">
            <a:spLocks noChangeArrowheads="1"/>
          </p:cNvSpPr>
          <p:nvPr/>
        </p:nvSpPr>
        <p:spPr bwMode="auto">
          <a:xfrm>
            <a:off x="180975" y="2373313"/>
            <a:ext cx="1504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Brookhaven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04" name="Text Box 8"/>
          <p:cNvSpPr txBox="1">
            <a:spLocks noChangeArrowheads="1"/>
          </p:cNvSpPr>
          <p:nvPr/>
        </p:nvSpPr>
        <p:spPr bwMode="auto">
          <a:xfrm>
            <a:off x="3419475" y="2373313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0">
                <a:solidFill>
                  <a:schemeClr val="hlink"/>
                </a:solidFill>
                <a:latin typeface="Symbol" pitchFamily="18" charset="2"/>
              </a:rPr>
              <a:t>p</a:t>
            </a:r>
            <a:r>
              <a:rPr lang="en-US" sz="1800">
                <a:solidFill>
                  <a:schemeClr val="hlink"/>
                </a:solidFill>
                <a:latin typeface="Symbol" pitchFamily="18" charset="2"/>
              </a:rPr>
              <a:t> </a:t>
            </a:r>
            <a:r>
              <a:rPr lang="en-US" sz="1800">
                <a:solidFill>
                  <a:schemeClr val="hlink"/>
                </a:solidFill>
                <a:latin typeface="Helvetica" charset="0"/>
              </a:rPr>
              <a:t>N interactions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05" name="Text Box 9"/>
          <p:cNvSpPr txBox="1">
            <a:spLocks noChangeArrowheads="1"/>
          </p:cNvSpPr>
          <p:nvPr/>
        </p:nvSpPr>
        <p:spPr bwMode="auto">
          <a:xfrm>
            <a:off x="6556375" y="2019300"/>
            <a:ext cx="15684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l-GR" sz="1800">
                <a:solidFill>
                  <a:srgbClr val="D10C0A"/>
                </a:solidFill>
                <a:latin typeface="Lucida Grande" pitchFamily="-80" charset="0"/>
                <a:cs typeface="Arial" charset="0"/>
              </a:rPr>
              <a:t>ν</a:t>
            </a:r>
            <a:r>
              <a:rPr lang="en-US" sz="1800" baseline="-25000">
                <a:solidFill>
                  <a:srgbClr val="D10C0A"/>
                </a:solidFill>
                <a:cs typeface="Arial" charset="0"/>
              </a:rPr>
              <a:t>e</a:t>
            </a:r>
            <a:r>
              <a:rPr lang="en-US" sz="1800">
                <a:solidFill>
                  <a:srgbClr val="D10C0A"/>
                </a:solidFill>
                <a:cs typeface="Arial" charset="0"/>
              </a:rPr>
              <a:t>, </a:t>
            </a:r>
            <a:r>
              <a:rPr lang="el-GR" sz="1800">
                <a:solidFill>
                  <a:srgbClr val="D10C0A"/>
                </a:solidFill>
                <a:latin typeface="Lucida Grande" pitchFamily="-80" charset="0"/>
                <a:cs typeface="Arial" charset="0"/>
              </a:rPr>
              <a:t>ν</a:t>
            </a:r>
            <a:r>
              <a:rPr lang="el-GR" sz="1800" baseline="-25000">
                <a:solidFill>
                  <a:srgbClr val="D10C0A"/>
                </a:solidFill>
                <a:latin typeface="Lucida Grande" pitchFamily="-80" charset="0"/>
                <a:cs typeface="Arial" charset="0"/>
              </a:rPr>
              <a:t>μ</a:t>
            </a:r>
            <a:endParaRPr lang="el-GR" sz="1800" baseline="-25000">
              <a:solidFill>
                <a:srgbClr val="D10C0A"/>
              </a:solidFill>
              <a:cs typeface="Arial" charset="0"/>
            </a:endParaRPr>
          </a:p>
          <a:p>
            <a:pPr algn="ctr">
              <a:lnSpc>
                <a:spcPct val="90000"/>
              </a:lnSpc>
            </a:pPr>
            <a:r>
              <a:rPr lang="en-US" sz="1800">
                <a:solidFill>
                  <a:srgbClr val="D10C0A"/>
                </a:solidFill>
                <a:latin typeface="Helvetica" charset="0"/>
                <a:cs typeface="Arial" charset="0"/>
              </a:rPr>
              <a:t>CP violation,</a:t>
            </a:r>
          </a:p>
          <a:p>
            <a:pPr algn="ctr">
              <a:lnSpc>
                <a:spcPct val="90000"/>
              </a:lnSpc>
            </a:pPr>
            <a:r>
              <a:rPr lang="en-US" sz="1800">
                <a:solidFill>
                  <a:srgbClr val="D10C0A"/>
                </a:solidFill>
                <a:latin typeface="Helvetica" charset="0"/>
                <a:cs typeface="Arial" charset="0"/>
              </a:rPr>
              <a:t>  J</a:t>
            </a:r>
            <a:endParaRPr lang="en-US" sz="1800" b="0">
              <a:solidFill>
                <a:srgbClr val="D10C0A"/>
              </a:solidFill>
              <a:latin typeface="Times" pitchFamily="1" charset="0"/>
              <a:cs typeface="Arial" charset="0"/>
            </a:endParaRPr>
          </a:p>
        </p:txBody>
      </p:sp>
      <p:sp>
        <p:nvSpPr>
          <p:cNvPr id="772106" name="Text Box 10"/>
          <p:cNvSpPr txBox="1">
            <a:spLocks noChangeArrowheads="1"/>
          </p:cNvSpPr>
          <p:nvPr/>
        </p:nvSpPr>
        <p:spPr bwMode="auto">
          <a:xfrm>
            <a:off x="180975" y="2949575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FNAL</a:t>
            </a:r>
          </a:p>
        </p:txBody>
      </p:sp>
      <p:sp>
        <p:nvSpPr>
          <p:cNvPr id="772107" name="Text Box 11"/>
          <p:cNvSpPr txBox="1">
            <a:spLocks noChangeArrowheads="1"/>
          </p:cNvSpPr>
          <p:nvPr/>
        </p:nvSpPr>
        <p:spPr bwMode="auto">
          <a:xfrm>
            <a:off x="3365500" y="2949575"/>
            <a:ext cx="203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  <a:latin typeface="Helvetica" charset="0"/>
              </a:rPr>
              <a:t>Neutrino physics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08" name="Text Box 12"/>
          <p:cNvSpPr txBox="1">
            <a:spLocks noChangeArrowheads="1"/>
          </p:cNvSpPr>
          <p:nvPr/>
        </p:nvSpPr>
        <p:spPr bwMode="auto">
          <a:xfrm>
            <a:off x="6719888" y="2978150"/>
            <a:ext cx="13398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i="1">
                <a:solidFill>
                  <a:srgbClr val="D10C0A"/>
                </a:solidFill>
                <a:latin typeface="Helvetica" charset="0"/>
              </a:rPr>
              <a:t>b, t quarks</a:t>
            </a:r>
            <a:endParaRPr lang="en-US" sz="1800" b="0" i="1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09" name="Text Box 13"/>
          <p:cNvSpPr txBox="1">
            <a:spLocks noChangeArrowheads="1"/>
          </p:cNvSpPr>
          <p:nvPr/>
        </p:nvSpPr>
        <p:spPr bwMode="auto">
          <a:xfrm>
            <a:off x="180975" y="3543300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SLAC Spear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10" name="Text Box 14"/>
          <p:cNvSpPr txBox="1">
            <a:spLocks noChangeArrowheads="1"/>
          </p:cNvSpPr>
          <p:nvPr/>
        </p:nvSpPr>
        <p:spPr bwMode="auto">
          <a:xfrm>
            <a:off x="3835400" y="35433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  <a:latin typeface="Helvetica" charset="0"/>
              </a:rPr>
              <a:t>ep, QED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11" name="Text Box 15"/>
          <p:cNvSpPr txBox="1">
            <a:spLocks noChangeArrowheads="1"/>
          </p:cNvSpPr>
          <p:nvPr/>
        </p:nvSpPr>
        <p:spPr bwMode="auto">
          <a:xfrm>
            <a:off x="6538913" y="3509963"/>
            <a:ext cx="1708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>
                <a:solidFill>
                  <a:srgbClr val="D10C0A"/>
                </a:solidFill>
                <a:latin typeface="Helvetica" charset="0"/>
              </a:rPr>
              <a:t>Scaling, </a:t>
            </a:r>
            <a:r>
              <a:rPr lang="el-GR" sz="1800">
                <a:solidFill>
                  <a:srgbClr val="D10C0A"/>
                </a:solidFill>
                <a:latin typeface="ＭＳ Ｐゴシック" pitchFamily="34" charset="-128"/>
              </a:rPr>
              <a:t>Ψ</a:t>
            </a:r>
            <a:r>
              <a:rPr lang="en-US" sz="1800">
                <a:solidFill>
                  <a:srgbClr val="D10C0A"/>
                </a:solidFill>
                <a:latin typeface="Helvetica" charset="0"/>
              </a:rPr>
              <a:t>, </a:t>
            </a:r>
            <a:r>
              <a:rPr lang="el-GR" sz="1800">
                <a:solidFill>
                  <a:srgbClr val="D10C0A"/>
                </a:solidFill>
                <a:latin typeface="ＭＳ Ｐゴシック" pitchFamily="34" charset="-128"/>
              </a:rPr>
              <a:t>τ</a:t>
            </a:r>
          </a:p>
        </p:txBody>
      </p:sp>
      <p:sp>
        <p:nvSpPr>
          <p:cNvPr id="772112" name="Text Box 16"/>
          <p:cNvSpPr txBox="1">
            <a:spLocks noChangeArrowheads="1"/>
          </p:cNvSpPr>
          <p:nvPr/>
        </p:nvSpPr>
        <p:spPr bwMode="auto">
          <a:xfrm>
            <a:off x="180975" y="4046538"/>
            <a:ext cx="95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EE"/>
                </a:solidFill>
                <a:latin typeface="Helvetica" charset="0"/>
              </a:rPr>
              <a:t>PETRA</a:t>
            </a:r>
            <a:endParaRPr lang="en-US" sz="1800" b="0">
              <a:solidFill>
                <a:srgbClr val="0000EE"/>
              </a:solidFill>
              <a:latin typeface="Times" pitchFamily="1" charset="0"/>
            </a:endParaRPr>
          </a:p>
        </p:txBody>
      </p:sp>
      <p:sp>
        <p:nvSpPr>
          <p:cNvPr id="772113" name="Text Box 17"/>
          <p:cNvSpPr txBox="1">
            <a:spLocks noChangeArrowheads="1"/>
          </p:cNvSpPr>
          <p:nvPr/>
        </p:nvSpPr>
        <p:spPr bwMode="auto">
          <a:xfrm>
            <a:off x="3781425" y="4046538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  <a:latin typeface="Helvetica" charset="0"/>
              </a:rPr>
              <a:t>t quark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14" name="Text Box 18"/>
          <p:cNvSpPr txBox="1">
            <a:spLocks noChangeArrowheads="1"/>
          </p:cNvSpPr>
          <p:nvPr/>
        </p:nvSpPr>
        <p:spPr bwMode="auto">
          <a:xfrm>
            <a:off x="6970713" y="4075113"/>
            <a:ext cx="8445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i="1">
                <a:solidFill>
                  <a:srgbClr val="D10C0A"/>
                </a:solidFill>
                <a:latin typeface="Helvetica" charset="0"/>
              </a:rPr>
              <a:t>Gluon</a:t>
            </a:r>
            <a:endParaRPr lang="en-US" sz="1800" b="0" i="1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15" name="Text Box 19"/>
          <p:cNvSpPr txBox="1">
            <a:spLocks noChangeArrowheads="1"/>
          </p:cNvSpPr>
          <p:nvPr/>
        </p:nvSpPr>
        <p:spPr bwMode="auto">
          <a:xfrm>
            <a:off x="180975" y="4525963"/>
            <a:ext cx="225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Super Kamiokande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16" name="Text Box 20"/>
          <p:cNvSpPr txBox="1">
            <a:spLocks noChangeArrowheads="1"/>
          </p:cNvSpPr>
          <p:nvPr/>
        </p:nvSpPr>
        <p:spPr bwMode="auto">
          <a:xfrm>
            <a:off x="3543300" y="4525963"/>
            <a:ext cx="163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hlink"/>
                </a:solidFill>
                <a:latin typeface="Helvetica" charset="0"/>
              </a:rPr>
              <a:t>Proton decay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17" name="Text Box 21"/>
          <p:cNvSpPr txBox="1">
            <a:spLocks noChangeArrowheads="1"/>
          </p:cNvSpPr>
          <p:nvPr/>
        </p:nvSpPr>
        <p:spPr bwMode="auto">
          <a:xfrm>
            <a:off x="6172200" y="4554538"/>
            <a:ext cx="24447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D10C0A"/>
                </a:solidFill>
                <a:latin typeface="Helvetica" charset="0"/>
              </a:rPr>
              <a:t>Neutrino oscillations</a:t>
            </a:r>
            <a:endParaRPr lang="en-US" sz="1800" b="0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18" name="Rectangle 22"/>
          <p:cNvSpPr>
            <a:spLocks noChangeArrowheads="1"/>
          </p:cNvSpPr>
          <p:nvPr/>
        </p:nvSpPr>
        <p:spPr bwMode="auto">
          <a:xfrm flipV="1">
            <a:off x="123825" y="5611813"/>
            <a:ext cx="8686800" cy="619125"/>
          </a:xfrm>
          <a:prstGeom prst="rect">
            <a:avLst/>
          </a:prstGeom>
          <a:solidFill>
            <a:srgbClr val="DCFD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119" name="Text Box 23"/>
          <p:cNvSpPr txBox="1">
            <a:spLocks noChangeArrowheads="1"/>
          </p:cNvSpPr>
          <p:nvPr/>
        </p:nvSpPr>
        <p:spPr bwMode="auto">
          <a:xfrm>
            <a:off x="180975" y="5738813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AMS on ISS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20" name="Text Box 24"/>
          <p:cNvSpPr txBox="1">
            <a:spLocks noChangeArrowheads="1"/>
          </p:cNvSpPr>
          <p:nvPr/>
        </p:nvSpPr>
        <p:spPr bwMode="auto">
          <a:xfrm>
            <a:off x="3016250" y="5600700"/>
            <a:ext cx="271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chemeClr val="hlink"/>
                </a:solidFill>
                <a:latin typeface="Helvetica" charset="0"/>
              </a:rPr>
              <a:t>Dark Matter, Antimatter</a:t>
            </a:r>
          </a:p>
          <a:p>
            <a:pPr algn="ctr"/>
            <a:r>
              <a:rPr lang="en-US" sz="1800">
                <a:solidFill>
                  <a:schemeClr val="hlink"/>
                </a:solidFill>
                <a:latin typeface="Helvetica" charset="0"/>
              </a:rPr>
              <a:t>Strangelets,…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21" name="Text Box 25"/>
          <p:cNvSpPr txBox="1">
            <a:spLocks noChangeArrowheads="1"/>
          </p:cNvSpPr>
          <p:nvPr/>
        </p:nvSpPr>
        <p:spPr bwMode="auto">
          <a:xfrm>
            <a:off x="7192963" y="5705475"/>
            <a:ext cx="40163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i="1">
                <a:solidFill>
                  <a:srgbClr val="D10C0A"/>
                </a:solidFill>
                <a:latin typeface="Helvetica" charset="0"/>
              </a:rPr>
              <a:t>?</a:t>
            </a:r>
            <a:endParaRPr lang="en-US" sz="2800" b="0" i="1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22" name="Rectangle 26"/>
          <p:cNvSpPr>
            <a:spLocks noChangeArrowheads="1"/>
          </p:cNvSpPr>
          <p:nvPr/>
        </p:nvSpPr>
        <p:spPr bwMode="auto">
          <a:xfrm flipV="1">
            <a:off x="133350" y="4919663"/>
            <a:ext cx="8677275" cy="627062"/>
          </a:xfrm>
          <a:prstGeom prst="rect">
            <a:avLst/>
          </a:prstGeom>
          <a:solidFill>
            <a:srgbClr val="DCFD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2123" name="Text Box 27"/>
          <p:cNvSpPr txBox="1">
            <a:spLocks noChangeArrowheads="1"/>
          </p:cNvSpPr>
          <p:nvPr/>
        </p:nvSpPr>
        <p:spPr bwMode="auto">
          <a:xfrm>
            <a:off x="180975" y="4906963"/>
            <a:ext cx="1695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Hubble Space</a:t>
            </a:r>
          </a:p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Telescope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24" name="Text Box 28"/>
          <p:cNvSpPr txBox="1">
            <a:spLocks noChangeArrowheads="1"/>
          </p:cNvSpPr>
          <p:nvPr/>
        </p:nvSpPr>
        <p:spPr bwMode="auto">
          <a:xfrm>
            <a:off x="3835400" y="4906963"/>
            <a:ext cx="107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chemeClr val="hlink"/>
                </a:solidFill>
                <a:latin typeface="Helvetica" charset="0"/>
              </a:rPr>
              <a:t>Galactic</a:t>
            </a:r>
          </a:p>
          <a:p>
            <a:pPr algn="ctr"/>
            <a:r>
              <a:rPr lang="en-US" sz="1800">
                <a:solidFill>
                  <a:schemeClr val="hlink"/>
                </a:solidFill>
                <a:latin typeface="Helvetica" charset="0"/>
              </a:rPr>
              <a:t>survey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25" name="Text Box 29"/>
          <p:cNvSpPr txBox="1">
            <a:spLocks noChangeArrowheads="1"/>
          </p:cNvSpPr>
          <p:nvPr/>
        </p:nvSpPr>
        <p:spPr bwMode="auto">
          <a:xfrm>
            <a:off x="5853113" y="4962525"/>
            <a:ext cx="30797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i="1">
                <a:solidFill>
                  <a:srgbClr val="D10C0A"/>
                </a:solidFill>
                <a:latin typeface="Helvetica" charset="0"/>
              </a:rPr>
              <a:t>Curvature of the universe, </a:t>
            </a:r>
          </a:p>
          <a:p>
            <a:pPr algn="ctr">
              <a:lnSpc>
                <a:spcPct val="80000"/>
              </a:lnSpc>
            </a:pPr>
            <a:r>
              <a:rPr lang="en-US" sz="1800" i="1">
                <a:solidFill>
                  <a:srgbClr val="D10C0A"/>
                </a:solidFill>
                <a:latin typeface="Helvetica" charset="0"/>
              </a:rPr>
              <a:t>dark energy</a:t>
            </a:r>
            <a:endParaRPr lang="en-US" sz="1800" b="0" i="1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26" name="Line 30"/>
          <p:cNvSpPr>
            <a:spLocks noChangeShapeType="1"/>
          </p:cNvSpPr>
          <p:nvPr/>
        </p:nvSpPr>
        <p:spPr bwMode="auto">
          <a:xfrm>
            <a:off x="238125" y="1423988"/>
            <a:ext cx="2895600" cy="0"/>
          </a:xfrm>
          <a:prstGeom prst="line">
            <a:avLst/>
          </a:prstGeom>
          <a:noFill/>
          <a:ln w="38100">
            <a:solidFill>
              <a:srgbClr val="6C1F6A"/>
            </a:solidFill>
            <a:round/>
            <a:headEnd/>
            <a:tailEnd/>
          </a:ln>
          <a:effectLst/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sp>
        <p:nvSpPr>
          <p:cNvPr id="772127" name="Line 31"/>
          <p:cNvSpPr>
            <a:spLocks noChangeShapeType="1"/>
          </p:cNvSpPr>
          <p:nvPr/>
        </p:nvSpPr>
        <p:spPr bwMode="auto">
          <a:xfrm flipV="1">
            <a:off x="3324225" y="1423988"/>
            <a:ext cx="2085975" cy="0"/>
          </a:xfrm>
          <a:prstGeom prst="line">
            <a:avLst/>
          </a:prstGeom>
          <a:noFill/>
          <a:ln w="38100">
            <a:solidFill>
              <a:srgbClr val="6C1F6A"/>
            </a:solidFill>
            <a:round/>
            <a:headEnd/>
            <a:tailEnd/>
          </a:ln>
          <a:effectLst/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sp>
        <p:nvSpPr>
          <p:cNvPr id="772128" name="Line 32"/>
          <p:cNvSpPr>
            <a:spLocks noChangeShapeType="1"/>
          </p:cNvSpPr>
          <p:nvPr/>
        </p:nvSpPr>
        <p:spPr bwMode="auto">
          <a:xfrm>
            <a:off x="5715000" y="1423988"/>
            <a:ext cx="3295650" cy="0"/>
          </a:xfrm>
          <a:prstGeom prst="line">
            <a:avLst/>
          </a:prstGeom>
          <a:noFill/>
          <a:ln w="38100">
            <a:solidFill>
              <a:srgbClr val="6C1F6A"/>
            </a:solidFill>
            <a:round/>
            <a:headEnd/>
            <a:tailEnd/>
          </a:ln>
          <a:effectLst/>
        </p:spPr>
        <p:txBody>
          <a:bodyPr lIns="45720" rIns="45720" anchor="ctr" anchorCtr="1">
            <a:spAutoFit/>
          </a:bodyPr>
          <a:lstStyle/>
          <a:p>
            <a:endParaRPr lang="en-US"/>
          </a:p>
        </p:txBody>
      </p:sp>
      <p:sp>
        <p:nvSpPr>
          <p:cNvPr id="772129" name="Text Box 33"/>
          <p:cNvSpPr txBox="1">
            <a:spLocks noChangeArrowheads="1"/>
          </p:cNvSpPr>
          <p:nvPr/>
        </p:nvSpPr>
        <p:spPr bwMode="auto">
          <a:xfrm>
            <a:off x="180975" y="1562100"/>
            <a:ext cx="1327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Helvetica" charset="0"/>
              </a:rPr>
              <a:t>P.S. CERN</a:t>
            </a:r>
            <a:endParaRPr lang="en-US" sz="18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0" name="Text Box 34"/>
          <p:cNvSpPr txBox="1">
            <a:spLocks noChangeArrowheads="1"/>
          </p:cNvSpPr>
          <p:nvPr/>
        </p:nvSpPr>
        <p:spPr bwMode="auto">
          <a:xfrm>
            <a:off x="3419475" y="15621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0">
                <a:solidFill>
                  <a:schemeClr val="hlink"/>
                </a:solidFill>
                <a:latin typeface="Symbol" pitchFamily="18" charset="2"/>
              </a:rPr>
              <a:t>p</a:t>
            </a:r>
            <a:r>
              <a:rPr lang="en-US" sz="1800">
                <a:solidFill>
                  <a:schemeClr val="hlink"/>
                </a:solidFill>
                <a:latin typeface="Symbol" pitchFamily="18" charset="2"/>
              </a:rPr>
              <a:t> </a:t>
            </a:r>
            <a:r>
              <a:rPr lang="en-US" sz="1800">
                <a:solidFill>
                  <a:schemeClr val="hlink"/>
                </a:solidFill>
                <a:latin typeface="Helvetica" charset="0"/>
              </a:rPr>
              <a:t>N interactions</a:t>
            </a:r>
            <a:endParaRPr lang="en-US" sz="1800" b="0">
              <a:solidFill>
                <a:schemeClr val="hlink"/>
              </a:solidFill>
              <a:latin typeface="Times" pitchFamily="1" charset="0"/>
            </a:endParaRPr>
          </a:p>
        </p:txBody>
      </p:sp>
      <p:sp>
        <p:nvSpPr>
          <p:cNvPr id="772131" name="Text Box 35"/>
          <p:cNvSpPr txBox="1">
            <a:spLocks noChangeArrowheads="1"/>
          </p:cNvSpPr>
          <p:nvPr/>
        </p:nvSpPr>
        <p:spPr bwMode="auto">
          <a:xfrm>
            <a:off x="5992813" y="1595438"/>
            <a:ext cx="28067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D10C0A"/>
                </a:solidFill>
                <a:latin typeface="Helvetica" charset="0"/>
              </a:rPr>
              <a:t>Neutral Currents -&gt; Z, W</a:t>
            </a:r>
            <a:endParaRPr lang="en-US" sz="1800" b="0">
              <a:solidFill>
                <a:srgbClr val="D10C0A"/>
              </a:solidFill>
              <a:latin typeface="Times" pitchFamily="1" charset="0"/>
            </a:endParaRPr>
          </a:p>
        </p:txBody>
      </p:sp>
      <p:sp>
        <p:nvSpPr>
          <p:cNvPr id="772132" name="Text Box 36"/>
          <p:cNvSpPr txBox="1">
            <a:spLocks noChangeArrowheads="1"/>
          </p:cNvSpPr>
          <p:nvPr/>
        </p:nvSpPr>
        <p:spPr bwMode="auto">
          <a:xfrm>
            <a:off x="0" y="6321425"/>
            <a:ext cx="88011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i="1">
                <a:solidFill>
                  <a:srgbClr val="D10C0A"/>
                </a:solidFill>
                <a:latin typeface="Helvetica" charset="0"/>
              </a:rPr>
              <a:t>Exploring a new territory with a precision instrument is the key to discovery.</a:t>
            </a:r>
          </a:p>
        </p:txBody>
      </p:sp>
      <p:sp>
        <p:nvSpPr>
          <p:cNvPr id="772133" name="Text Box 37"/>
          <p:cNvSpPr txBox="1">
            <a:spLocks noChangeArrowheads="1"/>
          </p:cNvSpPr>
          <p:nvPr/>
        </p:nvSpPr>
        <p:spPr bwMode="auto">
          <a:xfrm>
            <a:off x="1628775" y="1597025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(1960’s)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4" name="Text Box 38"/>
          <p:cNvSpPr txBox="1">
            <a:spLocks noChangeArrowheads="1"/>
          </p:cNvSpPr>
          <p:nvPr/>
        </p:nvSpPr>
        <p:spPr bwMode="auto">
          <a:xfrm>
            <a:off x="1628775" y="2432050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(1960’s)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5" name="Text Box 39"/>
          <p:cNvSpPr txBox="1">
            <a:spLocks noChangeArrowheads="1"/>
          </p:cNvSpPr>
          <p:nvPr/>
        </p:nvSpPr>
        <p:spPr bwMode="auto">
          <a:xfrm>
            <a:off x="1628775" y="2982913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(1970’s)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6" name="Text Box 40"/>
          <p:cNvSpPr txBox="1">
            <a:spLocks noChangeArrowheads="1"/>
          </p:cNvSpPr>
          <p:nvPr/>
        </p:nvSpPr>
        <p:spPr bwMode="auto">
          <a:xfrm>
            <a:off x="1628775" y="3592513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(1970’s)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7" name="Text Box 41"/>
          <p:cNvSpPr txBox="1">
            <a:spLocks noChangeArrowheads="1"/>
          </p:cNvSpPr>
          <p:nvPr/>
        </p:nvSpPr>
        <p:spPr bwMode="auto">
          <a:xfrm>
            <a:off x="1628775" y="4049713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(1980’s)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8" name="Text Box 42"/>
          <p:cNvSpPr txBox="1">
            <a:spLocks noChangeArrowheads="1"/>
          </p:cNvSpPr>
          <p:nvPr/>
        </p:nvSpPr>
        <p:spPr bwMode="auto">
          <a:xfrm>
            <a:off x="2327275" y="4562475"/>
            <a:ext cx="698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(2000)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  <p:sp>
        <p:nvSpPr>
          <p:cNvPr id="772139" name="Text Box 43"/>
          <p:cNvSpPr txBox="1">
            <a:spLocks noChangeArrowheads="1"/>
          </p:cNvSpPr>
          <p:nvPr/>
        </p:nvSpPr>
        <p:spPr bwMode="auto">
          <a:xfrm>
            <a:off x="1825625" y="4926013"/>
            <a:ext cx="846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CC"/>
                </a:solidFill>
                <a:latin typeface="Helvetica" charset="0"/>
              </a:rPr>
              <a:t>(1990’s)</a:t>
            </a:r>
            <a:endParaRPr lang="en-US" sz="1400" b="0">
              <a:solidFill>
                <a:srgbClr val="0000CC"/>
              </a:solidFill>
              <a:latin typeface="Times" pitchFamily="1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Text Box 3"/>
          <p:cNvSpPr txBox="1">
            <a:spLocks noChangeArrowheads="1"/>
          </p:cNvSpPr>
          <p:nvPr/>
        </p:nvSpPr>
        <p:spPr bwMode="auto">
          <a:xfrm>
            <a:off x="0" y="10541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>
                <a:solidFill>
                  <a:srgbClr val="0000CC"/>
                </a:solidFill>
              </a:rPr>
              <a:t>The issues of antimatter in the universe and the origin of Dark Matter </a:t>
            </a:r>
          </a:p>
          <a:p>
            <a:pPr algn="ctr">
              <a:lnSpc>
                <a:spcPct val="110000"/>
              </a:lnSpc>
            </a:pPr>
            <a:r>
              <a:rPr lang="en-US" sz="2000">
                <a:solidFill>
                  <a:srgbClr val="0000CC"/>
                </a:solidFill>
              </a:rPr>
              <a:t>probe the foundations of modern physics.</a:t>
            </a:r>
          </a:p>
        </p:txBody>
      </p:sp>
      <p:sp>
        <p:nvSpPr>
          <p:cNvPr id="497668" name="Rectangle 10"/>
          <p:cNvSpPr>
            <a:spLocks noChangeArrowheads="1"/>
          </p:cNvSpPr>
          <p:nvPr/>
        </p:nvSpPr>
        <p:spPr bwMode="auto">
          <a:xfrm>
            <a:off x="0" y="0"/>
            <a:ext cx="9144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3200">
                <a:solidFill>
                  <a:srgbClr val="CC0000"/>
                </a:solidFill>
              </a:rPr>
              <a:t>The Cosmos is the Ultimate Laboratory.</a:t>
            </a:r>
          </a:p>
          <a:p>
            <a:pPr algn="ctr" eaLnBrk="1" hangingPunct="1"/>
            <a:r>
              <a:rPr lang="en-US" sz="2000">
                <a:solidFill>
                  <a:srgbClr val="0000CC"/>
                </a:solidFill>
              </a:rPr>
              <a:t>Cosmic rays can be observed at energies higher than any accelerator.  </a:t>
            </a:r>
          </a:p>
        </p:txBody>
      </p:sp>
      <p:grpSp>
        <p:nvGrpSpPr>
          <p:cNvPr id="497669" name="Group 13"/>
          <p:cNvGrpSpPr>
            <a:grpSpLocks/>
          </p:cNvGrpSpPr>
          <p:nvPr/>
        </p:nvGrpSpPr>
        <p:grpSpPr bwMode="auto">
          <a:xfrm>
            <a:off x="0" y="1744663"/>
            <a:ext cx="9144000" cy="3532187"/>
            <a:chOff x="0" y="1441"/>
            <a:chExt cx="5760" cy="2225"/>
          </a:xfrm>
        </p:grpSpPr>
        <p:pic>
          <p:nvPicPr>
            <p:cNvPr id="497670" name="Picture 3" descr="C:\Documents and Settings\Samuel.PCAMSTS\Desktop\AMS.2k2.jpg"/>
            <p:cNvPicPr>
              <a:picLocks noChangeAspect="1" noChangeArrowheads="1"/>
            </p:cNvPicPr>
            <p:nvPr/>
          </p:nvPicPr>
          <p:blipFill>
            <a:blip r:embed="rId3" cstate="print"/>
            <a:srcRect t="10822" b="20544"/>
            <a:stretch>
              <a:fillRect/>
            </a:stretch>
          </p:blipFill>
          <p:spPr bwMode="auto">
            <a:xfrm>
              <a:off x="0" y="1441"/>
              <a:ext cx="5760" cy="222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497671" name="Text Box 4"/>
            <p:cNvSpPr txBox="1">
              <a:spLocks noChangeArrowheads="1"/>
            </p:cNvSpPr>
            <p:nvPr/>
          </p:nvSpPr>
          <p:spPr bwMode="auto">
            <a:xfrm>
              <a:off x="1512" y="1603"/>
              <a:ext cx="535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2402" tIns="26200" rIns="52402" bIns="26200">
              <a:spAutoFit/>
            </a:bodyPr>
            <a:lstStyle/>
            <a:p>
              <a:pPr algn="ctr" defTabSz="523875"/>
              <a:r>
                <a:rPr lang="en-US" sz="2400" b="0" u="sng">
                  <a:solidFill>
                    <a:srgbClr val="FF0000"/>
                  </a:solidFill>
                  <a:latin typeface="Arial Black" pitchFamily="34" charset="0"/>
                </a:rPr>
                <a:t>AMS</a:t>
              </a:r>
            </a:p>
          </p:txBody>
        </p:sp>
        <p:sp>
          <p:nvSpPr>
            <p:cNvPr id="497672" name="Rectangle 3"/>
            <p:cNvSpPr>
              <a:spLocks noChangeArrowheads="1"/>
            </p:cNvSpPr>
            <p:nvPr/>
          </p:nvSpPr>
          <p:spPr bwMode="auto">
            <a:xfrm>
              <a:off x="1571" y="2052"/>
              <a:ext cx="302" cy="300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0">
                <a:solidFill>
                  <a:srgbClr val="000000"/>
                </a:solidFill>
              </a:endParaRPr>
            </a:p>
          </p:txBody>
        </p:sp>
      </p:grpSp>
      <p:sp>
        <p:nvSpPr>
          <p:cNvPr id="497675" name="Text Box 3"/>
          <p:cNvSpPr txBox="1">
            <a:spLocks noChangeArrowheads="1"/>
          </p:cNvSpPr>
          <p:nvPr/>
        </p:nvSpPr>
        <p:spPr bwMode="auto">
          <a:xfrm>
            <a:off x="0" y="5170488"/>
            <a:ext cx="91440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400">
                <a:solidFill>
                  <a:srgbClr val="FF0000"/>
                </a:solidFill>
              </a:rPr>
              <a:t>The most exciting objective of AMS is to probe the unknown; 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400">
                <a:solidFill>
                  <a:srgbClr val="FF0000"/>
                </a:solidFill>
              </a:rPr>
              <a:t>to search for phenomena which exist in nature that we have not yet imagined nor had the tools to discover.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7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73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660400"/>
            <a:ext cx="9145588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7731" name="Text Box 4"/>
          <p:cNvSpPr txBox="1">
            <a:spLocks noChangeArrowheads="1"/>
          </p:cNvSpPr>
          <p:nvPr/>
        </p:nvSpPr>
        <p:spPr bwMode="auto">
          <a:xfrm>
            <a:off x="396875" y="2247900"/>
            <a:ext cx="4524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USA</a:t>
            </a:r>
          </a:p>
        </p:txBody>
      </p:sp>
      <p:sp>
        <p:nvSpPr>
          <p:cNvPr id="457732" name="Text Box 5"/>
          <p:cNvSpPr txBox="1">
            <a:spLocks noChangeArrowheads="1"/>
          </p:cNvSpPr>
          <p:nvPr/>
        </p:nvSpPr>
        <p:spPr bwMode="auto">
          <a:xfrm>
            <a:off x="422275" y="2376488"/>
            <a:ext cx="20843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FLORIDA A&amp;M UNIV.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FLORIDA STATE UNIV.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MIT - CAMBRIDGE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NASA GODDARD SPACE FLIGHT CENTER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NASA JOHNSON SPACE CENTER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NASA KENNEDY SPACE CENTER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TEXAS A&amp;M UNIVERSITY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FLORIDA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MARYLAND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YALE UNIV. - NEW HAVEN</a:t>
            </a:r>
          </a:p>
        </p:txBody>
      </p:sp>
      <p:sp>
        <p:nvSpPr>
          <p:cNvPr id="457733" name="Text Box 6"/>
          <p:cNvSpPr txBox="1">
            <a:spLocks noChangeArrowheads="1"/>
          </p:cNvSpPr>
          <p:nvPr/>
        </p:nvSpPr>
        <p:spPr bwMode="auto">
          <a:xfrm>
            <a:off x="263525" y="4213225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MEXICO</a:t>
            </a:r>
          </a:p>
        </p:txBody>
      </p:sp>
      <p:sp>
        <p:nvSpPr>
          <p:cNvPr id="457734" name="Text Box 7"/>
          <p:cNvSpPr txBox="1">
            <a:spLocks noChangeArrowheads="1"/>
          </p:cNvSpPr>
          <p:nvPr/>
        </p:nvSpPr>
        <p:spPr bwMode="auto">
          <a:xfrm>
            <a:off x="266700" y="4379913"/>
            <a:ext cx="5270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</a:rPr>
              <a:t>UNAM</a:t>
            </a:r>
          </a:p>
        </p:txBody>
      </p:sp>
      <p:sp>
        <p:nvSpPr>
          <p:cNvPr id="457735" name="Text Box 8"/>
          <p:cNvSpPr txBox="1">
            <a:spLocks noChangeArrowheads="1"/>
          </p:cNvSpPr>
          <p:nvPr/>
        </p:nvSpPr>
        <p:spPr bwMode="auto">
          <a:xfrm>
            <a:off x="3370263" y="1624013"/>
            <a:ext cx="833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DENMARK</a:t>
            </a:r>
          </a:p>
        </p:txBody>
      </p:sp>
      <p:sp>
        <p:nvSpPr>
          <p:cNvPr id="457736" name="Text Box 9"/>
          <p:cNvSpPr txBox="1">
            <a:spLocks noChangeArrowheads="1"/>
          </p:cNvSpPr>
          <p:nvPr/>
        </p:nvSpPr>
        <p:spPr bwMode="auto">
          <a:xfrm>
            <a:off x="3370263" y="1789113"/>
            <a:ext cx="1017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AARHUS</a:t>
            </a:r>
          </a:p>
        </p:txBody>
      </p:sp>
      <p:sp>
        <p:nvSpPr>
          <p:cNvPr id="457737" name="Text Box 10"/>
          <p:cNvSpPr txBox="1">
            <a:spLocks noChangeArrowheads="1"/>
          </p:cNvSpPr>
          <p:nvPr/>
        </p:nvSpPr>
        <p:spPr bwMode="auto">
          <a:xfrm>
            <a:off x="4522788" y="1054100"/>
            <a:ext cx="741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FINLAND</a:t>
            </a:r>
          </a:p>
        </p:txBody>
      </p:sp>
      <p:sp>
        <p:nvSpPr>
          <p:cNvPr id="457738" name="Text Box 11"/>
          <p:cNvSpPr txBox="1">
            <a:spLocks noChangeArrowheads="1"/>
          </p:cNvSpPr>
          <p:nvPr/>
        </p:nvSpPr>
        <p:spPr bwMode="auto">
          <a:xfrm>
            <a:off x="4521200" y="1220788"/>
            <a:ext cx="9445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HELSINKI UNIV.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TURKU</a:t>
            </a:r>
          </a:p>
        </p:txBody>
      </p:sp>
      <p:sp>
        <p:nvSpPr>
          <p:cNvPr id="457739" name="Text Box 12"/>
          <p:cNvSpPr txBox="1">
            <a:spLocks noChangeArrowheads="1"/>
          </p:cNvSpPr>
          <p:nvPr/>
        </p:nvSpPr>
        <p:spPr bwMode="auto">
          <a:xfrm>
            <a:off x="2484438" y="2806700"/>
            <a:ext cx="712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FRANCE</a:t>
            </a:r>
          </a:p>
        </p:txBody>
      </p:sp>
      <p:sp>
        <p:nvSpPr>
          <p:cNvPr id="457740" name="Text Box 13"/>
          <p:cNvSpPr txBox="1">
            <a:spLocks noChangeArrowheads="1"/>
          </p:cNvSpPr>
          <p:nvPr/>
        </p:nvSpPr>
        <p:spPr bwMode="auto">
          <a:xfrm>
            <a:off x="2459038" y="2951163"/>
            <a:ext cx="110013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GAM MONTPELLIER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LAPP ANNECY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LPSC GRENOBLE</a:t>
            </a:r>
          </a:p>
        </p:txBody>
      </p:sp>
      <p:sp>
        <p:nvSpPr>
          <p:cNvPr id="457741" name="Text Box 14"/>
          <p:cNvSpPr txBox="1">
            <a:spLocks noChangeArrowheads="1"/>
          </p:cNvSpPr>
          <p:nvPr/>
        </p:nvSpPr>
        <p:spPr bwMode="auto">
          <a:xfrm>
            <a:off x="5167313" y="1900238"/>
            <a:ext cx="833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GERMANY</a:t>
            </a:r>
          </a:p>
        </p:txBody>
      </p:sp>
      <p:sp>
        <p:nvSpPr>
          <p:cNvPr id="457742" name="Text Box 15"/>
          <p:cNvSpPr txBox="1">
            <a:spLocks noChangeArrowheads="1"/>
          </p:cNvSpPr>
          <p:nvPr/>
        </p:nvSpPr>
        <p:spPr bwMode="auto">
          <a:xfrm>
            <a:off x="5160963" y="2139950"/>
            <a:ext cx="120491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RWTH-I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RWTH-III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MAX-PLANK INST.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KARLSRUHE</a:t>
            </a:r>
          </a:p>
        </p:txBody>
      </p:sp>
      <p:sp>
        <p:nvSpPr>
          <p:cNvPr id="457743" name="Text Box 16"/>
          <p:cNvSpPr txBox="1">
            <a:spLocks noChangeArrowheads="1"/>
          </p:cNvSpPr>
          <p:nvPr/>
        </p:nvSpPr>
        <p:spPr bwMode="auto">
          <a:xfrm>
            <a:off x="4375150" y="3849688"/>
            <a:ext cx="550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ITALY</a:t>
            </a:r>
          </a:p>
        </p:txBody>
      </p:sp>
      <p:sp>
        <p:nvSpPr>
          <p:cNvPr id="457744" name="Text Box 17"/>
          <p:cNvSpPr txBox="1">
            <a:spLocks noChangeArrowheads="1"/>
          </p:cNvSpPr>
          <p:nvPr/>
        </p:nvSpPr>
        <p:spPr bwMode="auto">
          <a:xfrm>
            <a:off x="4467225" y="3968750"/>
            <a:ext cx="14335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ASI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CARSO TRIESTE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IROE FLORENCE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INFN &amp; UNIV. OF BOLOGNA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INFN &amp; UNIV. OF MILANO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INFN &amp; UNIV. OF PERUGIA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INFN &amp; UNIV. OF PISA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INFN &amp; UNIV. OF ROMA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INFN &amp; UNIV. OF SIENA</a:t>
            </a:r>
          </a:p>
        </p:txBody>
      </p:sp>
      <p:sp>
        <p:nvSpPr>
          <p:cNvPr id="457745" name="Text Box 18"/>
          <p:cNvSpPr txBox="1">
            <a:spLocks noChangeArrowheads="1"/>
          </p:cNvSpPr>
          <p:nvPr/>
        </p:nvSpPr>
        <p:spPr bwMode="auto">
          <a:xfrm>
            <a:off x="2336800" y="1838325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NETHERLANDS</a:t>
            </a:r>
          </a:p>
        </p:txBody>
      </p:sp>
      <p:sp>
        <p:nvSpPr>
          <p:cNvPr id="457746" name="Text Box 19"/>
          <p:cNvSpPr txBox="1">
            <a:spLocks noChangeArrowheads="1"/>
          </p:cNvSpPr>
          <p:nvPr/>
        </p:nvSpPr>
        <p:spPr bwMode="auto">
          <a:xfrm>
            <a:off x="2341563" y="2016125"/>
            <a:ext cx="7207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ESA-ESTEC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NIKHEF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NLR</a:t>
            </a:r>
          </a:p>
          <a:p>
            <a:endParaRPr lang="en-US" sz="90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7747" name="Text Box 20"/>
          <p:cNvSpPr txBox="1">
            <a:spLocks noChangeArrowheads="1"/>
          </p:cNvSpPr>
          <p:nvPr/>
        </p:nvSpPr>
        <p:spPr bwMode="auto">
          <a:xfrm>
            <a:off x="5194300" y="2808288"/>
            <a:ext cx="790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ROMANIA</a:t>
            </a:r>
          </a:p>
        </p:txBody>
      </p:sp>
      <p:sp>
        <p:nvSpPr>
          <p:cNvPr id="457748" name="Text Box 21"/>
          <p:cNvSpPr txBox="1">
            <a:spLocks noChangeArrowheads="1"/>
          </p:cNvSpPr>
          <p:nvPr/>
        </p:nvSpPr>
        <p:spPr bwMode="auto">
          <a:xfrm>
            <a:off x="5211763" y="2971800"/>
            <a:ext cx="12049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ISS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BUCHAREST</a:t>
            </a:r>
          </a:p>
        </p:txBody>
      </p:sp>
      <p:sp>
        <p:nvSpPr>
          <p:cNvPr id="457749" name="Text Box 22"/>
          <p:cNvSpPr txBox="1">
            <a:spLocks noChangeArrowheads="1"/>
          </p:cNvSpPr>
          <p:nvPr/>
        </p:nvSpPr>
        <p:spPr bwMode="auto">
          <a:xfrm>
            <a:off x="6464300" y="1214438"/>
            <a:ext cx="663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RUSSIA</a:t>
            </a:r>
          </a:p>
        </p:txBody>
      </p:sp>
      <p:sp>
        <p:nvSpPr>
          <p:cNvPr id="457750" name="Text Box 23"/>
          <p:cNvSpPr txBox="1">
            <a:spLocks noChangeArrowheads="1"/>
          </p:cNvSpPr>
          <p:nvPr/>
        </p:nvSpPr>
        <p:spPr bwMode="auto">
          <a:xfrm>
            <a:off x="6480175" y="1376363"/>
            <a:ext cx="123666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I.K.I.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ITEP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KURCHATOV INST.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MOSCOW STATE UNIV.</a:t>
            </a:r>
          </a:p>
        </p:txBody>
      </p:sp>
      <p:sp>
        <p:nvSpPr>
          <p:cNvPr id="457751" name="Text Box 24"/>
          <p:cNvSpPr txBox="1">
            <a:spLocks noChangeArrowheads="1"/>
          </p:cNvSpPr>
          <p:nvPr/>
        </p:nvSpPr>
        <p:spPr bwMode="auto">
          <a:xfrm>
            <a:off x="2571750" y="3579813"/>
            <a:ext cx="571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SPAIN</a:t>
            </a:r>
          </a:p>
        </p:txBody>
      </p:sp>
      <p:sp>
        <p:nvSpPr>
          <p:cNvPr id="457752" name="Text Box 25"/>
          <p:cNvSpPr txBox="1">
            <a:spLocks noChangeArrowheads="1"/>
          </p:cNvSpPr>
          <p:nvPr/>
        </p:nvSpPr>
        <p:spPr bwMode="auto">
          <a:xfrm>
            <a:off x="2595563" y="3740150"/>
            <a:ext cx="10017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CIEMAT - MADRID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I.A.C. CANARIAS.</a:t>
            </a:r>
          </a:p>
        </p:txBody>
      </p:sp>
      <p:sp>
        <p:nvSpPr>
          <p:cNvPr id="457753" name="Text Box 26"/>
          <p:cNvSpPr txBox="1">
            <a:spLocks noChangeArrowheads="1"/>
          </p:cNvSpPr>
          <p:nvPr/>
        </p:nvSpPr>
        <p:spPr bwMode="auto">
          <a:xfrm>
            <a:off x="4606925" y="3265488"/>
            <a:ext cx="1108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SWITZERLAND</a:t>
            </a:r>
          </a:p>
        </p:txBody>
      </p:sp>
      <p:sp>
        <p:nvSpPr>
          <p:cNvPr id="457754" name="Text Box 27"/>
          <p:cNvSpPr txBox="1">
            <a:spLocks noChangeArrowheads="1"/>
          </p:cNvSpPr>
          <p:nvPr/>
        </p:nvSpPr>
        <p:spPr bwMode="auto">
          <a:xfrm>
            <a:off x="4602163" y="3433763"/>
            <a:ext cx="10128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ETH-ZURICH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UNIV. OF GENEVA</a:t>
            </a:r>
          </a:p>
        </p:txBody>
      </p:sp>
      <p:sp>
        <p:nvSpPr>
          <p:cNvPr id="457755" name="Text Box 28"/>
          <p:cNvSpPr txBox="1">
            <a:spLocks noChangeArrowheads="1"/>
          </p:cNvSpPr>
          <p:nvPr/>
        </p:nvSpPr>
        <p:spPr bwMode="auto">
          <a:xfrm>
            <a:off x="6796088" y="2854325"/>
            <a:ext cx="585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CHINA</a:t>
            </a:r>
          </a:p>
        </p:txBody>
      </p:sp>
      <p:sp>
        <p:nvSpPr>
          <p:cNvPr id="457756" name="Text Box 29"/>
          <p:cNvSpPr txBox="1">
            <a:spLocks noChangeArrowheads="1"/>
          </p:cNvSpPr>
          <p:nvPr/>
        </p:nvSpPr>
        <p:spPr bwMode="auto">
          <a:xfrm>
            <a:off x="7243763" y="2886075"/>
            <a:ext cx="104298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BISEE (Beijing)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IEE (Beijing)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IHEP (Beijing)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SJTU (Shanghai)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SEU (Nanjing)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SYSU (Guangzhou)</a:t>
            </a:r>
          </a:p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SDU (Jinan)</a:t>
            </a:r>
          </a:p>
        </p:txBody>
      </p:sp>
      <p:sp>
        <p:nvSpPr>
          <p:cNvPr id="457757" name="Text Box 30"/>
          <p:cNvSpPr txBox="1">
            <a:spLocks noChangeArrowheads="1"/>
          </p:cNvSpPr>
          <p:nvPr/>
        </p:nvSpPr>
        <p:spPr bwMode="auto">
          <a:xfrm>
            <a:off x="8164513" y="2232025"/>
            <a:ext cx="642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KOREA</a:t>
            </a:r>
          </a:p>
        </p:txBody>
      </p:sp>
      <p:sp>
        <p:nvSpPr>
          <p:cNvPr id="457758" name="Text Box 31"/>
          <p:cNvSpPr txBox="1">
            <a:spLocks noChangeArrowheads="1"/>
          </p:cNvSpPr>
          <p:nvPr/>
        </p:nvSpPr>
        <p:spPr bwMode="auto">
          <a:xfrm>
            <a:off x="7748588" y="2368550"/>
            <a:ext cx="12938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EWHA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KYUNGPOOK NAT.UNIV.</a:t>
            </a:r>
          </a:p>
        </p:txBody>
      </p:sp>
      <p:sp>
        <p:nvSpPr>
          <p:cNvPr id="457759" name="Freeform 32"/>
          <p:cNvSpPr>
            <a:spLocks/>
          </p:cNvSpPr>
          <p:nvPr/>
        </p:nvSpPr>
        <p:spPr bwMode="auto">
          <a:xfrm>
            <a:off x="8285163" y="3779838"/>
            <a:ext cx="57150" cy="120650"/>
          </a:xfrm>
          <a:custGeom>
            <a:avLst/>
            <a:gdLst>
              <a:gd name="T0" fmla="*/ 41434 w 40"/>
              <a:gd name="T1" fmla="*/ 4701 h 77"/>
              <a:gd name="T2" fmla="*/ 7144 w 40"/>
              <a:gd name="T3" fmla="*/ 36038 h 77"/>
              <a:gd name="T4" fmla="*/ 4286 w 40"/>
              <a:gd name="T5" fmla="*/ 86179 h 77"/>
              <a:gd name="T6" fmla="*/ 27146 w 40"/>
              <a:gd name="T7" fmla="*/ 117516 h 77"/>
              <a:gd name="T8" fmla="*/ 41434 w 40"/>
              <a:gd name="T9" fmla="*/ 67376 h 77"/>
              <a:gd name="T10" fmla="*/ 41434 w 40"/>
              <a:gd name="T11" fmla="*/ 4701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77"/>
              <a:gd name="T20" fmla="*/ 40 w 40"/>
              <a:gd name="T21" fmla="*/ 77 h 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77">
                <a:moveTo>
                  <a:pt x="35" y="3"/>
                </a:moveTo>
                <a:cubicBezTo>
                  <a:pt x="30" y="0"/>
                  <a:pt x="12" y="14"/>
                  <a:pt x="7" y="23"/>
                </a:cubicBezTo>
                <a:cubicBezTo>
                  <a:pt x="2" y="32"/>
                  <a:pt x="0" y="46"/>
                  <a:pt x="3" y="55"/>
                </a:cubicBezTo>
                <a:cubicBezTo>
                  <a:pt x="6" y="64"/>
                  <a:pt x="18" y="77"/>
                  <a:pt x="23" y="75"/>
                </a:cubicBezTo>
                <a:cubicBezTo>
                  <a:pt x="28" y="73"/>
                  <a:pt x="34" y="53"/>
                  <a:pt x="35" y="43"/>
                </a:cubicBezTo>
                <a:cubicBezTo>
                  <a:pt x="36" y="33"/>
                  <a:pt x="40" y="6"/>
                  <a:pt x="35" y="3"/>
                </a:cubicBezTo>
                <a:close/>
              </a:path>
            </a:pathLst>
          </a:custGeom>
          <a:solidFill>
            <a:srgbClr val="3FF4FE"/>
          </a:solidFill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4000"/>
          </a:p>
        </p:txBody>
      </p:sp>
      <p:sp>
        <p:nvSpPr>
          <p:cNvPr id="457760" name="Line 33"/>
          <p:cNvSpPr>
            <a:spLocks noChangeShapeType="1"/>
          </p:cNvSpPr>
          <p:nvPr/>
        </p:nvSpPr>
        <p:spPr bwMode="auto">
          <a:xfrm flipH="1">
            <a:off x="3810000" y="2495550"/>
            <a:ext cx="465138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1" name="Line 34"/>
          <p:cNvSpPr>
            <a:spLocks noChangeShapeType="1"/>
          </p:cNvSpPr>
          <p:nvPr/>
        </p:nvSpPr>
        <p:spPr bwMode="auto">
          <a:xfrm flipV="1">
            <a:off x="3810000" y="1995488"/>
            <a:ext cx="0" cy="500062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2" name="Line 35"/>
          <p:cNvSpPr>
            <a:spLocks noChangeShapeType="1"/>
          </p:cNvSpPr>
          <p:nvPr/>
        </p:nvSpPr>
        <p:spPr bwMode="auto">
          <a:xfrm flipH="1">
            <a:off x="4697413" y="2116138"/>
            <a:ext cx="465137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3" name="Line 36"/>
          <p:cNvSpPr>
            <a:spLocks noChangeShapeType="1"/>
          </p:cNvSpPr>
          <p:nvPr/>
        </p:nvSpPr>
        <p:spPr bwMode="auto">
          <a:xfrm flipV="1">
            <a:off x="5162550" y="1568450"/>
            <a:ext cx="0" cy="547688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4" name="Line 37"/>
          <p:cNvSpPr>
            <a:spLocks noChangeShapeType="1"/>
          </p:cNvSpPr>
          <p:nvPr/>
        </p:nvSpPr>
        <p:spPr bwMode="auto">
          <a:xfrm flipH="1">
            <a:off x="444500" y="4600575"/>
            <a:ext cx="465138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5" name="Line 38"/>
          <p:cNvSpPr>
            <a:spLocks noChangeShapeType="1"/>
          </p:cNvSpPr>
          <p:nvPr/>
        </p:nvSpPr>
        <p:spPr bwMode="auto">
          <a:xfrm flipV="1">
            <a:off x="909638" y="4052888"/>
            <a:ext cx="0" cy="547687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6" name="Line 39"/>
          <p:cNvSpPr>
            <a:spLocks noChangeShapeType="1"/>
          </p:cNvSpPr>
          <p:nvPr/>
        </p:nvSpPr>
        <p:spPr bwMode="auto">
          <a:xfrm flipH="1">
            <a:off x="3240088" y="2662238"/>
            <a:ext cx="930275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7" name="Line 40"/>
          <p:cNvSpPr>
            <a:spLocks noChangeShapeType="1"/>
          </p:cNvSpPr>
          <p:nvPr/>
        </p:nvSpPr>
        <p:spPr bwMode="auto">
          <a:xfrm flipV="1">
            <a:off x="3240088" y="2117725"/>
            <a:ext cx="0" cy="54610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8" name="Line 41"/>
          <p:cNvSpPr>
            <a:spLocks noChangeShapeType="1"/>
          </p:cNvSpPr>
          <p:nvPr/>
        </p:nvSpPr>
        <p:spPr bwMode="auto">
          <a:xfrm flipH="1">
            <a:off x="4605338" y="3778250"/>
            <a:ext cx="896937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69" name="Line 42"/>
          <p:cNvSpPr>
            <a:spLocks noChangeShapeType="1"/>
          </p:cNvSpPr>
          <p:nvPr/>
        </p:nvSpPr>
        <p:spPr bwMode="auto">
          <a:xfrm flipH="1">
            <a:off x="4367213" y="2751138"/>
            <a:ext cx="1965325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0" name="Line 43"/>
          <p:cNvSpPr>
            <a:spLocks noChangeShapeType="1"/>
          </p:cNvSpPr>
          <p:nvPr/>
        </p:nvSpPr>
        <p:spPr bwMode="auto">
          <a:xfrm flipV="1">
            <a:off x="4327525" y="3011488"/>
            <a:ext cx="0" cy="2268537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1" name="Line 44"/>
          <p:cNvSpPr>
            <a:spLocks noChangeShapeType="1"/>
          </p:cNvSpPr>
          <p:nvPr/>
        </p:nvSpPr>
        <p:spPr bwMode="auto">
          <a:xfrm flipH="1">
            <a:off x="2532063" y="2859088"/>
            <a:ext cx="1543050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2" name="Line 45"/>
          <p:cNvSpPr>
            <a:spLocks noChangeShapeType="1"/>
          </p:cNvSpPr>
          <p:nvPr/>
        </p:nvSpPr>
        <p:spPr bwMode="auto">
          <a:xfrm flipH="1">
            <a:off x="3417888" y="3186113"/>
            <a:ext cx="463550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3" name="Line 46"/>
          <p:cNvSpPr>
            <a:spLocks noChangeShapeType="1"/>
          </p:cNvSpPr>
          <p:nvPr/>
        </p:nvSpPr>
        <p:spPr bwMode="auto">
          <a:xfrm flipV="1">
            <a:off x="3419475" y="3190875"/>
            <a:ext cx="0" cy="523875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4" name="Line 47"/>
          <p:cNvSpPr>
            <a:spLocks noChangeShapeType="1"/>
          </p:cNvSpPr>
          <p:nvPr/>
        </p:nvSpPr>
        <p:spPr bwMode="auto">
          <a:xfrm flipH="1">
            <a:off x="3157538" y="3721100"/>
            <a:ext cx="263525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5" name="Line 48"/>
          <p:cNvSpPr>
            <a:spLocks noChangeShapeType="1"/>
          </p:cNvSpPr>
          <p:nvPr/>
        </p:nvSpPr>
        <p:spPr bwMode="auto">
          <a:xfrm flipV="1">
            <a:off x="3702050" y="3311525"/>
            <a:ext cx="0" cy="1484313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6" name="Line 49"/>
          <p:cNvSpPr>
            <a:spLocks noChangeShapeType="1"/>
          </p:cNvSpPr>
          <p:nvPr/>
        </p:nvSpPr>
        <p:spPr bwMode="auto">
          <a:xfrm flipH="1">
            <a:off x="3232150" y="4795838"/>
            <a:ext cx="463550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77" name="Text Box 50"/>
          <p:cNvSpPr txBox="1">
            <a:spLocks noChangeArrowheads="1"/>
          </p:cNvSpPr>
          <p:nvPr/>
        </p:nvSpPr>
        <p:spPr bwMode="auto">
          <a:xfrm>
            <a:off x="2846388" y="4540250"/>
            <a:ext cx="898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PORTUGAL</a:t>
            </a:r>
          </a:p>
        </p:txBody>
      </p:sp>
      <p:sp>
        <p:nvSpPr>
          <p:cNvPr id="457778" name="Text Box 51"/>
          <p:cNvSpPr txBox="1">
            <a:spLocks noChangeArrowheads="1"/>
          </p:cNvSpPr>
          <p:nvPr/>
        </p:nvSpPr>
        <p:spPr bwMode="auto">
          <a:xfrm>
            <a:off x="2344738" y="4776788"/>
            <a:ext cx="14176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LAB. OF INSTRUM. LISBON</a:t>
            </a:r>
          </a:p>
          <a:p>
            <a:endParaRPr lang="en-US" sz="90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7779" name="Line 52"/>
          <p:cNvSpPr>
            <a:spLocks noChangeShapeType="1"/>
          </p:cNvSpPr>
          <p:nvPr/>
        </p:nvSpPr>
        <p:spPr bwMode="auto">
          <a:xfrm flipH="1">
            <a:off x="4214813" y="2919413"/>
            <a:ext cx="393700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0" name="Line 53"/>
          <p:cNvSpPr>
            <a:spLocks noChangeShapeType="1"/>
          </p:cNvSpPr>
          <p:nvPr/>
        </p:nvSpPr>
        <p:spPr bwMode="auto">
          <a:xfrm flipV="1">
            <a:off x="6330950" y="2201863"/>
            <a:ext cx="0" cy="547687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1" name="Line 54"/>
          <p:cNvSpPr>
            <a:spLocks noChangeShapeType="1"/>
          </p:cNvSpPr>
          <p:nvPr/>
        </p:nvSpPr>
        <p:spPr bwMode="auto">
          <a:xfrm flipV="1">
            <a:off x="4608513" y="2921000"/>
            <a:ext cx="0" cy="85725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2" name="Line 55"/>
          <p:cNvSpPr>
            <a:spLocks noChangeShapeType="1"/>
          </p:cNvSpPr>
          <p:nvPr/>
        </p:nvSpPr>
        <p:spPr bwMode="auto">
          <a:xfrm flipH="1">
            <a:off x="4325938" y="5283200"/>
            <a:ext cx="1227137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3" name="Text Box 56"/>
          <p:cNvSpPr txBox="1">
            <a:spLocks noChangeArrowheads="1"/>
          </p:cNvSpPr>
          <p:nvPr/>
        </p:nvSpPr>
        <p:spPr bwMode="auto">
          <a:xfrm>
            <a:off x="7718425" y="3829050"/>
            <a:ext cx="12319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ACAD. SINICA (Taiwan)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AIDC (Taiwan)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CSIST (Taiwan)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NCU (Chung Li)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NCKU (Tainan)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NCTU (Hsinchu)</a:t>
            </a:r>
          </a:p>
          <a:p>
            <a:pPr algn="r"/>
            <a:r>
              <a:rPr lang="en-US" sz="900">
                <a:solidFill>
                  <a:schemeClr val="tx1"/>
                </a:solidFill>
                <a:latin typeface="Arial Narrow" pitchFamily="34" charset="0"/>
              </a:rPr>
              <a:t>NSPO (Hsinchu)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57784" name="Text Box 57"/>
          <p:cNvSpPr txBox="1">
            <a:spLocks noChangeArrowheads="1"/>
          </p:cNvSpPr>
          <p:nvPr/>
        </p:nvSpPr>
        <p:spPr bwMode="auto">
          <a:xfrm>
            <a:off x="8199438" y="3582988"/>
            <a:ext cx="692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sz="1000" u="sng">
                <a:solidFill>
                  <a:srgbClr val="0000F7"/>
                </a:solidFill>
              </a:rPr>
              <a:t>TAIWAN</a:t>
            </a:r>
          </a:p>
        </p:txBody>
      </p:sp>
      <p:sp>
        <p:nvSpPr>
          <p:cNvPr id="457785" name="Line 58"/>
          <p:cNvSpPr>
            <a:spLocks noChangeShapeType="1"/>
          </p:cNvSpPr>
          <p:nvPr/>
        </p:nvSpPr>
        <p:spPr bwMode="auto">
          <a:xfrm flipH="1">
            <a:off x="8332788" y="3832225"/>
            <a:ext cx="560387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6" name="Line 59"/>
          <p:cNvSpPr>
            <a:spLocks noChangeShapeType="1"/>
          </p:cNvSpPr>
          <p:nvPr/>
        </p:nvSpPr>
        <p:spPr bwMode="auto">
          <a:xfrm flipH="1">
            <a:off x="8278813" y="3117850"/>
            <a:ext cx="695325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7" name="Line 60"/>
          <p:cNvSpPr>
            <a:spLocks noChangeShapeType="1"/>
          </p:cNvSpPr>
          <p:nvPr/>
        </p:nvSpPr>
        <p:spPr bwMode="auto">
          <a:xfrm flipV="1">
            <a:off x="8966200" y="2454275"/>
            <a:ext cx="0" cy="649288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8" name="Line 61"/>
          <p:cNvSpPr>
            <a:spLocks noChangeShapeType="1"/>
          </p:cNvSpPr>
          <p:nvPr/>
        </p:nvSpPr>
        <p:spPr bwMode="auto">
          <a:xfrm flipV="1">
            <a:off x="8896350" y="3832225"/>
            <a:ext cx="0" cy="64770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89" name="Line 62"/>
          <p:cNvSpPr>
            <a:spLocks noChangeShapeType="1"/>
          </p:cNvSpPr>
          <p:nvPr/>
        </p:nvSpPr>
        <p:spPr bwMode="auto">
          <a:xfrm flipH="1">
            <a:off x="4762500" y="2952750"/>
            <a:ext cx="465138" cy="0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90" name="Line 63"/>
          <p:cNvSpPr>
            <a:spLocks noChangeShapeType="1"/>
          </p:cNvSpPr>
          <p:nvPr/>
        </p:nvSpPr>
        <p:spPr bwMode="auto">
          <a:xfrm flipV="1">
            <a:off x="2533650" y="2859088"/>
            <a:ext cx="0" cy="547687"/>
          </a:xfrm>
          <a:prstGeom prst="line">
            <a:avLst/>
          </a:prstGeom>
          <a:noFill/>
          <a:ln w="9525">
            <a:solidFill>
              <a:srgbClr val="B119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7792" name="Text Box 66"/>
          <p:cNvSpPr txBox="1">
            <a:spLocks noChangeArrowheads="1"/>
          </p:cNvSpPr>
          <p:nvPr/>
        </p:nvSpPr>
        <p:spPr bwMode="auto">
          <a:xfrm>
            <a:off x="1588" y="287338"/>
            <a:ext cx="9142412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>
                <a:solidFill>
                  <a:srgbClr val="CC0000"/>
                </a:solidFill>
                <a:latin typeface="Arial Narrow" pitchFamily="34" charset="0"/>
              </a:rPr>
              <a:t>AMS is an international collaboration of 16 countries, 60 institutes (10 U.S.) and 600 physicists.  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95250"/>
            <a:ext cx="8229600" cy="1143000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Acknowledgement</a:t>
            </a:r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1660525"/>
            <a:ext cx="8139113" cy="41148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0000FF"/>
                </a:solidFill>
              </a:rPr>
              <a:t>The CERN cryogenics, magnet, vacuum and accelerator groups have provided outstanding technical support which has kept AMS on schedule.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US" sz="2800" b="1">
              <a:solidFill>
                <a:srgbClr val="0000FF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b="1">
                <a:solidFill>
                  <a:srgbClr val="0000FF"/>
                </a:solidFill>
              </a:rPr>
              <a:t>Many theoretical physicists at CERN, John Ellis, Alvaro De Rujula and others, have kept a continuous interest in AMS. They have contributed greatly in the formation of our data analysis framework.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778" name="Picture 2" descr="Magnet assembly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8225" y="4346575"/>
            <a:ext cx="28130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9779" name="Group 3"/>
          <p:cNvGrpSpPr>
            <a:grpSpLocks/>
          </p:cNvGrpSpPr>
          <p:nvPr/>
        </p:nvGrpSpPr>
        <p:grpSpPr bwMode="auto">
          <a:xfrm>
            <a:off x="785813" y="4000500"/>
            <a:ext cx="2341562" cy="2736850"/>
            <a:chOff x="495" y="2586"/>
            <a:chExt cx="1475" cy="1724"/>
          </a:xfrm>
        </p:grpSpPr>
        <p:pic>
          <p:nvPicPr>
            <p:cNvPr id="459790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" y="2586"/>
              <a:ext cx="1475" cy="1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9791" name="Text Box 5"/>
            <p:cNvSpPr txBox="1">
              <a:spLocks noChangeArrowheads="1"/>
            </p:cNvSpPr>
            <p:nvPr/>
          </p:nvSpPr>
          <p:spPr bwMode="auto">
            <a:xfrm rot="1485171">
              <a:off x="974" y="3365"/>
              <a:ext cx="2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solidFill>
                    <a:srgbClr val="2142FF"/>
                  </a:solidFill>
                </a:rPr>
                <a:t>8.600</a:t>
              </a:r>
            </a:p>
          </p:txBody>
        </p:sp>
      </p:grpSp>
      <p:pic>
        <p:nvPicPr>
          <p:cNvPr id="45978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038" y="1271588"/>
            <a:ext cx="23431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9781" name="Text Box 7"/>
          <p:cNvSpPr txBox="1">
            <a:spLocks noChangeArrowheads="1"/>
          </p:cNvSpPr>
          <p:nvPr/>
        </p:nvSpPr>
        <p:spPr bwMode="auto">
          <a:xfrm>
            <a:off x="0" y="3516313"/>
            <a:ext cx="1355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1B6B5C"/>
                </a:solidFill>
              </a:rPr>
              <a:t>B = 0.5 Gauss</a:t>
            </a:r>
          </a:p>
        </p:txBody>
      </p:sp>
      <p:sp>
        <p:nvSpPr>
          <p:cNvPr id="459782" name="Line 8"/>
          <p:cNvSpPr>
            <a:spLocks noChangeShapeType="1"/>
          </p:cNvSpPr>
          <p:nvPr/>
        </p:nvSpPr>
        <p:spPr bwMode="auto">
          <a:xfrm flipV="1">
            <a:off x="515938" y="3238500"/>
            <a:ext cx="293687" cy="203200"/>
          </a:xfrm>
          <a:prstGeom prst="line">
            <a:avLst/>
          </a:prstGeom>
          <a:noFill/>
          <a:ln w="38100">
            <a:solidFill>
              <a:srgbClr val="1B6B5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9783" name="Text Box 9"/>
          <p:cNvSpPr txBox="1">
            <a:spLocks noChangeArrowheads="1"/>
          </p:cNvSpPr>
          <p:nvPr/>
        </p:nvSpPr>
        <p:spPr bwMode="auto">
          <a:xfrm>
            <a:off x="3041650" y="1003300"/>
            <a:ext cx="42148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8000"/>
                </a:solidFill>
              </a:rPr>
              <a:t>STEP ONE: </a:t>
            </a:r>
          </a:p>
          <a:p>
            <a:r>
              <a:rPr lang="en-US" sz="1600">
                <a:solidFill>
                  <a:srgbClr val="008000"/>
                </a:solidFill>
              </a:rPr>
              <a:t>A Permanent Magnet to fly on the Shuttle </a:t>
            </a:r>
          </a:p>
        </p:txBody>
      </p:sp>
      <p:sp>
        <p:nvSpPr>
          <p:cNvPr id="459784" name="Text Box 10"/>
          <p:cNvSpPr txBox="1">
            <a:spLocks noChangeArrowheads="1"/>
          </p:cNvSpPr>
          <p:nvPr/>
        </p:nvSpPr>
        <p:spPr bwMode="auto">
          <a:xfrm>
            <a:off x="2936875" y="1590675"/>
            <a:ext cx="3311525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>
                <a:solidFill>
                  <a:srgbClr val="008000"/>
                </a:solidFill>
              </a:rPr>
              <a:t>1- Minimum torque from Earth’s </a:t>
            </a:r>
          </a:p>
          <a:p>
            <a:pPr>
              <a:lnSpc>
                <a:spcPct val="80000"/>
              </a:lnSpc>
            </a:pPr>
            <a:r>
              <a:rPr lang="en-US" sz="1600">
                <a:solidFill>
                  <a:srgbClr val="008000"/>
                </a:solidFill>
              </a:rPr>
              <a:t>    magnetic field</a:t>
            </a:r>
          </a:p>
          <a:p>
            <a:pPr>
              <a:lnSpc>
                <a:spcPct val="80000"/>
              </a:lnSpc>
            </a:pPr>
            <a:endParaRPr lang="en-US" sz="1600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008000"/>
                </a:solidFill>
              </a:rPr>
              <a:t>2- Minimum field leakage </a:t>
            </a: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008000"/>
                </a:solidFill>
              </a:rPr>
              <a:t>     </a:t>
            </a:r>
          </a:p>
          <a:p>
            <a:pPr>
              <a:lnSpc>
                <a:spcPct val="80000"/>
              </a:lnSpc>
            </a:pPr>
            <a:r>
              <a:rPr lang="en-US" sz="1600">
                <a:solidFill>
                  <a:srgbClr val="008000"/>
                </a:solidFill>
              </a:rPr>
              <a:t>3- Minimum weight: no iron</a:t>
            </a:r>
          </a:p>
          <a:p>
            <a:pPr>
              <a:lnSpc>
                <a:spcPct val="80000"/>
              </a:lnSpc>
            </a:pPr>
            <a:endParaRPr lang="en-US" sz="1600">
              <a:solidFill>
                <a:srgbClr val="008000"/>
              </a:solidFill>
            </a:endParaRPr>
          </a:p>
        </p:txBody>
      </p:sp>
      <p:sp>
        <p:nvSpPr>
          <p:cNvPr id="459785" name="Text Box 11"/>
          <p:cNvSpPr txBox="1">
            <a:spLocks noChangeArrowheads="1"/>
          </p:cNvSpPr>
          <p:nvPr/>
        </p:nvSpPr>
        <p:spPr bwMode="auto">
          <a:xfrm>
            <a:off x="2908300" y="4003675"/>
            <a:ext cx="32893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D10C0A"/>
                </a:solidFill>
              </a:rPr>
              <a:t>STEP TWO: </a:t>
            </a:r>
          </a:p>
          <a:p>
            <a:r>
              <a:rPr lang="en-US" sz="1600">
                <a:solidFill>
                  <a:srgbClr val="D10C0A"/>
                </a:solidFill>
              </a:rPr>
              <a:t>A Superconducting Magnet</a:t>
            </a:r>
          </a:p>
          <a:p>
            <a:r>
              <a:rPr lang="en-US" sz="1600">
                <a:solidFill>
                  <a:srgbClr val="D10C0A"/>
                </a:solidFill>
              </a:rPr>
              <a:t>with the same field arrangement</a:t>
            </a:r>
          </a:p>
        </p:txBody>
      </p:sp>
      <p:sp>
        <p:nvSpPr>
          <p:cNvPr id="459786" name="Text Box 12"/>
          <p:cNvSpPr txBox="1">
            <a:spLocks noChangeArrowheads="1"/>
          </p:cNvSpPr>
          <p:nvPr/>
        </p:nvSpPr>
        <p:spPr bwMode="auto">
          <a:xfrm>
            <a:off x="735013" y="201613"/>
            <a:ext cx="7399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B40404"/>
                </a:solidFill>
              </a:rPr>
              <a:t>There has never been a  superconducting magnet in space</a:t>
            </a:r>
          </a:p>
          <a:p>
            <a:pPr algn="ctr"/>
            <a:r>
              <a:rPr lang="en-US" sz="2400">
                <a:solidFill>
                  <a:srgbClr val="B40404"/>
                </a:solidFill>
              </a:rPr>
              <a:t>due to the extremely difficult technical challenges</a:t>
            </a:r>
          </a:p>
        </p:txBody>
      </p:sp>
      <p:sp>
        <p:nvSpPr>
          <p:cNvPr id="459787" name="Text Box 13"/>
          <p:cNvSpPr txBox="1">
            <a:spLocks noChangeArrowheads="1"/>
          </p:cNvSpPr>
          <p:nvPr/>
        </p:nvSpPr>
        <p:spPr bwMode="auto">
          <a:xfrm>
            <a:off x="4229100" y="919163"/>
            <a:ext cx="1301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8000"/>
                </a:solidFill>
              </a:rPr>
              <a:t>AMS-01</a:t>
            </a:r>
          </a:p>
        </p:txBody>
      </p:sp>
      <p:sp>
        <p:nvSpPr>
          <p:cNvPr id="459788" name="Text Box 14"/>
          <p:cNvSpPr txBox="1">
            <a:spLocks noChangeArrowheads="1"/>
          </p:cNvSpPr>
          <p:nvPr/>
        </p:nvSpPr>
        <p:spPr bwMode="auto">
          <a:xfrm>
            <a:off x="4152900" y="3954463"/>
            <a:ext cx="1301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D10C0A"/>
                </a:solidFill>
              </a:rPr>
              <a:t>AMS-02</a:t>
            </a:r>
          </a:p>
        </p:txBody>
      </p:sp>
      <p:pic>
        <p:nvPicPr>
          <p:cNvPr id="459789" name="Picture 15" descr="CL97118_05"/>
          <p:cNvPicPr>
            <a:picLocks noChangeAspect="1" noChangeArrowheads="1"/>
          </p:cNvPicPr>
          <p:nvPr/>
        </p:nvPicPr>
        <p:blipFill>
          <a:blip r:embed="rId6" cstate="print"/>
          <a:srcRect l="19501"/>
          <a:stretch>
            <a:fillRect/>
          </a:stretch>
        </p:blipFill>
        <p:spPr bwMode="auto">
          <a:xfrm>
            <a:off x="6792913" y="1587500"/>
            <a:ext cx="2087562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410" name="Picture 2" descr="y96207_3gdAMSMdi"/>
          <p:cNvPicPr>
            <a:picLocks noChangeAspect="1" noChangeArrowheads="1"/>
          </p:cNvPicPr>
          <p:nvPr/>
        </p:nvPicPr>
        <p:blipFill>
          <a:blip r:embed="rId3" cstate="print"/>
          <a:srcRect l="1527" t="7205" r="1875"/>
          <a:stretch>
            <a:fillRect/>
          </a:stretch>
        </p:blipFill>
        <p:spPr bwMode="auto">
          <a:xfrm>
            <a:off x="0" y="636588"/>
            <a:ext cx="9144000" cy="6221412"/>
          </a:xfrm>
          <a:prstGeom prst="rect">
            <a:avLst/>
          </a:prstGeom>
          <a:noFill/>
        </p:spPr>
      </p:pic>
      <p:pic>
        <p:nvPicPr>
          <p:cNvPr id="657411" name="Picture 3" descr="y98283_3CrewChinShutEt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8200" y="3890963"/>
            <a:ext cx="2878138" cy="2589212"/>
          </a:xfrm>
          <a:prstGeom prst="rect">
            <a:avLst/>
          </a:prstGeom>
          <a:noFill/>
        </p:spPr>
      </p:pic>
      <p:pic>
        <p:nvPicPr>
          <p:cNvPr id="657412" name="Picture 4" descr="y97128d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7575" y="949325"/>
            <a:ext cx="1692275" cy="12493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57413" name="Picture 5" descr="y97294BisCount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5100" y="947738"/>
            <a:ext cx="1898650" cy="124301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57414" name="Picture 6" descr="y99217aGermany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450" y="892175"/>
            <a:ext cx="1447800" cy="16367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57415" name="AutoShape 7"/>
          <p:cNvSpPr>
            <a:spLocks noChangeArrowheads="1"/>
          </p:cNvSpPr>
          <p:nvPr/>
        </p:nvSpPr>
        <p:spPr bwMode="auto">
          <a:xfrm rot="148515">
            <a:off x="2000250" y="3105150"/>
            <a:ext cx="547688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16" name="AutoShape 8"/>
          <p:cNvSpPr>
            <a:spLocks noChangeArrowheads="1"/>
          </p:cNvSpPr>
          <p:nvPr/>
        </p:nvSpPr>
        <p:spPr bwMode="auto">
          <a:xfrm rot="245184">
            <a:off x="2782888" y="3152775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17" name="Text Box 9"/>
          <p:cNvSpPr txBox="1">
            <a:spLocks noChangeArrowheads="1"/>
          </p:cNvSpPr>
          <p:nvPr/>
        </p:nvSpPr>
        <p:spPr bwMode="auto">
          <a:xfrm>
            <a:off x="3032125" y="0"/>
            <a:ext cx="287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DC0D0A"/>
                </a:solidFill>
              </a:rPr>
              <a:t>First flight AMS-01</a:t>
            </a:r>
          </a:p>
        </p:txBody>
      </p:sp>
      <p:sp>
        <p:nvSpPr>
          <p:cNvPr id="657418" name="Text Box 10"/>
          <p:cNvSpPr txBox="1">
            <a:spLocks noChangeArrowheads="1"/>
          </p:cNvSpPr>
          <p:nvPr/>
        </p:nvSpPr>
        <p:spPr bwMode="auto">
          <a:xfrm>
            <a:off x="1122363" y="423863"/>
            <a:ext cx="6245225" cy="346075"/>
          </a:xfrm>
          <a:prstGeom prst="rect">
            <a:avLst/>
          </a:prstGeom>
          <a:solidFill>
            <a:srgbClr val="F0F9FC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>
                <a:solidFill>
                  <a:schemeClr val="tx1"/>
                </a:solidFill>
              </a:rPr>
              <a:t>Approval: April 1995, Assembly: December 1997, Flight: June 1998</a:t>
            </a:r>
          </a:p>
        </p:txBody>
      </p:sp>
      <p:sp>
        <p:nvSpPr>
          <p:cNvPr id="657419" name="Text Box 11"/>
          <p:cNvSpPr txBox="1">
            <a:spLocks noChangeArrowheads="1"/>
          </p:cNvSpPr>
          <p:nvPr/>
        </p:nvSpPr>
        <p:spPr bwMode="auto">
          <a:xfrm>
            <a:off x="188913" y="6613525"/>
            <a:ext cx="876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tx1"/>
                </a:solidFill>
              </a:rPr>
              <a:t>y96207_05b</a:t>
            </a:r>
          </a:p>
        </p:txBody>
      </p:sp>
      <p:sp>
        <p:nvSpPr>
          <p:cNvPr id="657420" name="AutoShape 12"/>
          <p:cNvSpPr>
            <a:spLocks noChangeArrowheads="1"/>
          </p:cNvSpPr>
          <p:nvPr/>
        </p:nvSpPr>
        <p:spPr bwMode="auto">
          <a:xfrm rot="-11380473">
            <a:off x="3598863" y="3386138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1" name="AutoShape 13"/>
          <p:cNvSpPr>
            <a:spLocks noChangeArrowheads="1"/>
          </p:cNvSpPr>
          <p:nvPr/>
        </p:nvSpPr>
        <p:spPr bwMode="auto">
          <a:xfrm rot="-11380473">
            <a:off x="2909888" y="3573463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2" name="AutoShape 14"/>
          <p:cNvSpPr>
            <a:spLocks noChangeArrowheads="1"/>
          </p:cNvSpPr>
          <p:nvPr/>
        </p:nvSpPr>
        <p:spPr bwMode="auto">
          <a:xfrm rot="-11380473">
            <a:off x="2117725" y="3760788"/>
            <a:ext cx="547688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3" name="AutoShape 15"/>
          <p:cNvSpPr>
            <a:spLocks noChangeArrowheads="1"/>
          </p:cNvSpPr>
          <p:nvPr/>
        </p:nvSpPr>
        <p:spPr bwMode="auto">
          <a:xfrm rot="-31452253">
            <a:off x="6034088" y="3408363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4" name="AutoShape 16"/>
          <p:cNvSpPr>
            <a:spLocks noChangeArrowheads="1"/>
          </p:cNvSpPr>
          <p:nvPr/>
        </p:nvSpPr>
        <p:spPr bwMode="auto">
          <a:xfrm rot="-32104581">
            <a:off x="5067300" y="3235325"/>
            <a:ext cx="547688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5" name="AutoShape 17"/>
          <p:cNvSpPr>
            <a:spLocks noChangeArrowheads="1"/>
          </p:cNvSpPr>
          <p:nvPr/>
        </p:nvSpPr>
        <p:spPr bwMode="auto">
          <a:xfrm rot="-87303">
            <a:off x="3571875" y="3160713"/>
            <a:ext cx="547688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6" name="AutoShape 18"/>
          <p:cNvSpPr>
            <a:spLocks noChangeArrowheads="1"/>
          </p:cNvSpPr>
          <p:nvPr/>
        </p:nvSpPr>
        <p:spPr bwMode="auto">
          <a:xfrm rot="-30635374">
            <a:off x="4608513" y="3692525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27" name="AutoShape 19"/>
          <p:cNvSpPr>
            <a:spLocks noChangeArrowheads="1"/>
          </p:cNvSpPr>
          <p:nvPr/>
        </p:nvSpPr>
        <p:spPr bwMode="auto">
          <a:xfrm rot="-31259414">
            <a:off x="5441950" y="4159250"/>
            <a:ext cx="547688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57428" name="Picture 20" descr="y01K210cNe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46938" y="958850"/>
            <a:ext cx="1663700" cy="12049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57429" name="Picture 21" descr="CL97118_0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1363" y="2235200"/>
            <a:ext cx="2052637" cy="16160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57430" name="AutoShape 22"/>
          <p:cNvSpPr>
            <a:spLocks noChangeArrowheads="1"/>
          </p:cNvSpPr>
          <p:nvPr/>
        </p:nvSpPr>
        <p:spPr bwMode="auto">
          <a:xfrm rot="-31331880">
            <a:off x="6802438" y="3641725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57431" name="Picture 23" descr="y97187scanCy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1463" y="938213"/>
            <a:ext cx="1751012" cy="12573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57432" name="Picture 2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7325" y="4049713"/>
            <a:ext cx="310356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7433" name="Text Box 25"/>
          <p:cNvSpPr txBox="1">
            <a:spLocks noChangeArrowheads="1"/>
          </p:cNvSpPr>
          <p:nvPr/>
        </p:nvSpPr>
        <p:spPr bwMode="auto">
          <a:xfrm>
            <a:off x="1247775" y="6311900"/>
            <a:ext cx="52705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400">
                <a:solidFill>
                  <a:srgbClr val="B8142F"/>
                </a:solidFill>
                <a:latin typeface="Arial Black" pitchFamily="34" charset="0"/>
              </a:rPr>
              <a:t>AMS</a:t>
            </a:r>
          </a:p>
        </p:txBody>
      </p:sp>
      <p:sp>
        <p:nvSpPr>
          <p:cNvPr id="657434" name="Line 26"/>
          <p:cNvSpPr>
            <a:spLocks noChangeShapeType="1"/>
          </p:cNvSpPr>
          <p:nvPr/>
        </p:nvSpPr>
        <p:spPr bwMode="auto">
          <a:xfrm flipH="1" flipV="1">
            <a:off x="990600" y="5016500"/>
            <a:ext cx="596900" cy="1295400"/>
          </a:xfrm>
          <a:prstGeom prst="line">
            <a:avLst/>
          </a:prstGeom>
          <a:noFill/>
          <a:ln w="38100">
            <a:solidFill>
              <a:srgbClr val="B8142F"/>
            </a:solidFill>
            <a:round/>
            <a:headEnd/>
            <a:tailEnd type="triangle" w="lg" len="lg"/>
          </a:ln>
          <a:effectLst/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pic>
        <p:nvPicPr>
          <p:cNvPr id="657435" name="Picture 27" descr="y99163_03bSts91DetecCh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23050" y="4483100"/>
            <a:ext cx="2520950" cy="2374900"/>
          </a:xfrm>
          <a:prstGeom prst="rect">
            <a:avLst/>
          </a:prstGeom>
          <a:noFill/>
        </p:spPr>
      </p:pic>
      <p:sp>
        <p:nvSpPr>
          <p:cNvPr id="657436" name="AutoShape 28"/>
          <p:cNvSpPr>
            <a:spLocks noChangeArrowheads="1"/>
          </p:cNvSpPr>
          <p:nvPr/>
        </p:nvSpPr>
        <p:spPr bwMode="auto">
          <a:xfrm rot="-32662075">
            <a:off x="7092950" y="4446588"/>
            <a:ext cx="547688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7437" name="AutoShape 29"/>
          <p:cNvSpPr>
            <a:spLocks noChangeArrowheads="1"/>
          </p:cNvSpPr>
          <p:nvPr/>
        </p:nvSpPr>
        <p:spPr bwMode="auto">
          <a:xfrm rot="-31742183">
            <a:off x="6253163" y="4422775"/>
            <a:ext cx="547687" cy="104775"/>
          </a:xfrm>
          <a:prstGeom prst="rightArrow">
            <a:avLst>
              <a:gd name="adj1" fmla="val 50000"/>
              <a:gd name="adj2" fmla="val 130682"/>
            </a:avLst>
          </a:prstGeom>
          <a:solidFill>
            <a:srgbClr val="DC0D0A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1938" name="Picture 2" descr="y2K116Fig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6613" y="852488"/>
            <a:ext cx="523240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1939" name="Rectangle 3"/>
          <p:cNvSpPr>
            <a:spLocks noChangeArrowheads="1"/>
          </p:cNvSpPr>
          <p:nvPr/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sz="1800" b="0">
              <a:solidFill>
                <a:schemeClr val="tx2"/>
              </a:solidFill>
            </a:endParaRPr>
          </a:p>
        </p:txBody>
      </p:sp>
      <p:sp>
        <p:nvSpPr>
          <p:cNvPr id="551941" name="Text Box 6"/>
          <p:cNvSpPr txBox="1">
            <a:spLocks noChangeArrowheads="1"/>
          </p:cNvSpPr>
          <p:nvPr/>
        </p:nvSpPr>
        <p:spPr bwMode="auto">
          <a:xfrm>
            <a:off x="0" y="4016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0C0F"/>
                </a:solidFill>
              </a:rPr>
              <a:t> There are many more positrons (e</a:t>
            </a:r>
            <a:r>
              <a:rPr lang="en-US" sz="2400" baseline="30000">
                <a:solidFill>
                  <a:srgbClr val="FF0C0F"/>
                </a:solidFill>
              </a:rPr>
              <a:t>+</a:t>
            </a:r>
            <a:r>
              <a:rPr lang="en-US" sz="2400">
                <a:solidFill>
                  <a:srgbClr val="FF0C0F"/>
                </a:solidFill>
              </a:rPr>
              <a:t>) than electrons (e</a:t>
            </a:r>
            <a:r>
              <a:rPr lang="en-US" sz="2400" baseline="30000">
                <a:solidFill>
                  <a:srgbClr val="FF0C0F"/>
                </a:solidFill>
              </a:rPr>
              <a:t>-</a:t>
            </a:r>
            <a:r>
              <a:rPr lang="en-US" sz="2400">
                <a:solidFill>
                  <a:srgbClr val="FF0C0F"/>
                </a:solidFill>
              </a:rPr>
              <a:t>)</a:t>
            </a:r>
          </a:p>
        </p:txBody>
      </p:sp>
      <p:sp>
        <p:nvSpPr>
          <p:cNvPr id="551942" name="Text Box 7"/>
          <p:cNvSpPr txBox="1">
            <a:spLocks noChangeArrowheads="1"/>
          </p:cNvSpPr>
          <p:nvPr/>
        </p:nvSpPr>
        <p:spPr bwMode="auto">
          <a:xfrm>
            <a:off x="0" y="58738"/>
            <a:ext cx="9144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164BF6"/>
                </a:solidFill>
              </a:rPr>
              <a:t>Unexpected results from first flight:</a:t>
            </a:r>
          </a:p>
        </p:txBody>
      </p:sp>
      <p:sp>
        <p:nvSpPr>
          <p:cNvPr id="551943" name="Text Box 9"/>
          <p:cNvSpPr txBox="1">
            <a:spLocks noChangeArrowheads="1"/>
          </p:cNvSpPr>
          <p:nvPr/>
        </p:nvSpPr>
        <p:spPr bwMode="auto">
          <a:xfrm>
            <a:off x="5040313" y="4729163"/>
            <a:ext cx="119221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Geomagnetic 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latitude 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(radians)</a:t>
            </a:r>
          </a:p>
        </p:txBody>
      </p:sp>
      <p:sp>
        <p:nvSpPr>
          <p:cNvPr id="551945" name="Text Box 5"/>
          <p:cNvSpPr txBox="1">
            <a:spLocks noChangeArrowheads="1"/>
          </p:cNvSpPr>
          <p:nvPr/>
        </p:nvSpPr>
        <p:spPr bwMode="auto">
          <a:xfrm>
            <a:off x="639763" y="5832475"/>
            <a:ext cx="79708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 </a:t>
            </a:r>
            <a:r>
              <a:rPr lang="nb-NO" sz="1600"/>
              <a:t>Phys. Lett. B484 (27 Jun 2000) 10-22</a:t>
            </a:r>
            <a:r>
              <a:rPr lang="nb-NO" sz="1600">
                <a:solidFill>
                  <a:srgbClr val="FF0000"/>
                </a:solidFill>
              </a:rPr>
              <a:t> </a:t>
            </a:r>
            <a:br>
              <a:rPr lang="nb-NO" sz="1600">
                <a:solidFill>
                  <a:srgbClr val="FF0000"/>
                </a:solidFill>
              </a:rPr>
            </a:br>
            <a:endParaRPr 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4_Blank Presentation">
  <a:themeElements>
    <a:clrScheme name="24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4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24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4_Default Design">
  <a:themeElements>
    <a:clrScheme name="2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Default Design">
  <a:themeElements>
    <a:clrScheme name="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Blank Presentation">
  <a:themeElements>
    <a:clrScheme name="1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2_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1_Blank Presentation">
  <a:themeElements>
    <a:clrScheme name="2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_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Blank Presentation">
  <a:themeElements>
    <a:clrScheme name="14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4_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4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0_Blank Presentation">
  <a:themeElements>
    <a:clrScheme name="10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8_Blank Presentation">
  <a:themeElements>
    <a:clrScheme name="28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8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8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6_Default Design">
  <a:themeElements>
    <a:clrScheme name="1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5_Default Design">
  <a:themeElements>
    <a:clrScheme name="1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7_Default Design">
  <a:themeElements>
    <a:clrScheme name="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1_Blank Presentation">
  <a:themeElements>
    <a:clrScheme name="1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3_Blank Presentation">
  <a:themeElements>
    <a:clrScheme name="1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3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5_Blank Presentation">
  <a:themeElements>
    <a:clrScheme name="25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5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5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9_Blank Presentation">
  <a:themeElements>
    <a:clrScheme name="9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58_Blank Presentation">
  <a:themeElements>
    <a:clrScheme name="58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8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8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8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8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8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8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8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8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52_Blank Presentation">
  <a:themeElements>
    <a:clrScheme name="5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2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15_Blank Presentation">
  <a:themeElements>
    <a:clrScheme name="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5_Blank Presentation">
      <a:majorFont>
        <a:latin typeface=""/>
        <a:ea typeface=""/>
        <a:cs typeface="ＭＳ Ｐゴシック"/>
      </a:majorFont>
      <a:minorFont>
        <a:latin typeface=""/>
        <a:ea typeface="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0_Blank Presentation">
  <a:themeElements>
    <a:clrScheme name="60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0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60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2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8_Default Design">
  <a:themeElements>
    <a:clrScheme name="4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4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2_Blank Presentation">
  <a:themeElements>
    <a:clrScheme name="6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2_Blank Presentation">
      <a:majorFont>
        <a:latin typeface="Times"/>
        <a:ea typeface="ＭＳ Ｐゴシック"/>
        <a:cs typeface="ＭＳ Ｐゴシック"/>
      </a:majorFont>
      <a:minorFont>
        <a:latin typeface="Time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6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7_Default Design">
  <a:themeElements>
    <a:clrScheme name="3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3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19404</TotalTime>
  <Words>2097</Words>
  <Application>Microsoft Office PowerPoint</Application>
  <PresentationFormat>On-screen Show (4:3)</PresentationFormat>
  <Paragraphs>656</Paragraphs>
  <Slides>43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34</vt:i4>
      </vt:variant>
      <vt:variant>
        <vt:lpstr>Slide Titles</vt:lpstr>
      </vt:variant>
      <vt:variant>
        <vt:i4>43</vt:i4>
      </vt:variant>
    </vt:vector>
  </HeadingPairs>
  <TitlesOfParts>
    <vt:vector size="95" baseType="lpstr">
      <vt:lpstr>Arial</vt:lpstr>
      <vt:lpstr>ＭＳ Ｐゴシック</vt:lpstr>
      <vt:lpstr>Times</vt:lpstr>
      <vt:lpstr>Times New Roman</vt:lpstr>
      <vt:lpstr>PMingLiU</vt:lpstr>
      <vt:lpstr>宋体</vt:lpstr>
      <vt:lpstr>Arial Black</vt:lpstr>
      <vt:lpstr>Arial Narrow</vt:lpstr>
      <vt:lpstr>Symbol</vt:lpstr>
      <vt:lpstr>Helvetica</vt:lpstr>
      <vt:lpstr>MS Gothic</vt:lpstr>
      <vt:lpstr>Verdana</vt:lpstr>
      <vt:lpstr>Edwardian Script ITC</vt:lpstr>
      <vt:lpstr>Comic Sans MS</vt:lpstr>
      <vt:lpstr>Tahoma</vt:lpstr>
      <vt:lpstr>Arial Unicode MS</vt:lpstr>
      <vt:lpstr>Lucida Grande</vt:lpstr>
      <vt:lpstr>Calibri</vt:lpstr>
      <vt:lpstr>24_Blank Presentation</vt:lpstr>
      <vt:lpstr>16_Default Design</vt:lpstr>
      <vt:lpstr>3_Blank Presentation</vt:lpstr>
      <vt:lpstr>60_Blank Presentation</vt:lpstr>
      <vt:lpstr>2_Modèle par défaut</vt:lpstr>
      <vt:lpstr>48_Default Design</vt:lpstr>
      <vt:lpstr>62_Blank Presentation</vt:lpstr>
      <vt:lpstr>37_Default Design</vt:lpstr>
      <vt:lpstr>1_Default Design</vt:lpstr>
      <vt:lpstr>24_Default Design</vt:lpstr>
      <vt:lpstr>8_Default Design</vt:lpstr>
      <vt:lpstr>12_Blank Presentation</vt:lpstr>
      <vt:lpstr>6_Default Design</vt:lpstr>
      <vt:lpstr>Diseño predeterminado</vt:lpstr>
      <vt:lpstr>21_Blank Presentation</vt:lpstr>
      <vt:lpstr>14_Blank Presentation</vt:lpstr>
      <vt:lpstr>Blank Presentation</vt:lpstr>
      <vt:lpstr>10_Blank Presentation</vt:lpstr>
      <vt:lpstr>28_Blank Presentation</vt:lpstr>
      <vt:lpstr>15_Default Design</vt:lpstr>
      <vt:lpstr>Modèle par défaut</vt:lpstr>
      <vt:lpstr>7_Default Design</vt:lpstr>
      <vt:lpstr>Standarddesign</vt:lpstr>
      <vt:lpstr>11_Blank Presentation</vt:lpstr>
      <vt:lpstr>Blank</vt:lpstr>
      <vt:lpstr>13_Blank Presentation</vt:lpstr>
      <vt:lpstr>25_Blank Presentation</vt:lpstr>
      <vt:lpstr>9_Blank Presentation</vt:lpstr>
      <vt:lpstr>4_Default Design</vt:lpstr>
      <vt:lpstr>58_Blank Presentation</vt:lpstr>
      <vt:lpstr>Office Theme</vt:lpstr>
      <vt:lpstr>1_Blank Presentation</vt:lpstr>
      <vt:lpstr>52_Blank Presentation</vt:lpstr>
      <vt:lpstr>15_Blank Presentation</vt:lpstr>
      <vt:lpstr>Slide 1</vt:lpstr>
      <vt:lpstr>Slide 2</vt:lpstr>
      <vt:lpstr>Slide 3</vt:lpstr>
      <vt:lpstr>Slide 4</vt:lpstr>
      <vt:lpstr>Slide 5</vt:lpstr>
      <vt:lpstr>Acknowledgement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Veto System rejects random cosmic rays</vt:lpstr>
      <vt:lpstr>Slide 17</vt:lpstr>
      <vt:lpstr>In space, the tracker alignment of 3 mm will be continuously monitored by 40 Laser beams. 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The AMS Science Operation  and Data Analysis Center at CERN</vt:lpstr>
      <vt:lpstr>Search for Cold Dark Matter: 0 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yvette cern</dc:creator>
  <cp:keywords/>
  <dc:description/>
  <cp:lastModifiedBy>aloersch</cp:lastModifiedBy>
  <cp:revision>1155</cp:revision>
  <cp:lastPrinted>2009-10-21T07:50:33Z</cp:lastPrinted>
  <dcterms:created xsi:type="dcterms:W3CDTF">2009-10-21T08:17:49Z</dcterms:created>
  <dcterms:modified xsi:type="dcterms:W3CDTF">2009-12-15T15:58:26Z</dcterms:modified>
  <cp:category/>
</cp:coreProperties>
</file>