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0" r:id="rId3"/>
    <p:sldId id="265" r:id="rId4"/>
    <p:sldId id="263" r:id="rId5"/>
    <p:sldId id="269" r:id="rId6"/>
    <p:sldId id="262" r:id="rId7"/>
    <p:sldId id="259" r:id="rId8"/>
    <p:sldId id="272" r:id="rId9"/>
    <p:sldId id="274" r:id="rId10"/>
    <p:sldId id="271" r:id="rId11"/>
    <p:sldId id="258" r:id="rId12"/>
    <p:sldId id="257" r:id="rId13"/>
    <p:sldId id="264" r:id="rId14"/>
    <p:sldId id="266" r:id="rId15"/>
    <p:sldId id="275" r:id="rId16"/>
    <p:sldId id="273" r:id="rId17"/>
    <p:sldId id="267" r:id="rId18"/>
    <p:sldId id="268" r:id="rId19"/>
    <p:sldId id="270" r:id="rId2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6600"/>
    <a:srgbClr val="CC00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8CDA9A-C183-439F-B8F0-CAB34E86AE40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A487F4-4EEE-46B8-8E87-F597DF06C367}" type="slidenum">
              <a:rPr lang="de-DE"/>
              <a:pPr/>
              <a:t>12</a:t>
            </a:fld>
            <a:endParaRPr lang="de-DE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Blood dose of Bi-213-HuM195: 2.6 ± 1.2 mSv/MBq (range, 1-5.1 mSv/MBq), liver dose: 5.8 ± 1.6 mSv/MBq  (jurcic blood 2002)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FACBB-8E3E-44BA-8C22-71D21F5F853F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F2EC3-4BDD-4012-BC9E-7A8D757E14C9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FA69B-C370-4A01-B3DA-C3AE6B18697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7DD08DD-ABC1-4393-B388-749F286F8BF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ECD4E-5419-4492-B278-E5C716DE801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270DE-EB1E-45C0-BA9C-D9A74D99A09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39FF3-AC73-4C20-B984-BD3BD64E3234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CFF48-1498-4703-AE32-57CC548A48A5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99AB2-73DA-410A-8629-2128D542FEF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C6D9E-8FD7-417B-92E4-50E312344839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FED62-1223-4B38-8FAA-2D652462FBC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CBB35-1AD1-437C-B41E-2EDF8861805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609459-4C64-483E-A20E-7DBDDE8C46F2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drv.endojournals.org/content/vol25/issue2/images/large/zef0020405440005.jpe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-Arbeitsblat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-Arbeitsblatt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-Arbeitsblatt3.xls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161925" y="122238"/>
            <a:ext cx="8905875" cy="1208087"/>
            <a:chOff x="175" y="2765"/>
            <a:chExt cx="5390" cy="683"/>
          </a:xfrm>
        </p:grpSpPr>
        <p:pic>
          <p:nvPicPr>
            <p:cNvPr id="2053" name="Picture 5" descr="kopf"/>
            <p:cNvPicPr>
              <a:picLocks noChangeAspect="1" noChangeArrowheads="1"/>
            </p:cNvPicPr>
            <p:nvPr/>
          </p:nvPicPr>
          <p:blipFill>
            <a:blip r:embed="rId2" cstate="print"/>
            <a:srcRect l="5162" r="9677"/>
            <a:stretch>
              <a:fillRect/>
            </a:stretch>
          </p:blipFill>
          <p:spPr bwMode="auto">
            <a:xfrm>
              <a:off x="175" y="2768"/>
              <a:ext cx="1980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Picture 6" descr="kopf"/>
            <p:cNvPicPr>
              <a:picLocks noChangeAspect="1" noChangeArrowheads="1"/>
            </p:cNvPicPr>
            <p:nvPr/>
          </p:nvPicPr>
          <p:blipFill>
            <a:blip r:embed="rId2" cstate="print"/>
            <a:srcRect l="70453"/>
            <a:stretch>
              <a:fillRect/>
            </a:stretch>
          </p:blipFill>
          <p:spPr bwMode="auto">
            <a:xfrm>
              <a:off x="1437" y="2765"/>
              <a:ext cx="687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5" name="Picture 7" descr="kopf"/>
            <p:cNvPicPr>
              <a:picLocks noChangeAspect="1" noChangeArrowheads="1"/>
            </p:cNvPicPr>
            <p:nvPr/>
          </p:nvPicPr>
          <p:blipFill>
            <a:blip r:embed="rId2" cstate="print"/>
            <a:srcRect l="97696"/>
            <a:stretch>
              <a:fillRect/>
            </a:stretch>
          </p:blipFill>
          <p:spPr bwMode="auto">
            <a:xfrm>
              <a:off x="2094" y="2765"/>
              <a:ext cx="3443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gebaeude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 l="8319" r="6432"/>
            <a:stretch>
              <a:fillRect/>
            </a:stretch>
          </p:blipFill>
          <p:spPr bwMode="auto">
            <a:xfrm>
              <a:off x="4571" y="2765"/>
              <a:ext cx="994" cy="669"/>
            </a:xfrm>
            <a:prstGeom prst="rect">
              <a:avLst/>
            </a:prstGeom>
            <a:noFill/>
          </p:spPr>
        </p:pic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1712" y="2804"/>
              <a:ext cx="3165" cy="533"/>
            </a:xfrm>
            <a:prstGeom prst="rect">
              <a:avLst/>
            </a:prstGeom>
            <a:noFill/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defTabSz="762000" eaLnBrk="0" hangingPunct="0">
                <a:lnSpc>
                  <a:spcPct val="90000"/>
                </a:lnSpc>
                <a:spcBef>
                  <a:spcPct val="10000"/>
                </a:spcBef>
              </a:pPr>
              <a:endParaRPr lang="de-DE" sz="1400" b="1" i="1">
                <a:solidFill>
                  <a:schemeClr val="bg1"/>
                </a:solidFill>
                <a:latin typeface="Arial Unicode MS" pitchFamily="34" charset="-128"/>
              </a:endParaRPr>
            </a:p>
            <a:p>
              <a:pPr algn="ctr" defTabSz="762000" eaLnBrk="0" hangingPunct="0">
                <a:lnSpc>
                  <a:spcPct val="90000"/>
                </a:lnSpc>
                <a:spcBef>
                  <a:spcPct val="10000"/>
                </a:spcBef>
              </a:pPr>
              <a:r>
                <a:rPr lang="de-DE" sz="1400" b="1" i="1">
                  <a:solidFill>
                    <a:schemeClr val="bg1"/>
                  </a:solidFill>
                  <a:latin typeface="Arial Unicode MS" pitchFamily="34" charset="-128"/>
                </a:rPr>
                <a:t>Klinik und Poliklinik für </a:t>
              </a:r>
            </a:p>
            <a:p>
              <a:pPr algn="ctr" defTabSz="762000" eaLnBrk="0" hangingPunct="0">
                <a:lnSpc>
                  <a:spcPct val="90000"/>
                </a:lnSpc>
                <a:spcBef>
                  <a:spcPct val="10000"/>
                </a:spcBef>
              </a:pPr>
              <a:r>
                <a:rPr lang="de-DE" sz="1400" b="1" i="1">
                  <a:solidFill>
                    <a:schemeClr val="bg1"/>
                  </a:solidFill>
                  <a:latin typeface="Arial Unicode MS" pitchFamily="34" charset="-128"/>
                </a:rPr>
                <a:t>Nuklearmedizin</a:t>
              </a:r>
            </a:p>
            <a:p>
              <a:pPr algn="ctr" defTabSz="762000" eaLnBrk="0" hangingPunct="0">
                <a:spcBef>
                  <a:spcPct val="10000"/>
                </a:spcBef>
              </a:pPr>
              <a:r>
                <a:rPr lang="de-DE" sz="1400" i="1">
                  <a:solidFill>
                    <a:schemeClr val="bg1"/>
                  </a:solidFill>
                  <a:latin typeface="Arial Unicode MS" pitchFamily="34" charset="-128"/>
                </a:rPr>
                <a:t>Leiter: Univ.-Prof. Dr. Mathias Schreckenberger</a:t>
              </a:r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179" y="2766"/>
              <a:ext cx="5383" cy="678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684213" y="2420938"/>
            <a:ext cx="7699375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pPr algn="ctr"/>
            <a:r>
              <a:rPr lang="en-US" sz="4000" baseline="30000" dirty="0">
                <a:solidFill>
                  <a:srgbClr val="FFFF00"/>
                </a:solidFill>
              </a:rPr>
              <a:t>149</a:t>
            </a:r>
            <a:r>
              <a:rPr lang="en-US" sz="4000" dirty="0">
                <a:solidFill>
                  <a:srgbClr val="FFFF00"/>
                </a:solidFill>
              </a:rPr>
              <a:t>Tb radio-immunotherapy – </a:t>
            </a:r>
          </a:p>
          <a:p>
            <a:pPr algn="ctr"/>
            <a:r>
              <a:rPr lang="en-US" sz="4000" dirty="0">
                <a:solidFill>
                  <a:srgbClr val="FFFF00"/>
                </a:solidFill>
              </a:rPr>
              <a:t>advances of short-range </a:t>
            </a:r>
          </a:p>
          <a:p>
            <a:pPr algn="ctr"/>
            <a:r>
              <a:rPr lang="en-US" sz="4000" dirty="0">
                <a:solidFill>
                  <a:srgbClr val="FFFF00"/>
                </a:solidFill>
              </a:rPr>
              <a:t>alpha radiation and 4.1 h half-life </a:t>
            </a:r>
          </a:p>
          <a:p>
            <a:pPr algn="ctr"/>
            <a:r>
              <a:rPr lang="en-US" sz="4000" dirty="0">
                <a:solidFill>
                  <a:srgbClr val="FFFF00"/>
                </a:solidFill>
              </a:rPr>
              <a:t>demonstrated in vitro and in vivo </a:t>
            </a:r>
          </a:p>
          <a:p>
            <a:pPr algn="ctr" eaLnBrk="0" hangingPunct="0"/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763713" y="5516563"/>
            <a:ext cx="556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FF00"/>
                </a:solidFill>
              </a:rPr>
              <a:t>M. Miederer, J.Comor, S. Vanjes-Duric and GJ Beyer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51819" t="18059" r="15453" b="13612"/>
          <a:stretch>
            <a:fillRect/>
          </a:stretch>
        </p:blipFill>
        <p:spPr bwMode="auto">
          <a:xfrm>
            <a:off x="395288" y="1052513"/>
            <a:ext cx="6229350" cy="541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7092950" y="6453188"/>
            <a:ext cx="1847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FF00"/>
                </a:solidFill>
              </a:rPr>
              <a:t>Beyer et al 2004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115888"/>
            <a:ext cx="9053825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300" dirty="0">
                <a:solidFill>
                  <a:srgbClr val="FFFF00"/>
                </a:solidFill>
                <a:latin typeface="Times New Roman" pitchFamily="18" charset="0"/>
              </a:rPr>
              <a:t>In vivo </a:t>
            </a:r>
            <a:r>
              <a:rPr lang="de-DE" sz="2300" dirty="0" err="1">
                <a:solidFill>
                  <a:srgbClr val="FFFF00"/>
                </a:solidFill>
                <a:latin typeface="Times New Roman" pitchFamily="18" charset="0"/>
              </a:rPr>
              <a:t>system</a:t>
            </a:r>
            <a:r>
              <a:rPr lang="de-DE" sz="23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de-DE" sz="2300" dirty="0" err="1">
                <a:solidFill>
                  <a:srgbClr val="FFFF00"/>
                </a:solidFill>
                <a:latin typeface="Times New Roman" pitchFamily="18" charset="0"/>
              </a:rPr>
              <a:t>for</a:t>
            </a:r>
            <a:r>
              <a:rPr lang="de-DE" sz="23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de-DE" sz="2300" dirty="0" err="1">
                <a:solidFill>
                  <a:srgbClr val="FFFF00"/>
                </a:solidFill>
                <a:latin typeface="Times New Roman" pitchFamily="18" charset="0"/>
              </a:rPr>
              <a:t>investigation</a:t>
            </a:r>
            <a:r>
              <a:rPr lang="de-DE" sz="23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de-DE" sz="2300" dirty="0" err="1">
                <a:solidFill>
                  <a:srgbClr val="FFFF00"/>
                </a:solidFill>
                <a:latin typeface="Times New Roman" pitchFamily="18" charset="0"/>
              </a:rPr>
              <a:t>of</a:t>
            </a:r>
            <a:r>
              <a:rPr lang="de-DE" sz="23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de-DE" sz="2300" dirty="0" err="1">
                <a:solidFill>
                  <a:srgbClr val="FFFF00"/>
                </a:solidFill>
                <a:latin typeface="Times New Roman" pitchFamily="18" charset="0"/>
              </a:rPr>
              <a:t>single</a:t>
            </a:r>
            <a:r>
              <a:rPr lang="de-DE" sz="23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de-DE" sz="2300" dirty="0" err="1">
                <a:solidFill>
                  <a:srgbClr val="FFFF00"/>
                </a:solidFill>
                <a:latin typeface="Times New Roman" pitchFamily="18" charset="0"/>
              </a:rPr>
              <a:t>cell</a:t>
            </a:r>
            <a:r>
              <a:rPr lang="de-DE" sz="2300" dirty="0">
                <a:solidFill>
                  <a:srgbClr val="FFFF00"/>
                </a:solidFill>
                <a:latin typeface="Times New Roman" pitchFamily="18" charset="0"/>
              </a:rPr>
              <a:t>-kill </a:t>
            </a:r>
            <a:r>
              <a:rPr lang="de-DE" sz="2300" dirty="0" smtClean="0">
                <a:solidFill>
                  <a:srgbClr val="FFFF00"/>
                </a:solidFill>
                <a:latin typeface="Times New Roman" pitchFamily="18" charset="0"/>
              </a:rPr>
              <a:t>potential </a:t>
            </a:r>
            <a:r>
              <a:rPr lang="de-DE" sz="2300" dirty="0" err="1">
                <a:solidFill>
                  <a:srgbClr val="FFFF00"/>
                </a:solidFill>
                <a:latin typeface="Times New Roman" pitchFamily="18" charset="0"/>
              </a:rPr>
              <a:t>of</a:t>
            </a:r>
            <a:r>
              <a:rPr lang="de-DE" sz="2300" dirty="0">
                <a:solidFill>
                  <a:srgbClr val="FFFF00"/>
                </a:solidFill>
                <a:latin typeface="Times New Roman" pitchFamily="18" charset="0"/>
              </a:rPr>
              <a:t> Terbium-149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6877050" y="1341438"/>
            <a:ext cx="2159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dirty="0">
                <a:solidFill>
                  <a:srgbClr val="FFFF00"/>
                </a:solidFill>
              </a:rPr>
              <a:t>In vivo </a:t>
            </a:r>
            <a:r>
              <a:rPr lang="de-DE" dirty="0" err="1">
                <a:solidFill>
                  <a:srgbClr val="FFFF00"/>
                </a:solidFill>
              </a:rPr>
              <a:t>system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with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Lymphoma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xenograft</a:t>
            </a:r>
            <a:r>
              <a:rPr lang="de-DE" dirty="0">
                <a:solidFill>
                  <a:srgbClr val="FFFF00"/>
                </a:solidFill>
              </a:rPr>
              <a:t> 2 </a:t>
            </a:r>
            <a:r>
              <a:rPr lang="de-DE" dirty="0" err="1">
                <a:solidFill>
                  <a:srgbClr val="FFFF00"/>
                </a:solidFill>
              </a:rPr>
              <a:t>days</a:t>
            </a:r>
            <a:r>
              <a:rPr lang="de-DE" dirty="0">
                <a:solidFill>
                  <a:srgbClr val="FFFF00"/>
                </a:solidFill>
              </a:rPr>
              <a:t> after i.v. </a:t>
            </a:r>
            <a:r>
              <a:rPr lang="de-DE" dirty="0" err="1">
                <a:solidFill>
                  <a:srgbClr val="FFFF00"/>
                </a:solidFill>
              </a:rPr>
              <a:t>injection</a:t>
            </a:r>
            <a:endParaRPr lang="de-DE" dirty="0">
              <a:solidFill>
                <a:srgbClr val="FFFF00"/>
              </a:solidFill>
            </a:endParaRPr>
          </a:p>
          <a:p>
            <a:endParaRPr lang="de-DE" dirty="0">
              <a:solidFill>
                <a:srgbClr val="FFFF00"/>
              </a:solidFill>
            </a:endParaRPr>
          </a:p>
          <a:p>
            <a:r>
              <a:rPr lang="de-DE" dirty="0">
                <a:solidFill>
                  <a:srgbClr val="FFFF00"/>
                </a:solidFill>
              </a:rPr>
              <a:t>1. High </a:t>
            </a:r>
            <a:r>
              <a:rPr lang="de-DE" dirty="0" err="1">
                <a:solidFill>
                  <a:srgbClr val="FFFF00"/>
                </a:solidFill>
              </a:rPr>
              <a:t>specific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activity</a:t>
            </a:r>
            <a:endParaRPr lang="de-DE" dirty="0">
              <a:solidFill>
                <a:srgbClr val="FFFF00"/>
              </a:solidFill>
            </a:endParaRPr>
          </a:p>
          <a:p>
            <a:r>
              <a:rPr lang="de-DE" dirty="0">
                <a:solidFill>
                  <a:srgbClr val="FFFF00"/>
                </a:solidFill>
              </a:rPr>
              <a:t>2. High </a:t>
            </a:r>
            <a:r>
              <a:rPr lang="de-DE" dirty="0" err="1">
                <a:solidFill>
                  <a:srgbClr val="FFFF00"/>
                </a:solidFill>
              </a:rPr>
              <a:t>affinity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and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internalizing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monoclonal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Antibody</a:t>
            </a:r>
            <a:r>
              <a:rPr lang="de-DE" dirty="0">
                <a:solidFill>
                  <a:srgbClr val="FFFF00"/>
                </a:solidFill>
              </a:rPr>
              <a:t> (</a:t>
            </a:r>
            <a:r>
              <a:rPr lang="de-DE" dirty="0" err="1">
                <a:solidFill>
                  <a:srgbClr val="FFFF00"/>
                </a:solidFill>
              </a:rPr>
              <a:t>Rituximab</a:t>
            </a:r>
            <a:r>
              <a:rPr lang="de-DE" dirty="0">
                <a:solidFill>
                  <a:srgbClr val="FFFF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73" name="Group 177"/>
          <p:cNvGraphicFramePr>
            <a:graphicFrameLocks noGrp="1"/>
          </p:cNvGraphicFramePr>
          <p:nvPr/>
        </p:nvGraphicFramePr>
        <p:xfrm>
          <a:off x="684213" y="1557338"/>
          <a:ext cx="7772400" cy="4160841"/>
        </p:xfrm>
        <a:graphic>
          <a:graphicData uri="http://schemas.openxmlformats.org/drawingml/2006/table">
            <a:tbl>
              <a:tblPr/>
              <a:tblGrid>
                <a:gridCol w="1554162"/>
                <a:gridCol w="1554163"/>
                <a:gridCol w="1555750"/>
                <a:gridCol w="1554162"/>
                <a:gridCol w="1554163"/>
              </a:tblGrid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Blood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n.d.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60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&lt; 0.01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sng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Liver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18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3</a:t>
                      </a:r>
                      <a:endParaRPr kumimoji="0" lang="de-DE" sz="1800" b="0" i="0" u="sng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24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1.8 </a:t>
                      </a:r>
                      <a:r>
                        <a:rPr kumimoji="0" lang="en-US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0.3</a:t>
                      </a:r>
                      <a:endParaRPr kumimoji="0" 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1.6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Bone</a:t>
                      </a:r>
                      <a:endParaRPr kumimoji="0" lang="de-DE" sz="1800" b="0" i="0" u="none" strike="noStrike" cap="none" normalizeH="0" baseline="3000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13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1</a:t>
                      </a:r>
                      <a:endParaRPr kumimoji="0" lang="de-DE" sz="1800" b="0" i="0" u="sng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9.1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26 </a:t>
                      </a:r>
                      <a:r>
                        <a:rPr kumimoji="0" lang="en-US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4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13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Spleen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1.9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42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0.40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0.06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12 </a:t>
                      </a:r>
                      <a:r>
                        <a:rPr kumimoji="0" lang="en-US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2</a:t>
                      </a:r>
                      <a:endParaRPr kumimoji="0" 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Heart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4.5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41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&lt; 0.01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Lung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2.4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18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&lt; 0.01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Kidney</a:t>
                      </a:r>
                      <a:endParaRPr kumimoji="0" lang="de-DE" sz="1800" b="0" i="0" u="none" strike="noStrike" cap="none" normalizeH="0" baseline="3000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6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24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0.2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0.03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0.5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0.08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Muscles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0.14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0.03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0.8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&lt; 0.02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Bladder</a:t>
                      </a:r>
                      <a:endParaRPr kumimoji="0" lang="de-DE" sz="1800" b="0" i="0" u="none" strike="noStrike" cap="none" normalizeH="0" baseline="3000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0.12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0.03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3.7 </a:t>
                      </a: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0.9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&lt; 0.01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Body total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100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28.4 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4</a:t>
                      </a:r>
                      <a:endParaRPr kumimoji="0" lang="de-DE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73" name="Text Box 77"/>
          <p:cNvSpPr txBox="1">
            <a:spLocks noChangeArrowheads="1"/>
          </p:cNvSpPr>
          <p:nvPr/>
        </p:nvSpPr>
        <p:spPr bwMode="auto">
          <a:xfrm>
            <a:off x="304800" y="152400"/>
            <a:ext cx="8534400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FFFF00"/>
                </a:solidFill>
                <a:latin typeface="Times New Roman" pitchFamily="18" charset="0"/>
              </a:rPr>
              <a:t>Radioactivity distribution in alpha-RIT with </a:t>
            </a:r>
            <a:r>
              <a:rPr lang="en-US" sz="2400" baseline="30000" dirty="0" smtClean="0">
                <a:solidFill>
                  <a:srgbClr val="FFFF00"/>
                </a:solidFill>
                <a:latin typeface="Times New Roman" pitchFamily="18" charset="0"/>
              </a:rPr>
              <a:t>149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</a:rPr>
              <a:t>Tb-Rituximab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de-DE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274" name="Line 178"/>
          <p:cNvSpPr>
            <a:spLocks noChangeShapeType="1"/>
          </p:cNvSpPr>
          <p:nvPr/>
        </p:nvSpPr>
        <p:spPr bwMode="auto">
          <a:xfrm flipV="1">
            <a:off x="0" y="692150"/>
            <a:ext cx="9144000" cy="9525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275" name="Rectangle 179"/>
          <p:cNvSpPr>
            <a:spLocks noChangeArrowheads="1"/>
          </p:cNvSpPr>
          <p:nvPr/>
        </p:nvSpPr>
        <p:spPr bwMode="auto">
          <a:xfrm>
            <a:off x="7296150" y="6491288"/>
            <a:ext cx="1847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FF00"/>
                </a:solidFill>
              </a:rPr>
              <a:t>Beyer et al 2004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690688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690688" y="9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3076" name="Picture 4" descr="GAMMA SPECTRA GERD"/>
          <p:cNvPicPr>
            <a:picLocks noChangeAspect="1" noChangeArrowheads="1"/>
          </p:cNvPicPr>
          <p:nvPr/>
        </p:nvPicPr>
        <p:blipFill>
          <a:blip r:embed="rId3" cstate="print"/>
          <a:srcRect l="5858" t="9631" r="10817" b="5060"/>
          <a:stretch>
            <a:fillRect/>
          </a:stretch>
        </p:blipFill>
        <p:spPr bwMode="auto">
          <a:xfrm>
            <a:off x="0" y="0"/>
            <a:ext cx="5918200" cy="6858000"/>
          </a:xfrm>
          <a:prstGeom prst="rect">
            <a:avLst/>
          </a:prstGeom>
          <a:gradFill rotWithShape="0">
            <a:gsLst>
              <a:gs pos="0">
                <a:srgbClr val="CCFFFF"/>
              </a:gs>
              <a:gs pos="100000">
                <a:srgbClr val="CCFFFF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918200" y="90488"/>
            <a:ext cx="3225800" cy="55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The retention of the long-lived daughter nuclides (</a:t>
            </a:r>
            <a:r>
              <a:rPr lang="en-US" baseline="30000" dirty="0">
                <a:solidFill>
                  <a:srgbClr val="FFFF00"/>
                </a:solidFill>
              </a:rPr>
              <a:t>149</a:t>
            </a:r>
            <a:r>
              <a:rPr lang="en-US" dirty="0">
                <a:solidFill>
                  <a:srgbClr val="FFFF00"/>
                </a:solidFill>
              </a:rPr>
              <a:t>Eu, </a:t>
            </a:r>
            <a:r>
              <a:rPr lang="en-US" baseline="30000" dirty="0">
                <a:solidFill>
                  <a:srgbClr val="FFFF00"/>
                </a:solidFill>
              </a:rPr>
              <a:t>145</a:t>
            </a:r>
            <a:r>
              <a:rPr lang="en-US" dirty="0">
                <a:solidFill>
                  <a:srgbClr val="FFFF00"/>
                </a:solidFill>
              </a:rPr>
              <a:t>Sm) is identical and not influenced by the </a:t>
            </a:r>
            <a:r>
              <a:rPr lang="en-US" dirty="0" smtClean="0">
                <a:solidFill>
                  <a:srgbClr val="FFFF00"/>
                </a:solidFill>
              </a:rPr>
              <a:t>radioactive </a:t>
            </a:r>
            <a:r>
              <a:rPr lang="en-US" dirty="0">
                <a:solidFill>
                  <a:srgbClr val="FFFF00"/>
                </a:solidFill>
              </a:rPr>
              <a:t>decay mode (alpha or EC) 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All the daughter nuclides stabilizes </a:t>
            </a:r>
            <a:r>
              <a:rPr lang="en-US" dirty="0" err="1">
                <a:solidFill>
                  <a:srgbClr val="FFFF00"/>
                </a:solidFill>
              </a:rPr>
              <a:t>themselve</a:t>
            </a:r>
            <a:r>
              <a:rPr lang="en-US" dirty="0">
                <a:solidFill>
                  <a:srgbClr val="FFFF00"/>
                </a:solidFill>
              </a:rPr>
              <a:t> initially in the </a:t>
            </a:r>
            <a:r>
              <a:rPr lang="en-US" dirty="0" err="1">
                <a:solidFill>
                  <a:srgbClr val="FFFF00"/>
                </a:solidFill>
              </a:rPr>
              <a:t>the</a:t>
            </a:r>
            <a:r>
              <a:rPr lang="en-US" dirty="0">
                <a:solidFill>
                  <a:srgbClr val="FFFF00"/>
                </a:solidFill>
              </a:rPr>
              <a:t> unbound free Me</a:t>
            </a:r>
            <a:r>
              <a:rPr lang="en-US" baseline="30000" dirty="0">
                <a:solidFill>
                  <a:srgbClr val="FFFF00"/>
                </a:solidFill>
              </a:rPr>
              <a:t>3+</a:t>
            </a:r>
            <a:r>
              <a:rPr lang="en-US" dirty="0">
                <a:solidFill>
                  <a:srgbClr val="FFFF00"/>
                </a:solidFill>
              </a:rPr>
              <a:t> form, their excretion can be supported by suitable chelating </a:t>
            </a:r>
            <a:r>
              <a:rPr lang="en-US" dirty="0" err="1">
                <a:solidFill>
                  <a:srgbClr val="FFFF00"/>
                </a:solidFill>
              </a:rPr>
              <a:t>ligands</a:t>
            </a:r>
            <a:r>
              <a:rPr lang="en-US" dirty="0">
                <a:solidFill>
                  <a:srgbClr val="FFFF00"/>
                </a:solidFill>
              </a:rPr>
              <a:t> (EDTA for example)</a:t>
            </a:r>
          </a:p>
          <a:p>
            <a:pPr marL="457200" indent="-457200"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3.    MIRDOSE model gives 400 </a:t>
            </a:r>
            <a:r>
              <a:rPr lang="en-US" dirty="0" err="1">
                <a:solidFill>
                  <a:srgbClr val="FFFF00"/>
                </a:solidFill>
              </a:rPr>
              <a:t>mSv</a:t>
            </a:r>
            <a:r>
              <a:rPr lang="en-US" dirty="0">
                <a:solidFill>
                  <a:srgbClr val="FFFF00"/>
                </a:solidFill>
              </a:rPr>
              <a:t> dose to a patient, for a 5 </a:t>
            </a:r>
            <a:r>
              <a:rPr lang="en-US" dirty="0" err="1">
                <a:solidFill>
                  <a:srgbClr val="FFFF00"/>
                </a:solidFill>
              </a:rPr>
              <a:t>GBq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baseline="30000" dirty="0">
                <a:solidFill>
                  <a:srgbClr val="FFFF00"/>
                </a:solidFill>
              </a:rPr>
              <a:t>149</a:t>
            </a:r>
            <a:r>
              <a:rPr lang="en-US" dirty="0">
                <a:solidFill>
                  <a:srgbClr val="FFFF00"/>
                </a:solidFill>
              </a:rPr>
              <a:t>Tb-rituximab (weight factor 10 for </a:t>
            </a:r>
            <a:r>
              <a:rPr lang="en-US" dirty="0">
                <a:solidFill>
                  <a:srgbClr val="FFFF00"/>
                </a:solidFill>
                <a:latin typeface="Symbol" pitchFamily="18" charset="2"/>
              </a:rPr>
              <a:t>a</a:t>
            </a:r>
            <a:r>
              <a:rPr lang="en-US" dirty="0">
                <a:solidFill>
                  <a:srgbClr val="FFFF00"/>
                </a:solidFill>
              </a:rPr>
              <a:t>)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918200" y="5667375"/>
            <a:ext cx="3225800" cy="1190625"/>
          </a:xfrm>
          <a:prstGeom prst="rect">
            <a:avLst/>
          </a:prstGeom>
          <a:gradFill rotWithShape="0">
            <a:gsLst>
              <a:gs pos="0">
                <a:srgbClr val="CCFFFF">
                  <a:gamma/>
                  <a:shade val="66667"/>
                  <a:invGamma/>
                </a:srgbClr>
              </a:gs>
              <a:gs pos="50000">
                <a:srgbClr val="CCFFFF"/>
              </a:gs>
              <a:gs pos="100000">
                <a:srgbClr val="CCFFFF">
                  <a:gamma/>
                  <a:shade val="66667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Gamma spectra of the organs of the animals used in the study 120 days after injection for quantitative data analysis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07950" y="0"/>
            <a:ext cx="8856663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700">
                <a:solidFill>
                  <a:srgbClr val="FFFF00"/>
                </a:solidFill>
                <a:latin typeface="Times New Roman" pitchFamily="18" charset="0"/>
              </a:rPr>
              <a:t>Dose-Limiting Toxicities after Cytarabine and </a:t>
            </a:r>
            <a:r>
              <a:rPr lang="en-US" sz="2700" baseline="30000">
                <a:solidFill>
                  <a:srgbClr val="FFFF00"/>
                </a:solidFill>
                <a:latin typeface="Times New Roman" pitchFamily="18" charset="0"/>
              </a:rPr>
              <a:t>213</a:t>
            </a:r>
            <a:r>
              <a:rPr lang="en-US" sz="2700">
                <a:solidFill>
                  <a:srgbClr val="FFFF00"/>
                </a:solidFill>
                <a:latin typeface="Times New Roman" pitchFamily="18" charset="0"/>
              </a:rPr>
              <a:t>Bi-HuM195 (Anti CD 33 in Leukemia)</a:t>
            </a:r>
          </a:p>
        </p:txBody>
      </p:sp>
      <p:graphicFrame>
        <p:nvGraphicFramePr>
          <p:cNvPr id="10283" name="Group 43"/>
          <p:cNvGraphicFramePr>
            <a:graphicFrameLocks noGrp="1"/>
          </p:cNvGraphicFramePr>
          <p:nvPr/>
        </p:nvGraphicFramePr>
        <p:xfrm>
          <a:off x="755650" y="1196975"/>
          <a:ext cx="7620000" cy="4599115"/>
        </p:xfrm>
        <a:graphic>
          <a:graphicData uri="http://schemas.openxmlformats.org/drawingml/2006/table">
            <a:tbl>
              <a:tblPr/>
              <a:tblGrid>
                <a:gridCol w="1676400"/>
                <a:gridCol w="1447800"/>
                <a:gridCol w="4495800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Dose Level (MBq/kg)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No. of Patients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Dose-Limiting Toxicities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37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Prolonged myelosuppression (n=1)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0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46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Prolonged myelosuppression (n=1)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Death from pneumonia (n=1)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78" name="Line 38"/>
          <p:cNvSpPr>
            <a:spLocks noChangeShapeType="1"/>
          </p:cNvSpPr>
          <p:nvPr/>
        </p:nvSpPr>
        <p:spPr bwMode="auto">
          <a:xfrm flipV="1">
            <a:off x="0" y="1052513"/>
            <a:ext cx="9144000" cy="9525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281" name="Text Box 41"/>
          <p:cNvSpPr txBox="1">
            <a:spLocks noChangeArrowheads="1"/>
          </p:cNvSpPr>
          <p:nvPr/>
        </p:nvSpPr>
        <p:spPr bwMode="auto">
          <a:xfrm>
            <a:off x="84138" y="5949950"/>
            <a:ext cx="905986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100">
                <a:solidFill>
                  <a:srgbClr val="FFFF00"/>
                </a:solidFill>
              </a:rPr>
              <a:t>2 GBq </a:t>
            </a:r>
            <a:r>
              <a:rPr lang="de-DE" sz="2100" baseline="30000">
                <a:solidFill>
                  <a:srgbClr val="FFFF00"/>
                </a:solidFill>
              </a:rPr>
              <a:t>213</a:t>
            </a:r>
            <a:r>
              <a:rPr lang="de-DE" sz="2100">
                <a:solidFill>
                  <a:srgbClr val="FFFF00"/>
                </a:solidFill>
              </a:rPr>
              <a:t>Bi-HuM195 appears save even in combination with chemotherapy</a:t>
            </a:r>
          </a:p>
        </p:txBody>
      </p: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6572250" y="6491288"/>
            <a:ext cx="257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FF00"/>
                </a:solidFill>
              </a:rPr>
              <a:t>Jurcic et al unpublished</a:t>
            </a:r>
          </a:p>
        </p:txBody>
      </p:sp>
    </p:spTree>
  </p:cSld>
  <p:clrMapOvr>
    <a:masterClrMapping/>
  </p:clrMapOvr>
  <p:transition advTm="136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 l="46611" t="9030" r="33084" b="7996"/>
          <a:stretch>
            <a:fillRect/>
          </a:stretch>
        </p:blipFill>
        <p:spPr bwMode="auto">
          <a:xfrm>
            <a:off x="250825" y="549275"/>
            <a:ext cx="3130550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39750" y="6092825"/>
            <a:ext cx="254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FF00"/>
                </a:solidFill>
              </a:rPr>
              <a:t>In-111-CD66 dosimetry</a:t>
            </a:r>
          </a:p>
        </p:txBody>
      </p:sp>
      <p:pic>
        <p:nvPicPr>
          <p:cNvPr id="12294" name="Picture 6" descr="Agos_NHL_Firstline_zevalin"/>
          <p:cNvPicPr>
            <a:picLocks noChangeAspect="1" noChangeArrowheads="1"/>
          </p:cNvPicPr>
          <p:nvPr/>
        </p:nvPicPr>
        <p:blipFill>
          <a:blip r:embed="rId3" cstate="print"/>
          <a:srcRect l="68202" t="23111" r="26320" b="17731"/>
          <a:stretch>
            <a:fillRect/>
          </a:stretch>
        </p:blipFill>
        <p:spPr bwMode="auto">
          <a:xfrm>
            <a:off x="5435600" y="692150"/>
            <a:ext cx="1489075" cy="5186363"/>
          </a:xfrm>
          <a:prstGeom prst="rect">
            <a:avLst/>
          </a:prstGeom>
          <a:noFill/>
        </p:spPr>
      </p:pic>
      <p:pic>
        <p:nvPicPr>
          <p:cNvPr id="12295" name="Picture 7" descr="Agos_NHL_Firstline_zevalin"/>
          <p:cNvPicPr>
            <a:picLocks noChangeAspect="1" noChangeArrowheads="1"/>
          </p:cNvPicPr>
          <p:nvPr/>
        </p:nvPicPr>
        <p:blipFill>
          <a:blip r:embed="rId3" cstate="print"/>
          <a:srcRect l="56140" t="22437" r="37497" b="18675"/>
          <a:stretch>
            <a:fillRect/>
          </a:stretch>
        </p:blipFill>
        <p:spPr bwMode="auto">
          <a:xfrm>
            <a:off x="3706813" y="692150"/>
            <a:ext cx="1736725" cy="5184775"/>
          </a:xfrm>
          <a:prstGeom prst="rect">
            <a:avLst/>
          </a:prstGeom>
          <a:noFill/>
        </p:spPr>
      </p:pic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995738" y="6092825"/>
            <a:ext cx="26895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FFFF00"/>
                </a:solidFill>
              </a:rPr>
              <a:t>In-111-Zevalin </a:t>
            </a:r>
            <a:r>
              <a:rPr lang="de-DE" dirty="0" err="1" smtClean="0">
                <a:solidFill>
                  <a:srgbClr val="FFFF00"/>
                </a:solidFill>
              </a:rPr>
              <a:t>dosimetry</a:t>
            </a:r>
            <a:endParaRPr lang="de-DE" dirty="0">
              <a:solidFill>
                <a:srgbClr val="FFFF00"/>
              </a:solidFill>
            </a:endParaRPr>
          </a:p>
        </p:txBody>
      </p:sp>
      <p:pic>
        <p:nvPicPr>
          <p:cNvPr id="12297" name="Picture 9" descr="Agos_NHL_Firstline_zevalin"/>
          <p:cNvPicPr>
            <a:picLocks noChangeAspect="1" noChangeArrowheads="1"/>
          </p:cNvPicPr>
          <p:nvPr/>
        </p:nvPicPr>
        <p:blipFill>
          <a:blip r:embed="rId3" cstate="print"/>
          <a:srcRect l="57327" t="47806" r="39638" b="42386"/>
          <a:stretch>
            <a:fillRect/>
          </a:stretch>
        </p:blipFill>
        <p:spPr bwMode="auto">
          <a:xfrm>
            <a:off x="7092950" y="2492375"/>
            <a:ext cx="1797050" cy="1873250"/>
          </a:xfrm>
          <a:prstGeom prst="rect">
            <a:avLst/>
          </a:prstGeom>
          <a:noFill/>
        </p:spPr>
      </p:pic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900113" y="0"/>
            <a:ext cx="6605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>
                <a:solidFill>
                  <a:srgbClr val="FFFF00"/>
                </a:solidFill>
                <a:latin typeface="Times New Roman" pitchFamily="18" charset="0"/>
              </a:rPr>
              <a:t>Current clinical application of Radioimmunotherapy with Y-90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92138" y="-942975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de-DE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 flipV="1">
            <a:off x="0" y="404813"/>
            <a:ext cx="9144000" cy="9525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051050" y="188913"/>
            <a:ext cx="4721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FF00"/>
                </a:solidFill>
              </a:rPr>
              <a:t>Acknowledgments</a:t>
            </a:r>
            <a:endParaRPr lang="de-DE" sz="4400">
              <a:solidFill>
                <a:srgbClr val="FFFF00"/>
              </a:solidFill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44463" y="1268413"/>
            <a:ext cx="457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i="1">
                <a:solidFill>
                  <a:srgbClr val="FFFF00"/>
                </a:solidFill>
              </a:rPr>
              <a:t>Memorial Sloan-Kettering Cancer Center</a:t>
            </a:r>
          </a:p>
          <a:p>
            <a:r>
              <a:rPr lang="en-US">
                <a:solidFill>
                  <a:srgbClr val="FFFF00"/>
                </a:solidFill>
              </a:rPr>
              <a:t>David A. Scheinberg, Joseph G. Jurcic, Michael McDevitt,</a:t>
            </a:r>
            <a:endParaRPr lang="de-DE">
              <a:solidFill>
                <a:srgbClr val="FFFF00"/>
              </a:solidFill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44463" y="2636838"/>
            <a:ext cx="4572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i="1">
                <a:solidFill>
                  <a:srgbClr val="FFFF00"/>
                </a:solidFill>
              </a:rPr>
              <a:t>CERN, Geneva</a:t>
            </a:r>
            <a:endParaRPr lang="en-US">
              <a:solidFill>
                <a:srgbClr val="FFFF00"/>
              </a:solidFill>
            </a:endParaRPr>
          </a:p>
          <a:p>
            <a:r>
              <a:rPr lang="en-US">
                <a:solidFill>
                  <a:srgbClr val="FFFF00"/>
                </a:solidFill>
              </a:rPr>
              <a:t>Gerd J. Beyer,  Josef J Comor, Sanja Vranjes-Duric, ISOLDE Collaboration</a:t>
            </a:r>
            <a:r>
              <a:rPr lang="de-DE">
                <a:solidFill>
                  <a:srgbClr val="FFFF00"/>
                </a:solidFill>
              </a:rPr>
              <a:t> </a:t>
            </a:r>
            <a:endParaRPr lang="en-US">
              <a:solidFill>
                <a:srgbClr val="FFFF00"/>
              </a:solidFill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144463" y="3789363"/>
            <a:ext cx="4572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i="1">
                <a:solidFill>
                  <a:srgbClr val="FFFF00"/>
                </a:solidFill>
              </a:rPr>
              <a:t>Technical University Munich</a:t>
            </a:r>
          </a:p>
          <a:p>
            <a:r>
              <a:rPr lang="en-US">
                <a:solidFill>
                  <a:srgbClr val="FFFF00"/>
                </a:solidFill>
              </a:rPr>
              <a:t>Reingard Senekowitsch-Schmidtke, Christof Seidl</a:t>
            </a:r>
            <a:endParaRPr lang="de-DE">
              <a:solidFill>
                <a:srgbClr val="FFFF00"/>
              </a:solidFill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4572000" y="2636838"/>
            <a:ext cx="4572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i="1">
                <a:solidFill>
                  <a:srgbClr val="FFFF00"/>
                </a:solidFill>
              </a:rPr>
              <a:t>Nuclear Medicine/Radiochemistry</a:t>
            </a:r>
          </a:p>
          <a:p>
            <a:r>
              <a:rPr lang="en-US" b="1" i="1">
                <a:solidFill>
                  <a:srgbClr val="FFFF00"/>
                </a:solidFill>
              </a:rPr>
              <a:t>National Cancer Institute</a:t>
            </a:r>
          </a:p>
          <a:p>
            <a:r>
              <a:rPr lang="en-US">
                <a:solidFill>
                  <a:srgbClr val="FFFF00"/>
                </a:solidFill>
              </a:rPr>
              <a:t>Martin Brechbiel,</a:t>
            </a:r>
            <a:endParaRPr lang="de-DE">
              <a:solidFill>
                <a:srgbClr val="FFFF00"/>
              </a:solidFill>
            </a:endParaRP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4572000" y="1268413"/>
            <a:ext cx="410845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i="1">
                <a:solidFill>
                  <a:srgbClr val="FFFF00"/>
                </a:solidFill>
              </a:rPr>
              <a:t>Institute for Transuranium Elements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GB">
                <a:solidFill>
                  <a:srgbClr val="FFFF00"/>
                </a:solidFill>
              </a:rPr>
              <a:t>Tuomo Nikula, Christos Apostolidis</a:t>
            </a:r>
            <a:r>
              <a:rPr lang="de-DE"/>
              <a:t> </a:t>
            </a:r>
            <a:endParaRPr lang="en-US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4643438" y="4076700"/>
            <a:ext cx="1974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David E Charlton</a:t>
            </a:r>
            <a:r>
              <a:rPr lang="de-DE"/>
              <a:t> 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144463" y="5013325"/>
            <a:ext cx="3867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b="1" i="1">
                <a:solidFill>
                  <a:srgbClr val="FFFF00"/>
                </a:solidFill>
              </a:rPr>
              <a:t>University Medical Center Geneva</a:t>
            </a:r>
          </a:p>
          <a:p>
            <a:r>
              <a:rPr lang="en-US">
                <a:solidFill>
                  <a:srgbClr val="FFFF00"/>
                </a:solidFill>
              </a:rPr>
              <a:t>G. Künzi, O. Hartley, D. Soloviev, </a:t>
            </a:r>
          </a:p>
          <a:p>
            <a:r>
              <a:rPr lang="en-US">
                <a:solidFill>
                  <a:srgbClr val="FFFF00"/>
                </a:solidFill>
              </a:rPr>
              <a:t>Franz Buchegger</a:t>
            </a:r>
            <a:r>
              <a:rPr lang="de-DE">
                <a:solidFill>
                  <a:srgbClr val="FFFF00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140450" y="6491288"/>
            <a:ext cx="300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>
                <a:solidFill>
                  <a:srgbClr val="FFFF00"/>
                </a:solidFill>
              </a:rPr>
              <a:t>SEER Database 2002-2006</a:t>
            </a:r>
          </a:p>
        </p:txBody>
      </p:sp>
      <p:graphicFrame>
        <p:nvGraphicFramePr>
          <p:cNvPr id="21863" name="Group 359"/>
          <p:cNvGraphicFramePr>
            <a:graphicFrameLocks noGrp="1"/>
          </p:cNvGraphicFramePr>
          <p:nvPr/>
        </p:nvGraphicFramePr>
        <p:xfrm>
          <a:off x="179388" y="620713"/>
          <a:ext cx="8964612" cy="3017520"/>
        </p:xfrm>
        <a:graphic>
          <a:graphicData uri="http://schemas.openxmlformats.org/drawingml/2006/table">
            <a:tbl>
              <a:tblPr/>
              <a:tblGrid>
                <a:gridCol w="2287587"/>
                <a:gridCol w="1357313"/>
                <a:gridCol w="1069975"/>
                <a:gridCol w="1722437"/>
                <a:gridCol w="1368425"/>
                <a:gridCol w="1158875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Leukemia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Gastric cancer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Hon Hodgkin Lymphoma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Prostate cancer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Breast cancer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Incidence rate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 100,000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160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124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 Year survival 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23%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26%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67%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99%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89%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 year survival localized stage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63%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81%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98%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 year survival advanced stage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57%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31%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23%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865" name="Group 361"/>
          <p:cNvGraphicFramePr>
            <a:graphicFrameLocks noGrp="1"/>
          </p:cNvGraphicFramePr>
          <p:nvPr/>
        </p:nvGraphicFramePr>
        <p:xfrm>
          <a:off x="179388" y="3736975"/>
          <a:ext cx="5832475" cy="3122295"/>
        </p:xfrm>
        <a:graphic>
          <a:graphicData uri="http://schemas.openxmlformats.org/drawingml/2006/table">
            <a:tbl>
              <a:tblPr/>
              <a:tblGrid>
                <a:gridCol w="2255837"/>
                <a:gridCol w="1520825"/>
                <a:gridCol w="1066800"/>
                <a:gridCol w="989013"/>
              </a:tblGrid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renal cancer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Colon Cancer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Lung cancer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Incidence rate per 100,000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14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49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63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 Year survival 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68%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65%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16%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 year survival localized stage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90%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91%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53%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 year survival advanced stage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4%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66" name="Text Box 362"/>
          <p:cNvSpPr txBox="1">
            <a:spLocks noChangeArrowheads="1"/>
          </p:cNvSpPr>
          <p:nvPr/>
        </p:nvSpPr>
        <p:spPr bwMode="auto">
          <a:xfrm>
            <a:off x="0" y="0"/>
            <a:ext cx="242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400">
                <a:solidFill>
                  <a:srgbClr val="FFFF00"/>
                </a:solidFill>
              </a:rPr>
              <a:t>Cancer statistics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 l="54402" t="12668" r="21837" b="12128"/>
          <a:stretch>
            <a:fillRect/>
          </a:stretch>
        </p:blipFill>
        <p:spPr bwMode="auto">
          <a:xfrm>
            <a:off x="684213" y="476250"/>
            <a:ext cx="4205287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68313" y="6237288"/>
            <a:ext cx="6203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FFFF00"/>
                </a:solidFill>
              </a:rPr>
              <a:t>In-111-J591 </a:t>
            </a:r>
            <a:r>
              <a:rPr lang="de-DE" dirty="0" err="1" smtClean="0">
                <a:solidFill>
                  <a:srgbClr val="FFFF00"/>
                </a:solidFill>
              </a:rPr>
              <a:t>for</a:t>
            </a:r>
            <a:r>
              <a:rPr lang="de-DE" dirty="0" smtClean="0">
                <a:solidFill>
                  <a:srgbClr val="FFFF00"/>
                </a:solidFill>
              </a:rPr>
              <a:t>  </a:t>
            </a:r>
            <a:r>
              <a:rPr lang="de-DE" dirty="0" err="1" smtClean="0">
                <a:solidFill>
                  <a:srgbClr val="FFFF00"/>
                </a:solidFill>
              </a:rPr>
              <a:t>p</a:t>
            </a:r>
            <a:r>
              <a:rPr lang="de-DE" dirty="0" err="1" smtClean="0">
                <a:solidFill>
                  <a:srgbClr val="FFFF00"/>
                </a:solidFill>
              </a:rPr>
              <a:t>rostate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c</a:t>
            </a:r>
            <a:r>
              <a:rPr lang="de-DE" dirty="0" err="1" smtClean="0">
                <a:solidFill>
                  <a:srgbClr val="FFFF00"/>
                </a:solidFill>
              </a:rPr>
              <a:t>ancer</a:t>
            </a:r>
            <a:r>
              <a:rPr lang="de-DE" dirty="0">
                <a:solidFill>
                  <a:srgbClr val="FFFF00"/>
                </a:solidFill>
              </a:rPr>
              <a:t>, Pandit-</a:t>
            </a:r>
            <a:r>
              <a:rPr lang="de-DE" dirty="0" err="1">
                <a:solidFill>
                  <a:srgbClr val="FFFF00"/>
                </a:solidFill>
              </a:rPr>
              <a:t>Taskar</a:t>
            </a:r>
            <a:r>
              <a:rPr lang="de-DE" dirty="0">
                <a:solidFill>
                  <a:srgbClr val="FFFF00"/>
                </a:solidFill>
              </a:rPr>
              <a:t>, JNM 2008</a:t>
            </a: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2924175"/>
            <a:ext cx="2520950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79388" y="38100"/>
            <a:ext cx="8540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FF00"/>
                </a:solidFill>
                <a:latin typeface="Times New Roman" pitchFamily="18" charset="0"/>
              </a:rPr>
              <a:t>Experimental clinical application of radioimmunotherapy in solid tumors – Prostate Cancer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 l="49625" t="20570" r="31335" b="14119"/>
          <a:stretch>
            <a:fillRect/>
          </a:stretch>
        </p:blipFill>
        <p:spPr bwMode="auto">
          <a:xfrm>
            <a:off x="684213" y="404813"/>
            <a:ext cx="4010025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63575" y="6256338"/>
            <a:ext cx="65369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FFFF00"/>
                </a:solidFill>
              </a:rPr>
              <a:t>In-111-g250 </a:t>
            </a:r>
            <a:r>
              <a:rPr lang="de-DE" dirty="0" err="1" smtClean="0">
                <a:solidFill>
                  <a:srgbClr val="FFFF00"/>
                </a:solidFill>
              </a:rPr>
              <a:t>for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 smtClean="0">
                <a:solidFill>
                  <a:srgbClr val="FFFF00"/>
                </a:solidFill>
              </a:rPr>
              <a:t>renal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 smtClean="0">
                <a:solidFill>
                  <a:srgbClr val="FFFF00"/>
                </a:solidFill>
              </a:rPr>
              <a:t>cancer</a:t>
            </a:r>
            <a:r>
              <a:rPr lang="de-DE" dirty="0" smtClean="0">
                <a:solidFill>
                  <a:srgbClr val="FFFF00"/>
                </a:solidFill>
              </a:rPr>
              <a:t>, </a:t>
            </a:r>
            <a:r>
              <a:rPr lang="de-DE" dirty="0" err="1" smtClean="0">
                <a:solidFill>
                  <a:srgbClr val="FFFF00"/>
                </a:solidFill>
              </a:rPr>
              <a:t>Stillebroer</a:t>
            </a:r>
            <a:r>
              <a:rPr lang="de-DE" dirty="0">
                <a:solidFill>
                  <a:srgbClr val="FFFF00"/>
                </a:solidFill>
              </a:rPr>
              <a:t>, </a:t>
            </a:r>
            <a:r>
              <a:rPr lang="de-DE" dirty="0" err="1">
                <a:solidFill>
                  <a:srgbClr val="FFFF00"/>
                </a:solidFill>
              </a:rPr>
              <a:t>Cancer</a:t>
            </a:r>
            <a:r>
              <a:rPr lang="de-DE" dirty="0">
                <a:solidFill>
                  <a:srgbClr val="FFFF00"/>
                </a:solidFill>
              </a:rPr>
              <a:t> Imaging 2007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65088" y="0"/>
            <a:ext cx="9078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>
                <a:solidFill>
                  <a:srgbClr val="FFFF00"/>
                </a:solidFill>
                <a:latin typeface="Times New Roman" pitchFamily="18" charset="0"/>
              </a:rPr>
              <a:t>Experimental clinical application of radioimmunotherapy in solid tumors – renal cancer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 l="69070" t="28978" r="16614" b="23607"/>
          <a:stretch>
            <a:fillRect/>
          </a:stretch>
        </p:blipFill>
        <p:spPr bwMode="auto">
          <a:xfrm>
            <a:off x="539750" y="549275"/>
            <a:ext cx="404971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/>
          <a:srcRect l="73935" t="7338" r="10727" b="35226"/>
          <a:stretch>
            <a:fillRect/>
          </a:stretch>
        </p:blipFill>
        <p:spPr bwMode="auto">
          <a:xfrm>
            <a:off x="4932363" y="549275"/>
            <a:ext cx="3738562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979613" y="44450"/>
            <a:ext cx="4551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400">
                <a:solidFill>
                  <a:srgbClr val="FFFF00"/>
                </a:solidFill>
                <a:latin typeface="Times New Roman" pitchFamily="18" charset="0"/>
              </a:rPr>
              <a:t>clinical application of radiopeptides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39750" y="6381750"/>
            <a:ext cx="418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FF00"/>
                </a:solidFill>
              </a:rPr>
              <a:t>Therapy with Lutetium-177-DOTATATE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4819650" y="6381750"/>
            <a:ext cx="432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FF00"/>
                </a:solidFill>
              </a:rPr>
              <a:t>PET imaging with Gallium-68-DOTATOC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c-l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352800"/>
            <a:ext cx="3810000" cy="3111500"/>
          </a:xfrm>
          <a:prstGeom prst="rect">
            <a:avLst/>
          </a:prstGeom>
          <a:noFill/>
        </p:spPr>
      </p:pic>
      <p:pic>
        <p:nvPicPr>
          <p:cNvPr id="6147" name="Picture 3" descr="sc-let3"/>
          <p:cNvPicPr>
            <a:picLocks noChangeAspect="1" noChangeArrowheads="1"/>
          </p:cNvPicPr>
          <p:nvPr/>
        </p:nvPicPr>
        <p:blipFill>
          <a:blip r:embed="rId3" cstate="print"/>
          <a:srcRect b="4573"/>
          <a:stretch>
            <a:fillRect/>
          </a:stretch>
        </p:blipFill>
        <p:spPr bwMode="auto">
          <a:xfrm>
            <a:off x="179388" y="908050"/>
            <a:ext cx="2819400" cy="2398713"/>
          </a:xfrm>
          <a:prstGeom prst="rect">
            <a:avLst/>
          </a:prstGeo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276600" y="914400"/>
            <a:ext cx="5562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The extremely dense ionisations result in more lethal double strand breaks, which are not accessable to repair mechanisms (Locally multiply damaged site (LMDS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)).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692275" y="0"/>
            <a:ext cx="5276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800">
                <a:solidFill>
                  <a:srgbClr val="FFFF00"/>
                </a:solidFill>
                <a:latin typeface="Times"/>
              </a:rPr>
              <a:t>Radiobiology of high LET Radition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038600" y="4114800"/>
            <a:ext cx="4876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no dose-effect shoulder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buFontTx/>
              <a:buChar char="•"/>
            </a:pPr>
            <a:r>
              <a:rPr lang="en-U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no correlation with Oxygen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saturation</a:t>
            </a:r>
          </a:p>
          <a:p>
            <a:pPr eaLnBrk="0" hangingPunct="0">
              <a:buFontTx/>
              <a:buChar char="•"/>
            </a:pPr>
            <a:r>
              <a:rPr lang="en-U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dose rate less relevant</a:t>
            </a: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620713"/>
            <a:ext cx="91440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 advTm="10056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95250" y="1125538"/>
          <a:ext cx="9048750" cy="5149850"/>
        </p:xfrm>
        <a:graphic>
          <a:graphicData uri="http://schemas.openxmlformats.org/presentationml/2006/ole">
            <p:oleObj spid="_x0000_s11268" name="Diagramm" r:id="rId3" imgW="9086779" imgH="5019528" progId="Excel.Sheet.8">
              <p:embed/>
            </p:oleObj>
          </a:graphicData>
        </a:graphic>
      </p:graphicFrame>
      <p:sp>
        <p:nvSpPr>
          <p:cNvPr id="11281" name="Oval 17"/>
          <p:cNvSpPr>
            <a:spLocks noChangeArrowheads="1"/>
          </p:cNvSpPr>
          <p:nvPr/>
        </p:nvSpPr>
        <p:spPr bwMode="auto">
          <a:xfrm>
            <a:off x="1042988" y="2205038"/>
            <a:ext cx="1728787" cy="15843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/>
          </a:p>
          <a:p>
            <a:pPr algn="ctr"/>
            <a:endParaRPr lang="de-DE"/>
          </a:p>
          <a:p>
            <a:pPr algn="ctr"/>
            <a:r>
              <a:rPr lang="de-DE"/>
              <a:t>Tumor cell</a:t>
            </a:r>
          </a:p>
        </p:txBody>
      </p:sp>
      <p:sp>
        <p:nvSpPr>
          <p:cNvPr id="11283" name="Oval 19"/>
          <p:cNvSpPr>
            <a:spLocks noChangeArrowheads="1"/>
          </p:cNvSpPr>
          <p:nvPr/>
        </p:nvSpPr>
        <p:spPr bwMode="auto">
          <a:xfrm>
            <a:off x="1547813" y="2420938"/>
            <a:ext cx="865187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1714480" y="0"/>
            <a:ext cx="56493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800" dirty="0">
                <a:solidFill>
                  <a:srgbClr val="FFFF00"/>
                </a:solidFill>
                <a:latin typeface="Times New Roman" pitchFamily="18" charset="0"/>
              </a:rPr>
              <a:t>Alpha </a:t>
            </a:r>
            <a:r>
              <a:rPr lang="de-DE" sz="2800" dirty="0" err="1">
                <a:solidFill>
                  <a:srgbClr val="FFFF00"/>
                </a:solidFill>
                <a:latin typeface="Times New Roman" pitchFamily="18" charset="0"/>
              </a:rPr>
              <a:t>track</a:t>
            </a:r>
            <a:r>
              <a:rPr lang="de-DE" sz="2800" dirty="0">
                <a:solidFill>
                  <a:srgbClr val="FFFF00"/>
                </a:solidFill>
                <a:latin typeface="Times New Roman" pitchFamily="18" charset="0"/>
              </a:rPr>
              <a:t> in </a:t>
            </a:r>
            <a:r>
              <a:rPr lang="de-DE" sz="2800" dirty="0" err="1">
                <a:solidFill>
                  <a:srgbClr val="FFFF00"/>
                </a:solidFill>
                <a:latin typeface="Times New Roman" pitchFamily="18" charset="0"/>
              </a:rPr>
              <a:t>relation</a:t>
            </a:r>
            <a:r>
              <a:rPr lang="de-DE" sz="28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de-DE" sz="2800" dirty="0" err="1">
                <a:solidFill>
                  <a:srgbClr val="FFFF00"/>
                </a:solidFill>
                <a:latin typeface="Times New Roman" pitchFamily="18" charset="0"/>
              </a:rPr>
              <a:t>to</a:t>
            </a:r>
            <a:r>
              <a:rPr lang="de-DE" sz="28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de-DE" sz="2800" dirty="0" err="1">
                <a:solidFill>
                  <a:srgbClr val="FFFF00"/>
                </a:solidFill>
                <a:latin typeface="Times New Roman" pitchFamily="18" charset="0"/>
              </a:rPr>
              <a:t>cancer</a:t>
            </a:r>
            <a:r>
              <a:rPr lang="de-DE" sz="28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de-DE" sz="2800" dirty="0" err="1">
                <a:solidFill>
                  <a:srgbClr val="FFFF00"/>
                </a:solidFill>
                <a:latin typeface="Times New Roman" pitchFamily="18" charset="0"/>
              </a:rPr>
              <a:t>cells</a:t>
            </a:r>
            <a:r>
              <a:rPr lang="de-DE" sz="28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 flipV="1">
            <a:off x="0" y="692150"/>
            <a:ext cx="9144000" cy="9525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3970" r="5775"/>
          <a:stretch>
            <a:fillRect/>
          </a:stretch>
        </p:blipFill>
        <p:spPr bwMode="auto">
          <a:xfrm>
            <a:off x="-1588" y="2073275"/>
            <a:ext cx="2136776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 l="20332" r="11057" b="8572"/>
          <a:stretch>
            <a:fillRect/>
          </a:stretch>
        </p:blipFill>
        <p:spPr bwMode="auto">
          <a:xfrm>
            <a:off x="1979613" y="2057400"/>
            <a:ext cx="2241550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 l="20332" r="6371"/>
          <a:stretch>
            <a:fillRect/>
          </a:stretch>
        </p:blipFill>
        <p:spPr bwMode="auto">
          <a:xfrm>
            <a:off x="4132263" y="1997075"/>
            <a:ext cx="2225675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784225" y="496728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>
                <a:solidFill>
                  <a:srgbClr val="FFFF00"/>
                </a:solidFill>
              </a:rPr>
              <a:t>15</a:t>
            </a:r>
            <a:endParaRPr lang="en-US" sz="2400">
              <a:solidFill>
                <a:srgbClr val="FFFF00"/>
              </a:solidFill>
              <a:sym typeface="Symbol" pitchFamily="18" charset="2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0" y="4510088"/>
            <a:ext cx="3640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chemeClr val="bg1"/>
                </a:solidFill>
              </a:rPr>
              <a:t>Incubation duration (min):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544763" y="496728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>
                <a:solidFill>
                  <a:srgbClr val="FFFF00"/>
                </a:solidFill>
              </a:rPr>
              <a:t>60</a:t>
            </a:r>
            <a:endParaRPr lang="en-US" sz="2400">
              <a:solidFill>
                <a:srgbClr val="FFFF00"/>
              </a:solidFill>
              <a:sym typeface="Symbol" pitchFamily="18" charset="2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7389813" y="4967288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>
                <a:solidFill>
                  <a:srgbClr val="FFFF00"/>
                </a:solidFill>
              </a:rPr>
              <a:t>120</a:t>
            </a:r>
            <a:endParaRPr lang="en-US" sz="2400">
              <a:solidFill>
                <a:srgbClr val="FFFF00"/>
              </a:solidFill>
              <a:sym typeface="Symbol" pitchFamily="18" charset="2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0" y="1068388"/>
            <a:ext cx="8651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Confocal microscopy slices through the equator of LNCaP spheroids </a:t>
            </a:r>
          </a:p>
          <a:p>
            <a:pPr eaLnBrk="0" hangingPunct="0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following incubation with 10 </a:t>
            </a:r>
            <a:r>
              <a:rPr lang="en-US" sz="2400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g/ml </a:t>
            </a:r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FITC-J591 and wash (3x).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0" y="5576888"/>
            <a:ext cx="441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chemeClr val="bg1"/>
                </a:solidFill>
              </a:rPr>
              <a:t>Ab penetration (cell diameters):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854075" y="603408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>
                <a:solidFill>
                  <a:srgbClr val="FFFF00"/>
                </a:solidFill>
              </a:rPr>
              <a:t>1</a:t>
            </a:r>
            <a:endParaRPr lang="en-US" sz="2400">
              <a:solidFill>
                <a:srgbClr val="FFFF00"/>
              </a:solidFill>
              <a:sym typeface="Symbol" pitchFamily="18" charset="2"/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2682875" y="603408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>
                <a:solidFill>
                  <a:srgbClr val="FFFF00"/>
                </a:solidFill>
              </a:rPr>
              <a:t>2</a:t>
            </a:r>
            <a:endParaRPr lang="en-US" sz="2400">
              <a:solidFill>
                <a:srgbClr val="FFFF00"/>
              </a:solidFill>
              <a:sym typeface="Symbol" pitchFamily="18" charset="2"/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5121275" y="603408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>
                <a:solidFill>
                  <a:srgbClr val="FFFF00"/>
                </a:solidFill>
              </a:rPr>
              <a:t>3</a:t>
            </a:r>
            <a:endParaRPr lang="en-US" sz="2400">
              <a:solidFill>
                <a:srgbClr val="FFFF00"/>
              </a:solidFill>
              <a:sym typeface="Symbol" pitchFamily="18" charset="2"/>
            </a:endParaRPr>
          </a:p>
        </p:txBody>
      </p:sp>
      <p:pic>
        <p:nvPicPr>
          <p:cNvPr id="9230" name="Picture 14" descr="2hoh_forppt copy"/>
          <p:cNvPicPr>
            <a:picLocks noChangeAspect="1" noChangeArrowheads="1"/>
          </p:cNvPicPr>
          <p:nvPr/>
        </p:nvPicPr>
        <p:blipFill>
          <a:blip r:embed="rId5" cstate="print"/>
          <a:srcRect t="648" r="3986" b="54008"/>
          <a:stretch>
            <a:fillRect/>
          </a:stretch>
        </p:blipFill>
        <p:spPr bwMode="auto">
          <a:xfrm>
            <a:off x="6570663" y="1997075"/>
            <a:ext cx="2397125" cy="2322513"/>
          </a:xfrm>
          <a:prstGeom prst="rect">
            <a:avLst/>
          </a:prstGeom>
          <a:noFill/>
        </p:spPr>
      </p:pic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883150" y="4967288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>
                <a:solidFill>
                  <a:srgbClr val="FFFF00"/>
                </a:solidFill>
              </a:rPr>
              <a:t>120</a:t>
            </a:r>
            <a:endParaRPr lang="en-US" sz="2400">
              <a:solidFill>
                <a:srgbClr val="FFFF00"/>
              </a:solidFill>
              <a:sym typeface="Symbol" pitchFamily="18" charset="2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6130925" y="5791200"/>
            <a:ext cx="3028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>
                <a:solidFill>
                  <a:schemeClr val="bg1"/>
                </a:solidFill>
              </a:rPr>
              <a:t>Control:</a:t>
            </a:r>
            <a:br>
              <a:rPr lang="en-US" sz="2400">
                <a:solidFill>
                  <a:schemeClr val="bg1"/>
                </a:solidFill>
              </a:rPr>
            </a:br>
            <a:r>
              <a:rPr lang="en-US" sz="2400">
                <a:solidFill>
                  <a:schemeClr val="bg1"/>
                </a:solidFill>
              </a:rPr>
              <a:t>(</a:t>
            </a:r>
            <a:r>
              <a:rPr lang="en-US" sz="2000">
                <a:solidFill>
                  <a:schemeClr val="bg1"/>
                </a:solidFill>
              </a:rPr>
              <a:t>10 </a:t>
            </a:r>
            <a:r>
              <a:rPr lang="en-US" sz="2000">
                <a:solidFill>
                  <a:schemeClr val="bg1"/>
                </a:solidFill>
                <a:sym typeface="Symbol" pitchFamily="18" charset="2"/>
              </a:rPr>
              <a:t>g/ml </a:t>
            </a:r>
            <a:r>
              <a:rPr lang="en-US" sz="2000">
                <a:solidFill>
                  <a:schemeClr val="bg1"/>
                </a:solidFill>
              </a:rPr>
              <a:t>FITC-HuM195)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0" y="55997"/>
            <a:ext cx="9144000" cy="5329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3200" dirty="0">
                <a:solidFill>
                  <a:srgbClr val="FFFF00"/>
                </a:solidFill>
                <a:latin typeface="Times New Roman" pitchFamily="18" charset="0"/>
              </a:rPr>
              <a:t>Antibody Penetration </a:t>
            </a:r>
            <a:r>
              <a:rPr lang="en-US" sz="3200" dirty="0" smtClean="0">
                <a:solidFill>
                  <a:srgbClr val="FFFF00"/>
                </a:solidFill>
                <a:latin typeface="Times New Roman" pitchFamily="18" charset="0"/>
              </a:rPr>
              <a:t>over time</a:t>
            </a:r>
            <a:endParaRPr lang="en-US" sz="3200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 flipV="1">
            <a:off x="0" y="692150"/>
            <a:ext cx="9144000" cy="9525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7767638" y="6553200"/>
            <a:ext cx="1277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400">
                <a:solidFill>
                  <a:srgbClr val="FFFF00"/>
                </a:solidFill>
              </a:rPr>
              <a:t>Sgouros, et al</a:t>
            </a:r>
          </a:p>
        </p:txBody>
      </p:sp>
    </p:spTree>
  </p:cSld>
  <p:clrMapOvr>
    <a:masterClrMapping/>
  </p:clrMapOvr>
  <p:transition advTm="2884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95288" y="115888"/>
            <a:ext cx="8540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800">
                <a:solidFill>
                  <a:srgbClr val="FFFF00"/>
                </a:solidFill>
                <a:latin typeface="Times New Roman" pitchFamily="18" charset="0"/>
              </a:rPr>
              <a:t>Terbium-149 – a new Isotope for targeted cancer therapy ?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print"/>
          <a:srcRect l="5127" t="16250" r="32617" b="16250"/>
          <a:stretch>
            <a:fillRect/>
          </a:stretch>
        </p:blipFill>
        <p:spPr bwMode="auto">
          <a:xfrm>
            <a:off x="1214414" y="1571612"/>
            <a:ext cx="674692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feld 2"/>
          <p:cNvSpPr txBox="1"/>
          <p:nvPr/>
        </p:nvSpPr>
        <p:spPr>
          <a:xfrm>
            <a:off x="7842041" y="6581001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Beyer et al 2001</a:t>
            </a:r>
            <a:endParaRPr lang="de-DE" sz="1200" dirty="0"/>
          </a:p>
        </p:txBody>
      </p:sp>
    </p:spTree>
  </p:cSld>
  <p:clrMapOvr>
    <a:masterClrMapping/>
  </p:clrMapOvr>
  <p:transition advTm="8044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4213" y="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CH" sz="2800" b="1">
                <a:solidFill>
                  <a:srgbClr val="FFFF00"/>
                </a:solidFill>
                <a:latin typeface="Times New Roman" pitchFamily="18" charset="0"/>
              </a:rPr>
              <a:t>Comparision:</a:t>
            </a:r>
            <a:r>
              <a:rPr lang="fr-CH" sz="2800" b="1" baseline="30000">
                <a:solidFill>
                  <a:srgbClr val="FFFF00"/>
                </a:solidFill>
                <a:latin typeface="Times New Roman" pitchFamily="18" charset="0"/>
              </a:rPr>
              <a:t>	                       213</a:t>
            </a:r>
            <a:r>
              <a:rPr lang="fr-CH" sz="2800" b="1">
                <a:solidFill>
                  <a:srgbClr val="FFFF00"/>
                </a:solidFill>
                <a:latin typeface="Times New Roman" pitchFamily="18" charset="0"/>
              </a:rPr>
              <a:t>Bi   	   </a:t>
            </a:r>
            <a:r>
              <a:rPr lang="fr-CH" sz="2800" b="1" baseline="30000">
                <a:solidFill>
                  <a:srgbClr val="FFFF00"/>
                </a:solidFill>
                <a:latin typeface="Times New Roman" pitchFamily="18" charset="0"/>
              </a:rPr>
              <a:t>149</a:t>
            </a:r>
            <a:r>
              <a:rPr lang="fr-CH" sz="2800" b="1">
                <a:solidFill>
                  <a:srgbClr val="FFFF00"/>
                </a:solidFill>
                <a:latin typeface="Times New Roman" pitchFamily="18" charset="0"/>
              </a:rPr>
              <a:t>Tb</a:t>
            </a: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5239" name="Group 119"/>
          <p:cNvGraphicFramePr>
            <a:graphicFrameLocks noGrp="1"/>
          </p:cNvGraphicFramePr>
          <p:nvPr/>
        </p:nvGraphicFramePr>
        <p:xfrm>
          <a:off x="609600" y="1295400"/>
          <a:ext cx="8229600" cy="4468368"/>
        </p:xfrm>
        <a:graphic>
          <a:graphicData uri="http://schemas.openxmlformats.org/drawingml/2006/table">
            <a:tbl>
              <a:tblPr/>
              <a:tblGrid>
                <a:gridCol w="3087688"/>
                <a:gridCol w="2398712"/>
                <a:gridCol w="2743200"/>
              </a:tblGrid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 </a:t>
                      </a:r>
                      <a:r>
                        <a:rPr kumimoji="0" lang="fr-CH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1/2</a:t>
                      </a: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46 min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4.1 h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branch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100 %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17 %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 </a:t>
                      </a:r>
                      <a:r>
                        <a:rPr kumimoji="0" lang="fr-CH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Symbol" pitchFamily="18" charset="2"/>
                        </a:rPr>
                        <a:t>A </a:t>
                      </a: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[MeV]</a:t>
                      </a:r>
                      <a:endParaRPr kumimoji="0" lang="en-US" sz="2400" b="1" i="0" u="none" strike="noStrike" cap="none" normalizeH="0" baseline="-2500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8.4  (</a:t>
                      </a:r>
                      <a:r>
                        <a:rPr kumimoji="0" lang="fr-CH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213</a:t>
                      </a:r>
                      <a:r>
                        <a:rPr kumimoji="0" lang="fr-CH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Po)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3.97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Range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80 µm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28 µm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LET [keV/µm]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105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140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gamma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440 keV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divers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ß</a:t>
                      </a:r>
                      <a:r>
                        <a:rPr kumimoji="0" lang="fr-CH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+ </a:t>
                      </a: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(PET?)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7 %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Daughter nuclides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209</a:t>
                      </a: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Pb (3.25h)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149</a:t>
                      </a:r>
                      <a:r>
                        <a:rPr kumimoji="0" lang="fr-CH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Gd (9d), </a:t>
                      </a:r>
                      <a:r>
                        <a:rPr kumimoji="0" lang="fr-CH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149</a:t>
                      </a:r>
                      <a:r>
                        <a:rPr kumimoji="0" lang="fr-CH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Eu(93d), </a:t>
                      </a:r>
                      <a:endParaRPr kumimoji="0" lang="fr-CH" sz="1400" b="0" i="0" u="none" strike="noStrike" cap="none" normalizeH="0" baseline="3000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145</a:t>
                      </a:r>
                      <a:r>
                        <a:rPr kumimoji="0" lang="fr-CH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Eu(6d), </a:t>
                      </a:r>
                      <a:r>
                        <a:rPr kumimoji="0" lang="fr-CH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145</a:t>
                      </a:r>
                      <a:r>
                        <a:rPr kumimoji="0" lang="fr-CH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Sm(340d), </a:t>
                      </a:r>
                      <a:r>
                        <a:rPr kumimoji="0" lang="fr-CH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145</a:t>
                      </a:r>
                      <a:r>
                        <a:rPr kumimoji="0" lang="fr-CH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Pm(18y)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Availability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generator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CERN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32" name="Line 112"/>
          <p:cNvSpPr>
            <a:spLocks noChangeShapeType="1"/>
          </p:cNvSpPr>
          <p:nvPr/>
        </p:nvSpPr>
        <p:spPr bwMode="auto">
          <a:xfrm flipV="1">
            <a:off x="0" y="692150"/>
            <a:ext cx="9144000" cy="9525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0" y="2571750"/>
          <a:ext cx="5715000" cy="3600450"/>
        </p:xfrm>
        <a:graphic>
          <a:graphicData uri="http://schemas.openxmlformats.org/presentationml/2006/ole">
            <p:oleObj spid="_x0000_s20482" name="Diagramm" r:id="rId3" imgW="7315200" imgH="4610010" progId="Excel.Sheet.8">
              <p:embed/>
            </p:oleObj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4500563" y="1012825"/>
          <a:ext cx="4643437" cy="3362325"/>
        </p:xfrm>
        <a:graphic>
          <a:graphicData uri="http://schemas.openxmlformats.org/presentationml/2006/ole">
            <p:oleObj spid="_x0000_s20483" name="Diagramm" r:id="rId4" imgW="6153221" imgH="3371820" progId="Excel.Sheet.8">
              <p:embed/>
            </p:oleObj>
          </a:graphicData>
        </a:graphic>
      </p:graphicFrame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711950" y="6256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de-DE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991350" y="6491288"/>
            <a:ext cx="215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FF00"/>
                </a:solidFill>
              </a:rPr>
              <a:t>Miederer et al 2003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19063" y="188913"/>
            <a:ext cx="902493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300">
                <a:solidFill>
                  <a:srgbClr val="FFFF00"/>
                </a:solidFill>
                <a:latin typeface="Times New Roman" pitchFamily="18" charset="0"/>
              </a:rPr>
              <a:t>In vitro system for investigation of single cell-kill potential of Terbium-149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5775325" y="1047750"/>
            <a:ext cx="278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>
                <a:solidFill>
                  <a:srgbClr val="FFFF00"/>
                </a:solidFill>
              </a:rPr>
              <a:t>Monte Carlo simulation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124075" y="2466975"/>
            <a:ext cx="1439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>
                <a:solidFill>
                  <a:srgbClr val="FFFF00"/>
                </a:solidFill>
              </a:rPr>
              <a:t>experiment</a:t>
            </a: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0" y="692150"/>
            <a:ext cx="91440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7648575" y="1649413"/>
            <a:ext cx="822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200" baseline="30000">
                <a:solidFill>
                  <a:srgbClr val="CC0000"/>
                </a:solidFill>
              </a:rPr>
              <a:t>149</a:t>
            </a:r>
            <a:r>
              <a:rPr lang="de-DE" sz="1200">
                <a:solidFill>
                  <a:srgbClr val="CC0000"/>
                </a:solidFill>
              </a:rPr>
              <a:t>Tb</a:t>
            </a:r>
          </a:p>
          <a:p>
            <a:r>
              <a:rPr lang="de-DE" sz="1200" baseline="30000">
                <a:solidFill>
                  <a:srgbClr val="FFFF00"/>
                </a:solidFill>
              </a:rPr>
              <a:t>149</a:t>
            </a:r>
            <a:r>
              <a:rPr lang="de-DE" sz="1200">
                <a:solidFill>
                  <a:srgbClr val="FFFF00"/>
                </a:solidFill>
              </a:rPr>
              <a:t>Tb RIT</a:t>
            </a:r>
          </a:p>
          <a:p>
            <a:r>
              <a:rPr lang="de-DE" sz="1200" baseline="30000">
                <a:solidFill>
                  <a:srgbClr val="FF6600"/>
                </a:solidFill>
              </a:rPr>
              <a:t>213</a:t>
            </a:r>
            <a:r>
              <a:rPr lang="de-DE" sz="1200">
                <a:solidFill>
                  <a:srgbClr val="FF6600"/>
                </a:solidFill>
              </a:rPr>
              <a:t>Bi</a:t>
            </a:r>
          </a:p>
          <a:p>
            <a:r>
              <a:rPr lang="de-DE" sz="1200" baseline="30000">
                <a:solidFill>
                  <a:schemeClr val="folHlink"/>
                </a:solidFill>
              </a:rPr>
              <a:t>213</a:t>
            </a:r>
            <a:r>
              <a:rPr lang="de-DE" sz="1200">
                <a:solidFill>
                  <a:schemeClr val="folHlink"/>
                </a:solidFill>
              </a:rPr>
              <a:t>Bi RIT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85720" y="928670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rgbClr val="FFFF00"/>
                </a:solidFill>
              </a:rPr>
              <a:t>Tb-149 – d9Mab </a:t>
            </a:r>
            <a:r>
              <a:rPr lang="de-DE" sz="2400" dirty="0" err="1" smtClean="0">
                <a:solidFill>
                  <a:srgbClr val="FFFF00"/>
                </a:solidFill>
              </a:rPr>
              <a:t>binding</a:t>
            </a:r>
            <a:r>
              <a:rPr lang="de-DE" sz="2400" dirty="0" smtClean="0">
                <a:solidFill>
                  <a:srgbClr val="FFFF00"/>
                </a:solidFill>
              </a:rPr>
              <a:t> </a:t>
            </a:r>
            <a:r>
              <a:rPr lang="de-DE" sz="2400" dirty="0" err="1" smtClean="0">
                <a:solidFill>
                  <a:srgbClr val="FFFF00"/>
                </a:solidFill>
              </a:rPr>
              <a:t>to</a:t>
            </a:r>
            <a:r>
              <a:rPr lang="de-DE" sz="2400" dirty="0" smtClean="0">
                <a:solidFill>
                  <a:srgbClr val="FFFF00"/>
                </a:solidFill>
              </a:rPr>
              <a:t> </a:t>
            </a:r>
            <a:r>
              <a:rPr lang="de-DE" sz="2400" dirty="0" err="1" smtClean="0">
                <a:solidFill>
                  <a:srgbClr val="FFFF00"/>
                </a:solidFill>
              </a:rPr>
              <a:t>gastric</a:t>
            </a:r>
            <a:r>
              <a:rPr lang="de-DE" sz="2400" dirty="0" smtClean="0">
                <a:solidFill>
                  <a:srgbClr val="FFFF00"/>
                </a:solidFill>
              </a:rPr>
              <a:t> </a:t>
            </a:r>
            <a:r>
              <a:rPr lang="de-DE" sz="2400" dirty="0" err="1" smtClean="0">
                <a:solidFill>
                  <a:srgbClr val="FFFF00"/>
                </a:solidFill>
              </a:rPr>
              <a:t>cancer</a:t>
            </a:r>
            <a:r>
              <a:rPr lang="de-DE" sz="2400" dirty="0" smtClean="0">
                <a:solidFill>
                  <a:srgbClr val="FFFF00"/>
                </a:solidFill>
              </a:rPr>
              <a:t> </a:t>
            </a:r>
            <a:r>
              <a:rPr lang="de-DE" sz="2400" dirty="0" err="1" smtClean="0">
                <a:solidFill>
                  <a:srgbClr val="FFFF00"/>
                </a:solidFill>
              </a:rPr>
              <a:t>cells</a:t>
            </a:r>
            <a:endParaRPr lang="de-DE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49048" t="27730" r="14725" b="21561"/>
          <a:stretch>
            <a:fillRect/>
          </a:stretch>
        </p:blipFill>
        <p:spPr bwMode="auto">
          <a:xfrm>
            <a:off x="395288" y="908050"/>
            <a:ext cx="82804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991350" y="6491288"/>
            <a:ext cx="215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FF00"/>
                </a:solidFill>
              </a:rPr>
              <a:t>Miederer et al 2003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23850" y="188913"/>
            <a:ext cx="8477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FF00"/>
                </a:solidFill>
              </a:rPr>
              <a:t>Comparision of theoretical and experimental single cell kill with Bi-213 and Tb-149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42844" y="5929330"/>
            <a:ext cx="86273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dirty="0" err="1">
                <a:solidFill>
                  <a:srgbClr val="FFFF00"/>
                </a:solidFill>
              </a:rPr>
              <a:t>Conclusion</a:t>
            </a:r>
            <a:r>
              <a:rPr lang="de-DE" dirty="0">
                <a:solidFill>
                  <a:srgbClr val="FFFF00"/>
                </a:solidFill>
              </a:rPr>
              <a:t>: </a:t>
            </a:r>
            <a:r>
              <a:rPr lang="de-DE" dirty="0" err="1" smtClean="0">
                <a:solidFill>
                  <a:srgbClr val="FFFF00"/>
                </a:solidFill>
              </a:rPr>
              <a:t>For</a:t>
            </a:r>
            <a:r>
              <a:rPr lang="de-DE" dirty="0" smtClean="0">
                <a:solidFill>
                  <a:srgbClr val="FFFF00"/>
                </a:solidFill>
              </a:rPr>
              <a:t> Bi-213 </a:t>
            </a:r>
            <a:r>
              <a:rPr lang="de-DE" dirty="0" err="1" smtClean="0">
                <a:solidFill>
                  <a:srgbClr val="FFFF00"/>
                </a:solidFill>
              </a:rPr>
              <a:t>and</a:t>
            </a:r>
            <a:r>
              <a:rPr lang="de-DE" dirty="0" smtClean="0">
                <a:solidFill>
                  <a:srgbClr val="FFFF00"/>
                </a:solidFill>
              </a:rPr>
              <a:t>  Tb-149 RIT </a:t>
            </a:r>
            <a:r>
              <a:rPr lang="de-DE" dirty="0" err="1" smtClean="0">
                <a:solidFill>
                  <a:srgbClr val="FFFF00"/>
                </a:solidFill>
              </a:rPr>
              <a:t>theory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 smtClean="0">
                <a:solidFill>
                  <a:srgbClr val="FFFF00"/>
                </a:solidFill>
              </a:rPr>
              <a:t>and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 smtClean="0">
                <a:solidFill>
                  <a:srgbClr val="FFFF00"/>
                </a:solidFill>
              </a:rPr>
              <a:t>experiment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 smtClean="0">
                <a:solidFill>
                  <a:srgbClr val="FFFF00"/>
                </a:solidFill>
              </a:rPr>
              <a:t>are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 smtClean="0">
                <a:solidFill>
                  <a:srgbClr val="FFFF00"/>
                </a:solidFill>
              </a:rPr>
              <a:t>close</a:t>
            </a:r>
            <a:r>
              <a:rPr lang="de-DE" dirty="0" smtClean="0">
                <a:solidFill>
                  <a:srgbClr val="FFFF00"/>
                </a:solidFill>
              </a:rPr>
              <a:t>, </a:t>
            </a:r>
            <a:r>
              <a:rPr lang="de-DE" dirty="0" err="1" smtClean="0">
                <a:solidFill>
                  <a:srgbClr val="FFFF00"/>
                </a:solidFill>
              </a:rPr>
              <a:t>however</a:t>
            </a:r>
            <a:endParaRPr lang="de-DE" dirty="0" smtClean="0">
              <a:solidFill>
                <a:srgbClr val="FFFF00"/>
              </a:solidFill>
            </a:endParaRPr>
          </a:p>
          <a:p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 smtClean="0">
                <a:solidFill>
                  <a:srgbClr val="FFFF00"/>
                </a:solidFill>
              </a:rPr>
              <a:t>targeting</a:t>
            </a:r>
            <a:r>
              <a:rPr lang="de-DE" dirty="0" smtClean="0">
                <a:solidFill>
                  <a:srgbClr val="FFFF00"/>
                </a:solidFill>
              </a:rPr>
              <a:t>  </a:t>
            </a:r>
            <a:r>
              <a:rPr lang="de-DE" dirty="0" err="1">
                <a:solidFill>
                  <a:srgbClr val="FFFF00"/>
                </a:solidFill>
              </a:rPr>
              <a:t>needs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to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be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improved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for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single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err="1">
                <a:solidFill>
                  <a:srgbClr val="FFFF00"/>
                </a:solidFill>
              </a:rPr>
              <a:t>cell</a:t>
            </a:r>
            <a:r>
              <a:rPr lang="de-DE" dirty="0">
                <a:solidFill>
                  <a:srgbClr val="FFFF00"/>
                </a:solidFill>
              </a:rPr>
              <a:t> kill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883</Words>
  <Application>Microsoft Office PowerPoint</Application>
  <PresentationFormat>Bildschirmpräsentation (4:3)</PresentationFormat>
  <Paragraphs>229</Paragraphs>
  <Slides>19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1" baseType="lpstr">
      <vt:lpstr>Standarddesign</vt:lpstr>
      <vt:lpstr>Diagramm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</vt:vector>
  </TitlesOfParts>
  <Company>Universitätsmedizin Mainz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Nuklearmedizin</dc:creator>
  <cp:lastModifiedBy>Miederer</cp:lastModifiedBy>
  <cp:revision>37</cp:revision>
  <dcterms:created xsi:type="dcterms:W3CDTF">2010-01-18T12:51:10Z</dcterms:created>
  <dcterms:modified xsi:type="dcterms:W3CDTF">2010-01-31T20:29:14Z</dcterms:modified>
</cp:coreProperties>
</file>