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5" name="“Type a quote here.”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iapositive de titre"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logooutline.eps" descr="logooutline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06638" y="3107625"/>
            <a:ext cx="3584001" cy="3547982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Slide Number"/>
          <p:cNvSpPr txBox="1"/>
          <p:nvPr>
            <p:ph type="sldNum" sz="quarter" idx="2"/>
          </p:nvPr>
        </p:nvSpPr>
        <p:spPr>
          <a:xfrm>
            <a:off x="9320107" y="7773753"/>
            <a:ext cx="3034454" cy="451108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1733973">
              <a:defRPr sz="2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311" y="8812614"/>
            <a:ext cx="13013422" cy="957934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Slide Number"/>
          <p:cNvSpPr txBox="1"/>
          <p:nvPr>
            <p:ph type="sldNum" sz="quarter" idx="2"/>
          </p:nvPr>
        </p:nvSpPr>
        <p:spPr>
          <a:xfrm>
            <a:off x="12297884" y="9129428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8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"/><Relationship Id="rId3" Type="http://schemas.openxmlformats.org/officeDocument/2006/relationships/image" Target="../media/image2.tif"/><Relationship Id="rId4" Type="http://schemas.openxmlformats.org/officeDocument/2006/relationships/image" Target="../media/image3.t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tif"/><Relationship Id="rId3" Type="http://schemas.openxmlformats.org/officeDocument/2006/relationships/image" Target="../media/image5.tif"/><Relationship Id="rId4" Type="http://schemas.openxmlformats.org/officeDocument/2006/relationships/image" Target="../media/image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Baltic School of Particle Physics"/>
          <p:cNvSpPr txBox="1"/>
          <p:nvPr>
            <p:ph type="title" idx="4294967295"/>
          </p:nvPr>
        </p:nvSpPr>
        <p:spPr>
          <a:xfrm>
            <a:off x="1552341" y="-543427"/>
            <a:ext cx="10464801" cy="3302001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Baltic School of Particle Physics</a:t>
            </a:r>
          </a:p>
        </p:txBody>
      </p:sp>
      <p:sp>
        <p:nvSpPr>
          <p:cNvPr id="129" name="Christoph Schäfer…"/>
          <p:cNvSpPr txBox="1"/>
          <p:nvPr>
            <p:ph type="body" sz="quarter" idx="4294967295"/>
          </p:nvPr>
        </p:nvSpPr>
        <p:spPr>
          <a:xfrm>
            <a:off x="1270000" y="7454632"/>
            <a:ext cx="10464800" cy="1130301"/>
          </a:xfrm>
          <a:prstGeom prst="rect">
            <a:avLst/>
          </a:prstGeom>
        </p:spPr>
        <p:txBody>
          <a:bodyPr anchor="t"/>
          <a:lstStyle/>
          <a:p>
            <a:pPr marL="0" indent="0" algn="ctr" defTabSz="537463">
              <a:spcBef>
                <a:spcPts val="0"/>
              </a:spcBef>
              <a:buSzTx/>
              <a:buNone/>
              <a:defRPr sz="3404">
                <a:solidFill>
                  <a:srgbClr val="FFFFFF"/>
                </a:solidFill>
              </a:defRPr>
            </a:pPr>
            <a:r>
              <a:t>Christoph Schäfer</a:t>
            </a:r>
          </a:p>
          <a:p>
            <a:pPr marL="0" indent="0" algn="ctr" defTabSz="537463">
              <a:spcBef>
                <a:spcPts val="0"/>
              </a:spcBef>
              <a:buSzTx/>
              <a:buNone/>
              <a:defRPr sz="3404">
                <a:solidFill>
                  <a:srgbClr val="FFFFFF"/>
                </a:solidFill>
              </a:defRPr>
            </a:pPr>
            <a:r>
              <a:t>CERN-Baltic Group Meeting 29.5.2018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What exists on the marke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/>
            <a:r>
              <a:t>What exists on the market</a:t>
            </a:r>
          </a:p>
        </p:txBody>
      </p:sp>
      <p:sp>
        <p:nvSpPr>
          <p:cNvPr id="132" name="CERN organises three main schools:…"/>
          <p:cNvSpPr txBox="1"/>
          <p:nvPr>
            <p:ph type="body" sz="half" idx="1"/>
          </p:nvPr>
        </p:nvSpPr>
        <p:spPr>
          <a:xfrm>
            <a:off x="889000" y="2216150"/>
            <a:ext cx="11543308" cy="3703241"/>
          </a:xfrm>
          <a:prstGeom prst="rect">
            <a:avLst/>
          </a:prstGeom>
        </p:spPr>
        <p:txBody>
          <a:bodyPr/>
          <a:lstStyle/>
          <a:p>
            <a:pPr marL="311150" indent="-311150" defTabSz="408940">
              <a:spcBef>
                <a:spcPts val="2900"/>
              </a:spcBef>
              <a:defRPr sz="2240"/>
            </a:pPr>
            <a:r>
              <a:t>CERN organises three main schools:</a:t>
            </a:r>
          </a:p>
          <a:p>
            <a:pPr lvl="1" marL="622300" indent="-311150" defTabSz="408940">
              <a:spcBef>
                <a:spcPts val="2900"/>
              </a:spcBef>
              <a:defRPr sz="2240"/>
            </a:pPr>
            <a:r>
              <a:t>CERN Schools of High-Energy Physics</a:t>
            </a:r>
          </a:p>
          <a:p>
            <a:pPr lvl="2" marL="933450" indent="-311150" defTabSz="408940">
              <a:spcBef>
                <a:spcPts val="2900"/>
              </a:spcBef>
              <a:defRPr sz="2240"/>
            </a:pPr>
            <a:r>
              <a:t>European School (annually), Latin-America School and Asia-Europe-Pacific School (bi-annually)</a:t>
            </a:r>
          </a:p>
          <a:p>
            <a:pPr lvl="1" marL="622300" indent="-311150" defTabSz="408940">
              <a:spcBef>
                <a:spcPts val="2900"/>
              </a:spcBef>
              <a:defRPr sz="2240"/>
            </a:pPr>
            <a:r>
              <a:t>CERN Accelerator Schools (various topics, 4 times/year)</a:t>
            </a:r>
          </a:p>
          <a:p>
            <a:pPr lvl="1" marL="622300" indent="-311150" defTabSz="408940">
              <a:spcBef>
                <a:spcPts val="2900"/>
              </a:spcBef>
              <a:defRPr sz="2240"/>
            </a:pPr>
            <a:r>
              <a:t>CERN School of Computing (main, inverted and thematic)</a:t>
            </a:r>
          </a:p>
        </p:txBody>
      </p:sp>
      <p:sp>
        <p:nvSpPr>
          <p:cNvPr id="133" name="Slide Number"/>
          <p:cNvSpPr txBox="1"/>
          <p:nvPr>
            <p:ph type="sldNum" sz="quarter" idx="2"/>
          </p:nvPr>
        </p:nvSpPr>
        <p:spPr>
          <a:xfrm>
            <a:off x="12354373" y="9129428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4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538" y="6044186"/>
            <a:ext cx="2113071" cy="26436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pasted-image.tiff" descr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99442" y="6044186"/>
            <a:ext cx="1919119" cy="2719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pasted-image.tiff" descr="pasted-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18892" y="6324384"/>
            <a:ext cx="4758437" cy="2159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Other school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Other schools</a:t>
            </a:r>
          </a:p>
        </p:txBody>
      </p:sp>
      <p:sp>
        <p:nvSpPr>
          <p:cNvPr id="139" name="Slide Number"/>
          <p:cNvSpPr txBox="1"/>
          <p:nvPr>
            <p:ph type="sldNum" sz="quarter" idx="2"/>
          </p:nvPr>
        </p:nvSpPr>
        <p:spPr>
          <a:xfrm>
            <a:off x="12354373" y="9129428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0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05560" y="2565162"/>
            <a:ext cx="3725245" cy="52671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pasted-image.tiff" descr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9341" y="6782194"/>
            <a:ext cx="7874617" cy="19182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Screen Shot 2018-05-25 at 16.05.56.png" descr="Screen Shot 2018-05-25 at 16.05.5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52154" y="2271443"/>
            <a:ext cx="5440375" cy="42588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Motiv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Motivation</a:t>
            </a:r>
          </a:p>
        </p:txBody>
      </p:sp>
      <p:sp>
        <p:nvSpPr>
          <p:cNvPr id="145" name="There are plenty of particle physics schools around - Why another one?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There are plenty of particle physics schools around - Why another one?</a:t>
            </a:r>
          </a:p>
          <a:p>
            <a:pPr/>
            <a:r>
              <a:t>We need a school adapted to the needs and competences in the Baltic region</a:t>
            </a:r>
          </a:p>
          <a:p>
            <a:pPr/>
            <a:r>
              <a:t>It could be integral part of a joint particle physics study program - targeted to master students</a:t>
            </a:r>
          </a:p>
          <a:p>
            <a:pPr/>
            <a:r>
              <a:t>Participants could/should gain ECTS points</a:t>
            </a:r>
          </a:p>
        </p:txBody>
      </p:sp>
      <p:sp>
        <p:nvSpPr>
          <p:cNvPr id="146" name="Slide Number"/>
          <p:cNvSpPr txBox="1"/>
          <p:nvPr>
            <p:ph type="sldNum" sz="quarter" idx="2"/>
          </p:nvPr>
        </p:nvSpPr>
        <p:spPr>
          <a:xfrm>
            <a:off x="12341673" y="9129428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Motiv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Motivation</a:t>
            </a:r>
          </a:p>
        </p:txBody>
      </p:sp>
      <p:sp>
        <p:nvSpPr>
          <p:cNvPr id="149" name="Meet key players in the field…"/>
          <p:cNvSpPr txBox="1"/>
          <p:nvPr>
            <p:ph type="body" idx="1"/>
          </p:nvPr>
        </p:nvSpPr>
        <p:spPr>
          <a:xfrm>
            <a:off x="952500" y="2209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22275" indent="-422275" defTabSz="554990">
              <a:spcBef>
                <a:spcPts val="3900"/>
              </a:spcBef>
              <a:defRPr sz="3040"/>
            </a:pPr>
            <a:r>
              <a:t>Meet key players in the field</a:t>
            </a:r>
          </a:p>
          <a:p>
            <a:pPr marL="422275" indent="-422275" defTabSz="554990">
              <a:spcBef>
                <a:spcPts val="3900"/>
              </a:spcBef>
              <a:defRPr sz="3040"/>
            </a:pPr>
            <a:r>
              <a:t>Lecturers should come from all labs: CERN, DESY, CEA, INFN etc.</a:t>
            </a:r>
          </a:p>
          <a:p>
            <a:pPr marL="422275" indent="-422275" defTabSz="554990">
              <a:spcBef>
                <a:spcPts val="3900"/>
              </a:spcBef>
              <a:defRPr sz="3040"/>
            </a:pPr>
            <a:r>
              <a:t>Topics could cover all aspects of particle physics:</a:t>
            </a:r>
          </a:p>
          <a:p>
            <a:pPr lvl="1" marL="844550" indent="-422275" defTabSz="554990">
              <a:spcBef>
                <a:spcPts val="3900"/>
              </a:spcBef>
              <a:defRPr sz="3040"/>
            </a:pPr>
            <a:r>
              <a:t>Theory, data analysis, detectors, accelerators, computing, technology transfer (medical applications)</a:t>
            </a:r>
          </a:p>
          <a:p>
            <a:pPr marL="422275" indent="-422275" defTabSz="554990">
              <a:spcBef>
                <a:spcPts val="3900"/>
              </a:spcBef>
              <a:defRPr sz="3040"/>
            </a:pPr>
            <a:r>
              <a:t>Preference to overview rather than depth</a:t>
            </a:r>
          </a:p>
          <a:p>
            <a:pPr marL="422275" indent="-422275" defTabSz="554990">
              <a:spcBef>
                <a:spcPts val="3900"/>
              </a:spcBef>
              <a:defRPr sz="3040"/>
            </a:pPr>
            <a:r>
              <a:t>Specialised schools exist already for further study</a:t>
            </a:r>
          </a:p>
        </p:txBody>
      </p:sp>
      <p:sp>
        <p:nvSpPr>
          <p:cNvPr id="150" name="Slide Number"/>
          <p:cNvSpPr txBox="1"/>
          <p:nvPr>
            <p:ph type="sldNum" sz="quarter" idx="2"/>
          </p:nvPr>
        </p:nvSpPr>
        <p:spPr>
          <a:xfrm>
            <a:off x="12354373" y="9129428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onstrai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Constraints</a:t>
            </a:r>
          </a:p>
        </p:txBody>
      </p:sp>
      <p:sp>
        <p:nvSpPr>
          <p:cNvPr id="153" name="Location limited to the Baltic region in order to reduce travel cost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Location limited to the Baltic region in order to reduce travel costs</a:t>
            </a:r>
          </a:p>
          <a:p>
            <a:pPr/>
            <a:r>
              <a:t>Dates must be compatible to University calendar</a:t>
            </a:r>
          </a:p>
          <a:p>
            <a:pPr/>
            <a:r>
              <a:t>ECTS points and exams must be agreed on by all participating universities</a:t>
            </a:r>
          </a:p>
        </p:txBody>
      </p:sp>
      <p:sp>
        <p:nvSpPr>
          <p:cNvPr id="154" name="Slide Number"/>
          <p:cNvSpPr txBox="1"/>
          <p:nvPr>
            <p:ph type="sldNum" sz="quarter" idx="2"/>
          </p:nvPr>
        </p:nvSpPr>
        <p:spPr>
          <a:xfrm>
            <a:off x="12354373" y="9129428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