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18" r:id="rId2"/>
    <p:sldId id="419" r:id="rId3"/>
    <p:sldId id="417" r:id="rId4"/>
    <p:sldId id="451" r:id="rId5"/>
    <p:sldId id="449" r:id="rId6"/>
    <p:sldId id="450" r:id="rId7"/>
    <p:sldId id="452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55F"/>
    <a:srgbClr val="FF8000"/>
    <a:srgbClr val="00FF00"/>
    <a:srgbClr val="FFFF00"/>
    <a:srgbClr val="FFCC00"/>
    <a:srgbClr val="9999FF"/>
    <a:srgbClr val="CCFFFF"/>
    <a:srgbClr val="99FFCC"/>
    <a:srgbClr val="66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9" autoAdjust="0"/>
    <p:restoredTop sz="94781" autoAdjust="0"/>
  </p:normalViewPr>
  <p:slideViewPr>
    <p:cSldViewPr>
      <p:cViewPr varScale="1">
        <p:scale>
          <a:sx n="85" d="100"/>
          <a:sy n="85" d="100"/>
        </p:scale>
        <p:origin x="13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1136C-9008-4E68-A962-F9B5CC529AEE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B20C-14BD-4DA6-9F97-6EF3A2C6D6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37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F4D0C-50F1-41F1-B9D7-FC1B49A79CF8}" type="datetimeFigureOut">
              <a:rPr lang="en-US" smtClean="0"/>
              <a:pPr/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8CB8-7F79-40C4-94BD-5C974A4D4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54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46AF-F79D-4FC0-AC08-9BE004E5C7BF}" type="datetime1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12102-444D-4A0C-AC75-EC77CC4AF333}" type="datetime1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AE14-2143-421C-B0DD-9F6731B34C74}" type="datetime1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97C5-20F3-4982-A909-7F2E9E9C7A9E}" type="datetime1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29A41-CBDD-4AF6-8F3E-6EB435A07A30}" type="datetime1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8C44A-3863-4646-838C-FB21A9D5CFEF}" type="datetime1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A170-34D7-41AA-84C6-A4246CA40954}" type="datetime1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54D75-8CF6-432F-8C12-2F73B921ED83}" type="datetime1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21093-0D34-4EF8-9A97-C374087CFB95}" type="datetime1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6B17-2180-48A4-9133-92735DFE2F7E}" type="datetime1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417F-8D3A-45DF-9D2A-ED7BE3465E55}" type="datetime1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35542-4D94-40C3-B6B3-F845AF3E1092}" type="datetime1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as.web.cern.ch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Established </a:t>
            </a:r>
            <a:r>
              <a:rPr lang="en-US" dirty="0"/>
              <a:t>at the beginning of </a:t>
            </a:r>
            <a:r>
              <a:rPr lang="en-US" dirty="0" smtClean="0"/>
              <a:t>1983</a:t>
            </a:r>
          </a:p>
          <a:p>
            <a:pPr lvl="1"/>
            <a:r>
              <a:rPr lang="en-US" dirty="0" smtClean="0"/>
              <a:t>To preserve </a:t>
            </a:r>
            <a:r>
              <a:rPr lang="en-US" dirty="0"/>
              <a:t>and </a:t>
            </a:r>
            <a:r>
              <a:rPr lang="en-US" dirty="0" smtClean="0"/>
              <a:t>transmit </a:t>
            </a:r>
            <a:r>
              <a:rPr lang="en-US" dirty="0"/>
              <a:t>knowledge accumulated, at CERN and elsewhere, on particle accelerators and colliders of all </a:t>
            </a:r>
            <a:r>
              <a:rPr lang="en-US" dirty="0" smtClean="0"/>
              <a:t>kinds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provided a framework for a series of </a:t>
            </a:r>
            <a:r>
              <a:rPr lang="en-US" dirty="0" smtClean="0"/>
              <a:t>courses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eneral </a:t>
            </a:r>
            <a:r>
              <a:rPr lang="en-US" dirty="0"/>
              <a:t>accelerator </a:t>
            </a:r>
            <a:r>
              <a:rPr lang="en-US" dirty="0" smtClean="0"/>
              <a:t>physics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Introduction to Accelerator </a:t>
            </a:r>
            <a:r>
              <a:rPr lang="en-US" dirty="0" smtClean="0">
                <a:solidFill>
                  <a:srgbClr val="0000FF"/>
                </a:solidFill>
              </a:rPr>
              <a:t>Physics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Advanced Accelerator </a:t>
            </a:r>
            <a:r>
              <a:rPr lang="en-US" dirty="0" smtClean="0">
                <a:solidFill>
                  <a:srgbClr val="0000FF"/>
                </a:solidFill>
              </a:rPr>
              <a:t>Physics</a:t>
            </a:r>
          </a:p>
          <a:p>
            <a:pPr lvl="1"/>
            <a:r>
              <a:rPr lang="en-US" dirty="0" smtClean="0"/>
              <a:t>Specialized </a:t>
            </a:r>
            <a:r>
              <a:rPr lang="en-US" dirty="0"/>
              <a:t>topic in the </a:t>
            </a:r>
            <a:r>
              <a:rPr lang="en-US" dirty="0" smtClean="0"/>
              <a:t>field</a:t>
            </a:r>
          </a:p>
          <a:p>
            <a:pPr lvl="1"/>
            <a:r>
              <a:rPr lang="en-US" dirty="0" smtClean="0"/>
              <a:t>50 to 70 hours teaching in </a:t>
            </a:r>
            <a:r>
              <a:rPr lang="en-US" dirty="0" smtClean="0">
                <a:solidFill>
                  <a:srgbClr val="FF0000"/>
                </a:solidFill>
              </a:rPr>
              <a:t>1-2 week intensive residential courses</a:t>
            </a:r>
          </a:p>
          <a:p>
            <a:r>
              <a:rPr lang="en-US" dirty="0" smtClean="0"/>
              <a:t>About 70 courses </a:t>
            </a:r>
            <a:r>
              <a:rPr lang="en-US" dirty="0"/>
              <a:t>held so far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Occasional </a:t>
            </a:r>
            <a:r>
              <a:rPr lang="en-US" dirty="0"/>
              <a:t>courses in the framework of the US-CERN-Japan-Russia Joint Accelerator School (JAS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14 schools held so far (since 1985)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CERN Accelerator School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6200" y="1143002"/>
            <a:ext cx="2895242" cy="286331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Accelerator Physics</a:t>
            </a:r>
          </a:p>
          <a:p>
            <a:pPr algn="ctr"/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Relativity / Electro-Magnetic Theory / Transverse Beam Dynamics / Longitudinal Beam Dynamics / Linear Imperfections and Resonances / Synchrotron Radiation / Electron Beam Dynamics / Multi-Particle Effects / Non-Linear Dynamics  Beam Instabilities / Landau Damping / Beam-Beam Effects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3124200" y="1143002"/>
            <a:ext cx="2895242" cy="286331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Accelerator Systems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endParaRPr lang="en-GB" sz="2000" b="1" dirty="0">
              <a:solidFill>
                <a:srgbClr val="000000"/>
              </a:solidFill>
            </a:endParaRPr>
          </a:p>
          <a:p>
            <a:pPr algn="ctr"/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Particle Sources / RFQ / LEBT 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 RF Systems / Beam Measurement / Feedback Systems / Beam Injection and Extraction / Beam Transfer  Power Convertors / Warm Magnets / Superconducting Magnets / Vacuum Systems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000000"/>
                </a:solidFill>
              </a:rPr>
              <a:t>Machine Protection Systems  Radiation and Radioprotection</a:t>
            </a:r>
            <a:r>
              <a:rPr lang="en-GB" sz="1400" b="1" dirty="0">
                <a:solidFill>
                  <a:srgbClr val="000000"/>
                </a:solidFill>
              </a:rPr>
              <a:t> 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172558" y="1145387"/>
            <a:ext cx="2895242" cy="286092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Accelerators</a:t>
            </a:r>
          </a:p>
          <a:p>
            <a:pPr algn="ctr"/>
            <a:endParaRPr lang="en-US" sz="1400" b="1" dirty="0">
              <a:solidFill>
                <a:srgbClr val="000000"/>
              </a:solidFill>
            </a:endParaRPr>
          </a:p>
          <a:p>
            <a:pPr algn="ctr"/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Linear Accelerators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Synchrotron Light Machines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FELs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FFAGs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 Cyclotrons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 Synchrotrons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 Colliders</a:t>
            </a:r>
            <a:r>
              <a:rPr lang="en-GB" sz="1400" b="1" dirty="0">
                <a:solidFill>
                  <a:srgbClr val="000000"/>
                </a:solidFill>
              </a:rPr>
              <a:t> </a:t>
            </a:r>
          </a:p>
          <a:p>
            <a:pPr algn="ctr"/>
            <a:endParaRPr lang="en-GB" sz="1400" b="1" dirty="0">
              <a:solidFill>
                <a:srgbClr val="000000"/>
              </a:solidFill>
            </a:endParaRPr>
          </a:p>
          <a:p>
            <a:pPr algn="ctr"/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158711"/>
            <a:ext cx="8991242" cy="18288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Applications</a:t>
            </a:r>
          </a:p>
          <a:p>
            <a:pPr algn="ctr"/>
            <a:endParaRPr lang="en-US" sz="1400" b="1" dirty="0">
              <a:solidFill>
                <a:srgbClr val="000000"/>
              </a:solidFill>
            </a:endParaRP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High Energy Physics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Nuclear Physics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Industrial Applications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Medical Applications</a:t>
            </a:r>
          </a:p>
          <a:p>
            <a:pPr algn="ctr"/>
            <a:r>
              <a:rPr lang="en-US" sz="1400" b="1" dirty="0">
                <a:solidFill>
                  <a:srgbClr val="000000"/>
                </a:solidFill>
              </a:rPr>
              <a:t>Cancer Therapy</a:t>
            </a:r>
          </a:p>
          <a:p>
            <a:pPr algn="ctr"/>
            <a:r>
              <a:rPr lang="en-GB" sz="1400" b="1" dirty="0">
                <a:solidFill>
                  <a:srgbClr val="000000"/>
                </a:solidFill>
              </a:rPr>
              <a:t> 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3" y="4158711"/>
            <a:ext cx="2571411" cy="183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2" y="4158711"/>
            <a:ext cx="2590799" cy="18288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066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446"/>
            <a:ext cx="9144000" cy="61404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2029"/>
            <a:ext cx="9144000" cy="3539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tIns="0" rtlCol="0" anchor="ctr" anchorCtr="0">
            <a:spAutoFit/>
          </a:bodyPr>
          <a:lstStyle/>
          <a:p>
            <a:pPr algn="ctr"/>
            <a:r>
              <a:rPr lang="en-US" sz="2000" dirty="0"/>
              <a:t>The CERN Accelerator School holds courses in all of the Member States of CERN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504059"/>
            <a:ext cx="9144000" cy="35394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tIns="0" rtlCol="0" anchor="ctr" anchorCtr="0">
            <a:spAutoFit/>
          </a:bodyPr>
          <a:lstStyle/>
          <a:p>
            <a:pPr algn="ctr"/>
            <a:r>
              <a:rPr lang="en-US" sz="2000" dirty="0"/>
              <a:t>Have been to all except Israel (joined 2014) and Romania (joined 2016)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399"/>
            <a:ext cx="8229600" cy="5807077"/>
          </a:xfrm>
        </p:spPr>
        <p:txBody>
          <a:bodyPr>
            <a:normAutofit/>
          </a:bodyPr>
          <a:lstStyle/>
          <a:p>
            <a:r>
              <a:rPr lang="en-GB" dirty="0" smtClean="0"/>
              <a:t>“General Courses”; length 12 or 13 nights</a:t>
            </a:r>
            <a:br>
              <a:rPr lang="en-GB" dirty="0" smtClean="0"/>
            </a:br>
            <a:r>
              <a:rPr lang="en-GB" sz="2400" dirty="0" smtClean="0"/>
              <a:t>Accelerator beam dynamics and technologies</a:t>
            </a:r>
            <a:br>
              <a:rPr lang="en-GB" sz="2400" dirty="0" smtClean="0"/>
            </a:br>
            <a:r>
              <a:rPr lang="en-GB" sz="2400" dirty="0" smtClean="0"/>
              <a:t>- on an introductory level (every year)</a:t>
            </a:r>
            <a:br>
              <a:rPr lang="en-GB" sz="2400" dirty="0" smtClean="0"/>
            </a:br>
            <a:r>
              <a:rPr lang="en-GB" sz="2400" dirty="0" smtClean="0"/>
              <a:t>- on an advanced level (every second year)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dirty="0" smtClean="0"/>
              <a:t>“Topical Courses”; length 12 or 13 nights</a:t>
            </a:r>
            <a:br>
              <a:rPr lang="en-GB" dirty="0" smtClean="0"/>
            </a:br>
            <a:r>
              <a:rPr lang="en-GB" sz="2400" dirty="0" smtClean="0"/>
              <a:t>Specialized course on a topic selected by the CAS advisory board; repetition rate of most relevant topics: 4…8 years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dirty="0" smtClean="0"/>
              <a:t>“Local School” </a:t>
            </a:r>
            <a:br>
              <a:rPr lang="en-GB" dirty="0" smtClean="0"/>
            </a:br>
            <a:r>
              <a:rPr lang="en-GB" sz="2400" dirty="0" smtClean="0"/>
              <a:t>CERN centric; 5 days, non residential, but now also open for external application</a:t>
            </a:r>
            <a:br>
              <a:rPr lang="en-GB" sz="2400" dirty="0" smtClean="0"/>
            </a:br>
            <a:r>
              <a:rPr lang="en-GB" sz="2400" dirty="0" smtClean="0"/>
              <a:t>called CAS@ESI (close to CERN)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 courses -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019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1695414"/>
            <a:ext cx="8229600" cy="563562"/>
          </a:xfrm>
        </p:spPr>
        <p:txBody>
          <a:bodyPr/>
          <a:lstStyle/>
          <a:p>
            <a:r>
              <a:rPr lang="en-GB" dirty="0" smtClean="0"/>
              <a:t>Course Program 2018 - 2021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1748878" cy="12446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H.Schmickler, CAS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465632"/>
              </p:ext>
            </p:extLst>
          </p:nvPr>
        </p:nvGraphicFramePr>
        <p:xfrm>
          <a:off x="457201" y="2773321"/>
          <a:ext cx="8229599" cy="3049387"/>
        </p:xfrm>
        <a:graphic>
          <a:graphicData uri="http://schemas.openxmlformats.org/drawingml/2006/table">
            <a:tbl>
              <a:tblPr/>
              <a:tblGrid>
                <a:gridCol w="422143">
                  <a:extLst>
                    <a:ext uri="{9D8B030D-6E8A-4147-A177-3AD203B41FA5}">
                      <a16:colId xmlns:a16="http://schemas.microsoft.com/office/drawing/2014/main" val="2720823976"/>
                    </a:ext>
                  </a:extLst>
                </a:gridCol>
                <a:gridCol w="422143">
                  <a:extLst>
                    <a:ext uri="{9D8B030D-6E8A-4147-A177-3AD203B41FA5}">
                      <a16:colId xmlns:a16="http://schemas.microsoft.com/office/drawing/2014/main" val="2226086996"/>
                    </a:ext>
                  </a:extLst>
                </a:gridCol>
                <a:gridCol w="1081743">
                  <a:extLst>
                    <a:ext uri="{9D8B030D-6E8A-4147-A177-3AD203B41FA5}">
                      <a16:colId xmlns:a16="http://schemas.microsoft.com/office/drawing/2014/main" val="3706229057"/>
                    </a:ext>
                  </a:extLst>
                </a:gridCol>
                <a:gridCol w="125324">
                  <a:extLst>
                    <a:ext uri="{9D8B030D-6E8A-4147-A177-3AD203B41FA5}">
                      <a16:colId xmlns:a16="http://schemas.microsoft.com/office/drawing/2014/main" val="3549761666"/>
                    </a:ext>
                  </a:extLst>
                </a:gridCol>
                <a:gridCol w="1020180">
                  <a:extLst>
                    <a:ext uri="{9D8B030D-6E8A-4147-A177-3AD203B41FA5}">
                      <a16:colId xmlns:a16="http://schemas.microsoft.com/office/drawing/2014/main" val="2549502640"/>
                    </a:ext>
                  </a:extLst>
                </a:gridCol>
                <a:gridCol w="105536">
                  <a:extLst>
                    <a:ext uri="{9D8B030D-6E8A-4147-A177-3AD203B41FA5}">
                      <a16:colId xmlns:a16="http://schemas.microsoft.com/office/drawing/2014/main" val="2024768930"/>
                    </a:ext>
                  </a:extLst>
                </a:gridCol>
                <a:gridCol w="853082">
                  <a:extLst>
                    <a:ext uri="{9D8B030D-6E8A-4147-A177-3AD203B41FA5}">
                      <a16:colId xmlns:a16="http://schemas.microsoft.com/office/drawing/2014/main" val="750214303"/>
                    </a:ext>
                  </a:extLst>
                </a:gridCol>
                <a:gridCol w="79152">
                  <a:extLst>
                    <a:ext uri="{9D8B030D-6E8A-4147-A177-3AD203B41FA5}">
                      <a16:colId xmlns:a16="http://schemas.microsoft.com/office/drawing/2014/main" val="3461925413"/>
                    </a:ext>
                  </a:extLst>
                </a:gridCol>
                <a:gridCol w="969611">
                  <a:extLst>
                    <a:ext uri="{9D8B030D-6E8A-4147-A177-3AD203B41FA5}">
                      <a16:colId xmlns:a16="http://schemas.microsoft.com/office/drawing/2014/main" val="4016159836"/>
                    </a:ext>
                  </a:extLst>
                </a:gridCol>
                <a:gridCol w="98940">
                  <a:extLst>
                    <a:ext uri="{9D8B030D-6E8A-4147-A177-3AD203B41FA5}">
                      <a16:colId xmlns:a16="http://schemas.microsoft.com/office/drawing/2014/main" val="191619570"/>
                    </a:ext>
                  </a:extLst>
                </a:gridCol>
                <a:gridCol w="1512681">
                  <a:extLst>
                    <a:ext uri="{9D8B030D-6E8A-4147-A177-3AD203B41FA5}">
                      <a16:colId xmlns:a16="http://schemas.microsoft.com/office/drawing/2014/main" val="1578234790"/>
                    </a:ext>
                  </a:extLst>
                </a:gridCol>
                <a:gridCol w="87946">
                  <a:extLst>
                    <a:ext uri="{9D8B030D-6E8A-4147-A177-3AD203B41FA5}">
                      <a16:colId xmlns:a16="http://schemas.microsoft.com/office/drawing/2014/main" val="3977150433"/>
                    </a:ext>
                  </a:extLst>
                </a:gridCol>
                <a:gridCol w="1451118">
                  <a:extLst>
                    <a:ext uri="{9D8B030D-6E8A-4147-A177-3AD203B41FA5}">
                      <a16:colId xmlns:a16="http://schemas.microsoft.com/office/drawing/2014/main" val="2485687997"/>
                    </a:ext>
                  </a:extLst>
                </a:gridCol>
              </a:tblGrid>
              <a:tr h="13202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817293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0208038"/>
                  </a:ext>
                </a:extLst>
              </a:tr>
              <a:tr h="165032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I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II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IIb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III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IV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JAS 2017: RF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543012"/>
                  </a:ext>
                </a:extLst>
              </a:tr>
              <a:tr h="171633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Feb-April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May-June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June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Sept-Oct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Nov-Dec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 (Hayama)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928960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663597"/>
                  </a:ext>
                </a:extLst>
              </a:tr>
              <a:tr h="1848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Future Colliders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Comp. Methods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715130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 (local)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Romenia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887282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704497"/>
                  </a:ext>
                </a:extLst>
              </a:tr>
              <a:tr h="1848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Advanced Acc. Concepts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Advanced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JAS: Ion Colliders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274142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Portugal (Lisbon)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Danmark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 (local)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Slovakia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900298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825923"/>
                  </a:ext>
                </a:extLst>
              </a:tr>
              <a:tr h="1848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Engineering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magnets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7978577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associate member state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Holland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 (local)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Ukraine earmarked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Austria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312633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5341677"/>
                  </a:ext>
                </a:extLst>
              </a:tr>
              <a:tr h="1848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Digital Signal Processing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Advanced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Introduction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JAS: Very Advanced Beam Dynamics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568701"/>
                  </a:ext>
                </a:extLst>
              </a:tr>
              <a:tr h="138627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 (local)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"In the Americas"</a:t>
                      </a: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94053"/>
                  </a:ext>
                </a:extLst>
              </a:tr>
              <a:tr h="13202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2688147"/>
                  </a:ext>
                </a:extLst>
              </a:tr>
              <a:tr h="13202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CAS@ESI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510751"/>
                  </a:ext>
                </a:extLst>
              </a:tr>
              <a:tr h="13202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(Archamps)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281641"/>
                  </a:ext>
                </a:extLst>
              </a:tr>
              <a:tr h="132026"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995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7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534400" cy="52578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More courses/year</a:t>
            </a:r>
            <a:br>
              <a:rPr lang="en-GB" sz="2400" dirty="0" smtClean="0"/>
            </a:br>
            <a:r>
              <a:rPr lang="en-GB" sz="2400" dirty="0" smtClean="0"/>
              <a:t>- Introductory General Course </a:t>
            </a:r>
            <a:r>
              <a:rPr lang="en-GB" sz="2400" b="1" dirty="0" smtClean="0">
                <a:solidFill>
                  <a:srgbClr val="00B050"/>
                </a:solidFill>
              </a:rPr>
              <a:t>every</a:t>
            </a:r>
            <a:r>
              <a:rPr lang="en-GB" sz="2400" dirty="0" smtClean="0"/>
              <a:t> year (September)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- Advanced General Course remains every second year</a:t>
            </a:r>
            <a:br>
              <a:rPr lang="en-GB" sz="2400" dirty="0" smtClean="0"/>
            </a:br>
            <a:r>
              <a:rPr lang="en-GB" sz="2400" dirty="0" smtClean="0"/>
              <a:t>   (June)</a:t>
            </a:r>
            <a:br>
              <a:rPr lang="en-GB" sz="2400" dirty="0" smtClean="0"/>
            </a:br>
            <a:r>
              <a:rPr lang="en-GB" sz="2400" dirty="0" smtClean="0"/>
              <a:t>- Basic (non-residential) course in the vicinity of CERN every year (also open for people from outside CERN)</a:t>
            </a:r>
          </a:p>
          <a:p>
            <a:r>
              <a:rPr lang="en-GB" sz="2400" dirty="0" smtClean="0"/>
              <a:t>Joint Accelerator School </a:t>
            </a:r>
            <a:r>
              <a:rPr lang="en-GB" sz="2400" dirty="0" smtClean="0"/>
              <a:t>course every second year</a:t>
            </a:r>
          </a:p>
          <a:p>
            <a:r>
              <a:rPr lang="en-GB" sz="2400" dirty="0" smtClean="0"/>
              <a:t>Major topical courses every 4-5 years</a:t>
            </a:r>
            <a:br>
              <a:rPr lang="en-GB" sz="2400" dirty="0" smtClean="0"/>
            </a:br>
            <a:r>
              <a:rPr lang="en-GB" sz="2400" dirty="0" smtClean="0"/>
              <a:t>(beam instrumentation, RF, vacuum, magnets…)</a:t>
            </a:r>
          </a:p>
          <a:p>
            <a:r>
              <a:rPr lang="en-GB" sz="2400" dirty="0" smtClean="0"/>
              <a:t>New topical courses (mechanical engineering…)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10 students grants for every course</a:t>
            </a:r>
          </a:p>
          <a:p>
            <a:r>
              <a:rPr lang="en-GB" sz="2400" dirty="0" smtClean="0"/>
              <a:t>New </a:t>
            </a:r>
            <a:r>
              <a:rPr lang="en-GB" sz="2400" dirty="0"/>
              <a:t>splendid website  </a:t>
            </a:r>
            <a:r>
              <a:rPr lang="en-GB" sz="2400" dirty="0">
                <a:solidFill>
                  <a:srgbClr val="0070C0"/>
                </a:solidFill>
                <a:hlinkClick r:id="rId2"/>
              </a:rPr>
              <a:t>http://cas.web.cern.ch</a:t>
            </a:r>
            <a:r>
              <a:rPr lang="en-GB" sz="2400" dirty="0" smtClean="0">
                <a:solidFill>
                  <a:srgbClr val="0070C0"/>
                </a:solidFill>
                <a:hlinkClick r:id="rId2"/>
              </a:rPr>
              <a:t>/</a:t>
            </a:r>
            <a:endParaRPr lang="en-GB" sz="2400" dirty="0" smtClean="0">
              <a:solidFill>
                <a:srgbClr val="0070C0"/>
              </a:solidFill>
            </a:endParaRPr>
          </a:p>
          <a:p>
            <a:endParaRPr lang="en-GB" sz="24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new at CAS?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156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local host in collaboration with the CAS team</a:t>
            </a:r>
            <a:br>
              <a:rPr lang="en-GB" dirty="0" smtClean="0"/>
            </a:br>
            <a:r>
              <a:rPr lang="en-GB" sz="2400" dirty="0" smtClean="0"/>
              <a:t>- choice of venue</a:t>
            </a:r>
            <a:br>
              <a:rPr lang="en-GB" sz="2400" dirty="0" smtClean="0"/>
            </a:br>
            <a:r>
              <a:rPr lang="en-GB" sz="2400" dirty="0" smtClean="0"/>
              <a:t>- planning of social programs</a:t>
            </a:r>
            <a:br>
              <a:rPr lang="en-GB" sz="2400" dirty="0" smtClean="0"/>
            </a:br>
            <a:r>
              <a:rPr lang="en-GB" sz="2400" dirty="0" smtClean="0"/>
              <a:t>- contribution to scientific program</a:t>
            </a:r>
            <a:br>
              <a:rPr lang="en-GB" sz="2400" dirty="0" smtClean="0"/>
            </a:br>
            <a:r>
              <a:rPr lang="en-GB" sz="2400" dirty="0" smtClean="0"/>
              <a:t>- (technical support for afternoon hands-on courses”)</a:t>
            </a:r>
            <a:br>
              <a:rPr lang="en-GB" sz="2400" dirty="0" smtClean="0"/>
            </a:br>
            <a:r>
              <a:rPr lang="en-GB" sz="2400" dirty="0" smtClean="0"/>
              <a:t>- office support during the school</a:t>
            </a:r>
            <a:endParaRPr lang="en-GB" sz="2400" dirty="0"/>
          </a:p>
          <a:p>
            <a:r>
              <a:rPr lang="en-GB" dirty="0" smtClean="0">
                <a:solidFill>
                  <a:srgbClr val="7030A0"/>
                </a:solidFill>
              </a:rPr>
              <a:t>If possible, a financial contribution of up to 20 </a:t>
            </a:r>
            <a:r>
              <a:rPr lang="en-GB" dirty="0" err="1" smtClean="0">
                <a:solidFill>
                  <a:srgbClr val="7030A0"/>
                </a:solidFill>
              </a:rPr>
              <a:t>kCHF</a:t>
            </a:r>
            <a:r>
              <a:rPr lang="en-GB" dirty="0" smtClean="0">
                <a:solidFill>
                  <a:srgbClr val="7030A0"/>
                </a:solidFill>
              </a:rPr>
              <a:t> in order to co-finance 10 student grants at the school.</a:t>
            </a:r>
            <a:br>
              <a:rPr lang="en-GB" dirty="0" smtClean="0">
                <a:solidFill>
                  <a:srgbClr val="7030A0"/>
                </a:solidFill>
              </a:rPr>
            </a:br>
            <a:r>
              <a:rPr lang="en-GB" dirty="0" smtClean="0">
                <a:solidFill>
                  <a:srgbClr val="7030A0"/>
                </a:solidFill>
              </a:rPr>
              <a:t>(Apart from the grants the school is meant to act cost neutral; difficult in some countries)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H.Schmickler</a:t>
            </a:r>
            <a:r>
              <a:rPr lang="en-US" dirty="0" smtClean="0"/>
              <a:t>, CAS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does it need to host a CAS?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410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16412</TotalTime>
  <Words>429</Words>
  <Application>Microsoft Office PowerPoint</Application>
  <PresentationFormat>On-screen Show (4:3)</PresentationFormat>
  <Paragraphs>133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The CERN Accelerator School</vt:lpstr>
      <vt:lpstr>Scope</vt:lpstr>
      <vt:lpstr>PowerPoint Presentation</vt:lpstr>
      <vt:lpstr>CAS courses - details</vt:lpstr>
      <vt:lpstr>Course Program 2018 - 2021</vt:lpstr>
      <vt:lpstr>What’s new at CAS?</vt:lpstr>
      <vt:lpstr>What does it need to host a CAS?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Hermann.Schmickler@cern.ch</dc:creator>
  <cp:lastModifiedBy>Hermann Schmickler</cp:lastModifiedBy>
  <cp:revision>955</cp:revision>
  <cp:lastPrinted>2017-08-16T13:14:51Z</cp:lastPrinted>
  <dcterms:created xsi:type="dcterms:W3CDTF">2009-09-22T11:39:58Z</dcterms:created>
  <dcterms:modified xsi:type="dcterms:W3CDTF">2018-05-25T14:55:29Z</dcterms:modified>
</cp:coreProperties>
</file>