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9144000"/>
  <p:notesSz cx="6858000" cy="9144000"/>
  <p:embeddedFontLst>
    <p:embeddedFont>
      <p:font typeface="Robo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024">
          <p15:clr>
            <a:srgbClr val="A4A3A4"/>
          </p15:clr>
        </p15:guide>
        <p15:guide id="2" pos="55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68B85762-9240-41F0-B3D5-46AD08C0BDD6}">
  <a:tblStyle styleId="{68B85762-9240-41F0-B3D5-46AD08C0BDD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024" orient="horz"/>
        <p:guide pos="55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Roboto-regular.fntdata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1f4bed5a5_0_75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1f4bed5a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51f4bed5a5_0_9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51f4bed5a5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1f4bed5a5_0_103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51f4bed5a5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51f4bed5a5_0_117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51f4bed5a5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51f4bed5a5_0_123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51f4bed5a5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51f4bed5a5_0_139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51f4bed5a5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51f4bed5a5_0_14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51f4bed5a5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51f4bed5a5_0_13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51f4bed5a5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51f30422b4_0_7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51f30422b4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1f30422b4_0_8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1f30422b4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1f4bed5a5_0_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1f4bed5a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1f4bed5a5_0_19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51f4bed5a5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1f4bed5a5_0_48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1f4bed5a5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1f4bed5a5_0_6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51f4bed5a5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51f4bed5a5_0_69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51f4bed5a5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1f4bed5a5_0_8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51f4bed5a5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5661233"/>
            <a:ext cx="897600" cy="11967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5661167"/>
            <a:ext cx="897600" cy="11967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2425700"/>
            <a:ext cx="82221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3718840"/>
            <a:ext cx="8222100" cy="57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678033"/>
            <a:ext cx="82221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4406167"/>
            <a:ext cx="82221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753800"/>
            <a:ext cx="8222100" cy="135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2247900"/>
            <a:ext cx="9144000" cy="461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08675"/>
            <a:ext cx="9144000" cy="7842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853252"/>
            <a:ext cx="82221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2247900"/>
            <a:ext cx="9144000" cy="461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307625"/>
            <a:ext cx="9144000" cy="10854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60950" y="232367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505177"/>
            <a:ext cx="3999900" cy="4667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505177"/>
            <a:ext cx="3999900" cy="4667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875100"/>
            <a:ext cx="9144000" cy="5982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875133"/>
            <a:ext cx="9144000" cy="1449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21800"/>
            <a:ext cx="8826600" cy="80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33"/>
            <a:ext cx="586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-98100" y="3374700"/>
            <a:ext cx="6858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477067"/>
            <a:ext cx="2808000" cy="1271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954400"/>
            <a:ext cx="2808000" cy="421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651000"/>
            <a:ext cx="62271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089325" y="3375050"/>
            <a:ext cx="68571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3705956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-100"/>
            <a:ext cx="9144000" cy="6261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6163733"/>
            <a:ext cx="9144000" cy="987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6262433"/>
            <a:ext cx="8382000" cy="59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984967"/>
            <a:ext cx="82221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2558767"/>
            <a:ext cx="8222100" cy="3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2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Relationship Id="rId4" Type="http://schemas.openxmlformats.org/officeDocument/2006/relationships/image" Target="../media/image26.png"/><Relationship Id="rId5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30.png"/><Relationship Id="rId5" Type="http://schemas.openxmlformats.org/officeDocument/2006/relationships/image" Target="../media/image28.png"/><Relationship Id="rId6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2425700"/>
            <a:ext cx="82221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CMS Software and Offline preparation for future runs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3718840"/>
            <a:ext cx="8222100" cy="57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Tommaso Boccali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INFN Pisa / CERN</a:t>
            </a:r>
            <a:endParaRPr/>
          </a:p>
        </p:txBody>
      </p:sp>
      <p:sp>
        <p:nvSpPr>
          <p:cNvPr id="69" name="Google Shape;69;p13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2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Heterogeneous architectures</a:t>
            </a:r>
            <a:endParaRPr/>
          </a:p>
        </p:txBody>
      </p:sp>
      <p:sp>
        <p:nvSpPr>
          <p:cNvPr id="178" name="Google Shape;178;p22"/>
          <p:cNvSpPr txBox="1"/>
          <p:nvPr>
            <p:ph idx="1" type="body"/>
          </p:nvPr>
        </p:nvSpPr>
        <p:spPr>
          <a:xfrm>
            <a:off x="0" y="1597025"/>
            <a:ext cx="54867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There is general consensus that t</a:t>
            </a:r>
            <a:r>
              <a:rPr lang="en">
                <a:solidFill>
                  <a:srgbClr val="38761D"/>
                </a:solidFill>
              </a:rPr>
              <a:t>he best performance/$$ will not be obtained with standard CPUs</a:t>
            </a:r>
            <a:endParaRPr>
              <a:solidFill>
                <a:srgbClr val="38761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Testbeds active on GPUs, FPGAs, … initially as standalone exercises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the last year, CMS has performed a general attempt to systematically </a:t>
            </a:r>
            <a:r>
              <a:rPr b="1" lang="en">
                <a:solidFill>
                  <a:srgbClr val="38761D"/>
                </a:solidFill>
              </a:rPr>
              <a:t>include these in the standard CMSSW Software Framework</a:t>
            </a:r>
            <a:r>
              <a:rPr lang="en"/>
              <a:t>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Allow </a:t>
            </a:r>
            <a:r>
              <a:rPr b="1" lang="en">
                <a:solidFill>
                  <a:srgbClr val="0000FF"/>
                </a:solidFill>
              </a:rPr>
              <a:t>multiple versions of “equivalent” modules</a:t>
            </a:r>
            <a:r>
              <a:rPr lang="en">
                <a:solidFill>
                  <a:srgbClr val="0000FF"/>
                </a:solidFill>
              </a:rPr>
              <a:t>, and </a:t>
            </a:r>
            <a:r>
              <a:rPr b="1" lang="en">
                <a:solidFill>
                  <a:srgbClr val="0000FF"/>
                </a:solidFill>
              </a:rPr>
              <a:t>defer</a:t>
            </a:r>
            <a:r>
              <a:rPr lang="en">
                <a:solidFill>
                  <a:srgbClr val="0000FF"/>
                </a:solidFill>
              </a:rPr>
              <a:t> the decision on which to use even very late (</a:t>
            </a:r>
            <a:r>
              <a:rPr b="1" lang="en">
                <a:solidFill>
                  <a:srgbClr val="0000FF"/>
                </a:solidFill>
              </a:rPr>
              <a:t>event by event, module by module</a:t>
            </a:r>
            <a:r>
              <a:rPr lang="en">
                <a:solidFill>
                  <a:srgbClr val="0000FF"/>
                </a:solidFill>
              </a:rPr>
              <a:t>)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Allow the </a:t>
            </a:r>
            <a:r>
              <a:rPr b="1" lang="en">
                <a:solidFill>
                  <a:srgbClr val="0000FF"/>
                </a:solidFill>
              </a:rPr>
              <a:t>best communication</a:t>
            </a:r>
            <a:r>
              <a:rPr lang="en">
                <a:solidFill>
                  <a:srgbClr val="0000FF"/>
                </a:solidFill>
              </a:rPr>
              <a:t> between modules exposing different interfaces (for example, </a:t>
            </a:r>
            <a:r>
              <a:rPr b="1" lang="en">
                <a:solidFill>
                  <a:srgbClr val="0000FF"/>
                </a:solidFill>
              </a:rPr>
              <a:t>aut. chain GPU modules</a:t>
            </a:r>
            <a:r>
              <a:rPr lang="en">
                <a:solidFill>
                  <a:srgbClr val="0000FF"/>
                </a:solidFill>
              </a:rPr>
              <a:t> without moving data back to the host)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Have </a:t>
            </a:r>
            <a:r>
              <a:rPr b="1" lang="en">
                <a:solidFill>
                  <a:srgbClr val="0000FF"/>
                </a:solidFill>
              </a:rPr>
              <a:t>CUDA as an external tool in CMSSW</a:t>
            </a:r>
            <a:r>
              <a:rPr lang="en">
                <a:solidFill>
                  <a:srgbClr val="0000FF"/>
                </a:solidFill>
              </a:rPr>
              <a:t>, for native utilization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Next step (in collaboration with other experiments?) is to try and have </a:t>
            </a:r>
            <a:r>
              <a:rPr b="1" lang="en">
                <a:solidFill>
                  <a:srgbClr val="0000FF"/>
                </a:solidFill>
              </a:rPr>
              <a:t>automatic code translation in place </a:t>
            </a:r>
            <a:r>
              <a:rPr b="1" lang="en">
                <a:solidFill>
                  <a:srgbClr val="38761D"/>
                </a:solidFill>
              </a:rPr>
              <a:t>(is it even possible?)</a:t>
            </a:r>
            <a:endParaRPr b="1">
              <a:solidFill>
                <a:srgbClr val="38761D"/>
              </a:solidFill>
            </a:endParaRPr>
          </a:p>
        </p:txBody>
      </p:sp>
      <p:sp>
        <p:nvSpPr>
          <p:cNvPr id="179" name="Google Shape;179;p22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0" name="Google Shape;18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8925" y="1688950"/>
            <a:ext cx="3505074" cy="1957726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2"/>
          <p:cNvSpPr txBox="1"/>
          <p:nvPr/>
        </p:nvSpPr>
        <p:spPr>
          <a:xfrm>
            <a:off x="5767675" y="4004375"/>
            <a:ext cx="3304500" cy="26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Examples exist; see for example </a:t>
            </a:r>
            <a:r>
              <a:rPr b="1" lang="en" sz="1350">
                <a:solidFill>
                  <a:srgbClr val="A72122"/>
                </a:solidFill>
                <a:latin typeface="Verdana"/>
                <a:ea typeface="Verdana"/>
                <a:cs typeface="Verdana"/>
                <a:sym typeface="Verdana"/>
              </a:rPr>
              <a:t>Towards a heterogeneous High Level Trigger farm for CMS </a:t>
            </a:r>
            <a:r>
              <a:rPr lang="en"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at ACAT</a:t>
            </a:r>
            <a:endParaRPr sz="18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Status of the framework allows to </a:t>
            </a:r>
            <a:r>
              <a:rPr b="1"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run</a:t>
            </a: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benchmarks / </a:t>
            </a:r>
            <a:r>
              <a:rPr b="1"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compare</a:t>
            </a: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architectures / </a:t>
            </a:r>
            <a:r>
              <a:rPr b="1"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plan</a:t>
            </a: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for infrastructure</a:t>
            </a:r>
            <a:endParaRPr sz="1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3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Reduced data formats</a:t>
            </a:r>
            <a:endParaRPr/>
          </a:p>
        </p:txBody>
      </p:sp>
      <p:sp>
        <p:nvSpPr>
          <p:cNvPr id="187" name="Google Shape;187;p23"/>
          <p:cNvSpPr txBox="1"/>
          <p:nvPr>
            <p:ph idx="1" type="body"/>
          </p:nvPr>
        </p:nvSpPr>
        <p:spPr>
          <a:xfrm>
            <a:off x="0" y="1711450"/>
            <a:ext cx="48735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The most important result of the previous ECoM17 task force has been the </a:t>
            </a:r>
            <a:r>
              <a:rPr b="1" lang="en" sz="1700"/>
              <a:t>definition of a (even more) reduced data format</a:t>
            </a:r>
            <a:endParaRPr b="1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CMS </a:t>
            </a:r>
            <a:r>
              <a:rPr b="1" lang="en" sz="1700"/>
              <a:t>already in 2014</a:t>
            </a:r>
            <a:r>
              <a:rPr lang="en" sz="1700"/>
              <a:t> pioneered the definition of “small”  general purpose data format, </a:t>
            </a:r>
            <a:r>
              <a:rPr b="1" lang="en" sz="1700">
                <a:solidFill>
                  <a:srgbClr val="38761D"/>
                </a:solidFill>
              </a:rPr>
              <a:t>MiniAOD</a:t>
            </a:r>
            <a:r>
              <a:rPr lang="en" sz="1700"/>
              <a:t> @ ~ 1/10 of the standard AOD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Its adoption has been </a:t>
            </a:r>
            <a:r>
              <a:rPr b="1" lang="en" sz="1700"/>
              <a:t>overwhelming in RunII</a:t>
            </a:r>
            <a:r>
              <a:rPr lang="en" sz="1700"/>
              <a:t>: its adoption </a:t>
            </a:r>
            <a:r>
              <a:rPr lang="en" sz="1700">
                <a:solidFill>
                  <a:srgbClr val="38761D"/>
                </a:solidFill>
              </a:rPr>
              <a:t>was expected to be for ~70% of analysis, it now reached 95%</a:t>
            </a:r>
            <a:endParaRPr sz="1700">
              <a:solidFill>
                <a:srgbClr val="38761D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>
                <a:solidFill>
                  <a:srgbClr val="FF0000"/>
                </a:solidFill>
              </a:rPr>
              <a:t>NanoAOD</a:t>
            </a:r>
            <a:r>
              <a:rPr lang="en" sz="1700"/>
              <a:t> go even further: we were aiming at ~ 5 kB/ev, eventually </a:t>
            </a:r>
            <a:r>
              <a:rPr b="1" lang="en" sz="1700">
                <a:solidFill>
                  <a:srgbClr val="FF0000"/>
                </a:solidFill>
              </a:rPr>
              <a:t>we are at 1 kB/ev</a:t>
            </a:r>
            <a:r>
              <a:rPr lang="en" sz="1700"/>
              <a:t>!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Expected</a:t>
            </a:r>
            <a:r>
              <a:rPr b="1" lang="en" sz="1700"/>
              <a:t> </a:t>
            </a:r>
            <a:r>
              <a:rPr b="1" lang="en" sz="1700"/>
              <a:t>analysis</a:t>
            </a:r>
            <a:r>
              <a:rPr b="1" lang="en" sz="1700"/>
              <a:t> coverage ~50</a:t>
            </a:r>
            <a:r>
              <a:rPr lang="en" sz="1700"/>
              <a:t>%; we hope to be positively surprised as for Mini!</a:t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700"/>
              <a:t>See  </a:t>
            </a:r>
            <a:r>
              <a:rPr b="1" lang="en" sz="1350">
                <a:solidFill>
                  <a:srgbClr val="A72122"/>
                </a:solidFill>
                <a:latin typeface="Verdana"/>
                <a:ea typeface="Verdana"/>
                <a:cs typeface="Verdana"/>
                <a:sym typeface="Verdana"/>
              </a:rPr>
              <a:t>The NanoAOD event data format in CMS </a:t>
            </a:r>
            <a:r>
              <a:rPr lang="en" sz="1700"/>
              <a:t>at ACAT</a:t>
            </a:r>
            <a:endParaRPr sz="1700"/>
          </a:p>
        </p:txBody>
      </p:sp>
      <p:sp>
        <p:nvSpPr>
          <p:cNvPr id="188" name="Google Shape;188;p23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89" name="Google Shape;189;p23"/>
          <p:cNvGraphicFramePr/>
          <p:nvPr/>
        </p:nvGraphicFramePr>
        <p:xfrm>
          <a:off x="4905175" y="1181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{68B85762-9240-41F0-B3D5-46AD08C0BDD6}</a:tableStyleId>
              </a:tblPr>
              <a:tblGrid>
                <a:gridCol w="2072400"/>
                <a:gridCol w="1637700"/>
              </a:tblGrid>
              <a:tr h="508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900">
                          <a:highlight>
                            <a:srgbClr val="CFE2F3"/>
                          </a:highlight>
                        </a:rPr>
                        <a:t>Data Tier</a:t>
                      </a:r>
                      <a:endParaRPr b="1" sz="1900">
                        <a:highlight>
                          <a:srgbClr val="CFE2F3"/>
                        </a:highlight>
                      </a:endParaRPr>
                    </a:p>
                  </a:txBody>
                  <a:tcPr marT="121900" marB="12190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900">
                          <a:highlight>
                            <a:srgbClr val="CFE2F3"/>
                          </a:highlight>
                        </a:rPr>
                        <a:t>Size (kB)</a:t>
                      </a:r>
                      <a:endParaRPr b="1" sz="1900">
                        <a:highlight>
                          <a:srgbClr val="CFE2F3"/>
                        </a:highlight>
                      </a:endParaRPr>
                    </a:p>
                  </a:txBody>
                  <a:tcPr marT="121900" marB="121900" marR="91425" marL="91425"/>
                </a:tc>
              </a:tr>
              <a:tr h="508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RAW</a:t>
                      </a:r>
                      <a:endParaRPr sz="1900"/>
                    </a:p>
                  </a:txBody>
                  <a:tcPr marT="121900" marB="12190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1000</a:t>
                      </a:r>
                      <a:endParaRPr sz="1900"/>
                    </a:p>
                  </a:txBody>
                  <a:tcPr marT="121900" marB="121900" marR="91425" marL="91425"/>
                </a:tc>
              </a:tr>
              <a:tr h="508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GEN</a:t>
                      </a:r>
                      <a:endParaRPr sz="1900"/>
                    </a:p>
                  </a:txBody>
                  <a:tcPr marT="121900" marB="12190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&lt; 50</a:t>
                      </a:r>
                      <a:endParaRPr sz="1900"/>
                    </a:p>
                  </a:txBody>
                  <a:tcPr marT="121900" marB="121900" marR="91425" marL="91425"/>
                </a:tc>
              </a:tr>
              <a:tr h="508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SIM</a:t>
                      </a:r>
                      <a:endParaRPr sz="1900"/>
                    </a:p>
                  </a:txBody>
                  <a:tcPr marT="121900" marB="12190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1000</a:t>
                      </a:r>
                      <a:endParaRPr sz="1900"/>
                    </a:p>
                  </a:txBody>
                  <a:tcPr marT="121900" marB="121900" marR="91425" marL="91425"/>
                </a:tc>
              </a:tr>
              <a:tr h="508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DIGI</a:t>
                      </a:r>
                      <a:endParaRPr sz="1900"/>
                    </a:p>
                  </a:txBody>
                  <a:tcPr marT="121900" marB="12190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3000</a:t>
                      </a:r>
                      <a:endParaRPr sz="1900"/>
                    </a:p>
                  </a:txBody>
                  <a:tcPr marT="121900" marB="121900" marR="91425" marL="91425"/>
                </a:tc>
              </a:tr>
              <a:tr h="508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solidFill>
                            <a:srgbClr val="38761D"/>
                          </a:solidFill>
                        </a:rPr>
                        <a:t>RECO(SIM)</a:t>
                      </a:r>
                      <a:endParaRPr sz="1900">
                        <a:solidFill>
                          <a:srgbClr val="38761D"/>
                        </a:solidFill>
                      </a:endParaRPr>
                    </a:p>
                  </a:txBody>
                  <a:tcPr marT="121900" marB="12190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solidFill>
                            <a:srgbClr val="38761D"/>
                          </a:solidFill>
                        </a:rPr>
                        <a:t>3000</a:t>
                      </a:r>
                      <a:endParaRPr sz="1900">
                        <a:solidFill>
                          <a:srgbClr val="38761D"/>
                        </a:solidFill>
                      </a:endParaRPr>
                    </a:p>
                  </a:txBody>
                  <a:tcPr marT="121900" marB="121900" marR="91425" marL="91425"/>
                </a:tc>
              </a:tr>
              <a:tr h="508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solidFill>
                            <a:srgbClr val="38761D"/>
                          </a:solidFill>
                        </a:rPr>
                        <a:t>AOD(SIM)</a:t>
                      </a:r>
                      <a:endParaRPr sz="1900">
                        <a:solidFill>
                          <a:srgbClr val="38761D"/>
                        </a:solidFill>
                      </a:endParaRPr>
                    </a:p>
                  </a:txBody>
                  <a:tcPr marT="121900" marB="12190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solidFill>
                            <a:srgbClr val="38761D"/>
                          </a:solidFill>
                        </a:rPr>
                        <a:t>400 </a:t>
                      </a:r>
                      <a:r>
                        <a:rPr lang="en" sz="1100">
                          <a:solidFill>
                            <a:srgbClr val="0000FF"/>
                          </a:solidFill>
                        </a:rPr>
                        <a:t>(8x reduction)</a:t>
                      </a:r>
                      <a:endParaRPr sz="1100">
                        <a:solidFill>
                          <a:srgbClr val="0000FF"/>
                        </a:solidFill>
                      </a:endParaRPr>
                    </a:p>
                  </a:txBody>
                  <a:tcPr marT="121900" marB="121900" marR="91425" marL="91425"/>
                </a:tc>
              </a:tr>
              <a:tr h="508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solidFill>
                            <a:srgbClr val="38761D"/>
                          </a:solidFill>
                        </a:rPr>
                        <a:t>MINIAOD(SIM)</a:t>
                      </a:r>
                      <a:endParaRPr sz="1900">
                        <a:solidFill>
                          <a:srgbClr val="38761D"/>
                        </a:solidFill>
                      </a:endParaRPr>
                    </a:p>
                  </a:txBody>
                  <a:tcPr marT="121900" marB="12190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solidFill>
                            <a:srgbClr val="38761D"/>
                          </a:solidFill>
                        </a:rPr>
                        <a:t>50 </a:t>
                      </a:r>
                      <a:r>
                        <a:rPr lang="en" sz="1100">
                          <a:solidFill>
                            <a:srgbClr val="0000FF"/>
                          </a:solidFill>
                        </a:rPr>
                        <a:t>(8x reduction)</a:t>
                      </a:r>
                      <a:endParaRPr sz="1900">
                        <a:solidFill>
                          <a:srgbClr val="38761D"/>
                        </a:solidFill>
                      </a:endParaRPr>
                    </a:p>
                  </a:txBody>
                  <a:tcPr marT="121900" marB="121900" marR="91425" marL="91425"/>
                </a:tc>
              </a:tr>
              <a:tr h="508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solidFill>
                            <a:srgbClr val="38761D"/>
                          </a:solidFill>
                        </a:rPr>
                        <a:t>NANOAOD(SIM)</a:t>
                      </a:r>
                      <a:endParaRPr sz="1900">
                        <a:solidFill>
                          <a:srgbClr val="38761D"/>
                        </a:solidFill>
                      </a:endParaRPr>
                    </a:p>
                  </a:txBody>
                  <a:tcPr marT="121900" marB="12190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solidFill>
                            <a:srgbClr val="38761D"/>
                          </a:solidFill>
                        </a:rPr>
                        <a:t>1</a:t>
                      </a:r>
                      <a:r>
                        <a:rPr lang="en" sz="1900">
                          <a:solidFill>
                            <a:srgbClr val="38761D"/>
                          </a:solidFill>
                        </a:rPr>
                        <a:t> </a:t>
                      </a:r>
                      <a:r>
                        <a:rPr lang="en" sz="1100">
                          <a:solidFill>
                            <a:srgbClr val="0000FF"/>
                          </a:solidFill>
                        </a:rPr>
                        <a:t>(50x reduction)</a:t>
                      </a:r>
                      <a:endParaRPr sz="1900">
                        <a:solidFill>
                          <a:srgbClr val="38761D"/>
                        </a:solidFill>
                      </a:endParaRPr>
                    </a:p>
                  </a:txBody>
                  <a:tcPr marT="121900" marB="121900" marR="91425" marL="91425"/>
                </a:tc>
              </a:tr>
            </a:tbl>
          </a:graphicData>
        </a:graphic>
      </p:graphicFrame>
      <p:sp>
        <p:nvSpPr>
          <p:cNvPr id="190" name="Google Shape;190;p23"/>
          <p:cNvSpPr txBox="1"/>
          <p:nvPr/>
        </p:nvSpPr>
        <p:spPr>
          <a:xfrm rot="-5400000">
            <a:off x="7565150" y="4510800"/>
            <a:ext cx="26349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38761D"/>
                </a:solidFill>
              </a:rPr>
              <a:t>Analysis data formats</a:t>
            </a:r>
            <a:endParaRPr sz="1700">
              <a:solidFill>
                <a:srgbClr val="38761D"/>
              </a:solidFill>
            </a:endParaRPr>
          </a:p>
        </p:txBody>
      </p:sp>
      <p:sp>
        <p:nvSpPr>
          <p:cNvPr id="191" name="Google Shape;191;p23"/>
          <p:cNvSpPr/>
          <p:nvPr/>
        </p:nvSpPr>
        <p:spPr>
          <a:xfrm>
            <a:off x="8519900" y="3829650"/>
            <a:ext cx="210300" cy="2118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3"/>
          <p:cNvSpPr txBox="1"/>
          <p:nvPr/>
        </p:nvSpPr>
        <p:spPr>
          <a:xfrm>
            <a:off x="4748025" y="5947850"/>
            <a:ext cx="4347300" cy="6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CC0000"/>
                </a:solidFill>
                <a:highlight>
                  <a:srgbClr val="FFFF00"/>
                </a:highlight>
              </a:rPr>
              <a:t>Exec Summary: “Prevalent analysis format in CMS reduced by a factor 3000x in event size since the start of RunI”</a:t>
            </a:r>
            <a:endParaRPr b="1" sz="1600">
              <a:solidFill>
                <a:srgbClr val="CC0000"/>
              </a:solidFill>
              <a:highlight>
                <a:srgbClr val="FFFF00"/>
              </a:highlight>
            </a:endParaRPr>
          </a:p>
        </p:txBody>
      </p:sp>
      <p:sp>
        <p:nvSpPr>
          <p:cNvPr id="193" name="Google Shape;193;p23"/>
          <p:cNvSpPr/>
          <p:nvPr/>
        </p:nvSpPr>
        <p:spPr>
          <a:xfrm rot="-1877886">
            <a:off x="1389857" y="2978172"/>
            <a:ext cx="6656711" cy="1785639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Full RunII: </a:t>
            </a:r>
            <a:endParaRPr b="1"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3600"/>
              <a:t>25 (DT) + 35 (MC) B events</a:t>
            </a:r>
            <a:endParaRPr b="1"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3600"/>
              <a:t>Expected to fit in 60TB</a:t>
            </a:r>
            <a:endParaRPr b="1" sz="3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4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Changing SW tools</a:t>
            </a:r>
            <a:endParaRPr/>
          </a:p>
        </p:txBody>
      </p:sp>
      <p:sp>
        <p:nvSpPr>
          <p:cNvPr id="199" name="Google Shape;199;p24"/>
          <p:cNvSpPr txBox="1"/>
          <p:nvPr>
            <p:ph idx="1" type="body"/>
          </p:nvPr>
        </p:nvSpPr>
        <p:spPr>
          <a:xfrm>
            <a:off x="0" y="1853250"/>
            <a:ext cx="45672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CMS SW stack and Computing </a:t>
            </a:r>
            <a:r>
              <a:rPr lang="en"/>
              <a:t>Infrastructure</a:t>
            </a:r>
            <a:r>
              <a:rPr lang="en"/>
              <a:t> were </a:t>
            </a:r>
            <a:r>
              <a:rPr b="1" lang="en"/>
              <a:t>adequate for CMS needs in RunII</a:t>
            </a:r>
            <a:r>
              <a:rPr lang="en"/>
              <a:t>, and then some.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have </a:t>
            </a:r>
            <a:r>
              <a:rPr b="1" lang="en">
                <a:solidFill>
                  <a:srgbClr val="0000FF"/>
                </a:solidFill>
              </a:rPr>
              <a:t>no real hint that RunIII would pose irresolvable problems either</a:t>
            </a:r>
            <a:r>
              <a:rPr lang="en"/>
              <a:t>; but, since RunIV is a different story, CMS plans to </a:t>
            </a:r>
            <a:r>
              <a:rPr b="1" lang="en">
                <a:solidFill>
                  <a:srgbClr val="0000FF"/>
                </a:solidFill>
              </a:rPr>
              <a:t>try and test any disruptive technology already in RunIII</a:t>
            </a:r>
            <a:endParaRPr b="1"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Among the software tools, the biggest worries in the RunIV time scale are about </a:t>
            </a:r>
            <a:r>
              <a:rPr b="1" lang="en"/>
              <a:t>software support and sustainability</a:t>
            </a:r>
            <a:r>
              <a:rPr lang="en"/>
              <a:t>. </a:t>
            </a:r>
            <a:r>
              <a:rPr b="1" lang="en">
                <a:solidFill>
                  <a:srgbClr val="FF0000"/>
                </a:solidFill>
              </a:rPr>
              <a:t>Common solutions with other experiments are a way to mitigate the support cost</a:t>
            </a:r>
            <a:endParaRPr b="1">
              <a:solidFill>
                <a:srgbClr val="FF0000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4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1" name="Google Shape;201;p24"/>
          <p:cNvSpPr txBox="1"/>
          <p:nvPr>
            <p:ph idx="1" type="body"/>
          </p:nvPr>
        </p:nvSpPr>
        <p:spPr>
          <a:xfrm>
            <a:off x="4724025" y="1941725"/>
            <a:ext cx="43482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CMS identified 3 initial areas where we can profit from existing OSS: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Geometry description: </a:t>
            </a:r>
            <a:r>
              <a:rPr b="1" lang="en">
                <a:solidFill>
                  <a:srgbClr val="0000FF"/>
                </a:solidFill>
              </a:rPr>
              <a:t>testing DD4HEP from AIDA2020</a:t>
            </a:r>
            <a:r>
              <a:rPr lang="en">
                <a:solidFill>
                  <a:srgbClr val="0000FF"/>
                </a:solidFill>
              </a:rPr>
              <a:t>; if testing is positive, transition in ~1 y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b="1" lang="en">
                <a:solidFill>
                  <a:srgbClr val="0000FF"/>
                </a:solidFill>
              </a:rPr>
              <a:t>CRIC from CERN</a:t>
            </a:r>
            <a:r>
              <a:rPr lang="en">
                <a:solidFill>
                  <a:srgbClr val="0000FF"/>
                </a:solidFill>
              </a:rPr>
              <a:t> as a replacement for the Information System - already in place for the first use cases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b="1" lang="en">
                <a:solidFill>
                  <a:srgbClr val="0000FF"/>
                </a:solidFill>
              </a:rPr>
              <a:t>Rucio</a:t>
            </a:r>
            <a:r>
              <a:rPr lang="en">
                <a:solidFill>
                  <a:srgbClr val="0000FF"/>
                </a:solidFill>
              </a:rPr>
              <a:t> (initially from ATLAS) as the  </a:t>
            </a:r>
            <a:r>
              <a:rPr b="1" lang="en">
                <a:solidFill>
                  <a:srgbClr val="0000FF"/>
                </a:solidFill>
              </a:rPr>
              <a:t>Data Management solution</a:t>
            </a:r>
            <a:r>
              <a:rPr lang="en">
                <a:solidFill>
                  <a:srgbClr val="0000FF"/>
                </a:solidFill>
              </a:rPr>
              <a:t> - transition and then large scale test in ~ 1 y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02" name="Google Shape;20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2355" y="5704450"/>
            <a:ext cx="2202194" cy="102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27875" y="5608188"/>
            <a:ext cx="1216125" cy="121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2650" y="5403565"/>
            <a:ext cx="1216125" cy="1381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5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Changes to the </a:t>
            </a:r>
            <a:r>
              <a:rPr lang="en"/>
              <a:t>infrastructure</a:t>
            </a:r>
            <a:endParaRPr/>
          </a:p>
        </p:txBody>
      </p:sp>
      <p:sp>
        <p:nvSpPr>
          <p:cNvPr id="210" name="Google Shape;210;p25"/>
          <p:cNvSpPr txBox="1"/>
          <p:nvPr>
            <p:ph idx="1" type="body"/>
          </p:nvPr>
        </p:nvSpPr>
        <p:spPr>
          <a:xfrm>
            <a:off x="0" y="1600425"/>
            <a:ext cx="63681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Reducing the needs for </a:t>
            </a:r>
            <a:r>
              <a:rPr b="1" lang="en"/>
              <a:t>data replication</a:t>
            </a:r>
            <a:r>
              <a:rPr lang="en"/>
              <a:t> is of paramount importance for a cost reduction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can come from aggressive policies paired with  remote reads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b="1" lang="en">
                <a:solidFill>
                  <a:srgbClr val="0000FF"/>
                </a:solidFill>
              </a:rPr>
              <a:t>CMS already executes prod WFs without data locality, and explicit overflows to “close sites” via the Xrootd federation</a:t>
            </a:r>
            <a:endParaRPr b="1"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</a:t>
            </a:r>
            <a:r>
              <a:rPr b="1" lang="en">
                <a:solidFill>
                  <a:srgbClr val="FF0000"/>
                </a:solidFill>
              </a:rPr>
              <a:t>data lake</a:t>
            </a:r>
            <a:r>
              <a:rPr lang="en"/>
              <a:t> seems the most promising solution to-date for a safe storage of our data, with limited replication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 also </a:t>
            </a:r>
            <a:r>
              <a:rPr b="1" lang="en"/>
              <a:t>allows to think that most of the CPU resources can be served without managed disks</a:t>
            </a:r>
            <a:r>
              <a:rPr lang="en"/>
              <a:t>. This opens to: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HPC systems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Commercial Clouds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Ephemeral sites</a:t>
            </a:r>
            <a:endParaRPr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●"/>
            </a:pPr>
            <a:r>
              <a:rPr lang="en">
                <a:solidFill>
                  <a:srgbClr val="666666"/>
                </a:solidFill>
              </a:rPr>
              <a:t>and drives the needs for </a:t>
            </a:r>
            <a:r>
              <a:rPr b="1" lang="en">
                <a:solidFill>
                  <a:srgbClr val="FF0000"/>
                </a:solidFill>
              </a:rPr>
              <a:t>proper caching tools, easy to deploy</a:t>
            </a:r>
            <a:r>
              <a:rPr lang="en">
                <a:solidFill>
                  <a:srgbClr val="666666"/>
                </a:solidFill>
              </a:rPr>
              <a:t>. See </a:t>
            </a:r>
            <a:r>
              <a:rPr b="1" lang="en" sz="1350">
                <a:solidFill>
                  <a:srgbClr val="A72122"/>
                </a:solidFill>
                <a:latin typeface="Verdana"/>
                <a:ea typeface="Verdana"/>
                <a:cs typeface="Verdana"/>
                <a:sym typeface="Verdana"/>
              </a:rPr>
              <a:t>Using DODAS as deployment manager for smart caching of CMS data management system </a:t>
            </a:r>
            <a:r>
              <a:rPr lang="en">
                <a:solidFill>
                  <a:srgbClr val="666666"/>
                </a:solidFill>
              </a:rPr>
              <a:t>at ACAT</a:t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211" name="Google Shape;211;p25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2" name="Google Shape;212;p25"/>
          <p:cNvPicPr preferRelativeResize="0"/>
          <p:nvPr/>
        </p:nvPicPr>
        <p:blipFill rotWithShape="1">
          <a:blip r:embed="rId3">
            <a:alphaModFix/>
          </a:blip>
          <a:srcRect b="6594" l="4979" r="9308" t="8537"/>
          <a:stretch/>
        </p:blipFill>
        <p:spPr>
          <a:xfrm>
            <a:off x="6783325" y="4693125"/>
            <a:ext cx="2360675" cy="216487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5"/>
          <p:cNvSpPr/>
          <p:nvPr/>
        </p:nvSpPr>
        <p:spPr>
          <a:xfrm>
            <a:off x="6557775" y="4605050"/>
            <a:ext cx="474000" cy="335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5"/>
          <p:cNvSpPr/>
          <p:nvPr/>
        </p:nvSpPr>
        <p:spPr>
          <a:xfrm>
            <a:off x="6557775" y="6450425"/>
            <a:ext cx="474000" cy="335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5" name="Google Shape;21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7775" y="1768067"/>
            <a:ext cx="2471100" cy="272522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5"/>
          <p:cNvSpPr txBox="1"/>
          <p:nvPr/>
        </p:nvSpPr>
        <p:spPr>
          <a:xfrm>
            <a:off x="6715800" y="1665900"/>
            <a:ext cx="73572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The AAA Xrootd Federation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2" name="Google Shape;222;p26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HPC systems</a:t>
            </a:r>
            <a:endParaRPr/>
          </a:p>
        </p:txBody>
      </p:sp>
      <p:sp>
        <p:nvSpPr>
          <p:cNvPr id="223" name="Google Shape;223;p26"/>
          <p:cNvSpPr txBox="1"/>
          <p:nvPr/>
        </p:nvSpPr>
        <p:spPr>
          <a:xfrm>
            <a:off x="0" y="1631350"/>
            <a:ext cx="5844300" cy="3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An HPC races is going on, at least between major players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Next big thing is </a:t>
            </a:r>
            <a:r>
              <a:rPr b="1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ExaScale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(10</a:t>
            </a:r>
            <a:r>
              <a:rPr baseline="30000" lang="en" sz="2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18</a:t>
            </a: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 Flops - operations per second)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400"/>
              <a:buFont typeface="Roboto"/>
              <a:buChar char="○"/>
            </a:pPr>
            <a:r>
              <a:rPr lang="en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Should be well available by HL-LHC</a:t>
            </a:r>
            <a:endParaRPr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Somehow difficult to compare, technologies / benchmarks, but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Roboto"/>
              <a:buChar char="○"/>
            </a:pPr>
            <a:r>
              <a:rPr lang="en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LHC needs today the equivalent of ~30 PFlops</a:t>
            </a:r>
            <a:endParaRPr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Roboto"/>
              <a:buChar char="○"/>
            </a:pPr>
            <a:r>
              <a:rPr lang="en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A single Exascale system is ok to process 30 “today” LHC</a:t>
            </a:r>
            <a:endParaRPr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Roboto"/>
              <a:buChar char="○"/>
            </a:pPr>
            <a:r>
              <a:rPr b="1" lang="en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Scaling: a single Exascale system could process the whole offline HL-LHC with no R&amp;D or model change</a:t>
            </a:r>
            <a:endParaRPr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Some FAs/countries are explicitly requesting HEP to use the HPC infrastructure as ~ only  funding; </a:t>
            </a:r>
            <a:r>
              <a:rPr b="1"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it is generally ok IF we are allowed to be part in the planning (to make sure they are usable for us)</a:t>
            </a:r>
            <a:endParaRPr b="1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4" name="Google Shape;224;p26"/>
          <p:cNvSpPr txBox="1"/>
          <p:nvPr/>
        </p:nvSpPr>
        <p:spPr>
          <a:xfrm>
            <a:off x="5796825" y="4894050"/>
            <a:ext cx="2897100" cy="18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US: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apparently no current way to have a say at least on big DOE systems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EU: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ETP4HPC has at least “asked for HEP position”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China: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no current way to have a say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5" name="Google Shape;22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4300" y="1483654"/>
            <a:ext cx="3147300" cy="3124732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6"/>
          <p:cNvSpPr txBox="1"/>
          <p:nvPr/>
        </p:nvSpPr>
        <p:spPr>
          <a:xfrm>
            <a:off x="6002725" y="4085650"/>
            <a:ext cx="7920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2006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" name="Google Shape;227;p26"/>
          <p:cNvSpPr txBox="1"/>
          <p:nvPr/>
        </p:nvSpPr>
        <p:spPr>
          <a:xfrm>
            <a:off x="8401900" y="4085650"/>
            <a:ext cx="7920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2018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28" name="Google Shape;228;p26"/>
          <p:cNvCxnSpPr/>
          <p:nvPr/>
        </p:nvCxnSpPr>
        <p:spPr>
          <a:xfrm>
            <a:off x="6625950" y="4291875"/>
            <a:ext cx="1607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29" name="Google Shape;229;p26"/>
          <p:cNvSpPr txBox="1"/>
          <p:nvPr/>
        </p:nvSpPr>
        <p:spPr>
          <a:xfrm>
            <a:off x="6493725" y="2097400"/>
            <a:ext cx="73362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Americas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0" name="Google Shape;230;p26"/>
          <p:cNvSpPr txBox="1"/>
          <p:nvPr/>
        </p:nvSpPr>
        <p:spPr>
          <a:xfrm>
            <a:off x="7786500" y="3091525"/>
            <a:ext cx="73362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Asia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1" name="Google Shape;231;p26"/>
          <p:cNvSpPr txBox="1"/>
          <p:nvPr/>
        </p:nvSpPr>
        <p:spPr>
          <a:xfrm>
            <a:off x="6724950" y="3719450"/>
            <a:ext cx="1061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EU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32" name="Google Shape;23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970669"/>
            <a:ext cx="2897100" cy="1738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0750" y="4800600"/>
            <a:ext cx="1904830" cy="189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7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HPC systems #2</a:t>
            </a:r>
            <a:endParaRPr/>
          </a:p>
        </p:txBody>
      </p:sp>
      <p:sp>
        <p:nvSpPr>
          <p:cNvPr id="239" name="Google Shape;239;p27"/>
          <p:cNvSpPr txBox="1"/>
          <p:nvPr>
            <p:ph idx="1" type="body"/>
          </p:nvPr>
        </p:nvSpPr>
        <p:spPr>
          <a:xfrm>
            <a:off x="146300" y="1568588"/>
            <a:ext cx="8547600" cy="46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Our Funding Agencies are </a:t>
            </a:r>
            <a:r>
              <a:rPr b="1" lang="en" sz="1400"/>
              <a:t>asking CMS to be prepared to use national  HPC infrastructures for a sizeable part of our needs, by RunIV</a:t>
            </a:r>
            <a:endParaRPr b="1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There are many </a:t>
            </a:r>
            <a:r>
              <a:rPr lang="en" sz="1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not trivial problems to solve:</a:t>
            </a:r>
            <a:endParaRPr sz="140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Data access</a:t>
            </a:r>
            <a:r>
              <a:rPr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(access, bandwidth, ...)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Accelerator</a:t>
            </a:r>
            <a:r>
              <a:rPr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Technology (KNL, GPU, FPGA, TPU, ???, …)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Arial"/>
              <a:buChar char="○"/>
            </a:pPr>
            <a:r>
              <a:rPr b="1"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Primary architecture</a:t>
            </a:r>
            <a:r>
              <a:rPr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(Intel, Power9, ARM, proprietary …)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Submission of tasks</a:t>
            </a:r>
            <a:r>
              <a:rPr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(MPI vs Batch systems vs proprietary systems)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Node configuration</a:t>
            </a:r>
            <a:r>
              <a:rPr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(low RAM/Disk, …)</a:t>
            </a:r>
            <a:endParaRPr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Not-too-open environment</a:t>
            </a:r>
            <a:r>
              <a:rPr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(OS, Access policies,…)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Since</a:t>
            </a:r>
            <a:r>
              <a:rPr lang="en" sz="1400"/>
              <a:t> many problems are more political </a:t>
            </a:r>
            <a:r>
              <a:rPr lang="en" sz="1400"/>
              <a:t>than</a:t>
            </a:r>
            <a:r>
              <a:rPr lang="en" sz="1400"/>
              <a:t> technical, </a:t>
            </a:r>
            <a:r>
              <a:rPr b="1" lang="en" sz="1400"/>
              <a:t>CMS has prepared a document</a:t>
            </a:r>
            <a:r>
              <a:rPr lang="en" sz="1400"/>
              <a:t> to perform </a:t>
            </a:r>
            <a:r>
              <a:rPr lang="en" sz="1400"/>
              <a:t>handshaking</a:t>
            </a:r>
            <a:r>
              <a:rPr lang="en" sz="1400"/>
              <a:t> with HPC sites, and in order to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Explain our needs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Propose solutions (standard, ad-hoc)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Discuss out-of-the-box solutions for</a:t>
            </a:r>
            <a:br>
              <a:rPr lang="en">
                <a:solidFill>
                  <a:srgbClr val="0000FF"/>
                </a:solidFill>
              </a:rPr>
            </a:br>
            <a:r>
              <a:rPr lang="en">
                <a:solidFill>
                  <a:srgbClr val="0000FF"/>
                </a:solidFill>
              </a:rPr>
              <a:t>Future systems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(shared with the other exps to find a </a:t>
            </a:r>
            <a:br>
              <a:rPr lang="en">
                <a:solidFill>
                  <a:srgbClr val="0000FF"/>
                </a:solidFill>
              </a:rPr>
            </a:br>
            <a:r>
              <a:rPr lang="en">
                <a:solidFill>
                  <a:srgbClr val="0000FF"/>
                </a:solidFill>
              </a:rPr>
              <a:t>Common ground)</a:t>
            </a:r>
            <a:endParaRPr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Char char="●"/>
            </a:pPr>
            <a:r>
              <a:rPr lang="en">
                <a:solidFill>
                  <a:srgbClr val="38761D"/>
                </a:solidFill>
              </a:rPr>
              <a:t>CMS</a:t>
            </a:r>
            <a:r>
              <a:rPr lang="en">
                <a:solidFill>
                  <a:srgbClr val="38761D"/>
                </a:solidFill>
              </a:rPr>
              <a:t> plans a (virtual) trip to visit all</a:t>
            </a:r>
            <a:br>
              <a:rPr lang="en">
                <a:solidFill>
                  <a:srgbClr val="38761D"/>
                </a:solidFill>
              </a:rPr>
            </a:br>
            <a:r>
              <a:rPr lang="en">
                <a:solidFill>
                  <a:srgbClr val="38761D"/>
                </a:solidFill>
              </a:rPr>
              <a:t>the HPC sites, and establish </a:t>
            </a:r>
            <a:br>
              <a:rPr lang="en">
                <a:solidFill>
                  <a:srgbClr val="38761D"/>
                </a:solidFill>
              </a:rPr>
            </a:br>
            <a:r>
              <a:rPr lang="en">
                <a:solidFill>
                  <a:srgbClr val="38761D"/>
                </a:solidFill>
              </a:rPr>
              <a:t>direct links</a:t>
            </a:r>
            <a:endParaRPr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40" name="Google Shape;240;p27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1" name="Google Shape;24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2450" y="4916000"/>
            <a:ext cx="4471549" cy="1942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8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understanding of resource needs for PhaseII</a:t>
            </a:r>
            <a:endParaRPr/>
          </a:p>
        </p:txBody>
      </p:sp>
      <p:sp>
        <p:nvSpPr>
          <p:cNvPr id="247" name="Google Shape;247;p28"/>
          <p:cNvSpPr txBox="1"/>
          <p:nvPr>
            <p:ph idx="1" type="body"/>
          </p:nvPr>
        </p:nvSpPr>
        <p:spPr>
          <a:xfrm>
            <a:off x="0" y="1758425"/>
            <a:ext cx="46512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All, in all, </a:t>
            </a:r>
            <a:r>
              <a:rPr b="1" lang="en"/>
              <a:t>starting from the factors 50-100x as </a:t>
            </a:r>
            <a:r>
              <a:rPr b="1" lang="en"/>
              <a:t>previously</a:t>
            </a:r>
            <a:r>
              <a:rPr b="1" lang="en"/>
              <a:t> mentioned</a:t>
            </a:r>
            <a:r>
              <a:rPr lang="en"/>
              <a:t>, the efforts already put in place are </a:t>
            </a:r>
            <a:r>
              <a:rPr b="1" lang="en"/>
              <a:t>starting to pay off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Last public version of our 2027 estimates cite projected needs for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CPU: 44 MHS06</a:t>
            </a:r>
            <a:endParaRPr b="1" sz="1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Disk: 2.2 EB</a:t>
            </a:r>
            <a:endParaRPr b="1" sz="1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Tape: 3 EB</a:t>
            </a:r>
            <a:endParaRPr b="1" sz="1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Arial"/>
              <a:buChar char="○"/>
            </a:pPr>
            <a:r>
              <a:rPr b="1" lang="en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(with respect to 2019 pledges, these are 22x, 13x and 15x)</a:t>
            </a:r>
            <a:endParaRPr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.. with a storage </a:t>
            </a:r>
            <a:r>
              <a:rPr b="1" lang="en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decrease by 2x</a:t>
            </a:r>
            <a:r>
              <a:rPr lang="en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due the </a:t>
            </a:r>
            <a:r>
              <a:rPr b="1" lang="en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modellization of NanoAOD as a tool for 50% of the analyses</a:t>
            </a:r>
            <a:r>
              <a:rPr lang="en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, and thus reducing the needs to process and store on disk larger data formats</a:t>
            </a:r>
            <a:endParaRPr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8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9" name="Google Shape;24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1198" y="1610912"/>
            <a:ext cx="4471327" cy="3442938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8"/>
          <p:cNvSpPr txBox="1"/>
          <p:nvPr/>
        </p:nvSpPr>
        <p:spPr>
          <a:xfrm>
            <a:off x="5990650" y="5123250"/>
            <a:ext cx="27033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666666"/>
                </a:solidFill>
              </a:rPr>
              <a:t>See </a:t>
            </a:r>
            <a:r>
              <a:rPr b="1" lang="en" sz="1350">
                <a:solidFill>
                  <a:srgbClr val="A72122"/>
                </a:solidFill>
                <a:latin typeface="Verdana"/>
                <a:ea typeface="Verdana"/>
                <a:cs typeface="Verdana"/>
                <a:sym typeface="Verdana"/>
              </a:rPr>
              <a:t>An analytics driven computing model for HL-LHC </a:t>
            </a:r>
            <a:r>
              <a:rPr lang="en" sz="1800">
                <a:solidFill>
                  <a:srgbClr val="666666"/>
                </a:solidFill>
              </a:rPr>
              <a:t>at ACAT for more information</a:t>
            </a:r>
            <a:endParaRPr sz="18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9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256" name="Google Shape;256;p29"/>
          <p:cNvSpPr txBox="1"/>
          <p:nvPr>
            <p:ph idx="1" type="body"/>
          </p:nvPr>
        </p:nvSpPr>
        <p:spPr>
          <a:xfrm>
            <a:off x="471900" y="1853252"/>
            <a:ext cx="82221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HL-LHC is a fascinating research environment, with incredible capabilities for physics discoveries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en">
                <a:solidFill>
                  <a:srgbClr val="0000FF"/>
                </a:solidFill>
              </a:rPr>
              <a:t>Unfortunately, the large amount of expected data does not fit any reasonable amount of funding, if handled via standard operation models</a:t>
            </a:r>
            <a:endParaRPr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CMS has started a deep and intense R&amp;D  program, involving all the stakeholders from Physics groups to Trigger experts, in order to pave a way towards an affordable HL-LHC computing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en">
                <a:solidFill>
                  <a:srgbClr val="0000FF"/>
                </a:solidFill>
              </a:rPr>
              <a:t>Ideas are being collected, analyzed and formalized, with the plan to have them under test in RunIII before the final deployment in production starting from 2026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57" name="Google Shape;257;p29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CMS Computing circa 2019</a:t>
            </a:r>
            <a:br>
              <a:rPr lang="en"/>
            </a:br>
            <a:r>
              <a:rPr lang="en"/>
              <a:t>the status</a:t>
            </a:r>
            <a:endParaRPr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0" y="1564375"/>
            <a:ext cx="5880000" cy="460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LHC concluded in December 2018 its second Run (“RunII”)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CMS very successful in the data taking and analysis operations, with computing supporting unexpected requirements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ParkingB: additional 12 B events collected in 2018 to support CMS B Physics; a sample 5x larger than Babar’s and Belle’s!</a:t>
            </a:r>
            <a:endParaRPr>
              <a:solidFill>
                <a:srgbClr val="0000FF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■"/>
            </a:pPr>
            <a:r>
              <a:rPr lang="en">
                <a:solidFill>
                  <a:srgbClr val="38761D"/>
                </a:solidFill>
              </a:rPr>
              <a:t>Up to 6 kHz additional rate to tape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HF flavour physics in Heavy Ions: 4.5 B additional Minbias events collected in Nov 2018</a:t>
            </a:r>
            <a:endParaRPr>
              <a:solidFill>
                <a:srgbClr val="0000FF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■"/>
            </a:pPr>
            <a:r>
              <a:rPr lang="en">
                <a:solidFill>
                  <a:srgbClr val="38761D"/>
                </a:solidFill>
              </a:rPr>
              <a:t>Rate to offline &gt; 7 GB/s</a:t>
            </a:r>
            <a:endParaRPr>
              <a:solidFill>
                <a:srgbClr val="38761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 top of that, standard pp operations (64/fb collected), analysis operations in full swing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859 collider papers submitted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Derivative increasing!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76" name="Google Shape;76;p14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7" name="Google Shape;7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1013" y="4470550"/>
            <a:ext cx="2641112" cy="238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0362" y="0"/>
            <a:ext cx="3342450" cy="2387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79938" y="2235275"/>
            <a:ext cx="3183264" cy="2387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Overall...</a:t>
            </a:r>
            <a:endParaRPr/>
          </a:p>
        </p:txBody>
      </p:sp>
      <p:sp>
        <p:nvSpPr>
          <p:cNvPr id="85" name="Google Shape;85;p15"/>
          <p:cNvSpPr txBox="1"/>
          <p:nvPr>
            <p:ph idx="1" type="body"/>
          </p:nvPr>
        </p:nvSpPr>
        <p:spPr>
          <a:xfrm>
            <a:off x="0" y="2053950"/>
            <a:ext cx="4882800" cy="45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Complete utilization of resources,</a:t>
            </a:r>
            <a:r>
              <a:rPr lang="en"/>
              <a:t> with sizeable over-pledges in CPU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2018, more than</a:t>
            </a:r>
            <a:r>
              <a:rPr b="1" lang="en"/>
              <a:t> 24 B full Simulation events generated</a:t>
            </a:r>
            <a:r>
              <a:rPr lang="en"/>
              <a:t> to support the physics program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Storage areas (disks, tape systems) well under control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Thanks to Dynamo/DDM, operational since the start of the Run</a:t>
            </a:r>
            <a:endParaRPr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CMS SW in </a:t>
            </a:r>
            <a:r>
              <a:rPr b="1" lang="en"/>
              <a:t>full-real multithreading mode since 2015</a:t>
            </a:r>
            <a:r>
              <a:rPr lang="en"/>
              <a:t> (8 threads is the default): </a:t>
            </a:r>
            <a:r>
              <a:rPr b="1" lang="en"/>
              <a:t>no memory problems</a:t>
            </a:r>
            <a:r>
              <a:rPr lang="en"/>
              <a:t>, even with PhaseII simulations</a:t>
            </a:r>
            <a:endParaRPr/>
          </a:p>
        </p:txBody>
      </p:sp>
      <p:sp>
        <p:nvSpPr>
          <p:cNvPr id="86" name="Google Shape;86;p15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3850" y="1763350"/>
            <a:ext cx="3968449" cy="1631475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8" name="Google Shape;8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36688" y="-2"/>
            <a:ext cx="3385624" cy="176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67325" y="3429000"/>
            <a:ext cx="3854975" cy="18279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/>
          <p:nvPr/>
        </p:nvSpPr>
        <p:spPr>
          <a:xfrm>
            <a:off x="3864550" y="391500"/>
            <a:ext cx="73362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Utilization</a:t>
            </a:r>
            <a:endParaRPr b="1">
              <a:solidFill>
                <a:srgbClr val="FFFF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Pledge</a:t>
            </a:r>
            <a:endParaRPr b="1">
              <a:solidFill>
                <a:srgbClr val="FFFF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91" name="Google Shape;91;p15"/>
          <p:cNvCxnSpPr/>
          <p:nvPr/>
        </p:nvCxnSpPr>
        <p:spPr>
          <a:xfrm>
            <a:off x="4814850" y="576900"/>
            <a:ext cx="1678800" cy="15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" name="Google Shape;92;p15"/>
          <p:cNvCxnSpPr/>
          <p:nvPr/>
        </p:nvCxnSpPr>
        <p:spPr>
          <a:xfrm>
            <a:off x="4814850" y="805500"/>
            <a:ext cx="1441200" cy="167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93" name="Google Shape;9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15198" y="5291082"/>
            <a:ext cx="1678800" cy="1489343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/>
        </p:nvSpPr>
        <p:spPr>
          <a:xfrm>
            <a:off x="4676700" y="5756825"/>
            <a:ext cx="23385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Roboto"/>
              <a:buChar char="●"/>
            </a:pPr>
            <a: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Production varies from 1-15 threads</a:t>
            </a:r>
            <a:endParaRPr b="1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Roboto"/>
              <a:buChar char="●"/>
            </a:pPr>
            <a: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Analysis still mostly single thread</a:t>
            </a:r>
            <a:endParaRPr b="1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5909900" y="1950975"/>
            <a:ext cx="73572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24B Full Sim events </a:t>
            </a:r>
            <a:b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generated in 2018</a:t>
            </a:r>
            <a:endParaRPr b="1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5909900" y="3787350"/>
            <a:ext cx="73572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DDM deletes </a:t>
            </a:r>
            <a:b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~40 PB/month</a:t>
            </a:r>
            <a:endParaRPr b="1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 where is the problem?</a:t>
            </a:r>
            <a:endParaRPr/>
          </a:p>
        </p:txBody>
      </p:sp>
      <p:sp>
        <p:nvSpPr>
          <p:cNvPr id="102" name="Google Shape;102;p16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3" name="Google Shape;10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475" y="3918926"/>
            <a:ext cx="7691075" cy="2939076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105675" y="1746400"/>
            <a:ext cx="9038400" cy="21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2009-2012 (RunI):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resources somehow overprovisioned, luxury mode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2013-2014 (LS1)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: Funding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Agencies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imposed a “flat funding”, which means ~20% increase/y thanks to Moore’s law (and friends)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2015-2018 (RunII)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: resources more and more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constrained, Moore’s law starting to be excessively optimistic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2019-2020 (LS2)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: virtually no increase in resources granted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2021-2023 (RunIII)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: in principle not incredibly different from RunII, but </a:t>
            </a:r>
            <a:r>
              <a:rPr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LHC is willing to surprise us</a:t>
            </a:r>
            <a:endParaRPr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2024-2025 (LS3)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: no increases?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2026+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: the </a:t>
            </a:r>
            <a:r>
              <a:rPr b="1" lang="en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LHC Phase II, the problem!</a:t>
            </a:r>
            <a:endParaRPr b="1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RunII → RunIII</a:t>
            </a:r>
            <a:endParaRPr/>
          </a:p>
        </p:txBody>
      </p:sp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0" y="1977075"/>
            <a:ext cx="4737300" cy="178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Limit in instantaneous luminosity @ 2e34 cm</a:t>
            </a:r>
            <a:r>
              <a:rPr baseline="30000" lang="en"/>
              <a:t>-2</a:t>
            </a:r>
            <a:r>
              <a:rPr lang="en"/>
              <a:t>s</a:t>
            </a:r>
            <a:r>
              <a:rPr baseline="30000" lang="en"/>
              <a:t>-1</a:t>
            </a:r>
            <a:r>
              <a:rPr lang="en"/>
              <a:t>, close to RunII …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… but levelled for most of the fill time (12 h?) → much larger average inst lumi → </a:t>
            </a:r>
            <a:r>
              <a:rPr b="1" lang="en"/>
              <a:t>&lt;PileUp&gt; 35 → 55 (?)</a:t>
            </a:r>
            <a:endParaRPr b="1"/>
          </a:p>
        </p:txBody>
      </p:sp>
      <p:sp>
        <p:nvSpPr>
          <p:cNvPr id="111" name="Google Shape;111;p17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7000" y="201304"/>
            <a:ext cx="4101899" cy="30887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" name="Google Shape;113;p17"/>
          <p:cNvCxnSpPr/>
          <p:nvPr/>
        </p:nvCxnSpPr>
        <p:spPr>
          <a:xfrm rot="10800000">
            <a:off x="822750" y="4036400"/>
            <a:ext cx="0" cy="181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4" name="Google Shape;114;p17"/>
          <p:cNvCxnSpPr/>
          <p:nvPr/>
        </p:nvCxnSpPr>
        <p:spPr>
          <a:xfrm>
            <a:off x="822750" y="5852000"/>
            <a:ext cx="2574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5" name="Google Shape;115;p17"/>
          <p:cNvSpPr/>
          <p:nvPr/>
        </p:nvSpPr>
        <p:spPr>
          <a:xfrm>
            <a:off x="832650" y="5011675"/>
            <a:ext cx="704874" cy="414338"/>
          </a:xfrm>
          <a:custGeom>
            <a:rect b="b" l="l" r="r" t="t"/>
            <a:pathLst>
              <a:path extrusionOk="0" h="33147" w="28575">
                <a:moveTo>
                  <a:pt x="0" y="0"/>
                </a:moveTo>
                <a:cubicBezTo>
                  <a:pt x="1207" y="2953"/>
                  <a:pt x="4763" y="13494"/>
                  <a:pt x="7239" y="17717"/>
                </a:cubicBezTo>
                <a:cubicBezTo>
                  <a:pt x="9716" y="21940"/>
                  <a:pt x="12319" y="23337"/>
                  <a:pt x="14859" y="25337"/>
                </a:cubicBezTo>
                <a:cubicBezTo>
                  <a:pt x="17399" y="27337"/>
                  <a:pt x="20193" y="28416"/>
                  <a:pt x="22479" y="29718"/>
                </a:cubicBezTo>
                <a:cubicBezTo>
                  <a:pt x="24765" y="31020"/>
                  <a:pt x="27559" y="32576"/>
                  <a:pt x="28575" y="33147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6" name="Google Shape;116;p17"/>
          <p:cNvSpPr/>
          <p:nvPr/>
        </p:nvSpPr>
        <p:spPr>
          <a:xfrm>
            <a:off x="1875650" y="3937878"/>
            <a:ext cx="704874" cy="1350077"/>
          </a:xfrm>
          <a:custGeom>
            <a:rect b="b" l="l" r="r" t="t"/>
            <a:pathLst>
              <a:path extrusionOk="0" h="33147" w="28575">
                <a:moveTo>
                  <a:pt x="0" y="0"/>
                </a:moveTo>
                <a:cubicBezTo>
                  <a:pt x="1207" y="2953"/>
                  <a:pt x="4763" y="13494"/>
                  <a:pt x="7239" y="17717"/>
                </a:cubicBezTo>
                <a:cubicBezTo>
                  <a:pt x="9716" y="21940"/>
                  <a:pt x="12319" y="23337"/>
                  <a:pt x="14859" y="25337"/>
                </a:cubicBezTo>
                <a:cubicBezTo>
                  <a:pt x="17399" y="27337"/>
                  <a:pt x="20193" y="28416"/>
                  <a:pt x="22479" y="29718"/>
                </a:cubicBezTo>
                <a:cubicBezTo>
                  <a:pt x="24765" y="31020"/>
                  <a:pt x="27559" y="32576"/>
                  <a:pt x="28575" y="33147"/>
                </a:cubicBezTo>
              </a:path>
            </a:pathLst>
          </a:custGeom>
          <a:noFill/>
          <a:ln cap="flat" cmpd="sng" w="9525">
            <a:solidFill>
              <a:srgbClr val="6AA84F"/>
            </a:solidFill>
            <a:prstDash val="dash"/>
            <a:round/>
            <a:headEnd len="med" w="med" type="none"/>
            <a:tailEnd len="med" w="med" type="none"/>
          </a:ln>
        </p:spPr>
      </p:sp>
      <p:cxnSp>
        <p:nvCxnSpPr>
          <p:cNvPr id="117" name="Google Shape;117;p17"/>
          <p:cNvCxnSpPr/>
          <p:nvPr/>
        </p:nvCxnSpPr>
        <p:spPr>
          <a:xfrm flipH="1" rot="10800000">
            <a:off x="1881250" y="5011750"/>
            <a:ext cx="390600" cy="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8" name="Google Shape;11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0474" y="4958210"/>
            <a:ext cx="471600" cy="4235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9" name="Google Shape;119;p17"/>
          <p:cNvCxnSpPr/>
          <p:nvPr/>
        </p:nvCxnSpPr>
        <p:spPr>
          <a:xfrm>
            <a:off x="832650" y="5021200"/>
            <a:ext cx="27012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20" name="Google Shape;120;p17"/>
          <p:cNvCxnSpPr/>
          <p:nvPr/>
        </p:nvCxnSpPr>
        <p:spPr>
          <a:xfrm>
            <a:off x="1538350" y="5426400"/>
            <a:ext cx="0" cy="43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" name="Google Shape;121;p17"/>
          <p:cNvCxnSpPr/>
          <p:nvPr/>
        </p:nvCxnSpPr>
        <p:spPr>
          <a:xfrm>
            <a:off x="2605150" y="5302575"/>
            <a:ext cx="0" cy="55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p17"/>
          <p:cNvCxnSpPr/>
          <p:nvPr/>
        </p:nvCxnSpPr>
        <p:spPr>
          <a:xfrm>
            <a:off x="1876500" y="3932325"/>
            <a:ext cx="0" cy="192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3" name="Google Shape;123;p17"/>
          <p:cNvSpPr/>
          <p:nvPr/>
        </p:nvSpPr>
        <p:spPr>
          <a:xfrm rot="-5400000">
            <a:off x="1109100" y="5634425"/>
            <a:ext cx="138000" cy="710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 rot="-5400000">
            <a:off x="2159088" y="5634438"/>
            <a:ext cx="138000" cy="710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7"/>
          <p:cNvSpPr txBox="1"/>
          <p:nvPr/>
        </p:nvSpPr>
        <p:spPr>
          <a:xfrm>
            <a:off x="811650" y="6058775"/>
            <a:ext cx="2743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Roboto"/>
                <a:ea typeface="Roboto"/>
                <a:cs typeface="Roboto"/>
                <a:sym typeface="Roboto"/>
              </a:rPr>
              <a:t>Fill length (h)</a:t>
            </a:r>
            <a:endParaRPr sz="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Google Shape;126;p17"/>
          <p:cNvSpPr txBox="1"/>
          <p:nvPr/>
        </p:nvSpPr>
        <p:spPr>
          <a:xfrm>
            <a:off x="1872750" y="6058775"/>
            <a:ext cx="2743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Roboto"/>
                <a:ea typeface="Roboto"/>
                <a:cs typeface="Roboto"/>
                <a:sym typeface="Roboto"/>
              </a:rPr>
              <a:t>Fill length (h)</a:t>
            </a:r>
            <a:endParaRPr sz="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 rot="-5400000">
            <a:off x="-45450" y="3848075"/>
            <a:ext cx="1436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Roboto"/>
                <a:ea typeface="Roboto"/>
                <a:cs typeface="Roboto"/>
                <a:sym typeface="Roboto"/>
              </a:rPr>
              <a:t>Inst Lumi </a:t>
            </a:r>
            <a:endParaRPr sz="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352500" y="4886775"/>
            <a:ext cx="2743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Roboto"/>
                <a:ea typeface="Roboto"/>
                <a:cs typeface="Roboto"/>
                <a:sym typeface="Roboto"/>
              </a:rPr>
              <a:t>2e34</a:t>
            </a:r>
            <a:endParaRPr sz="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9" name="Google Shape;12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71950" y="4301600"/>
            <a:ext cx="5392450" cy="111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1" y="3368280"/>
            <a:ext cx="4184975" cy="82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7"/>
          <p:cNvSpPr txBox="1"/>
          <p:nvPr/>
        </p:nvSpPr>
        <p:spPr>
          <a:xfrm>
            <a:off x="4748025" y="5589900"/>
            <a:ext cx="3945900" cy="11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Not-so-easy any more, when considering an almost halved Moore’s law around +10%/y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Google Shape;132;p17"/>
          <p:cNvSpPr txBox="1"/>
          <p:nvPr/>
        </p:nvSpPr>
        <p:spPr>
          <a:xfrm>
            <a:off x="2477275" y="3895725"/>
            <a:ext cx="73572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Not possible, 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triplet cooling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33" name="Google Shape;133;p17"/>
          <p:cNvCxnSpPr>
            <a:stCxn id="132" idx="1"/>
          </p:cNvCxnSpPr>
          <p:nvPr/>
        </p:nvCxnSpPr>
        <p:spPr>
          <a:xfrm flipH="1">
            <a:off x="2085775" y="4324875"/>
            <a:ext cx="391500" cy="24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RunIII → RunIV</a:t>
            </a:r>
            <a:endParaRPr/>
          </a:p>
        </p:txBody>
      </p:sp>
      <p:sp>
        <p:nvSpPr>
          <p:cNvPr id="139" name="Google Shape;139;p18"/>
          <p:cNvSpPr txBox="1"/>
          <p:nvPr>
            <p:ph idx="1" type="body"/>
          </p:nvPr>
        </p:nvSpPr>
        <p:spPr>
          <a:xfrm>
            <a:off x="0" y="1853250"/>
            <a:ext cx="48534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Current modelling expects up to </a:t>
            </a:r>
            <a:r>
              <a:rPr b="1" lang="en"/>
              <a:t>7.5e34 cm</a:t>
            </a:r>
            <a:r>
              <a:rPr b="1" baseline="30000" lang="en"/>
              <a:t>-2</a:t>
            </a:r>
            <a:r>
              <a:rPr b="1" lang="en"/>
              <a:t>s</a:t>
            </a:r>
            <a:r>
              <a:rPr b="1" baseline="30000" lang="en"/>
              <a:t>-1</a:t>
            </a:r>
            <a:r>
              <a:rPr b="1" lang="en"/>
              <a:t> flat luminosity during fills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Char char="●"/>
            </a:pPr>
            <a:r>
              <a:rPr b="1" lang="en">
                <a:solidFill>
                  <a:srgbClr val="38761D"/>
                </a:solidFill>
              </a:rPr>
              <a:t>PU = &lt;PU&gt; = 200</a:t>
            </a:r>
            <a:endParaRPr b="1">
              <a:solidFill>
                <a:srgbClr val="38761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CMS with an upgraded detector: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Many more silicon tracker measurements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Completely revamped forward calorimetry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b="1" lang="en">
                <a:solidFill>
                  <a:srgbClr val="38761D"/>
                </a:solidFill>
              </a:rPr>
              <a:t>→ many more channels, much larger expected algorithmic complexity </a:t>
            </a:r>
            <a:endParaRPr b="1">
              <a:solidFill>
                <a:srgbClr val="38761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Physics requirements currently suggesting </a:t>
            </a:r>
            <a:r>
              <a:rPr lang="en">
                <a:solidFill>
                  <a:srgbClr val="FF0000"/>
                </a:solidFill>
              </a:rPr>
              <a:t>5-10x increased trigger rate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900FF"/>
                </a:solidFill>
              </a:rPr>
              <a:t>→ on paper, easy to get factors 50-100x more resources needed with respect to RunII!</a:t>
            </a:r>
            <a:endParaRPr b="1">
              <a:solidFill>
                <a:srgbClr val="9900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(see </a:t>
            </a:r>
            <a:r>
              <a:rPr b="1" lang="en" sz="1350">
                <a:solidFill>
                  <a:srgbClr val="A72122"/>
                </a:solidFill>
                <a:latin typeface="Verdana"/>
                <a:ea typeface="Verdana"/>
                <a:cs typeface="Verdana"/>
                <a:sym typeface="Verdana"/>
              </a:rPr>
              <a:t>An analytics driven computing model for HL-LHC </a:t>
            </a:r>
            <a:r>
              <a:rPr lang="en"/>
              <a:t>here at ACAT)</a:t>
            </a:r>
            <a:endParaRPr b="1" sz="1350">
              <a:solidFill>
                <a:srgbClr val="A7212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8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1" name="Google Shape;14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4100" y="235896"/>
            <a:ext cx="4267199" cy="116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8"/>
          <p:cNvSpPr/>
          <p:nvPr/>
        </p:nvSpPr>
        <p:spPr>
          <a:xfrm>
            <a:off x="6300500" y="1686100"/>
            <a:ext cx="843900" cy="3315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3" name="Google Shape;14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5050" y="2175396"/>
            <a:ext cx="4114798" cy="1541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4100" y="3808888"/>
            <a:ext cx="300990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33825" y="4745850"/>
            <a:ext cx="2210576" cy="186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to do?</a:t>
            </a:r>
            <a:endParaRPr/>
          </a:p>
        </p:txBody>
      </p:sp>
      <p:sp>
        <p:nvSpPr>
          <p:cNvPr id="151" name="Google Shape;151;p19"/>
          <p:cNvSpPr txBox="1"/>
          <p:nvPr>
            <p:ph idx="1" type="body"/>
          </p:nvPr>
        </p:nvSpPr>
        <p:spPr>
          <a:xfrm>
            <a:off x="0" y="1649450"/>
            <a:ext cx="5435700" cy="42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Even considering an optimistic technology factor ~4x from technology, </a:t>
            </a:r>
            <a:r>
              <a:rPr b="1" lang="en">
                <a:solidFill>
                  <a:srgbClr val="FF0000"/>
                </a:solidFill>
              </a:rPr>
              <a:t>factors &gt; 10x are missing</a:t>
            </a:r>
            <a:endParaRPr b="1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Miracles apart (quantum computing anyone?), we need an </a:t>
            </a:r>
            <a:r>
              <a:rPr b="1" lang="en"/>
              <a:t>intense and focused R&amp;D program</a:t>
            </a:r>
            <a:r>
              <a:rPr lang="en"/>
              <a:t> in order to allow for a(n economically) viable exploitation of HL-LHC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CMS, the activity is carried out in multiple groups, with an attempt of light steering from the </a:t>
            </a:r>
            <a:r>
              <a:rPr b="1" lang="en">
                <a:solidFill>
                  <a:srgbClr val="FF0000"/>
                </a:solidFill>
              </a:rPr>
              <a:t>Evolution of Computing Model 202X → ECoM2X</a:t>
            </a:r>
            <a:endParaRPr b="1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 is not a Computing only effort, but an overall CMS effort, including: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Physics, Trigger, PPD and Run Coordination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Expert </a:t>
            </a:r>
            <a:r>
              <a:rPr lang="en">
                <a:solidFill>
                  <a:srgbClr val="38761D"/>
                </a:solidFill>
              </a:rPr>
              <a:t>analysts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Representative of major funding agencies</a:t>
            </a:r>
            <a:endParaRPr>
              <a:solidFill>
                <a:srgbClr val="38761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Activity split in 7 </a:t>
            </a:r>
            <a:r>
              <a:rPr lang="en"/>
              <a:t>Working</a:t>
            </a:r>
            <a:r>
              <a:rPr lang="en"/>
              <a:t> Groups</a:t>
            </a:r>
            <a:endParaRPr/>
          </a:p>
        </p:txBody>
      </p:sp>
      <p:sp>
        <p:nvSpPr>
          <p:cNvPr id="152" name="Google Shape;152;p19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3" name="Google Shape;15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5825" y="1770025"/>
            <a:ext cx="3708175" cy="265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9"/>
          <p:cNvSpPr txBox="1"/>
          <p:nvPr/>
        </p:nvSpPr>
        <p:spPr>
          <a:xfrm>
            <a:off x="5938800" y="4735000"/>
            <a:ext cx="2981400" cy="17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Some </a:t>
            </a:r>
            <a: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highlights</a:t>
            </a:r>
            <a:r>
              <a:rPr b="1" lang="en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 in the next slides...</a:t>
            </a:r>
            <a:endParaRPr b="1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486400"/>
            <a:ext cx="5536176" cy="132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0"/>
          <p:cNvSpPr txBox="1"/>
          <p:nvPr>
            <p:ph type="title"/>
          </p:nvPr>
        </p:nvSpPr>
        <p:spPr>
          <a:xfrm>
            <a:off x="471900" y="307642"/>
            <a:ext cx="82221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Technology tracking</a:t>
            </a:r>
            <a:endParaRPr/>
          </a:p>
        </p:txBody>
      </p:sp>
      <p:sp>
        <p:nvSpPr>
          <p:cNvPr id="161" name="Google Shape;161;p20"/>
          <p:cNvSpPr txBox="1"/>
          <p:nvPr>
            <p:ph idx="1" type="body"/>
          </p:nvPr>
        </p:nvSpPr>
        <p:spPr>
          <a:xfrm>
            <a:off x="0" y="1597000"/>
            <a:ext cx="49092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Difficult to fully predict the 2026+ technology scenario, but our analyses show that we should focus on: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Directly supporting </a:t>
            </a:r>
            <a:r>
              <a:rPr b="1" lang="en">
                <a:solidFill>
                  <a:srgbClr val="38761D"/>
                </a:solidFill>
              </a:rPr>
              <a:t>GPUs</a:t>
            </a:r>
            <a:r>
              <a:rPr lang="en">
                <a:solidFill>
                  <a:srgbClr val="38761D"/>
                </a:solidFill>
              </a:rPr>
              <a:t> and </a:t>
            </a:r>
            <a:r>
              <a:rPr b="1" lang="en">
                <a:solidFill>
                  <a:srgbClr val="38761D"/>
                </a:solidFill>
              </a:rPr>
              <a:t>FPGAs</a:t>
            </a:r>
            <a:r>
              <a:rPr lang="en">
                <a:solidFill>
                  <a:srgbClr val="38761D"/>
                </a:solidFill>
              </a:rPr>
              <a:t> in our software stacks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b="1" lang="en">
                <a:solidFill>
                  <a:srgbClr val="38761D"/>
                </a:solidFill>
              </a:rPr>
              <a:t>TPUs</a:t>
            </a:r>
            <a:r>
              <a:rPr lang="en">
                <a:solidFill>
                  <a:srgbClr val="38761D"/>
                </a:solidFill>
              </a:rPr>
              <a:t> are also promising, but are there use cases apart from speeding up ML training?</a:t>
            </a:r>
            <a:endParaRPr>
              <a:solidFill>
                <a:srgbClr val="38761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 the moment there is no </a:t>
            </a:r>
            <a:r>
              <a:rPr lang="en">
                <a:solidFill>
                  <a:srgbClr val="38761D"/>
                </a:solidFill>
              </a:rPr>
              <a:t>convergence of HDD and SDD</a:t>
            </a:r>
            <a:r>
              <a:rPr lang="en"/>
              <a:t>, with a “distance” in $$/TB roughly constant in time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Tape technologies are advancing at </a:t>
            </a:r>
            <a:r>
              <a:rPr b="1" lang="en"/>
              <a:t>higher pace than disk</a:t>
            </a:r>
            <a:r>
              <a:rPr lang="en"/>
              <a:t>; still there is a problem with </a:t>
            </a:r>
            <a:r>
              <a:rPr b="1" lang="en"/>
              <a:t>decreasing user base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0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3" name="Google Shape;16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6175" y="1597002"/>
            <a:ext cx="3329450" cy="1936651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0"/>
          <p:cNvSpPr txBox="1"/>
          <p:nvPr>
            <p:ph idx="1" type="body"/>
          </p:nvPr>
        </p:nvSpPr>
        <p:spPr>
          <a:xfrm>
            <a:off x="5259900" y="3720375"/>
            <a:ext cx="3882000" cy="296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Up to now no real effort to streamline </a:t>
            </a:r>
            <a:r>
              <a:rPr b="1" lang="en"/>
              <a:t>network utilization</a:t>
            </a:r>
            <a:r>
              <a:rPr lang="en"/>
              <a:t> (considered infinite)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will probably change by RunIV, at least for </a:t>
            </a:r>
            <a:r>
              <a:rPr b="1" lang="en"/>
              <a:t>transatlantic links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Abandon uniform full mesh?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Segregate continents?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US (ESnet) LHCone traffic +40%/y</a:t>
            </a:r>
            <a:endParaRPr>
              <a:solidFill>
                <a:srgbClr val="38761D"/>
              </a:solidFill>
            </a:endParaRPr>
          </a:p>
        </p:txBody>
      </p:sp>
      <p:cxnSp>
        <p:nvCxnSpPr>
          <p:cNvPr id="165" name="Google Shape;165;p20"/>
          <p:cNvCxnSpPr/>
          <p:nvPr/>
        </p:nvCxnSpPr>
        <p:spPr>
          <a:xfrm rot="10800000">
            <a:off x="5261976" y="6194300"/>
            <a:ext cx="663600" cy="126300"/>
          </a:xfrm>
          <a:prstGeom prst="straightConnector1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1"/>
          <p:cNvSpPr txBox="1"/>
          <p:nvPr>
            <p:ph type="title"/>
          </p:nvPr>
        </p:nvSpPr>
        <p:spPr>
          <a:xfrm>
            <a:off x="120750" y="307650"/>
            <a:ext cx="8951400" cy="10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Physics choices, data rates and analysis model</a:t>
            </a:r>
            <a:endParaRPr/>
          </a:p>
        </p:txBody>
      </p:sp>
      <p:sp>
        <p:nvSpPr>
          <p:cNvPr id="171" name="Google Shape;171;p21"/>
          <p:cNvSpPr txBox="1"/>
          <p:nvPr>
            <p:ph idx="1" type="body"/>
          </p:nvPr>
        </p:nvSpPr>
        <p:spPr>
          <a:xfrm>
            <a:off x="471900" y="1853252"/>
            <a:ext cx="8222100" cy="4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Investigations just started, and complex due to many stakeholders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●"/>
            </a:pPr>
            <a:r>
              <a:rPr b="1" lang="en">
                <a:solidFill>
                  <a:srgbClr val="9900FF"/>
                </a:solidFill>
              </a:rPr>
              <a:t>Naive extrapolation from L=1.9e34 →  L=7.5e34 explains the expected need of HLT output at ~ 7.5 kHz, mostly coming from single object triggers</a:t>
            </a:r>
            <a:endParaRPr b="1">
              <a:solidFill>
                <a:srgbClr val="99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Unless we want to reduce / descope a part of the physics program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Unless we can use less inclusive trigger approaches - to be studied!</a:t>
            </a:r>
            <a:endParaRPr>
              <a:solidFill>
                <a:srgbClr val="38761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to be gained by </a:t>
            </a:r>
            <a:r>
              <a:rPr b="1" lang="en"/>
              <a:t>smart data handling</a:t>
            </a:r>
            <a:r>
              <a:rPr lang="en"/>
              <a:t> approaches: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solidFill>
                  <a:srgbClr val="38761D"/>
                </a:solidFill>
              </a:rPr>
              <a:t>Park</a:t>
            </a:r>
            <a:r>
              <a:rPr lang="en"/>
              <a:t> a large fraction of triggers, and recover in the winter shutdown or LSs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solidFill>
                  <a:srgbClr val="38761D"/>
                </a:solidFill>
              </a:rPr>
              <a:t>Scouting</a:t>
            </a:r>
            <a:r>
              <a:rPr lang="en"/>
              <a:t> datasets, with small “reco like” output to offline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Prompt reconstruction just in order to ensure data quality; </a:t>
            </a:r>
            <a:r>
              <a:rPr b="1" lang="en">
                <a:solidFill>
                  <a:srgbClr val="38761D"/>
                </a:solidFill>
              </a:rPr>
              <a:t>deferred reconstruction</a:t>
            </a:r>
            <a:r>
              <a:rPr lang="en"/>
              <a:t> for the rest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…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amount of MC to produce has a large effect on resource needs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Need for a </a:t>
            </a:r>
            <a:r>
              <a:rPr b="1" lang="en">
                <a:solidFill>
                  <a:srgbClr val="38761D"/>
                </a:solidFill>
              </a:rPr>
              <a:t>common-HEP GAN based Fast Simulation</a:t>
            </a:r>
            <a:r>
              <a:rPr lang="en">
                <a:solidFill>
                  <a:srgbClr val="38761D"/>
                </a:solidFill>
              </a:rPr>
              <a:t>?</a:t>
            </a:r>
            <a:endParaRPr>
              <a:solidFill>
                <a:srgbClr val="38761D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n">
                <a:solidFill>
                  <a:srgbClr val="38761D"/>
                </a:solidFill>
              </a:rPr>
              <a:t>Event generators’ increase in resources due to N(</a:t>
            </a:r>
            <a:r>
              <a:rPr lang="en" sz="1200">
                <a:solidFill>
                  <a:srgbClr val="38761D"/>
                </a:solidFill>
              </a:rPr>
              <a:t>N</a:t>
            </a:r>
            <a:r>
              <a:rPr lang="en" sz="1000">
                <a:solidFill>
                  <a:srgbClr val="38761D"/>
                </a:solidFill>
              </a:rPr>
              <a:t>N</a:t>
            </a:r>
            <a:r>
              <a:rPr lang="en" sz="800">
                <a:solidFill>
                  <a:srgbClr val="38761D"/>
                </a:solidFill>
              </a:rPr>
              <a:t>N</a:t>
            </a:r>
            <a:r>
              <a:rPr lang="en">
                <a:solidFill>
                  <a:srgbClr val="38761D"/>
                </a:solidFill>
              </a:rPr>
              <a:t>)LO to be kept under control - </a:t>
            </a:r>
            <a:r>
              <a:rPr b="1" lang="en">
                <a:solidFill>
                  <a:srgbClr val="38761D"/>
                </a:solidFill>
              </a:rPr>
              <a:t>today it is not</a:t>
            </a:r>
            <a:endParaRPr b="1">
              <a:solidFill>
                <a:srgbClr val="38761D"/>
              </a:solidFill>
            </a:endParaRPr>
          </a:p>
        </p:txBody>
      </p:sp>
      <p:sp>
        <p:nvSpPr>
          <p:cNvPr id="172" name="Google Shape;172;p21"/>
          <p:cNvSpPr txBox="1"/>
          <p:nvPr>
            <p:ph idx="12" type="sldNum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om Std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