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32"/>
  </p:notesMasterIdLst>
  <p:sldIdLst>
    <p:sldId id="256" r:id="rId2"/>
    <p:sldId id="289" r:id="rId3"/>
    <p:sldId id="257" r:id="rId4"/>
    <p:sldId id="258" r:id="rId5"/>
    <p:sldId id="280" r:id="rId6"/>
    <p:sldId id="260" r:id="rId7"/>
    <p:sldId id="262" r:id="rId8"/>
    <p:sldId id="261" r:id="rId9"/>
    <p:sldId id="263" r:id="rId10"/>
    <p:sldId id="282" r:id="rId11"/>
    <p:sldId id="268" r:id="rId12"/>
    <p:sldId id="278" r:id="rId13"/>
    <p:sldId id="264" r:id="rId14"/>
    <p:sldId id="266" r:id="rId15"/>
    <p:sldId id="267" r:id="rId16"/>
    <p:sldId id="265" r:id="rId17"/>
    <p:sldId id="286" r:id="rId18"/>
    <p:sldId id="287" r:id="rId19"/>
    <p:sldId id="290" r:id="rId20"/>
    <p:sldId id="276" r:id="rId21"/>
    <p:sldId id="277" r:id="rId22"/>
    <p:sldId id="288" r:id="rId23"/>
    <p:sldId id="283" r:id="rId24"/>
    <p:sldId id="272" r:id="rId25"/>
    <p:sldId id="259" r:id="rId26"/>
    <p:sldId id="271" r:id="rId27"/>
    <p:sldId id="275" r:id="rId28"/>
    <p:sldId id="279" r:id="rId29"/>
    <p:sldId id="281" r:id="rId30"/>
    <p:sldId id="284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CC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Χωρίς στυλ, χωρίς πλέγμα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9DCE43-B9B6-4879-9433-68FD3B2A3CAA}" type="datetimeFigureOut">
              <a:rPr lang="en-US" smtClean="0"/>
              <a:pPr/>
              <a:t>3/11/2019</a:t>
            </a:fld>
            <a:endParaRPr lang="en-US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6519C6-CC2B-44C9-8963-41F8DFD2795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6519C6-CC2B-44C9-8963-41F8DFD2795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6519C6-CC2B-44C9-8963-41F8DFD2795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- Ορθογώνιο τρίγωνο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- Τίτλος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7" name="16 - Υπότιτλος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  <p:grpSp>
        <p:nvGrpSpPr>
          <p:cNvPr id="2" name="1 - Ομάδα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- Ελεύθερη σχεδίαση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- Ελεύθερη σχεδίαση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- Ελεύθερη σχεδίαση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- Ευθεία γραμμή σύνδεσης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E1BC948-43A0-494A-A12C-5E3BDF981AE9}" type="datetime1">
              <a:rPr lang="en-US" smtClean="0"/>
              <a:pPr/>
              <a:t>3/11/2019</a:t>
            </a:fld>
            <a:endParaRPr lang="en-US"/>
          </a:p>
        </p:txBody>
      </p:sp>
      <p:sp>
        <p:nvSpPr>
          <p:cNvPr id="19" name="18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US" smtClean="0"/>
              <a:t>I. Betsou, "New ROOT graphics language", ACAT 2019</a:t>
            </a:r>
            <a:endParaRPr lang="en-US"/>
          </a:p>
        </p:txBody>
      </p:sp>
      <p:sp>
        <p:nvSpPr>
          <p:cNvPr id="27" name="2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F1CF71F-208B-49C5-8880-453F568FD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764D17-6BB8-4659-A479-D9AAC13EFA07}" type="datetime1">
              <a:rPr lang="en-US" smtClean="0"/>
              <a:pPr/>
              <a:t>3/11/2019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I. Betsou, "New ROOT graphics language", ACAT 2019</a:t>
            </a:r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1CF71F-208B-49C5-8880-453F568FD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332273-4488-4D7A-AA08-DCF0B7C6191E}" type="datetime1">
              <a:rPr lang="en-US" smtClean="0"/>
              <a:pPr/>
              <a:t>3/11/2019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I. Betsou, "New ROOT graphics language", ACAT 2019</a:t>
            </a:r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1CF71F-208B-49C5-8880-453F568FD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1524000" y="6400800"/>
            <a:ext cx="1920240" cy="365760"/>
          </a:xfrm>
        </p:spPr>
        <p:txBody>
          <a:bodyPr/>
          <a:lstStyle>
            <a:extLst/>
          </a:lstStyle>
          <a:p>
            <a:fld id="{DB40FE8B-82B9-4429-8553-EAAF13B8EA7C}" type="datetime1">
              <a:rPr lang="en-US" smtClean="0"/>
              <a:pPr/>
              <a:t>3/11/2019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306728" cy="365125"/>
          </a:xfrm>
        </p:spPr>
        <p:txBody>
          <a:bodyPr/>
          <a:lstStyle>
            <a:extLst/>
          </a:lstStyle>
          <a:p>
            <a:r>
              <a:rPr lang="en-US" dirty="0" smtClean="0"/>
              <a:t>I. </a:t>
            </a:r>
            <a:r>
              <a:rPr lang="en-US" dirty="0" err="1" smtClean="0"/>
              <a:t>Betsou</a:t>
            </a:r>
            <a:r>
              <a:rPr lang="en-US" dirty="0" smtClean="0"/>
              <a:t>, "New ROOT graphics language", ACAT 2019</a:t>
            </a:r>
            <a:endParaRPr lang="en-US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152400" y="6400800"/>
            <a:ext cx="365760" cy="365125"/>
          </a:xfrm>
        </p:spPr>
        <p:txBody>
          <a:bodyPr/>
          <a:lstStyle>
            <a:extLst/>
          </a:lstStyle>
          <a:p>
            <a:fld id="{9F1CF71F-208B-49C5-8880-453F568FD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6 - Τίτλος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4A9574-D254-48CE-A21E-DE7D2AEF71FE}" type="datetime1">
              <a:rPr lang="en-US" smtClean="0"/>
              <a:pPr/>
              <a:t>3/11/2019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I. Betsou, "New ROOT graphics language", ACAT 2019</a:t>
            </a:r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1CF71F-208B-49C5-8880-453F568FD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6 - Διάσημα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- Διάσημα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51009B-94B8-47F6-BBAC-A607E7383FCB}" type="datetime1">
              <a:rPr lang="en-US" smtClean="0"/>
              <a:pPr/>
              <a:t>3/11/2019</a:t>
            </a:fld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I. Betsou, "New ROOT graphics language", ACAT 2019</a:t>
            </a:r>
            <a:endParaRPr lang="en-US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1CF71F-208B-49C5-8880-453F568FD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7 - Τίτλος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Σύγκριση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8DEE63-7548-44D3-915D-5BB9855D7FB6}" type="datetime1">
              <a:rPr lang="en-US" smtClean="0"/>
              <a:pPr/>
              <a:t>3/11/2019</a:t>
            </a:fld>
            <a:endParaRPr lang="en-US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I. Betsou, "New ROOT graphics language", ACAT 2019</a:t>
            </a:r>
            <a:endParaRPr lang="en-US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1CF71F-208B-49C5-8880-453F568FD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512ACB-4D3E-4ADB-B916-707EE61AC9D2}" type="datetime1">
              <a:rPr lang="en-US" smtClean="0"/>
              <a:pPr/>
              <a:t>3/11/2019</a:t>
            </a:fld>
            <a:endParaRPr lang="en-US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I. Betsou, "New ROOT graphics language", ACAT 2019</a:t>
            </a:r>
            <a:endParaRPr lang="en-US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1CF71F-208B-49C5-8880-453F568FD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5 - Τίτλος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BBE3C4-FC01-4477-B8F1-64CDD2B2C70F}" type="datetime1">
              <a:rPr lang="en-US" smtClean="0"/>
              <a:pPr/>
              <a:t>3/11/2019</a:t>
            </a:fld>
            <a:endParaRPr lang="en-US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I. Betsou, "New ROOT graphics language", ACAT 2019</a:t>
            </a:r>
            <a:endParaRPr lang="en-US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1CF71F-208B-49C5-8880-453F568FD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538EE1A-A495-4C82-B944-06ADDC44BD8E}" type="datetime1">
              <a:rPr lang="en-US" smtClean="0"/>
              <a:pPr/>
              <a:t>3/11/2019</a:t>
            </a:fld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I. Betsou, "New ROOT graphics language", ACAT 2019</a:t>
            </a:r>
            <a:endParaRPr lang="en-US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1CF71F-208B-49C5-8880-453F568FD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l-GR" smtClean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342B73A-C4DE-4C5F-A81D-381AE13D83B6}" type="datetime1">
              <a:rPr lang="en-US" smtClean="0"/>
              <a:pPr/>
              <a:t>3/11/2019</a:t>
            </a:fld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I. Betsou, "New ROOT graphics language", ACAT 2019</a:t>
            </a:r>
            <a:endParaRPr lang="en-US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F1CF71F-208B-49C5-8880-453F568FD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8" name="7 - Ελεύθερη σχεδίαση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- Ελεύθερη σχεδίαση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- Ορθογώνιο τρίγωνο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- Ευθεία γραμμή σύνδεσης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- Διάσημα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- Διάσημα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- Ελεύθερη σχεδίαση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- Ελεύθερη σχεδίαση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- Ορθογώνιο τρίγωνο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- Ευθεία γραμμή σύνδεσης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0" name="29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0" name="9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73617D3-6646-4D50-889A-F62C3A169D57}" type="datetime1">
              <a:rPr lang="en-US" smtClean="0"/>
              <a:pPr/>
              <a:t>3/11/2019</a:t>
            </a:fld>
            <a:endParaRPr lang="en-US"/>
          </a:p>
        </p:txBody>
      </p:sp>
      <p:sp>
        <p:nvSpPr>
          <p:cNvPr id="22" name="21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I. Betsou, "New ROOT graphics language", ACAT 2019</a:t>
            </a:r>
            <a:endParaRPr lang="en-US" dirty="0"/>
          </a:p>
        </p:txBody>
      </p:sp>
      <p:sp>
        <p:nvSpPr>
          <p:cNvPr id="18" name="17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F1CF71F-208B-49C5-8880-453F568FD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s://linev.github.io/eve7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openui5.org/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C:\Users\Marissa\Desktop\cern\ACAT\Final\WebEve.wmv" TargetMode="External"/><Relationship Id="rId1" Type="http://schemas.openxmlformats.org/officeDocument/2006/relationships/tags" Target="../tags/tag1.xml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Marissa\Desktop\cern\ACAT\FitPanel-Edit-MPEG.mpe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root-project/jsroot" TargetMode="External"/><Relationship Id="rId2" Type="http://schemas.openxmlformats.org/officeDocument/2006/relationships/hyperlink" Target="https://root.cern/js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09600" y="1295400"/>
            <a:ext cx="7772400" cy="1829761"/>
          </a:xfrm>
        </p:spPr>
        <p:txBody>
          <a:bodyPr>
            <a:normAutofit/>
          </a:bodyPr>
          <a:lstStyle/>
          <a:p>
            <a:r>
              <a:rPr lang="en-US" sz="4000" dirty="0" smtClean="0"/>
              <a:t>New ROOT graphics language</a:t>
            </a:r>
            <a:endParaRPr lang="en-US" sz="4000" dirty="0"/>
          </a:p>
        </p:txBody>
      </p:sp>
      <p:graphicFrame>
        <p:nvGraphicFramePr>
          <p:cNvPr id="4" name="3 - Πίνακας"/>
          <p:cNvGraphicFramePr>
            <a:graphicFrameLocks noGrp="1"/>
          </p:cNvGraphicFramePr>
          <p:nvPr/>
        </p:nvGraphicFramePr>
        <p:xfrm>
          <a:off x="2438400" y="3276600"/>
          <a:ext cx="6705600" cy="1524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79320"/>
                <a:gridCol w="4526280"/>
              </a:tblGrid>
              <a:tr h="381000">
                <a:tc>
                  <a:txBody>
                    <a:bodyPr/>
                    <a:lstStyle/>
                    <a:p>
                      <a:r>
                        <a:rPr lang="en-US" sz="19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Iliana</a:t>
                      </a:r>
                      <a:r>
                        <a:rPr lang="en-US" sz="19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9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Betsou</a:t>
                      </a:r>
                      <a:endParaRPr lang="en-US" sz="1900" dirty="0">
                        <a:solidFill>
                          <a:schemeClr val="tx2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90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National Technical University of Athens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54717">
                <a:tc>
                  <a:txBody>
                    <a:bodyPr/>
                    <a:lstStyle/>
                    <a:p>
                      <a:r>
                        <a:rPr lang="en-US" sz="19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Serguei</a:t>
                      </a:r>
                      <a:r>
                        <a:rPr lang="en-US" sz="190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9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Linev</a:t>
                      </a:r>
                      <a:endParaRPr lang="en-US" sz="1900" dirty="0">
                        <a:solidFill>
                          <a:schemeClr val="tx2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90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GSI Darmstadt</a:t>
                      </a:r>
                      <a:endParaRPr lang="en-US" sz="1900" dirty="0">
                        <a:solidFill>
                          <a:schemeClr val="tx2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54717">
                <a:tc>
                  <a:txBody>
                    <a:bodyPr/>
                    <a:lstStyle/>
                    <a:p>
                      <a:r>
                        <a:rPr lang="en-US" sz="190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Bertrand </a:t>
                      </a:r>
                      <a:r>
                        <a:rPr lang="en-US" sz="19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Bellenot</a:t>
                      </a:r>
                      <a:endParaRPr lang="en-US" sz="1900" dirty="0">
                        <a:solidFill>
                          <a:schemeClr val="tx2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90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CERN</a:t>
                      </a:r>
                      <a:endParaRPr lang="en-US" sz="1900" dirty="0">
                        <a:solidFill>
                          <a:schemeClr val="tx2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54717">
                <a:tc>
                  <a:txBody>
                    <a:bodyPr/>
                    <a:lstStyle/>
                    <a:p>
                      <a:r>
                        <a:rPr lang="en-US" sz="190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Olivier </a:t>
                      </a:r>
                      <a:r>
                        <a:rPr lang="en-US" sz="19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Couet</a:t>
                      </a:r>
                      <a:endParaRPr lang="en-US" sz="1900" dirty="0">
                        <a:solidFill>
                          <a:schemeClr val="tx2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90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CERN</a:t>
                      </a:r>
                      <a:endParaRPr lang="en-US" sz="1900" dirty="0">
                        <a:solidFill>
                          <a:schemeClr val="tx2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περιεχομένου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635691"/>
          </a:xfrm>
        </p:spPr>
        <p:txBody>
          <a:bodyPr>
            <a:normAutofit/>
          </a:bodyPr>
          <a:lstStyle/>
          <a:p>
            <a:pPr marL="114300" indent="-31750">
              <a:buNone/>
            </a:pPr>
            <a:r>
              <a:rPr lang="en-US" sz="2200" dirty="0" smtClean="0">
                <a:latin typeface="Arial" pitchFamily="34" charset="0"/>
                <a:cs typeface="Arial" pitchFamily="34" charset="0"/>
              </a:rPr>
              <a:t>OpenUI5 is the new technology we have used to design the layout of the new ROOT widgets. It is a JavaScript UI library consisting of a really large number of UI controls.</a:t>
            </a:r>
          </a:p>
          <a:p>
            <a:pPr marL="114300" indent="-31750">
              <a:buNone/>
            </a:pPr>
            <a:endParaRPr lang="en-US" sz="2800" dirty="0" smtClean="0"/>
          </a:p>
          <a:p>
            <a:pPr marL="114300" indent="-31750">
              <a:buNone/>
            </a:pPr>
            <a:endParaRPr lang="en-US" sz="2800" dirty="0" smtClean="0"/>
          </a:p>
          <a:p>
            <a:pPr marL="114300" indent="-31750">
              <a:buNone/>
            </a:pPr>
            <a:endParaRPr lang="en-US" sz="2800" dirty="0" smtClean="0"/>
          </a:p>
          <a:p>
            <a:pPr marL="114300" indent="-31750">
              <a:buNone/>
            </a:pPr>
            <a:endParaRPr lang="en-US" sz="2800" dirty="0" smtClean="0"/>
          </a:p>
          <a:p>
            <a:pPr marL="114300" indent="-31750">
              <a:buNone/>
            </a:pPr>
            <a:r>
              <a:rPr lang="en-US" sz="1900" dirty="0" smtClean="0">
                <a:latin typeface="Arial" pitchFamily="34" charset="0"/>
                <a:cs typeface="Arial" pitchFamily="34" charset="0"/>
              </a:rPr>
              <a:t>Combo Boxes</a:t>
            </a:r>
            <a:br>
              <a:rPr lang="en-US" sz="1900" dirty="0" smtClean="0">
                <a:latin typeface="Arial" pitchFamily="34" charset="0"/>
                <a:cs typeface="Arial" pitchFamily="34" charset="0"/>
              </a:rPr>
            </a:br>
            <a:r>
              <a:rPr lang="en-US" sz="1900" dirty="0" smtClean="0">
                <a:latin typeface="Arial" pitchFamily="34" charset="0"/>
                <a:cs typeface="Arial" pitchFamily="34" charset="0"/>
              </a:rPr>
              <a:t>Radio Buttons</a:t>
            </a:r>
            <a:br>
              <a:rPr lang="en-US" sz="1900" dirty="0" smtClean="0">
                <a:latin typeface="Arial" pitchFamily="34" charset="0"/>
                <a:cs typeface="Arial" pitchFamily="34" charset="0"/>
              </a:rPr>
            </a:br>
            <a:r>
              <a:rPr lang="en-US" sz="1900" dirty="0" smtClean="0">
                <a:latin typeface="Arial" pitchFamily="34" charset="0"/>
                <a:cs typeface="Arial" pitchFamily="34" charset="0"/>
              </a:rPr>
              <a:t>Check Boxes</a:t>
            </a:r>
          </a:p>
          <a:p>
            <a:endParaRPr lang="en-US" dirty="0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Betsou, "New ROOT graphics language", ACAT 2019</a:t>
            </a:r>
            <a:endParaRPr lang="en-US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CF71F-208B-49C5-8880-453F568FDC7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4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OpenUI5</a:t>
            </a:r>
            <a:endParaRPr lang="en-US" dirty="0"/>
          </a:p>
        </p:txBody>
      </p:sp>
      <p:pic>
        <p:nvPicPr>
          <p:cNvPr id="6" name="5 - Εικόνα" descr="combobox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2743200"/>
            <a:ext cx="3657600" cy="1055612"/>
          </a:xfrm>
          <a:prstGeom prst="rect">
            <a:avLst/>
          </a:prstGeom>
        </p:spPr>
      </p:pic>
      <p:pic>
        <p:nvPicPr>
          <p:cNvPr id="7" name="6 - Εικόνα" descr="radiobutton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800" y="2438400"/>
            <a:ext cx="3362632" cy="1447800"/>
          </a:xfrm>
          <a:prstGeom prst="rect">
            <a:avLst/>
          </a:prstGeom>
        </p:spPr>
      </p:pic>
      <p:pic>
        <p:nvPicPr>
          <p:cNvPr id="8" name="7 - Εικόνα" descr="checkbox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0" y="4267200"/>
            <a:ext cx="2833370" cy="1752600"/>
          </a:xfrm>
          <a:prstGeom prst="rect">
            <a:avLst/>
          </a:prstGeom>
        </p:spPr>
      </p:pic>
      <p:cxnSp>
        <p:nvCxnSpPr>
          <p:cNvPr id="12" name="11 - Ευθύγραμμο βέλος σύνδεσης"/>
          <p:cNvCxnSpPr/>
          <p:nvPr/>
        </p:nvCxnSpPr>
        <p:spPr>
          <a:xfrm flipV="1">
            <a:off x="2209800" y="3810000"/>
            <a:ext cx="10668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- Ευθύγραμμο βέλος σύνδεσης"/>
          <p:cNvCxnSpPr/>
          <p:nvPr/>
        </p:nvCxnSpPr>
        <p:spPr>
          <a:xfrm flipV="1">
            <a:off x="2286000" y="3733800"/>
            <a:ext cx="3200400" cy="1219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ύγραμμο βέλος σύνδεσης"/>
          <p:cNvCxnSpPr/>
          <p:nvPr/>
        </p:nvCxnSpPr>
        <p:spPr>
          <a:xfrm>
            <a:off x="2133600" y="5257800"/>
            <a:ext cx="35052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1">
                  <a:lumMod val="75000"/>
                </a:schemeClr>
              </a:buClr>
            </a:pPr>
            <a:endParaRPr lang="en-US" dirty="0" smtClean="0"/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en-US" dirty="0" smtClean="0"/>
              <a:t>Server-side entity in new ROOT window management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endParaRPr lang="en-US" dirty="0" smtClean="0"/>
          </a:p>
          <a:p>
            <a:pPr>
              <a:buClr>
                <a:schemeClr val="accent1">
                  <a:lumMod val="75000"/>
                </a:schemeClr>
              </a:buClr>
            </a:pPr>
            <a:endParaRPr lang="en-US" dirty="0" smtClean="0"/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en-US" dirty="0" smtClean="0"/>
              <a:t>Main functionality:</a:t>
            </a:r>
          </a:p>
          <a:p>
            <a:pPr lvl="1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dirty="0" smtClean="0"/>
              <a:t>Display window in web browser(s)</a:t>
            </a:r>
          </a:p>
          <a:p>
            <a:pPr lvl="1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dirty="0" smtClean="0"/>
              <a:t>Manage multiple connections with the clients</a:t>
            </a:r>
          </a:p>
          <a:p>
            <a:pPr lvl="1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dirty="0" smtClean="0"/>
              <a:t>Data transfer to/from clients</a:t>
            </a:r>
          </a:p>
          <a:p>
            <a:pPr lvl="1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dirty="0" smtClean="0"/>
              <a:t>Support of batch (headless) mode</a:t>
            </a:r>
          </a:p>
          <a:p>
            <a:pPr lvl="1">
              <a:buClr>
                <a:schemeClr val="accent1">
                  <a:lumMod val="75000"/>
                </a:schemeClr>
              </a:buClr>
              <a:buNone/>
            </a:pPr>
            <a:endParaRPr lang="en-US" dirty="0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Betsou, "New ROOT graphics language", ACAT 2019</a:t>
            </a:r>
            <a:endParaRPr lang="en-US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CF71F-208B-49C5-8880-453F568FDC7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4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RWebWindow</a:t>
            </a:r>
            <a:r>
              <a:rPr lang="en-US" dirty="0" smtClean="0"/>
              <a:t> Class (1/2)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001928" cy="365125"/>
          </a:xfrm>
        </p:spPr>
        <p:txBody>
          <a:bodyPr/>
          <a:lstStyle/>
          <a:p>
            <a:r>
              <a:rPr lang="en-US" dirty="0" smtClean="0"/>
              <a:t>I. </a:t>
            </a:r>
            <a:r>
              <a:rPr lang="en-US" dirty="0" err="1" smtClean="0"/>
              <a:t>Betsou</a:t>
            </a:r>
            <a:r>
              <a:rPr lang="en-US" dirty="0" smtClean="0"/>
              <a:t>, "New ROOT graphics language", ACAT 2019</a:t>
            </a:r>
            <a:endParaRPr lang="en-US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152400" y="6324600"/>
            <a:ext cx="365760" cy="365125"/>
          </a:xfrm>
        </p:spPr>
        <p:txBody>
          <a:bodyPr/>
          <a:lstStyle/>
          <a:p>
            <a:fld id="{9F1CF71F-208B-49C5-8880-453F568FDC7C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4 - Τίτλος"/>
          <p:cNvSpPr>
            <a:spLocks noGrp="1"/>
          </p:cNvSpPr>
          <p:nvPr>
            <p:ph type="ctrTitle" idx="4294967295"/>
          </p:nvPr>
        </p:nvSpPr>
        <p:spPr>
          <a:xfrm>
            <a:off x="381000" y="0"/>
            <a:ext cx="7772400" cy="1830388"/>
          </a:xfrm>
        </p:spPr>
        <p:txBody>
          <a:bodyPr/>
          <a:lstStyle/>
          <a:p>
            <a:r>
              <a:rPr lang="en-US" dirty="0" err="1" smtClean="0"/>
              <a:t>RWebWindow</a:t>
            </a:r>
            <a:r>
              <a:rPr lang="en-US" dirty="0" smtClean="0"/>
              <a:t> Class (2/2)</a:t>
            </a:r>
            <a:endParaRPr lang="en-US" dirty="0"/>
          </a:p>
        </p:txBody>
      </p:sp>
      <p:sp>
        <p:nvSpPr>
          <p:cNvPr id="7" name="6 - TextBox"/>
          <p:cNvSpPr txBox="1"/>
          <p:nvPr/>
        </p:nvSpPr>
        <p:spPr>
          <a:xfrm>
            <a:off x="457200" y="1524000"/>
            <a:ext cx="7620000" cy="430887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400" b="1" dirty="0" smtClean="0">
                <a:solidFill>
                  <a:srgbClr val="0000FF"/>
                </a:solidFill>
                <a:latin typeface="Courier New"/>
              </a:rPr>
              <a:t>using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b="1" dirty="0" smtClean="0">
                <a:solidFill>
                  <a:srgbClr val="0000FF"/>
                </a:solidFill>
                <a:latin typeface="Courier New"/>
              </a:rPr>
              <a:t>namespace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ROOT</a:t>
            </a:r>
            <a:r>
              <a:rPr lang="en-US" sz="1400" b="1" dirty="0" smtClean="0">
                <a:solidFill>
                  <a:srgbClr val="000080"/>
                </a:solidFill>
                <a:latin typeface="Courier New"/>
              </a:rPr>
              <a:t>::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Experimental</a:t>
            </a:r>
            <a:r>
              <a:rPr lang="en-US" sz="1400" b="1" dirty="0" smtClean="0">
                <a:solidFill>
                  <a:srgbClr val="000080"/>
                </a:solidFill>
                <a:latin typeface="Courier New"/>
              </a:rPr>
              <a:t>;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>
              <a:buNone/>
            </a:pPr>
            <a:endParaRPr lang="en-US" sz="1400" dirty="0" smtClean="0">
              <a:solidFill>
                <a:srgbClr val="000000"/>
              </a:solidFill>
              <a:latin typeface="Courier New"/>
            </a:endParaRPr>
          </a:p>
          <a:p>
            <a:pPr>
              <a:buNone/>
            </a:pPr>
            <a:r>
              <a:rPr lang="en-US" sz="1400" dirty="0" smtClean="0">
                <a:solidFill>
                  <a:srgbClr val="008000"/>
                </a:solidFill>
                <a:latin typeface="Courier New"/>
              </a:rPr>
              <a:t>// create window instance </a:t>
            </a:r>
          </a:p>
          <a:p>
            <a:pPr>
              <a:buNone/>
            </a:pPr>
            <a:r>
              <a:rPr lang="en-US" sz="1400" b="1" dirty="0" smtClean="0">
                <a:solidFill>
                  <a:srgbClr val="8000FF"/>
                </a:solidFill>
                <a:latin typeface="Courier New"/>
              </a:rPr>
              <a:t>auto</a:t>
            </a:r>
            <a:r>
              <a:rPr lang="en-US" sz="1400" b="1" dirty="0" smtClean="0">
                <a:solidFill>
                  <a:srgbClr val="000000"/>
                </a:solidFill>
                <a:latin typeface="Courier New"/>
              </a:rPr>
              <a:t> window </a:t>
            </a:r>
            <a:r>
              <a:rPr lang="en-US" sz="1400" b="1" dirty="0" smtClean="0">
                <a:solidFill>
                  <a:srgbClr val="000080"/>
                </a:solidFill>
                <a:latin typeface="Courier New"/>
              </a:rPr>
              <a:t>=</a:t>
            </a:r>
            <a:r>
              <a:rPr lang="en-US" sz="1400" b="1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b="1" dirty="0" err="1" smtClean="0">
                <a:solidFill>
                  <a:srgbClr val="000000"/>
                </a:solidFill>
                <a:latin typeface="Courier New"/>
              </a:rPr>
              <a:t>RWebWindowsManager</a:t>
            </a:r>
            <a:r>
              <a:rPr lang="en-US" sz="1400" b="1" dirty="0" smtClean="0">
                <a:solidFill>
                  <a:srgbClr val="000080"/>
                </a:solidFill>
                <a:latin typeface="Courier New"/>
              </a:rPr>
              <a:t>::</a:t>
            </a:r>
            <a:r>
              <a:rPr lang="en-US" sz="1400" b="1" dirty="0" smtClean="0">
                <a:solidFill>
                  <a:srgbClr val="000000"/>
                </a:solidFill>
                <a:latin typeface="Courier New"/>
              </a:rPr>
              <a:t>Instance</a:t>
            </a:r>
            <a:r>
              <a:rPr lang="en-US" sz="1400" b="1" dirty="0" smtClean="0">
                <a:solidFill>
                  <a:srgbClr val="000080"/>
                </a:solidFill>
                <a:latin typeface="Courier New"/>
              </a:rPr>
              <a:t>()-&gt;</a:t>
            </a:r>
            <a:r>
              <a:rPr lang="en-US" sz="1400" b="1" dirty="0" err="1" smtClean="0">
                <a:solidFill>
                  <a:srgbClr val="00B050"/>
                </a:solidFill>
                <a:latin typeface="Courier New"/>
              </a:rPr>
              <a:t>CreateWindow</a:t>
            </a:r>
            <a:r>
              <a:rPr lang="en-US" sz="1400" b="1" dirty="0" smtClean="0">
                <a:solidFill>
                  <a:srgbClr val="00B050"/>
                </a:solidFill>
                <a:latin typeface="Courier New"/>
              </a:rPr>
              <a:t>()</a:t>
            </a:r>
            <a:r>
              <a:rPr lang="en-US" sz="1400" b="1" dirty="0" smtClean="0">
                <a:solidFill>
                  <a:srgbClr val="000080"/>
                </a:solidFill>
                <a:latin typeface="Courier New"/>
              </a:rPr>
              <a:t>;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>
              <a:buNone/>
            </a:pPr>
            <a:endParaRPr lang="en-US" sz="1400" dirty="0" smtClean="0">
              <a:solidFill>
                <a:srgbClr val="000000"/>
              </a:solidFill>
              <a:latin typeface="Courier New"/>
            </a:endParaRPr>
          </a:p>
          <a:p>
            <a:pPr>
              <a:buNone/>
            </a:pPr>
            <a:r>
              <a:rPr lang="en-US" sz="1400" dirty="0" smtClean="0">
                <a:solidFill>
                  <a:srgbClr val="008000"/>
                </a:solidFill>
                <a:latin typeface="Courier New"/>
              </a:rPr>
              <a:t>// configure html page loaded when window shown </a:t>
            </a:r>
          </a:p>
          <a:p>
            <a:pPr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 New"/>
              </a:rPr>
              <a:t>window</a:t>
            </a:r>
            <a:r>
              <a:rPr lang="en-US" sz="1400" b="1" dirty="0" smtClean="0">
                <a:solidFill>
                  <a:srgbClr val="000080"/>
                </a:solidFill>
                <a:latin typeface="Courier New"/>
              </a:rPr>
              <a:t>-&gt;</a:t>
            </a:r>
            <a:r>
              <a:rPr lang="en-US" sz="1400" b="1" dirty="0" err="1" smtClean="0">
                <a:solidFill>
                  <a:srgbClr val="000000"/>
                </a:solidFill>
                <a:latin typeface="Courier New"/>
              </a:rPr>
              <a:t>SetDefaultPage</a:t>
            </a:r>
            <a:r>
              <a:rPr lang="en-US" sz="1400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sz="1400" b="1" dirty="0" smtClean="0">
                <a:solidFill>
                  <a:srgbClr val="808080"/>
                </a:solidFill>
                <a:latin typeface="Courier New"/>
              </a:rPr>
              <a:t>"file:Main.html"</a:t>
            </a:r>
            <a:r>
              <a:rPr lang="en-US" sz="1400" b="1" dirty="0" smtClean="0">
                <a:solidFill>
                  <a:srgbClr val="000080"/>
                </a:solidFill>
                <a:latin typeface="Courier New"/>
              </a:rPr>
              <a:t>);</a:t>
            </a:r>
            <a:r>
              <a:rPr lang="en-US" sz="1400" b="1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>
              <a:buNone/>
            </a:pPr>
            <a:endParaRPr lang="en-US" sz="1400" dirty="0" smtClean="0">
              <a:solidFill>
                <a:srgbClr val="000000"/>
              </a:solidFill>
              <a:latin typeface="Courier New"/>
            </a:endParaRPr>
          </a:p>
          <a:p>
            <a:pPr>
              <a:buNone/>
            </a:pPr>
            <a:r>
              <a:rPr lang="en-US" sz="1400" dirty="0" smtClean="0">
                <a:solidFill>
                  <a:srgbClr val="008000"/>
                </a:solidFill>
                <a:latin typeface="Courier New"/>
              </a:rPr>
              <a:t>// this is call-back, invoked when message received from client </a:t>
            </a:r>
          </a:p>
          <a:p>
            <a:pPr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 New"/>
              </a:rPr>
              <a:t>window</a:t>
            </a:r>
            <a:r>
              <a:rPr lang="en-US" sz="1400" b="1" dirty="0" smtClean="0">
                <a:solidFill>
                  <a:srgbClr val="000080"/>
                </a:solidFill>
                <a:latin typeface="Courier New"/>
              </a:rPr>
              <a:t>-&gt;</a:t>
            </a:r>
            <a:r>
              <a:rPr lang="en-US" sz="1400" b="1" dirty="0" err="1" smtClean="0">
                <a:solidFill>
                  <a:srgbClr val="00B050"/>
                </a:solidFill>
                <a:latin typeface="Courier New"/>
              </a:rPr>
              <a:t>SetDataCallBack</a:t>
            </a:r>
            <a:r>
              <a:rPr lang="en-US" sz="1400" b="1" dirty="0" smtClean="0">
                <a:solidFill>
                  <a:srgbClr val="00B050"/>
                </a:solidFill>
                <a:latin typeface="Courier New"/>
              </a:rPr>
              <a:t>(</a:t>
            </a:r>
            <a:r>
              <a:rPr lang="en-US" sz="1400" b="1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b="1" dirty="0" smtClean="0">
                <a:solidFill>
                  <a:srgbClr val="000080"/>
                </a:solidFill>
                <a:latin typeface="Courier New"/>
              </a:rPr>
              <a:t>[](</a:t>
            </a:r>
            <a:r>
              <a:rPr lang="en-US" sz="1400" b="1" dirty="0" smtClean="0">
                <a:solidFill>
                  <a:srgbClr val="8000FF"/>
                </a:solidFill>
                <a:latin typeface="Courier New"/>
              </a:rPr>
              <a:t>unsigned</a:t>
            </a:r>
            <a:r>
              <a:rPr lang="en-US" sz="1400" b="1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b="1" dirty="0" err="1" smtClean="0">
                <a:solidFill>
                  <a:srgbClr val="000000"/>
                </a:solidFill>
                <a:latin typeface="Courier New"/>
              </a:rPr>
              <a:t>connid</a:t>
            </a:r>
            <a:r>
              <a:rPr lang="en-US" sz="1400" b="1" dirty="0" smtClean="0">
                <a:solidFill>
                  <a:srgbClr val="000080"/>
                </a:solidFill>
                <a:latin typeface="Courier New"/>
              </a:rPr>
              <a:t>,</a:t>
            </a:r>
            <a:r>
              <a:rPr lang="en-US" sz="1400" b="1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b="1" dirty="0" smtClean="0">
                <a:solidFill>
                  <a:srgbClr val="8000FF"/>
                </a:solidFill>
                <a:latin typeface="Courier New"/>
              </a:rPr>
              <a:t>const</a:t>
            </a:r>
            <a:r>
              <a:rPr lang="en-US" sz="1400" b="1" dirty="0" smtClean="0">
                <a:solidFill>
                  <a:srgbClr val="000000"/>
                </a:solidFill>
                <a:latin typeface="Courier New"/>
              </a:rPr>
              <a:t> std</a:t>
            </a:r>
            <a:r>
              <a:rPr lang="en-US" sz="1400" b="1" dirty="0" smtClean="0">
                <a:solidFill>
                  <a:srgbClr val="000080"/>
                </a:solidFill>
                <a:latin typeface="Courier New"/>
              </a:rPr>
              <a:t>::</a:t>
            </a:r>
            <a:r>
              <a:rPr lang="en-US" sz="1400" b="1" dirty="0" smtClean="0">
                <a:solidFill>
                  <a:srgbClr val="000000"/>
                </a:solidFill>
                <a:latin typeface="Courier New"/>
              </a:rPr>
              <a:t>string </a:t>
            </a:r>
            <a:r>
              <a:rPr lang="en-US" sz="1400" b="1" dirty="0" smtClean="0">
                <a:solidFill>
                  <a:srgbClr val="000080"/>
                </a:solidFill>
                <a:latin typeface="Courier New"/>
              </a:rPr>
              <a:t>&amp;</a:t>
            </a:r>
            <a:r>
              <a:rPr lang="en-US" sz="1400" b="1" dirty="0" err="1" smtClean="0">
                <a:solidFill>
                  <a:srgbClr val="000000"/>
                </a:solidFill>
                <a:latin typeface="Courier New"/>
              </a:rPr>
              <a:t>arg</a:t>
            </a:r>
            <a:r>
              <a:rPr lang="en-US" sz="1400" b="1" dirty="0" smtClean="0">
                <a:solidFill>
                  <a:srgbClr val="000080"/>
                </a:solidFill>
                <a:latin typeface="Courier New"/>
              </a:rPr>
              <a:t>)</a:t>
            </a:r>
            <a:r>
              <a:rPr lang="en-US" sz="1400" b="1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b="1" dirty="0" smtClean="0">
                <a:solidFill>
                  <a:srgbClr val="000080"/>
                </a:solidFill>
                <a:latin typeface="Courier New"/>
              </a:rPr>
              <a:t>{</a:t>
            </a:r>
            <a:r>
              <a:rPr lang="en-US" sz="1400" b="1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b="1" dirty="0" err="1" smtClean="0">
                <a:solidFill>
                  <a:srgbClr val="000000"/>
                </a:solidFill>
                <a:latin typeface="Courier New"/>
              </a:rPr>
              <a:t>printf</a:t>
            </a:r>
            <a:r>
              <a:rPr lang="en-US" sz="1400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sz="1400" b="1" dirty="0" smtClean="0">
                <a:solidFill>
                  <a:srgbClr val="000000"/>
                </a:solidFill>
                <a:latin typeface="Courier New"/>
              </a:rPr>
              <a:t>“Get </a:t>
            </a:r>
            <a:r>
              <a:rPr lang="en-US" sz="1400" b="1" dirty="0" err="1" smtClean="0">
                <a:solidFill>
                  <a:srgbClr val="000000"/>
                </a:solidFill>
                <a:latin typeface="Courier New"/>
              </a:rPr>
              <a:t>msg</a:t>
            </a:r>
            <a:r>
              <a:rPr lang="en-US" sz="1400" b="1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b="1" dirty="0" smtClean="0">
                <a:solidFill>
                  <a:srgbClr val="000080"/>
                </a:solidFill>
                <a:latin typeface="Courier New"/>
              </a:rPr>
              <a:t>%</a:t>
            </a:r>
            <a:r>
              <a:rPr lang="en-US" sz="1400" b="1" dirty="0" smtClean="0">
                <a:solidFill>
                  <a:srgbClr val="000000"/>
                </a:solidFill>
                <a:latin typeface="Courier New"/>
              </a:rPr>
              <a:t>s from </a:t>
            </a:r>
            <a:r>
              <a:rPr lang="en-US" sz="1400" b="1" dirty="0" smtClean="0">
                <a:solidFill>
                  <a:srgbClr val="000080"/>
                </a:solidFill>
                <a:latin typeface="Courier New"/>
              </a:rPr>
              <a:t>%</a:t>
            </a:r>
            <a:r>
              <a:rPr lang="en-US" sz="1400" b="1" dirty="0" smtClean="0">
                <a:solidFill>
                  <a:srgbClr val="000000"/>
                </a:solidFill>
                <a:latin typeface="Courier New"/>
              </a:rPr>
              <a:t>u\n”</a:t>
            </a:r>
            <a:r>
              <a:rPr lang="en-US" sz="1400" b="1" dirty="0" smtClean="0">
                <a:solidFill>
                  <a:srgbClr val="000080"/>
                </a:solidFill>
                <a:latin typeface="Courier New"/>
              </a:rPr>
              <a:t>,</a:t>
            </a:r>
            <a:r>
              <a:rPr lang="en-US" sz="1400" b="1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b="1" dirty="0" err="1" smtClean="0">
                <a:solidFill>
                  <a:srgbClr val="000000"/>
                </a:solidFill>
                <a:latin typeface="Courier New"/>
              </a:rPr>
              <a:t>arg</a:t>
            </a:r>
            <a:r>
              <a:rPr lang="en-US" sz="1400" b="1" dirty="0" err="1" smtClean="0">
                <a:solidFill>
                  <a:srgbClr val="000080"/>
                </a:solidFill>
                <a:latin typeface="Courier New"/>
              </a:rPr>
              <a:t>.</a:t>
            </a:r>
            <a:r>
              <a:rPr lang="en-US" sz="1400" b="1" dirty="0" err="1" smtClean="0">
                <a:solidFill>
                  <a:srgbClr val="000000"/>
                </a:solidFill>
                <a:latin typeface="Courier New"/>
              </a:rPr>
              <a:t>c_str</a:t>
            </a:r>
            <a:r>
              <a:rPr lang="en-US" sz="1400" b="1" dirty="0" smtClean="0">
                <a:solidFill>
                  <a:srgbClr val="000080"/>
                </a:solidFill>
                <a:latin typeface="Courier New"/>
              </a:rPr>
              <a:t>(),</a:t>
            </a:r>
            <a:r>
              <a:rPr lang="en-US" sz="1400" b="1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b="1" dirty="0" err="1" smtClean="0">
                <a:solidFill>
                  <a:srgbClr val="000000"/>
                </a:solidFill>
                <a:latin typeface="Courier New"/>
              </a:rPr>
              <a:t>connid</a:t>
            </a:r>
            <a:r>
              <a:rPr lang="en-US" sz="1400" b="1" dirty="0" smtClean="0">
                <a:solidFill>
                  <a:srgbClr val="000080"/>
                </a:solidFill>
                <a:latin typeface="Courier New"/>
              </a:rPr>
              <a:t>);</a:t>
            </a:r>
            <a:r>
              <a:rPr lang="en-US" sz="1400" b="1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b="1" dirty="0" smtClean="0">
                <a:solidFill>
                  <a:srgbClr val="000080"/>
                </a:solidFill>
                <a:latin typeface="Courier New"/>
              </a:rPr>
              <a:t>}</a:t>
            </a:r>
            <a:r>
              <a:rPr lang="en-US" sz="1400" b="1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b="1" dirty="0" smtClean="0">
                <a:solidFill>
                  <a:srgbClr val="00B050"/>
                </a:solidFill>
                <a:latin typeface="Courier New"/>
              </a:rPr>
              <a:t>)</a:t>
            </a:r>
            <a:r>
              <a:rPr lang="en-US" sz="1400" b="1" dirty="0" smtClean="0">
                <a:solidFill>
                  <a:srgbClr val="000080"/>
                </a:solidFill>
                <a:latin typeface="Courier New"/>
              </a:rPr>
              <a:t>;</a:t>
            </a:r>
            <a:r>
              <a:rPr lang="en-US" sz="1400" b="1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>
              <a:buNone/>
            </a:pPr>
            <a:endParaRPr lang="en-US" sz="1400" b="1" dirty="0" smtClean="0">
              <a:solidFill>
                <a:srgbClr val="000000"/>
              </a:solidFill>
              <a:latin typeface="Courier New"/>
            </a:endParaRPr>
          </a:p>
          <a:p>
            <a:pPr>
              <a:buNone/>
            </a:pPr>
            <a:r>
              <a:rPr lang="en-US" sz="1400" dirty="0" smtClean="0">
                <a:solidFill>
                  <a:srgbClr val="008000"/>
                </a:solidFill>
                <a:latin typeface="Courier New"/>
              </a:rPr>
              <a:t>// configure predefined geometry </a:t>
            </a:r>
          </a:p>
          <a:p>
            <a:pPr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 New"/>
              </a:rPr>
              <a:t>window</a:t>
            </a:r>
            <a:r>
              <a:rPr lang="en-US" sz="1400" b="1" dirty="0" smtClean="0">
                <a:solidFill>
                  <a:srgbClr val="000080"/>
                </a:solidFill>
                <a:latin typeface="Courier New"/>
              </a:rPr>
              <a:t>-&gt;</a:t>
            </a:r>
            <a:r>
              <a:rPr lang="en-US" sz="1400" b="1" dirty="0" err="1" smtClean="0">
                <a:solidFill>
                  <a:srgbClr val="000000"/>
                </a:solidFill>
                <a:latin typeface="Courier New"/>
              </a:rPr>
              <a:t>SetGeometry</a:t>
            </a:r>
            <a:r>
              <a:rPr lang="en-US" sz="1400" b="1" dirty="0" smtClean="0">
                <a:solidFill>
                  <a:srgbClr val="000080"/>
                </a:solidFill>
                <a:latin typeface="Courier New"/>
              </a:rPr>
              <a:t>(</a:t>
            </a:r>
            <a:r>
              <a:rPr lang="en-US" sz="1400" b="1" dirty="0" smtClean="0">
                <a:solidFill>
                  <a:srgbClr val="FF8000"/>
                </a:solidFill>
                <a:latin typeface="Courier New"/>
              </a:rPr>
              <a:t>300</a:t>
            </a:r>
            <a:r>
              <a:rPr lang="en-US" sz="1400" b="1" dirty="0" smtClean="0">
                <a:solidFill>
                  <a:srgbClr val="000080"/>
                </a:solidFill>
                <a:latin typeface="Courier New"/>
              </a:rPr>
              <a:t>,</a:t>
            </a:r>
            <a:r>
              <a:rPr lang="en-US" sz="1400" b="1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b="1" dirty="0" smtClean="0">
                <a:solidFill>
                  <a:srgbClr val="FF8000"/>
                </a:solidFill>
                <a:latin typeface="Courier New"/>
              </a:rPr>
              <a:t>300</a:t>
            </a:r>
            <a:r>
              <a:rPr lang="en-US" sz="1400" b="1" dirty="0" smtClean="0">
                <a:solidFill>
                  <a:srgbClr val="000080"/>
                </a:solidFill>
                <a:latin typeface="Courier New"/>
              </a:rPr>
              <a:t>);</a:t>
            </a:r>
            <a:r>
              <a:rPr lang="en-US" sz="1400" b="1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>
              <a:buNone/>
            </a:pPr>
            <a:endParaRPr lang="en-US" sz="1400" dirty="0" smtClean="0">
              <a:solidFill>
                <a:srgbClr val="000000"/>
              </a:solidFill>
              <a:latin typeface="Courier New"/>
            </a:endParaRPr>
          </a:p>
          <a:p>
            <a:pPr>
              <a:buNone/>
            </a:pPr>
            <a:r>
              <a:rPr lang="en-US" sz="1400" dirty="0" smtClean="0">
                <a:solidFill>
                  <a:srgbClr val="008000"/>
                </a:solidFill>
                <a:latin typeface="Courier New"/>
              </a:rPr>
              <a:t>// display window </a:t>
            </a:r>
          </a:p>
          <a:p>
            <a:pPr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 New"/>
              </a:rPr>
              <a:t>window</a:t>
            </a:r>
            <a:r>
              <a:rPr lang="en-US" sz="1400" b="1" dirty="0" smtClean="0">
                <a:solidFill>
                  <a:srgbClr val="000080"/>
                </a:solidFill>
                <a:latin typeface="Courier New"/>
              </a:rPr>
              <a:t>-&gt;</a:t>
            </a:r>
            <a:r>
              <a:rPr lang="en-US" sz="1400" b="1" dirty="0" smtClean="0">
                <a:solidFill>
                  <a:srgbClr val="00B050"/>
                </a:solidFill>
                <a:latin typeface="Courier New"/>
              </a:rPr>
              <a:t>Show()</a:t>
            </a:r>
            <a:r>
              <a:rPr lang="en-US" sz="1400" b="1" dirty="0" smtClean="0">
                <a:solidFill>
                  <a:srgbClr val="000080"/>
                </a:solidFill>
                <a:latin typeface="Courier New"/>
              </a:rPr>
              <a:t>;</a:t>
            </a:r>
            <a:endParaRPr lang="en-US" sz="1200" b="1" dirty="0" smtClean="0">
              <a:solidFill>
                <a:srgbClr val="000080"/>
              </a:solidFill>
              <a:latin typeface="Courier New"/>
            </a:endParaRPr>
          </a:p>
          <a:p>
            <a:pPr>
              <a:buNone/>
            </a:pPr>
            <a:endParaRPr lang="en-US" sz="1200" b="1" dirty="0" smtClean="0">
              <a:solidFill>
                <a:srgbClr val="000080"/>
              </a:solidFill>
              <a:latin typeface="Courier New"/>
            </a:endParaRPr>
          </a:p>
          <a:p>
            <a:pPr>
              <a:buNone/>
            </a:pPr>
            <a:endParaRPr lang="en-US" sz="1200" b="1" dirty="0" smtClean="0">
              <a:solidFill>
                <a:srgbClr val="000080"/>
              </a:solidFill>
              <a:latin typeface="Courier New"/>
            </a:endParaRPr>
          </a:p>
          <a:p>
            <a:pPr>
              <a:buNone/>
            </a:pPr>
            <a:endParaRPr lang="en-US" sz="12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περιεχομένου"/>
          <p:cNvSpPr>
            <a:spLocks noGrp="1"/>
          </p:cNvSpPr>
          <p:nvPr>
            <p:ph idx="1"/>
          </p:nvPr>
        </p:nvSpPr>
        <p:spPr>
          <a:xfrm>
            <a:off x="228600" y="1481328"/>
            <a:ext cx="8686800" cy="4525963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Advantages:</a:t>
            </a:r>
          </a:p>
          <a:p>
            <a:pPr lvl="1"/>
            <a:r>
              <a:rPr lang="en-US" sz="2000" dirty="0" smtClean="0"/>
              <a:t>Independent from any local graphics backend</a:t>
            </a:r>
          </a:p>
          <a:p>
            <a:pPr lvl="1"/>
            <a:r>
              <a:rPr lang="en-US" sz="2000" dirty="0" smtClean="0"/>
              <a:t>Allows remote display on all kind of devices</a:t>
            </a:r>
          </a:p>
          <a:p>
            <a:pPr lvl="1"/>
            <a:r>
              <a:rPr lang="en-US" sz="2000" dirty="0" smtClean="0"/>
              <a:t>For local display, the JavaScript rendering might be performed in a local canvas</a:t>
            </a:r>
          </a:p>
          <a:p>
            <a:pPr lvl="1"/>
            <a:endParaRPr lang="en-US" sz="2000" dirty="0" smtClean="0"/>
          </a:p>
          <a:p>
            <a:r>
              <a:rPr lang="en-US" sz="2400" b="1" dirty="0" smtClean="0"/>
              <a:t>Implementation of such system already exists for ROOT6 → JSROOT</a:t>
            </a:r>
          </a:p>
          <a:p>
            <a:pPr marL="628650" lvl="1" indent="-285750"/>
            <a:r>
              <a:rPr lang="en-US" sz="2000" dirty="0" smtClean="0"/>
              <a:t>The initial goal of </a:t>
            </a:r>
            <a:r>
              <a:rPr lang="en-US" sz="2000" b="1" dirty="0" smtClean="0"/>
              <a:t>JSROOT</a:t>
            </a:r>
            <a:r>
              <a:rPr lang="en-US" sz="2000" dirty="0" smtClean="0"/>
              <a:t> was to read/browse objects in ROOT files and display them in a web browser using JavaScript</a:t>
            </a:r>
          </a:p>
          <a:p>
            <a:pPr marL="628650" lvl="1" indent="-285750"/>
            <a:r>
              <a:rPr lang="en-US" sz="2000" dirty="0" smtClean="0"/>
              <a:t>Then the displayed objects could be manipulated in the web browser (zoomed, scaled, etc…)</a:t>
            </a:r>
          </a:p>
          <a:p>
            <a:pPr marL="628650" lvl="1" indent="-285750"/>
            <a:endParaRPr lang="en-US" sz="2000" dirty="0" smtClean="0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Betsou, "New ROOT graphics language", ACAT 2019</a:t>
            </a:r>
            <a:endParaRPr lang="en-US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CF71F-208B-49C5-8880-453F568FDC7C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4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Graphics Model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περιεχομένου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148072"/>
          </a:xfrm>
        </p:spPr>
        <p:txBody>
          <a:bodyPr>
            <a:norm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r>
              <a:rPr lang="en-US" sz="2400" b="1" dirty="0" smtClean="0"/>
              <a:t>Pad</a:t>
            </a:r>
            <a:r>
              <a:rPr lang="en-US" sz="2400" dirty="0" smtClean="0"/>
              <a:t>:</a:t>
            </a:r>
          </a:p>
          <a:p>
            <a:pPr lvl="1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000" dirty="0" smtClean="0"/>
              <a:t>Base entities containing the list of graphics objects to be drawn</a:t>
            </a:r>
          </a:p>
          <a:p>
            <a:pPr lvl="1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000" dirty="0" smtClean="0"/>
              <a:t>Implemented in the </a:t>
            </a:r>
            <a:r>
              <a:rPr lang="en-US" sz="2000" b="1" dirty="0" err="1" smtClean="0"/>
              <a:t>RPad</a:t>
            </a:r>
            <a:r>
              <a:rPr lang="en-US" sz="2000" b="1" dirty="0" smtClean="0"/>
              <a:t> </a:t>
            </a:r>
            <a:r>
              <a:rPr lang="en-US" sz="2000" dirty="0" smtClean="0"/>
              <a:t>C++ class</a:t>
            </a:r>
          </a:p>
          <a:p>
            <a:pPr lvl="1">
              <a:buClr>
                <a:schemeClr val="accent1">
                  <a:lumMod val="75000"/>
                </a:schemeClr>
              </a:buClr>
              <a:buNone/>
            </a:pPr>
            <a:endParaRPr lang="en-US" sz="2000" dirty="0" smtClean="0"/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en-US" sz="2400" b="1" dirty="0" smtClean="0"/>
              <a:t>Canvas</a:t>
            </a:r>
            <a:r>
              <a:rPr lang="en-US" sz="2400" dirty="0" smtClean="0"/>
              <a:t>:</a:t>
            </a:r>
          </a:p>
          <a:p>
            <a:pPr lvl="1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000" dirty="0" smtClean="0"/>
              <a:t>A window’s topmost pad.</a:t>
            </a:r>
          </a:p>
          <a:p>
            <a:pPr lvl="1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000" dirty="0" smtClean="0"/>
              <a:t>Implemented in the </a:t>
            </a:r>
            <a:r>
              <a:rPr lang="en-US" sz="2000" b="1" dirty="0" err="1" smtClean="0"/>
              <a:t>RCanvas</a:t>
            </a:r>
            <a:r>
              <a:rPr lang="en-US" sz="2000" b="1" dirty="0" smtClean="0"/>
              <a:t> </a:t>
            </a:r>
            <a:r>
              <a:rPr lang="en-US" sz="2000" dirty="0" smtClean="0"/>
              <a:t>C++ class.</a:t>
            </a:r>
          </a:p>
          <a:p>
            <a:pPr lvl="1">
              <a:buClr>
                <a:schemeClr val="accent1">
                  <a:lumMod val="75000"/>
                </a:schemeClr>
              </a:buClr>
              <a:buNone/>
            </a:pPr>
            <a:r>
              <a:rPr lang="en-US" sz="2000" b="1" dirty="0" smtClean="0"/>
              <a:t> </a:t>
            </a:r>
            <a:endParaRPr lang="en-US" sz="2000" dirty="0" smtClean="0"/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en-US" sz="2400" b="1" dirty="0" err="1" smtClean="0"/>
              <a:t>Drawable</a:t>
            </a:r>
            <a:r>
              <a:rPr lang="en-US" sz="2400" dirty="0" smtClean="0"/>
              <a:t>:</a:t>
            </a:r>
          </a:p>
          <a:p>
            <a:pPr lvl="1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000" dirty="0" smtClean="0"/>
              <a:t>Something which can be drawn on a pad.</a:t>
            </a:r>
          </a:p>
          <a:p>
            <a:pPr lvl="1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000" dirty="0" smtClean="0"/>
              <a:t>Implemented in the </a:t>
            </a:r>
            <a:r>
              <a:rPr lang="en-US" sz="2000" b="1" dirty="0" err="1" smtClean="0"/>
              <a:t>RDrawable</a:t>
            </a:r>
            <a:r>
              <a:rPr lang="en-US" sz="2000" b="1" dirty="0" smtClean="0"/>
              <a:t> </a:t>
            </a:r>
            <a:r>
              <a:rPr lang="en-US" sz="2000" dirty="0" smtClean="0"/>
              <a:t>C++ class</a:t>
            </a:r>
          </a:p>
          <a:p>
            <a:pPr lvl="1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000" dirty="0" smtClean="0"/>
              <a:t>Each </a:t>
            </a:r>
            <a:r>
              <a:rPr lang="en-US" sz="2000" dirty="0" err="1" smtClean="0"/>
              <a:t>drawable</a:t>
            </a:r>
            <a:r>
              <a:rPr lang="en-US" sz="2000" dirty="0" smtClean="0"/>
              <a:t> entity has a </a:t>
            </a:r>
            <a:r>
              <a:rPr lang="en-US" sz="2000" dirty="0" err="1" smtClean="0"/>
              <a:t>GetDrawable</a:t>
            </a:r>
            <a:r>
              <a:rPr lang="en-US" sz="2000" dirty="0" smtClean="0"/>
              <a:t> method</a:t>
            </a:r>
          </a:p>
          <a:p>
            <a:pPr lvl="1">
              <a:buClr>
                <a:schemeClr val="accent1">
                  <a:lumMod val="75000"/>
                </a:schemeClr>
              </a:buClr>
              <a:buNone/>
            </a:pPr>
            <a:endParaRPr lang="en-US" dirty="0" smtClean="0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Betsou, "New ROOT graphics language", ACAT 2019</a:t>
            </a:r>
            <a:endParaRPr lang="en-US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CF71F-208B-49C5-8880-453F568FDC7C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4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Concepts of ROOT7 (1/2)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- Θέση περιεχομένου" descr="Basic Concepts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0600" y="1524000"/>
            <a:ext cx="7467600" cy="4285667"/>
          </a:xfrm>
        </p:spPr>
      </p:pic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Betsou, "New ROOT graphics language", ACAT 2019</a:t>
            </a:r>
            <a:endParaRPr lang="en-US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CF71F-208B-49C5-8880-453F568FDC7C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4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Concepts of ROOT7 (2/2)</a:t>
            </a:r>
            <a:endParaRPr lang="en-US" dirty="0"/>
          </a:p>
        </p:txBody>
      </p:sp>
      <p:sp>
        <p:nvSpPr>
          <p:cNvPr id="7" name="6 - TextBox"/>
          <p:cNvSpPr txBox="1"/>
          <p:nvPr/>
        </p:nvSpPr>
        <p:spPr>
          <a:xfrm>
            <a:off x="5638800" y="4724400"/>
            <a:ext cx="533400" cy="381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περιεχομένου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5181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Two main kinds of batch output images:</a:t>
            </a:r>
          </a:p>
          <a:p>
            <a:endParaRPr lang="en-US" dirty="0" smtClean="0"/>
          </a:p>
          <a:p>
            <a:pPr lvl="1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000" b="1" dirty="0" smtClean="0"/>
              <a:t>Vector graphics output </a:t>
            </a:r>
            <a:r>
              <a:rPr lang="en-US" sz="2000" dirty="0" smtClean="0"/>
              <a:t>(PDF, SVG, Latex) →implemented by native ROOT classes</a:t>
            </a:r>
            <a:r>
              <a:rPr lang="el-GR" sz="2000" dirty="0" smtClean="0"/>
              <a:t> (</a:t>
            </a:r>
            <a:r>
              <a:rPr lang="en-US" sz="2000" dirty="0" smtClean="0"/>
              <a:t>ROOT6)</a:t>
            </a:r>
            <a:br>
              <a:rPr lang="en-US" sz="2000" dirty="0" smtClean="0"/>
            </a:b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sz="2000" b="1" dirty="0" smtClean="0"/>
              <a:t>Bitmap output </a:t>
            </a:r>
            <a:r>
              <a:rPr lang="en-US" sz="2000" dirty="0" smtClean="0"/>
              <a:t>(PNG, JPEG, etc) → implemented natively on top of </a:t>
            </a:r>
            <a:r>
              <a:rPr lang="en-US" sz="2000" dirty="0" err="1" smtClean="0"/>
              <a:t>libAfterImage</a:t>
            </a:r>
            <a:r>
              <a:rPr lang="en-US" sz="2000" dirty="0" smtClean="0"/>
              <a:t> (ROOT6)</a:t>
            </a:r>
          </a:p>
          <a:p>
            <a:pPr lvl="1">
              <a:buNone/>
            </a:pPr>
            <a:endParaRPr lang="en-US" sz="2000" dirty="0" smtClean="0"/>
          </a:p>
          <a:p>
            <a:pPr lvl="1">
              <a:buNone/>
            </a:pPr>
            <a:r>
              <a:rPr lang="en-US" sz="2000" b="1" dirty="0" smtClean="0"/>
              <a:t>GOAL in ROOT7: </a:t>
            </a:r>
            <a:r>
              <a:rPr lang="en-US" sz="2000" dirty="0" smtClean="0"/>
              <a:t>Not rely on any native ROOT library</a:t>
            </a:r>
          </a:p>
          <a:p>
            <a:pPr lvl="1">
              <a:buNone/>
            </a:pPr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r>
              <a:rPr lang="en-US" sz="2000" b="1" dirty="0" smtClean="0"/>
              <a:t>Headless mode </a:t>
            </a:r>
            <a:r>
              <a:rPr lang="en-US" sz="2000" dirty="0" smtClean="0"/>
              <a:t>(Chrome/Firefox): the complete HTML/JavaScript/SVG code works without screen display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Use this mode </a:t>
            </a:r>
            <a:r>
              <a:rPr lang="en-US" sz="2000" b="1" dirty="0" smtClean="0"/>
              <a:t>to generate </a:t>
            </a:r>
            <a:r>
              <a:rPr lang="en-US" sz="2000" dirty="0" smtClean="0"/>
              <a:t>SVG/PNG/JPEG/PDF images</a:t>
            </a:r>
            <a:endParaRPr lang="en-US" sz="2000" b="1" dirty="0" smtClean="0"/>
          </a:p>
          <a:p>
            <a:pPr lvl="1">
              <a:buFont typeface="Arial" pitchFamily="34" charset="0"/>
              <a:buChar char="•"/>
            </a:pPr>
            <a:r>
              <a:rPr lang="en-US" sz="2000" b="1" dirty="0" smtClean="0"/>
              <a:t>MathJax.js </a:t>
            </a:r>
            <a:r>
              <a:rPr lang="en-US" sz="2000" dirty="0" smtClean="0"/>
              <a:t>→ for Latex (we are also working for a simpler solution)</a:t>
            </a:r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I. </a:t>
            </a:r>
            <a:r>
              <a:rPr lang="en-US" dirty="0" err="1" smtClean="0"/>
              <a:t>Betsou</a:t>
            </a:r>
            <a:r>
              <a:rPr lang="en-US" dirty="0" smtClean="0"/>
              <a:t>, "New ROOT graphics language", ACAT 2019</a:t>
            </a:r>
            <a:endParaRPr lang="en-US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CF71F-208B-49C5-8880-453F568FDC7C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4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Batch Output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Betsou, "New ROOT graphics language", ACAT 2019</a:t>
            </a:r>
            <a:endParaRPr lang="en-US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CF71F-208B-49C5-8880-453F568FDC7C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4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JSROOT examples (1/2)</a:t>
            </a:r>
            <a:endParaRPr lang="en-US" dirty="0"/>
          </a:p>
        </p:txBody>
      </p:sp>
      <p:pic>
        <p:nvPicPr>
          <p:cNvPr id="7" name="6 - Θέση περιεχομένου" descr="rootfi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800304"/>
            <a:ext cx="8229600" cy="3887629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Betsou, "New ROOT graphics language", ACAT 2019</a:t>
            </a:r>
            <a:endParaRPr lang="en-US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CF71F-208B-49C5-8880-453F568FDC7C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4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JSROOT examples (2/2)</a:t>
            </a:r>
            <a:endParaRPr lang="en-US" dirty="0"/>
          </a:p>
        </p:txBody>
      </p:sp>
      <p:sp>
        <p:nvSpPr>
          <p:cNvPr id="7" name="6 - TextBox"/>
          <p:cNvSpPr txBox="1"/>
          <p:nvPr/>
        </p:nvSpPr>
        <p:spPr>
          <a:xfrm>
            <a:off x="228600" y="35052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ATLAS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8 - TextBox"/>
          <p:cNvSpPr txBox="1"/>
          <p:nvPr/>
        </p:nvSpPr>
        <p:spPr>
          <a:xfrm>
            <a:off x="4724400" y="35052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CMS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10 - TextBox"/>
          <p:cNvSpPr txBox="1"/>
          <p:nvPr/>
        </p:nvSpPr>
        <p:spPr>
          <a:xfrm>
            <a:off x="7086600" y="57912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Arial" pitchFamily="34" charset="0"/>
                <a:cs typeface="Arial" pitchFamily="34" charset="0"/>
              </a:rPr>
              <a:t>LHCb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12 - Θέση περιεχομένου" descr="ATLAS_GIF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799" y="1524000"/>
            <a:ext cx="4118919" cy="1905000"/>
          </a:xfrm>
        </p:spPr>
      </p:pic>
      <p:pic>
        <p:nvPicPr>
          <p:cNvPr id="14" name="13 - Εικόνα" descr="CMS_GIF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199" y="1524000"/>
            <a:ext cx="4118919" cy="1905000"/>
          </a:xfrm>
          <a:prstGeom prst="rect">
            <a:avLst/>
          </a:prstGeom>
        </p:spPr>
      </p:pic>
      <p:pic>
        <p:nvPicPr>
          <p:cNvPr id="15" name="14 - Εικόνα" descr="LHC_GIF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2200" y="3886200"/>
            <a:ext cx="4724400" cy="218503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- Θέση περιεχομένου" descr="Fitpanel_GIF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" y="1524000"/>
            <a:ext cx="3657600" cy="34747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Betsou, "New ROOT graphics language", ACAT 2019</a:t>
            </a:r>
            <a:endParaRPr lang="en-US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CF71F-208B-49C5-8880-453F568FDC7C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4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FitPanel</a:t>
            </a:r>
            <a:r>
              <a:rPr lang="en-US" dirty="0" smtClean="0"/>
              <a:t> Example</a:t>
            </a:r>
            <a:endParaRPr lang="en-US" dirty="0"/>
          </a:p>
        </p:txBody>
      </p:sp>
      <p:pic>
        <p:nvPicPr>
          <p:cNvPr id="7" name="6 - Εικόνα" descr="FitPanel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1066800"/>
            <a:ext cx="3583760" cy="2419350"/>
          </a:xfrm>
          <a:prstGeom prst="rect">
            <a:avLst/>
          </a:prstGeom>
        </p:spPr>
      </p:pic>
      <p:pic>
        <p:nvPicPr>
          <p:cNvPr id="8" name="7 - Εικόνα" descr="FitPanel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5400" y="3810000"/>
            <a:ext cx="3604260" cy="246259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000" dirty="0" smtClean="0">
                <a:hlinkClick r:id="rId2"/>
              </a:rPr>
              <a:t>https://linev.github.io/eve7/</a:t>
            </a:r>
            <a:endParaRPr lang="en-US" sz="2000" dirty="0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Betsou, "New ROOT graphics language", ACAT 2019</a:t>
            </a:r>
            <a:endParaRPr lang="en-US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CF71F-208B-49C5-8880-453F568FDC7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4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WebEve</a:t>
            </a:r>
            <a:endParaRPr lang="en-US" dirty="0"/>
          </a:p>
        </p:txBody>
      </p:sp>
      <p:pic>
        <p:nvPicPr>
          <p:cNvPr id="6" name="5 - Εικόνα" descr="webEve_GIF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2057400"/>
            <a:ext cx="4693381" cy="2209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6 - Εικόνα" descr="WebEve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86400" y="914400"/>
            <a:ext cx="3391152" cy="1600200"/>
          </a:xfrm>
          <a:prstGeom prst="rect">
            <a:avLst/>
          </a:prstGeom>
        </p:spPr>
      </p:pic>
      <p:pic>
        <p:nvPicPr>
          <p:cNvPr id="8" name="7 - Εικόνα" descr="WebEve3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86400" y="2743200"/>
            <a:ext cx="3389595" cy="1600200"/>
          </a:xfrm>
          <a:prstGeom prst="rect">
            <a:avLst/>
          </a:prstGeom>
        </p:spPr>
      </p:pic>
      <p:pic>
        <p:nvPicPr>
          <p:cNvPr id="9" name="8 - Εικόνα" descr="WebEve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486400" y="4648200"/>
            <a:ext cx="3383682" cy="16002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περιεχομένου"/>
          <p:cNvSpPr>
            <a:spLocks noGrp="1"/>
          </p:cNvSpPr>
          <p:nvPr>
            <p:ph idx="1"/>
          </p:nvPr>
        </p:nvSpPr>
        <p:spPr>
          <a:xfrm>
            <a:off x="0" y="1481328"/>
            <a:ext cx="91440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Graphics based on new technologies (SVG/HTML/</a:t>
            </a:r>
            <a:r>
              <a:rPr lang="en-US" sz="2400" dirty="0" err="1" smtClean="0"/>
              <a:t>WebGL</a:t>
            </a:r>
            <a:r>
              <a:rPr lang="en-US" sz="2400" dirty="0" smtClean="0"/>
              <a:t>)</a:t>
            </a:r>
          </a:p>
          <a:p>
            <a:endParaRPr lang="en-US" sz="2400" dirty="0" smtClean="0"/>
          </a:p>
          <a:p>
            <a:r>
              <a:rPr lang="en-US" sz="2400" dirty="0" smtClean="0"/>
              <a:t>Client/Server model with C++ on the server side and JavaScript on the client side</a:t>
            </a:r>
          </a:p>
          <a:p>
            <a:endParaRPr lang="en-US" sz="2400" dirty="0" smtClean="0"/>
          </a:p>
          <a:p>
            <a:r>
              <a:rPr lang="en-US" sz="2400" dirty="0" smtClean="0"/>
              <a:t>Batch output do not rely on any native ROOT Libraries with the use of </a:t>
            </a:r>
            <a:r>
              <a:rPr lang="en-US" sz="2400" b="1" dirty="0" smtClean="0"/>
              <a:t>headless mode</a:t>
            </a:r>
          </a:p>
          <a:p>
            <a:endParaRPr lang="en-US" sz="2400" b="1" dirty="0" smtClean="0"/>
          </a:p>
          <a:p>
            <a:r>
              <a:rPr lang="en-US" sz="2400" dirty="0" smtClean="0"/>
              <a:t>Basic graphics classes have been implemented</a:t>
            </a:r>
            <a:endParaRPr lang="en-US" sz="2400" dirty="0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Betsou, "New ROOT graphics language", ACAT 2019</a:t>
            </a:r>
            <a:endParaRPr lang="en-US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CF71F-208B-49C5-8880-453F568FDC7C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4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Conclusion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περιεχομένου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1947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Authentication and authorization</a:t>
            </a:r>
          </a:p>
          <a:p>
            <a:pPr lvl="1"/>
            <a:r>
              <a:rPr lang="en-US" sz="2000" dirty="0" smtClean="0"/>
              <a:t>Support </a:t>
            </a:r>
            <a:r>
              <a:rPr lang="en-US" sz="2000" dirty="0" err="1" smtClean="0"/>
              <a:t>OAuth</a:t>
            </a:r>
            <a:r>
              <a:rPr lang="en-US" sz="2000" dirty="0" smtClean="0"/>
              <a:t> technology in the future</a:t>
            </a:r>
          </a:p>
          <a:p>
            <a:r>
              <a:rPr lang="en-US" sz="2400" dirty="0" smtClean="0"/>
              <a:t>Implementation of main ROOT widgets</a:t>
            </a:r>
          </a:p>
          <a:p>
            <a:pPr lvl="1"/>
            <a:r>
              <a:rPr lang="en-US" sz="2000" dirty="0" err="1" smtClean="0"/>
              <a:t>RFitPanel</a:t>
            </a:r>
            <a:r>
              <a:rPr lang="en-US" sz="2000" dirty="0" smtClean="0"/>
              <a:t>, </a:t>
            </a:r>
            <a:r>
              <a:rPr lang="en-US" sz="2000" dirty="0" err="1" smtClean="0"/>
              <a:t>RBrowser</a:t>
            </a:r>
            <a:r>
              <a:rPr lang="en-US" sz="2000" dirty="0" smtClean="0"/>
              <a:t>, </a:t>
            </a:r>
            <a:r>
              <a:rPr lang="en-US" sz="2000" dirty="0" err="1" smtClean="0"/>
              <a:t>RWebEve</a:t>
            </a:r>
            <a:r>
              <a:rPr lang="en-US" sz="2000" dirty="0" smtClean="0"/>
              <a:t> </a:t>
            </a:r>
          </a:p>
          <a:p>
            <a:r>
              <a:rPr lang="en-US" sz="2400" dirty="0" smtClean="0"/>
              <a:t>Painters on the JavaScript side for all high level objects</a:t>
            </a:r>
          </a:p>
          <a:p>
            <a:r>
              <a:rPr lang="en-US" sz="2400" dirty="0" smtClean="0"/>
              <a:t>Generation of batch graphics images</a:t>
            </a:r>
          </a:p>
          <a:p>
            <a:pPr lvl="1"/>
            <a:r>
              <a:rPr lang="en-US" sz="2000" dirty="0" smtClean="0"/>
              <a:t>Investigate a solution for </a:t>
            </a:r>
            <a:r>
              <a:rPr lang="en-US" sz="2000" dirty="0" err="1" smtClean="0"/>
              <a:t>TeX</a:t>
            </a:r>
            <a:endParaRPr lang="en-US" sz="2000" dirty="0" smtClean="0"/>
          </a:p>
          <a:p>
            <a:r>
              <a:rPr lang="en-US" sz="2400" dirty="0" smtClean="0"/>
              <a:t>Testing</a:t>
            </a:r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Betsou, "New ROOT graphics language", ACAT 2019</a:t>
            </a:r>
            <a:endParaRPr lang="en-US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CF71F-208B-49C5-8880-453F568FDC7C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4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Plans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- Τίτλος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 for your attention!!</a:t>
            </a:r>
            <a:endParaRPr lang="en-US" dirty="0"/>
          </a:p>
        </p:txBody>
      </p:sp>
      <p:sp>
        <p:nvSpPr>
          <p:cNvPr id="7" name="6 - Υπότιτλος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4380072" y="6400800"/>
            <a:ext cx="4154328" cy="372269"/>
          </a:xfrm>
        </p:spPr>
        <p:txBody>
          <a:bodyPr/>
          <a:lstStyle/>
          <a:p>
            <a:r>
              <a:rPr lang="en-US" dirty="0" smtClean="0"/>
              <a:t>I. </a:t>
            </a:r>
            <a:r>
              <a:rPr lang="en-US" dirty="0" err="1" smtClean="0"/>
              <a:t>Betsou</a:t>
            </a:r>
            <a:r>
              <a:rPr lang="en-US" dirty="0" smtClean="0"/>
              <a:t>, "New ROOT graphics language", ACAT 2019</a:t>
            </a:r>
            <a:endParaRPr lang="en-US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228600" y="6324600"/>
            <a:ext cx="365760" cy="365125"/>
          </a:xfrm>
        </p:spPr>
        <p:txBody>
          <a:bodyPr/>
          <a:lstStyle/>
          <a:p>
            <a:fld id="{9F1CF71F-208B-49C5-8880-453F568FDC7C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- Τίτλος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More Stuff!!</a:t>
            </a:r>
            <a:endParaRPr lang="en-US" dirty="0"/>
          </a:p>
        </p:txBody>
      </p:sp>
      <p:sp>
        <p:nvSpPr>
          <p:cNvPr id="7" name="6 - Υπότιτλος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HTML </a:t>
            </a:r>
            <a:r>
              <a:rPr lang="en-US" dirty="0" err="1" smtClean="0"/>
              <a:t>RWebWindow</a:t>
            </a:r>
            <a:r>
              <a:rPr lang="en-US" dirty="0" smtClean="0"/>
              <a:t> Class</a:t>
            </a:r>
            <a:endParaRPr lang="en-US" dirty="0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Betsou, "New ROOT graphics language", ACAT 2019</a:t>
            </a:r>
            <a:endParaRPr lang="en-US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CF71F-208B-49C5-8880-453F568FDC7C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ROOT7 need more than just graphics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err="1" smtClean="0"/>
              <a:t>RBrowser</a:t>
            </a:r>
            <a:r>
              <a:rPr lang="en-US" dirty="0" smtClean="0"/>
              <a:t>, </a:t>
            </a:r>
            <a:r>
              <a:rPr lang="en-US" dirty="0" err="1" smtClean="0"/>
              <a:t>RFitPanel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endParaRPr lang="en-US" dirty="0" smtClean="0"/>
          </a:p>
          <a:p>
            <a:r>
              <a:rPr lang="en-US" dirty="0" smtClean="0"/>
              <a:t>Library for buttons, checkboxes, list, menu,…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SAP OpenUI5: </a:t>
            </a:r>
            <a:r>
              <a:rPr lang="en-US" dirty="0" smtClean="0">
                <a:hlinkClick r:id="rId2"/>
              </a:rPr>
              <a:t>https://openui5.org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endParaRPr lang="en-US" dirty="0" smtClean="0"/>
          </a:p>
          <a:p>
            <a:r>
              <a:rPr lang="en-US" dirty="0" smtClean="0"/>
              <a:t>OpenUI5 fully supported in </a:t>
            </a:r>
            <a:r>
              <a:rPr lang="en-US" dirty="0" err="1" smtClean="0"/>
              <a:t>RWebWindow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Any other library can be used</a:t>
            </a:r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Betsou, "New ROOT graphics language", ACAT 2019</a:t>
            </a:r>
            <a:endParaRPr lang="en-US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CF71F-208B-49C5-8880-453F568FDC7C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4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ROOT7 GUI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>
              <a:buNone/>
            </a:pPr>
            <a:r>
              <a:rPr lang="en-US" sz="2000" dirty="0" smtClean="0"/>
              <a:t>ROOT is running as usual and generates the graphics display list by drawing objects → </a:t>
            </a:r>
            <a:r>
              <a:rPr lang="en-US" sz="2000" b="1" dirty="0" smtClean="0"/>
              <a:t>C++ side</a:t>
            </a:r>
          </a:p>
          <a:p>
            <a:pPr marL="0" lvl="1" indent="0">
              <a:buNone/>
            </a:pPr>
            <a:endParaRPr lang="en-US" sz="2000" dirty="0" smtClean="0"/>
          </a:p>
          <a:p>
            <a:pPr marL="0" lvl="1" indent="0">
              <a:buNone/>
            </a:pPr>
            <a:r>
              <a:rPr lang="en-US" sz="2000" dirty="0" smtClean="0"/>
              <a:t>The graphics display list is sent to a client (Web Browser/</a:t>
            </a:r>
            <a:r>
              <a:rPr lang="en-US" sz="2000" dirty="0" err="1" smtClean="0"/>
              <a:t>libChromium</a:t>
            </a:r>
            <a:r>
              <a:rPr lang="en-US" sz="2000" dirty="0" smtClean="0"/>
              <a:t>) → </a:t>
            </a:r>
            <a:r>
              <a:rPr lang="en-US" sz="2000" b="1" dirty="0" smtClean="0"/>
              <a:t>JavaScript side</a:t>
            </a:r>
          </a:p>
          <a:p>
            <a:pPr marL="0" lvl="1" indent="0">
              <a:buNone/>
            </a:pPr>
            <a:endParaRPr lang="en-US" sz="2000" dirty="0" smtClean="0"/>
          </a:p>
          <a:p>
            <a:pPr marL="0" lvl="1" indent="0">
              <a:buNone/>
            </a:pPr>
            <a:endParaRPr lang="en-US" sz="2000" dirty="0" smtClean="0"/>
          </a:p>
          <a:p>
            <a:endParaRPr lang="en-US" dirty="0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Betsou, "New ROOT graphics language", ACAT 2019</a:t>
            </a:r>
            <a:endParaRPr lang="en-US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CF71F-208B-49C5-8880-453F568FDC7C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4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it’s working (2/2)</a:t>
            </a:r>
            <a:endParaRPr lang="en-US" dirty="0"/>
          </a:p>
        </p:txBody>
      </p:sp>
      <p:pic>
        <p:nvPicPr>
          <p:cNvPr id="7" name="6 - Εικόνα" descr="Untitled Diagr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3429000"/>
            <a:ext cx="6248400" cy="2799177"/>
          </a:xfrm>
          <a:prstGeom prst="rect">
            <a:avLst/>
          </a:prstGeom>
        </p:spPr>
      </p:pic>
    </p:spTree>
  </p:cSld>
  <p:clrMapOvr>
    <a:masterClrMapping/>
  </p:clrMapOvr>
  <p:transition advTm="380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Default: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All </a:t>
            </a:r>
            <a:r>
              <a:rPr lang="en-US" dirty="0" err="1" smtClean="0"/>
              <a:t>RWebWindow</a:t>
            </a:r>
            <a:r>
              <a:rPr lang="en-US" dirty="0" smtClean="0"/>
              <a:t> runs in main thread</a:t>
            </a:r>
          </a:p>
          <a:p>
            <a:pPr lvl="1">
              <a:buFont typeface="Arial" pitchFamily="34" charset="0"/>
              <a:buChar char="•"/>
            </a:pPr>
            <a:endParaRPr lang="en-US" dirty="0" smtClean="0"/>
          </a:p>
          <a:p>
            <a:r>
              <a:rPr lang="en-US" dirty="0" smtClean="0"/>
              <a:t>Optional: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Special thread for </a:t>
            </a:r>
            <a:r>
              <a:rPr lang="en-US" dirty="0" err="1" smtClean="0"/>
              <a:t>THttpServer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Dedicated thread for every </a:t>
            </a:r>
            <a:r>
              <a:rPr lang="en-US" dirty="0" err="1" smtClean="0"/>
              <a:t>RWebWindow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Dedicated thread(s) for clients communication</a:t>
            </a:r>
          </a:p>
          <a:p>
            <a:pPr lvl="1">
              <a:buFont typeface="Arial" pitchFamily="34" charset="0"/>
              <a:buChar char="•"/>
            </a:pPr>
            <a:endParaRPr lang="en-US" dirty="0" smtClean="0"/>
          </a:p>
          <a:p>
            <a:r>
              <a:rPr lang="en-US" dirty="0" smtClean="0"/>
              <a:t>Need to care about I/O thread safety</a:t>
            </a:r>
            <a:endParaRPr lang="en-US" dirty="0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Betsou, "New ROOT graphics language", ACAT 2019</a:t>
            </a:r>
            <a:endParaRPr lang="en-US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CF71F-208B-49C5-8880-453F568FDC7C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4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Multithreading</a:t>
            </a:r>
            <a:endParaRPr lang="en-US" dirty="0"/>
          </a:p>
        </p:txBody>
      </p:sp>
    </p:spTree>
  </p:cSld>
  <p:clrMapOvr>
    <a:masterClrMapping/>
  </p:clrMapOvr>
  <p:transition advTm="3325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- Θέση περιεχομένου" descr="ex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800" y="1143000"/>
            <a:ext cx="7696200" cy="5356359"/>
          </a:xfrm>
        </p:spPr>
      </p:pic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Betsou, "New ROOT graphics language", ACAT 2019</a:t>
            </a:r>
            <a:endParaRPr lang="en-US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CF71F-208B-49C5-8880-453F568FDC7C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4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JSROOT examples (3/3)</a:t>
            </a:r>
            <a:endParaRPr lang="en-US" dirty="0"/>
          </a:p>
        </p:txBody>
      </p:sp>
    </p:spTree>
  </p:cSld>
  <p:clrMapOvr>
    <a:masterClrMapping/>
  </p:clrMapOvr>
  <p:transition advTm="2969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Θέση περιεχομένου"/>
          <p:cNvSpPr>
            <a:spLocks noGrp="1"/>
          </p:cNvSpPr>
          <p:nvPr>
            <p:ph idx="1"/>
          </p:nvPr>
        </p:nvSpPr>
        <p:spPr>
          <a:xfrm>
            <a:off x="1219200" y="1752600"/>
            <a:ext cx="4876800" cy="316687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1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Betsou, "New ROOT graphics language", ACAT 2019</a:t>
            </a:r>
            <a:endParaRPr lang="en-US"/>
          </a:p>
        </p:txBody>
      </p:sp>
      <p:sp>
        <p:nvSpPr>
          <p:cNvPr id="3" name="2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CF71F-208B-49C5-8880-453F568FDC7C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6" name="5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RWebWindow</a:t>
            </a:r>
            <a:r>
              <a:rPr lang="en-US" dirty="0" smtClean="0"/>
              <a:t> Class(3/3)</a:t>
            </a:r>
            <a:endParaRPr lang="en-US" dirty="0"/>
          </a:p>
        </p:txBody>
      </p:sp>
      <p:sp>
        <p:nvSpPr>
          <p:cNvPr id="9" name="8 - TextBox"/>
          <p:cNvSpPr txBox="1"/>
          <p:nvPr/>
        </p:nvSpPr>
        <p:spPr>
          <a:xfrm>
            <a:off x="838200" y="1143000"/>
            <a:ext cx="7696200" cy="529375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114300" indent="-4763">
              <a:buNone/>
            </a:pP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&lt;!DOCTYPE HTML&gt;</a:t>
            </a:r>
            <a:r>
              <a:rPr lang="en-US" sz="1300" b="1" dirty="0" smtClean="0">
                <a:solidFill>
                  <a:srgbClr val="000000"/>
                </a:solidFill>
                <a:latin typeface="Courier New"/>
              </a:rPr>
              <a:t/>
            </a:r>
            <a:br>
              <a:rPr lang="en-US" sz="1300" b="1" dirty="0" smtClean="0">
                <a:solidFill>
                  <a:srgbClr val="000000"/>
                </a:solidFill>
                <a:latin typeface="Courier New"/>
              </a:rPr>
            </a:br>
            <a:r>
              <a:rPr lang="en-US" sz="1300" dirty="0" smtClean="0">
                <a:solidFill>
                  <a:srgbClr val="0000FF"/>
                </a:solidFill>
                <a:latin typeface="Courier New"/>
              </a:rPr>
              <a:t>&lt;html&gt;</a:t>
            </a:r>
            <a:r>
              <a:rPr lang="en-US" sz="1300" b="1" dirty="0" smtClean="0">
                <a:solidFill>
                  <a:srgbClr val="000000"/>
                </a:solidFill>
                <a:latin typeface="Courier New"/>
              </a:rPr>
              <a:t> </a:t>
            </a:r>
            <a:br>
              <a:rPr lang="en-US" sz="1300" b="1" dirty="0" smtClean="0">
                <a:solidFill>
                  <a:srgbClr val="000000"/>
                </a:solidFill>
                <a:latin typeface="Courier New"/>
              </a:rPr>
            </a:br>
            <a:r>
              <a:rPr lang="en-US" sz="1300" b="1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300" dirty="0" smtClean="0">
                <a:solidFill>
                  <a:srgbClr val="0000FF"/>
                </a:solidFill>
                <a:latin typeface="Courier New"/>
              </a:rPr>
              <a:t>&lt;head&gt;</a:t>
            </a:r>
            <a:r>
              <a:rPr lang="en-US" sz="1300" b="1" dirty="0" smtClean="0">
                <a:solidFill>
                  <a:srgbClr val="000000"/>
                </a:solidFill>
                <a:latin typeface="Courier New"/>
              </a:rPr>
              <a:t> </a:t>
            </a:r>
            <a:br>
              <a:rPr lang="en-US" sz="1300" b="1" dirty="0" smtClean="0">
                <a:solidFill>
                  <a:srgbClr val="000000"/>
                </a:solidFill>
                <a:latin typeface="Courier New"/>
              </a:rPr>
            </a:br>
            <a:r>
              <a:rPr lang="en-US" sz="1300" b="1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sz="1300" dirty="0" smtClean="0">
                <a:solidFill>
                  <a:srgbClr val="0000FF"/>
                </a:solidFill>
                <a:latin typeface="Courier New"/>
              </a:rPr>
              <a:t>&lt;meta</a:t>
            </a: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300" dirty="0" err="1" smtClean="0">
                <a:solidFill>
                  <a:srgbClr val="FF0000"/>
                </a:solidFill>
                <a:latin typeface="Courier New"/>
              </a:rPr>
              <a:t>charset</a:t>
            </a: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=</a:t>
            </a:r>
            <a:r>
              <a:rPr lang="en-US" sz="1300" b="1" dirty="0" smtClean="0">
                <a:solidFill>
                  <a:srgbClr val="8000FF"/>
                </a:solidFill>
                <a:latin typeface="Courier New"/>
              </a:rPr>
              <a:t>"utf-8"</a:t>
            </a:r>
            <a:r>
              <a:rPr lang="en-US" sz="1300" dirty="0" smtClean="0">
                <a:solidFill>
                  <a:srgbClr val="0000FF"/>
                </a:solidFill>
                <a:latin typeface="Courier New"/>
              </a:rPr>
              <a:t>&gt;</a:t>
            </a:r>
            <a:r>
              <a:rPr lang="en-US" sz="1300" b="1" dirty="0" smtClean="0">
                <a:solidFill>
                  <a:srgbClr val="000000"/>
                </a:solidFill>
                <a:latin typeface="Courier New"/>
              </a:rPr>
              <a:t> </a:t>
            </a:r>
            <a:br>
              <a:rPr lang="en-US" sz="1300" b="1" dirty="0" smtClean="0">
                <a:solidFill>
                  <a:srgbClr val="000000"/>
                </a:solidFill>
                <a:latin typeface="Courier New"/>
              </a:rPr>
            </a:br>
            <a:r>
              <a:rPr lang="en-US" sz="1300" b="1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sz="1300" dirty="0" smtClean="0">
                <a:solidFill>
                  <a:srgbClr val="0000FF"/>
                </a:solidFill>
                <a:latin typeface="Courier New"/>
              </a:rPr>
              <a:t>&lt;title&gt;</a:t>
            </a:r>
            <a:r>
              <a:rPr lang="en-US" sz="1300" b="1" dirty="0" err="1" smtClean="0">
                <a:solidFill>
                  <a:srgbClr val="000000"/>
                </a:solidFill>
                <a:latin typeface="Courier New"/>
              </a:rPr>
              <a:t>RWebWindow</a:t>
            </a:r>
            <a:r>
              <a:rPr lang="en-US" sz="1300" b="1" dirty="0" smtClean="0">
                <a:solidFill>
                  <a:srgbClr val="000000"/>
                </a:solidFill>
                <a:latin typeface="Courier New"/>
              </a:rPr>
              <a:t> example</a:t>
            </a:r>
            <a:r>
              <a:rPr lang="en-US" sz="1300" dirty="0" smtClean="0">
                <a:solidFill>
                  <a:srgbClr val="0000FF"/>
                </a:solidFill>
                <a:latin typeface="Courier New"/>
              </a:rPr>
              <a:t>&lt;/title&gt;</a:t>
            </a:r>
            <a:r>
              <a:rPr lang="en-US" sz="1300" b="1" dirty="0" smtClean="0">
                <a:solidFill>
                  <a:srgbClr val="000000"/>
                </a:solidFill>
                <a:latin typeface="Courier New"/>
              </a:rPr>
              <a:t> </a:t>
            </a:r>
            <a:br>
              <a:rPr lang="en-US" sz="1300" b="1" dirty="0" smtClean="0">
                <a:solidFill>
                  <a:srgbClr val="000000"/>
                </a:solidFill>
                <a:latin typeface="Courier New"/>
              </a:rPr>
            </a:br>
            <a:endParaRPr lang="en-US" sz="1300" b="1" dirty="0" smtClean="0">
              <a:solidFill>
                <a:srgbClr val="000000"/>
              </a:solidFill>
              <a:latin typeface="Courier New"/>
            </a:endParaRPr>
          </a:p>
          <a:p>
            <a:pPr marL="114300" indent="-4763">
              <a:buNone/>
            </a:pPr>
            <a:r>
              <a:rPr lang="en-US" sz="1300" b="1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sz="1300" dirty="0" smtClean="0">
                <a:solidFill>
                  <a:srgbClr val="0000FF"/>
                </a:solidFill>
                <a:latin typeface="Courier New"/>
              </a:rPr>
              <a:t>&lt;script</a:t>
            </a: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300" dirty="0" err="1" smtClean="0">
                <a:solidFill>
                  <a:srgbClr val="FF0000"/>
                </a:solidFill>
                <a:latin typeface="Courier New"/>
              </a:rPr>
              <a:t>src</a:t>
            </a: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=</a:t>
            </a:r>
            <a:r>
              <a:rPr lang="en-US" sz="1300" u="sng" dirty="0" smtClean="0">
                <a:solidFill>
                  <a:schemeClr val="accent1">
                    <a:lumMod val="50000"/>
                  </a:schemeClr>
                </a:solidFill>
                <a:latin typeface="Courier New"/>
              </a:rPr>
              <a:t>“</a:t>
            </a:r>
            <a:r>
              <a:rPr lang="en-US" sz="1300" b="1" u="sng" dirty="0" smtClean="0">
                <a:solidFill>
                  <a:schemeClr val="accent1">
                    <a:lumMod val="50000"/>
                  </a:schemeClr>
                </a:solidFill>
                <a:latin typeface="Courier New"/>
              </a:rPr>
              <a:t>/</a:t>
            </a:r>
            <a:r>
              <a:rPr lang="en-US" sz="1300" b="1" u="sng" dirty="0" err="1" smtClean="0">
                <a:solidFill>
                  <a:schemeClr val="accent1">
                    <a:lumMod val="50000"/>
                  </a:schemeClr>
                </a:solidFill>
                <a:latin typeface="Courier New"/>
              </a:rPr>
              <a:t>jsrootsys</a:t>
            </a:r>
            <a:r>
              <a:rPr lang="en-US" sz="1300" b="1" u="sng" dirty="0" smtClean="0">
                <a:solidFill>
                  <a:schemeClr val="accent1">
                    <a:lumMod val="50000"/>
                  </a:schemeClr>
                </a:solidFill>
                <a:latin typeface="Courier New"/>
              </a:rPr>
              <a:t>/scripts/JSRootCore.js</a:t>
            </a:r>
            <a:r>
              <a:rPr lang="en-US" sz="1300" u="sng" dirty="0" smtClean="0">
                <a:solidFill>
                  <a:schemeClr val="accent1">
                    <a:lumMod val="50000"/>
                  </a:schemeClr>
                </a:solidFill>
                <a:latin typeface="Courier New"/>
              </a:rPr>
              <a:t>” </a:t>
            </a:r>
            <a:r>
              <a:rPr lang="en-US" sz="1300" dirty="0" smtClean="0">
                <a:solidFill>
                  <a:srgbClr val="FF0000"/>
                </a:solidFill>
                <a:latin typeface="Courier New"/>
              </a:rPr>
              <a:t>type</a:t>
            </a: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=</a:t>
            </a:r>
            <a:r>
              <a:rPr lang="en-US" sz="1300" b="1" dirty="0" smtClean="0">
                <a:solidFill>
                  <a:srgbClr val="8000FF"/>
                </a:solidFill>
                <a:latin typeface="Courier New"/>
              </a:rPr>
              <a:t>"text/</a:t>
            </a:r>
            <a:r>
              <a:rPr lang="en-US" sz="1300" b="1" dirty="0" err="1" smtClean="0">
                <a:solidFill>
                  <a:srgbClr val="8000FF"/>
                </a:solidFill>
                <a:latin typeface="Courier New"/>
              </a:rPr>
              <a:t>javascript</a:t>
            </a:r>
            <a:r>
              <a:rPr lang="en-US" sz="1300" b="1" dirty="0" smtClean="0">
                <a:solidFill>
                  <a:srgbClr val="8000FF"/>
                </a:solidFill>
                <a:latin typeface="Courier New"/>
              </a:rPr>
              <a:t>"</a:t>
            </a:r>
            <a:r>
              <a:rPr lang="en-US" sz="1300" dirty="0" smtClean="0">
                <a:solidFill>
                  <a:srgbClr val="0000FF"/>
                </a:solidFill>
                <a:latin typeface="Courier New"/>
              </a:rPr>
              <a:t>&gt;&lt;/script&gt;</a:t>
            </a:r>
            <a:r>
              <a:rPr lang="en-US" sz="1300" b="1" dirty="0" smtClean="0">
                <a:solidFill>
                  <a:srgbClr val="000000"/>
                </a:solidFill>
                <a:latin typeface="Courier New"/>
              </a:rPr>
              <a:t> </a:t>
            </a:r>
            <a:br>
              <a:rPr lang="en-US" sz="1300" b="1" dirty="0" smtClean="0">
                <a:solidFill>
                  <a:srgbClr val="000000"/>
                </a:solidFill>
                <a:latin typeface="Courier New"/>
              </a:rPr>
            </a:br>
            <a:r>
              <a:rPr lang="en-US" sz="1300" b="1" dirty="0" smtClean="0">
                <a:solidFill>
                  <a:srgbClr val="000000"/>
                </a:solidFill>
                <a:latin typeface="Courier New"/>
              </a:rPr>
              <a:t>  </a:t>
            </a:r>
            <a:br>
              <a:rPr lang="en-US" sz="1300" b="1" dirty="0" smtClean="0">
                <a:solidFill>
                  <a:srgbClr val="000000"/>
                </a:solidFill>
                <a:latin typeface="Courier New"/>
              </a:rPr>
            </a:br>
            <a:r>
              <a:rPr lang="en-US" sz="1300" b="1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sz="1300" dirty="0" smtClean="0">
                <a:solidFill>
                  <a:srgbClr val="0000FF"/>
                </a:solidFill>
                <a:latin typeface="Courier New"/>
              </a:rPr>
              <a:t>&lt;script</a:t>
            </a: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300" dirty="0" smtClean="0">
                <a:solidFill>
                  <a:srgbClr val="FF0000"/>
                </a:solidFill>
                <a:latin typeface="Courier New"/>
              </a:rPr>
              <a:t>type</a:t>
            </a: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=</a:t>
            </a:r>
            <a:r>
              <a:rPr lang="en-US" sz="1300" dirty="0" smtClean="0">
                <a:solidFill>
                  <a:srgbClr val="FF8000"/>
                </a:solidFill>
                <a:latin typeface="Courier New"/>
              </a:rPr>
              <a:t>“text</a:t>
            </a: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/</a:t>
            </a:r>
            <a:r>
              <a:rPr lang="en-US" sz="1300" dirty="0" err="1" smtClean="0">
                <a:solidFill>
                  <a:srgbClr val="000000"/>
                </a:solidFill>
                <a:latin typeface="Courier New"/>
              </a:rPr>
              <a:t>javascript</a:t>
            </a: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”</a:t>
            </a:r>
            <a:r>
              <a:rPr lang="en-US" sz="1300" dirty="0" smtClean="0">
                <a:solidFill>
                  <a:srgbClr val="0000FF"/>
                </a:solidFill>
                <a:latin typeface="Courier New"/>
              </a:rPr>
              <a:t>&gt;</a:t>
            </a: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 </a:t>
            </a:r>
            <a:br>
              <a:rPr lang="en-US" sz="1300" dirty="0" smtClean="0">
                <a:solidFill>
                  <a:srgbClr val="000000"/>
                </a:solidFill>
                <a:latin typeface="Courier New"/>
              </a:rPr>
            </a:b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	</a:t>
            </a:r>
            <a:r>
              <a:rPr lang="en-US" sz="1300" b="1" i="1" dirty="0" smtClean="0">
                <a:solidFill>
                  <a:srgbClr val="000080"/>
                </a:solidFill>
                <a:latin typeface="Courier New"/>
              </a:rPr>
              <a:t>function</a:t>
            </a: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300" dirty="0" err="1" smtClean="0">
                <a:solidFill>
                  <a:srgbClr val="000000"/>
                </a:solidFill>
                <a:latin typeface="Courier New"/>
              </a:rPr>
              <a:t>InitUI</a:t>
            </a:r>
            <a:r>
              <a:rPr lang="en-US" sz="1300" b="1" dirty="0" smtClean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handle</a:t>
            </a:r>
            <a:r>
              <a:rPr lang="en-US" sz="1300" b="1" dirty="0" smtClean="0">
                <a:solidFill>
                  <a:srgbClr val="000000"/>
                </a:solidFill>
                <a:latin typeface="Courier New"/>
              </a:rPr>
              <a:t>)</a:t>
            </a: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300" b="1" dirty="0" smtClean="0">
                <a:solidFill>
                  <a:srgbClr val="000000"/>
                </a:solidFill>
                <a:latin typeface="Courier New"/>
              </a:rPr>
              <a:t>{</a:t>
            </a: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 </a:t>
            </a:r>
            <a:br>
              <a:rPr lang="en-US" sz="1300" dirty="0" smtClean="0">
                <a:solidFill>
                  <a:srgbClr val="000000"/>
                </a:solidFill>
                <a:latin typeface="Courier New"/>
              </a:rPr>
            </a:b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	</a:t>
            </a:r>
            <a:r>
              <a:rPr lang="en-US" sz="1300" dirty="0" smtClean="0">
                <a:solidFill>
                  <a:srgbClr val="008000"/>
                </a:solidFill>
                <a:latin typeface="Courier New"/>
              </a:rPr>
              <a:t>// full access to </a:t>
            </a:r>
            <a:r>
              <a:rPr lang="en-US" sz="1300" dirty="0" err="1" smtClean="0">
                <a:solidFill>
                  <a:srgbClr val="008000"/>
                </a:solidFill>
                <a:latin typeface="Courier New"/>
              </a:rPr>
              <a:t>OpenUI</a:t>
            </a:r>
            <a:r>
              <a:rPr lang="en-US" sz="1300" dirty="0" smtClean="0">
                <a:solidFill>
                  <a:srgbClr val="008000"/>
                </a:solidFill>
                <a:latin typeface="Courier New"/>
              </a:rPr>
              <a:t> functionality</a:t>
            </a: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300" b="1" dirty="0" smtClean="0">
                <a:solidFill>
                  <a:srgbClr val="000000"/>
                </a:solidFill>
                <a:latin typeface="Courier New"/>
              </a:rPr>
              <a:t>}</a:t>
            </a: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 </a:t>
            </a:r>
            <a:br>
              <a:rPr lang="en-US" sz="1300" dirty="0" smtClean="0">
                <a:solidFill>
                  <a:srgbClr val="000000"/>
                </a:solidFill>
                <a:latin typeface="Courier New"/>
              </a:rPr>
            </a:b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/>
            </a:r>
            <a:br>
              <a:rPr lang="en-US" sz="1300" dirty="0" smtClean="0">
                <a:solidFill>
                  <a:srgbClr val="000000"/>
                </a:solidFill>
                <a:latin typeface="Courier New"/>
              </a:rPr>
            </a:b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	</a:t>
            </a:r>
            <a:r>
              <a:rPr lang="en-US" sz="1300" dirty="0" err="1" smtClean="0">
                <a:solidFill>
                  <a:schemeClr val="accent1">
                    <a:lumMod val="50000"/>
                  </a:schemeClr>
                </a:solidFill>
                <a:latin typeface="Courier New"/>
              </a:rPr>
              <a:t>JSROOT.ConnectWebWindow</a:t>
            </a:r>
            <a:r>
              <a:rPr lang="en-US" sz="1300" b="1" dirty="0" smtClean="0">
                <a:solidFill>
                  <a:schemeClr val="accent1">
                    <a:lumMod val="50000"/>
                  </a:schemeClr>
                </a:solidFill>
                <a:latin typeface="Courier New"/>
              </a:rPr>
              <a:t>({</a:t>
            </a:r>
            <a:r>
              <a:rPr lang="en-US" sz="1300" dirty="0" smtClean="0">
                <a:solidFill>
                  <a:schemeClr val="accent1">
                    <a:lumMod val="50000"/>
                  </a:schemeClr>
                </a:solidFill>
                <a:latin typeface="Courier New"/>
              </a:rPr>
              <a:t> </a:t>
            </a:r>
          </a:p>
          <a:p>
            <a:pPr marL="114300" indent="-4763">
              <a:buNone/>
            </a:pP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		</a:t>
            </a:r>
            <a:r>
              <a:rPr lang="en-US" sz="1300" dirty="0" err="1" smtClean="0">
                <a:solidFill>
                  <a:srgbClr val="000000"/>
                </a:solidFill>
                <a:latin typeface="Courier New"/>
              </a:rPr>
              <a:t>prereq</a:t>
            </a:r>
            <a:r>
              <a:rPr lang="en-US" sz="1300" b="1" dirty="0" smtClean="0">
                <a:solidFill>
                  <a:srgbClr val="000000"/>
                </a:solidFill>
                <a:latin typeface="Courier New"/>
              </a:rPr>
              <a:t>:</a:t>
            </a: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300" dirty="0" smtClean="0">
                <a:solidFill>
                  <a:srgbClr val="808080"/>
                </a:solidFill>
                <a:latin typeface="Courier New"/>
              </a:rPr>
              <a:t>"openui5"</a:t>
            </a:r>
            <a:r>
              <a:rPr lang="en-US" sz="1300" b="1" dirty="0" smtClean="0">
                <a:solidFill>
                  <a:srgbClr val="000000"/>
                </a:solidFill>
                <a:latin typeface="Courier New"/>
              </a:rPr>
              <a:t>,</a:t>
            </a: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 marL="114300" indent="-4763">
              <a:buNone/>
            </a:pP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		receiver</a:t>
            </a:r>
            <a:r>
              <a:rPr lang="en-US" sz="1300" b="1" dirty="0" smtClean="0">
                <a:solidFill>
                  <a:srgbClr val="000000"/>
                </a:solidFill>
                <a:latin typeface="Courier New"/>
              </a:rPr>
              <a:t>:</a:t>
            </a: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300" b="1" dirty="0" smtClean="0">
                <a:solidFill>
                  <a:srgbClr val="000000"/>
                </a:solidFill>
                <a:latin typeface="Courier New"/>
              </a:rPr>
              <a:t>{</a:t>
            </a: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 marL="114300" indent="-4763">
              <a:buNone/>
            </a:pP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			</a:t>
            </a:r>
            <a:r>
              <a:rPr lang="en-US" sz="1300" b="1" dirty="0" err="1" smtClean="0">
                <a:solidFill>
                  <a:srgbClr val="00B050"/>
                </a:solidFill>
                <a:latin typeface="Courier New"/>
              </a:rPr>
              <a:t>OnWebsocketOpened</a:t>
            </a:r>
            <a:r>
              <a:rPr lang="en-US" sz="1300" b="1" dirty="0" smtClean="0">
                <a:solidFill>
                  <a:srgbClr val="00B050"/>
                </a:solidFill>
                <a:latin typeface="Courier New"/>
              </a:rPr>
              <a:t>:</a:t>
            </a: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300" b="1" i="1" dirty="0" smtClean="0">
                <a:solidFill>
                  <a:srgbClr val="000080"/>
                </a:solidFill>
                <a:latin typeface="Courier New"/>
              </a:rPr>
              <a:t>function</a:t>
            </a:r>
            <a:r>
              <a:rPr lang="en-US" sz="1300" b="1" dirty="0" smtClean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300" dirty="0" err="1" smtClean="0">
                <a:solidFill>
                  <a:srgbClr val="000000"/>
                </a:solidFill>
                <a:latin typeface="Courier New"/>
              </a:rPr>
              <a:t>conn</a:t>
            </a:r>
            <a:r>
              <a:rPr lang="en-US" sz="1300" b="1" dirty="0" smtClean="0">
                <a:solidFill>
                  <a:srgbClr val="000000"/>
                </a:solidFill>
                <a:latin typeface="Courier New"/>
              </a:rPr>
              <a:t>)</a:t>
            </a: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300" b="1" dirty="0" smtClean="0">
                <a:solidFill>
                  <a:srgbClr val="000000"/>
                </a:solidFill>
                <a:latin typeface="Courier New"/>
              </a:rPr>
              <a:t>{},</a:t>
            </a: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 marL="114300" indent="-4763">
              <a:buNone/>
            </a:pP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			</a:t>
            </a:r>
            <a:r>
              <a:rPr lang="en-US" sz="1300" b="1" dirty="0" err="1" smtClean="0">
                <a:solidFill>
                  <a:srgbClr val="00B050"/>
                </a:solidFill>
                <a:latin typeface="Courier New"/>
              </a:rPr>
              <a:t>OnWebsocketClosed</a:t>
            </a:r>
            <a:r>
              <a:rPr lang="en-US" sz="1300" b="1" dirty="0" smtClean="0">
                <a:solidFill>
                  <a:srgbClr val="00B050"/>
                </a:solidFill>
                <a:latin typeface="Courier New"/>
              </a:rPr>
              <a:t>:</a:t>
            </a: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300" b="1" i="1" dirty="0" smtClean="0">
                <a:solidFill>
                  <a:srgbClr val="000080"/>
                </a:solidFill>
                <a:latin typeface="Courier New"/>
              </a:rPr>
              <a:t>function</a:t>
            </a:r>
            <a:r>
              <a:rPr lang="en-US" sz="1300" b="1" dirty="0" smtClean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300" dirty="0" err="1" smtClean="0">
                <a:solidFill>
                  <a:srgbClr val="000000"/>
                </a:solidFill>
                <a:latin typeface="Courier New"/>
              </a:rPr>
              <a:t>conn</a:t>
            </a:r>
            <a:r>
              <a:rPr lang="en-US" sz="1300" b="1" dirty="0" smtClean="0">
                <a:solidFill>
                  <a:srgbClr val="000000"/>
                </a:solidFill>
                <a:latin typeface="Courier New"/>
              </a:rPr>
              <a:t>)</a:t>
            </a: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300" b="1" dirty="0" smtClean="0">
                <a:solidFill>
                  <a:srgbClr val="000000"/>
                </a:solidFill>
                <a:latin typeface="Courier New"/>
              </a:rPr>
              <a:t>{},</a:t>
            </a: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pPr marL="114300" indent="-4763">
              <a:buNone/>
            </a:pP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			</a:t>
            </a:r>
            <a:r>
              <a:rPr lang="en-US" sz="1300" b="1" dirty="0" err="1" smtClean="0">
                <a:solidFill>
                  <a:srgbClr val="00B050"/>
                </a:solidFill>
                <a:latin typeface="Courier New"/>
              </a:rPr>
              <a:t>OnWebsocketMsg</a:t>
            </a:r>
            <a:r>
              <a:rPr lang="en-US" sz="1300" b="1" dirty="0" smtClean="0">
                <a:solidFill>
                  <a:srgbClr val="00B050"/>
                </a:solidFill>
                <a:latin typeface="Courier New"/>
              </a:rPr>
              <a:t>: </a:t>
            </a:r>
            <a:r>
              <a:rPr lang="en-US" sz="1300" b="1" i="1" dirty="0" smtClean="0">
                <a:solidFill>
                  <a:srgbClr val="000080"/>
                </a:solidFill>
                <a:latin typeface="Courier New"/>
              </a:rPr>
              <a:t>function</a:t>
            </a:r>
            <a:r>
              <a:rPr lang="en-US" sz="1300" b="1" dirty="0" smtClean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300" dirty="0" err="1" smtClean="0">
                <a:solidFill>
                  <a:srgbClr val="000000"/>
                </a:solidFill>
                <a:latin typeface="Courier New"/>
              </a:rPr>
              <a:t>conn</a:t>
            </a:r>
            <a:r>
              <a:rPr lang="en-US" sz="1300" b="1" dirty="0" smtClean="0">
                <a:solidFill>
                  <a:srgbClr val="000000"/>
                </a:solidFill>
                <a:latin typeface="Courier New"/>
              </a:rPr>
              <a:t>,</a:t>
            </a: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 data</a:t>
            </a:r>
            <a:r>
              <a:rPr lang="en-US" sz="1300" b="1" dirty="0" smtClean="0">
                <a:solidFill>
                  <a:srgbClr val="000000"/>
                </a:solidFill>
                <a:latin typeface="Courier New"/>
              </a:rPr>
              <a:t>,</a:t>
            </a: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300" dirty="0" err="1" smtClean="0">
                <a:solidFill>
                  <a:srgbClr val="000000"/>
                </a:solidFill>
                <a:latin typeface="Courier New"/>
              </a:rPr>
              <a:t>len</a:t>
            </a:r>
            <a:r>
              <a:rPr lang="en-US" sz="1300" b="1" dirty="0" smtClean="0">
                <a:solidFill>
                  <a:srgbClr val="000000"/>
                </a:solidFill>
                <a:latin typeface="Courier New"/>
              </a:rPr>
              <a:t>)</a:t>
            </a: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300" b="1" dirty="0" smtClean="0">
                <a:solidFill>
                  <a:srgbClr val="000000"/>
                </a:solidFill>
                <a:latin typeface="Courier New"/>
              </a:rPr>
              <a:t>{}</a:t>
            </a: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 </a:t>
            </a:r>
            <a:br>
              <a:rPr lang="en-US" sz="1300" dirty="0" smtClean="0">
                <a:solidFill>
                  <a:srgbClr val="000000"/>
                </a:solidFill>
                <a:latin typeface="Courier New"/>
              </a:rPr>
            </a:b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		</a:t>
            </a:r>
            <a:r>
              <a:rPr lang="en-US" sz="1300" b="1" dirty="0" smtClean="0">
                <a:solidFill>
                  <a:srgbClr val="000000"/>
                </a:solidFill>
                <a:latin typeface="Courier New"/>
              </a:rPr>
              <a:t>},</a:t>
            </a: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 </a:t>
            </a:r>
            <a:br>
              <a:rPr lang="en-US" sz="1300" dirty="0" smtClean="0">
                <a:solidFill>
                  <a:srgbClr val="000000"/>
                </a:solidFill>
                <a:latin typeface="Courier New"/>
              </a:rPr>
            </a:b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		callback</a:t>
            </a:r>
            <a:r>
              <a:rPr lang="en-US" sz="1300" b="1" dirty="0" smtClean="0">
                <a:solidFill>
                  <a:srgbClr val="000000"/>
                </a:solidFill>
                <a:latin typeface="Courier New"/>
              </a:rPr>
              <a:t>:</a:t>
            </a: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300" dirty="0" err="1" smtClean="0">
                <a:solidFill>
                  <a:srgbClr val="000000"/>
                </a:solidFill>
                <a:latin typeface="Courier New"/>
              </a:rPr>
              <a:t>InitUI</a:t>
            </a: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300" b="1" dirty="0" smtClean="0">
                <a:solidFill>
                  <a:schemeClr val="accent1">
                    <a:lumMod val="50000"/>
                  </a:schemeClr>
                </a:solidFill>
                <a:latin typeface="Courier New"/>
              </a:rPr>
              <a:t>});</a:t>
            </a: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 </a:t>
            </a:r>
            <a:br>
              <a:rPr lang="en-US" sz="1300" dirty="0" smtClean="0">
                <a:solidFill>
                  <a:srgbClr val="000000"/>
                </a:solidFill>
                <a:latin typeface="Courier New"/>
              </a:rPr>
            </a:b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   </a:t>
            </a:r>
            <a:r>
              <a:rPr lang="en-US" sz="1300" dirty="0" smtClean="0">
                <a:solidFill>
                  <a:srgbClr val="0000FF"/>
                </a:solidFill>
                <a:latin typeface="Courier New"/>
              </a:rPr>
              <a:t>&lt;/script&gt;</a:t>
            </a:r>
            <a:r>
              <a:rPr lang="en-US" sz="1300" b="1" dirty="0" smtClean="0">
                <a:solidFill>
                  <a:srgbClr val="000000"/>
                </a:solidFill>
                <a:latin typeface="Courier New"/>
              </a:rPr>
              <a:t> </a:t>
            </a:r>
            <a:br>
              <a:rPr lang="en-US" sz="1300" b="1" dirty="0" smtClean="0">
                <a:solidFill>
                  <a:srgbClr val="000000"/>
                </a:solidFill>
                <a:latin typeface="Courier New"/>
              </a:rPr>
            </a:br>
            <a:r>
              <a:rPr lang="en-US" sz="1300" dirty="0" smtClean="0">
                <a:solidFill>
                  <a:srgbClr val="0000FF"/>
                </a:solidFill>
                <a:latin typeface="Courier New"/>
              </a:rPr>
              <a:t>&lt;/head&gt;</a:t>
            </a:r>
            <a:r>
              <a:rPr lang="en-US" sz="1300" b="1" dirty="0" smtClean="0">
                <a:solidFill>
                  <a:srgbClr val="000000"/>
                </a:solidFill>
                <a:latin typeface="Courier New"/>
              </a:rPr>
              <a:t> </a:t>
            </a:r>
            <a:br>
              <a:rPr lang="en-US" sz="1300" b="1" dirty="0" smtClean="0">
                <a:solidFill>
                  <a:srgbClr val="000000"/>
                </a:solidFill>
                <a:latin typeface="Courier New"/>
              </a:rPr>
            </a:br>
            <a:r>
              <a:rPr lang="en-US" sz="1300" dirty="0" smtClean="0">
                <a:solidFill>
                  <a:srgbClr val="0000FF"/>
                </a:solidFill>
                <a:latin typeface="Courier New"/>
              </a:rPr>
              <a:t>&lt;body</a:t>
            </a: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300" dirty="0" smtClean="0">
                <a:solidFill>
                  <a:srgbClr val="FF0000"/>
                </a:solidFill>
                <a:latin typeface="Courier New"/>
              </a:rPr>
              <a:t>class</a:t>
            </a: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=</a:t>
            </a:r>
            <a:r>
              <a:rPr lang="en-US" sz="1300" b="1" dirty="0" smtClean="0">
                <a:solidFill>
                  <a:srgbClr val="8000FF"/>
                </a:solidFill>
                <a:latin typeface="Courier New"/>
              </a:rPr>
              <a:t>"</a:t>
            </a:r>
            <a:r>
              <a:rPr lang="en-US" sz="1300" b="1" dirty="0" err="1" smtClean="0">
                <a:solidFill>
                  <a:srgbClr val="8000FF"/>
                </a:solidFill>
                <a:latin typeface="Courier New"/>
              </a:rPr>
              <a:t>sapUiBody</a:t>
            </a:r>
            <a:r>
              <a:rPr lang="en-US" sz="1300" b="1" dirty="0" smtClean="0">
                <a:solidFill>
                  <a:srgbClr val="8000FF"/>
                </a:solidFill>
                <a:latin typeface="Courier New"/>
              </a:rPr>
              <a:t>"</a:t>
            </a: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300" dirty="0" smtClean="0">
                <a:solidFill>
                  <a:srgbClr val="FF0000"/>
                </a:solidFill>
                <a:latin typeface="Courier New"/>
              </a:rPr>
              <a:t>id</a:t>
            </a: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=</a:t>
            </a:r>
            <a:r>
              <a:rPr lang="en-US" sz="1300" b="1" dirty="0" smtClean="0">
                <a:solidFill>
                  <a:srgbClr val="8000FF"/>
                </a:solidFill>
                <a:latin typeface="Courier New"/>
              </a:rPr>
              <a:t>"content"</a:t>
            </a: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300" dirty="0" smtClean="0">
                <a:solidFill>
                  <a:srgbClr val="FF0000"/>
                </a:solidFill>
                <a:latin typeface="Courier New"/>
              </a:rPr>
              <a:t>role</a:t>
            </a:r>
            <a:r>
              <a:rPr lang="en-US" sz="1300" dirty="0" smtClean="0">
                <a:solidFill>
                  <a:srgbClr val="000000"/>
                </a:solidFill>
                <a:latin typeface="Courier New"/>
              </a:rPr>
              <a:t>=</a:t>
            </a:r>
            <a:r>
              <a:rPr lang="en-US" sz="1300" b="1" dirty="0" smtClean="0">
                <a:solidFill>
                  <a:srgbClr val="8000FF"/>
                </a:solidFill>
                <a:latin typeface="Courier New"/>
              </a:rPr>
              <a:t>"application"</a:t>
            </a:r>
            <a:r>
              <a:rPr lang="en-US" sz="1300" dirty="0" smtClean="0">
                <a:solidFill>
                  <a:srgbClr val="0000FF"/>
                </a:solidFill>
                <a:latin typeface="Courier New"/>
              </a:rPr>
              <a:t>&gt;</a:t>
            </a:r>
            <a:r>
              <a:rPr lang="en-US" sz="1300" b="1" dirty="0" smtClean="0">
                <a:solidFill>
                  <a:srgbClr val="000000"/>
                </a:solidFill>
                <a:latin typeface="Courier New"/>
              </a:rPr>
              <a:t> </a:t>
            </a:r>
            <a:br>
              <a:rPr lang="en-US" sz="1300" b="1" dirty="0" smtClean="0">
                <a:solidFill>
                  <a:srgbClr val="000000"/>
                </a:solidFill>
                <a:latin typeface="Courier New"/>
              </a:rPr>
            </a:br>
            <a:r>
              <a:rPr lang="en-US" sz="1300" dirty="0" smtClean="0">
                <a:solidFill>
                  <a:srgbClr val="0000FF"/>
                </a:solidFill>
                <a:latin typeface="Courier New"/>
              </a:rPr>
              <a:t>&lt;/body&gt;</a:t>
            </a:r>
            <a:r>
              <a:rPr lang="en-US" sz="1300" b="1" dirty="0" smtClean="0">
                <a:solidFill>
                  <a:srgbClr val="000000"/>
                </a:solidFill>
                <a:latin typeface="Courier New"/>
              </a:rPr>
              <a:t> </a:t>
            </a:r>
            <a:br>
              <a:rPr lang="en-US" sz="1300" b="1" dirty="0" smtClean="0">
                <a:solidFill>
                  <a:srgbClr val="000000"/>
                </a:solidFill>
                <a:latin typeface="Courier New"/>
              </a:rPr>
            </a:br>
            <a:r>
              <a:rPr lang="en-US" sz="1300" dirty="0" smtClean="0">
                <a:solidFill>
                  <a:srgbClr val="0000FF"/>
                </a:solidFill>
                <a:latin typeface="Courier New"/>
              </a:rPr>
              <a:t>&lt;/html&gt;</a:t>
            </a:r>
            <a:endParaRPr lang="en-US" sz="1300" dirty="0" smtClean="0"/>
          </a:p>
        </p:txBody>
      </p:sp>
    </p:spTree>
  </p:cSld>
  <p:clrMapOvr>
    <a:masterClrMapping/>
  </p:clrMapOvr>
  <p:transition advTm="30687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I. </a:t>
            </a:r>
            <a:r>
              <a:rPr lang="en-US" dirty="0" err="1" smtClean="0"/>
              <a:t>Betsou</a:t>
            </a:r>
            <a:r>
              <a:rPr lang="en-US" dirty="0" smtClean="0"/>
              <a:t>, "New ROOT graphics language", ACAT 2019</a:t>
            </a:r>
            <a:endParaRPr lang="en-US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CF71F-208B-49C5-8880-453F568FDC7C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6" name="5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WebEve</a:t>
            </a:r>
            <a:endParaRPr lang="en-US" dirty="0"/>
          </a:p>
        </p:txBody>
      </p:sp>
      <p:pic>
        <p:nvPicPr>
          <p:cNvPr id="9" name="WebEve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2"/>
          </p:nvPr>
        </p:nvPicPr>
        <p:blipFill>
          <a:blip r:embed="rId4"/>
          <a:stretch>
            <a:fillRect/>
          </a:stretch>
        </p:blipFill>
        <p:spPr>
          <a:xfrm>
            <a:off x="304800" y="1905000"/>
            <a:ext cx="8313500" cy="38354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377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56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περιεχομένου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4196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ROOT6 GUI is very “OS-specific”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OpenGL + remote X11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X11 will not be supported on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MacOS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Single threaded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Long-term maintenance problems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Lack of new technologies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078128" cy="365125"/>
          </a:xfrm>
        </p:spPr>
        <p:txBody>
          <a:bodyPr/>
          <a:lstStyle/>
          <a:p>
            <a:r>
              <a:rPr lang="en-US" sz="1050" i="1" dirty="0" smtClean="0"/>
              <a:t>I. </a:t>
            </a:r>
            <a:r>
              <a:rPr lang="en-US" sz="1050" i="1" dirty="0" err="1" smtClean="0"/>
              <a:t>Betsou</a:t>
            </a:r>
            <a:r>
              <a:rPr lang="en-US" sz="1050" i="1" dirty="0" smtClean="0"/>
              <a:t>, "New ROOT graphics language", ACAT 2019</a:t>
            </a:r>
            <a:endParaRPr lang="en-US" sz="1050" i="1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152400" y="6400800"/>
            <a:ext cx="365760" cy="365125"/>
          </a:xfrm>
        </p:spPr>
        <p:txBody>
          <a:bodyPr/>
          <a:lstStyle/>
          <a:p>
            <a:fld id="{9F1CF71F-208B-49C5-8880-453F568FDC7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2 - Τίτλος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Why new graphics?</a:t>
            </a:r>
            <a:endParaRPr lang="en-US" dirty="0"/>
          </a:p>
        </p:txBody>
      </p:sp>
    </p:spTree>
  </p:cSld>
  <p:clrMapOvr>
    <a:masterClrMapping/>
  </p:clrMapOvr>
  <p:transition advTm="4275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Betsou, "New ROOT graphics language", ACAT 2019</a:t>
            </a:r>
            <a:endParaRPr lang="en-US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CF71F-208B-49C5-8880-453F568FDC7C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5" name="4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FitPanel</a:t>
            </a:r>
            <a:r>
              <a:rPr lang="en-US" dirty="0" smtClean="0"/>
              <a:t> Example</a:t>
            </a:r>
            <a:endParaRPr lang="en-US" dirty="0"/>
          </a:p>
        </p:txBody>
      </p:sp>
      <p:pic>
        <p:nvPicPr>
          <p:cNvPr id="14" name="FitPanel-Edit-MPEG.mpeg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219200" y="1143000"/>
            <a:ext cx="6248400" cy="5327337"/>
          </a:xfrm>
          <a:prstGeom prst="rect">
            <a:avLst/>
          </a:prstGeom>
        </p:spPr>
      </p:pic>
    </p:spTree>
  </p:cSld>
  <p:clrMapOvr>
    <a:masterClrMapping/>
  </p:clrMapOvr>
  <p:transition advTm="3617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422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περιεχομένου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724400"/>
          </a:xfrm>
        </p:spPr>
        <p:txBody>
          <a:bodyPr>
            <a:normAutofit fontScale="70000" lnSpcReduction="20000"/>
          </a:bodyPr>
          <a:lstStyle/>
          <a:p>
            <a:pPr>
              <a:buClr>
                <a:schemeClr val="accent1">
                  <a:lumMod val="50000"/>
                </a:schemeClr>
              </a:buClr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Graphics can be reinvented based on 20 years of experience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Based on widely used technologies (SVG/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WebGL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) supported by a very large community</a:t>
            </a:r>
          </a:p>
          <a:p>
            <a:pPr>
              <a:buClr>
                <a:schemeClr val="accent1">
                  <a:lumMod val="50000"/>
                </a:schemeClr>
              </a:buClr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accent1">
                  <a:lumMod val="50000"/>
                </a:schemeClr>
              </a:buClr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What we want from the new version: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Clr>
                <a:schemeClr val="accent1">
                  <a:lumMod val="50000"/>
                </a:schemeClr>
              </a:buClr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Portable</a:t>
            </a:r>
          </a:p>
          <a:p>
            <a:pPr lvl="1">
              <a:buClr>
                <a:schemeClr val="accent1">
                  <a:lumMod val="50000"/>
                </a:schemeClr>
              </a:buClr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Remote displays</a:t>
            </a:r>
          </a:p>
          <a:p>
            <a:pPr lvl="1">
              <a:buClr>
                <a:schemeClr val="accent1">
                  <a:lumMod val="50000"/>
                </a:schemeClr>
              </a:buClr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Multiple views</a:t>
            </a:r>
          </a:p>
          <a:p>
            <a:pPr lvl="1">
              <a:buClr>
                <a:schemeClr val="accent1">
                  <a:lumMod val="50000"/>
                </a:schemeClr>
              </a:buClr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Multi threaded</a:t>
            </a:r>
          </a:p>
          <a:p>
            <a:pPr lvl="1">
              <a:buClr>
                <a:schemeClr val="accent1">
                  <a:lumMod val="50000"/>
                </a:schemeClr>
              </a:buClr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Remote/web GUI</a:t>
            </a:r>
          </a:p>
          <a:p>
            <a:pPr lvl="1">
              <a:buClr>
                <a:schemeClr val="accent1">
                  <a:lumMod val="50000"/>
                </a:schemeClr>
              </a:buClr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Support any future new platform (as soon as a web browser is available)</a:t>
            </a:r>
          </a:p>
          <a:p>
            <a:pPr>
              <a:buClr>
                <a:schemeClr val="accent1">
                  <a:lumMod val="50000"/>
                </a:schemeClr>
              </a:buClr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accent1">
                  <a:lumMod val="50000"/>
                </a:schemeClr>
              </a:buClr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accent1">
                  <a:lumMod val="50000"/>
                </a:schemeClr>
              </a:buCl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			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Betsou, "New ROOT graphics language", ACAT 2019</a:t>
            </a:r>
            <a:endParaRPr lang="en-US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CF71F-208B-49C5-8880-453F568FDC7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4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of the new version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ROOT7 is a local application which uses web technologies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ROOT7 is able to run in the Web Browser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Betsou, "New ROOT graphics language", ACAT 2019</a:t>
            </a:r>
            <a:endParaRPr lang="en-US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CF71F-208B-49C5-8880-453F568FDC7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4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ROOT7</a:t>
            </a:r>
            <a:endParaRPr lang="en-US" dirty="0"/>
          </a:p>
        </p:txBody>
      </p:sp>
      <p:pic>
        <p:nvPicPr>
          <p:cNvPr id="7" name="6 - Εικόνα" descr="WebEve 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2971800"/>
            <a:ext cx="6477000" cy="304621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περιεχομένου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071872"/>
          </a:xfrm>
        </p:spPr>
        <p:txBody>
          <a:bodyPr>
            <a:normAutofit/>
          </a:bodyPr>
          <a:lstStyle/>
          <a:p>
            <a:pPr marL="285750" indent="-285750" algn="ctr">
              <a:buClr>
                <a:schemeClr val="accent1">
                  <a:lumMod val="75000"/>
                </a:schemeClr>
              </a:buClr>
              <a:buNone/>
            </a:pPr>
            <a:endParaRPr lang="en-US" sz="2800" dirty="0" smtClean="0"/>
          </a:p>
          <a:p>
            <a:pPr marL="285750" indent="-285750" algn="ctr">
              <a:buClr>
                <a:schemeClr val="accent1">
                  <a:lumMod val="75000"/>
                </a:schemeClr>
              </a:buClr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marL="285750" indent="-285750" algn="ctr">
              <a:buClr>
                <a:schemeClr val="accent1">
                  <a:lumMod val="75000"/>
                </a:schemeClr>
              </a:buClr>
              <a:buNone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Client/Server Architecture</a:t>
            </a:r>
            <a:endParaRPr lang="el-GR" sz="2800" b="1" dirty="0" smtClean="0"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Components:</a:t>
            </a:r>
          </a:p>
          <a:p>
            <a:pPr lvl="1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JavaScript ROOT →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code base for clients</a:t>
            </a:r>
          </a:p>
          <a:p>
            <a:pPr lvl="1"/>
            <a:r>
              <a:rPr lang="en-US" sz="2000" b="1" dirty="0" err="1" smtClean="0">
                <a:latin typeface="Arial" pitchFamily="34" charset="0"/>
                <a:cs typeface="Arial" pitchFamily="34" charset="0"/>
              </a:rPr>
              <a:t>THttpServer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→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communication</a:t>
            </a: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sz="2000" b="1" dirty="0" err="1" smtClean="0">
                <a:latin typeface="Arial" pitchFamily="34" charset="0"/>
                <a:cs typeface="Arial" pitchFamily="34" charset="0"/>
              </a:rPr>
              <a:t>TBufferJSON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→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I/O</a:t>
            </a: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sz="2000" b="1" dirty="0" smtClean="0">
                <a:latin typeface="Arial" pitchFamily="34" charset="0"/>
                <a:cs typeface="Arial" pitchFamily="34" charset="0"/>
              </a:rPr>
              <a:t>OpenUI5 →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JavaScript Library</a:t>
            </a:r>
            <a:endParaRPr lang="en-US" sz="2000" b="1" dirty="0" smtClean="0"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endParaRPr lang="en-US" sz="2400" dirty="0" smtClean="0"/>
          </a:p>
          <a:p>
            <a:pPr lvl="1"/>
            <a:endParaRPr lang="en-US" sz="2800" dirty="0" smtClean="0"/>
          </a:p>
          <a:p>
            <a:pPr marL="0" lvl="1" indent="0">
              <a:buNone/>
            </a:pPr>
            <a:endParaRPr lang="en-US" sz="2000" dirty="0" smtClean="0"/>
          </a:p>
          <a:p>
            <a:pPr marL="0" lvl="1" indent="0">
              <a:buNone/>
            </a:pPr>
            <a:endParaRPr lang="en-US" sz="2000" dirty="0" smtClean="0"/>
          </a:p>
          <a:p>
            <a:pPr marL="0" lvl="1" indent="0">
              <a:buNone/>
            </a:pPr>
            <a:endParaRPr lang="en-US" sz="2000" dirty="0" smtClean="0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Betsou, "New ROOT graphics language", ACAT 2019</a:t>
            </a:r>
            <a:endParaRPr lang="en-US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CF71F-208B-49C5-8880-453F568FDC7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4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it’s working (1/2)</a:t>
            </a:r>
            <a:endParaRPr lang="en-US" dirty="0"/>
          </a:p>
        </p:txBody>
      </p:sp>
      <p:sp>
        <p:nvSpPr>
          <p:cNvPr id="11" name="10 - TextBox"/>
          <p:cNvSpPr txBox="1"/>
          <p:nvPr/>
        </p:nvSpPr>
        <p:spPr>
          <a:xfrm>
            <a:off x="381000" y="1600200"/>
            <a:ext cx="4114800" cy="707886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lvl="1">
              <a:buNone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Runs directly in a browser	</a:t>
            </a:r>
          </a:p>
          <a:p>
            <a:pPr lvl="1">
              <a:buNone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◦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Client side → JavaScript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11 - TextBox"/>
          <p:cNvSpPr txBox="1"/>
          <p:nvPr/>
        </p:nvSpPr>
        <p:spPr>
          <a:xfrm>
            <a:off x="3505200" y="3200400"/>
            <a:ext cx="3810000" cy="707886"/>
          </a:xfrm>
          <a:prstGeom prst="rect">
            <a:avLst/>
          </a:prstGeom>
          <a:solidFill>
            <a:srgbClr val="CCFF99"/>
          </a:solidFill>
        </p:spPr>
        <p:txBody>
          <a:bodyPr wrap="square" rtlCol="0">
            <a:spAutoFit/>
          </a:bodyPr>
          <a:lstStyle/>
          <a:p>
            <a:pPr lvl="1">
              <a:buNone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cs typeface="Lucida Sans Unicode"/>
              </a:rPr>
              <a:t>ROOT</a:t>
            </a:r>
          </a:p>
          <a:p>
            <a:pPr lvl="1">
              <a:buNone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cs typeface="Lucida Sans Unicode"/>
              </a:rPr>
              <a:t>◦</a:t>
            </a:r>
            <a:r>
              <a:rPr lang="en-US" sz="2000" dirty="0" smtClean="0">
                <a:cs typeface="Lucida Sans Unicode"/>
              </a:rPr>
              <a:t>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Server side → C++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περιεχομένου"/>
          <p:cNvSpPr>
            <a:spLocks noGrp="1"/>
          </p:cNvSpPr>
          <p:nvPr>
            <p:ph idx="1"/>
          </p:nvPr>
        </p:nvSpPr>
        <p:spPr>
          <a:xfrm>
            <a:off x="152400" y="1481328"/>
            <a:ext cx="8534400" cy="4525963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ROOT objects displayed in web browsers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Binary data reading, including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TTree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Uses ROOT JSON format 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It is used by the ROOT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jupyter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interface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User interface for the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THttpServer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Developed since 2012</a:t>
            </a:r>
          </a:p>
          <a:p>
            <a:pPr lvl="1"/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2"/>
              </a:rPr>
              <a:t>https://root.cern/js/</a:t>
            </a:r>
            <a:endParaRPr lang="en-US" dirty="0" smtClean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3"/>
              </a:rPr>
              <a:t>https://github.com/root-project/jsroot</a:t>
            </a:r>
            <a:endParaRPr lang="en-US" dirty="0" smtClean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endParaRPr lang="en-US" dirty="0" smtClean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Betsou, "New ROOT graphics language", ACAT 2019</a:t>
            </a:r>
            <a:endParaRPr lang="en-US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CF71F-208B-49C5-8880-453F568FDC7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4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JavaScript ROOT</a:t>
            </a:r>
            <a:endParaRPr lang="en-US" dirty="0"/>
          </a:p>
        </p:txBody>
      </p:sp>
      <p:pic>
        <p:nvPicPr>
          <p:cNvPr id="6" name="5 - Θέση περιεχομένου" descr="ex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1200" y="3505200"/>
            <a:ext cx="3245449" cy="215910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περιεχομένου"/>
          <p:cNvSpPr>
            <a:spLocks noGrp="1"/>
          </p:cNvSpPr>
          <p:nvPr>
            <p:ph idx="1"/>
          </p:nvPr>
        </p:nvSpPr>
        <p:spPr>
          <a:xfrm>
            <a:off x="152400" y="1481328"/>
            <a:ext cx="8686800" cy="4525963"/>
          </a:xfrm>
        </p:spPr>
        <p:txBody>
          <a:bodyPr/>
          <a:lstStyle/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Gives HTTP access to running ROOT application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Execution of commands and methods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Objects visualization with JSROOT</a:t>
            </a:r>
          </a:p>
          <a:p>
            <a:pPr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Websockets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support</a:t>
            </a:r>
          </a:p>
          <a:p>
            <a:pPr lvl="1">
              <a:buNone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Betsou, "New ROOT graphics language", ACAT 2019</a:t>
            </a:r>
            <a:endParaRPr lang="en-US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CF71F-208B-49C5-8880-453F568FDC7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4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THttpServer</a:t>
            </a:r>
            <a:endParaRPr lang="en-US" dirty="0"/>
          </a:p>
        </p:txBody>
      </p:sp>
      <p:cxnSp>
        <p:nvCxnSpPr>
          <p:cNvPr id="7" name="6 - Ευθύγραμμο βέλος σύνδεσης"/>
          <p:cNvCxnSpPr/>
          <p:nvPr/>
        </p:nvCxnSpPr>
        <p:spPr>
          <a:xfrm rot="5400000">
            <a:off x="1752600" y="4876800"/>
            <a:ext cx="457200" cy="15240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- TextBox"/>
          <p:cNvSpPr txBox="1"/>
          <p:nvPr/>
        </p:nvSpPr>
        <p:spPr>
          <a:xfrm>
            <a:off x="990600" y="52578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bidirectional</a:t>
            </a:r>
            <a:endParaRPr lang="en-US" dirty="0"/>
          </a:p>
        </p:txBody>
      </p:sp>
      <p:cxnSp>
        <p:nvCxnSpPr>
          <p:cNvPr id="10" name="9 - Ευθύγραμμο βέλος σύνδεσης"/>
          <p:cNvCxnSpPr/>
          <p:nvPr/>
        </p:nvCxnSpPr>
        <p:spPr>
          <a:xfrm rot="16200000" flipH="1">
            <a:off x="3314700" y="4762500"/>
            <a:ext cx="457200" cy="22860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- TextBox"/>
          <p:cNvSpPr txBox="1"/>
          <p:nvPr/>
        </p:nvSpPr>
        <p:spPr>
          <a:xfrm>
            <a:off x="3276600" y="52578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r>
              <a:rPr lang="en-US" dirty="0" smtClean="0"/>
              <a:t>inary data</a:t>
            </a:r>
            <a:endParaRPr lang="en-US" dirty="0"/>
          </a:p>
        </p:txBody>
      </p:sp>
      <p:pic>
        <p:nvPicPr>
          <p:cNvPr id="12" name="11 - Εικόνα" descr="root_GIF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3598545"/>
            <a:ext cx="4114800" cy="190309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Converts any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streamable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object to JSON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ROOT I/O remains fully on the server side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Support of custom streamers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Optional arrays compression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Reading objects from JSON</a:t>
            </a:r>
          </a:p>
          <a:p>
            <a:pPr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Betsou, "New ROOT graphics language", ACAT 2019</a:t>
            </a:r>
            <a:endParaRPr lang="en-US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CF71F-208B-49C5-8880-453F568FDC7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4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TBufferJSON</a:t>
            </a:r>
            <a:endParaRPr lang="en-US" dirty="0"/>
          </a:p>
        </p:txBody>
      </p:sp>
      <p:sp>
        <p:nvSpPr>
          <p:cNvPr id="6" name="5 - Δεξιό βέλος"/>
          <p:cNvSpPr/>
          <p:nvPr/>
        </p:nvSpPr>
        <p:spPr>
          <a:xfrm>
            <a:off x="762000" y="4495800"/>
            <a:ext cx="533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6 - TextBox"/>
          <p:cNvSpPr txBox="1"/>
          <p:nvPr/>
        </p:nvSpPr>
        <p:spPr>
          <a:xfrm>
            <a:off x="1371600" y="4343400"/>
            <a:ext cx="739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Simplifies data exchange between C++ server side and JavaScript-based clients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4.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Συγκέντρωση">
  <a:themeElements>
    <a:clrScheme name="Προσαρμοσμένος 8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C00000"/>
      </a:accent2>
      <a:accent3>
        <a:srgbClr val="EB641B"/>
      </a:accent3>
      <a:accent4>
        <a:srgbClr val="39639D"/>
      </a:accent4>
      <a:accent5>
        <a:srgbClr val="474B78"/>
      </a:accent5>
      <a:accent6>
        <a:srgbClr val="FFFF00"/>
      </a:accent6>
      <a:hlink>
        <a:srgbClr val="0F5666"/>
      </a:hlink>
      <a:folHlink>
        <a:srgbClr val="44B9E8"/>
      </a:folHlink>
    </a:clrScheme>
    <a:fontScheme name="Συγκέντρωση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Συγκέντρωση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4517</TotalTime>
  <Words>1254</Words>
  <Application>Microsoft Office PowerPoint</Application>
  <PresentationFormat>Προβολή στην οθόνη (4:3)</PresentationFormat>
  <Paragraphs>283</Paragraphs>
  <Slides>30</Slides>
  <Notes>2</Notes>
  <HiddenSlides>0</HiddenSlides>
  <MMClips>2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30</vt:i4>
      </vt:variant>
    </vt:vector>
  </HeadingPairs>
  <TitlesOfParts>
    <vt:vector size="31" baseType="lpstr">
      <vt:lpstr>Συγκέντρωση</vt:lpstr>
      <vt:lpstr>New ROOT graphics language</vt:lpstr>
      <vt:lpstr>WebEve</vt:lpstr>
      <vt:lpstr>Why new graphics?</vt:lpstr>
      <vt:lpstr>Objectives of the new version</vt:lpstr>
      <vt:lpstr>What is ROOT7</vt:lpstr>
      <vt:lpstr>How it’s working (1/2)</vt:lpstr>
      <vt:lpstr>JavaScript ROOT</vt:lpstr>
      <vt:lpstr>THttpServer</vt:lpstr>
      <vt:lpstr>TBufferJSON</vt:lpstr>
      <vt:lpstr>OpenUI5</vt:lpstr>
      <vt:lpstr>RWebWindow Class (1/2)</vt:lpstr>
      <vt:lpstr>RWebWindow Class (2/2)</vt:lpstr>
      <vt:lpstr>Graphics Model</vt:lpstr>
      <vt:lpstr>Concepts of ROOT7 (1/2)</vt:lpstr>
      <vt:lpstr>Concepts of ROOT7 (2/2)</vt:lpstr>
      <vt:lpstr>Batch Output</vt:lpstr>
      <vt:lpstr>JSROOT examples (1/2)</vt:lpstr>
      <vt:lpstr>JSROOT examples (2/2)</vt:lpstr>
      <vt:lpstr>FitPanel Example</vt:lpstr>
      <vt:lpstr>Conclusion</vt:lpstr>
      <vt:lpstr>Future Plans</vt:lpstr>
      <vt:lpstr>Thank you for your attention!!</vt:lpstr>
      <vt:lpstr>More Stuff!!</vt:lpstr>
      <vt:lpstr>ROOT7 GUI</vt:lpstr>
      <vt:lpstr>How it’s working (2/2)</vt:lpstr>
      <vt:lpstr>Multithreading</vt:lpstr>
      <vt:lpstr>JSROOT examples (3/3)</vt:lpstr>
      <vt:lpstr>RWebWindow Class(3/3)</vt:lpstr>
      <vt:lpstr>WebEve</vt:lpstr>
      <vt:lpstr>FitPanel Example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ROOT graphics language</dc:title>
  <dc:creator>Windows User</dc:creator>
  <cp:lastModifiedBy>Windows User</cp:lastModifiedBy>
  <cp:revision>133</cp:revision>
  <dcterms:created xsi:type="dcterms:W3CDTF">2019-02-27T10:33:28Z</dcterms:created>
  <dcterms:modified xsi:type="dcterms:W3CDTF">2019-03-11T14:51:44Z</dcterms:modified>
</cp:coreProperties>
</file>