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tiff" ContentType="image/tiff"/>
  <Default Extension="rels" ContentType="application/vnd.openxmlformats-package.relationships+xml"/>
  <Default Extension="mov" ContentType="video/unknown"/>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8" r:id="rId4"/>
    <p:sldMasterId id="2147483676" r:id="rId5"/>
  </p:sldMasterIdLst>
  <p:notesMasterIdLst>
    <p:notesMasterId r:id="rId37"/>
  </p:notesMasterIdLst>
  <p:handoutMasterIdLst>
    <p:handoutMasterId r:id="rId38"/>
  </p:handoutMasterIdLst>
  <p:sldIdLst>
    <p:sldId id="317" r:id="rId6"/>
    <p:sldId id="672" r:id="rId7"/>
    <p:sldId id="673" r:id="rId8"/>
    <p:sldId id="674" r:id="rId9"/>
    <p:sldId id="675" r:id="rId10"/>
    <p:sldId id="687" r:id="rId11"/>
    <p:sldId id="688" r:id="rId12"/>
    <p:sldId id="689" r:id="rId13"/>
    <p:sldId id="690" r:id="rId14"/>
    <p:sldId id="691" r:id="rId15"/>
    <p:sldId id="693" r:id="rId16"/>
    <p:sldId id="692" r:id="rId17"/>
    <p:sldId id="667" r:id="rId18"/>
    <p:sldId id="668" r:id="rId19"/>
    <p:sldId id="680" r:id="rId20"/>
    <p:sldId id="670" r:id="rId21"/>
    <p:sldId id="684" r:id="rId22"/>
    <p:sldId id="671" r:id="rId23"/>
    <p:sldId id="650" r:id="rId24"/>
    <p:sldId id="681" r:id="rId25"/>
    <p:sldId id="682" r:id="rId26"/>
    <p:sldId id="575" r:id="rId27"/>
    <p:sldId id="695" r:id="rId28"/>
    <p:sldId id="694" r:id="rId29"/>
    <p:sldId id="686" r:id="rId30"/>
    <p:sldId id="661" r:id="rId31"/>
    <p:sldId id="665" r:id="rId32"/>
    <p:sldId id="669" r:id="rId33"/>
    <p:sldId id="662" r:id="rId34"/>
    <p:sldId id="663" r:id="rId35"/>
    <p:sldId id="664" r:id="rId36"/>
  </p:sldIdLst>
  <p:sldSz cx="9144000" cy="6858000" type="screen4x3"/>
  <p:notesSz cx="6858000" cy="9144000"/>
  <p:defaultTextStyle>
    <a:defPPr>
      <a:defRPr lang="en-US"/>
    </a:defPPr>
    <a:lvl1pPr marL="0" algn="l" defTabSz="914305" rtl="0" eaLnBrk="1" latinLnBrk="0" hangingPunct="1">
      <a:defRPr sz="1800" kern="1200">
        <a:solidFill>
          <a:schemeClr val="tx1"/>
        </a:solidFill>
        <a:latin typeface="+mn-lt"/>
        <a:ea typeface="+mn-ea"/>
        <a:cs typeface="+mn-cs"/>
      </a:defRPr>
    </a:lvl1pPr>
    <a:lvl2pPr marL="457153" algn="l" defTabSz="914305" rtl="0" eaLnBrk="1" latinLnBrk="0" hangingPunct="1">
      <a:defRPr sz="1800" kern="1200">
        <a:solidFill>
          <a:schemeClr val="tx1"/>
        </a:solidFill>
        <a:latin typeface="+mn-lt"/>
        <a:ea typeface="+mn-ea"/>
        <a:cs typeface="+mn-cs"/>
      </a:defRPr>
    </a:lvl2pPr>
    <a:lvl3pPr marL="914305" algn="l" defTabSz="914305" rtl="0" eaLnBrk="1" latinLnBrk="0" hangingPunct="1">
      <a:defRPr sz="1800" kern="1200">
        <a:solidFill>
          <a:schemeClr val="tx1"/>
        </a:solidFill>
        <a:latin typeface="+mn-lt"/>
        <a:ea typeface="+mn-ea"/>
        <a:cs typeface="+mn-cs"/>
      </a:defRPr>
    </a:lvl3pPr>
    <a:lvl4pPr marL="1371458" algn="l" defTabSz="914305" rtl="0" eaLnBrk="1" latinLnBrk="0" hangingPunct="1">
      <a:defRPr sz="1800" kern="1200">
        <a:solidFill>
          <a:schemeClr val="tx1"/>
        </a:solidFill>
        <a:latin typeface="+mn-lt"/>
        <a:ea typeface="+mn-ea"/>
        <a:cs typeface="+mn-cs"/>
      </a:defRPr>
    </a:lvl4pPr>
    <a:lvl5pPr marL="1828610" algn="l" defTabSz="914305" rtl="0" eaLnBrk="1" latinLnBrk="0" hangingPunct="1">
      <a:defRPr sz="1800" kern="1200">
        <a:solidFill>
          <a:schemeClr val="tx1"/>
        </a:solidFill>
        <a:latin typeface="+mn-lt"/>
        <a:ea typeface="+mn-ea"/>
        <a:cs typeface="+mn-cs"/>
      </a:defRPr>
    </a:lvl5pPr>
    <a:lvl6pPr marL="2285763" algn="l" defTabSz="914305" rtl="0" eaLnBrk="1" latinLnBrk="0" hangingPunct="1">
      <a:defRPr sz="1800" kern="1200">
        <a:solidFill>
          <a:schemeClr val="tx1"/>
        </a:solidFill>
        <a:latin typeface="+mn-lt"/>
        <a:ea typeface="+mn-ea"/>
        <a:cs typeface="+mn-cs"/>
      </a:defRPr>
    </a:lvl6pPr>
    <a:lvl7pPr marL="2742915" algn="l" defTabSz="914305" rtl="0" eaLnBrk="1" latinLnBrk="0" hangingPunct="1">
      <a:defRPr sz="1800" kern="1200">
        <a:solidFill>
          <a:schemeClr val="tx1"/>
        </a:solidFill>
        <a:latin typeface="+mn-lt"/>
        <a:ea typeface="+mn-ea"/>
        <a:cs typeface="+mn-cs"/>
      </a:defRPr>
    </a:lvl7pPr>
    <a:lvl8pPr marL="3200068" algn="l" defTabSz="914305" rtl="0" eaLnBrk="1" latinLnBrk="0" hangingPunct="1">
      <a:defRPr sz="1800" kern="1200">
        <a:solidFill>
          <a:schemeClr val="tx1"/>
        </a:solidFill>
        <a:latin typeface="+mn-lt"/>
        <a:ea typeface="+mn-ea"/>
        <a:cs typeface="+mn-cs"/>
      </a:defRPr>
    </a:lvl8pPr>
    <a:lvl9pPr marL="3657220" algn="l" defTabSz="914305"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ul Montanez" initials="PM"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CE15E"/>
    <a:srgbClr val="56F967"/>
    <a:srgbClr val="359FFF"/>
    <a:srgbClr val="49F4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9793" autoAdjust="0"/>
  </p:normalViewPr>
  <p:slideViewPr>
    <p:cSldViewPr>
      <p:cViewPr>
        <p:scale>
          <a:sx n="79" d="100"/>
          <a:sy n="79" d="100"/>
        </p:scale>
        <p:origin x="-776" y="-360"/>
      </p:cViewPr>
      <p:guideLst>
        <p:guide orient="horz" pos="2160"/>
        <p:guide pos="2880"/>
      </p:guideLst>
    </p:cSldViewPr>
  </p:slideViewPr>
  <p:notesTextViewPr>
    <p:cViewPr>
      <p:scale>
        <a:sx n="1" d="1"/>
        <a:sy n="1" d="1"/>
      </p:scale>
      <p:origin x="0" y="0"/>
    </p:cViewPr>
  </p:notesTextViewPr>
  <p:sorterViewPr>
    <p:cViewPr>
      <p:scale>
        <a:sx n="141" d="100"/>
        <a:sy n="141" d="100"/>
      </p:scale>
      <p:origin x="0" y="6232"/>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1" Type="http://schemas.openxmlformats.org/officeDocument/2006/relationships/slide" Target="slides/slide16.xml"/><Relationship Id="rId22" Type="http://schemas.openxmlformats.org/officeDocument/2006/relationships/slide" Target="slides/slide17.xml"/><Relationship Id="rId23" Type="http://schemas.openxmlformats.org/officeDocument/2006/relationships/slide" Target="slides/slide18.xml"/><Relationship Id="rId24" Type="http://schemas.openxmlformats.org/officeDocument/2006/relationships/slide" Target="slides/slide19.xml"/><Relationship Id="rId25" Type="http://schemas.openxmlformats.org/officeDocument/2006/relationships/slide" Target="slides/slide20.xml"/><Relationship Id="rId26" Type="http://schemas.openxmlformats.org/officeDocument/2006/relationships/slide" Target="slides/slide21.xml"/><Relationship Id="rId27" Type="http://schemas.openxmlformats.org/officeDocument/2006/relationships/slide" Target="slides/slide22.xml"/><Relationship Id="rId28" Type="http://schemas.openxmlformats.org/officeDocument/2006/relationships/slide" Target="slides/slide23.xml"/><Relationship Id="rId29" Type="http://schemas.openxmlformats.org/officeDocument/2006/relationships/slide" Target="slides/slide24.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Master" Target="slideMasters/slideMaster2.xml"/><Relationship Id="rId30" Type="http://schemas.openxmlformats.org/officeDocument/2006/relationships/slide" Target="slides/slide25.xml"/><Relationship Id="rId31" Type="http://schemas.openxmlformats.org/officeDocument/2006/relationships/slide" Target="slides/slide26.xml"/><Relationship Id="rId32" Type="http://schemas.openxmlformats.org/officeDocument/2006/relationships/slide" Target="slides/slide27.xml"/><Relationship Id="rId9" Type="http://schemas.openxmlformats.org/officeDocument/2006/relationships/slide" Target="slides/slide4.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3" Type="http://schemas.openxmlformats.org/officeDocument/2006/relationships/slide" Target="slides/slide28.xml"/><Relationship Id="rId34" Type="http://schemas.openxmlformats.org/officeDocument/2006/relationships/slide" Target="slides/slide29.xml"/><Relationship Id="rId35" Type="http://schemas.openxmlformats.org/officeDocument/2006/relationships/slide" Target="slides/slide30.xml"/><Relationship Id="rId36" Type="http://schemas.openxmlformats.org/officeDocument/2006/relationships/slide" Target="slides/slide31.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37" Type="http://schemas.openxmlformats.org/officeDocument/2006/relationships/notesMaster" Target="notesMasters/notesMaster1.xml"/><Relationship Id="rId38" Type="http://schemas.openxmlformats.org/officeDocument/2006/relationships/handoutMaster" Target="handoutMasters/handoutMaster1.xml"/><Relationship Id="rId39" Type="http://schemas.openxmlformats.org/officeDocument/2006/relationships/printerSettings" Target="printerSettings/printerSettings1.bin"/><Relationship Id="rId40" Type="http://schemas.openxmlformats.org/officeDocument/2006/relationships/commentAuthors" Target="commentAuthors.xml"/><Relationship Id="rId41" Type="http://schemas.openxmlformats.org/officeDocument/2006/relationships/presProps" Target="presProps.xml"/><Relationship Id="rId42" Type="http://schemas.openxmlformats.org/officeDocument/2006/relationships/viewProps" Target="viewProps.xml"/><Relationship Id="rId43" Type="http://schemas.openxmlformats.org/officeDocument/2006/relationships/theme" Target="theme/theme1.xml"/><Relationship Id="rId4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3135495-F173-444C-A30B-68E0E9A9826C}" type="datetimeFigureOut">
              <a:rPr lang="en-US" smtClean="0"/>
              <a:t>3/8/19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799C5E3-9689-C246-AE26-8E43B1C8A0EF}" type="slidenum">
              <a:rPr lang="en-US" smtClean="0"/>
              <a:t>‹#›</a:t>
            </a:fld>
            <a:endParaRPr lang="en-US"/>
          </a:p>
        </p:txBody>
      </p:sp>
    </p:spTree>
    <p:extLst>
      <p:ext uri="{BB962C8B-B14F-4D97-AF65-F5344CB8AC3E}">
        <p14:creationId xmlns:p14="http://schemas.microsoft.com/office/powerpoint/2010/main" val="262387062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7597FBA-F169-46B9-B871-B5F97C6E2014}" type="datetimeFigureOut">
              <a:rPr lang="en-US" smtClean="0"/>
              <a:t>3/8/19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3607383-C112-437D-A52A-F472BCEF03FF}" type="slidenum">
              <a:rPr lang="en-US" smtClean="0"/>
              <a:t>‹#›</a:t>
            </a:fld>
            <a:endParaRPr lang="en-US"/>
          </a:p>
        </p:txBody>
      </p:sp>
    </p:spTree>
    <p:extLst>
      <p:ext uri="{BB962C8B-B14F-4D97-AF65-F5344CB8AC3E}">
        <p14:creationId xmlns:p14="http://schemas.microsoft.com/office/powerpoint/2010/main" val="1337687127"/>
      </p:ext>
    </p:extLst>
  </p:cSld>
  <p:clrMap bg1="lt1" tx1="dk1" bg2="lt2" tx2="dk2" accent1="accent1" accent2="accent2" accent3="accent3" accent4="accent4" accent5="accent5" accent6="accent6" hlink="hlink" folHlink="folHlink"/>
  <p:hf hdr="0" ftr="0" dt="0"/>
  <p:notesStyle>
    <a:lvl1pPr marL="0" algn="l" defTabSz="914305" rtl="0" eaLnBrk="1" latinLnBrk="0" hangingPunct="1">
      <a:defRPr sz="1200" kern="1200">
        <a:solidFill>
          <a:schemeClr val="tx1"/>
        </a:solidFill>
        <a:latin typeface="+mn-lt"/>
        <a:ea typeface="+mn-ea"/>
        <a:cs typeface="+mn-cs"/>
      </a:defRPr>
    </a:lvl1pPr>
    <a:lvl2pPr marL="457153" algn="l" defTabSz="914305" rtl="0" eaLnBrk="1" latinLnBrk="0" hangingPunct="1">
      <a:defRPr sz="1200" kern="1200">
        <a:solidFill>
          <a:schemeClr val="tx1"/>
        </a:solidFill>
        <a:latin typeface="+mn-lt"/>
        <a:ea typeface="+mn-ea"/>
        <a:cs typeface="+mn-cs"/>
      </a:defRPr>
    </a:lvl2pPr>
    <a:lvl3pPr marL="914305" algn="l" defTabSz="914305" rtl="0" eaLnBrk="1" latinLnBrk="0" hangingPunct="1">
      <a:defRPr sz="1200" kern="1200">
        <a:solidFill>
          <a:schemeClr val="tx1"/>
        </a:solidFill>
        <a:latin typeface="+mn-lt"/>
        <a:ea typeface="+mn-ea"/>
        <a:cs typeface="+mn-cs"/>
      </a:defRPr>
    </a:lvl3pPr>
    <a:lvl4pPr marL="1371458" algn="l" defTabSz="914305" rtl="0" eaLnBrk="1" latinLnBrk="0" hangingPunct="1">
      <a:defRPr sz="1200" kern="1200">
        <a:solidFill>
          <a:schemeClr val="tx1"/>
        </a:solidFill>
        <a:latin typeface="+mn-lt"/>
        <a:ea typeface="+mn-ea"/>
        <a:cs typeface="+mn-cs"/>
      </a:defRPr>
    </a:lvl4pPr>
    <a:lvl5pPr marL="1828610" algn="l" defTabSz="914305" rtl="0" eaLnBrk="1" latinLnBrk="0" hangingPunct="1">
      <a:defRPr sz="1200" kern="1200">
        <a:solidFill>
          <a:schemeClr val="tx1"/>
        </a:solidFill>
        <a:latin typeface="+mn-lt"/>
        <a:ea typeface="+mn-ea"/>
        <a:cs typeface="+mn-cs"/>
      </a:defRPr>
    </a:lvl5pPr>
    <a:lvl6pPr marL="2285763" algn="l" defTabSz="914305" rtl="0" eaLnBrk="1" latinLnBrk="0" hangingPunct="1">
      <a:defRPr sz="1200" kern="1200">
        <a:solidFill>
          <a:schemeClr val="tx1"/>
        </a:solidFill>
        <a:latin typeface="+mn-lt"/>
        <a:ea typeface="+mn-ea"/>
        <a:cs typeface="+mn-cs"/>
      </a:defRPr>
    </a:lvl6pPr>
    <a:lvl7pPr marL="2742915" algn="l" defTabSz="914305" rtl="0" eaLnBrk="1" latinLnBrk="0" hangingPunct="1">
      <a:defRPr sz="1200" kern="1200">
        <a:solidFill>
          <a:schemeClr val="tx1"/>
        </a:solidFill>
        <a:latin typeface="+mn-lt"/>
        <a:ea typeface="+mn-ea"/>
        <a:cs typeface="+mn-cs"/>
      </a:defRPr>
    </a:lvl7pPr>
    <a:lvl8pPr marL="3200068" algn="l" defTabSz="914305" rtl="0" eaLnBrk="1" latinLnBrk="0" hangingPunct="1">
      <a:defRPr sz="1200" kern="1200">
        <a:solidFill>
          <a:schemeClr val="tx1"/>
        </a:solidFill>
        <a:latin typeface="+mn-lt"/>
        <a:ea typeface="+mn-ea"/>
        <a:cs typeface="+mn-cs"/>
      </a:defRPr>
    </a:lvl8pPr>
    <a:lvl9pPr marL="3657220" algn="l" defTabSz="914305"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0C47E7-DC10-344B-B04C-62C5064DCAC3}" type="slidenum">
              <a:rPr lang="en-US" smtClean="0"/>
              <a:t>4</a:t>
            </a:fld>
            <a:endParaRPr lang="en-US"/>
          </a:p>
        </p:txBody>
      </p:sp>
    </p:spTree>
    <p:extLst>
      <p:ext uri="{BB962C8B-B14F-4D97-AF65-F5344CB8AC3E}">
        <p14:creationId xmlns:p14="http://schemas.microsoft.com/office/powerpoint/2010/main" val="18366412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Genesis</a:t>
            </a:r>
            <a:r>
              <a:rPr lang="en-US" baseline="0" dirty="0" smtClean="0"/>
              <a:t> simulations provide users very accurate prediction of X-ray pulses for preparing for shifts and testing analysis methods.  However, each simulation takes ~1000s of CPU-seconds.  For users who require large numbers of examples, </a:t>
            </a:r>
            <a:r>
              <a:rPr lang="en-US" baseline="0" dirty="0" err="1" smtClean="0"/>
              <a:t>e.g.crystallography</a:t>
            </a:r>
            <a:r>
              <a:rPr lang="en-US" baseline="0" dirty="0" smtClean="0"/>
              <a:t> or statistical methods like ghost imaging, Genesis is too slow.  </a:t>
            </a:r>
          </a:p>
          <a:p>
            <a:endParaRPr lang="en-US" baseline="0" dirty="0" smtClean="0"/>
          </a:p>
          <a:p>
            <a:r>
              <a:rPr lang="en-US" baseline="0" dirty="0" smtClean="0"/>
              <a:t>Generative adversarial networks (GANs) use two networks: the “discriminator” tries to identify if an example is real (i.e. Genesis), or fake (i.e. the “generator”).  The generator tries to fool the discriminator.  As the two networks fight, the generator makes more and more realistic examples.  Images at right show a generated fake XTCAV image (upper right) and the associated X-ray profile (lower right, green).  The blue curve is what the old XTCAV algorithm would have estimated from the fake example, showing that the generated example is reasonable.</a:t>
            </a:r>
            <a:endParaRPr lang="en-US" dirty="0"/>
          </a:p>
        </p:txBody>
      </p:sp>
      <p:sp>
        <p:nvSpPr>
          <p:cNvPr id="4" name="Slide Number Placeholder 3"/>
          <p:cNvSpPr>
            <a:spLocks noGrp="1"/>
          </p:cNvSpPr>
          <p:nvPr>
            <p:ph type="sldNum" sz="quarter" idx="10"/>
          </p:nvPr>
        </p:nvSpPr>
        <p:spPr/>
        <p:txBody>
          <a:bodyPr/>
          <a:lstStyle/>
          <a:p>
            <a:fld id="{B3607383-C112-437D-A52A-F472BCEF03FF}" type="slidenum">
              <a:rPr lang="en-US" smtClean="0"/>
              <a:t>26</a:t>
            </a:fld>
            <a:endParaRPr lang="en-US"/>
          </a:p>
        </p:txBody>
      </p:sp>
    </p:spTree>
    <p:extLst>
      <p:ext uri="{BB962C8B-B14F-4D97-AF65-F5344CB8AC3E}">
        <p14:creationId xmlns:p14="http://schemas.microsoft.com/office/powerpoint/2010/main" val="41905438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9BC4E5-2BC1-4F43-85DD-A1B8F74CB7EB}" type="slidenum">
              <a:rPr lang="en-US" smtClean="0"/>
              <a:pPr/>
              <a:t>29</a:t>
            </a:fld>
            <a:endParaRPr lang="en-US" dirty="0"/>
          </a:p>
        </p:txBody>
      </p:sp>
    </p:spTree>
    <p:extLst>
      <p:ext uri="{BB962C8B-B14F-4D97-AF65-F5344CB8AC3E}">
        <p14:creationId xmlns:p14="http://schemas.microsoft.com/office/powerpoint/2010/main" val="13667529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9BC4E5-2BC1-4F43-85DD-A1B8F74CB7EB}" type="slidenum">
              <a:rPr lang="en-US" smtClean="0"/>
              <a:pPr/>
              <a:t>30</a:t>
            </a:fld>
            <a:endParaRPr lang="en-US" dirty="0"/>
          </a:p>
        </p:txBody>
      </p:sp>
    </p:spTree>
    <p:extLst>
      <p:ext uri="{BB962C8B-B14F-4D97-AF65-F5344CB8AC3E}">
        <p14:creationId xmlns:p14="http://schemas.microsoft.com/office/powerpoint/2010/main" val="13667529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9BC4E5-2BC1-4F43-85DD-A1B8F74CB7EB}" type="slidenum">
              <a:rPr lang="en-US" smtClean="0"/>
              <a:pPr/>
              <a:t>31</a:t>
            </a:fld>
            <a:endParaRPr lang="en-US" dirty="0"/>
          </a:p>
        </p:txBody>
      </p:sp>
    </p:spTree>
    <p:extLst>
      <p:ext uri="{BB962C8B-B14F-4D97-AF65-F5344CB8AC3E}">
        <p14:creationId xmlns:p14="http://schemas.microsoft.com/office/powerpoint/2010/main" val="13667529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C0C47E7-DC10-344B-B04C-62C5064DCAC3}" type="slidenum">
              <a:rPr lang="en-US" smtClean="0"/>
              <a:t>5</a:t>
            </a:fld>
            <a:endParaRPr lang="en-US"/>
          </a:p>
        </p:txBody>
      </p:sp>
    </p:spTree>
    <p:extLst>
      <p:ext uri="{BB962C8B-B14F-4D97-AF65-F5344CB8AC3E}">
        <p14:creationId xmlns:p14="http://schemas.microsoft.com/office/powerpoint/2010/main" val="18366412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fr-FR" sz="1200" dirty="0" smtClean="0">
              <a:solidFill>
                <a:schemeClr val="accent1"/>
              </a:solidFill>
            </a:endParaRPr>
          </a:p>
        </p:txBody>
      </p:sp>
      <p:sp>
        <p:nvSpPr>
          <p:cNvPr id="4" name="Slide Number Placeholder 3"/>
          <p:cNvSpPr>
            <a:spLocks noGrp="1"/>
          </p:cNvSpPr>
          <p:nvPr>
            <p:ph type="sldNum" sz="quarter" idx="10"/>
          </p:nvPr>
        </p:nvSpPr>
        <p:spPr/>
        <p:txBody>
          <a:bodyPr/>
          <a:lstStyle/>
          <a:p>
            <a:fld id="{16210A8A-16C0-4562-AD3A-B1BC2569C64A}" type="slidenum">
              <a:rPr lang="en-US" smtClean="0">
                <a:solidFill>
                  <a:prstClr val="black"/>
                </a:solidFill>
              </a:rPr>
              <a:pPr/>
              <a:t>8</a:t>
            </a:fld>
            <a:endParaRPr lang="en-US">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FE9BC4E5-2BC1-4F43-85DD-A1B8F74CB7EB}" type="slidenum">
              <a:rPr lang="en-US" smtClean="0"/>
              <a:pPr/>
              <a:t>9</a:t>
            </a:fld>
            <a:endParaRPr lang="en-US" dirty="0"/>
          </a:p>
        </p:txBody>
      </p:sp>
    </p:spTree>
    <p:extLst>
      <p:ext uri="{BB962C8B-B14F-4D97-AF65-F5344CB8AC3E}">
        <p14:creationId xmlns:p14="http://schemas.microsoft.com/office/powerpoint/2010/main" val="31994686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9BC4E5-2BC1-4F43-85DD-A1B8F74CB7EB}" type="slidenum">
              <a:rPr lang="en-US" smtClean="0"/>
              <a:pPr/>
              <a:t>10</a:t>
            </a:fld>
            <a:endParaRPr lang="en-US" dirty="0"/>
          </a:p>
        </p:txBody>
      </p:sp>
    </p:spTree>
    <p:extLst>
      <p:ext uri="{BB962C8B-B14F-4D97-AF65-F5344CB8AC3E}">
        <p14:creationId xmlns:p14="http://schemas.microsoft.com/office/powerpoint/2010/main" val="13667529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9BC4E5-2BC1-4F43-85DD-A1B8F74CB7EB}" type="slidenum">
              <a:rPr lang="en-US" smtClean="0"/>
              <a:pPr/>
              <a:t>11</a:t>
            </a:fld>
            <a:endParaRPr lang="en-US" dirty="0"/>
          </a:p>
        </p:txBody>
      </p:sp>
    </p:spTree>
    <p:extLst>
      <p:ext uri="{BB962C8B-B14F-4D97-AF65-F5344CB8AC3E}">
        <p14:creationId xmlns:p14="http://schemas.microsoft.com/office/powerpoint/2010/main" val="13667529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9BC4E5-2BC1-4F43-85DD-A1B8F74CB7EB}" type="slidenum">
              <a:rPr lang="en-US" smtClean="0"/>
              <a:pPr/>
              <a:t>12</a:t>
            </a:fld>
            <a:endParaRPr lang="en-US" dirty="0"/>
          </a:p>
        </p:txBody>
      </p:sp>
    </p:spTree>
    <p:extLst>
      <p:ext uri="{BB962C8B-B14F-4D97-AF65-F5344CB8AC3E}">
        <p14:creationId xmlns:p14="http://schemas.microsoft.com/office/powerpoint/2010/main" val="13667529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FE9BC4E5-2BC1-4F43-85DD-A1B8F74CB7EB}" type="slidenum">
              <a:rPr lang="en-US" smtClean="0"/>
              <a:pPr/>
              <a:t>13</a:t>
            </a:fld>
            <a:endParaRPr lang="en-US" dirty="0"/>
          </a:p>
        </p:txBody>
      </p:sp>
    </p:spTree>
    <p:extLst>
      <p:ext uri="{BB962C8B-B14F-4D97-AF65-F5344CB8AC3E}">
        <p14:creationId xmlns:p14="http://schemas.microsoft.com/office/powerpoint/2010/main" val="31994686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E9BC4E5-2BC1-4F43-85DD-A1B8F74CB7EB}" type="slidenum">
              <a:rPr lang="en-US" smtClean="0"/>
              <a:pPr/>
              <a:t>15</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6.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p:spTree>
      <p:nvGrpSpPr>
        <p:cNvPr id="1" name=""/>
        <p:cNvGrpSpPr/>
        <p:nvPr/>
      </p:nvGrpSpPr>
      <p:grpSpPr>
        <a:xfrm>
          <a:off x="0" y="0"/>
          <a:ext cx="0" cy="0"/>
          <a:chOff x="0" y="0"/>
          <a:chExt cx="0" cy="0"/>
        </a:xfrm>
      </p:grpSpPr>
      <p:sp>
        <p:nvSpPr>
          <p:cNvPr id="16" name="Rectangle 15"/>
          <p:cNvSpPr/>
          <p:nvPr/>
        </p:nvSpPr>
        <p:spPr>
          <a:xfrm>
            <a:off x="0" y="0"/>
            <a:ext cx="9144000" cy="583387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en-CA" dirty="0"/>
          </a:p>
        </p:txBody>
      </p:sp>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00" y="0"/>
            <a:ext cx="9158400" cy="6868800"/>
          </a:xfrm>
          <a:prstGeom prst="rect">
            <a:avLst/>
          </a:prstGeom>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68435" y="6196868"/>
            <a:ext cx="2275566" cy="661133"/>
          </a:xfrm>
          <a:prstGeom prst="rect">
            <a:avLst/>
          </a:prstGeom>
        </p:spPr>
      </p:pic>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9144000" cy="5833872"/>
          </a:xfrm>
          <a:prstGeom prst="rect">
            <a:avLst/>
          </a:prstGeom>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6140196"/>
            <a:ext cx="1973584" cy="717805"/>
          </a:xfrm>
          <a:prstGeom prst="rect">
            <a:avLst/>
          </a:prstGeom>
        </p:spPr>
      </p:pic>
      <p:sp>
        <p:nvSpPr>
          <p:cNvPr id="2" name="Title 1"/>
          <p:cNvSpPr>
            <a:spLocks noGrp="1"/>
          </p:cNvSpPr>
          <p:nvPr>
            <p:ph type="ctrTitle"/>
          </p:nvPr>
        </p:nvSpPr>
        <p:spPr>
          <a:xfrm>
            <a:off x="557214" y="536575"/>
            <a:ext cx="8008937" cy="2246313"/>
          </a:xfrm>
        </p:spPr>
        <p:txBody>
          <a:bodyPr anchor="b" anchorCtr="0">
            <a:noAutofit/>
          </a:bodyPr>
          <a:lstStyle>
            <a:lvl1pPr>
              <a:defRPr sz="4300" b="1">
                <a:solidFill>
                  <a:schemeClr val="bg1"/>
                </a:solidFill>
                <a:latin typeface="Arial" pitchFamily="34" charset="0"/>
                <a:cs typeface="Arial"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557214" y="3646170"/>
            <a:ext cx="7989887" cy="2187702"/>
          </a:xfrm>
        </p:spPr>
        <p:txBody>
          <a:bodyPr>
            <a:noAutofit/>
          </a:bodyPr>
          <a:lstStyle>
            <a:lvl1pPr marL="0" indent="0" algn="l">
              <a:lnSpc>
                <a:spcPct val="110000"/>
              </a:lnSpc>
              <a:buNone/>
              <a:defRPr sz="1600" b="0">
                <a:solidFill>
                  <a:schemeClr val="bg1"/>
                </a:solidFill>
                <a:latin typeface="Arial" pitchFamily="34" charset="0"/>
                <a:cs typeface="Arial" pitchFamily="34" charset="0"/>
              </a:defRPr>
            </a:lvl1pPr>
            <a:lvl2pPr marL="457153" indent="0" algn="ctr">
              <a:buNone/>
              <a:defRPr>
                <a:solidFill>
                  <a:schemeClr val="tx1">
                    <a:tint val="75000"/>
                  </a:schemeClr>
                </a:solidFill>
              </a:defRPr>
            </a:lvl2pPr>
            <a:lvl3pPr marL="914305" indent="0" algn="ctr">
              <a:buNone/>
              <a:defRPr>
                <a:solidFill>
                  <a:schemeClr val="tx1">
                    <a:tint val="75000"/>
                  </a:schemeClr>
                </a:solidFill>
              </a:defRPr>
            </a:lvl3pPr>
            <a:lvl4pPr marL="1371458" indent="0" algn="ctr">
              <a:buNone/>
              <a:defRPr>
                <a:solidFill>
                  <a:schemeClr val="tx1">
                    <a:tint val="75000"/>
                  </a:schemeClr>
                </a:solidFill>
              </a:defRPr>
            </a:lvl4pPr>
            <a:lvl5pPr marL="1828610" indent="0" algn="ctr">
              <a:buNone/>
              <a:defRPr>
                <a:solidFill>
                  <a:schemeClr val="tx1">
                    <a:tint val="75000"/>
                  </a:schemeClr>
                </a:solidFill>
              </a:defRPr>
            </a:lvl5pPr>
            <a:lvl6pPr marL="2285763" indent="0" algn="ctr">
              <a:buNone/>
              <a:defRPr>
                <a:solidFill>
                  <a:schemeClr val="tx1">
                    <a:tint val="75000"/>
                  </a:schemeClr>
                </a:solidFill>
              </a:defRPr>
            </a:lvl6pPr>
            <a:lvl7pPr marL="2742915" indent="0" algn="ctr">
              <a:buNone/>
              <a:defRPr>
                <a:solidFill>
                  <a:schemeClr val="tx1">
                    <a:tint val="75000"/>
                  </a:schemeClr>
                </a:solidFill>
              </a:defRPr>
            </a:lvl7pPr>
            <a:lvl8pPr marL="3200068" indent="0" algn="ctr">
              <a:buNone/>
              <a:defRPr>
                <a:solidFill>
                  <a:schemeClr val="tx1">
                    <a:tint val="75000"/>
                  </a:schemeClr>
                </a:solidFill>
              </a:defRPr>
            </a:lvl8pPr>
            <a:lvl9pPr marL="3657220" indent="0" algn="ctr">
              <a:buNone/>
              <a:defRPr>
                <a:solidFill>
                  <a:schemeClr val="tx1">
                    <a:tint val="75000"/>
                  </a:schemeClr>
                </a:solidFill>
              </a:defRPr>
            </a:lvl9pPr>
          </a:lstStyle>
          <a:p>
            <a:r>
              <a:rPr lang="en-US" smtClean="0"/>
              <a:t>Click to edit Master subtitle style</a:t>
            </a:r>
            <a:endParaRPr lang="en-CA" dirty="0" smtClean="0"/>
          </a:p>
        </p:txBody>
      </p:sp>
      <p:sp>
        <p:nvSpPr>
          <p:cNvPr id="15" name="Text Placeholder 14"/>
          <p:cNvSpPr>
            <a:spLocks noGrp="1"/>
          </p:cNvSpPr>
          <p:nvPr>
            <p:ph type="body" sz="quarter" idx="11" hasCustomPrompt="1"/>
          </p:nvPr>
        </p:nvSpPr>
        <p:spPr>
          <a:xfrm>
            <a:off x="557214" y="2755012"/>
            <a:ext cx="8008937" cy="635889"/>
          </a:xfrm>
        </p:spPr>
        <p:txBody>
          <a:bodyPr>
            <a:noAutofit/>
          </a:bodyPr>
          <a:lstStyle>
            <a:lvl1pPr>
              <a:lnSpc>
                <a:spcPct val="100000"/>
              </a:lnSpc>
              <a:defRPr sz="4200" b="0">
                <a:solidFill>
                  <a:schemeClr val="bg1"/>
                </a:solidFill>
                <a:latin typeface="Arial" pitchFamily="34" charset="0"/>
                <a:cs typeface="Arial" pitchFamily="34" charset="0"/>
              </a:defRPr>
            </a:lvl1pPr>
          </a:lstStyle>
          <a:p>
            <a:pPr lvl="0"/>
            <a:r>
              <a:rPr lang="en-CA" dirty="0" smtClean="0"/>
              <a:t>Click to edit Master subtitle style</a:t>
            </a:r>
          </a:p>
        </p:txBody>
      </p:sp>
    </p:spTree>
    <p:extLst>
      <p:ext uri="{BB962C8B-B14F-4D97-AF65-F5344CB8AC3E}">
        <p14:creationId xmlns:p14="http://schemas.microsoft.com/office/powerpoint/2010/main" val="1098751873"/>
      </p:ext>
    </p:extLst>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accent3"/>
                </a:soli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Placeholder 1"/>
          <p:cNvSpPr>
            <a:spLocks noGrp="1"/>
          </p:cNvSpPr>
          <p:nvPr>
            <p:ph type="title"/>
          </p:nvPr>
        </p:nvSpPr>
        <p:spPr bwMode="auto">
          <a:xfrm>
            <a:off x="353963" y="0"/>
            <a:ext cx="8412480" cy="731520"/>
          </a:xfrm>
          <a:prstGeom prst="rect">
            <a:avLst/>
          </a:prstGeom>
          <a:noFill/>
          <a:ln w="9525">
            <a:noFill/>
            <a:miter lim="800000"/>
            <a:headEnd/>
            <a:tailEnd/>
          </a:ln>
        </p:spPr>
        <p:txBody>
          <a:bodyPr/>
          <a:lstStyle>
            <a:lvl1pPr>
              <a:defRPr sz="2600" b="1">
                <a:solidFill>
                  <a:schemeClr val="accent3"/>
                </a:solidFill>
              </a:defRPr>
            </a:lvl1pPr>
          </a:lstStyle>
          <a:p>
            <a:pPr lvl="0"/>
            <a:r>
              <a:rPr lang="en-US" dirty="0" smtClean="0"/>
              <a:t>Click to edit Master title style</a:t>
            </a:r>
          </a:p>
        </p:txBody>
      </p:sp>
      <p:sp>
        <p:nvSpPr>
          <p:cNvPr id="4" name="Footer Placeholder 10"/>
          <p:cNvSpPr>
            <a:spLocks noGrp="1"/>
          </p:cNvSpPr>
          <p:nvPr>
            <p:ph type="ftr" sz="quarter" idx="10"/>
          </p:nvPr>
        </p:nvSpPr>
        <p:spPr>
          <a:xfrm>
            <a:off x="3200401" y="6356351"/>
            <a:ext cx="5257800" cy="365125"/>
          </a:xfrm>
          <a:prstGeom prst="rect">
            <a:avLst/>
          </a:prstGeom>
        </p:spPr>
        <p:txBody>
          <a:bodyPr lIns="91356" tIns="45678" rIns="91356" bIns="45678"/>
          <a:lstStyle>
            <a:lvl1pPr algn="r">
              <a:defRPr b="0">
                <a:solidFill>
                  <a:srgbClr val="146737"/>
                </a:solidFill>
              </a:defRPr>
            </a:lvl1pPr>
          </a:lstStyle>
          <a:p>
            <a:pPr>
              <a:defRPr/>
            </a:pPr>
            <a:endParaRPr lang="en-US"/>
          </a:p>
        </p:txBody>
      </p:sp>
      <p:sp>
        <p:nvSpPr>
          <p:cNvPr id="5" name="Slide Number Placeholder 11"/>
          <p:cNvSpPr>
            <a:spLocks noGrp="1"/>
          </p:cNvSpPr>
          <p:nvPr>
            <p:ph type="sldNum" sz="quarter" idx="11"/>
          </p:nvPr>
        </p:nvSpPr>
        <p:spPr>
          <a:xfrm>
            <a:off x="8382000" y="6351589"/>
            <a:ext cx="457200" cy="365125"/>
          </a:xfrm>
        </p:spPr>
        <p:txBody>
          <a:bodyPr/>
          <a:lstStyle>
            <a:lvl1pPr algn="ctr">
              <a:defRPr/>
            </a:lvl1pPr>
          </a:lstStyle>
          <a:p>
            <a:pPr>
              <a:defRPr/>
            </a:pPr>
            <a:fld id="{371BFFFE-0D05-4D66-940B-5D906D67495C}" type="slidenum">
              <a:rPr lang="en-US"/>
              <a:pPr>
                <a:defRPr/>
              </a:pPr>
              <a:t>‹#›</a:t>
            </a:fld>
            <a:endParaRPr lang="en-US" dirty="0"/>
          </a:p>
        </p:txBody>
      </p:sp>
    </p:spTree>
    <p:extLst>
      <p:ext uri="{BB962C8B-B14F-4D97-AF65-F5344CB8AC3E}">
        <p14:creationId xmlns:p14="http://schemas.microsoft.com/office/powerpoint/2010/main" val="23584466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
            <a:ext cx="9144000" cy="1252728"/>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 y="934934"/>
            <a:ext cx="8685251" cy="202691"/>
          </a:xfrm>
          <a:prstGeom prst="rect">
            <a:avLst/>
          </a:prstGeom>
        </p:spPr>
      </p:pic>
      <p:sp>
        <p:nvSpPr>
          <p:cNvPr id="8" name="Slide Number Placeholder 7"/>
          <p:cNvSpPr>
            <a:spLocks noGrp="1"/>
          </p:cNvSpPr>
          <p:nvPr>
            <p:ph type="sldNum" sz="quarter" idx="11"/>
          </p:nvPr>
        </p:nvSpPr>
        <p:spPr/>
        <p:txBody>
          <a:bodyPr/>
          <a:lstStyle/>
          <a:p>
            <a:fld id="{487572F4-7224-4932-BF20-76C77E1DD30A}" type="slidenum">
              <a:rPr lang="en-US" smtClean="0"/>
              <a:t>‹#›</a:t>
            </a:fld>
            <a:endParaRPr lang="en-US"/>
          </a:p>
        </p:txBody>
      </p:sp>
      <p:sp>
        <p:nvSpPr>
          <p:cNvPr id="4" name="Title 3"/>
          <p:cNvSpPr>
            <a:spLocks noGrp="1"/>
          </p:cNvSpPr>
          <p:nvPr>
            <p:ph type="title"/>
          </p:nvPr>
        </p:nvSpPr>
        <p:spPr/>
        <p:txBody>
          <a:bodyPr/>
          <a:lstStyle/>
          <a:p>
            <a:r>
              <a:rPr lang="en-US" smtClean="0"/>
              <a:t>Click to edit Master title style</a:t>
            </a:r>
            <a:endParaRPr lang="en-CA" dirty="0"/>
          </a:p>
        </p:txBody>
      </p:sp>
      <p:sp>
        <p:nvSpPr>
          <p:cNvPr id="16" name="Content Placeholder 15"/>
          <p:cNvSpPr>
            <a:spLocks noGrp="1"/>
          </p:cNvSpPr>
          <p:nvPr>
            <p:ph sz="quarter" idx="14"/>
          </p:nvPr>
        </p:nvSpPr>
        <p:spPr>
          <a:xfrm>
            <a:off x="457200" y="1243584"/>
            <a:ext cx="8108950" cy="5065522"/>
          </a:xfrm>
        </p:spPr>
        <p:txBody>
          <a:bodyPr/>
          <a:lstStyle>
            <a:lvl1pPr>
              <a:buClr>
                <a:srgbClr val="981E32"/>
              </a:buClr>
              <a:defRPr/>
            </a:lvl1pPr>
            <a:lvl2pPr>
              <a:spcBef>
                <a:spcPts val="0"/>
              </a:spcBef>
              <a:buClr>
                <a:srgbClr val="981E32"/>
              </a:buClr>
              <a:defRPr sz="2200"/>
            </a:lvl2pPr>
            <a:lvl3pPr>
              <a:buClr>
                <a:srgbClr val="981E32"/>
              </a:buClr>
              <a:defRPr/>
            </a:lvl3pPr>
            <a:lvl4pPr>
              <a:buClr>
                <a:srgbClr val="981E32"/>
              </a:buClr>
              <a:defRPr sz="1800"/>
            </a:lvl4pPr>
            <a:lvl5pPr>
              <a:buClr>
                <a:srgbClr val="981E32"/>
              </a:buCl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dirty="0"/>
          </a:p>
        </p:txBody>
      </p:sp>
    </p:spTree>
    <p:extLst>
      <p:ext uri="{BB962C8B-B14F-4D97-AF65-F5344CB8AC3E}">
        <p14:creationId xmlns:p14="http://schemas.microsoft.com/office/powerpoint/2010/main" val="3503237934"/>
      </p:ext>
    </p:extLst>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
            <a:ext cx="9144000" cy="1252728"/>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 y="934934"/>
            <a:ext cx="8685251" cy="202691"/>
          </a:xfrm>
          <a:prstGeom prst="rect">
            <a:avLst/>
          </a:prstGeom>
        </p:spPr>
      </p:pic>
      <p:sp>
        <p:nvSpPr>
          <p:cNvPr id="8" name="Slide Number Placeholder 7"/>
          <p:cNvSpPr>
            <a:spLocks noGrp="1"/>
          </p:cNvSpPr>
          <p:nvPr>
            <p:ph type="sldNum" sz="quarter" idx="11"/>
          </p:nvPr>
        </p:nvSpPr>
        <p:spPr/>
        <p:txBody>
          <a:bodyPr/>
          <a:lstStyle/>
          <a:p>
            <a:fld id="{487572F4-7224-4932-BF20-76C77E1DD30A}" type="slidenum">
              <a:rPr lang="en-US" smtClean="0"/>
              <a:t>‹#›</a:t>
            </a:fld>
            <a:endParaRPr lang="en-US"/>
          </a:p>
        </p:txBody>
      </p:sp>
      <p:sp>
        <p:nvSpPr>
          <p:cNvPr id="4" name="Title 3"/>
          <p:cNvSpPr>
            <a:spLocks noGrp="1"/>
          </p:cNvSpPr>
          <p:nvPr>
            <p:ph type="title"/>
          </p:nvPr>
        </p:nvSpPr>
        <p:spPr/>
        <p:txBody>
          <a:bodyPr/>
          <a:lstStyle/>
          <a:p>
            <a:r>
              <a:rPr lang="en-US" smtClean="0"/>
              <a:t>Click to edit Master title style</a:t>
            </a:r>
            <a:endParaRPr lang="en-CA" dirty="0"/>
          </a:p>
        </p:txBody>
      </p:sp>
    </p:spTree>
    <p:extLst>
      <p:ext uri="{BB962C8B-B14F-4D97-AF65-F5344CB8AC3E}">
        <p14:creationId xmlns:p14="http://schemas.microsoft.com/office/powerpoint/2010/main" val="3503237934"/>
      </p:ext>
    </p:extLst>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
            <a:ext cx="9144000" cy="1252728"/>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 y="934934"/>
            <a:ext cx="8685251" cy="202691"/>
          </a:xfrm>
          <a:prstGeom prst="rect">
            <a:avLst/>
          </a:prstGeom>
        </p:spPr>
      </p:pic>
      <p:sp>
        <p:nvSpPr>
          <p:cNvPr id="8" name="Slide Number Placeholder 7"/>
          <p:cNvSpPr>
            <a:spLocks noGrp="1"/>
          </p:cNvSpPr>
          <p:nvPr>
            <p:ph type="sldNum" sz="quarter" idx="11"/>
          </p:nvPr>
        </p:nvSpPr>
        <p:spPr/>
        <p:txBody>
          <a:bodyPr/>
          <a:lstStyle/>
          <a:p>
            <a:fld id="{487572F4-7224-4932-BF20-76C77E1DD30A}" type="slidenum">
              <a:rPr lang="en-US" smtClean="0"/>
              <a:t>‹#›</a:t>
            </a:fld>
            <a:endParaRPr lang="en-US"/>
          </a:p>
        </p:txBody>
      </p:sp>
      <p:sp>
        <p:nvSpPr>
          <p:cNvPr id="4" name="Title 3"/>
          <p:cNvSpPr>
            <a:spLocks noGrp="1"/>
          </p:cNvSpPr>
          <p:nvPr>
            <p:ph type="title"/>
          </p:nvPr>
        </p:nvSpPr>
        <p:spPr/>
        <p:txBody>
          <a:bodyPr/>
          <a:lstStyle/>
          <a:p>
            <a:r>
              <a:rPr lang="en-US" smtClean="0"/>
              <a:t>Click to edit Master title style</a:t>
            </a:r>
            <a:endParaRPr lang="en-CA" dirty="0"/>
          </a:p>
        </p:txBody>
      </p:sp>
      <p:sp>
        <p:nvSpPr>
          <p:cNvPr id="16" name="Content Placeholder 15"/>
          <p:cNvSpPr>
            <a:spLocks noGrp="1"/>
          </p:cNvSpPr>
          <p:nvPr>
            <p:ph sz="quarter" idx="14"/>
          </p:nvPr>
        </p:nvSpPr>
        <p:spPr>
          <a:xfrm>
            <a:off x="457200" y="1243584"/>
            <a:ext cx="3886200" cy="5065522"/>
          </a:xfrm>
        </p:spPr>
        <p:txBody>
          <a:bodyPr/>
          <a:lstStyle>
            <a:lvl1pPr>
              <a:buClr>
                <a:srgbClr val="981E32"/>
              </a:buClr>
              <a:defRPr/>
            </a:lvl1pPr>
            <a:lvl2pPr>
              <a:buClr>
                <a:srgbClr val="981E32"/>
              </a:buClr>
              <a:defRPr/>
            </a:lvl2pPr>
            <a:lvl3pPr>
              <a:buClr>
                <a:srgbClr val="981E32"/>
              </a:buClr>
              <a:defRPr/>
            </a:lvl3pPr>
            <a:lvl4pPr>
              <a:buClr>
                <a:srgbClr val="981E32"/>
              </a:buClr>
              <a:defRPr/>
            </a:lvl4pPr>
            <a:lvl5pPr>
              <a:buClr>
                <a:srgbClr val="981E32"/>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dirty="0"/>
          </a:p>
        </p:txBody>
      </p:sp>
      <p:sp>
        <p:nvSpPr>
          <p:cNvPr id="11" name="Content Placeholder 15"/>
          <p:cNvSpPr>
            <a:spLocks noGrp="1"/>
          </p:cNvSpPr>
          <p:nvPr>
            <p:ph sz="quarter" idx="15"/>
          </p:nvPr>
        </p:nvSpPr>
        <p:spPr>
          <a:xfrm>
            <a:off x="4648200" y="1252729"/>
            <a:ext cx="3886200" cy="5065522"/>
          </a:xfrm>
        </p:spPr>
        <p:txBody>
          <a:bodyPr/>
          <a:lstStyle>
            <a:lvl1pPr>
              <a:buClr>
                <a:srgbClr val="981E32"/>
              </a:buClr>
              <a:defRPr/>
            </a:lvl1pPr>
            <a:lvl2pPr>
              <a:buClr>
                <a:srgbClr val="981E32"/>
              </a:buClr>
              <a:defRPr/>
            </a:lvl2pPr>
            <a:lvl3pPr>
              <a:buClr>
                <a:srgbClr val="981E32"/>
              </a:buClr>
              <a:defRPr/>
            </a:lvl3pPr>
            <a:lvl4pPr>
              <a:buClr>
                <a:srgbClr val="981E32"/>
              </a:buClr>
              <a:defRPr/>
            </a:lvl4pPr>
            <a:lvl5pPr>
              <a:buClr>
                <a:srgbClr val="981E32"/>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dirty="0"/>
          </a:p>
        </p:txBody>
      </p:sp>
    </p:spTree>
    <p:extLst>
      <p:ext uri="{BB962C8B-B14F-4D97-AF65-F5344CB8AC3E}">
        <p14:creationId xmlns:p14="http://schemas.microsoft.com/office/powerpoint/2010/main" val="3503237934"/>
      </p:ext>
    </p:extLst>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2 line headline">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
            <a:ext cx="9144000" cy="1252728"/>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 y="934934"/>
            <a:ext cx="8685251" cy="202691"/>
          </a:xfrm>
          <a:prstGeom prst="rect">
            <a:avLst/>
          </a:prstGeom>
        </p:spPr>
      </p:pic>
      <p:sp>
        <p:nvSpPr>
          <p:cNvPr id="8" name="Slide Number Placeholder 7"/>
          <p:cNvSpPr>
            <a:spLocks noGrp="1"/>
          </p:cNvSpPr>
          <p:nvPr>
            <p:ph type="sldNum" sz="quarter" idx="11"/>
          </p:nvPr>
        </p:nvSpPr>
        <p:spPr/>
        <p:txBody>
          <a:bodyPr/>
          <a:lstStyle/>
          <a:p>
            <a:fld id="{487572F4-7224-4932-BF20-76C77E1DD30A}" type="slidenum">
              <a:rPr lang="en-US" smtClean="0"/>
              <a:t>‹#›</a:t>
            </a:fld>
            <a:endParaRPr lang="en-US"/>
          </a:p>
        </p:txBody>
      </p:sp>
      <p:sp>
        <p:nvSpPr>
          <p:cNvPr id="4" name="Title 3"/>
          <p:cNvSpPr>
            <a:spLocks noGrp="1"/>
          </p:cNvSpPr>
          <p:nvPr>
            <p:ph type="title"/>
          </p:nvPr>
        </p:nvSpPr>
        <p:spPr/>
        <p:txBody>
          <a:bodyPr/>
          <a:lstStyle/>
          <a:p>
            <a:r>
              <a:rPr lang="en-US" smtClean="0"/>
              <a:t>Click to edit Master title style</a:t>
            </a:r>
            <a:endParaRPr lang="en-CA" dirty="0"/>
          </a:p>
        </p:txBody>
      </p:sp>
      <p:sp>
        <p:nvSpPr>
          <p:cNvPr id="5" name="Picture Placeholder 4"/>
          <p:cNvSpPr>
            <a:spLocks noGrp="1"/>
          </p:cNvSpPr>
          <p:nvPr>
            <p:ph type="pic" sz="quarter" idx="15"/>
          </p:nvPr>
        </p:nvSpPr>
        <p:spPr>
          <a:xfrm>
            <a:off x="3646488" y="1252728"/>
            <a:ext cx="2442340" cy="2481072"/>
          </a:xfrm>
        </p:spPr>
        <p:txBody>
          <a:bodyPr/>
          <a:lstStyle/>
          <a:p>
            <a:r>
              <a:rPr lang="en-US" smtClean="0"/>
              <a:t>Click icon to add picture</a:t>
            </a:r>
            <a:endParaRPr lang="en-CA" dirty="0"/>
          </a:p>
        </p:txBody>
      </p:sp>
      <p:sp>
        <p:nvSpPr>
          <p:cNvPr id="11" name="Picture Placeholder 4"/>
          <p:cNvSpPr>
            <a:spLocks noGrp="1"/>
          </p:cNvSpPr>
          <p:nvPr>
            <p:ph type="pic" sz="quarter" idx="16"/>
          </p:nvPr>
        </p:nvSpPr>
        <p:spPr>
          <a:xfrm>
            <a:off x="3646488" y="3886201"/>
            <a:ext cx="2442340" cy="2432050"/>
          </a:xfrm>
        </p:spPr>
        <p:txBody>
          <a:bodyPr/>
          <a:lstStyle/>
          <a:p>
            <a:r>
              <a:rPr lang="en-US" smtClean="0"/>
              <a:t>Click icon to add picture</a:t>
            </a:r>
            <a:endParaRPr lang="en-CA" dirty="0"/>
          </a:p>
        </p:txBody>
      </p:sp>
      <p:sp>
        <p:nvSpPr>
          <p:cNvPr id="13" name="Picture Placeholder 4"/>
          <p:cNvSpPr>
            <a:spLocks noGrp="1"/>
          </p:cNvSpPr>
          <p:nvPr>
            <p:ph type="pic" sz="quarter" idx="17"/>
          </p:nvPr>
        </p:nvSpPr>
        <p:spPr>
          <a:xfrm>
            <a:off x="6242954" y="1243584"/>
            <a:ext cx="2442340" cy="5065522"/>
          </a:xfrm>
        </p:spPr>
        <p:txBody>
          <a:bodyPr/>
          <a:lstStyle/>
          <a:p>
            <a:r>
              <a:rPr lang="en-US" smtClean="0"/>
              <a:t>Click icon to add picture</a:t>
            </a:r>
            <a:endParaRPr lang="en-CA" dirty="0"/>
          </a:p>
        </p:txBody>
      </p:sp>
      <p:sp>
        <p:nvSpPr>
          <p:cNvPr id="3" name="Content Placeholder 2"/>
          <p:cNvSpPr>
            <a:spLocks noGrp="1"/>
          </p:cNvSpPr>
          <p:nvPr>
            <p:ph sz="quarter" idx="18"/>
          </p:nvPr>
        </p:nvSpPr>
        <p:spPr>
          <a:xfrm>
            <a:off x="457201" y="1243584"/>
            <a:ext cx="3013075" cy="50655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dirty="0"/>
          </a:p>
        </p:txBody>
      </p:sp>
    </p:spTree>
    <p:extLst>
      <p:ext uri="{BB962C8B-B14F-4D97-AF65-F5344CB8AC3E}">
        <p14:creationId xmlns:p14="http://schemas.microsoft.com/office/powerpoint/2010/main" val="2669646172"/>
      </p:ext>
    </p:extLst>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ntent and Chart on right">
    <p:spTree>
      <p:nvGrpSpPr>
        <p:cNvPr id="1" name=""/>
        <p:cNvGrpSpPr/>
        <p:nvPr/>
      </p:nvGrpSpPr>
      <p:grpSpPr>
        <a:xfrm>
          <a:off x="0" y="0"/>
          <a:ext cx="0" cy="0"/>
          <a:chOff x="0" y="0"/>
          <a:chExt cx="0" cy="0"/>
        </a:xfrm>
      </p:grpSpPr>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
            <a:ext cx="9144000" cy="1252728"/>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 y="934934"/>
            <a:ext cx="8685251" cy="202691"/>
          </a:xfrm>
          <a:prstGeom prst="rect">
            <a:avLst/>
          </a:prstGeom>
        </p:spPr>
      </p:pic>
      <p:sp>
        <p:nvSpPr>
          <p:cNvPr id="8" name="Slide Number Placeholder 7"/>
          <p:cNvSpPr>
            <a:spLocks noGrp="1"/>
          </p:cNvSpPr>
          <p:nvPr>
            <p:ph type="sldNum" sz="quarter" idx="11"/>
          </p:nvPr>
        </p:nvSpPr>
        <p:spPr/>
        <p:txBody>
          <a:bodyPr/>
          <a:lstStyle/>
          <a:p>
            <a:fld id="{487572F4-7224-4932-BF20-76C77E1DD30A}" type="slidenum">
              <a:rPr lang="en-US" smtClean="0"/>
              <a:t>‹#›</a:t>
            </a:fld>
            <a:endParaRPr lang="en-US"/>
          </a:p>
        </p:txBody>
      </p:sp>
      <p:sp>
        <p:nvSpPr>
          <p:cNvPr id="4" name="Title 3"/>
          <p:cNvSpPr>
            <a:spLocks noGrp="1"/>
          </p:cNvSpPr>
          <p:nvPr>
            <p:ph type="title"/>
          </p:nvPr>
        </p:nvSpPr>
        <p:spPr/>
        <p:txBody>
          <a:bodyPr/>
          <a:lstStyle/>
          <a:p>
            <a:r>
              <a:rPr lang="en-US" smtClean="0"/>
              <a:t>Click to edit Master title style</a:t>
            </a:r>
            <a:endParaRPr lang="en-CA" dirty="0"/>
          </a:p>
        </p:txBody>
      </p:sp>
      <p:sp>
        <p:nvSpPr>
          <p:cNvPr id="3" name="Chart Placeholder 2"/>
          <p:cNvSpPr>
            <a:spLocks noGrp="1"/>
          </p:cNvSpPr>
          <p:nvPr>
            <p:ph type="chart" sz="quarter" idx="15"/>
          </p:nvPr>
        </p:nvSpPr>
        <p:spPr>
          <a:xfrm>
            <a:off x="6007100" y="1243584"/>
            <a:ext cx="2667000" cy="5065522"/>
          </a:xfrm>
        </p:spPr>
        <p:txBody>
          <a:bodyPr/>
          <a:lstStyle/>
          <a:p>
            <a:r>
              <a:rPr lang="en-US" smtClean="0"/>
              <a:t>Click icon to add chart</a:t>
            </a:r>
            <a:endParaRPr lang="en-CA" dirty="0"/>
          </a:p>
        </p:txBody>
      </p:sp>
      <p:sp>
        <p:nvSpPr>
          <p:cNvPr id="5" name="Content Placeholder 4"/>
          <p:cNvSpPr>
            <a:spLocks noGrp="1"/>
          </p:cNvSpPr>
          <p:nvPr>
            <p:ph sz="quarter" idx="16"/>
          </p:nvPr>
        </p:nvSpPr>
        <p:spPr>
          <a:xfrm>
            <a:off x="457200" y="1243584"/>
            <a:ext cx="5484812" cy="50655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dirty="0"/>
          </a:p>
        </p:txBody>
      </p:sp>
    </p:spTree>
    <p:extLst>
      <p:ext uri="{BB962C8B-B14F-4D97-AF65-F5344CB8AC3E}">
        <p14:creationId xmlns:p14="http://schemas.microsoft.com/office/powerpoint/2010/main" val="595472486"/>
      </p:ext>
    </p:extLst>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Divider">
    <p:spTree>
      <p:nvGrpSpPr>
        <p:cNvPr id="1" name=""/>
        <p:cNvGrpSpPr/>
        <p:nvPr/>
      </p:nvGrpSpPr>
      <p:grpSpPr>
        <a:xfrm>
          <a:off x="0" y="0"/>
          <a:ext cx="0" cy="0"/>
          <a:chOff x="0" y="0"/>
          <a:chExt cx="0" cy="0"/>
        </a:xfrm>
      </p:grpSpPr>
      <p:sp>
        <p:nvSpPr>
          <p:cNvPr id="6" name="Picture Placeholder 5"/>
          <p:cNvSpPr>
            <a:spLocks noGrp="1"/>
          </p:cNvSpPr>
          <p:nvPr>
            <p:ph type="pic" sz="quarter" idx="10" hasCustomPrompt="1"/>
          </p:nvPr>
        </p:nvSpPr>
        <p:spPr>
          <a:xfrm>
            <a:off x="0" y="0"/>
            <a:ext cx="9144000" cy="6858000"/>
          </a:xfrm>
        </p:spPr>
        <p:txBody>
          <a:bodyPr lIns="431956"/>
          <a:lstStyle>
            <a:lvl1pPr>
              <a:defRPr b="1" baseline="0">
                <a:solidFill>
                  <a:srgbClr val="FF0000"/>
                </a:solidFill>
              </a:defRPr>
            </a:lvl1pPr>
          </a:lstStyle>
          <a:p>
            <a:r>
              <a:rPr lang="en-CA" dirty="0" smtClean="0"/>
              <a:t/>
            </a:r>
            <a:br>
              <a:rPr lang="en-CA" dirty="0" smtClean="0"/>
            </a:br>
            <a:r>
              <a:rPr lang="en-CA" dirty="0" smtClean="0"/>
              <a:t/>
            </a:r>
            <a:br>
              <a:rPr lang="en-CA" dirty="0" smtClean="0"/>
            </a:br>
            <a:r>
              <a:rPr lang="en-CA" dirty="0" smtClean="0"/>
              <a:t/>
            </a:r>
            <a:br>
              <a:rPr lang="en-CA" dirty="0" smtClean="0"/>
            </a:br>
            <a:r>
              <a:rPr lang="en-CA" dirty="0" smtClean="0"/>
              <a:t/>
            </a:r>
            <a:br>
              <a:rPr lang="en-CA" dirty="0" smtClean="0"/>
            </a:br>
            <a:r>
              <a:rPr lang="en-CA" dirty="0" smtClean="0"/>
              <a:t/>
            </a:r>
            <a:br>
              <a:rPr lang="en-CA" dirty="0" smtClean="0"/>
            </a:br>
            <a:r>
              <a:rPr lang="en-CA" dirty="0" smtClean="0"/>
              <a:t/>
            </a:r>
            <a:br>
              <a:rPr lang="en-CA" dirty="0" smtClean="0"/>
            </a:br>
            <a:r>
              <a:rPr lang="en-CA" dirty="0" smtClean="0"/>
              <a:t>***INSTRUCTIONS ON HOW TO APPLY IMAGE MASKING TO SLIDE LAYOUT***</a:t>
            </a:r>
            <a:br>
              <a:rPr lang="en-CA" dirty="0" smtClean="0"/>
            </a:br>
            <a:r>
              <a:rPr lang="en-CA" dirty="0" smtClean="0"/>
              <a:t>STEP 1: Click icon to insert image</a:t>
            </a:r>
            <a:br>
              <a:rPr lang="en-CA" dirty="0" smtClean="0"/>
            </a:br>
            <a:r>
              <a:rPr lang="en-CA" dirty="0" smtClean="0"/>
              <a:t>STEP 2: Once image is inserted, right-click image, and choose ‘Send to Back’</a:t>
            </a:r>
          </a:p>
        </p:txBody>
      </p:sp>
      <p:sp>
        <p:nvSpPr>
          <p:cNvPr id="4" name="Title 3"/>
          <p:cNvSpPr>
            <a:spLocks noGrp="1"/>
          </p:cNvSpPr>
          <p:nvPr>
            <p:ph type="title"/>
          </p:nvPr>
        </p:nvSpPr>
        <p:spPr/>
        <p:txBody>
          <a:bodyPr/>
          <a:lstStyle/>
          <a:p>
            <a:r>
              <a:rPr lang="en-US" smtClean="0"/>
              <a:t>Click to edit Master title style</a:t>
            </a:r>
            <a:endParaRPr lang="en-CA" dirty="0"/>
          </a:p>
        </p:txBody>
      </p:sp>
    </p:spTree>
    <p:extLst>
      <p:ext uri="{BB962C8B-B14F-4D97-AF65-F5344CB8AC3E}">
        <p14:creationId xmlns:p14="http://schemas.microsoft.com/office/powerpoint/2010/main" val="127691664"/>
      </p:ext>
    </p:extLst>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2 line headline">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 y="934933"/>
            <a:ext cx="8685251" cy="202691"/>
          </a:xfrm>
          <a:prstGeom prst="rect">
            <a:avLst/>
          </a:prstGeom>
        </p:spPr>
      </p:pic>
      <p:sp>
        <p:nvSpPr>
          <p:cNvPr id="4" name="Title 3"/>
          <p:cNvSpPr>
            <a:spLocks noGrp="1"/>
          </p:cNvSpPr>
          <p:nvPr>
            <p:ph type="title"/>
          </p:nvPr>
        </p:nvSpPr>
        <p:spPr/>
        <p:txBody>
          <a:bodyPr/>
          <a:lstStyle/>
          <a:p>
            <a:r>
              <a:rPr lang="en-US" smtClean="0"/>
              <a:t>Click to edit Master title style</a:t>
            </a:r>
            <a:endParaRPr lang="en-CA" dirty="0"/>
          </a:p>
        </p:txBody>
      </p:sp>
      <p:sp>
        <p:nvSpPr>
          <p:cNvPr id="14" name="Slide Number Placeholder 5"/>
          <p:cNvSpPr>
            <a:spLocks noGrp="1"/>
          </p:cNvSpPr>
          <p:nvPr>
            <p:ph type="sldNum" sz="quarter" idx="4"/>
          </p:nvPr>
        </p:nvSpPr>
        <p:spPr>
          <a:xfrm>
            <a:off x="4405468" y="6318251"/>
            <a:ext cx="318932" cy="539750"/>
          </a:xfrm>
          <a:prstGeom prst="rect">
            <a:avLst/>
          </a:prstGeom>
        </p:spPr>
        <p:txBody>
          <a:bodyPr vert="horz" lIns="72000" tIns="57600" rIns="72000" bIns="45720" rtlCol="0" anchor="ctr"/>
          <a:lstStyle>
            <a:lvl1pPr algn="l">
              <a:defRPr sz="900" b="0">
                <a:solidFill>
                  <a:schemeClr val="bg2"/>
                </a:solidFill>
                <a:latin typeface="Arial" pitchFamily="34" charset="0"/>
                <a:cs typeface="Arial" pitchFamily="34" charset="0"/>
              </a:defRPr>
            </a:lvl1pPr>
          </a:lstStyle>
          <a:p>
            <a:fld id="{5BD36294-2849-48A8-8531-5354CF3095D2}" type="slidenum">
              <a:rPr lang="en-US" smtClean="0"/>
              <a:pPr/>
              <a:t>‹#›</a:t>
            </a:fld>
            <a:endParaRPr lang="en-US" dirty="0"/>
          </a:p>
        </p:txBody>
      </p:sp>
    </p:spTree>
    <p:extLst>
      <p:ext uri="{BB962C8B-B14F-4D97-AF65-F5344CB8AC3E}">
        <p14:creationId xmlns:p14="http://schemas.microsoft.com/office/powerpoint/2010/main" val="871484971"/>
      </p:ext>
    </p:extLst>
  </p:cSld>
  <p:clrMapOvr>
    <a:masterClrMapping/>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2_2 line headline">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 y="934933"/>
            <a:ext cx="8685251" cy="202691"/>
          </a:xfrm>
          <a:prstGeom prst="rect">
            <a:avLst/>
          </a:prstGeom>
        </p:spPr>
      </p:pic>
      <p:sp>
        <p:nvSpPr>
          <p:cNvPr id="4" name="Title 3"/>
          <p:cNvSpPr>
            <a:spLocks noGrp="1"/>
          </p:cNvSpPr>
          <p:nvPr>
            <p:ph type="title"/>
          </p:nvPr>
        </p:nvSpPr>
        <p:spPr/>
        <p:txBody>
          <a:bodyPr/>
          <a:lstStyle/>
          <a:p>
            <a:r>
              <a:rPr lang="en-US" smtClean="0"/>
              <a:t>Click to edit Master title style</a:t>
            </a:r>
            <a:endParaRPr lang="en-CA" dirty="0"/>
          </a:p>
        </p:txBody>
      </p:sp>
      <p:sp>
        <p:nvSpPr>
          <p:cNvPr id="14" name="Slide Number Placeholder 5"/>
          <p:cNvSpPr>
            <a:spLocks noGrp="1"/>
          </p:cNvSpPr>
          <p:nvPr>
            <p:ph type="sldNum" sz="quarter" idx="4"/>
          </p:nvPr>
        </p:nvSpPr>
        <p:spPr>
          <a:xfrm>
            <a:off x="4405468" y="6318251"/>
            <a:ext cx="318932" cy="539750"/>
          </a:xfrm>
          <a:prstGeom prst="rect">
            <a:avLst/>
          </a:prstGeom>
        </p:spPr>
        <p:txBody>
          <a:bodyPr vert="horz" lIns="72000" tIns="57600" rIns="72000" bIns="45720" rtlCol="0" anchor="ctr"/>
          <a:lstStyle>
            <a:lvl1pPr algn="l">
              <a:defRPr sz="900" b="0">
                <a:solidFill>
                  <a:schemeClr val="bg2"/>
                </a:solidFill>
                <a:latin typeface="Arial" pitchFamily="34" charset="0"/>
                <a:cs typeface="Arial" pitchFamily="34" charset="0"/>
              </a:defRPr>
            </a:lvl1pPr>
          </a:lstStyle>
          <a:p>
            <a:fld id="{5BD36294-2849-48A8-8531-5354CF3095D2}" type="slidenum">
              <a:rPr lang="en-US" smtClean="0"/>
              <a:pPr/>
              <a:t>‹#›</a:t>
            </a:fld>
            <a:endParaRPr lang="en-US" dirty="0"/>
          </a:p>
        </p:txBody>
      </p:sp>
    </p:spTree>
    <p:extLst>
      <p:ext uri="{BB962C8B-B14F-4D97-AF65-F5344CB8AC3E}">
        <p14:creationId xmlns:p14="http://schemas.microsoft.com/office/powerpoint/2010/main" val="2074527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8.jpeg"/><Relationship Id="rId4" Type="http://schemas.openxmlformats.org/officeDocument/2006/relationships/image" Target="../media/image9.jpeg"/><Relationship Id="rId1" Type="http://schemas.openxmlformats.org/officeDocument/2006/relationships/slideLayout" Target="../slideLayouts/slideLayout10.xml"/><Relationship Id="rId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1822" y="129092"/>
            <a:ext cx="8103570" cy="753033"/>
          </a:xfrm>
          <a:prstGeom prst="rect">
            <a:avLst/>
          </a:prstGeom>
        </p:spPr>
        <p:txBody>
          <a:bodyPr vert="horz" lIns="0" tIns="0" rIns="0" bIns="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65761" y="1243584"/>
            <a:ext cx="8109919" cy="5029200"/>
          </a:xfrm>
          <a:prstGeom prst="rect">
            <a:avLst/>
          </a:prstGeom>
        </p:spPr>
        <p:txBody>
          <a:bodyPr vert="horz" lIns="0" tIns="0" rIns="0" bIns="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8566150" y="6318251"/>
            <a:ext cx="318932" cy="539750"/>
          </a:xfrm>
          <a:prstGeom prst="rect">
            <a:avLst/>
          </a:prstGeom>
        </p:spPr>
        <p:txBody>
          <a:bodyPr vert="horz" lIns="71993" tIns="57594" rIns="71993" bIns="45715" rtlCol="0" anchor="ctr"/>
          <a:lstStyle>
            <a:lvl1pPr algn="l">
              <a:defRPr sz="1100" b="0">
                <a:solidFill>
                  <a:schemeClr val="tx1"/>
                </a:solidFill>
                <a:latin typeface="Arial" pitchFamily="34" charset="0"/>
                <a:cs typeface="Arial" pitchFamily="34" charset="0"/>
              </a:defRPr>
            </a:lvl1pPr>
          </a:lstStyle>
          <a:p>
            <a:fld id="{487572F4-7224-4932-BF20-76C77E1DD30A}" type="slidenum">
              <a:rPr lang="en-US" smtClean="0"/>
              <a:t>‹#›</a:t>
            </a:fld>
            <a:endParaRPr lang="en-US"/>
          </a:p>
        </p:txBody>
      </p:sp>
    </p:spTree>
    <p:extLst>
      <p:ext uri="{BB962C8B-B14F-4D97-AF65-F5344CB8AC3E}">
        <p14:creationId xmlns:p14="http://schemas.microsoft.com/office/powerpoint/2010/main" val="481531331"/>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8" r:id="rId8"/>
    <p:sldLayoutId id="2147483679" r:id="rId9"/>
  </p:sldLayoutIdLst>
  <p:timing>
    <p:tnLst>
      <p:par>
        <p:cTn xmlns:p14="http://schemas.microsoft.com/office/powerpoint/2010/main" id="1" dur="indefinite" restart="never" nodeType="tmRoot"/>
      </p:par>
    </p:tnLst>
  </p:timing>
  <p:hf sldNum="0" hdr="0" ftr="0" dt="0"/>
  <p:txStyles>
    <p:titleStyle>
      <a:lvl1pPr algn="l" defTabSz="914305" rtl="0" eaLnBrk="1" latinLnBrk="0" hangingPunct="1">
        <a:spcBef>
          <a:spcPct val="0"/>
        </a:spcBef>
        <a:buNone/>
        <a:defRPr sz="2400" b="1" kern="1200">
          <a:solidFill>
            <a:schemeClr val="bg2"/>
          </a:solidFill>
          <a:latin typeface="Arial" pitchFamily="34" charset="0"/>
          <a:ea typeface="+mj-ea"/>
          <a:cs typeface="Arial" pitchFamily="34" charset="0"/>
        </a:defRPr>
      </a:lvl1pPr>
    </p:titleStyle>
    <p:bodyStyle>
      <a:lvl1pPr marL="0" indent="0" algn="l" defTabSz="914305" rtl="0" eaLnBrk="1" latinLnBrk="0" hangingPunct="1">
        <a:lnSpc>
          <a:spcPct val="120000"/>
        </a:lnSpc>
        <a:spcBef>
          <a:spcPts val="0"/>
        </a:spcBef>
        <a:spcAft>
          <a:spcPts val="300"/>
        </a:spcAft>
        <a:buClr>
          <a:schemeClr val="tx1"/>
        </a:buClr>
        <a:buFont typeface="Arial" pitchFamily="34" charset="0"/>
        <a:buNone/>
        <a:defRPr sz="2400" b="0" kern="1200" baseline="0">
          <a:solidFill>
            <a:schemeClr val="tx1"/>
          </a:solidFill>
          <a:latin typeface="Arial" pitchFamily="34" charset="0"/>
          <a:ea typeface="+mn-ea"/>
          <a:cs typeface="Arial" pitchFamily="34" charset="0"/>
        </a:defRPr>
      </a:lvl1pPr>
      <a:lvl2pPr marL="457153" indent="-223815" algn="l" defTabSz="914305" rtl="0" eaLnBrk="1" latinLnBrk="0" hangingPunct="1">
        <a:lnSpc>
          <a:spcPct val="120000"/>
        </a:lnSpc>
        <a:spcBef>
          <a:spcPts val="0"/>
        </a:spcBef>
        <a:spcAft>
          <a:spcPts val="0"/>
        </a:spcAft>
        <a:buClr>
          <a:schemeClr val="bg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492" indent="-233339" algn="l" defTabSz="914305" rtl="0" eaLnBrk="1" latinLnBrk="0" hangingPunct="1">
        <a:lnSpc>
          <a:spcPct val="120000"/>
        </a:lnSpc>
        <a:spcBef>
          <a:spcPts val="0"/>
        </a:spcBef>
        <a:buClr>
          <a:schemeClr val="bg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305" indent="-223815" algn="l" defTabSz="914305" rtl="0" eaLnBrk="1" latinLnBrk="0" hangingPunct="1">
        <a:lnSpc>
          <a:spcPct val="120000"/>
        </a:lnSpc>
        <a:spcBef>
          <a:spcPts val="0"/>
        </a:spcBef>
        <a:buClr>
          <a:schemeClr val="bg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51881" indent="-179981" algn="l" defTabSz="914305" rtl="0" eaLnBrk="1" latinLnBrk="0" hangingPunct="1">
        <a:lnSpc>
          <a:spcPct val="120000"/>
        </a:lnSpc>
        <a:spcBef>
          <a:spcPts val="0"/>
        </a:spcBef>
        <a:buClr>
          <a:schemeClr val="bg2"/>
        </a:buClr>
        <a:buSzPct val="120000"/>
        <a:buFont typeface="Arial" pitchFamily="34" charset="0"/>
        <a:buChar char="-"/>
        <a:defRPr sz="1600" kern="1200">
          <a:solidFill>
            <a:schemeClr val="tx1"/>
          </a:solidFill>
          <a:latin typeface="+mn-lt"/>
          <a:ea typeface="+mn-ea"/>
          <a:cs typeface="+mn-cs"/>
        </a:defRPr>
      </a:lvl5pPr>
      <a:lvl6pPr marL="2514340" indent="-228577" algn="l" defTabSz="91430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492" indent="-228577" algn="l" defTabSz="91430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645" indent="-228577" algn="l" defTabSz="91430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797" indent="-228577" algn="l" defTabSz="914305"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05" rtl="0" eaLnBrk="1" latinLnBrk="0" hangingPunct="1">
        <a:defRPr sz="1800" kern="1200">
          <a:solidFill>
            <a:schemeClr val="tx1"/>
          </a:solidFill>
          <a:latin typeface="+mn-lt"/>
          <a:ea typeface="+mn-ea"/>
          <a:cs typeface="+mn-cs"/>
        </a:defRPr>
      </a:lvl1pPr>
      <a:lvl2pPr marL="457153" algn="l" defTabSz="914305" rtl="0" eaLnBrk="1" latinLnBrk="0" hangingPunct="1">
        <a:defRPr sz="1800" kern="1200">
          <a:solidFill>
            <a:schemeClr val="tx1"/>
          </a:solidFill>
          <a:latin typeface="+mn-lt"/>
          <a:ea typeface="+mn-ea"/>
          <a:cs typeface="+mn-cs"/>
        </a:defRPr>
      </a:lvl2pPr>
      <a:lvl3pPr marL="914305" algn="l" defTabSz="914305" rtl="0" eaLnBrk="1" latinLnBrk="0" hangingPunct="1">
        <a:defRPr sz="1800" kern="1200">
          <a:solidFill>
            <a:schemeClr val="tx1"/>
          </a:solidFill>
          <a:latin typeface="+mn-lt"/>
          <a:ea typeface="+mn-ea"/>
          <a:cs typeface="+mn-cs"/>
        </a:defRPr>
      </a:lvl3pPr>
      <a:lvl4pPr marL="1371458" algn="l" defTabSz="914305" rtl="0" eaLnBrk="1" latinLnBrk="0" hangingPunct="1">
        <a:defRPr sz="1800" kern="1200">
          <a:solidFill>
            <a:schemeClr val="tx1"/>
          </a:solidFill>
          <a:latin typeface="+mn-lt"/>
          <a:ea typeface="+mn-ea"/>
          <a:cs typeface="+mn-cs"/>
        </a:defRPr>
      </a:lvl4pPr>
      <a:lvl5pPr marL="1828610" algn="l" defTabSz="914305" rtl="0" eaLnBrk="1" latinLnBrk="0" hangingPunct="1">
        <a:defRPr sz="1800" kern="1200">
          <a:solidFill>
            <a:schemeClr val="tx1"/>
          </a:solidFill>
          <a:latin typeface="+mn-lt"/>
          <a:ea typeface="+mn-ea"/>
          <a:cs typeface="+mn-cs"/>
        </a:defRPr>
      </a:lvl5pPr>
      <a:lvl6pPr marL="2285763" algn="l" defTabSz="914305" rtl="0" eaLnBrk="1" latinLnBrk="0" hangingPunct="1">
        <a:defRPr sz="1800" kern="1200">
          <a:solidFill>
            <a:schemeClr val="tx1"/>
          </a:solidFill>
          <a:latin typeface="+mn-lt"/>
          <a:ea typeface="+mn-ea"/>
          <a:cs typeface="+mn-cs"/>
        </a:defRPr>
      </a:lvl6pPr>
      <a:lvl7pPr marL="2742915" algn="l" defTabSz="914305" rtl="0" eaLnBrk="1" latinLnBrk="0" hangingPunct="1">
        <a:defRPr sz="1800" kern="1200">
          <a:solidFill>
            <a:schemeClr val="tx1"/>
          </a:solidFill>
          <a:latin typeface="+mn-lt"/>
          <a:ea typeface="+mn-ea"/>
          <a:cs typeface="+mn-cs"/>
        </a:defRPr>
      </a:lvl7pPr>
      <a:lvl8pPr marL="3200068" algn="l" defTabSz="914305" rtl="0" eaLnBrk="1" latinLnBrk="0" hangingPunct="1">
        <a:defRPr sz="1800" kern="1200">
          <a:solidFill>
            <a:schemeClr val="tx1"/>
          </a:solidFill>
          <a:latin typeface="+mn-lt"/>
          <a:ea typeface="+mn-ea"/>
          <a:cs typeface="+mn-cs"/>
        </a:defRPr>
      </a:lvl8pPr>
      <a:lvl9pPr marL="3657220" algn="l" defTabSz="914305"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cstate="print">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0" y="0"/>
            <a:ext cx="9144000" cy="731520"/>
          </a:xfrm>
          <a:prstGeom prst="rect">
            <a:avLst/>
          </a:prstGeom>
          <a:noFill/>
          <a:ln w="9525">
            <a:noFill/>
            <a:miter lim="800000"/>
            <a:headEnd/>
            <a:tailEnd/>
          </a:ln>
        </p:spPr>
        <p:txBody>
          <a:bodyPr vert="horz" wrap="square" lIns="91160" tIns="45583" rIns="91160" bIns="45583" numCol="1" anchor="ctr" anchorCtr="0" compatLnSpc="1">
            <a:prstTxWarp prst="textNoShape">
              <a:avLst/>
            </a:prstTxWarp>
          </a:bodyPr>
          <a:lstStyle/>
          <a:p>
            <a:pPr lvl="0"/>
            <a:r>
              <a:rPr lang="en-US" dirty="0" smtClean="0"/>
              <a:t>Click to edit Master title style</a:t>
            </a:r>
          </a:p>
        </p:txBody>
      </p:sp>
      <p:sp>
        <p:nvSpPr>
          <p:cNvPr id="2051" name="Text Placeholder 2"/>
          <p:cNvSpPr>
            <a:spLocks noGrp="1"/>
          </p:cNvSpPr>
          <p:nvPr>
            <p:ph type="body" idx="1"/>
          </p:nvPr>
        </p:nvSpPr>
        <p:spPr bwMode="auto">
          <a:xfrm>
            <a:off x="352439" y="866775"/>
            <a:ext cx="8410575" cy="5259388"/>
          </a:xfrm>
          <a:prstGeom prst="rect">
            <a:avLst/>
          </a:prstGeom>
          <a:noFill/>
          <a:ln w="9525">
            <a:noFill/>
            <a:miter lim="800000"/>
            <a:headEnd/>
            <a:tailEnd/>
          </a:ln>
        </p:spPr>
        <p:txBody>
          <a:bodyPr vert="horz" wrap="square" lIns="91160" tIns="45583" rIns="91160" bIns="45583"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Slide Number Placeholder 5"/>
          <p:cNvSpPr>
            <a:spLocks noGrp="1"/>
          </p:cNvSpPr>
          <p:nvPr>
            <p:ph type="sldNum" sz="quarter" idx="4"/>
          </p:nvPr>
        </p:nvSpPr>
        <p:spPr>
          <a:xfrm>
            <a:off x="8413750" y="6351589"/>
            <a:ext cx="381000" cy="365125"/>
          </a:xfrm>
          <a:prstGeom prst="rect">
            <a:avLst/>
          </a:prstGeom>
        </p:spPr>
        <p:txBody>
          <a:bodyPr vert="horz" lIns="91160" tIns="45583" rIns="91160" bIns="45583" rtlCol="0" anchor="ctr"/>
          <a:lstStyle>
            <a:lvl1pPr algn="r" eaLnBrk="1" fontAlgn="auto" hangingPunct="1">
              <a:spcBef>
                <a:spcPts val="0"/>
              </a:spcBef>
              <a:spcAft>
                <a:spcPts val="0"/>
              </a:spcAft>
              <a:defRPr sz="1200">
                <a:solidFill>
                  <a:srgbClr val="106636"/>
                </a:solidFill>
                <a:latin typeface="Arial" pitchFamily="34" charset="0"/>
                <a:cs typeface="Arial" pitchFamily="34" charset="0"/>
              </a:defRPr>
            </a:lvl1pPr>
          </a:lstStyle>
          <a:p>
            <a:pPr>
              <a:defRPr/>
            </a:pPr>
            <a:fld id="{0706B74A-FC86-4F43-83EB-56E873241F13}" type="slidenum">
              <a:rPr lang="en-US"/>
              <a:pPr>
                <a:defRPr/>
              </a:pPr>
              <a:t>‹#›</a:t>
            </a:fld>
            <a:endParaRPr lang="en-US" dirty="0"/>
          </a:p>
        </p:txBody>
      </p:sp>
      <p:pic>
        <p:nvPicPr>
          <p:cNvPr id="2053" name="Picture 9" descr="horizontal-logo-green-text.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200" y="6354776"/>
            <a:ext cx="2438400" cy="407987"/>
          </a:xfrm>
          <a:prstGeom prst="rect">
            <a:avLst/>
          </a:prstGeom>
          <a:noFill/>
          <a:ln w="9525">
            <a:noFill/>
            <a:miter lim="800000"/>
            <a:headEnd/>
            <a:tailEnd/>
          </a:ln>
        </p:spPr>
      </p:pic>
    </p:spTree>
    <p:extLst>
      <p:ext uri="{BB962C8B-B14F-4D97-AF65-F5344CB8AC3E}">
        <p14:creationId xmlns:p14="http://schemas.microsoft.com/office/powerpoint/2010/main" val="2083370823"/>
      </p:ext>
    </p:extLst>
  </p:cSld>
  <p:clrMap bg1="lt1" tx1="dk1" bg2="lt2" tx2="dk2" accent1="accent1" accent2="accent2" accent3="accent3" accent4="accent4" accent5="accent5" accent6="accent6" hlink="hlink" folHlink="folHlink"/>
  <p:sldLayoutIdLst>
    <p:sldLayoutId id="2147483677" r:id="rId1"/>
  </p:sldLayoutIdLst>
  <p:hf sldNum="0" hdr="0" ftr="0" dt="0"/>
  <p:txStyles>
    <p:titleStyle>
      <a:lvl1pPr algn="ctr" rtl="0" eaLnBrk="1" fontAlgn="base" hangingPunct="1">
        <a:spcBef>
          <a:spcPct val="0"/>
        </a:spcBef>
        <a:spcAft>
          <a:spcPct val="0"/>
        </a:spcAft>
        <a:defRPr sz="2600" b="1" kern="1200">
          <a:solidFill>
            <a:srgbClr val="106636"/>
          </a:solidFill>
          <a:latin typeface="Arial" pitchFamily="34" charset="0"/>
          <a:ea typeface="+mj-ea"/>
          <a:cs typeface="Arial" pitchFamily="34" charset="0"/>
        </a:defRPr>
      </a:lvl1pPr>
      <a:lvl2pPr algn="ctr" rtl="0" eaLnBrk="1" fontAlgn="base" hangingPunct="1">
        <a:spcBef>
          <a:spcPct val="0"/>
        </a:spcBef>
        <a:spcAft>
          <a:spcPct val="0"/>
        </a:spcAft>
        <a:defRPr sz="2400">
          <a:solidFill>
            <a:srgbClr val="106636"/>
          </a:solidFill>
          <a:latin typeface="Arial" charset="0"/>
          <a:cs typeface="Arial" charset="0"/>
        </a:defRPr>
      </a:lvl2pPr>
      <a:lvl3pPr algn="ctr" rtl="0" eaLnBrk="1" fontAlgn="base" hangingPunct="1">
        <a:spcBef>
          <a:spcPct val="0"/>
        </a:spcBef>
        <a:spcAft>
          <a:spcPct val="0"/>
        </a:spcAft>
        <a:defRPr sz="2400">
          <a:solidFill>
            <a:srgbClr val="106636"/>
          </a:solidFill>
          <a:latin typeface="Arial" charset="0"/>
          <a:cs typeface="Arial" charset="0"/>
        </a:defRPr>
      </a:lvl3pPr>
      <a:lvl4pPr algn="ctr" rtl="0" eaLnBrk="1" fontAlgn="base" hangingPunct="1">
        <a:spcBef>
          <a:spcPct val="0"/>
        </a:spcBef>
        <a:spcAft>
          <a:spcPct val="0"/>
        </a:spcAft>
        <a:defRPr sz="2400">
          <a:solidFill>
            <a:srgbClr val="106636"/>
          </a:solidFill>
          <a:latin typeface="Arial" charset="0"/>
          <a:cs typeface="Arial" charset="0"/>
        </a:defRPr>
      </a:lvl4pPr>
      <a:lvl5pPr algn="ctr" rtl="0" eaLnBrk="1" fontAlgn="base" hangingPunct="1">
        <a:spcBef>
          <a:spcPct val="0"/>
        </a:spcBef>
        <a:spcAft>
          <a:spcPct val="0"/>
        </a:spcAft>
        <a:defRPr sz="2400">
          <a:solidFill>
            <a:srgbClr val="106636"/>
          </a:solidFill>
          <a:latin typeface="Arial" charset="0"/>
          <a:cs typeface="Arial" charset="0"/>
        </a:defRPr>
      </a:lvl5pPr>
      <a:lvl6pPr marL="455808" algn="ctr" rtl="0" eaLnBrk="1" fontAlgn="base" hangingPunct="1">
        <a:spcBef>
          <a:spcPct val="0"/>
        </a:spcBef>
        <a:spcAft>
          <a:spcPct val="0"/>
        </a:spcAft>
        <a:defRPr sz="2400">
          <a:solidFill>
            <a:srgbClr val="106636"/>
          </a:solidFill>
          <a:latin typeface="Arial" charset="0"/>
          <a:cs typeface="Arial" charset="0"/>
        </a:defRPr>
      </a:lvl6pPr>
      <a:lvl7pPr marL="911616" algn="ctr" rtl="0" eaLnBrk="1" fontAlgn="base" hangingPunct="1">
        <a:spcBef>
          <a:spcPct val="0"/>
        </a:spcBef>
        <a:spcAft>
          <a:spcPct val="0"/>
        </a:spcAft>
        <a:defRPr sz="2400">
          <a:solidFill>
            <a:srgbClr val="106636"/>
          </a:solidFill>
          <a:latin typeface="Arial" charset="0"/>
          <a:cs typeface="Arial" charset="0"/>
        </a:defRPr>
      </a:lvl7pPr>
      <a:lvl8pPr marL="1367418" algn="ctr" rtl="0" eaLnBrk="1" fontAlgn="base" hangingPunct="1">
        <a:spcBef>
          <a:spcPct val="0"/>
        </a:spcBef>
        <a:spcAft>
          <a:spcPct val="0"/>
        </a:spcAft>
        <a:defRPr sz="2400">
          <a:solidFill>
            <a:srgbClr val="106636"/>
          </a:solidFill>
          <a:latin typeface="Arial" charset="0"/>
          <a:cs typeface="Arial" charset="0"/>
        </a:defRPr>
      </a:lvl8pPr>
      <a:lvl9pPr marL="1823231" algn="ctr" rtl="0" eaLnBrk="1" fontAlgn="base" hangingPunct="1">
        <a:spcBef>
          <a:spcPct val="0"/>
        </a:spcBef>
        <a:spcAft>
          <a:spcPct val="0"/>
        </a:spcAft>
        <a:defRPr sz="2400">
          <a:solidFill>
            <a:srgbClr val="106636"/>
          </a:solidFill>
          <a:latin typeface="Arial" charset="0"/>
          <a:cs typeface="Arial" charset="0"/>
        </a:defRPr>
      </a:lvl9pPr>
    </p:titleStyle>
    <p:bodyStyle>
      <a:lvl1pPr marL="340759" indent="-340759" algn="l" rtl="0" eaLnBrk="1" fontAlgn="base" hangingPunct="1">
        <a:spcBef>
          <a:spcPct val="20000"/>
        </a:spcBef>
        <a:spcAft>
          <a:spcPct val="0"/>
        </a:spcAft>
        <a:buFont typeface="Arial" charset="0"/>
        <a:buChar char="•"/>
        <a:defRPr sz="2400" b="1" kern="1200">
          <a:solidFill>
            <a:srgbClr val="146737"/>
          </a:solidFill>
          <a:latin typeface="Arial" pitchFamily="34" charset="0"/>
          <a:ea typeface="+mn-ea"/>
          <a:cs typeface="Arial" pitchFamily="34" charset="0"/>
        </a:defRPr>
      </a:lvl1pPr>
      <a:lvl2pPr marL="740157" indent="-283703" algn="l" rtl="0" eaLnBrk="1" fontAlgn="base" hangingPunct="1">
        <a:spcBef>
          <a:spcPct val="20000"/>
        </a:spcBef>
        <a:spcAft>
          <a:spcPct val="0"/>
        </a:spcAft>
        <a:buFont typeface="Arial" charset="0"/>
        <a:buChar char="–"/>
        <a:defRPr sz="2200" kern="1200">
          <a:solidFill>
            <a:srgbClr val="404040"/>
          </a:solidFill>
          <a:latin typeface="Arial" pitchFamily="34" charset="0"/>
          <a:ea typeface="+mn-ea"/>
          <a:cs typeface="Arial" pitchFamily="34" charset="0"/>
        </a:defRPr>
      </a:lvl2pPr>
      <a:lvl3pPr marL="1137977" indent="-226649" algn="l" rtl="0" eaLnBrk="1" fontAlgn="base" hangingPunct="1">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3pPr>
      <a:lvl4pPr marL="1594432" indent="-226649" algn="l" rtl="0" eaLnBrk="1" fontAlgn="base" hangingPunct="1">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4pPr>
      <a:lvl5pPr marL="2050891" indent="-226649" algn="l" rtl="0" eaLnBrk="1" fontAlgn="base" hangingPunct="1">
        <a:spcBef>
          <a:spcPct val="20000"/>
        </a:spcBef>
        <a:spcAft>
          <a:spcPct val="0"/>
        </a:spcAft>
        <a:buFont typeface="Arial" charset="0"/>
        <a:buChar char="»"/>
        <a:defRPr sz="2000" kern="1200">
          <a:solidFill>
            <a:schemeClr val="tx1"/>
          </a:solidFill>
          <a:latin typeface="Arial" pitchFamily="34" charset="0"/>
          <a:ea typeface="+mn-ea"/>
          <a:cs typeface="Arial" pitchFamily="34" charset="0"/>
        </a:defRPr>
      </a:lvl5pPr>
      <a:lvl6pPr marL="2506945" indent="-227908" algn="l" defTabSz="91161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62753" indent="-227908" algn="l" defTabSz="91161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18560" indent="-227908" algn="l" defTabSz="91161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74367" indent="-227908" algn="l" defTabSz="91161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1616" rtl="0" eaLnBrk="1" latinLnBrk="0" hangingPunct="1">
        <a:defRPr sz="1800" kern="1200">
          <a:solidFill>
            <a:schemeClr val="tx1"/>
          </a:solidFill>
          <a:latin typeface="+mn-lt"/>
          <a:ea typeface="+mn-ea"/>
          <a:cs typeface="+mn-cs"/>
        </a:defRPr>
      </a:lvl1pPr>
      <a:lvl2pPr marL="455808" algn="l" defTabSz="911616" rtl="0" eaLnBrk="1" latinLnBrk="0" hangingPunct="1">
        <a:defRPr sz="1800" kern="1200">
          <a:solidFill>
            <a:schemeClr val="tx1"/>
          </a:solidFill>
          <a:latin typeface="+mn-lt"/>
          <a:ea typeface="+mn-ea"/>
          <a:cs typeface="+mn-cs"/>
        </a:defRPr>
      </a:lvl2pPr>
      <a:lvl3pPr marL="911616" algn="l" defTabSz="911616" rtl="0" eaLnBrk="1" latinLnBrk="0" hangingPunct="1">
        <a:defRPr sz="1800" kern="1200">
          <a:solidFill>
            <a:schemeClr val="tx1"/>
          </a:solidFill>
          <a:latin typeface="+mn-lt"/>
          <a:ea typeface="+mn-ea"/>
          <a:cs typeface="+mn-cs"/>
        </a:defRPr>
      </a:lvl3pPr>
      <a:lvl4pPr marL="1367418" algn="l" defTabSz="911616" rtl="0" eaLnBrk="1" latinLnBrk="0" hangingPunct="1">
        <a:defRPr sz="1800" kern="1200">
          <a:solidFill>
            <a:schemeClr val="tx1"/>
          </a:solidFill>
          <a:latin typeface="+mn-lt"/>
          <a:ea typeface="+mn-ea"/>
          <a:cs typeface="+mn-cs"/>
        </a:defRPr>
      </a:lvl4pPr>
      <a:lvl5pPr marL="1823231" algn="l" defTabSz="911616" rtl="0" eaLnBrk="1" latinLnBrk="0" hangingPunct="1">
        <a:defRPr sz="1800" kern="1200">
          <a:solidFill>
            <a:schemeClr val="tx1"/>
          </a:solidFill>
          <a:latin typeface="+mn-lt"/>
          <a:ea typeface="+mn-ea"/>
          <a:cs typeface="+mn-cs"/>
        </a:defRPr>
      </a:lvl5pPr>
      <a:lvl6pPr marL="2279037" algn="l" defTabSz="911616" rtl="0" eaLnBrk="1" latinLnBrk="0" hangingPunct="1">
        <a:defRPr sz="1800" kern="1200">
          <a:solidFill>
            <a:schemeClr val="tx1"/>
          </a:solidFill>
          <a:latin typeface="+mn-lt"/>
          <a:ea typeface="+mn-ea"/>
          <a:cs typeface="+mn-cs"/>
        </a:defRPr>
      </a:lvl6pPr>
      <a:lvl7pPr marL="2734846" algn="l" defTabSz="911616" rtl="0" eaLnBrk="1" latinLnBrk="0" hangingPunct="1">
        <a:defRPr sz="1800" kern="1200">
          <a:solidFill>
            <a:schemeClr val="tx1"/>
          </a:solidFill>
          <a:latin typeface="+mn-lt"/>
          <a:ea typeface="+mn-ea"/>
          <a:cs typeface="+mn-cs"/>
        </a:defRPr>
      </a:lvl7pPr>
      <a:lvl8pPr marL="3190656" algn="l" defTabSz="911616" rtl="0" eaLnBrk="1" latinLnBrk="0" hangingPunct="1">
        <a:defRPr sz="1800" kern="1200">
          <a:solidFill>
            <a:schemeClr val="tx1"/>
          </a:solidFill>
          <a:latin typeface="+mn-lt"/>
          <a:ea typeface="+mn-ea"/>
          <a:cs typeface="+mn-cs"/>
        </a:defRPr>
      </a:lvl8pPr>
      <a:lvl9pPr marL="3646464" algn="l" defTabSz="91161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4" Type="http://schemas.openxmlformats.org/officeDocument/2006/relationships/image" Target="../media/image28.png"/><Relationship Id="rId5" Type="http://schemas.openxmlformats.org/officeDocument/2006/relationships/image" Target="../media/image29.png"/><Relationship Id="rId6" Type="http://schemas.openxmlformats.org/officeDocument/2006/relationships/image" Target="../media/image30.png"/><Relationship Id="rId7" Type="http://schemas.openxmlformats.org/officeDocument/2006/relationships/image" Target="../media/image31.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4" Type="http://schemas.openxmlformats.org/officeDocument/2006/relationships/image" Target="../media/image28.png"/><Relationship Id="rId5" Type="http://schemas.openxmlformats.org/officeDocument/2006/relationships/image" Target="../media/image29.png"/><Relationship Id="rId6" Type="http://schemas.openxmlformats.org/officeDocument/2006/relationships/image" Target="../media/image32.png"/><Relationship Id="rId7" Type="http://schemas.openxmlformats.org/officeDocument/2006/relationships/image" Target="../media/image33.png"/><Relationship Id="rId8" Type="http://schemas.openxmlformats.org/officeDocument/2006/relationships/image" Target="../media/image34.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4" Type="http://schemas.openxmlformats.org/officeDocument/2006/relationships/image" Target="../media/image28.png"/><Relationship Id="rId5" Type="http://schemas.openxmlformats.org/officeDocument/2006/relationships/image" Target="../media/image35.png"/><Relationship Id="rId6" Type="http://schemas.openxmlformats.org/officeDocument/2006/relationships/image" Target="../media/image36.pn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3.xml.rels><?xml version="1.0" encoding="UTF-8" standalone="yes"?>
<Relationships xmlns="http://schemas.openxmlformats.org/package/2006/relationships"><Relationship Id="rId3" Type="http://schemas.openxmlformats.org/officeDocument/2006/relationships/image" Target="../media/image37.jpg"/><Relationship Id="rId4" Type="http://schemas.openxmlformats.org/officeDocument/2006/relationships/image" Target="../media/image38.png"/><Relationship Id="rId5" Type="http://schemas.openxmlformats.org/officeDocument/2006/relationships/image" Target="../media/image19.png"/><Relationship Id="rId6" Type="http://schemas.openxmlformats.org/officeDocument/2006/relationships/image" Target="../media/image39.png"/><Relationship Id="rId7" Type="http://schemas.openxmlformats.org/officeDocument/2006/relationships/image" Target="../media/image40.png"/><Relationship Id="rId8" Type="http://schemas.openxmlformats.org/officeDocument/2006/relationships/image" Target="../media/image41.png"/><Relationship Id="rId1" Type="http://schemas.openxmlformats.org/officeDocument/2006/relationships/slideLayout" Target="../slideLayouts/slideLayout6.xml"/><Relationship Id="rId2" Type="http://schemas.openxmlformats.org/officeDocument/2006/relationships/notesSlide" Target="../notesSlides/notesSlide8.xml"/></Relationships>
</file>

<file path=ppt/slides/_rels/slide14.xml.rels><?xml version="1.0" encoding="UTF-8" standalone="yes"?>
<Relationships xmlns="http://schemas.openxmlformats.org/package/2006/relationships"><Relationship Id="rId3" Type="http://schemas.openxmlformats.org/officeDocument/2006/relationships/image" Target="../media/image43.png"/><Relationship Id="rId4" Type="http://schemas.openxmlformats.org/officeDocument/2006/relationships/image" Target="../media/image44.png"/><Relationship Id="rId5" Type="http://schemas.openxmlformats.org/officeDocument/2006/relationships/image" Target="../media/image45.png"/><Relationship Id="rId1" Type="http://schemas.openxmlformats.org/officeDocument/2006/relationships/slideLayout" Target="../slideLayouts/slideLayout8.xml"/><Relationship Id="rId2" Type="http://schemas.openxmlformats.org/officeDocument/2006/relationships/image" Target="../media/image42.png"/></Relationships>
</file>

<file path=ppt/slides/_rels/slide15.xml.rels><?xml version="1.0" encoding="UTF-8" standalone="yes"?>
<Relationships xmlns="http://schemas.openxmlformats.org/package/2006/relationships"><Relationship Id="rId3" Type="http://schemas.openxmlformats.org/officeDocument/2006/relationships/image" Target="../media/image46.png"/><Relationship Id="rId4" Type="http://schemas.openxmlformats.org/officeDocument/2006/relationships/image" Target="../media/image47.png"/><Relationship Id="rId5" Type="http://schemas.openxmlformats.org/officeDocument/2006/relationships/image" Target="../media/image48.png"/><Relationship Id="rId6" Type="http://schemas.openxmlformats.org/officeDocument/2006/relationships/image" Target="../media/image49.png"/><Relationship Id="rId7" Type="http://schemas.openxmlformats.org/officeDocument/2006/relationships/image" Target="../media/image50.png"/><Relationship Id="rId8" Type="http://schemas.openxmlformats.org/officeDocument/2006/relationships/image" Target="../media/image51.jp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6.xml.rels><?xml version="1.0" encoding="UTF-8" standalone="yes"?>
<Relationships xmlns="http://schemas.openxmlformats.org/package/2006/relationships"><Relationship Id="rId3" Type="http://schemas.openxmlformats.org/officeDocument/2006/relationships/image" Target="../media/image53.png"/><Relationship Id="rId4" Type="http://schemas.openxmlformats.org/officeDocument/2006/relationships/image" Target="../media/image54.png"/><Relationship Id="rId1" Type="http://schemas.openxmlformats.org/officeDocument/2006/relationships/slideLayout" Target="../slideLayouts/slideLayout8.xml"/><Relationship Id="rId2" Type="http://schemas.openxmlformats.org/officeDocument/2006/relationships/image" Target="../media/image5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55.png"/><Relationship Id="rId3" Type="http://schemas.openxmlformats.org/officeDocument/2006/relationships/image" Target="../media/image52.png"/></Relationships>
</file>

<file path=ppt/slides/_rels/slide18.xml.rels><?xml version="1.0" encoding="UTF-8" standalone="yes"?>
<Relationships xmlns="http://schemas.openxmlformats.org/package/2006/relationships"><Relationship Id="rId3" Type="http://schemas.openxmlformats.org/officeDocument/2006/relationships/image" Target="../media/image57.png"/><Relationship Id="rId4" Type="http://schemas.openxmlformats.org/officeDocument/2006/relationships/image" Target="../media/image55.png"/><Relationship Id="rId1" Type="http://schemas.openxmlformats.org/officeDocument/2006/relationships/slideLayout" Target="../slideLayouts/slideLayout8.xml"/><Relationship Id="rId2" Type="http://schemas.openxmlformats.org/officeDocument/2006/relationships/image" Target="../media/image56.png"/></Relationships>
</file>

<file path=ppt/slides/_rels/slide19.xml.rels><?xml version="1.0" encoding="UTF-8" standalone="yes"?>
<Relationships xmlns="http://schemas.openxmlformats.org/package/2006/relationships"><Relationship Id="rId3" Type="http://schemas.openxmlformats.org/officeDocument/2006/relationships/image" Target="../media/image59.jpg"/><Relationship Id="rId4" Type="http://schemas.openxmlformats.org/officeDocument/2006/relationships/image" Target="../media/image60.png"/><Relationship Id="rId1" Type="http://schemas.openxmlformats.org/officeDocument/2006/relationships/slideLayout" Target="../slideLayouts/slideLayout2.xml"/><Relationship Id="rId2" Type="http://schemas.openxmlformats.org/officeDocument/2006/relationships/image" Target="../media/image58.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0.jpeg"/><Relationship Id="rId3" Type="http://schemas.openxmlformats.org/officeDocument/2006/relationships/image" Target="../media/image11.jpeg"/></Relationships>
</file>

<file path=ppt/slides/_rels/slide20.xml.rels><?xml version="1.0" encoding="UTF-8" standalone="yes"?>
<Relationships xmlns="http://schemas.openxmlformats.org/package/2006/relationships"><Relationship Id="rId3" Type="http://schemas.openxmlformats.org/officeDocument/2006/relationships/image" Target="../media/image62.png"/><Relationship Id="rId4" Type="http://schemas.openxmlformats.org/officeDocument/2006/relationships/image" Target="../media/image63.png"/><Relationship Id="rId5" Type="http://schemas.openxmlformats.org/officeDocument/2006/relationships/image" Target="../media/image64.jpg"/><Relationship Id="rId6" Type="http://schemas.openxmlformats.org/officeDocument/2006/relationships/image" Target="../media/image65.png"/><Relationship Id="rId1" Type="http://schemas.openxmlformats.org/officeDocument/2006/relationships/slideLayout" Target="../slideLayouts/slideLayout8.xml"/><Relationship Id="rId2" Type="http://schemas.openxmlformats.org/officeDocument/2006/relationships/image" Target="../media/image61.png"/></Relationships>
</file>

<file path=ppt/slides/_rels/slide21.xml.rels><?xml version="1.0" encoding="UTF-8" standalone="yes"?>
<Relationships xmlns="http://schemas.openxmlformats.org/package/2006/relationships"><Relationship Id="rId3" Type="http://schemas.openxmlformats.org/officeDocument/2006/relationships/image" Target="../media/image67.png"/><Relationship Id="rId4" Type="http://schemas.openxmlformats.org/officeDocument/2006/relationships/image" Target="../media/image68.png"/><Relationship Id="rId5" Type="http://schemas.openxmlformats.org/officeDocument/2006/relationships/image" Target="../media/image69.png"/><Relationship Id="rId1" Type="http://schemas.openxmlformats.org/officeDocument/2006/relationships/slideLayout" Target="../slideLayouts/slideLayout8.xml"/><Relationship Id="rId2" Type="http://schemas.openxmlformats.org/officeDocument/2006/relationships/image" Target="../media/image6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64.jpg"/></Relationships>
</file>

<file path=ppt/slides/_rels/slide25.xml.rels><?xml version="1.0" encoding="UTF-8" standalone="yes"?>
<Relationships xmlns="http://schemas.openxmlformats.org/package/2006/relationships"><Relationship Id="rId3" Type="http://schemas.openxmlformats.org/officeDocument/2006/relationships/image" Target="../media/image71.png"/><Relationship Id="rId4" Type="http://schemas.openxmlformats.org/officeDocument/2006/relationships/image" Target="../media/image72.png"/><Relationship Id="rId5" Type="http://schemas.openxmlformats.org/officeDocument/2006/relationships/image" Target="../media/image73.png"/><Relationship Id="rId6" Type="http://schemas.openxmlformats.org/officeDocument/2006/relationships/image" Target="../media/image74.png"/><Relationship Id="rId7" Type="http://schemas.openxmlformats.org/officeDocument/2006/relationships/image" Target="../media/image64.jpg"/><Relationship Id="rId8" Type="http://schemas.openxmlformats.org/officeDocument/2006/relationships/image" Target="../media/image75.png"/><Relationship Id="rId1" Type="http://schemas.openxmlformats.org/officeDocument/2006/relationships/slideLayout" Target="../slideLayouts/slideLayout8.xml"/><Relationship Id="rId2" Type="http://schemas.openxmlformats.org/officeDocument/2006/relationships/image" Target="../media/image70.png"/></Relationships>
</file>

<file path=ppt/slides/_rels/slide26.xml.rels><?xml version="1.0" encoding="UTF-8" standalone="yes"?>
<Relationships xmlns="http://schemas.openxmlformats.org/package/2006/relationships"><Relationship Id="rId3" Type="http://schemas.openxmlformats.org/officeDocument/2006/relationships/image" Target="../media/image76.png"/><Relationship Id="rId4" Type="http://schemas.openxmlformats.org/officeDocument/2006/relationships/image" Target="../media/image77.png"/><Relationship Id="rId5" Type="http://schemas.openxmlformats.org/officeDocument/2006/relationships/image" Target="../media/image78.png"/><Relationship Id="rId6" Type="http://schemas.openxmlformats.org/officeDocument/2006/relationships/image" Target="../media/image79.png"/><Relationship Id="rId7" Type="http://schemas.openxmlformats.org/officeDocument/2006/relationships/image" Target="../media/image80.png"/><Relationship Id="rId1" Type="http://schemas.openxmlformats.org/officeDocument/2006/relationships/slideLayout" Target="../slideLayouts/slideLayout8.xml"/><Relationship Id="rId2" Type="http://schemas.openxmlformats.org/officeDocument/2006/relationships/notesSlide" Target="../notesSlides/notesSlide10.xml"/></Relationships>
</file>

<file path=ppt/slides/_rels/slide27.xml.rels><?xml version="1.0" encoding="UTF-8" standalone="yes"?>
<Relationships xmlns="http://schemas.openxmlformats.org/package/2006/relationships"><Relationship Id="rId3" Type="http://schemas.openxmlformats.org/officeDocument/2006/relationships/image" Target="../media/image82.png"/><Relationship Id="rId4" Type="http://schemas.openxmlformats.org/officeDocument/2006/relationships/image" Target="../media/image83.png"/><Relationship Id="rId1" Type="http://schemas.openxmlformats.org/officeDocument/2006/relationships/slideLayout" Target="../slideLayouts/slideLayout8.xml"/><Relationship Id="rId2" Type="http://schemas.openxmlformats.org/officeDocument/2006/relationships/image" Target="../media/image81.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84.png"/><Relationship Id="rId3" Type="http://schemas.openxmlformats.org/officeDocument/2006/relationships/image" Target="../media/image85.tiff"/></Relationships>
</file>

<file path=ppt/slides/_rels/slide29.xml.rels><?xml version="1.0" encoding="UTF-8" standalone="yes"?>
<Relationships xmlns="http://schemas.openxmlformats.org/package/2006/relationships"><Relationship Id="rId3" Type="http://schemas.openxmlformats.org/officeDocument/2006/relationships/image" Target="../media/image27.png"/><Relationship Id="rId4" Type="http://schemas.openxmlformats.org/officeDocument/2006/relationships/image" Target="../media/image28.png"/><Relationship Id="rId5" Type="http://schemas.openxmlformats.org/officeDocument/2006/relationships/image" Target="../media/image86.png"/><Relationship Id="rId6" Type="http://schemas.openxmlformats.org/officeDocument/2006/relationships/image" Target="../media/image87.png"/><Relationship Id="rId7" Type="http://schemas.openxmlformats.org/officeDocument/2006/relationships/image" Target="../media/image88.png"/><Relationship Id="rId8" Type="http://schemas.openxmlformats.org/officeDocument/2006/relationships/image" Target="../media/image89.png"/><Relationship Id="rId9" Type="http://schemas.openxmlformats.org/officeDocument/2006/relationships/image" Target="../media/image29.pn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5" Type="http://schemas.openxmlformats.org/officeDocument/2006/relationships/image" Target="../media/image15.png"/><Relationship Id="rId6" Type="http://schemas.openxmlformats.org/officeDocument/2006/relationships/image" Target="../media/image16.jpeg"/><Relationship Id="rId7" Type="http://schemas.openxmlformats.org/officeDocument/2006/relationships/image" Target="../media/image17.png"/><Relationship Id="rId1" Type="http://schemas.openxmlformats.org/officeDocument/2006/relationships/slideLayout" Target="../slideLayouts/slideLayout8.xml"/><Relationship Id="rId2" Type="http://schemas.openxmlformats.org/officeDocument/2006/relationships/image" Target="../media/image12.png"/></Relationships>
</file>

<file path=ppt/slides/_rels/slide30.xml.rels><?xml version="1.0" encoding="UTF-8" standalone="yes"?>
<Relationships xmlns="http://schemas.openxmlformats.org/package/2006/relationships"><Relationship Id="rId3" Type="http://schemas.openxmlformats.org/officeDocument/2006/relationships/image" Target="../media/image27.png"/><Relationship Id="rId4" Type="http://schemas.openxmlformats.org/officeDocument/2006/relationships/image" Target="../media/image28.png"/><Relationship Id="rId5" Type="http://schemas.openxmlformats.org/officeDocument/2006/relationships/image" Target="../media/image86.png"/><Relationship Id="rId6" Type="http://schemas.openxmlformats.org/officeDocument/2006/relationships/image" Target="../media/image90.png"/><Relationship Id="rId7" Type="http://schemas.openxmlformats.org/officeDocument/2006/relationships/image" Target="../media/image91.png"/><Relationship Id="rId8" Type="http://schemas.openxmlformats.org/officeDocument/2006/relationships/image" Target="../media/image29.pn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31.xml.rels><?xml version="1.0" encoding="UTF-8" standalone="yes"?>
<Relationships xmlns="http://schemas.openxmlformats.org/package/2006/relationships"><Relationship Id="rId3" Type="http://schemas.openxmlformats.org/officeDocument/2006/relationships/image" Target="../media/image27.png"/><Relationship Id="rId4" Type="http://schemas.openxmlformats.org/officeDocument/2006/relationships/image" Target="../media/image28.png"/><Relationship Id="rId5" Type="http://schemas.openxmlformats.org/officeDocument/2006/relationships/image" Target="../media/image86.png"/><Relationship Id="rId6" Type="http://schemas.openxmlformats.org/officeDocument/2006/relationships/image" Target="../media/image29.png"/><Relationship Id="rId7" Type="http://schemas.openxmlformats.org/officeDocument/2006/relationships/image" Target="../media/image92.png"/><Relationship Id="rId8" Type="http://schemas.openxmlformats.org/officeDocument/2006/relationships/image" Target="../media/image93.pn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1.xml"/><Relationship Id="rId5" Type="http://schemas.openxmlformats.org/officeDocument/2006/relationships/image" Target="../media/image5.png"/><Relationship Id="rId6" Type="http://schemas.openxmlformats.org/officeDocument/2006/relationships/image" Target="../media/image18.png"/><Relationship Id="rId1" Type="http://schemas.microsoft.com/office/2007/relationships/media" Target="../media/media1.mov"/><Relationship Id="rId2" Type="http://schemas.openxmlformats.org/officeDocument/2006/relationships/video" Target="../media/media1.mov"/></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19.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1.png"/><Relationship Id="rId5" Type="http://schemas.openxmlformats.org/officeDocument/2006/relationships/image" Target="../media/image22.jpeg"/><Relationship Id="rId6" Type="http://schemas.openxmlformats.org/officeDocument/2006/relationships/image" Target="../media/image23.png"/><Relationship Id="rId7" Type="http://schemas.openxmlformats.org/officeDocument/2006/relationships/image" Target="../media/image24.emf"/><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4" Type="http://schemas.openxmlformats.org/officeDocument/2006/relationships/image" Target="../media/image26.png"/><Relationship Id="rId1" Type="http://schemas.openxmlformats.org/officeDocument/2006/relationships/slideLayout" Target="../slideLayouts/slideLayout6.xml"/><Relationship Id="rId2"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81000" y="2438400"/>
            <a:ext cx="6705600" cy="2187702"/>
          </a:xfrm>
        </p:spPr>
        <p:txBody>
          <a:bodyPr/>
          <a:lstStyle/>
          <a:p>
            <a:r>
              <a:rPr lang="en-US" sz="2000" i="1" dirty="0" smtClean="0"/>
              <a:t>Mar. 11, 2019</a:t>
            </a:r>
            <a:endParaRPr lang="en-US" sz="2000" i="1" dirty="0"/>
          </a:p>
          <a:p>
            <a:r>
              <a:rPr lang="en-US" sz="2000" dirty="0" smtClean="0"/>
              <a:t>D</a:t>
            </a:r>
            <a:r>
              <a:rPr lang="en-US" sz="2000" dirty="0" smtClean="0"/>
              <a:t>. Ratner, E</a:t>
            </a:r>
            <a:r>
              <a:rPr lang="en-US" sz="2000" dirty="0"/>
              <a:t>. </a:t>
            </a:r>
            <a:r>
              <a:rPr lang="en-US" sz="2000" dirty="0" err="1"/>
              <a:t>Cropp</a:t>
            </a:r>
            <a:r>
              <a:rPr lang="en-US" sz="2000" dirty="0"/>
              <a:t>, J. </a:t>
            </a:r>
            <a:r>
              <a:rPr lang="en-US" sz="2000" dirty="0" err="1"/>
              <a:t>Duris</a:t>
            </a:r>
            <a:r>
              <a:rPr lang="en-US" sz="2000" dirty="0"/>
              <a:t>, A. </a:t>
            </a:r>
            <a:r>
              <a:rPr lang="en-US" sz="2000" dirty="0" err="1"/>
              <a:t>Edelen</a:t>
            </a:r>
            <a:r>
              <a:rPr lang="en-US" sz="2000" dirty="0"/>
              <a:t>, </a:t>
            </a:r>
            <a:r>
              <a:rPr lang="en-US" sz="2000" dirty="0" smtClean="0"/>
              <a:t>C. Emma, K</a:t>
            </a:r>
            <a:r>
              <a:rPr lang="en-US" sz="2000" dirty="0"/>
              <a:t>. </a:t>
            </a:r>
            <a:r>
              <a:rPr lang="en-US" sz="2000" dirty="0" err="1"/>
              <a:t>Kabra</a:t>
            </a:r>
            <a:r>
              <a:rPr lang="en-US" sz="2000" dirty="0"/>
              <a:t>, D. Kennedy, T. J. Lane, S. Li, T. Maxwell, </a:t>
            </a:r>
            <a:endParaRPr lang="en-US" sz="2000" dirty="0" smtClean="0"/>
          </a:p>
          <a:p>
            <a:r>
              <a:rPr lang="en-US" sz="2000" dirty="0" smtClean="0"/>
              <a:t>P</a:t>
            </a:r>
            <a:r>
              <a:rPr lang="en-US" sz="2000" dirty="0"/>
              <a:t>. </a:t>
            </a:r>
            <a:r>
              <a:rPr lang="en-US" sz="2000" dirty="0" err="1"/>
              <a:t>Musumeci</a:t>
            </a:r>
            <a:r>
              <a:rPr lang="en-US" sz="2000" dirty="0"/>
              <a:t>, X. </a:t>
            </a:r>
            <a:r>
              <a:rPr lang="en-US" sz="2000" dirty="0" err="1"/>
              <a:t>Ren</a:t>
            </a:r>
            <a:r>
              <a:rPr lang="en-US" sz="2000" dirty="0"/>
              <a:t>, </a:t>
            </a:r>
            <a:r>
              <a:rPr lang="en-US" sz="2000" dirty="0" smtClean="0"/>
              <a:t>G. </a:t>
            </a:r>
            <a:r>
              <a:rPr lang="en-US" sz="2000" dirty="0" err="1" smtClean="0"/>
              <a:t>Stupakov</a:t>
            </a:r>
            <a:r>
              <a:rPr lang="en-US" sz="2000" dirty="0" smtClean="0"/>
              <a:t>, J</a:t>
            </a:r>
            <a:r>
              <a:rPr lang="en-US" sz="2000" dirty="0"/>
              <a:t>. Wu, X. Zhang</a:t>
            </a:r>
          </a:p>
          <a:p>
            <a:r>
              <a:rPr lang="en-US" sz="2000" dirty="0" smtClean="0"/>
              <a:t>SLAC National Accelerator </a:t>
            </a:r>
            <a:r>
              <a:rPr lang="en-US" sz="2000" dirty="0" smtClean="0"/>
              <a:t>Laboratory</a:t>
            </a:r>
          </a:p>
          <a:p>
            <a:r>
              <a:rPr lang="en-US" sz="2000" dirty="0" smtClean="0"/>
              <a:t>ACAT 2019</a:t>
            </a:r>
            <a:endParaRPr lang="en-US" sz="2000" dirty="0"/>
          </a:p>
        </p:txBody>
      </p:sp>
      <p:sp>
        <p:nvSpPr>
          <p:cNvPr id="4" name="Text Placeholder 3"/>
          <p:cNvSpPr>
            <a:spLocks noGrp="1"/>
          </p:cNvSpPr>
          <p:nvPr>
            <p:ph type="body" sz="quarter" idx="11"/>
          </p:nvPr>
        </p:nvSpPr>
        <p:spPr>
          <a:xfrm>
            <a:off x="380999" y="1066800"/>
            <a:ext cx="5934193" cy="635889"/>
          </a:xfrm>
        </p:spPr>
        <p:txBody>
          <a:bodyPr/>
          <a:lstStyle/>
          <a:p>
            <a:r>
              <a:rPr lang="en-US" b="1" dirty="0" smtClean="0"/>
              <a:t>Machine Learning for an X-ray Laser</a:t>
            </a:r>
            <a:endParaRPr lang="en-US" b="1" dirty="0"/>
          </a:p>
        </p:txBody>
      </p:sp>
    </p:spTree>
    <p:extLst>
      <p:ext uri="{BB962C8B-B14F-4D97-AF65-F5344CB8AC3E}">
        <p14:creationId xmlns:p14="http://schemas.microsoft.com/office/powerpoint/2010/main" val="102521637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1"/>
          </p:nvPr>
        </p:nvSpPr>
        <p:spPr/>
        <p:txBody>
          <a:bodyPr/>
          <a:lstStyle/>
          <a:p>
            <a:fld id="{5BD36294-2849-48A8-8531-5354CF3095D2}" type="slidenum">
              <a:rPr lang="en-US" smtClean="0"/>
              <a:pPr/>
              <a:t>10</a:t>
            </a:fld>
            <a:endParaRPr lang="en-US" dirty="0"/>
          </a:p>
        </p:txBody>
      </p:sp>
      <p:sp>
        <p:nvSpPr>
          <p:cNvPr id="29" name="Title 28"/>
          <p:cNvSpPr>
            <a:spLocks noGrp="1"/>
          </p:cNvSpPr>
          <p:nvPr>
            <p:ph type="title"/>
          </p:nvPr>
        </p:nvSpPr>
        <p:spPr/>
        <p:txBody>
          <a:bodyPr/>
          <a:lstStyle/>
          <a:p>
            <a:r>
              <a:rPr lang="en-US" dirty="0" smtClean="0"/>
              <a:t>Optimization: </a:t>
            </a:r>
            <a:r>
              <a:rPr lang="en-US" dirty="0"/>
              <a:t>Bayesian optimization</a:t>
            </a:r>
            <a:endParaRPr lang="en-CA" dirty="0"/>
          </a:p>
        </p:txBody>
      </p:sp>
      <p:sp>
        <p:nvSpPr>
          <p:cNvPr id="30" name="Content Placeholder 29"/>
          <p:cNvSpPr>
            <a:spLocks noGrp="1"/>
          </p:cNvSpPr>
          <p:nvPr>
            <p:ph sz="quarter" idx="14"/>
          </p:nvPr>
        </p:nvSpPr>
        <p:spPr>
          <a:xfrm>
            <a:off x="1371600" y="2743200"/>
            <a:ext cx="7315200" cy="509016"/>
          </a:xfrm>
        </p:spPr>
        <p:txBody>
          <a:bodyPr>
            <a:normAutofit/>
          </a:bodyPr>
          <a:lstStyle/>
          <a:p>
            <a:r>
              <a:rPr lang="en-US" sz="2000" dirty="0" smtClean="0"/>
              <a:t>Gaussian process: instance based learning method</a:t>
            </a:r>
          </a:p>
          <a:p>
            <a:pPr lvl="1"/>
            <a:endParaRPr lang="en-US" sz="2000" dirty="0" smtClean="0"/>
          </a:p>
          <a:p>
            <a:pPr marL="233338" lvl="1" indent="0">
              <a:buNone/>
            </a:pPr>
            <a:endParaRPr lang="en-US" sz="2000" dirty="0" smtClean="0"/>
          </a:p>
        </p:txBody>
      </p:sp>
      <p:pic>
        <p:nvPicPr>
          <p:cNvPr id="17" name="Picture 10" descr="Screen Shot 2016-09-18 at 11.58.21 P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39928800"/>
            <a:ext cx="5321300" cy="109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9" descr="Screen Shot 2016-09-18 at 11.58.01 PM.png"/>
          <p:cNvPicPr>
            <a:picLocks noChangeAspect="1"/>
          </p:cNvPicPr>
          <p:nvPr/>
        </p:nvPicPr>
        <p:blipFill>
          <a:blip r:embed="rId4">
            <a:extLst>
              <a:ext uri="{28A0092B-C50C-407E-A947-70E740481C1C}">
                <a14:useLocalDpi xmlns:a14="http://schemas.microsoft.com/office/drawing/2010/main" val="0"/>
              </a:ext>
            </a:extLst>
          </a:blip>
          <a:srcRect r="57970" b="14316"/>
          <a:stretch>
            <a:fillRect/>
          </a:stretch>
        </p:blipFill>
        <p:spPr bwMode="auto">
          <a:xfrm>
            <a:off x="1041400" y="40995600"/>
            <a:ext cx="32131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9" descr="Screen Shot 2016-09-18 at 11.58.01 PM.png"/>
          <p:cNvPicPr>
            <a:picLocks noChangeAspect="1"/>
          </p:cNvPicPr>
          <p:nvPr/>
        </p:nvPicPr>
        <p:blipFill>
          <a:blip r:embed="rId4">
            <a:extLst>
              <a:ext uri="{28A0092B-C50C-407E-A947-70E740481C1C}">
                <a14:useLocalDpi xmlns:a14="http://schemas.microsoft.com/office/drawing/2010/main" val="0"/>
              </a:ext>
            </a:extLst>
          </a:blip>
          <a:srcRect l="41199" b="13467"/>
          <a:stretch>
            <a:fillRect/>
          </a:stretch>
        </p:blipFill>
        <p:spPr bwMode="auto">
          <a:xfrm>
            <a:off x="2286000" y="41529000"/>
            <a:ext cx="44958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4" name="Group 23"/>
          <p:cNvGrpSpPr/>
          <p:nvPr/>
        </p:nvGrpSpPr>
        <p:grpSpPr>
          <a:xfrm>
            <a:off x="579874" y="3298754"/>
            <a:ext cx="7497326" cy="511246"/>
            <a:chOff x="437888" y="2003354"/>
            <a:chExt cx="7497326" cy="511246"/>
          </a:xfrm>
        </p:grpSpPr>
        <p:sp>
          <p:nvSpPr>
            <p:cNvPr id="2" name="TextBox 1"/>
            <p:cNvSpPr txBox="1"/>
            <p:nvPr/>
          </p:nvSpPr>
          <p:spPr>
            <a:xfrm>
              <a:off x="437888" y="2105625"/>
              <a:ext cx="1966880" cy="400110"/>
            </a:xfrm>
            <a:prstGeom prst="rect">
              <a:avLst/>
            </a:prstGeom>
            <a:noFill/>
          </p:spPr>
          <p:txBody>
            <a:bodyPr wrap="none" rtlCol="0">
              <a:spAutoFit/>
            </a:bodyPr>
            <a:lstStyle/>
            <a:p>
              <a:r>
                <a:rPr lang="en-US" sz="2000" dirty="0" smtClean="0"/>
                <a:t>Kernel function:</a:t>
              </a:r>
              <a:endParaRPr lang="en-US" sz="2000" dirty="0"/>
            </a:p>
          </p:txBody>
        </p:sp>
        <p:pic>
          <p:nvPicPr>
            <p:cNvPr id="43" name="Picture 42" descr="texclip20161008001123.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90800" y="2003354"/>
              <a:ext cx="5344414" cy="511246"/>
            </a:xfrm>
            <a:prstGeom prst="rect">
              <a:avLst/>
            </a:prstGeom>
          </p:spPr>
        </p:pic>
      </p:grpSp>
      <p:sp>
        <p:nvSpPr>
          <p:cNvPr id="4" name="6-Point Star 3"/>
          <p:cNvSpPr>
            <a:spLocks noChangeAspect="1"/>
          </p:cNvSpPr>
          <p:nvPr/>
        </p:nvSpPr>
        <p:spPr>
          <a:xfrm>
            <a:off x="304800" y="5197675"/>
            <a:ext cx="274320" cy="274320"/>
          </a:xfrm>
          <a:prstGeom prst="star6">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6-Point Star 33"/>
          <p:cNvSpPr>
            <a:spLocks noChangeAspect="1"/>
          </p:cNvSpPr>
          <p:nvPr/>
        </p:nvSpPr>
        <p:spPr>
          <a:xfrm>
            <a:off x="2590800" y="4419600"/>
            <a:ext cx="274320" cy="274320"/>
          </a:xfrm>
          <a:prstGeom prst="star6">
            <a:avLst/>
          </a:prstGeom>
          <a:solidFill>
            <a:srgbClr val="359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6-Point Star 41"/>
          <p:cNvSpPr>
            <a:spLocks noChangeAspect="1"/>
          </p:cNvSpPr>
          <p:nvPr/>
        </p:nvSpPr>
        <p:spPr>
          <a:xfrm>
            <a:off x="2819400" y="6238220"/>
            <a:ext cx="274320" cy="274320"/>
          </a:xfrm>
          <a:prstGeom prst="star6">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 name="Straight Arrow Connector 7"/>
          <p:cNvCxnSpPr/>
          <p:nvPr/>
        </p:nvCxnSpPr>
        <p:spPr>
          <a:xfrm flipH="1">
            <a:off x="2177646" y="4800600"/>
            <a:ext cx="381000" cy="633166"/>
          </a:xfrm>
          <a:prstGeom prst="straightConnector1">
            <a:avLst/>
          </a:prstGeom>
          <a:ln>
            <a:solidFill>
              <a:srgbClr val="A6A6A6"/>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45" name="Straight Arrow Connector 44"/>
          <p:cNvCxnSpPr/>
          <p:nvPr/>
        </p:nvCxnSpPr>
        <p:spPr>
          <a:xfrm flipH="1" flipV="1">
            <a:off x="2297892" y="5902866"/>
            <a:ext cx="457200" cy="339634"/>
          </a:xfrm>
          <a:prstGeom prst="straightConnector1">
            <a:avLst/>
          </a:prstGeom>
          <a:ln>
            <a:solidFill>
              <a:srgbClr val="A6A6A6"/>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46" name="Straight Arrow Connector 45"/>
          <p:cNvCxnSpPr/>
          <p:nvPr/>
        </p:nvCxnSpPr>
        <p:spPr>
          <a:xfrm>
            <a:off x="701877" y="5350075"/>
            <a:ext cx="1038831" cy="272650"/>
          </a:xfrm>
          <a:prstGeom prst="straightConnector1">
            <a:avLst/>
          </a:prstGeom>
          <a:ln>
            <a:solidFill>
              <a:srgbClr val="A6A6A6"/>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320702" y="4664275"/>
            <a:ext cx="517498" cy="523220"/>
          </a:xfrm>
          <a:prstGeom prst="rect">
            <a:avLst/>
          </a:prstGeom>
          <a:noFill/>
        </p:spPr>
        <p:txBody>
          <a:bodyPr wrap="none" rtlCol="0">
            <a:spAutoFit/>
          </a:bodyPr>
          <a:lstStyle/>
          <a:p>
            <a:r>
              <a:rPr lang="en-US" sz="2800" b="1" dirty="0" smtClean="0">
                <a:solidFill>
                  <a:srgbClr val="0000FF"/>
                </a:solidFill>
              </a:rPr>
              <a:t>x</a:t>
            </a:r>
            <a:r>
              <a:rPr lang="en-US" sz="2800" b="1" baseline="-25000" dirty="0" smtClean="0">
                <a:solidFill>
                  <a:srgbClr val="0000FF"/>
                </a:solidFill>
              </a:rPr>
              <a:t>1</a:t>
            </a:r>
            <a:endParaRPr lang="en-US" sz="2800" b="1" baseline="-25000" dirty="0">
              <a:solidFill>
                <a:srgbClr val="0000FF"/>
              </a:solidFill>
            </a:endParaRPr>
          </a:p>
        </p:txBody>
      </p:sp>
      <p:sp>
        <p:nvSpPr>
          <p:cNvPr id="50" name="TextBox 49"/>
          <p:cNvSpPr txBox="1"/>
          <p:nvPr/>
        </p:nvSpPr>
        <p:spPr>
          <a:xfrm>
            <a:off x="2819400" y="3962400"/>
            <a:ext cx="518091" cy="523220"/>
          </a:xfrm>
          <a:prstGeom prst="rect">
            <a:avLst/>
          </a:prstGeom>
          <a:noFill/>
        </p:spPr>
        <p:txBody>
          <a:bodyPr wrap="none" rtlCol="0">
            <a:spAutoFit/>
          </a:bodyPr>
          <a:lstStyle/>
          <a:p>
            <a:r>
              <a:rPr lang="en-US" sz="2800" b="1" dirty="0" smtClean="0">
                <a:solidFill>
                  <a:srgbClr val="359FFF"/>
                </a:solidFill>
              </a:rPr>
              <a:t>x</a:t>
            </a:r>
            <a:r>
              <a:rPr lang="en-US" sz="2800" b="1" baseline="-25000" dirty="0" smtClean="0">
                <a:solidFill>
                  <a:srgbClr val="359FFF"/>
                </a:solidFill>
              </a:rPr>
              <a:t>2</a:t>
            </a:r>
            <a:endParaRPr lang="en-US" sz="2800" b="1" baseline="-25000" dirty="0">
              <a:solidFill>
                <a:srgbClr val="359FFF"/>
              </a:solidFill>
            </a:endParaRPr>
          </a:p>
        </p:txBody>
      </p:sp>
      <p:sp>
        <p:nvSpPr>
          <p:cNvPr id="51" name="TextBox 50"/>
          <p:cNvSpPr txBox="1"/>
          <p:nvPr/>
        </p:nvSpPr>
        <p:spPr>
          <a:xfrm>
            <a:off x="3007865" y="5791200"/>
            <a:ext cx="518091" cy="523220"/>
          </a:xfrm>
          <a:prstGeom prst="rect">
            <a:avLst/>
          </a:prstGeom>
          <a:noFill/>
        </p:spPr>
        <p:txBody>
          <a:bodyPr wrap="none" rtlCol="0">
            <a:spAutoFit/>
          </a:bodyPr>
          <a:lstStyle/>
          <a:p>
            <a:r>
              <a:rPr lang="en-US" sz="2800" b="1" dirty="0" smtClean="0">
                <a:solidFill>
                  <a:srgbClr val="FF0000"/>
                </a:solidFill>
              </a:rPr>
              <a:t>x</a:t>
            </a:r>
            <a:r>
              <a:rPr lang="en-US" sz="2800" b="1" baseline="-25000" dirty="0" smtClean="0">
                <a:solidFill>
                  <a:srgbClr val="FF0000"/>
                </a:solidFill>
              </a:rPr>
              <a:t>3</a:t>
            </a:r>
            <a:endParaRPr lang="en-US" sz="2800" b="1" baseline="-25000" dirty="0">
              <a:solidFill>
                <a:srgbClr val="FF0000"/>
              </a:solidFill>
            </a:endParaRPr>
          </a:p>
        </p:txBody>
      </p:sp>
      <p:sp>
        <p:nvSpPr>
          <p:cNvPr id="44" name="6-Point Star 43"/>
          <p:cNvSpPr>
            <a:spLocks noChangeAspect="1"/>
          </p:cNvSpPr>
          <p:nvPr/>
        </p:nvSpPr>
        <p:spPr>
          <a:xfrm>
            <a:off x="1914298" y="5542300"/>
            <a:ext cx="274320" cy="274320"/>
          </a:xfrm>
          <a:prstGeom prst="star6">
            <a:avLst/>
          </a:prstGeom>
          <a:solidFill>
            <a:schemeClr val="bg1">
              <a:lumMod val="5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TextBox 51"/>
          <p:cNvSpPr txBox="1"/>
          <p:nvPr/>
        </p:nvSpPr>
        <p:spPr>
          <a:xfrm>
            <a:off x="2219098" y="5389900"/>
            <a:ext cx="524102" cy="523220"/>
          </a:xfrm>
          <a:prstGeom prst="rect">
            <a:avLst/>
          </a:prstGeom>
          <a:noFill/>
        </p:spPr>
        <p:txBody>
          <a:bodyPr wrap="none" rtlCol="0">
            <a:spAutoFit/>
          </a:bodyPr>
          <a:lstStyle/>
          <a:p>
            <a:r>
              <a:rPr lang="en-US" sz="2800" b="1" dirty="0" smtClean="0">
                <a:solidFill>
                  <a:schemeClr val="bg1">
                    <a:lumMod val="50000"/>
                  </a:schemeClr>
                </a:solidFill>
              </a:rPr>
              <a:t>x*</a:t>
            </a:r>
            <a:endParaRPr lang="en-US" sz="2800" b="1" baseline="-25000" dirty="0">
              <a:solidFill>
                <a:schemeClr val="bg1">
                  <a:lumMod val="50000"/>
                </a:schemeClr>
              </a:solidFill>
            </a:endParaRPr>
          </a:p>
        </p:txBody>
      </p:sp>
      <p:sp>
        <p:nvSpPr>
          <p:cNvPr id="38" name="TextBox 37"/>
          <p:cNvSpPr txBox="1"/>
          <p:nvPr/>
        </p:nvSpPr>
        <p:spPr>
          <a:xfrm>
            <a:off x="152400" y="6477000"/>
            <a:ext cx="1159617" cy="369332"/>
          </a:xfrm>
          <a:prstGeom prst="rect">
            <a:avLst/>
          </a:prstGeom>
          <a:noFill/>
        </p:spPr>
        <p:txBody>
          <a:bodyPr wrap="none" rtlCol="0">
            <a:spAutoFit/>
          </a:bodyPr>
          <a:lstStyle/>
          <a:p>
            <a:r>
              <a:rPr lang="en-US" dirty="0" smtClean="0"/>
              <a:t>Joe </a:t>
            </a:r>
            <a:r>
              <a:rPr lang="en-US" dirty="0" err="1" smtClean="0"/>
              <a:t>Duris</a:t>
            </a:r>
            <a:endParaRPr lang="en-US" dirty="0"/>
          </a:p>
        </p:txBody>
      </p:sp>
      <p:sp>
        <p:nvSpPr>
          <p:cNvPr id="39" name="TextBox 38"/>
          <p:cNvSpPr txBox="1"/>
          <p:nvPr/>
        </p:nvSpPr>
        <p:spPr>
          <a:xfrm>
            <a:off x="1160977" y="1981200"/>
            <a:ext cx="6154223" cy="707886"/>
          </a:xfrm>
          <a:prstGeom prst="rect">
            <a:avLst/>
          </a:prstGeom>
          <a:noFill/>
        </p:spPr>
        <p:txBody>
          <a:bodyPr wrap="square" rtlCol="0">
            <a:spAutoFit/>
          </a:bodyPr>
          <a:lstStyle/>
          <a:p>
            <a:pPr algn="ctr"/>
            <a:r>
              <a:rPr lang="en-US" sz="2000" dirty="0" smtClean="0"/>
              <a:t>Advantage 2: Existence of model enables use of physics, archived data </a:t>
            </a:r>
          </a:p>
        </p:txBody>
      </p:sp>
      <p:sp>
        <p:nvSpPr>
          <p:cNvPr id="40" name="TextBox 39"/>
          <p:cNvSpPr txBox="1"/>
          <p:nvPr/>
        </p:nvSpPr>
        <p:spPr>
          <a:xfrm>
            <a:off x="2514600" y="1295400"/>
            <a:ext cx="3691786" cy="461665"/>
          </a:xfrm>
          <a:prstGeom prst="rect">
            <a:avLst/>
          </a:prstGeom>
          <a:noFill/>
        </p:spPr>
        <p:txBody>
          <a:bodyPr wrap="none" rtlCol="0">
            <a:spAutoFit/>
          </a:bodyPr>
          <a:lstStyle/>
          <a:p>
            <a:r>
              <a:rPr lang="en-US" sz="2400" dirty="0" smtClean="0"/>
              <a:t>Model-based optimization</a:t>
            </a:r>
            <a:endParaRPr lang="en-US" sz="2400" dirty="0"/>
          </a:p>
        </p:txBody>
      </p:sp>
      <p:grpSp>
        <p:nvGrpSpPr>
          <p:cNvPr id="13" name="Group 12"/>
          <p:cNvGrpSpPr/>
          <p:nvPr/>
        </p:nvGrpSpPr>
        <p:grpSpPr>
          <a:xfrm>
            <a:off x="4572001" y="3970517"/>
            <a:ext cx="4624877" cy="2616437"/>
            <a:chOff x="4572001" y="3970517"/>
            <a:chExt cx="4624877" cy="2616437"/>
          </a:xfrm>
        </p:grpSpPr>
        <p:grpSp>
          <p:nvGrpSpPr>
            <p:cNvPr id="28" name="Group 27"/>
            <p:cNvGrpSpPr/>
            <p:nvPr/>
          </p:nvGrpSpPr>
          <p:grpSpPr>
            <a:xfrm>
              <a:off x="4624878" y="3970517"/>
              <a:ext cx="4572000" cy="2430283"/>
              <a:chOff x="4695990" y="2023646"/>
              <a:chExt cx="4572000" cy="2430283"/>
            </a:xfrm>
          </p:grpSpPr>
          <p:pic>
            <p:nvPicPr>
              <p:cNvPr id="31" name="Picture 30"/>
              <p:cNvPicPr/>
              <p:nvPr/>
            </p:nvPicPr>
            <p:blipFill>
              <a:blip r:embed="rId6"/>
              <a:stretch>
                <a:fillRect/>
              </a:stretch>
            </p:blipFill>
            <p:spPr>
              <a:xfrm>
                <a:off x="4876800" y="2819400"/>
                <a:ext cx="2105190" cy="1634529"/>
              </a:xfrm>
              <a:prstGeom prst="rect">
                <a:avLst/>
              </a:prstGeom>
            </p:spPr>
          </p:pic>
          <p:sp>
            <p:nvSpPr>
              <p:cNvPr id="32" name="TextBox 31"/>
              <p:cNvSpPr txBox="1"/>
              <p:nvPr/>
            </p:nvSpPr>
            <p:spPr>
              <a:xfrm>
                <a:off x="4695990" y="2480846"/>
                <a:ext cx="2438400" cy="338554"/>
              </a:xfrm>
              <a:prstGeom prst="rect">
                <a:avLst/>
              </a:prstGeom>
              <a:noFill/>
            </p:spPr>
            <p:txBody>
              <a:bodyPr wrap="square" rtlCol="0">
                <a:spAutoFit/>
              </a:bodyPr>
              <a:lstStyle/>
              <a:p>
                <a:pPr algn="ctr"/>
                <a:r>
                  <a:rPr lang="en-US" sz="1600" kern="1200" dirty="0" smtClean="0"/>
                  <a:t>Measured</a:t>
                </a:r>
                <a:endParaRPr lang="en-US" sz="1600" kern="1200" dirty="0"/>
              </a:p>
            </p:txBody>
          </p:sp>
          <p:pic>
            <p:nvPicPr>
              <p:cNvPr id="33" name="Picture 3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22420" y="2819400"/>
                <a:ext cx="2169370" cy="160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5" name="TextBox 34"/>
              <p:cNvSpPr txBox="1"/>
              <p:nvPr/>
            </p:nvSpPr>
            <p:spPr>
              <a:xfrm>
                <a:off x="6829590" y="2480846"/>
                <a:ext cx="2438400" cy="338554"/>
              </a:xfrm>
              <a:prstGeom prst="rect">
                <a:avLst/>
              </a:prstGeom>
              <a:noFill/>
            </p:spPr>
            <p:txBody>
              <a:bodyPr wrap="square" rtlCol="0">
                <a:spAutoFit/>
              </a:bodyPr>
              <a:lstStyle/>
              <a:p>
                <a:pPr algn="ctr"/>
                <a:r>
                  <a:rPr lang="en-US" sz="1600" kern="1200" dirty="0" smtClean="0"/>
                  <a:t>Modeled</a:t>
                </a:r>
                <a:endParaRPr lang="en-US" sz="1600" kern="1200" dirty="0"/>
              </a:p>
            </p:txBody>
          </p:sp>
          <p:sp>
            <p:nvSpPr>
              <p:cNvPr id="36" name="Rectangle 35"/>
              <p:cNvSpPr/>
              <p:nvPr/>
            </p:nvSpPr>
            <p:spPr>
              <a:xfrm>
                <a:off x="5220346" y="2023646"/>
                <a:ext cx="3742844" cy="369332"/>
              </a:xfrm>
              <a:prstGeom prst="rect">
                <a:avLst/>
              </a:prstGeom>
            </p:spPr>
            <p:txBody>
              <a:bodyPr wrap="none">
                <a:spAutoFit/>
              </a:bodyPr>
              <a:lstStyle/>
              <a:p>
                <a:pPr algn="ctr"/>
                <a:r>
                  <a:rPr lang="en-US" dirty="0"/>
                  <a:t>FEL </a:t>
                </a:r>
                <a:r>
                  <a:rPr lang="en-US" dirty="0" err="1"/>
                  <a:t>vs</a:t>
                </a:r>
                <a:r>
                  <a:rPr lang="en-US" dirty="0"/>
                  <a:t> </a:t>
                </a:r>
                <a:r>
                  <a:rPr lang="en-US" dirty="0" smtClean="0"/>
                  <a:t>quads (i.e. strong focusing)</a:t>
                </a:r>
                <a:endParaRPr lang="en-US" dirty="0"/>
              </a:p>
            </p:txBody>
          </p:sp>
        </p:grpSp>
        <p:sp>
          <p:nvSpPr>
            <p:cNvPr id="3" name="TextBox 2"/>
            <p:cNvSpPr txBox="1"/>
            <p:nvPr/>
          </p:nvSpPr>
          <p:spPr>
            <a:xfrm>
              <a:off x="5438856" y="6248400"/>
              <a:ext cx="857727" cy="338554"/>
            </a:xfrm>
            <a:prstGeom prst="rect">
              <a:avLst/>
            </a:prstGeom>
            <a:noFill/>
          </p:spPr>
          <p:txBody>
            <a:bodyPr wrap="none" rtlCol="0">
              <a:spAutoFit/>
            </a:bodyPr>
            <a:lstStyle/>
            <a:p>
              <a:r>
                <a:rPr lang="en-US" sz="1600" dirty="0" smtClean="0"/>
                <a:t>Quad 1</a:t>
              </a:r>
              <a:endParaRPr lang="en-US" sz="1600" dirty="0"/>
            </a:p>
          </p:txBody>
        </p:sp>
        <p:sp>
          <p:nvSpPr>
            <p:cNvPr id="37" name="TextBox 36"/>
            <p:cNvSpPr txBox="1"/>
            <p:nvPr/>
          </p:nvSpPr>
          <p:spPr>
            <a:xfrm>
              <a:off x="7621197" y="6248400"/>
              <a:ext cx="857727" cy="338554"/>
            </a:xfrm>
            <a:prstGeom prst="rect">
              <a:avLst/>
            </a:prstGeom>
            <a:noFill/>
          </p:spPr>
          <p:txBody>
            <a:bodyPr wrap="none" rtlCol="0">
              <a:spAutoFit/>
            </a:bodyPr>
            <a:lstStyle/>
            <a:p>
              <a:r>
                <a:rPr lang="en-US" sz="1600" dirty="0" smtClean="0"/>
                <a:t>Quad 1</a:t>
              </a:r>
              <a:endParaRPr lang="en-US" sz="1600" dirty="0"/>
            </a:p>
          </p:txBody>
        </p:sp>
        <p:sp>
          <p:nvSpPr>
            <p:cNvPr id="41" name="TextBox 40"/>
            <p:cNvSpPr txBox="1"/>
            <p:nvPr/>
          </p:nvSpPr>
          <p:spPr>
            <a:xfrm rot="16200000">
              <a:off x="4312414" y="5330853"/>
              <a:ext cx="857727" cy="338554"/>
            </a:xfrm>
            <a:prstGeom prst="rect">
              <a:avLst/>
            </a:prstGeom>
            <a:noFill/>
          </p:spPr>
          <p:txBody>
            <a:bodyPr wrap="none" rtlCol="0">
              <a:spAutoFit/>
            </a:bodyPr>
            <a:lstStyle/>
            <a:p>
              <a:r>
                <a:rPr lang="en-US" sz="1600" dirty="0" smtClean="0"/>
                <a:t>Quad 2</a:t>
              </a:r>
              <a:endParaRPr lang="en-US" sz="1600" dirty="0"/>
            </a:p>
          </p:txBody>
        </p:sp>
      </p:grpSp>
    </p:spTree>
    <p:extLst>
      <p:ext uri="{BB962C8B-B14F-4D97-AF65-F5344CB8AC3E}">
        <p14:creationId xmlns:p14="http://schemas.microsoft.com/office/powerpoint/2010/main" val="114228227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1"/>
          </p:nvPr>
        </p:nvSpPr>
        <p:spPr/>
        <p:txBody>
          <a:bodyPr/>
          <a:lstStyle/>
          <a:p>
            <a:fld id="{5BD36294-2849-48A8-8531-5354CF3095D2}" type="slidenum">
              <a:rPr lang="en-US" smtClean="0"/>
              <a:pPr/>
              <a:t>11</a:t>
            </a:fld>
            <a:endParaRPr lang="en-US" dirty="0"/>
          </a:p>
        </p:txBody>
      </p:sp>
      <p:sp>
        <p:nvSpPr>
          <p:cNvPr id="29" name="Title 28"/>
          <p:cNvSpPr>
            <a:spLocks noGrp="1"/>
          </p:cNvSpPr>
          <p:nvPr>
            <p:ph type="title"/>
          </p:nvPr>
        </p:nvSpPr>
        <p:spPr/>
        <p:txBody>
          <a:bodyPr/>
          <a:lstStyle/>
          <a:p>
            <a:r>
              <a:rPr lang="en-US" dirty="0" smtClean="0"/>
              <a:t>Optimization: </a:t>
            </a:r>
            <a:r>
              <a:rPr lang="en-US" dirty="0"/>
              <a:t>Bayesian optimization</a:t>
            </a:r>
            <a:endParaRPr lang="en-CA" dirty="0"/>
          </a:p>
        </p:txBody>
      </p:sp>
      <p:sp>
        <p:nvSpPr>
          <p:cNvPr id="30" name="Content Placeholder 29"/>
          <p:cNvSpPr>
            <a:spLocks noGrp="1"/>
          </p:cNvSpPr>
          <p:nvPr>
            <p:ph sz="quarter" idx="14"/>
          </p:nvPr>
        </p:nvSpPr>
        <p:spPr>
          <a:xfrm>
            <a:off x="1371600" y="2743200"/>
            <a:ext cx="7315200" cy="509016"/>
          </a:xfrm>
        </p:spPr>
        <p:txBody>
          <a:bodyPr>
            <a:normAutofit/>
          </a:bodyPr>
          <a:lstStyle/>
          <a:p>
            <a:r>
              <a:rPr lang="en-US" sz="2000" dirty="0" smtClean="0"/>
              <a:t>Gaussian process: instance based learning method</a:t>
            </a:r>
          </a:p>
          <a:p>
            <a:pPr lvl="1"/>
            <a:endParaRPr lang="en-US" sz="2000" dirty="0" smtClean="0"/>
          </a:p>
          <a:p>
            <a:pPr marL="233338" lvl="1" indent="0">
              <a:buNone/>
            </a:pPr>
            <a:endParaRPr lang="en-US" sz="2000" dirty="0" smtClean="0"/>
          </a:p>
        </p:txBody>
      </p:sp>
      <p:pic>
        <p:nvPicPr>
          <p:cNvPr id="17" name="Picture 10" descr="Screen Shot 2016-09-18 at 11.58.21 P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39928800"/>
            <a:ext cx="5321300" cy="109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9" descr="Screen Shot 2016-09-18 at 11.58.01 PM.png"/>
          <p:cNvPicPr>
            <a:picLocks noChangeAspect="1"/>
          </p:cNvPicPr>
          <p:nvPr/>
        </p:nvPicPr>
        <p:blipFill>
          <a:blip r:embed="rId4">
            <a:extLst>
              <a:ext uri="{28A0092B-C50C-407E-A947-70E740481C1C}">
                <a14:useLocalDpi xmlns:a14="http://schemas.microsoft.com/office/drawing/2010/main" val="0"/>
              </a:ext>
            </a:extLst>
          </a:blip>
          <a:srcRect r="57970" b="14316"/>
          <a:stretch>
            <a:fillRect/>
          </a:stretch>
        </p:blipFill>
        <p:spPr bwMode="auto">
          <a:xfrm>
            <a:off x="1041400" y="40995600"/>
            <a:ext cx="32131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9" descr="Screen Shot 2016-09-18 at 11.58.01 PM.png"/>
          <p:cNvPicPr>
            <a:picLocks noChangeAspect="1"/>
          </p:cNvPicPr>
          <p:nvPr/>
        </p:nvPicPr>
        <p:blipFill>
          <a:blip r:embed="rId4">
            <a:extLst>
              <a:ext uri="{28A0092B-C50C-407E-A947-70E740481C1C}">
                <a14:useLocalDpi xmlns:a14="http://schemas.microsoft.com/office/drawing/2010/main" val="0"/>
              </a:ext>
            </a:extLst>
          </a:blip>
          <a:srcRect l="41199" b="13467"/>
          <a:stretch>
            <a:fillRect/>
          </a:stretch>
        </p:blipFill>
        <p:spPr bwMode="auto">
          <a:xfrm>
            <a:off x="2286000" y="41529000"/>
            <a:ext cx="44958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4" name="Group 23"/>
          <p:cNvGrpSpPr/>
          <p:nvPr/>
        </p:nvGrpSpPr>
        <p:grpSpPr>
          <a:xfrm>
            <a:off x="579874" y="3298754"/>
            <a:ext cx="7497326" cy="511246"/>
            <a:chOff x="437888" y="2003354"/>
            <a:chExt cx="7497326" cy="511246"/>
          </a:xfrm>
        </p:grpSpPr>
        <p:sp>
          <p:nvSpPr>
            <p:cNvPr id="2" name="TextBox 1"/>
            <p:cNvSpPr txBox="1"/>
            <p:nvPr/>
          </p:nvSpPr>
          <p:spPr>
            <a:xfrm>
              <a:off x="437888" y="2105625"/>
              <a:ext cx="1966880" cy="400110"/>
            </a:xfrm>
            <a:prstGeom prst="rect">
              <a:avLst/>
            </a:prstGeom>
            <a:noFill/>
          </p:spPr>
          <p:txBody>
            <a:bodyPr wrap="none" rtlCol="0">
              <a:spAutoFit/>
            </a:bodyPr>
            <a:lstStyle/>
            <a:p>
              <a:r>
                <a:rPr lang="en-US" sz="2000" dirty="0" smtClean="0"/>
                <a:t>Kernel function:</a:t>
              </a:r>
              <a:endParaRPr lang="en-US" sz="2000" dirty="0"/>
            </a:p>
          </p:txBody>
        </p:sp>
        <p:pic>
          <p:nvPicPr>
            <p:cNvPr id="43" name="Picture 42" descr="texclip20161008001123.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90800" y="2003354"/>
              <a:ext cx="5344414" cy="511246"/>
            </a:xfrm>
            <a:prstGeom prst="rect">
              <a:avLst/>
            </a:prstGeom>
          </p:spPr>
        </p:pic>
      </p:grpSp>
      <p:sp>
        <p:nvSpPr>
          <p:cNvPr id="39" name="TextBox 38"/>
          <p:cNvSpPr txBox="1"/>
          <p:nvPr/>
        </p:nvSpPr>
        <p:spPr>
          <a:xfrm>
            <a:off x="1160977" y="1981200"/>
            <a:ext cx="6154223" cy="707886"/>
          </a:xfrm>
          <a:prstGeom prst="rect">
            <a:avLst/>
          </a:prstGeom>
          <a:noFill/>
        </p:spPr>
        <p:txBody>
          <a:bodyPr wrap="square" rtlCol="0">
            <a:spAutoFit/>
          </a:bodyPr>
          <a:lstStyle/>
          <a:p>
            <a:pPr algn="ctr"/>
            <a:r>
              <a:rPr lang="en-US" sz="2000" dirty="0" smtClean="0"/>
              <a:t>Advantage 2: Existence of model enables use of physics, archived data </a:t>
            </a:r>
          </a:p>
        </p:txBody>
      </p:sp>
      <p:sp>
        <p:nvSpPr>
          <p:cNvPr id="40" name="TextBox 39"/>
          <p:cNvSpPr txBox="1"/>
          <p:nvPr/>
        </p:nvSpPr>
        <p:spPr>
          <a:xfrm>
            <a:off x="2514600" y="1295400"/>
            <a:ext cx="3691786" cy="461665"/>
          </a:xfrm>
          <a:prstGeom prst="rect">
            <a:avLst/>
          </a:prstGeom>
          <a:noFill/>
        </p:spPr>
        <p:txBody>
          <a:bodyPr wrap="none" rtlCol="0">
            <a:spAutoFit/>
          </a:bodyPr>
          <a:lstStyle/>
          <a:p>
            <a:r>
              <a:rPr lang="en-US" sz="2400" dirty="0" smtClean="0"/>
              <a:t>Model-based optimization</a:t>
            </a:r>
            <a:endParaRPr lang="en-US" sz="2400" dirty="0"/>
          </a:p>
        </p:txBody>
      </p:sp>
      <p:pic>
        <p:nvPicPr>
          <p:cNvPr id="57"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4958" y="4648200"/>
            <a:ext cx="2327120" cy="178697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58" name="Group 57"/>
          <p:cNvGrpSpPr/>
          <p:nvPr/>
        </p:nvGrpSpPr>
        <p:grpSpPr>
          <a:xfrm>
            <a:off x="5597958" y="4648200"/>
            <a:ext cx="2479242" cy="1792988"/>
            <a:chOff x="6193812" y="4504373"/>
            <a:chExt cx="2479242" cy="1792988"/>
          </a:xfrm>
        </p:grpSpPr>
        <p:pic>
          <p:nvPicPr>
            <p:cNvPr id="59"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93812" y="4504373"/>
              <a:ext cx="2479242" cy="179298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0" name="Rectangle 8"/>
            <p:cNvSpPr>
              <a:spLocks noChangeArrowheads="1"/>
            </p:cNvSpPr>
            <p:nvPr/>
          </p:nvSpPr>
          <p:spPr bwMode="auto">
            <a:xfrm>
              <a:off x="6473792" y="4589121"/>
              <a:ext cx="745920" cy="331235"/>
            </a:xfrm>
            <a:prstGeom prst="rect">
              <a:avLst/>
            </a:prstGeom>
            <a:solidFill>
              <a:srgbClr val="FFFFFF"/>
            </a:solidFill>
            <a:ln w="9360" cap="flat">
              <a:solidFill>
                <a:srgbClr val="3465A4"/>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9" tIns="55188" rIns="81639" bIns="4082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AR PL UMing HK" charset="0"/>
                  <a:cs typeface="AR PL UMing H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AR PL UMing HK" charset="0"/>
                  <a:cs typeface="AR PL UMing H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AR PL UMing HK" charset="0"/>
                  <a:cs typeface="AR PL UMing H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AR PL UMing HK" charset="0"/>
                  <a:cs typeface="AR PL UMing H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AR PL UMing HK" charset="0"/>
                  <a:cs typeface="AR PL UMing H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AR PL UMing HK" charset="0"/>
                  <a:cs typeface="AR PL UMing H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AR PL UMing HK" charset="0"/>
                  <a:cs typeface="AR PL UMing H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AR PL UMing HK" charset="0"/>
                  <a:cs typeface="AR PL UMing H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AR PL UMing HK" charset="0"/>
                  <a:cs typeface="AR PL UMing HK" charset="0"/>
                </a:defRPr>
              </a:lvl9pPr>
            </a:lstStyle>
            <a:p>
              <a:pPr algn="ctr">
                <a:buClrTx/>
                <a:buFontTx/>
                <a:buNone/>
              </a:pPr>
              <a:r>
                <a:rPr lang="en-US" altLang="en-US" dirty="0">
                  <a:cs typeface="Arial" charset="0"/>
                </a:rPr>
                <a:t>ρ </a:t>
              </a:r>
              <a:r>
                <a:rPr lang="en-US" altLang="en-US" dirty="0"/>
                <a:t>= 0.7</a:t>
              </a:r>
            </a:p>
          </p:txBody>
        </p:sp>
      </p:grpSp>
      <p:grpSp>
        <p:nvGrpSpPr>
          <p:cNvPr id="61" name="Group 60"/>
          <p:cNvGrpSpPr/>
          <p:nvPr/>
        </p:nvGrpSpPr>
        <p:grpSpPr>
          <a:xfrm>
            <a:off x="3035989" y="4648200"/>
            <a:ext cx="2485769" cy="1839771"/>
            <a:chOff x="3657600" y="4480982"/>
            <a:chExt cx="2485769" cy="1839771"/>
          </a:xfrm>
        </p:grpSpPr>
        <p:pic>
          <p:nvPicPr>
            <p:cNvPr id="62"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657600" y="4480982"/>
              <a:ext cx="2485769" cy="183977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3" name="Rectangle 10"/>
            <p:cNvSpPr>
              <a:spLocks noChangeArrowheads="1"/>
            </p:cNvSpPr>
            <p:nvPr/>
          </p:nvSpPr>
          <p:spPr bwMode="auto">
            <a:xfrm>
              <a:off x="3973591" y="4589121"/>
              <a:ext cx="663840" cy="331235"/>
            </a:xfrm>
            <a:prstGeom prst="rect">
              <a:avLst/>
            </a:prstGeom>
            <a:solidFill>
              <a:srgbClr val="FFFFFF"/>
            </a:solidFill>
            <a:ln w="9360" cap="flat">
              <a:solidFill>
                <a:srgbClr val="3465A4"/>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9" tIns="55188" rIns="81639" bIns="4082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AR PL UMing HK" charset="0"/>
                  <a:cs typeface="AR PL UMing H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AR PL UMing HK" charset="0"/>
                  <a:cs typeface="AR PL UMing H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AR PL UMing HK" charset="0"/>
                  <a:cs typeface="AR PL UMing H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AR PL UMing HK" charset="0"/>
                  <a:cs typeface="AR PL UMing H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AR PL UMing HK" charset="0"/>
                  <a:cs typeface="AR PL UMing HK" charset="0"/>
                </a:defRPr>
              </a:lvl5pPr>
              <a:lvl6pPr marL="25146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AR PL UMing HK" charset="0"/>
                  <a:cs typeface="AR PL UMing HK" charset="0"/>
                </a:defRPr>
              </a:lvl6pPr>
              <a:lvl7pPr marL="29718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AR PL UMing HK" charset="0"/>
                  <a:cs typeface="AR PL UMing HK" charset="0"/>
                </a:defRPr>
              </a:lvl7pPr>
              <a:lvl8pPr marL="34290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AR PL UMing HK" charset="0"/>
                  <a:cs typeface="AR PL UMing HK" charset="0"/>
                </a:defRPr>
              </a:lvl8pPr>
              <a:lvl9pPr marL="3886200" indent="-228600" defTabSz="457200" fontAlgn="base" hangingPunct="0">
                <a:lnSpc>
                  <a:spcPct val="93000"/>
                </a:lnSpc>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AR PL UMing HK" charset="0"/>
                  <a:cs typeface="AR PL UMing HK" charset="0"/>
                </a:defRPr>
              </a:lvl9pPr>
            </a:lstStyle>
            <a:p>
              <a:pPr algn="ctr">
                <a:buClrTx/>
                <a:buFontTx/>
                <a:buNone/>
              </a:pPr>
              <a:r>
                <a:rPr lang="en-US" altLang="en-US" dirty="0">
                  <a:cs typeface="Arial" charset="0"/>
                </a:rPr>
                <a:t>ρ </a:t>
              </a:r>
              <a:r>
                <a:rPr lang="en-US" altLang="en-US" dirty="0"/>
                <a:t>= 0</a:t>
              </a:r>
            </a:p>
          </p:txBody>
        </p:sp>
      </p:grpSp>
      <p:sp>
        <p:nvSpPr>
          <p:cNvPr id="6" name="TextBox 5"/>
          <p:cNvSpPr txBox="1"/>
          <p:nvPr/>
        </p:nvSpPr>
        <p:spPr>
          <a:xfrm>
            <a:off x="1025958" y="4309646"/>
            <a:ext cx="1392629" cy="338554"/>
          </a:xfrm>
          <a:prstGeom prst="rect">
            <a:avLst/>
          </a:prstGeom>
          <a:noFill/>
        </p:spPr>
        <p:txBody>
          <a:bodyPr wrap="none" rtlCol="0">
            <a:spAutoFit/>
          </a:bodyPr>
          <a:lstStyle/>
          <a:p>
            <a:r>
              <a:rPr lang="en-US" sz="1600" b="1" dirty="0" err="1" smtClean="0"/>
              <a:t>Groundtruth</a:t>
            </a:r>
            <a:endParaRPr lang="en-US" sz="1600" b="1" dirty="0"/>
          </a:p>
        </p:txBody>
      </p:sp>
      <p:sp>
        <p:nvSpPr>
          <p:cNvPr id="65" name="TextBox 64"/>
          <p:cNvSpPr txBox="1"/>
          <p:nvPr/>
        </p:nvSpPr>
        <p:spPr>
          <a:xfrm>
            <a:off x="3464358" y="4114800"/>
            <a:ext cx="1552729" cy="584776"/>
          </a:xfrm>
          <a:prstGeom prst="rect">
            <a:avLst/>
          </a:prstGeom>
          <a:noFill/>
        </p:spPr>
        <p:txBody>
          <a:bodyPr wrap="none" rtlCol="0">
            <a:spAutoFit/>
          </a:bodyPr>
          <a:lstStyle/>
          <a:p>
            <a:pPr algn="ctr"/>
            <a:r>
              <a:rPr lang="en-US" sz="1600" b="1" dirty="0" smtClean="0"/>
              <a:t>GP model, </a:t>
            </a:r>
          </a:p>
          <a:p>
            <a:pPr algn="ctr"/>
            <a:r>
              <a:rPr lang="en-US" sz="1600" b="1" dirty="0" smtClean="0"/>
              <a:t>no correlation</a:t>
            </a:r>
            <a:endParaRPr lang="en-US" sz="1600" b="1" dirty="0"/>
          </a:p>
        </p:txBody>
      </p:sp>
      <p:sp>
        <p:nvSpPr>
          <p:cNvPr id="66" name="TextBox 65"/>
          <p:cNvSpPr txBox="1"/>
          <p:nvPr/>
        </p:nvSpPr>
        <p:spPr>
          <a:xfrm>
            <a:off x="6043461" y="4114800"/>
            <a:ext cx="1518665" cy="584776"/>
          </a:xfrm>
          <a:prstGeom prst="rect">
            <a:avLst/>
          </a:prstGeom>
          <a:noFill/>
        </p:spPr>
        <p:txBody>
          <a:bodyPr wrap="none" rtlCol="0">
            <a:spAutoFit/>
          </a:bodyPr>
          <a:lstStyle/>
          <a:p>
            <a:pPr algn="ctr"/>
            <a:r>
              <a:rPr lang="en-US" sz="1600" b="1" dirty="0" smtClean="0"/>
              <a:t>GP model, </a:t>
            </a:r>
          </a:p>
          <a:p>
            <a:pPr algn="ctr"/>
            <a:r>
              <a:rPr lang="en-US" sz="1600" b="1" dirty="0" smtClean="0"/>
              <a:t>w/ correlation</a:t>
            </a:r>
            <a:endParaRPr lang="en-US" sz="1600" b="1" dirty="0"/>
          </a:p>
        </p:txBody>
      </p:sp>
      <p:sp>
        <p:nvSpPr>
          <p:cNvPr id="67" name="TextBox 66"/>
          <p:cNvSpPr txBox="1"/>
          <p:nvPr/>
        </p:nvSpPr>
        <p:spPr>
          <a:xfrm>
            <a:off x="152400" y="6477000"/>
            <a:ext cx="1159617" cy="369332"/>
          </a:xfrm>
          <a:prstGeom prst="rect">
            <a:avLst/>
          </a:prstGeom>
          <a:noFill/>
        </p:spPr>
        <p:txBody>
          <a:bodyPr wrap="none" rtlCol="0">
            <a:spAutoFit/>
          </a:bodyPr>
          <a:lstStyle/>
          <a:p>
            <a:r>
              <a:rPr lang="en-US" dirty="0" smtClean="0"/>
              <a:t>Joe </a:t>
            </a:r>
            <a:r>
              <a:rPr lang="en-US" dirty="0" err="1" smtClean="0"/>
              <a:t>Duris</a:t>
            </a:r>
            <a:endParaRPr lang="en-US" dirty="0"/>
          </a:p>
        </p:txBody>
      </p:sp>
    </p:spTree>
    <p:extLst>
      <p:ext uri="{BB962C8B-B14F-4D97-AF65-F5344CB8AC3E}">
        <p14:creationId xmlns:p14="http://schemas.microsoft.com/office/powerpoint/2010/main" val="155196661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1"/>
          </p:nvPr>
        </p:nvSpPr>
        <p:spPr/>
        <p:txBody>
          <a:bodyPr/>
          <a:lstStyle/>
          <a:p>
            <a:fld id="{5BD36294-2849-48A8-8531-5354CF3095D2}" type="slidenum">
              <a:rPr lang="en-US" smtClean="0"/>
              <a:pPr/>
              <a:t>12</a:t>
            </a:fld>
            <a:endParaRPr lang="en-US" dirty="0"/>
          </a:p>
        </p:txBody>
      </p:sp>
      <p:sp>
        <p:nvSpPr>
          <p:cNvPr id="29" name="Title 28"/>
          <p:cNvSpPr>
            <a:spLocks noGrp="1"/>
          </p:cNvSpPr>
          <p:nvPr>
            <p:ph type="title"/>
          </p:nvPr>
        </p:nvSpPr>
        <p:spPr/>
        <p:txBody>
          <a:bodyPr/>
          <a:lstStyle/>
          <a:p>
            <a:r>
              <a:rPr lang="en-US" dirty="0" smtClean="0"/>
              <a:t>Optimization: </a:t>
            </a:r>
            <a:r>
              <a:rPr lang="en-US" dirty="0"/>
              <a:t>Bayesian optimization</a:t>
            </a:r>
            <a:endParaRPr lang="en-CA" dirty="0"/>
          </a:p>
        </p:txBody>
      </p:sp>
      <p:pic>
        <p:nvPicPr>
          <p:cNvPr id="17" name="Picture 10" descr="Screen Shot 2016-09-18 at 11.58.21 P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39928800"/>
            <a:ext cx="5321300" cy="109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9" descr="Screen Shot 2016-09-18 at 11.58.01 PM.png"/>
          <p:cNvPicPr>
            <a:picLocks noChangeAspect="1"/>
          </p:cNvPicPr>
          <p:nvPr/>
        </p:nvPicPr>
        <p:blipFill>
          <a:blip r:embed="rId4">
            <a:extLst>
              <a:ext uri="{28A0092B-C50C-407E-A947-70E740481C1C}">
                <a14:useLocalDpi xmlns:a14="http://schemas.microsoft.com/office/drawing/2010/main" val="0"/>
              </a:ext>
            </a:extLst>
          </a:blip>
          <a:srcRect r="57970" b="14316"/>
          <a:stretch>
            <a:fillRect/>
          </a:stretch>
        </p:blipFill>
        <p:spPr bwMode="auto">
          <a:xfrm>
            <a:off x="1041400" y="40995600"/>
            <a:ext cx="32131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9" descr="Screen Shot 2016-09-18 at 11.58.01 PM.png"/>
          <p:cNvPicPr>
            <a:picLocks noChangeAspect="1"/>
          </p:cNvPicPr>
          <p:nvPr/>
        </p:nvPicPr>
        <p:blipFill>
          <a:blip r:embed="rId4">
            <a:extLst>
              <a:ext uri="{28A0092B-C50C-407E-A947-70E740481C1C}">
                <a14:useLocalDpi xmlns:a14="http://schemas.microsoft.com/office/drawing/2010/main" val="0"/>
              </a:ext>
            </a:extLst>
          </a:blip>
          <a:srcRect l="41199" b="13467"/>
          <a:stretch>
            <a:fillRect/>
          </a:stretch>
        </p:blipFill>
        <p:spPr bwMode="auto">
          <a:xfrm>
            <a:off x="2286000" y="41529000"/>
            <a:ext cx="44958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 name="TextBox 37"/>
          <p:cNvSpPr txBox="1"/>
          <p:nvPr/>
        </p:nvSpPr>
        <p:spPr>
          <a:xfrm>
            <a:off x="152400" y="6477000"/>
            <a:ext cx="1159617" cy="369332"/>
          </a:xfrm>
          <a:prstGeom prst="rect">
            <a:avLst/>
          </a:prstGeom>
          <a:noFill/>
        </p:spPr>
        <p:txBody>
          <a:bodyPr wrap="none" rtlCol="0">
            <a:spAutoFit/>
          </a:bodyPr>
          <a:lstStyle/>
          <a:p>
            <a:r>
              <a:rPr lang="en-US" dirty="0" smtClean="0"/>
              <a:t>Joe </a:t>
            </a:r>
            <a:r>
              <a:rPr lang="en-US" dirty="0" err="1" smtClean="0"/>
              <a:t>Duris</a:t>
            </a:r>
            <a:endParaRPr lang="en-US" dirty="0"/>
          </a:p>
        </p:txBody>
      </p:sp>
      <p:sp>
        <p:nvSpPr>
          <p:cNvPr id="40" name="TextBox 39"/>
          <p:cNvSpPr txBox="1"/>
          <p:nvPr/>
        </p:nvSpPr>
        <p:spPr>
          <a:xfrm>
            <a:off x="2514600" y="1295400"/>
            <a:ext cx="3691786" cy="461665"/>
          </a:xfrm>
          <a:prstGeom prst="rect">
            <a:avLst/>
          </a:prstGeom>
          <a:noFill/>
        </p:spPr>
        <p:txBody>
          <a:bodyPr wrap="none" rtlCol="0">
            <a:spAutoFit/>
          </a:bodyPr>
          <a:lstStyle/>
          <a:p>
            <a:r>
              <a:rPr lang="en-US" sz="2400" dirty="0" smtClean="0"/>
              <a:t>Model-based optimization</a:t>
            </a:r>
            <a:endParaRPr lang="en-US" sz="2400" dirty="0"/>
          </a:p>
        </p:txBody>
      </p:sp>
      <p:pic>
        <p:nvPicPr>
          <p:cNvPr id="37" name="Picture 36" descr="Screen Shot 2017-10-14 at 12.47.18 PM.png"/>
          <p:cNvPicPr>
            <a:picLocks noChangeAspect="1"/>
          </p:cNvPicPr>
          <p:nvPr/>
        </p:nvPicPr>
        <p:blipFill rotWithShape="1">
          <a:blip r:embed="rId5">
            <a:extLst>
              <a:ext uri="{28A0092B-C50C-407E-A947-70E740481C1C}">
                <a14:useLocalDpi xmlns:a14="http://schemas.microsoft.com/office/drawing/2010/main" val="0"/>
              </a:ext>
            </a:extLst>
          </a:blip>
          <a:srcRect l="20743" t="18621" b="1605"/>
          <a:stretch/>
        </p:blipFill>
        <p:spPr>
          <a:xfrm>
            <a:off x="4495800" y="3657600"/>
            <a:ext cx="4618508" cy="2971800"/>
          </a:xfrm>
          <a:prstGeom prst="rect">
            <a:avLst/>
          </a:prstGeom>
        </p:spPr>
      </p:pic>
      <p:sp>
        <p:nvSpPr>
          <p:cNvPr id="41" name="TextBox 40"/>
          <p:cNvSpPr txBox="1"/>
          <p:nvPr/>
        </p:nvSpPr>
        <p:spPr>
          <a:xfrm>
            <a:off x="4876800" y="2971800"/>
            <a:ext cx="3505200" cy="707886"/>
          </a:xfrm>
          <a:prstGeom prst="rect">
            <a:avLst/>
          </a:prstGeom>
          <a:noFill/>
        </p:spPr>
        <p:txBody>
          <a:bodyPr wrap="square" rtlCol="0">
            <a:spAutoFit/>
          </a:bodyPr>
          <a:lstStyle/>
          <a:p>
            <a:pPr algn="ctr"/>
            <a:r>
              <a:rPr lang="en-US" sz="2000" dirty="0" smtClean="0"/>
              <a:t>Example 2: </a:t>
            </a:r>
            <a:r>
              <a:rPr lang="en-US" sz="2000" dirty="0" smtClean="0"/>
              <a:t>tuning </a:t>
            </a:r>
            <a:r>
              <a:rPr lang="en-US" sz="2000" dirty="0" err="1" smtClean="0"/>
              <a:t>quadrupoles</a:t>
            </a:r>
            <a:r>
              <a:rPr lang="en-US" sz="2000" dirty="0" smtClean="0"/>
              <a:t> from pure noise</a:t>
            </a:r>
            <a:endParaRPr lang="en-US" sz="2000" dirty="0"/>
          </a:p>
        </p:txBody>
      </p:sp>
      <p:pic>
        <p:nvPicPr>
          <p:cNvPr id="47" name="Picture 46" descr="image (4).png"/>
          <p:cNvPicPr>
            <a:picLocks noChangeAspect="1"/>
          </p:cNvPicPr>
          <p:nvPr/>
        </p:nvPicPr>
        <p:blipFill rotWithShape="1">
          <a:blip r:embed="rId6">
            <a:extLst>
              <a:ext uri="{28A0092B-C50C-407E-A947-70E740481C1C}">
                <a14:useLocalDpi xmlns:a14="http://schemas.microsoft.com/office/drawing/2010/main" val="0"/>
              </a:ext>
            </a:extLst>
          </a:blip>
          <a:srcRect t="5521"/>
          <a:stretch/>
        </p:blipFill>
        <p:spPr>
          <a:xfrm>
            <a:off x="38941" y="3745476"/>
            <a:ext cx="4228259" cy="2807723"/>
          </a:xfrm>
          <a:prstGeom prst="rect">
            <a:avLst/>
          </a:prstGeom>
        </p:spPr>
      </p:pic>
      <p:sp>
        <p:nvSpPr>
          <p:cNvPr id="48" name="TextBox 47"/>
          <p:cNvSpPr txBox="1"/>
          <p:nvPr/>
        </p:nvSpPr>
        <p:spPr>
          <a:xfrm>
            <a:off x="609600" y="2971800"/>
            <a:ext cx="3505200" cy="707886"/>
          </a:xfrm>
          <a:prstGeom prst="rect">
            <a:avLst/>
          </a:prstGeom>
          <a:noFill/>
        </p:spPr>
        <p:txBody>
          <a:bodyPr wrap="square" rtlCol="0">
            <a:spAutoFit/>
          </a:bodyPr>
          <a:lstStyle/>
          <a:p>
            <a:pPr algn="ctr"/>
            <a:r>
              <a:rPr lang="en-US" sz="2000" dirty="0" smtClean="0"/>
              <a:t>Example 1: Fast </a:t>
            </a:r>
            <a:r>
              <a:rPr lang="en-US" sz="2000" dirty="0" err="1" smtClean="0"/>
              <a:t>tuneup</a:t>
            </a:r>
            <a:r>
              <a:rPr lang="en-US" sz="2000" dirty="0" smtClean="0"/>
              <a:t> in high dimensions</a:t>
            </a:r>
            <a:endParaRPr lang="en-US" sz="2000" dirty="0"/>
          </a:p>
        </p:txBody>
      </p:sp>
      <p:sp>
        <p:nvSpPr>
          <p:cNvPr id="5" name="TextBox 4"/>
          <p:cNvSpPr txBox="1"/>
          <p:nvPr/>
        </p:nvSpPr>
        <p:spPr>
          <a:xfrm>
            <a:off x="838200" y="1981200"/>
            <a:ext cx="6242894" cy="707886"/>
          </a:xfrm>
          <a:prstGeom prst="rect">
            <a:avLst/>
          </a:prstGeom>
          <a:noFill/>
        </p:spPr>
        <p:txBody>
          <a:bodyPr wrap="none" rtlCol="0">
            <a:spAutoFit/>
          </a:bodyPr>
          <a:lstStyle/>
          <a:p>
            <a:r>
              <a:rPr lang="en-US" sz="2000" dirty="0" smtClean="0"/>
              <a:t>Upshot: </a:t>
            </a:r>
            <a:r>
              <a:rPr lang="en-US" sz="2000" dirty="0" smtClean="0">
                <a:sym typeface="Wingdings"/>
              </a:rPr>
              <a:t> </a:t>
            </a:r>
            <a:r>
              <a:rPr lang="en-US" sz="2000" dirty="0" smtClean="0"/>
              <a:t>Faster tuning (factor of 4 vs. simplex)</a:t>
            </a:r>
          </a:p>
          <a:p>
            <a:r>
              <a:rPr lang="en-US" sz="2000" dirty="0" smtClean="0"/>
              <a:t>	 </a:t>
            </a:r>
            <a:r>
              <a:rPr lang="en-US" sz="2000" dirty="0" smtClean="0">
                <a:sym typeface="Wingdings"/>
              </a:rPr>
              <a:t> More robust tuning (e.g. tune from noise)</a:t>
            </a:r>
            <a:endParaRPr lang="en-US" sz="2000" dirty="0"/>
          </a:p>
        </p:txBody>
      </p:sp>
    </p:spTree>
    <p:extLst>
      <p:ext uri="{BB962C8B-B14F-4D97-AF65-F5344CB8AC3E}">
        <p14:creationId xmlns:p14="http://schemas.microsoft.com/office/powerpoint/2010/main" val="286840813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395" y="5029200"/>
            <a:ext cx="4121459" cy="1808773"/>
          </a:xfrm>
          <a:prstGeom prst="rect">
            <a:avLst/>
          </a:prstGeom>
        </p:spPr>
      </p:pic>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52800" y="3200400"/>
            <a:ext cx="1752600" cy="1654523"/>
          </a:xfrm>
          <a:prstGeom prst="rect">
            <a:avLst/>
          </a:prstGeom>
        </p:spPr>
      </p:pic>
      <p:cxnSp>
        <p:nvCxnSpPr>
          <p:cNvPr id="13" name="Straight Arrow Connector 12"/>
          <p:cNvCxnSpPr/>
          <p:nvPr/>
        </p:nvCxnSpPr>
        <p:spPr>
          <a:xfrm flipV="1">
            <a:off x="4267200" y="4800600"/>
            <a:ext cx="1371600" cy="9906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3810000" y="4876800"/>
            <a:ext cx="304800" cy="3810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0" y="5029200"/>
            <a:ext cx="1600200" cy="707886"/>
          </a:xfrm>
          <a:prstGeom prst="rect">
            <a:avLst/>
          </a:prstGeom>
        </p:spPr>
        <p:txBody>
          <a:bodyPr wrap="square">
            <a:spAutoFit/>
          </a:bodyPr>
          <a:lstStyle/>
          <a:p>
            <a:r>
              <a:rPr lang="en-US" sz="1000" dirty="0">
                <a:solidFill>
                  <a:srgbClr val="222222"/>
                </a:solidFill>
                <a:latin typeface="Arial" charset="0"/>
              </a:rPr>
              <a:t>Maxwell, Timothy J., et al. </a:t>
            </a:r>
            <a:r>
              <a:rPr lang="en-US" sz="1000" dirty="0" smtClean="0">
                <a:solidFill>
                  <a:srgbClr val="222222"/>
                </a:solidFill>
                <a:latin typeface="Arial" charset="0"/>
              </a:rPr>
              <a:t>International </a:t>
            </a:r>
            <a:r>
              <a:rPr lang="en-US" sz="1000" dirty="0">
                <a:solidFill>
                  <a:srgbClr val="222222"/>
                </a:solidFill>
                <a:latin typeface="Arial" charset="0"/>
              </a:rPr>
              <a:t>Society for Optics and Photonics, 2014.</a:t>
            </a:r>
            <a:endParaRPr lang="en-US" sz="1000" dirty="0"/>
          </a:p>
        </p:txBody>
      </p:sp>
      <p:sp>
        <p:nvSpPr>
          <p:cNvPr id="18" name="TextBox 17"/>
          <p:cNvSpPr txBox="1"/>
          <p:nvPr/>
        </p:nvSpPr>
        <p:spPr>
          <a:xfrm>
            <a:off x="3669561" y="2971800"/>
            <a:ext cx="1131039" cy="338554"/>
          </a:xfrm>
          <a:prstGeom prst="rect">
            <a:avLst/>
          </a:prstGeom>
          <a:noFill/>
        </p:spPr>
        <p:txBody>
          <a:bodyPr wrap="none" rtlCol="0">
            <a:spAutoFit/>
          </a:bodyPr>
          <a:lstStyle/>
          <a:p>
            <a:r>
              <a:rPr lang="en-US" sz="1600" b="1" dirty="0" smtClean="0"/>
              <a:t>Spectrum</a:t>
            </a:r>
            <a:endParaRPr lang="en-US" sz="1600" b="1" dirty="0"/>
          </a:p>
        </p:txBody>
      </p:sp>
      <p:sp>
        <p:nvSpPr>
          <p:cNvPr id="2" name="Slide Number Placeholder 1"/>
          <p:cNvSpPr>
            <a:spLocks noGrp="1"/>
          </p:cNvSpPr>
          <p:nvPr>
            <p:ph type="sldNum" sz="quarter" idx="11"/>
          </p:nvPr>
        </p:nvSpPr>
        <p:spPr/>
        <p:txBody>
          <a:bodyPr/>
          <a:lstStyle/>
          <a:p>
            <a:fld id="{5BD36294-2849-48A8-8531-5354CF3095D2}" type="slidenum">
              <a:rPr lang="en-US" smtClean="0"/>
              <a:pPr/>
              <a:t>13</a:t>
            </a:fld>
            <a:endParaRPr lang="en-US" dirty="0"/>
          </a:p>
        </p:txBody>
      </p:sp>
      <p:sp>
        <p:nvSpPr>
          <p:cNvPr id="28" name="TextBox 27"/>
          <p:cNvSpPr txBox="1"/>
          <p:nvPr/>
        </p:nvSpPr>
        <p:spPr>
          <a:xfrm>
            <a:off x="228600" y="1828800"/>
            <a:ext cx="5257800" cy="1154162"/>
          </a:xfrm>
          <a:prstGeom prst="rect">
            <a:avLst/>
          </a:prstGeom>
          <a:noFill/>
        </p:spPr>
        <p:txBody>
          <a:bodyPr wrap="square" rtlCol="0">
            <a:spAutoFit/>
          </a:bodyPr>
          <a:lstStyle/>
          <a:p>
            <a:r>
              <a:rPr lang="en-US" dirty="0" smtClean="0"/>
              <a:t>Users want:</a:t>
            </a:r>
            <a:endParaRPr lang="en-US" dirty="0"/>
          </a:p>
          <a:p>
            <a:pPr marL="342900" indent="-342900">
              <a:buAutoNum type="arabicPeriod"/>
            </a:pPr>
            <a:r>
              <a:rPr lang="en-US" sz="1700" dirty="0" smtClean="0"/>
              <a:t>High resolution X-ray power profile shot-by-shot</a:t>
            </a:r>
            <a:endParaRPr lang="en-US" sz="1700" dirty="0"/>
          </a:p>
          <a:p>
            <a:pPr marL="342900" indent="-342900">
              <a:buAutoNum type="arabicPeriod"/>
            </a:pPr>
            <a:r>
              <a:rPr lang="en-US" sz="1700" dirty="0" smtClean="0"/>
              <a:t>Full (phase and amplitude) reconstruction of X-ray pulses</a:t>
            </a:r>
          </a:p>
        </p:txBody>
      </p:sp>
      <p:sp>
        <p:nvSpPr>
          <p:cNvPr id="32" name="Title 1"/>
          <p:cNvSpPr>
            <a:spLocks noGrp="1"/>
          </p:cNvSpPr>
          <p:nvPr>
            <p:ph type="title"/>
          </p:nvPr>
        </p:nvSpPr>
        <p:spPr>
          <a:xfrm>
            <a:off x="451822" y="129092"/>
            <a:ext cx="8103570" cy="753033"/>
          </a:xfrm>
        </p:spPr>
        <p:txBody>
          <a:bodyPr/>
          <a:lstStyle/>
          <a:p>
            <a:r>
              <a:rPr lang="en-US" dirty="0" smtClean="0"/>
              <a:t>Data Analysis: Pulse reconstruction</a:t>
            </a:r>
            <a:endParaRPr lang="en-US" dirty="0"/>
          </a:p>
        </p:txBody>
      </p:sp>
      <p:sp>
        <p:nvSpPr>
          <p:cNvPr id="5" name="TextBox 4"/>
          <p:cNvSpPr txBox="1"/>
          <p:nvPr/>
        </p:nvSpPr>
        <p:spPr>
          <a:xfrm>
            <a:off x="609600" y="1346537"/>
            <a:ext cx="5410200" cy="400110"/>
          </a:xfrm>
          <a:prstGeom prst="rect">
            <a:avLst/>
          </a:prstGeom>
          <a:noFill/>
        </p:spPr>
        <p:txBody>
          <a:bodyPr wrap="square" rtlCol="0">
            <a:spAutoFit/>
          </a:bodyPr>
          <a:lstStyle/>
          <a:p>
            <a:r>
              <a:rPr lang="en-US" sz="2000" b="1" dirty="0" smtClean="0"/>
              <a:t>How </a:t>
            </a:r>
            <a:r>
              <a:rPr lang="en-US" sz="2000" b="1" dirty="0" smtClean="0"/>
              <a:t>can we measure femtosecond </a:t>
            </a:r>
            <a:r>
              <a:rPr lang="en-US" sz="2000" b="1" dirty="0" smtClean="0"/>
              <a:t>X-rays?</a:t>
            </a:r>
          </a:p>
        </p:txBody>
      </p:sp>
      <p:pic>
        <p:nvPicPr>
          <p:cNvPr id="41" name="Picture 40" descr="Screen Shot 2016-10-08 at 10.50.19 PM.png"/>
          <p:cNvPicPr>
            <a:picLocks noChangeAspect="1"/>
          </p:cNvPicPr>
          <p:nvPr/>
        </p:nvPicPr>
        <p:blipFill rotWithShape="1">
          <a:blip r:embed="rId5">
            <a:extLst>
              <a:ext uri="{28A0092B-C50C-407E-A947-70E740481C1C}">
                <a14:useLocalDpi xmlns:a14="http://schemas.microsoft.com/office/drawing/2010/main" val="0"/>
              </a:ext>
            </a:extLst>
          </a:blip>
          <a:srcRect l="7027" t="1346" r="7813" b="13065"/>
          <a:stretch/>
        </p:blipFill>
        <p:spPr>
          <a:xfrm>
            <a:off x="304800" y="3276600"/>
            <a:ext cx="2590800" cy="1340069"/>
          </a:xfrm>
          <a:prstGeom prst="rect">
            <a:avLst/>
          </a:prstGeom>
        </p:spPr>
      </p:pic>
      <p:grpSp>
        <p:nvGrpSpPr>
          <p:cNvPr id="44" name="Group 43"/>
          <p:cNvGrpSpPr/>
          <p:nvPr/>
        </p:nvGrpSpPr>
        <p:grpSpPr>
          <a:xfrm>
            <a:off x="5638800" y="5179866"/>
            <a:ext cx="2881750" cy="1647257"/>
            <a:chOff x="2986381" y="4724400"/>
            <a:chExt cx="3033419" cy="1930419"/>
          </a:xfrm>
        </p:grpSpPr>
        <p:pic>
          <p:nvPicPr>
            <p:cNvPr id="45" name="Picture 44" descr="sim_power.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048000" y="4724400"/>
              <a:ext cx="2971800" cy="1825946"/>
            </a:xfrm>
            <a:prstGeom prst="rect">
              <a:avLst/>
            </a:prstGeom>
          </p:spPr>
        </p:pic>
        <p:sp>
          <p:nvSpPr>
            <p:cNvPr id="46" name="TextBox 45"/>
            <p:cNvSpPr txBox="1"/>
            <p:nvPr/>
          </p:nvSpPr>
          <p:spPr>
            <a:xfrm rot="16200000">
              <a:off x="2497244" y="5439478"/>
              <a:ext cx="1318448" cy="340173"/>
            </a:xfrm>
            <a:prstGeom prst="rect">
              <a:avLst/>
            </a:prstGeom>
            <a:noFill/>
          </p:spPr>
          <p:txBody>
            <a:bodyPr wrap="none" rtlCol="0">
              <a:spAutoFit/>
            </a:bodyPr>
            <a:lstStyle/>
            <a:p>
              <a:r>
                <a:rPr lang="en-US" sz="1500" b="1" dirty="0" smtClean="0"/>
                <a:t>Power (W)</a:t>
              </a:r>
              <a:endParaRPr lang="en-US" sz="1500" b="1" dirty="0"/>
            </a:p>
          </p:txBody>
        </p:sp>
        <p:sp>
          <p:nvSpPr>
            <p:cNvPr id="47" name="TextBox 46"/>
            <p:cNvSpPr txBox="1"/>
            <p:nvPr/>
          </p:nvSpPr>
          <p:spPr>
            <a:xfrm>
              <a:off x="4038601" y="6276102"/>
              <a:ext cx="1034478" cy="378717"/>
            </a:xfrm>
            <a:prstGeom prst="rect">
              <a:avLst/>
            </a:prstGeom>
            <a:noFill/>
          </p:spPr>
          <p:txBody>
            <a:bodyPr wrap="none" rtlCol="0">
              <a:spAutoFit/>
            </a:bodyPr>
            <a:lstStyle/>
            <a:p>
              <a:r>
                <a:rPr lang="en-US" sz="1500" b="1" dirty="0" smtClean="0"/>
                <a:t>Time (</a:t>
              </a:r>
              <a:r>
                <a:rPr lang="en-US" sz="1500" b="1" dirty="0" err="1" smtClean="0"/>
                <a:t>fs</a:t>
              </a:r>
              <a:r>
                <a:rPr lang="en-US" sz="1500" b="1" dirty="0" smtClean="0"/>
                <a:t>)</a:t>
              </a:r>
              <a:endParaRPr lang="en-US" sz="1500" b="1" dirty="0"/>
            </a:p>
          </p:txBody>
        </p:sp>
      </p:grpSp>
      <p:pic>
        <p:nvPicPr>
          <p:cNvPr id="48" name="Picture 47" descr="sim_final_LPS.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56663" y="3262167"/>
            <a:ext cx="2942269" cy="1494487"/>
          </a:xfrm>
          <a:prstGeom prst="rect">
            <a:avLst/>
          </a:prstGeom>
        </p:spPr>
      </p:pic>
      <p:sp>
        <p:nvSpPr>
          <p:cNvPr id="50" name="TextBox 49"/>
          <p:cNvSpPr txBox="1"/>
          <p:nvPr/>
        </p:nvSpPr>
        <p:spPr>
          <a:xfrm>
            <a:off x="7040984" y="3408902"/>
            <a:ext cx="1255660" cy="323165"/>
          </a:xfrm>
          <a:prstGeom prst="rect">
            <a:avLst/>
          </a:prstGeom>
          <a:noFill/>
        </p:spPr>
        <p:txBody>
          <a:bodyPr wrap="none" rtlCol="0">
            <a:spAutoFit/>
          </a:bodyPr>
          <a:lstStyle/>
          <a:p>
            <a:r>
              <a:rPr lang="en-US" sz="1500" b="1" dirty="0" smtClean="0"/>
              <a:t>After lasing</a:t>
            </a:r>
            <a:endParaRPr lang="en-US" sz="1500" b="1" dirty="0"/>
          </a:p>
        </p:txBody>
      </p:sp>
      <p:grpSp>
        <p:nvGrpSpPr>
          <p:cNvPr id="57" name="Group 56"/>
          <p:cNvGrpSpPr/>
          <p:nvPr/>
        </p:nvGrpSpPr>
        <p:grpSpPr>
          <a:xfrm>
            <a:off x="5521151" y="1745611"/>
            <a:ext cx="3089449" cy="1579340"/>
            <a:chOff x="5521151" y="1745611"/>
            <a:chExt cx="3089449" cy="1579340"/>
          </a:xfrm>
        </p:grpSpPr>
        <p:pic>
          <p:nvPicPr>
            <p:cNvPr id="43" name="Picture 42" descr="sim_initial_LPS.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657603" y="1745611"/>
              <a:ext cx="2952997" cy="1579340"/>
            </a:xfrm>
            <a:prstGeom prst="rect">
              <a:avLst/>
            </a:prstGeom>
          </p:spPr>
        </p:pic>
        <p:sp>
          <p:nvSpPr>
            <p:cNvPr id="49" name="TextBox 48"/>
            <p:cNvSpPr txBox="1"/>
            <p:nvPr/>
          </p:nvSpPr>
          <p:spPr>
            <a:xfrm>
              <a:off x="6902539" y="1884902"/>
              <a:ext cx="1403261" cy="323165"/>
            </a:xfrm>
            <a:prstGeom prst="rect">
              <a:avLst/>
            </a:prstGeom>
            <a:noFill/>
          </p:spPr>
          <p:txBody>
            <a:bodyPr wrap="none" rtlCol="0">
              <a:spAutoFit/>
            </a:bodyPr>
            <a:lstStyle/>
            <a:p>
              <a:r>
                <a:rPr lang="en-US" sz="1500" b="1" dirty="0" smtClean="0"/>
                <a:t>Before lasing</a:t>
              </a:r>
              <a:endParaRPr lang="en-US" sz="1500" b="1" dirty="0"/>
            </a:p>
          </p:txBody>
        </p:sp>
        <p:sp>
          <p:nvSpPr>
            <p:cNvPr id="51" name="TextBox 50"/>
            <p:cNvSpPr txBox="1"/>
            <p:nvPr/>
          </p:nvSpPr>
          <p:spPr>
            <a:xfrm rot="16200000">
              <a:off x="5032434" y="2306613"/>
              <a:ext cx="1300600" cy="323165"/>
            </a:xfrm>
            <a:prstGeom prst="rect">
              <a:avLst/>
            </a:prstGeom>
            <a:noFill/>
          </p:spPr>
          <p:txBody>
            <a:bodyPr wrap="none" rtlCol="0">
              <a:spAutoFit/>
            </a:bodyPr>
            <a:lstStyle/>
            <a:p>
              <a:r>
                <a:rPr lang="en-US" sz="1500" b="1" dirty="0" smtClean="0"/>
                <a:t>e- energy (</a:t>
              </a:r>
              <a:r>
                <a:rPr lang="en-US" sz="1500" b="1" dirty="0" smtClean="0">
                  <a:latin typeface="Symbol" charset="2"/>
                  <a:cs typeface="Symbol" charset="2"/>
                </a:rPr>
                <a:t>g</a:t>
              </a:r>
              <a:r>
                <a:rPr lang="en-US" sz="1500" b="1" dirty="0" smtClean="0"/>
                <a:t>)</a:t>
              </a:r>
              <a:endParaRPr lang="en-US" sz="1500" b="1" dirty="0"/>
            </a:p>
          </p:txBody>
        </p:sp>
      </p:grpSp>
      <p:sp>
        <p:nvSpPr>
          <p:cNvPr id="52" name="TextBox 51"/>
          <p:cNvSpPr txBox="1"/>
          <p:nvPr/>
        </p:nvSpPr>
        <p:spPr>
          <a:xfrm rot="16200000">
            <a:off x="5020297" y="3795911"/>
            <a:ext cx="1300600" cy="323165"/>
          </a:xfrm>
          <a:prstGeom prst="rect">
            <a:avLst/>
          </a:prstGeom>
          <a:noFill/>
        </p:spPr>
        <p:txBody>
          <a:bodyPr wrap="none" rtlCol="0">
            <a:spAutoFit/>
          </a:bodyPr>
          <a:lstStyle/>
          <a:p>
            <a:r>
              <a:rPr lang="en-US" sz="1500" b="1" dirty="0" smtClean="0"/>
              <a:t>e- energy (</a:t>
            </a:r>
            <a:r>
              <a:rPr lang="en-US" sz="1500" b="1" dirty="0" smtClean="0">
                <a:latin typeface="Symbol" charset="2"/>
                <a:cs typeface="Symbol" charset="2"/>
              </a:rPr>
              <a:t>g</a:t>
            </a:r>
            <a:r>
              <a:rPr lang="en-US" sz="1500" b="1" dirty="0" smtClean="0"/>
              <a:t>)</a:t>
            </a:r>
            <a:endParaRPr lang="en-US" sz="1500" b="1" dirty="0"/>
          </a:p>
        </p:txBody>
      </p:sp>
      <p:sp>
        <p:nvSpPr>
          <p:cNvPr id="53" name="Down Arrow 52"/>
          <p:cNvSpPr/>
          <p:nvPr/>
        </p:nvSpPr>
        <p:spPr>
          <a:xfrm>
            <a:off x="6997829" y="4779539"/>
            <a:ext cx="393571" cy="323384"/>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 name="TextBox 53"/>
          <p:cNvSpPr txBox="1"/>
          <p:nvPr/>
        </p:nvSpPr>
        <p:spPr>
          <a:xfrm>
            <a:off x="6067041" y="3108125"/>
            <a:ext cx="2162559" cy="323165"/>
          </a:xfrm>
          <a:prstGeom prst="rect">
            <a:avLst/>
          </a:prstGeom>
          <a:noFill/>
        </p:spPr>
        <p:txBody>
          <a:bodyPr wrap="none" rtlCol="0">
            <a:spAutoFit/>
          </a:bodyPr>
          <a:lstStyle/>
          <a:p>
            <a:r>
              <a:rPr lang="en-US" sz="1500" b="1" dirty="0" smtClean="0"/>
              <a:t>Electron phase space</a:t>
            </a:r>
            <a:endParaRPr lang="en-US" sz="1500" b="1" dirty="0"/>
          </a:p>
        </p:txBody>
      </p:sp>
    </p:spTree>
    <p:extLst>
      <p:ext uri="{BB962C8B-B14F-4D97-AF65-F5344CB8AC3E}">
        <p14:creationId xmlns:p14="http://schemas.microsoft.com/office/powerpoint/2010/main" val="216326323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7"/>
                                        </p:tgtEl>
                                        <p:attrNameLst>
                                          <p:attrName>style.visibility</p:attrName>
                                        </p:attrNameLst>
                                      </p:cBhvr>
                                      <p:to>
                                        <p:strVal val="visible"/>
                                      </p:to>
                                    </p:set>
                                  </p:childTnLst>
                                </p:cTn>
                              </p:par>
                              <p:par>
                                <p:cTn id="17" presetID="1" presetClass="exit" presetSubtype="0" fill="hold" grpId="1" nodeType="withEffect">
                                  <p:stCondLst>
                                    <p:cond delay="0"/>
                                  </p:stCondLst>
                                  <p:childTnLst>
                                    <p:set>
                                      <p:cBhvr>
                                        <p:cTn id="18" dur="1" fill="hold">
                                          <p:stCondLst>
                                            <p:cond delay="0"/>
                                          </p:stCondLst>
                                        </p:cTn>
                                        <p:tgtEl>
                                          <p:spTgt spid="54"/>
                                        </p:tgtEl>
                                        <p:attrNameLst>
                                          <p:attrName>style.visibility</p:attrName>
                                        </p:attrNameLst>
                                      </p:cBhvr>
                                      <p:to>
                                        <p:strVal val="hidden"/>
                                      </p:to>
                                    </p:set>
                                  </p:childTnLst>
                                </p:cTn>
                              </p:par>
                              <p:par>
                                <p:cTn id="19" presetID="1" presetClass="entr" presetSubtype="0" fill="hold" grpId="0" nodeType="withEffect">
                                  <p:stCondLst>
                                    <p:cond delay="0"/>
                                  </p:stCondLst>
                                  <p:childTnLst>
                                    <p:set>
                                      <p:cBhvr>
                                        <p:cTn id="20" dur="1" fill="hold">
                                          <p:stCondLst>
                                            <p:cond delay="0"/>
                                          </p:stCondLst>
                                        </p:cTn>
                                        <p:tgtEl>
                                          <p:spTgt spid="5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nodeType="clickEffect">
                                  <p:stCondLst>
                                    <p:cond delay="0"/>
                                  </p:stCondLst>
                                  <p:childTnLst>
                                    <p:set>
                                      <p:cBhvr>
                                        <p:cTn id="28" dur="1" fill="hold">
                                          <p:stCondLst>
                                            <p:cond delay="0"/>
                                          </p:stCondLst>
                                        </p:cTn>
                                        <p:tgtEl>
                                          <p:spTgt spid="5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2" grpId="0"/>
      <p:bldP spid="53" grpId="0" animBg="1"/>
      <p:bldP spid="54" grpId="0"/>
      <p:bldP spid="54"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 Shot 2018-10-03 at 12.47.55 AM.png"/>
          <p:cNvPicPr>
            <a:picLocks noChangeAspect="1"/>
          </p:cNvPicPr>
          <p:nvPr/>
        </p:nvPicPr>
        <p:blipFill rotWithShape="1">
          <a:blip r:embed="rId2">
            <a:extLst>
              <a:ext uri="{28A0092B-C50C-407E-A947-70E740481C1C}">
                <a14:useLocalDpi xmlns:a14="http://schemas.microsoft.com/office/drawing/2010/main" val="0"/>
              </a:ext>
            </a:extLst>
          </a:blip>
          <a:srcRect r="-12" b="30963"/>
          <a:stretch/>
        </p:blipFill>
        <p:spPr>
          <a:xfrm>
            <a:off x="0" y="4208056"/>
            <a:ext cx="6096000" cy="2649944"/>
          </a:xfrm>
          <a:prstGeom prst="rect">
            <a:avLst/>
          </a:prstGeom>
        </p:spPr>
      </p:pic>
      <p:pic>
        <p:nvPicPr>
          <p:cNvPr id="39" name="Picture 38"/>
          <p:cNvPicPr>
            <a:picLocks noChangeAspect="1"/>
          </p:cNvPicPr>
          <p:nvPr/>
        </p:nvPicPr>
        <p:blipFill rotWithShape="1">
          <a:blip r:embed="rId3"/>
          <a:srcRect l="32264"/>
          <a:stretch/>
        </p:blipFill>
        <p:spPr>
          <a:xfrm>
            <a:off x="76200" y="1600200"/>
            <a:ext cx="3922709" cy="2547198"/>
          </a:xfrm>
          <a:prstGeom prst="rect">
            <a:avLst/>
          </a:prstGeom>
        </p:spPr>
      </p:pic>
      <p:sp>
        <p:nvSpPr>
          <p:cNvPr id="2" name="Title 1"/>
          <p:cNvSpPr>
            <a:spLocks noGrp="1"/>
          </p:cNvSpPr>
          <p:nvPr>
            <p:ph type="title"/>
          </p:nvPr>
        </p:nvSpPr>
        <p:spPr/>
        <p:txBody>
          <a:bodyPr/>
          <a:lstStyle/>
          <a:p>
            <a:r>
              <a:rPr lang="en-US" dirty="0" smtClean="0"/>
              <a:t>Data Analysis: Pulse reconstruction</a:t>
            </a:r>
            <a:endParaRPr lang="en-US" dirty="0"/>
          </a:p>
        </p:txBody>
      </p:sp>
      <p:sp>
        <p:nvSpPr>
          <p:cNvPr id="18" name="TextBox 17"/>
          <p:cNvSpPr txBox="1"/>
          <p:nvPr/>
        </p:nvSpPr>
        <p:spPr>
          <a:xfrm>
            <a:off x="2852825" y="1219200"/>
            <a:ext cx="3017623" cy="523220"/>
          </a:xfrm>
          <a:prstGeom prst="rect">
            <a:avLst/>
          </a:prstGeom>
          <a:noFill/>
        </p:spPr>
        <p:txBody>
          <a:bodyPr wrap="none" rtlCol="0">
            <a:spAutoFit/>
          </a:bodyPr>
          <a:lstStyle/>
          <a:p>
            <a:r>
              <a:rPr lang="en-US" sz="2800" b="1" dirty="0" smtClean="0">
                <a:solidFill>
                  <a:srgbClr val="000000"/>
                </a:solidFill>
              </a:rPr>
              <a:t>Computer vision</a:t>
            </a:r>
          </a:p>
        </p:txBody>
      </p:sp>
      <p:sp>
        <p:nvSpPr>
          <p:cNvPr id="40" name="TextBox 39"/>
          <p:cNvSpPr txBox="1"/>
          <p:nvPr/>
        </p:nvSpPr>
        <p:spPr>
          <a:xfrm>
            <a:off x="838200" y="4111823"/>
            <a:ext cx="2362200" cy="307777"/>
          </a:xfrm>
          <a:prstGeom prst="rect">
            <a:avLst/>
          </a:prstGeom>
          <a:noFill/>
        </p:spPr>
        <p:txBody>
          <a:bodyPr wrap="square" rtlCol="0">
            <a:spAutoFit/>
          </a:bodyPr>
          <a:lstStyle/>
          <a:p>
            <a:pPr algn="ctr"/>
            <a:r>
              <a:rPr lang="en-US" sz="1400" dirty="0" smtClean="0"/>
              <a:t>Stanford CS231n</a:t>
            </a:r>
            <a:endParaRPr lang="en-US" sz="1400" dirty="0"/>
          </a:p>
        </p:txBody>
      </p:sp>
      <p:pic>
        <p:nvPicPr>
          <p:cNvPr id="4" name="Picture 3" descr="Screen Shot 2018-10-02 at 11.15.32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6172200" y="4343400"/>
            <a:ext cx="2743200" cy="2284732"/>
          </a:xfrm>
          <a:prstGeom prst="rect">
            <a:avLst/>
          </a:prstGeom>
        </p:spPr>
      </p:pic>
      <p:sp>
        <p:nvSpPr>
          <p:cNvPr id="5" name="TextBox 4"/>
          <p:cNvSpPr txBox="1"/>
          <p:nvPr/>
        </p:nvSpPr>
        <p:spPr>
          <a:xfrm>
            <a:off x="76200" y="6537125"/>
            <a:ext cx="1199267" cy="338554"/>
          </a:xfrm>
          <a:prstGeom prst="rect">
            <a:avLst/>
          </a:prstGeom>
          <a:noFill/>
        </p:spPr>
        <p:txBody>
          <a:bodyPr wrap="none" rtlCol="0">
            <a:spAutoFit/>
          </a:bodyPr>
          <a:lstStyle/>
          <a:p>
            <a:r>
              <a:rPr lang="en-US" sz="1600" b="1" dirty="0" smtClean="0"/>
              <a:t>D. Mendez</a:t>
            </a:r>
            <a:endParaRPr lang="en-US" sz="1600" b="1" dirty="0"/>
          </a:p>
        </p:txBody>
      </p:sp>
      <p:sp>
        <p:nvSpPr>
          <p:cNvPr id="6" name="Rectangle 5"/>
          <p:cNvSpPr/>
          <p:nvPr/>
        </p:nvSpPr>
        <p:spPr>
          <a:xfrm>
            <a:off x="4343400" y="3581400"/>
            <a:ext cx="4876800" cy="261610"/>
          </a:xfrm>
          <a:prstGeom prst="rect">
            <a:avLst/>
          </a:prstGeom>
        </p:spPr>
        <p:txBody>
          <a:bodyPr wrap="square">
            <a:spAutoFit/>
          </a:bodyPr>
          <a:lstStyle/>
          <a:p>
            <a:pPr algn="ctr"/>
            <a:r>
              <a:rPr lang="en-US" sz="1100" dirty="0" smtClean="0"/>
              <a:t>Aphex34 https</a:t>
            </a:r>
            <a:r>
              <a:rPr lang="en-US" sz="1100" dirty="0"/>
              <a:t>://</a:t>
            </a:r>
            <a:r>
              <a:rPr lang="en-US" sz="1100" dirty="0" err="1"/>
              <a:t>commons.wikimedia.org</a:t>
            </a:r>
            <a:r>
              <a:rPr lang="en-US" sz="1100" dirty="0"/>
              <a:t>/w/</a:t>
            </a:r>
            <a:r>
              <a:rPr lang="en-US" sz="1100" dirty="0" err="1"/>
              <a:t>index.php?curid</a:t>
            </a:r>
            <a:r>
              <a:rPr lang="en-US" sz="1100" dirty="0"/>
              <a:t>=45679374</a:t>
            </a:r>
          </a:p>
        </p:txBody>
      </p:sp>
      <p:pic>
        <p:nvPicPr>
          <p:cNvPr id="7" name="Picture 6"/>
          <p:cNvPicPr>
            <a:picLocks noChangeAspect="1"/>
          </p:cNvPicPr>
          <p:nvPr/>
        </p:nvPicPr>
        <p:blipFill>
          <a:blip r:embed="rId5"/>
          <a:stretch>
            <a:fillRect/>
          </a:stretch>
        </p:blipFill>
        <p:spPr>
          <a:xfrm>
            <a:off x="4191000" y="2057400"/>
            <a:ext cx="4876800" cy="1501140"/>
          </a:xfrm>
          <a:prstGeom prst="rect">
            <a:avLst/>
          </a:prstGeom>
        </p:spPr>
      </p:pic>
    </p:spTree>
    <p:extLst>
      <p:ext uri="{BB962C8B-B14F-4D97-AF65-F5344CB8AC3E}">
        <p14:creationId xmlns:p14="http://schemas.microsoft.com/office/powerpoint/2010/main" val="116779960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椭圆 22">
            <a:extLst>
              <a:ext uri="{FF2B5EF4-FFF2-40B4-BE49-F238E27FC236}">
                <a16:creationId xmlns="" xmlns:a16="http://schemas.microsoft.com/office/drawing/2014/main" id="{88438FF2-2269-467C-91EC-FBAF007935D2}"/>
              </a:ext>
            </a:extLst>
          </p:cNvPr>
          <p:cNvSpPr/>
          <p:nvPr/>
        </p:nvSpPr>
        <p:spPr>
          <a:xfrm>
            <a:off x="190308" y="4465400"/>
            <a:ext cx="938259" cy="892139"/>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4" name="文本框 23">
            <a:extLst>
              <a:ext uri="{FF2B5EF4-FFF2-40B4-BE49-F238E27FC236}">
                <a16:creationId xmlns="" xmlns:a16="http://schemas.microsoft.com/office/drawing/2014/main" id="{CBB49BAF-E37E-4182-B005-C77297AB22B2}"/>
              </a:ext>
            </a:extLst>
          </p:cNvPr>
          <p:cNvSpPr txBox="1"/>
          <p:nvPr/>
        </p:nvSpPr>
        <p:spPr>
          <a:xfrm>
            <a:off x="116414" y="4778996"/>
            <a:ext cx="1086046" cy="276999"/>
          </a:xfrm>
          <a:prstGeom prst="rect">
            <a:avLst/>
          </a:prstGeom>
          <a:noFill/>
        </p:spPr>
        <p:txBody>
          <a:bodyPr wrap="square" rtlCol="0">
            <a:spAutoFit/>
          </a:bodyPr>
          <a:lstStyle/>
          <a:p>
            <a:r>
              <a:rPr lang="en-US" altLang="zh-CN" sz="1200" b="1" dirty="0">
                <a:solidFill>
                  <a:schemeClr val="bg1"/>
                </a:solidFill>
              </a:rPr>
              <a:t>Experiment</a:t>
            </a:r>
            <a:endParaRPr lang="zh-CN" altLang="en-US" sz="1200" b="1" dirty="0">
              <a:solidFill>
                <a:schemeClr val="bg1"/>
              </a:solidFill>
            </a:endParaRPr>
          </a:p>
        </p:txBody>
      </p:sp>
      <p:grpSp>
        <p:nvGrpSpPr>
          <p:cNvPr id="7" name="Group 6"/>
          <p:cNvGrpSpPr/>
          <p:nvPr/>
        </p:nvGrpSpPr>
        <p:grpSpPr>
          <a:xfrm>
            <a:off x="1115031" y="4459690"/>
            <a:ext cx="2902115" cy="858848"/>
            <a:chOff x="1115031" y="4459690"/>
            <a:chExt cx="2902115" cy="858848"/>
          </a:xfrm>
        </p:grpSpPr>
        <p:sp>
          <p:nvSpPr>
            <p:cNvPr id="11" name="椭圆 10">
              <a:extLst>
                <a:ext uri="{FF2B5EF4-FFF2-40B4-BE49-F238E27FC236}">
                  <a16:creationId xmlns="" xmlns:a16="http://schemas.microsoft.com/office/drawing/2014/main" id="{8E7735BD-2AC1-4926-8A8E-C748B761385D}"/>
                </a:ext>
              </a:extLst>
            </p:cNvPr>
            <p:cNvSpPr/>
            <p:nvPr/>
          </p:nvSpPr>
          <p:spPr>
            <a:xfrm>
              <a:off x="3028864" y="4459690"/>
              <a:ext cx="938259" cy="858848"/>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3" name="文本框 12">
              <a:extLst>
                <a:ext uri="{FF2B5EF4-FFF2-40B4-BE49-F238E27FC236}">
                  <a16:creationId xmlns="" xmlns:a16="http://schemas.microsoft.com/office/drawing/2014/main" id="{D2657021-F416-4C3F-8D85-D60B5CF85D6B}"/>
                </a:ext>
              </a:extLst>
            </p:cNvPr>
            <p:cNvSpPr txBox="1"/>
            <p:nvPr/>
          </p:nvSpPr>
          <p:spPr>
            <a:xfrm>
              <a:off x="2971800" y="4667071"/>
              <a:ext cx="1045346" cy="523220"/>
            </a:xfrm>
            <a:prstGeom prst="rect">
              <a:avLst/>
            </a:prstGeom>
            <a:noFill/>
          </p:spPr>
          <p:txBody>
            <a:bodyPr wrap="square" rtlCol="0">
              <a:spAutoFit/>
            </a:bodyPr>
            <a:lstStyle/>
            <a:p>
              <a:pPr algn="ctr"/>
              <a:r>
                <a:rPr lang="en-US" altLang="zh-CN" sz="1400" b="1" dirty="0" smtClean="0">
                  <a:solidFill>
                    <a:schemeClr val="bg1"/>
                  </a:solidFill>
                </a:rPr>
                <a:t>Training Set</a:t>
              </a:r>
              <a:endParaRPr lang="en-US" altLang="zh-CN" sz="1400" b="1" dirty="0">
                <a:solidFill>
                  <a:schemeClr val="bg1"/>
                </a:solidFill>
              </a:endParaRPr>
            </a:p>
          </p:txBody>
        </p:sp>
        <p:cxnSp>
          <p:nvCxnSpPr>
            <p:cNvPr id="25" name="直接箭头连接符 24">
              <a:extLst>
                <a:ext uri="{FF2B5EF4-FFF2-40B4-BE49-F238E27FC236}">
                  <a16:creationId xmlns="" xmlns:a16="http://schemas.microsoft.com/office/drawing/2014/main" id="{53BC6699-5D13-4FDC-B04B-A031C798BD25}"/>
                </a:ext>
              </a:extLst>
            </p:cNvPr>
            <p:cNvCxnSpPr>
              <a:cxnSpLocks/>
              <a:stCxn id="23" idx="6"/>
              <a:endCxn id="11" idx="2"/>
            </p:cNvCxnSpPr>
            <p:nvPr/>
          </p:nvCxnSpPr>
          <p:spPr>
            <a:xfrm flipV="1">
              <a:off x="1128569" y="4889112"/>
              <a:ext cx="1900298" cy="2235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6" name="文本框 25">
              <a:extLst>
                <a:ext uri="{FF2B5EF4-FFF2-40B4-BE49-F238E27FC236}">
                  <a16:creationId xmlns="" xmlns:a16="http://schemas.microsoft.com/office/drawing/2014/main" id="{BC0F3C10-3DF2-4817-8714-56F634B0507C}"/>
                </a:ext>
              </a:extLst>
            </p:cNvPr>
            <p:cNvSpPr txBox="1"/>
            <p:nvPr/>
          </p:nvSpPr>
          <p:spPr>
            <a:xfrm>
              <a:off x="1115031" y="4563186"/>
              <a:ext cx="2041824" cy="307777"/>
            </a:xfrm>
            <a:prstGeom prst="rect">
              <a:avLst/>
            </a:prstGeom>
            <a:noFill/>
          </p:spPr>
          <p:txBody>
            <a:bodyPr wrap="square" rtlCol="0">
              <a:spAutoFit/>
            </a:bodyPr>
            <a:lstStyle/>
            <a:p>
              <a:r>
                <a:rPr lang="en-US" altLang="zh-CN" sz="1400" b="1" dirty="0" smtClean="0">
                  <a:solidFill>
                    <a:srgbClr val="00B050"/>
                  </a:solidFill>
                </a:rPr>
                <a:t>Genesis Simulation</a:t>
              </a:r>
              <a:endParaRPr lang="zh-CN" altLang="en-US" sz="1400" b="1" dirty="0">
                <a:solidFill>
                  <a:srgbClr val="00B050"/>
                </a:solidFill>
              </a:endParaRPr>
            </a:p>
          </p:txBody>
        </p:sp>
      </p:grpSp>
      <p:pic>
        <p:nvPicPr>
          <p:cNvPr id="27" name="图片 26">
            <a:extLst>
              <a:ext uri="{FF2B5EF4-FFF2-40B4-BE49-F238E27FC236}">
                <a16:creationId xmlns="" xmlns:a16="http://schemas.microsoft.com/office/drawing/2014/main" id="{9287614D-A773-4613-B718-A0B1A4754DA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86296" y="1828800"/>
            <a:ext cx="2984647" cy="2073120"/>
          </a:xfrm>
          <a:prstGeom prst="rect">
            <a:avLst/>
          </a:prstGeom>
        </p:spPr>
      </p:pic>
      <p:grpSp>
        <p:nvGrpSpPr>
          <p:cNvPr id="15" name="Group 14"/>
          <p:cNvGrpSpPr/>
          <p:nvPr/>
        </p:nvGrpSpPr>
        <p:grpSpPr>
          <a:xfrm>
            <a:off x="3829718" y="4876800"/>
            <a:ext cx="1580535" cy="1746417"/>
            <a:chOff x="3829718" y="4876800"/>
            <a:chExt cx="1580535" cy="1746417"/>
          </a:xfrm>
        </p:grpSpPr>
        <p:sp>
          <p:nvSpPr>
            <p:cNvPr id="10" name="椭圆 9">
              <a:extLst>
                <a:ext uri="{FF2B5EF4-FFF2-40B4-BE49-F238E27FC236}">
                  <a16:creationId xmlns="" xmlns:a16="http://schemas.microsoft.com/office/drawing/2014/main" id="{B9548BDF-1E76-40AA-9584-9FA5D9DAFC04}"/>
                </a:ext>
              </a:extLst>
            </p:cNvPr>
            <p:cNvSpPr/>
            <p:nvPr/>
          </p:nvSpPr>
          <p:spPr>
            <a:xfrm>
              <a:off x="4472288" y="5813248"/>
              <a:ext cx="897626" cy="809969"/>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4" name="文本框 13">
              <a:extLst>
                <a:ext uri="{FF2B5EF4-FFF2-40B4-BE49-F238E27FC236}">
                  <a16:creationId xmlns="" xmlns:a16="http://schemas.microsoft.com/office/drawing/2014/main" id="{ABAB0547-C4B0-43B7-B625-AF7A1EC8F167}"/>
                </a:ext>
              </a:extLst>
            </p:cNvPr>
            <p:cNvSpPr txBox="1"/>
            <p:nvPr/>
          </p:nvSpPr>
          <p:spPr>
            <a:xfrm>
              <a:off x="4441476" y="6065704"/>
              <a:ext cx="968777" cy="323165"/>
            </a:xfrm>
            <a:prstGeom prst="rect">
              <a:avLst/>
            </a:prstGeom>
            <a:noFill/>
          </p:spPr>
          <p:txBody>
            <a:bodyPr wrap="square" rtlCol="0">
              <a:spAutoFit/>
            </a:bodyPr>
            <a:lstStyle/>
            <a:p>
              <a:pPr algn="ctr"/>
              <a:r>
                <a:rPr lang="en-US" altLang="zh-CN" sz="1500" b="1" dirty="0">
                  <a:solidFill>
                    <a:schemeClr val="bg1"/>
                  </a:solidFill>
                </a:rPr>
                <a:t>GAN</a:t>
              </a:r>
              <a:endParaRPr lang="zh-CN" altLang="en-US" sz="1500" b="1" dirty="0">
                <a:solidFill>
                  <a:schemeClr val="bg1"/>
                </a:solidFill>
              </a:endParaRPr>
            </a:p>
          </p:txBody>
        </p:sp>
        <p:sp>
          <p:nvSpPr>
            <p:cNvPr id="19" name="文本框 18">
              <a:extLst>
                <a:ext uri="{FF2B5EF4-FFF2-40B4-BE49-F238E27FC236}">
                  <a16:creationId xmlns="" xmlns:a16="http://schemas.microsoft.com/office/drawing/2014/main" id="{A4F56513-C264-4022-A117-B992B71969BD}"/>
                </a:ext>
              </a:extLst>
            </p:cNvPr>
            <p:cNvSpPr txBox="1"/>
            <p:nvPr/>
          </p:nvSpPr>
          <p:spPr>
            <a:xfrm>
              <a:off x="4191001" y="4876800"/>
              <a:ext cx="914399" cy="738664"/>
            </a:xfrm>
            <a:prstGeom prst="rect">
              <a:avLst/>
            </a:prstGeom>
            <a:noFill/>
          </p:spPr>
          <p:txBody>
            <a:bodyPr wrap="square" rtlCol="0">
              <a:spAutoFit/>
            </a:bodyPr>
            <a:lstStyle/>
            <a:p>
              <a:r>
                <a:rPr lang="en-US" altLang="zh-CN" sz="1400" b="1" dirty="0">
                  <a:solidFill>
                    <a:srgbClr val="00B050"/>
                  </a:solidFill>
                </a:rPr>
                <a:t>Feed Training Data</a:t>
              </a:r>
              <a:endParaRPr lang="zh-CN" altLang="en-US" sz="1400" b="1" dirty="0">
                <a:solidFill>
                  <a:srgbClr val="00B050"/>
                </a:solidFill>
              </a:endParaRPr>
            </a:p>
          </p:txBody>
        </p:sp>
        <p:cxnSp>
          <p:nvCxnSpPr>
            <p:cNvPr id="22" name="直接箭头连接符 21">
              <a:extLst>
                <a:ext uri="{FF2B5EF4-FFF2-40B4-BE49-F238E27FC236}">
                  <a16:creationId xmlns="" xmlns:a16="http://schemas.microsoft.com/office/drawing/2014/main" id="{EFBDA73B-C642-44E7-9506-88D800D26FFC}"/>
                </a:ext>
              </a:extLst>
            </p:cNvPr>
            <p:cNvCxnSpPr>
              <a:cxnSpLocks/>
              <a:stCxn id="11" idx="5"/>
              <a:endCxn id="10" idx="1"/>
            </p:cNvCxnSpPr>
            <p:nvPr/>
          </p:nvCxnSpPr>
          <p:spPr>
            <a:xfrm>
              <a:off x="3829718" y="5192763"/>
              <a:ext cx="774024" cy="73910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grpSp>
      <p:grpSp>
        <p:nvGrpSpPr>
          <p:cNvPr id="16" name="Group 15"/>
          <p:cNvGrpSpPr/>
          <p:nvPr/>
        </p:nvGrpSpPr>
        <p:grpSpPr>
          <a:xfrm>
            <a:off x="5617056" y="5344180"/>
            <a:ext cx="1469544" cy="1513820"/>
            <a:chOff x="5617056" y="5344180"/>
            <a:chExt cx="1469544" cy="1513820"/>
          </a:xfrm>
        </p:grpSpPr>
        <p:sp>
          <p:nvSpPr>
            <p:cNvPr id="17" name="文本框 16">
              <a:extLst>
                <a:ext uri="{FF2B5EF4-FFF2-40B4-BE49-F238E27FC236}">
                  <a16:creationId xmlns="" xmlns:a16="http://schemas.microsoft.com/office/drawing/2014/main" id="{8E25A711-8DD0-4831-8B02-0444A99F3102}"/>
                </a:ext>
              </a:extLst>
            </p:cNvPr>
            <p:cNvSpPr txBox="1"/>
            <p:nvPr/>
          </p:nvSpPr>
          <p:spPr>
            <a:xfrm>
              <a:off x="5617056" y="5344180"/>
              <a:ext cx="1469544" cy="523220"/>
            </a:xfrm>
            <a:prstGeom prst="rect">
              <a:avLst/>
            </a:prstGeom>
            <a:noFill/>
          </p:spPr>
          <p:txBody>
            <a:bodyPr wrap="square" rtlCol="0">
              <a:spAutoFit/>
            </a:bodyPr>
            <a:lstStyle/>
            <a:p>
              <a:pPr algn="ctr"/>
              <a:r>
                <a:rPr lang="en-US" altLang="zh-CN" sz="1400" b="1" dirty="0">
                  <a:solidFill>
                    <a:srgbClr val="00B050"/>
                  </a:solidFill>
                </a:rPr>
                <a:t>Data Augmentation</a:t>
              </a:r>
            </a:p>
          </p:txBody>
        </p:sp>
        <p:pic>
          <p:nvPicPr>
            <p:cNvPr id="28" name="图片 27">
              <a:extLst>
                <a:ext uri="{FF2B5EF4-FFF2-40B4-BE49-F238E27FC236}">
                  <a16:creationId xmlns="" xmlns:a16="http://schemas.microsoft.com/office/drawing/2014/main" id="{2022B1D8-2A95-48DA-9C3A-2B2E4FC7B40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38868" y="5813292"/>
              <a:ext cx="1052999" cy="1044708"/>
            </a:xfrm>
            <a:prstGeom prst="rect">
              <a:avLst/>
            </a:prstGeom>
          </p:spPr>
        </p:pic>
      </p:grpSp>
      <p:pic>
        <p:nvPicPr>
          <p:cNvPr id="32" name="图片 31">
            <a:extLst>
              <a:ext uri="{FF2B5EF4-FFF2-40B4-BE49-F238E27FC236}">
                <a16:creationId xmlns="" xmlns:a16="http://schemas.microsoft.com/office/drawing/2014/main" id="{FF9F1FC8-A074-46C6-8AED-3121F704893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3430822"/>
            <a:ext cx="1318874" cy="988778"/>
          </a:xfrm>
          <a:prstGeom prst="rect">
            <a:avLst/>
          </a:prstGeom>
        </p:spPr>
      </p:pic>
      <p:grpSp>
        <p:nvGrpSpPr>
          <p:cNvPr id="34" name="Group 33"/>
          <p:cNvGrpSpPr/>
          <p:nvPr/>
        </p:nvGrpSpPr>
        <p:grpSpPr>
          <a:xfrm>
            <a:off x="3967123" y="4491382"/>
            <a:ext cx="3255841" cy="1440483"/>
            <a:chOff x="3967123" y="4491382"/>
            <a:chExt cx="3255841" cy="1440483"/>
          </a:xfrm>
        </p:grpSpPr>
        <p:sp>
          <p:nvSpPr>
            <p:cNvPr id="9" name="椭圆 8">
              <a:extLst>
                <a:ext uri="{FF2B5EF4-FFF2-40B4-BE49-F238E27FC236}">
                  <a16:creationId xmlns="" xmlns:a16="http://schemas.microsoft.com/office/drawing/2014/main" id="{A6C298E3-FA4E-40B7-A7CE-8D45605CF11B}"/>
                </a:ext>
              </a:extLst>
            </p:cNvPr>
            <p:cNvSpPr/>
            <p:nvPr/>
          </p:nvSpPr>
          <p:spPr>
            <a:xfrm>
              <a:off x="6117035" y="4491382"/>
              <a:ext cx="816397" cy="809969"/>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2" name="文本框 11">
              <a:extLst>
                <a:ext uri="{FF2B5EF4-FFF2-40B4-BE49-F238E27FC236}">
                  <a16:creationId xmlns="" xmlns:a16="http://schemas.microsoft.com/office/drawing/2014/main" id="{FB5A51C2-13D4-4601-9196-0D43F73FAF67}"/>
                </a:ext>
              </a:extLst>
            </p:cNvPr>
            <p:cNvSpPr txBox="1"/>
            <p:nvPr/>
          </p:nvSpPr>
          <p:spPr>
            <a:xfrm>
              <a:off x="5844706" y="4750291"/>
              <a:ext cx="1378258" cy="323165"/>
            </a:xfrm>
            <a:prstGeom prst="rect">
              <a:avLst/>
            </a:prstGeom>
            <a:noFill/>
          </p:spPr>
          <p:txBody>
            <a:bodyPr wrap="square" rtlCol="0">
              <a:spAutoFit/>
            </a:bodyPr>
            <a:lstStyle/>
            <a:p>
              <a:pPr algn="ctr"/>
              <a:r>
                <a:rPr lang="en-US" altLang="zh-CN" sz="1500" b="1" dirty="0">
                  <a:solidFill>
                    <a:schemeClr val="bg1"/>
                  </a:solidFill>
                </a:rPr>
                <a:t>CNN</a:t>
              </a:r>
              <a:endParaRPr lang="zh-CN" altLang="en-US" sz="1500" b="1" dirty="0">
                <a:solidFill>
                  <a:schemeClr val="bg1"/>
                </a:solidFill>
              </a:endParaRPr>
            </a:p>
          </p:txBody>
        </p:sp>
        <p:cxnSp>
          <p:nvCxnSpPr>
            <p:cNvPr id="21" name="直接箭头连接符 20">
              <a:extLst>
                <a:ext uri="{FF2B5EF4-FFF2-40B4-BE49-F238E27FC236}">
                  <a16:creationId xmlns="" xmlns:a16="http://schemas.microsoft.com/office/drawing/2014/main" id="{F769343C-92ED-4BAB-B7D9-69FFFDB4C053}"/>
                </a:ext>
              </a:extLst>
            </p:cNvPr>
            <p:cNvCxnSpPr>
              <a:cxnSpLocks/>
              <a:stCxn id="11" idx="6"/>
              <a:endCxn id="9" idx="2"/>
            </p:cNvCxnSpPr>
            <p:nvPr/>
          </p:nvCxnSpPr>
          <p:spPr>
            <a:xfrm>
              <a:off x="3967123" y="4889113"/>
              <a:ext cx="2149908" cy="725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72" name="直接箭头连接符 71">
              <a:extLst>
                <a:ext uri="{FF2B5EF4-FFF2-40B4-BE49-F238E27FC236}">
                  <a16:creationId xmlns="" xmlns:a16="http://schemas.microsoft.com/office/drawing/2014/main" id="{DCFC826C-447F-41E2-807B-82A94C3FF813}"/>
                </a:ext>
              </a:extLst>
            </p:cNvPr>
            <p:cNvCxnSpPr>
              <a:cxnSpLocks/>
              <a:stCxn id="10" idx="7"/>
              <a:endCxn id="9" idx="3"/>
            </p:cNvCxnSpPr>
            <p:nvPr/>
          </p:nvCxnSpPr>
          <p:spPr>
            <a:xfrm flipV="1">
              <a:off x="5238460" y="5182734"/>
              <a:ext cx="998134" cy="749131"/>
            </a:xfrm>
            <a:prstGeom prst="straightConnector1">
              <a:avLst/>
            </a:prstGeom>
            <a:ln w="38100">
              <a:prstDash val="sysDot"/>
              <a:tailEnd type="triangle"/>
            </a:ln>
          </p:spPr>
          <p:style>
            <a:lnRef idx="1">
              <a:schemeClr val="accent1"/>
            </a:lnRef>
            <a:fillRef idx="0">
              <a:schemeClr val="accent1"/>
            </a:fillRef>
            <a:effectRef idx="0">
              <a:schemeClr val="accent1"/>
            </a:effectRef>
            <a:fontRef idx="minor">
              <a:schemeClr val="tx1"/>
            </a:fontRef>
          </p:style>
        </p:cxnSp>
      </p:grpSp>
      <p:sp>
        <p:nvSpPr>
          <p:cNvPr id="102" name="矩形 101">
            <a:extLst>
              <a:ext uri="{FF2B5EF4-FFF2-40B4-BE49-F238E27FC236}">
                <a16:creationId xmlns="" xmlns:a16="http://schemas.microsoft.com/office/drawing/2014/main" id="{51079166-D285-4B34-B289-9ED748DBF028}"/>
              </a:ext>
            </a:extLst>
          </p:cNvPr>
          <p:cNvSpPr/>
          <p:nvPr/>
        </p:nvSpPr>
        <p:spPr>
          <a:xfrm>
            <a:off x="609600" y="5410200"/>
            <a:ext cx="3886200" cy="1077218"/>
          </a:xfrm>
          <a:prstGeom prst="rect">
            <a:avLst/>
          </a:prstGeom>
        </p:spPr>
        <p:txBody>
          <a:bodyPr wrap="square">
            <a:spAutoFit/>
          </a:bodyPr>
          <a:lstStyle/>
          <a:p>
            <a:r>
              <a:rPr lang="en-US" altLang="zh-CN" sz="1600" dirty="0"/>
              <a:t>The generative adversarial network (GAN) </a:t>
            </a:r>
            <a:r>
              <a:rPr lang="en-US" altLang="zh-CN" sz="1600" dirty="0" smtClean="0"/>
              <a:t>generates labeled images</a:t>
            </a:r>
          </a:p>
          <a:p>
            <a:r>
              <a:rPr lang="en-US" altLang="zh-CN" sz="1600" dirty="0" smtClean="0">
                <a:sym typeface="Wingdings"/>
              </a:rPr>
              <a:t> Augment training for </a:t>
            </a:r>
            <a:r>
              <a:rPr lang="en-US" altLang="zh-CN" sz="1600" dirty="0" smtClean="0"/>
              <a:t>CNN </a:t>
            </a:r>
            <a:r>
              <a:rPr lang="en-US" altLang="zh-CN" sz="1600" dirty="0"/>
              <a:t>or </a:t>
            </a:r>
            <a:r>
              <a:rPr lang="en-US" altLang="zh-CN" sz="1600" dirty="0" smtClean="0"/>
              <a:t>other data-hungry algorithms</a:t>
            </a:r>
            <a:endParaRPr lang="zh-CN" altLang="en-US" sz="1600" dirty="0"/>
          </a:p>
        </p:txBody>
      </p:sp>
      <p:sp>
        <p:nvSpPr>
          <p:cNvPr id="103" name="矩形 102">
            <a:extLst>
              <a:ext uri="{FF2B5EF4-FFF2-40B4-BE49-F238E27FC236}">
                <a16:creationId xmlns="" xmlns:a16="http://schemas.microsoft.com/office/drawing/2014/main" id="{8596D8BE-02C4-4410-AF6D-D5E453AF92D5}"/>
              </a:ext>
            </a:extLst>
          </p:cNvPr>
          <p:cNvSpPr/>
          <p:nvPr/>
        </p:nvSpPr>
        <p:spPr>
          <a:xfrm>
            <a:off x="7162800" y="4114800"/>
            <a:ext cx="2057400" cy="1569660"/>
          </a:xfrm>
          <a:prstGeom prst="rect">
            <a:avLst/>
          </a:prstGeom>
        </p:spPr>
        <p:txBody>
          <a:bodyPr wrap="square">
            <a:spAutoFit/>
          </a:bodyPr>
          <a:lstStyle/>
          <a:p>
            <a:r>
              <a:rPr lang="en-US" altLang="zh-CN" sz="1600" dirty="0" smtClean="0"/>
              <a:t>Convolutional neural network (CNN) recovers X-ray power with smaller errors than current state-of-art</a:t>
            </a:r>
            <a:endParaRPr lang="zh-CN" altLang="en-US" sz="1600" dirty="0"/>
          </a:p>
        </p:txBody>
      </p:sp>
      <p:sp>
        <p:nvSpPr>
          <p:cNvPr id="104" name="矩形 103">
            <a:extLst>
              <a:ext uri="{FF2B5EF4-FFF2-40B4-BE49-F238E27FC236}">
                <a16:creationId xmlns="" xmlns:a16="http://schemas.microsoft.com/office/drawing/2014/main" id="{5F5E3E92-FC9F-4456-A5D0-3AFEEC110930}"/>
              </a:ext>
            </a:extLst>
          </p:cNvPr>
          <p:cNvSpPr/>
          <p:nvPr/>
        </p:nvSpPr>
        <p:spPr>
          <a:xfrm>
            <a:off x="228600" y="1219200"/>
            <a:ext cx="8915400" cy="461665"/>
          </a:xfrm>
          <a:prstGeom prst="rect">
            <a:avLst/>
          </a:prstGeom>
        </p:spPr>
        <p:txBody>
          <a:bodyPr wrap="square">
            <a:spAutoFit/>
          </a:bodyPr>
          <a:lstStyle/>
          <a:p>
            <a:r>
              <a:rPr lang="en-US" altLang="zh-CN" sz="2400" b="1" dirty="0">
                <a:latin typeface="Arial" panose="020B0604020202020204" pitchFamily="34" charset="0"/>
              </a:rPr>
              <a:t>Power Prediction from </a:t>
            </a:r>
            <a:r>
              <a:rPr lang="en-US" altLang="zh-CN" sz="2400" b="1" dirty="0" smtClean="0">
                <a:latin typeface="Arial" panose="020B0604020202020204" pitchFamily="34" charset="0"/>
              </a:rPr>
              <a:t>with </a:t>
            </a:r>
            <a:r>
              <a:rPr lang="en-US" altLang="zh-CN" sz="2400" b="1" dirty="0">
                <a:latin typeface="Arial" panose="020B0604020202020204" pitchFamily="34" charset="0"/>
              </a:rPr>
              <a:t>Vision-based Neural Network</a:t>
            </a:r>
          </a:p>
        </p:txBody>
      </p:sp>
      <p:sp>
        <p:nvSpPr>
          <p:cNvPr id="29" name="Title 1"/>
          <p:cNvSpPr>
            <a:spLocks noGrp="1"/>
          </p:cNvSpPr>
          <p:nvPr>
            <p:ph type="title"/>
          </p:nvPr>
        </p:nvSpPr>
        <p:spPr>
          <a:xfrm>
            <a:off x="451822" y="129092"/>
            <a:ext cx="8103570" cy="753033"/>
          </a:xfrm>
        </p:spPr>
        <p:txBody>
          <a:bodyPr/>
          <a:lstStyle/>
          <a:p>
            <a:r>
              <a:rPr lang="en-US" dirty="0">
                <a:latin typeface="Arial" charset="0"/>
                <a:cs typeface="AR PL UMing HK" charset="0"/>
              </a:rPr>
              <a:t>Data Analysis: </a:t>
            </a:r>
            <a:r>
              <a:rPr lang="en-US" dirty="0" smtClean="0"/>
              <a:t>Pulse reconstruction</a:t>
            </a:r>
            <a:endParaRPr lang="en-US" dirty="0"/>
          </a:p>
        </p:txBody>
      </p:sp>
      <p:sp>
        <p:nvSpPr>
          <p:cNvPr id="4" name="TextBox 3"/>
          <p:cNvSpPr txBox="1"/>
          <p:nvPr/>
        </p:nvSpPr>
        <p:spPr>
          <a:xfrm>
            <a:off x="-148215" y="3059668"/>
            <a:ext cx="1905000" cy="369332"/>
          </a:xfrm>
          <a:prstGeom prst="rect">
            <a:avLst/>
          </a:prstGeom>
          <a:noFill/>
        </p:spPr>
        <p:txBody>
          <a:bodyPr wrap="square" rtlCol="0">
            <a:spAutoFit/>
          </a:bodyPr>
          <a:lstStyle/>
          <a:p>
            <a:pPr algn="ctr"/>
            <a:r>
              <a:rPr lang="en-US" dirty="0" smtClean="0"/>
              <a:t>Unlabeled data</a:t>
            </a:r>
            <a:endParaRPr lang="en-US" dirty="0"/>
          </a:p>
        </p:txBody>
      </p:sp>
      <p:grpSp>
        <p:nvGrpSpPr>
          <p:cNvPr id="8" name="Group 7"/>
          <p:cNvGrpSpPr/>
          <p:nvPr/>
        </p:nvGrpSpPr>
        <p:grpSpPr>
          <a:xfrm>
            <a:off x="2362200" y="3059668"/>
            <a:ext cx="2667000" cy="1391714"/>
            <a:chOff x="2362200" y="3059668"/>
            <a:chExt cx="2667000" cy="1391714"/>
          </a:xfrm>
        </p:grpSpPr>
        <p:pic>
          <p:nvPicPr>
            <p:cNvPr id="3" name="图片 2">
              <a:extLst>
                <a:ext uri="{FF2B5EF4-FFF2-40B4-BE49-F238E27FC236}">
                  <a16:creationId xmlns="" xmlns:a16="http://schemas.microsoft.com/office/drawing/2014/main" id="{2392C3E7-96A6-4E93-9A73-D7573F8CD1F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542651" y="3462604"/>
              <a:ext cx="996626" cy="988778"/>
            </a:xfrm>
            <a:prstGeom prst="rect">
              <a:avLst/>
            </a:prstGeom>
          </p:spPr>
        </p:pic>
        <p:pic>
          <p:nvPicPr>
            <p:cNvPr id="5" name="图片 4">
              <a:extLst>
                <a:ext uri="{FF2B5EF4-FFF2-40B4-BE49-F238E27FC236}">
                  <a16:creationId xmlns="" xmlns:a16="http://schemas.microsoft.com/office/drawing/2014/main" id="{1D587D14-0412-432D-974B-1A9F6CE459E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647471" y="3457619"/>
              <a:ext cx="1102705" cy="981664"/>
            </a:xfrm>
            <a:prstGeom prst="rect">
              <a:avLst/>
            </a:prstGeom>
          </p:spPr>
        </p:pic>
        <p:sp>
          <p:nvSpPr>
            <p:cNvPr id="30" name="TextBox 29"/>
            <p:cNvSpPr txBox="1"/>
            <p:nvPr/>
          </p:nvSpPr>
          <p:spPr>
            <a:xfrm>
              <a:off x="2362200" y="3059668"/>
              <a:ext cx="2667000" cy="369332"/>
            </a:xfrm>
            <a:prstGeom prst="rect">
              <a:avLst/>
            </a:prstGeom>
            <a:noFill/>
          </p:spPr>
          <p:txBody>
            <a:bodyPr wrap="square" rtlCol="0">
              <a:spAutoFit/>
            </a:bodyPr>
            <a:lstStyle/>
            <a:p>
              <a:pPr algn="ctr"/>
              <a:r>
                <a:rPr lang="en-US" dirty="0" smtClean="0"/>
                <a:t>Labeled Training Set </a:t>
              </a:r>
              <a:endParaRPr lang="en-US" dirty="0"/>
            </a:p>
          </p:txBody>
        </p:sp>
      </p:grpSp>
      <p:sp>
        <p:nvSpPr>
          <p:cNvPr id="6" name="TextBox 5"/>
          <p:cNvSpPr txBox="1"/>
          <p:nvPr/>
        </p:nvSpPr>
        <p:spPr>
          <a:xfrm>
            <a:off x="76200" y="1752600"/>
            <a:ext cx="5867400" cy="369332"/>
          </a:xfrm>
          <a:prstGeom prst="rect">
            <a:avLst/>
          </a:prstGeom>
          <a:noFill/>
        </p:spPr>
        <p:txBody>
          <a:bodyPr wrap="square" rtlCol="0">
            <a:spAutoFit/>
          </a:bodyPr>
          <a:lstStyle/>
          <a:p>
            <a:pPr marL="285750" indent="-285750">
              <a:buFont typeface="Arial"/>
              <a:buChar char="•"/>
            </a:pPr>
            <a:r>
              <a:rPr lang="en-US" dirty="0" smtClean="0"/>
              <a:t>XTCAV provides best record of X-ray power profile</a:t>
            </a:r>
          </a:p>
        </p:txBody>
      </p:sp>
      <p:sp>
        <p:nvSpPr>
          <p:cNvPr id="31" name="TextBox 30"/>
          <p:cNvSpPr txBox="1"/>
          <p:nvPr/>
        </p:nvSpPr>
        <p:spPr>
          <a:xfrm>
            <a:off x="76200" y="2069068"/>
            <a:ext cx="5867400" cy="369332"/>
          </a:xfrm>
          <a:prstGeom prst="rect">
            <a:avLst/>
          </a:prstGeom>
          <a:noFill/>
        </p:spPr>
        <p:txBody>
          <a:bodyPr wrap="square" rtlCol="0">
            <a:spAutoFit/>
          </a:bodyPr>
          <a:lstStyle/>
          <a:p>
            <a:pPr marL="285750" indent="-285750">
              <a:buFont typeface="Arial"/>
              <a:buChar char="•"/>
            </a:pPr>
            <a:r>
              <a:rPr lang="en-US" dirty="0" smtClean="0"/>
              <a:t>Problem: Can only measure one image at a time</a:t>
            </a:r>
          </a:p>
        </p:txBody>
      </p:sp>
      <p:sp>
        <p:nvSpPr>
          <p:cNvPr id="33" name="TextBox 32"/>
          <p:cNvSpPr txBox="1"/>
          <p:nvPr/>
        </p:nvSpPr>
        <p:spPr>
          <a:xfrm>
            <a:off x="76200" y="2373868"/>
            <a:ext cx="5867400" cy="646331"/>
          </a:xfrm>
          <a:prstGeom prst="rect">
            <a:avLst/>
          </a:prstGeom>
          <a:noFill/>
        </p:spPr>
        <p:txBody>
          <a:bodyPr wrap="square" rtlCol="0">
            <a:spAutoFit/>
          </a:bodyPr>
          <a:lstStyle/>
          <a:p>
            <a:pPr marL="285750" indent="-285750">
              <a:buFont typeface="Arial"/>
              <a:buChar char="•"/>
            </a:pPr>
            <a:r>
              <a:rPr lang="en-US" dirty="0" smtClean="0"/>
              <a:t>Alternative: Use computer vision on only lasing-ON image!</a:t>
            </a:r>
          </a:p>
        </p:txBody>
      </p:sp>
      <p:sp>
        <p:nvSpPr>
          <p:cNvPr id="37" name="TextBox 36"/>
          <p:cNvSpPr txBox="1"/>
          <p:nvPr/>
        </p:nvSpPr>
        <p:spPr>
          <a:xfrm>
            <a:off x="0" y="6519446"/>
            <a:ext cx="823162" cy="338554"/>
          </a:xfrm>
          <a:prstGeom prst="rect">
            <a:avLst/>
          </a:prstGeom>
          <a:noFill/>
        </p:spPr>
        <p:txBody>
          <a:bodyPr wrap="none" rtlCol="0">
            <a:spAutoFit/>
          </a:bodyPr>
          <a:lstStyle/>
          <a:p>
            <a:r>
              <a:rPr lang="en-US" sz="1600" b="1" dirty="0" smtClean="0"/>
              <a:t>X. </a:t>
            </a:r>
            <a:r>
              <a:rPr lang="en-US" sz="1600" b="1" dirty="0" err="1" smtClean="0"/>
              <a:t>Ren</a:t>
            </a:r>
            <a:endParaRPr lang="en-US" sz="1600" b="1" dirty="0"/>
          </a:p>
        </p:txBody>
      </p:sp>
      <p:pic>
        <p:nvPicPr>
          <p:cNvPr id="38" name="Picture 37" descr="download.jpg"/>
          <p:cNvPicPr>
            <a:picLocks noChangeAspect="1"/>
          </p:cNvPicPr>
          <p:nvPr/>
        </p:nvPicPr>
        <p:blipFill rotWithShape="1">
          <a:blip r:embed="rId8">
            <a:extLst>
              <a:ext uri="{28A0092B-C50C-407E-A947-70E740481C1C}">
                <a14:useLocalDpi xmlns:a14="http://schemas.microsoft.com/office/drawing/2010/main" val="0"/>
              </a:ext>
            </a:extLst>
          </a:blip>
          <a:srcRect l="294" t="4237" r="12565" b="2843"/>
          <a:stretch/>
        </p:blipFill>
        <p:spPr>
          <a:xfrm flipH="1">
            <a:off x="1066798" y="3429000"/>
            <a:ext cx="762001" cy="511480"/>
          </a:xfrm>
          <a:prstGeom prst="rect">
            <a:avLst/>
          </a:prstGeom>
          <a:ln>
            <a:solidFill>
              <a:schemeClr val="tx1"/>
            </a:solidFill>
          </a:ln>
        </p:spPr>
      </p:pic>
    </p:spTree>
    <p:extLst>
      <p:ext uri="{BB962C8B-B14F-4D97-AF65-F5344CB8AC3E}">
        <p14:creationId xmlns:p14="http://schemas.microsoft.com/office/powerpoint/2010/main" val="300640368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p:bldP spid="10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2284032" y="1219200"/>
            <a:ext cx="4474252" cy="523220"/>
          </a:xfrm>
          <a:prstGeom prst="rect">
            <a:avLst/>
          </a:prstGeom>
          <a:noFill/>
        </p:spPr>
        <p:txBody>
          <a:bodyPr wrap="none" rtlCol="0">
            <a:spAutoFit/>
          </a:bodyPr>
          <a:lstStyle/>
          <a:p>
            <a:r>
              <a:rPr lang="en-US" sz="2800" b="1" dirty="0" smtClean="0">
                <a:solidFill>
                  <a:srgbClr val="000000"/>
                </a:solidFill>
              </a:rPr>
              <a:t>Full beam reconstruction</a:t>
            </a:r>
          </a:p>
        </p:txBody>
      </p:sp>
      <p:sp>
        <p:nvSpPr>
          <p:cNvPr id="20" name="Slide Number Placeholder 1"/>
          <p:cNvSpPr>
            <a:spLocks noGrp="1"/>
          </p:cNvSpPr>
          <p:nvPr>
            <p:ph type="sldNum" sz="quarter" idx="4294967295"/>
          </p:nvPr>
        </p:nvSpPr>
        <p:spPr>
          <a:xfrm>
            <a:off x="8566150" y="6470651"/>
            <a:ext cx="501650" cy="387349"/>
          </a:xfrm>
          <a:prstGeom prst="rect">
            <a:avLst/>
          </a:prstGeom>
        </p:spPr>
        <p:txBody>
          <a:bodyPr/>
          <a:lstStyle/>
          <a:p>
            <a:fld id="{487572F4-7224-4932-BF20-76C77E1DD30A}" type="slidenum">
              <a:rPr lang="en-US" sz="1200" smtClean="0"/>
              <a:t>16</a:t>
            </a:fld>
            <a:endParaRPr lang="en-US" sz="1200" dirty="0"/>
          </a:p>
        </p:txBody>
      </p:sp>
      <p:sp>
        <p:nvSpPr>
          <p:cNvPr id="7" name="TextBox 6"/>
          <p:cNvSpPr txBox="1"/>
          <p:nvPr/>
        </p:nvSpPr>
        <p:spPr>
          <a:xfrm>
            <a:off x="764008" y="1752600"/>
            <a:ext cx="7084592" cy="400110"/>
          </a:xfrm>
          <a:prstGeom prst="rect">
            <a:avLst/>
          </a:prstGeom>
          <a:noFill/>
        </p:spPr>
        <p:txBody>
          <a:bodyPr wrap="none" rtlCol="0">
            <a:spAutoFit/>
          </a:bodyPr>
          <a:lstStyle/>
          <a:p>
            <a:r>
              <a:rPr lang="en-US" sz="2000" dirty="0" smtClean="0"/>
              <a:t>Measure amplitude of power/spectrum: can I recover phase?</a:t>
            </a:r>
            <a:endParaRPr lang="en-US" sz="2000" dirty="0"/>
          </a:p>
        </p:txBody>
      </p:sp>
      <p:grpSp>
        <p:nvGrpSpPr>
          <p:cNvPr id="38" name="Group 37"/>
          <p:cNvGrpSpPr/>
          <p:nvPr/>
        </p:nvGrpSpPr>
        <p:grpSpPr>
          <a:xfrm>
            <a:off x="381000" y="2209800"/>
            <a:ext cx="4387446" cy="2082463"/>
            <a:chOff x="381000" y="2209800"/>
            <a:chExt cx="4387446" cy="2082463"/>
          </a:xfrm>
        </p:grpSpPr>
        <p:sp>
          <p:nvSpPr>
            <p:cNvPr id="5" name="TextBox 4"/>
            <p:cNvSpPr txBox="1"/>
            <p:nvPr/>
          </p:nvSpPr>
          <p:spPr>
            <a:xfrm>
              <a:off x="381000" y="2209800"/>
              <a:ext cx="1828800" cy="707886"/>
            </a:xfrm>
            <a:prstGeom prst="rect">
              <a:avLst/>
            </a:prstGeom>
            <a:noFill/>
            <a:ln w="28575" cmpd="sng">
              <a:solidFill>
                <a:srgbClr val="000000"/>
              </a:solidFill>
            </a:ln>
          </p:spPr>
          <p:txBody>
            <a:bodyPr wrap="square" rtlCol="0">
              <a:spAutoFit/>
            </a:bodyPr>
            <a:lstStyle/>
            <a:p>
              <a:pPr algn="ctr"/>
              <a:r>
                <a:rPr lang="en-US" sz="2000" b="1" dirty="0" smtClean="0"/>
                <a:t>Measure Power</a:t>
              </a:r>
              <a:endParaRPr lang="en-US" sz="2000" b="1" dirty="0"/>
            </a:p>
          </p:txBody>
        </p:sp>
        <p:sp>
          <p:nvSpPr>
            <p:cNvPr id="19" name="TextBox 18"/>
            <p:cNvSpPr txBox="1"/>
            <p:nvPr/>
          </p:nvSpPr>
          <p:spPr>
            <a:xfrm>
              <a:off x="457201" y="3276600"/>
              <a:ext cx="1752600" cy="1015663"/>
            </a:xfrm>
            <a:prstGeom prst="rect">
              <a:avLst/>
            </a:prstGeom>
            <a:noFill/>
            <a:ln w="28575" cmpd="sng">
              <a:solidFill>
                <a:srgbClr val="000000"/>
              </a:solidFill>
            </a:ln>
          </p:spPr>
          <p:txBody>
            <a:bodyPr wrap="square" rtlCol="0">
              <a:spAutoFit/>
            </a:bodyPr>
            <a:lstStyle/>
            <a:p>
              <a:pPr algn="ctr"/>
              <a:r>
                <a:rPr lang="en-US" sz="2000" b="1" dirty="0" smtClean="0"/>
                <a:t>Measure Spectral power</a:t>
              </a:r>
              <a:endParaRPr lang="en-US" sz="2000" b="1" dirty="0"/>
            </a:p>
          </p:txBody>
        </p:sp>
        <p:cxnSp>
          <p:nvCxnSpPr>
            <p:cNvPr id="6" name="Straight Arrow Connector 5"/>
            <p:cNvCxnSpPr>
              <a:stCxn id="5" idx="3"/>
            </p:cNvCxnSpPr>
            <p:nvPr/>
          </p:nvCxnSpPr>
          <p:spPr>
            <a:xfrm>
              <a:off x="2209800" y="2563743"/>
              <a:ext cx="1371600" cy="408057"/>
            </a:xfrm>
            <a:prstGeom prst="straightConnector1">
              <a:avLst/>
            </a:prstGeom>
            <a:ln w="76200" cmpd="sng">
              <a:solidFill>
                <a:srgbClr val="000000"/>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27" name="TextBox 26"/>
            <p:cNvSpPr txBox="1"/>
            <p:nvPr/>
          </p:nvSpPr>
          <p:spPr>
            <a:xfrm>
              <a:off x="3572636" y="2624664"/>
              <a:ext cx="1195810" cy="1015663"/>
            </a:xfrm>
            <a:prstGeom prst="rect">
              <a:avLst/>
            </a:prstGeom>
            <a:noFill/>
            <a:ln w="28575" cmpd="sng">
              <a:solidFill>
                <a:srgbClr val="000000"/>
              </a:solidFill>
            </a:ln>
          </p:spPr>
          <p:txBody>
            <a:bodyPr wrap="none" rtlCol="0">
              <a:spAutoFit/>
            </a:bodyPr>
            <a:lstStyle/>
            <a:p>
              <a:pPr algn="ctr"/>
              <a:r>
                <a:rPr lang="en-US" sz="2000" b="1" dirty="0" smtClean="0"/>
                <a:t>Guess </a:t>
              </a:r>
            </a:p>
            <a:p>
              <a:pPr algn="ctr"/>
              <a:r>
                <a:rPr lang="en-US" sz="2000" b="1" dirty="0" smtClean="0"/>
                <a:t>Field</a:t>
              </a:r>
            </a:p>
            <a:p>
              <a:pPr algn="ctr"/>
              <a:r>
                <a:rPr lang="en-US" sz="2000" b="1" dirty="0" smtClean="0"/>
                <a:t>F(t),F(w)</a:t>
              </a:r>
              <a:endParaRPr lang="en-US" sz="2000" b="1" dirty="0"/>
            </a:p>
          </p:txBody>
        </p:sp>
        <p:cxnSp>
          <p:nvCxnSpPr>
            <p:cNvPr id="28" name="Straight Arrow Connector 27"/>
            <p:cNvCxnSpPr>
              <a:endCxn id="19" idx="3"/>
            </p:cNvCxnSpPr>
            <p:nvPr/>
          </p:nvCxnSpPr>
          <p:spPr>
            <a:xfrm flipH="1">
              <a:off x="2209801" y="3200400"/>
              <a:ext cx="1371599" cy="584032"/>
            </a:xfrm>
            <a:prstGeom prst="straightConnector1">
              <a:avLst/>
            </a:prstGeom>
            <a:ln w="76200" cmpd="sng">
              <a:solidFill>
                <a:srgbClr val="000000"/>
              </a:solidFill>
              <a:headEnd type="triangle"/>
              <a:tailEnd type="triangle"/>
            </a:ln>
          </p:spPr>
          <p:style>
            <a:lnRef idx="2">
              <a:schemeClr val="accent1"/>
            </a:lnRef>
            <a:fillRef idx="0">
              <a:schemeClr val="accent1"/>
            </a:fillRef>
            <a:effectRef idx="1">
              <a:schemeClr val="accent1"/>
            </a:effectRef>
            <a:fontRef idx="minor">
              <a:schemeClr val="tx1"/>
            </a:fontRef>
          </p:style>
        </p:cxnSp>
      </p:grpSp>
      <p:grpSp>
        <p:nvGrpSpPr>
          <p:cNvPr id="53" name="Group 52"/>
          <p:cNvGrpSpPr/>
          <p:nvPr/>
        </p:nvGrpSpPr>
        <p:grpSpPr>
          <a:xfrm>
            <a:off x="5334000" y="2209800"/>
            <a:ext cx="3696066" cy="2057400"/>
            <a:chOff x="5334000" y="2209800"/>
            <a:chExt cx="3696066" cy="2057400"/>
          </a:xfrm>
        </p:grpSpPr>
        <p:pic>
          <p:nvPicPr>
            <p:cNvPr id="31" name="Picture 30" descr="Screen Shot 2018-11-14 at 11.53.08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10772" y="2209800"/>
              <a:ext cx="1606533" cy="685800"/>
            </a:xfrm>
            <a:prstGeom prst="rect">
              <a:avLst/>
            </a:prstGeom>
          </p:spPr>
        </p:pic>
        <p:pic>
          <p:nvPicPr>
            <p:cNvPr id="36" name="Picture 35" descr="Screen Shot 2018-11-14 at 11.53.08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10772" y="3581400"/>
              <a:ext cx="1606533" cy="685800"/>
            </a:xfrm>
            <a:prstGeom prst="rect">
              <a:avLst/>
            </a:prstGeom>
          </p:spPr>
        </p:pic>
        <p:sp>
          <p:nvSpPr>
            <p:cNvPr id="32" name="TextBox 31"/>
            <p:cNvSpPr txBox="1"/>
            <p:nvPr/>
          </p:nvSpPr>
          <p:spPr>
            <a:xfrm rot="5400000">
              <a:off x="5743932" y="2894546"/>
              <a:ext cx="526913" cy="584776"/>
            </a:xfrm>
            <a:prstGeom prst="rect">
              <a:avLst/>
            </a:prstGeom>
            <a:noFill/>
          </p:spPr>
          <p:txBody>
            <a:bodyPr wrap="none" rtlCol="0">
              <a:spAutoFit/>
            </a:bodyPr>
            <a:lstStyle/>
            <a:p>
              <a:r>
                <a:rPr lang="mr-IN" sz="3200" dirty="0" smtClean="0"/>
                <a:t>…</a:t>
              </a:r>
              <a:endParaRPr lang="en-US" sz="3200" dirty="0"/>
            </a:p>
          </p:txBody>
        </p:sp>
        <p:sp>
          <p:nvSpPr>
            <p:cNvPr id="33" name="TextBox 32"/>
            <p:cNvSpPr txBox="1"/>
            <p:nvPr/>
          </p:nvSpPr>
          <p:spPr>
            <a:xfrm>
              <a:off x="7315200" y="2971800"/>
              <a:ext cx="1714866" cy="400110"/>
            </a:xfrm>
            <a:prstGeom prst="rect">
              <a:avLst/>
            </a:prstGeom>
            <a:noFill/>
          </p:spPr>
          <p:txBody>
            <a:bodyPr wrap="none" rtlCol="0">
              <a:spAutoFit/>
            </a:bodyPr>
            <a:lstStyle/>
            <a:p>
              <a:r>
                <a:rPr lang="en-US" sz="2000" dirty="0" smtClean="0"/>
                <a:t>10</a:t>
              </a:r>
              <a:r>
                <a:rPr lang="en-US" sz="2000" baseline="30000" dirty="0" smtClean="0"/>
                <a:t>6</a:t>
              </a:r>
              <a:r>
                <a:rPr lang="en-US" sz="2000" dirty="0" smtClean="0"/>
                <a:t>-10</a:t>
              </a:r>
              <a:r>
                <a:rPr lang="en-US" sz="2000" baseline="30000" dirty="0"/>
                <a:t>9</a:t>
              </a:r>
              <a:r>
                <a:rPr lang="en-US" sz="2000" dirty="0" smtClean="0"/>
                <a:t> times</a:t>
              </a:r>
              <a:endParaRPr lang="en-US" sz="2000" dirty="0"/>
            </a:p>
          </p:txBody>
        </p:sp>
        <p:sp>
          <p:nvSpPr>
            <p:cNvPr id="51" name="TextBox 50"/>
            <p:cNvSpPr txBox="1"/>
            <p:nvPr/>
          </p:nvSpPr>
          <p:spPr>
            <a:xfrm>
              <a:off x="5334000" y="2362200"/>
              <a:ext cx="1082974" cy="369332"/>
            </a:xfrm>
            <a:prstGeom prst="rect">
              <a:avLst/>
            </a:prstGeom>
            <a:noFill/>
          </p:spPr>
          <p:txBody>
            <a:bodyPr wrap="none" rtlCol="0">
              <a:spAutoFit/>
            </a:bodyPr>
            <a:lstStyle/>
            <a:p>
              <a:r>
                <a:rPr lang="en-US" dirty="0" smtClean="0"/>
                <a:t>Pulse #1</a:t>
              </a:r>
              <a:endParaRPr lang="en-US" dirty="0"/>
            </a:p>
          </p:txBody>
        </p:sp>
        <p:sp>
          <p:nvSpPr>
            <p:cNvPr id="52" name="TextBox 51"/>
            <p:cNvSpPr txBox="1"/>
            <p:nvPr/>
          </p:nvSpPr>
          <p:spPr>
            <a:xfrm>
              <a:off x="5334000" y="3669268"/>
              <a:ext cx="1082974" cy="369332"/>
            </a:xfrm>
            <a:prstGeom prst="rect">
              <a:avLst/>
            </a:prstGeom>
            <a:noFill/>
          </p:spPr>
          <p:txBody>
            <a:bodyPr wrap="none" rtlCol="0">
              <a:spAutoFit/>
            </a:bodyPr>
            <a:lstStyle/>
            <a:p>
              <a:r>
                <a:rPr lang="en-US" dirty="0" smtClean="0"/>
                <a:t>Pulse #n</a:t>
              </a:r>
              <a:endParaRPr lang="en-US" dirty="0"/>
            </a:p>
          </p:txBody>
        </p:sp>
      </p:grpSp>
      <p:sp>
        <p:nvSpPr>
          <p:cNvPr id="34" name="Title 1"/>
          <p:cNvSpPr>
            <a:spLocks noGrp="1"/>
          </p:cNvSpPr>
          <p:nvPr>
            <p:ph type="title"/>
          </p:nvPr>
        </p:nvSpPr>
        <p:spPr>
          <a:xfrm>
            <a:off x="451822" y="129092"/>
            <a:ext cx="8103570" cy="753033"/>
          </a:xfrm>
        </p:spPr>
        <p:txBody>
          <a:bodyPr/>
          <a:lstStyle/>
          <a:p>
            <a:r>
              <a:rPr lang="en-US" dirty="0" smtClean="0"/>
              <a:t>Data Analysis: Pulse reconstruction</a:t>
            </a:r>
            <a:endParaRPr lang="en-US" dirty="0"/>
          </a:p>
        </p:txBody>
      </p:sp>
      <p:sp>
        <p:nvSpPr>
          <p:cNvPr id="35" name="TextBox 34"/>
          <p:cNvSpPr txBox="1"/>
          <p:nvPr/>
        </p:nvSpPr>
        <p:spPr>
          <a:xfrm>
            <a:off x="8016811" y="6248400"/>
            <a:ext cx="1050989" cy="338554"/>
          </a:xfrm>
          <a:prstGeom prst="rect">
            <a:avLst/>
          </a:prstGeom>
          <a:noFill/>
        </p:spPr>
        <p:txBody>
          <a:bodyPr wrap="none" rtlCol="0">
            <a:spAutoFit/>
          </a:bodyPr>
          <a:lstStyle/>
          <a:p>
            <a:r>
              <a:rPr lang="en-US" sz="1600" b="1" dirty="0" smtClean="0"/>
              <a:t>X. </a:t>
            </a:r>
            <a:r>
              <a:rPr lang="en-US" sz="1600" b="1" dirty="0" smtClean="0"/>
              <a:t>Zhang</a:t>
            </a:r>
            <a:endParaRPr lang="en-US" sz="1600" b="1" dirty="0"/>
          </a:p>
        </p:txBody>
      </p:sp>
      <p:grpSp>
        <p:nvGrpSpPr>
          <p:cNvPr id="3" name="Group 2"/>
          <p:cNvGrpSpPr/>
          <p:nvPr/>
        </p:nvGrpSpPr>
        <p:grpSpPr>
          <a:xfrm>
            <a:off x="728171" y="4736068"/>
            <a:ext cx="6752990" cy="1817132"/>
            <a:chOff x="728171" y="4736068"/>
            <a:chExt cx="6752990" cy="1817132"/>
          </a:xfrm>
        </p:grpSpPr>
        <p:grpSp>
          <p:nvGrpSpPr>
            <p:cNvPr id="47" name="Group 46"/>
            <p:cNvGrpSpPr/>
            <p:nvPr/>
          </p:nvGrpSpPr>
          <p:grpSpPr>
            <a:xfrm>
              <a:off x="914400" y="4953000"/>
              <a:ext cx="6566761" cy="1600200"/>
              <a:chOff x="-2556934" y="4160078"/>
              <a:chExt cx="6566761" cy="1600200"/>
            </a:xfrm>
          </p:grpSpPr>
          <p:pic>
            <p:nvPicPr>
              <p:cNvPr id="48" name="Picture 47" descr="Screen Shot 2018-01-23 at 11.29.01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56934" y="4455060"/>
                <a:ext cx="4545984" cy="1305218"/>
              </a:xfrm>
              <a:prstGeom prst="rect">
                <a:avLst/>
              </a:prstGeom>
              <a:ln>
                <a:solidFill>
                  <a:schemeClr val="tx1"/>
                </a:solidFill>
              </a:ln>
            </p:spPr>
          </p:pic>
          <p:pic>
            <p:nvPicPr>
              <p:cNvPr id="55" name="Picture 54" descr="Screen Shot 2018-01-23 at 11.30.00 A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96066" y="4160078"/>
                <a:ext cx="1613761" cy="1600200"/>
              </a:xfrm>
              <a:prstGeom prst="rect">
                <a:avLst/>
              </a:prstGeom>
            </p:spPr>
          </p:pic>
        </p:grpSp>
        <p:sp>
          <p:nvSpPr>
            <p:cNvPr id="2" name="TextBox 1"/>
            <p:cNvSpPr txBox="1"/>
            <p:nvPr/>
          </p:nvSpPr>
          <p:spPr>
            <a:xfrm>
              <a:off x="728171" y="4736068"/>
              <a:ext cx="5063029" cy="369332"/>
            </a:xfrm>
            <a:prstGeom prst="rect">
              <a:avLst/>
            </a:prstGeom>
            <a:noFill/>
          </p:spPr>
          <p:txBody>
            <a:bodyPr wrap="none" rtlCol="0">
              <a:spAutoFit/>
            </a:bodyPr>
            <a:lstStyle/>
            <a:p>
              <a:r>
                <a:rPr lang="en-US" dirty="0" smtClean="0"/>
                <a:t>Solve inverse problem w/ NN </a:t>
              </a:r>
              <a:r>
                <a:rPr lang="en-US" dirty="0" smtClean="0">
                  <a:sym typeface="Wingdings"/>
                </a:rPr>
                <a:t> 10</a:t>
              </a:r>
              <a:r>
                <a:rPr lang="en-US" baseline="30000" dirty="0" smtClean="0">
                  <a:sym typeface="Wingdings"/>
                </a:rPr>
                <a:t>10</a:t>
              </a:r>
              <a:r>
                <a:rPr lang="en-US" dirty="0" smtClean="0">
                  <a:sym typeface="Wingdings"/>
                </a:rPr>
                <a:t> speedup!</a:t>
              </a:r>
              <a:endParaRPr lang="en-US" dirty="0"/>
            </a:p>
          </p:txBody>
        </p:sp>
      </p:grpSp>
    </p:spTree>
    <p:extLst>
      <p:ext uri="{BB962C8B-B14F-4D97-AF65-F5344CB8AC3E}">
        <p14:creationId xmlns:p14="http://schemas.microsoft.com/office/powerpoint/2010/main" val="28826918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2284032" y="1219200"/>
            <a:ext cx="4474252" cy="523220"/>
          </a:xfrm>
          <a:prstGeom prst="rect">
            <a:avLst/>
          </a:prstGeom>
          <a:noFill/>
        </p:spPr>
        <p:txBody>
          <a:bodyPr wrap="none" rtlCol="0">
            <a:spAutoFit/>
          </a:bodyPr>
          <a:lstStyle/>
          <a:p>
            <a:r>
              <a:rPr lang="en-US" sz="2800" b="1" dirty="0" smtClean="0">
                <a:solidFill>
                  <a:srgbClr val="000000"/>
                </a:solidFill>
              </a:rPr>
              <a:t>Full beam reconstruction</a:t>
            </a:r>
          </a:p>
        </p:txBody>
      </p:sp>
      <p:sp>
        <p:nvSpPr>
          <p:cNvPr id="20" name="Slide Number Placeholder 1"/>
          <p:cNvSpPr>
            <a:spLocks noGrp="1"/>
          </p:cNvSpPr>
          <p:nvPr>
            <p:ph type="sldNum" sz="quarter" idx="4294967295"/>
          </p:nvPr>
        </p:nvSpPr>
        <p:spPr>
          <a:xfrm>
            <a:off x="8566150" y="6470651"/>
            <a:ext cx="501650" cy="387349"/>
          </a:xfrm>
          <a:prstGeom prst="rect">
            <a:avLst/>
          </a:prstGeom>
        </p:spPr>
        <p:txBody>
          <a:bodyPr/>
          <a:lstStyle/>
          <a:p>
            <a:fld id="{487572F4-7224-4932-BF20-76C77E1DD30A}" type="slidenum">
              <a:rPr lang="en-US" sz="1200" smtClean="0"/>
              <a:t>17</a:t>
            </a:fld>
            <a:endParaRPr lang="en-US" sz="1200" dirty="0"/>
          </a:p>
        </p:txBody>
      </p:sp>
      <p:sp>
        <p:nvSpPr>
          <p:cNvPr id="7" name="TextBox 6"/>
          <p:cNvSpPr txBox="1"/>
          <p:nvPr/>
        </p:nvSpPr>
        <p:spPr>
          <a:xfrm>
            <a:off x="764008" y="1752600"/>
            <a:ext cx="7084592" cy="400110"/>
          </a:xfrm>
          <a:prstGeom prst="rect">
            <a:avLst/>
          </a:prstGeom>
          <a:noFill/>
        </p:spPr>
        <p:txBody>
          <a:bodyPr wrap="none" rtlCol="0">
            <a:spAutoFit/>
          </a:bodyPr>
          <a:lstStyle/>
          <a:p>
            <a:r>
              <a:rPr lang="en-US" sz="2000" dirty="0" smtClean="0"/>
              <a:t>Measure amplitude of power/spectrum: can I recover phase?</a:t>
            </a:r>
            <a:endParaRPr lang="en-US" sz="2000" dirty="0"/>
          </a:p>
        </p:txBody>
      </p:sp>
      <p:grpSp>
        <p:nvGrpSpPr>
          <p:cNvPr id="38" name="Group 37"/>
          <p:cNvGrpSpPr/>
          <p:nvPr/>
        </p:nvGrpSpPr>
        <p:grpSpPr>
          <a:xfrm>
            <a:off x="381000" y="2209800"/>
            <a:ext cx="4387446" cy="2082463"/>
            <a:chOff x="381000" y="2209800"/>
            <a:chExt cx="4387446" cy="2082463"/>
          </a:xfrm>
        </p:grpSpPr>
        <p:sp>
          <p:nvSpPr>
            <p:cNvPr id="5" name="TextBox 4"/>
            <p:cNvSpPr txBox="1"/>
            <p:nvPr/>
          </p:nvSpPr>
          <p:spPr>
            <a:xfrm>
              <a:off x="381000" y="2209800"/>
              <a:ext cx="1828800" cy="707886"/>
            </a:xfrm>
            <a:prstGeom prst="rect">
              <a:avLst/>
            </a:prstGeom>
            <a:noFill/>
            <a:ln w="28575" cmpd="sng">
              <a:solidFill>
                <a:srgbClr val="000000"/>
              </a:solidFill>
            </a:ln>
          </p:spPr>
          <p:txBody>
            <a:bodyPr wrap="square" rtlCol="0">
              <a:spAutoFit/>
            </a:bodyPr>
            <a:lstStyle/>
            <a:p>
              <a:pPr algn="ctr"/>
              <a:r>
                <a:rPr lang="en-US" sz="2000" b="1" dirty="0" smtClean="0"/>
                <a:t>Measure Power</a:t>
              </a:r>
              <a:endParaRPr lang="en-US" sz="2000" b="1" dirty="0"/>
            </a:p>
          </p:txBody>
        </p:sp>
        <p:sp>
          <p:nvSpPr>
            <p:cNvPr id="19" name="TextBox 18"/>
            <p:cNvSpPr txBox="1"/>
            <p:nvPr/>
          </p:nvSpPr>
          <p:spPr>
            <a:xfrm>
              <a:off x="457201" y="3276600"/>
              <a:ext cx="1752600" cy="1015663"/>
            </a:xfrm>
            <a:prstGeom prst="rect">
              <a:avLst/>
            </a:prstGeom>
            <a:noFill/>
            <a:ln w="28575" cmpd="sng">
              <a:solidFill>
                <a:srgbClr val="000000"/>
              </a:solidFill>
            </a:ln>
          </p:spPr>
          <p:txBody>
            <a:bodyPr wrap="square" rtlCol="0">
              <a:spAutoFit/>
            </a:bodyPr>
            <a:lstStyle/>
            <a:p>
              <a:pPr algn="ctr"/>
              <a:r>
                <a:rPr lang="en-US" sz="2000" b="1" dirty="0" smtClean="0"/>
                <a:t>Measure Spectral power</a:t>
              </a:r>
              <a:endParaRPr lang="en-US" sz="2000" b="1" dirty="0"/>
            </a:p>
          </p:txBody>
        </p:sp>
        <p:cxnSp>
          <p:nvCxnSpPr>
            <p:cNvPr id="6" name="Straight Arrow Connector 5"/>
            <p:cNvCxnSpPr>
              <a:stCxn id="5" idx="3"/>
            </p:cNvCxnSpPr>
            <p:nvPr/>
          </p:nvCxnSpPr>
          <p:spPr>
            <a:xfrm>
              <a:off x="2209800" y="2563743"/>
              <a:ext cx="1371600" cy="408057"/>
            </a:xfrm>
            <a:prstGeom prst="straightConnector1">
              <a:avLst/>
            </a:prstGeom>
            <a:ln w="76200" cmpd="sng">
              <a:solidFill>
                <a:srgbClr val="000000"/>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27" name="TextBox 26"/>
            <p:cNvSpPr txBox="1"/>
            <p:nvPr/>
          </p:nvSpPr>
          <p:spPr>
            <a:xfrm>
              <a:off x="3572636" y="2624664"/>
              <a:ext cx="1195810" cy="1015663"/>
            </a:xfrm>
            <a:prstGeom prst="rect">
              <a:avLst/>
            </a:prstGeom>
            <a:noFill/>
            <a:ln w="28575" cmpd="sng">
              <a:solidFill>
                <a:srgbClr val="000000"/>
              </a:solidFill>
            </a:ln>
          </p:spPr>
          <p:txBody>
            <a:bodyPr wrap="none" rtlCol="0">
              <a:spAutoFit/>
            </a:bodyPr>
            <a:lstStyle/>
            <a:p>
              <a:pPr algn="ctr"/>
              <a:r>
                <a:rPr lang="en-US" sz="2000" b="1" dirty="0" smtClean="0"/>
                <a:t>Guess </a:t>
              </a:r>
            </a:p>
            <a:p>
              <a:pPr algn="ctr"/>
              <a:r>
                <a:rPr lang="en-US" sz="2000" b="1" dirty="0" smtClean="0"/>
                <a:t>Field</a:t>
              </a:r>
            </a:p>
            <a:p>
              <a:pPr algn="ctr"/>
              <a:r>
                <a:rPr lang="en-US" sz="2000" b="1" dirty="0" smtClean="0"/>
                <a:t>F(t),F(w)</a:t>
              </a:r>
              <a:endParaRPr lang="en-US" sz="2000" b="1" dirty="0"/>
            </a:p>
          </p:txBody>
        </p:sp>
        <p:cxnSp>
          <p:nvCxnSpPr>
            <p:cNvPr id="28" name="Straight Arrow Connector 27"/>
            <p:cNvCxnSpPr>
              <a:endCxn id="19" idx="3"/>
            </p:cNvCxnSpPr>
            <p:nvPr/>
          </p:nvCxnSpPr>
          <p:spPr>
            <a:xfrm flipH="1">
              <a:off x="2209801" y="3200400"/>
              <a:ext cx="1371599" cy="584032"/>
            </a:xfrm>
            <a:prstGeom prst="straightConnector1">
              <a:avLst/>
            </a:prstGeom>
            <a:ln w="76200" cmpd="sng">
              <a:solidFill>
                <a:srgbClr val="000000"/>
              </a:solidFill>
              <a:headEnd type="triangle"/>
              <a:tailEnd type="triangle"/>
            </a:ln>
          </p:spPr>
          <p:style>
            <a:lnRef idx="2">
              <a:schemeClr val="accent1"/>
            </a:lnRef>
            <a:fillRef idx="0">
              <a:schemeClr val="accent1"/>
            </a:fillRef>
            <a:effectRef idx="1">
              <a:schemeClr val="accent1"/>
            </a:effectRef>
            <a:fontRef idx="minor">
              <a:schemeClr val="tx1"/>
            </a:fontRef>
          </p:style>
        </p:cxnSp>
      </p:grpSp>
      <p:grpSp>
        <p:nvGrpSpPr>
          <p:cNvPr id="50" name="Group 49"/>
          <p:cNvGrpSpPr/>
          <p:nvPr/>
        </p:nvGrpSpPr>
        <p:grpSpPr>
          <a:xfrm>
            <a:off x="228600" y="4267200"/>
            <a:ext cx="7596610" cy="2590800"/>
            <a:chOff x="228600" y="4267200"/>
            <a:chExt cx="7596610" cy="2590800"/>
          </a:xfrm>
        </p:grpSpPr>
        <p:sp>
          <p:nvSpPr>
            <p:cNvPr id="39" name="TextBox 38"/>
            <p:cNvSpPr txBox="1"/>
            <p:nvPr/>
          </p:nvSpPr>
          <p:spPr>
            <a:xfrm>
              <a:off x="228600" y="4854714"/>
              <a:ext cx="1828800" cy="707886"/>
            </a:xfrm>
            <a:prstGeom prst="rect">
              <a:avLst/>
            </a:prstGeom>
            <a:noFill/>
            <a:ln w="28575" cmpd="sng">
              <a:solidFill>
                <a:srgbClr val="000000"/>
              </a:solidFill>
            </a:ln>
          </p:spPr>
          <p:txBody>
            <a:bodyPr wrap="square" rtlCol="0">
              <a:spAutoFit/>
            </a:bodyPr>
            <a:lstStyle/>
            <a:p>
              <a:pPr algn="ctr"/>
              <a:r>
                <a:rPr lang="en-US" sz="2000" b="1" dirty="0" smtClean="0"/>
                <a:t>Measure Power</a:t>
              </a:r>
              <a:endParaRPr lang="en-US" sz="2000" b="1" dirty="0"/>
            </a:p>
          </p:txBody>
        </p:sp>
        <p:sp>
          <p:nvSpPr>
            <p:cNvPr id="40" name="TextBox 39"/>
            <p:cNvSpPr txBox="1"/>
            <p:nvPr/>
          </p:nvSpPr>
          <p:spPr>
            <a:xfrm>
              <a:off x="304801" y="5766137"/>
              <a:ext cx="1752600" cy="1015663"/>
            </a:xfrm>
            <a:prstGeom prst="rect">
              <a:avLst/>
            </a:prstGeom>
            <a:noFill/>
            <a:ln w="28575" cmpd="sng">
              <a:solidFill>
                <a:srgbClr val="000000"/>
              </a:solidFill>
            </a:ln>
          </p:spPr>
          <p:txBody>
            <a:bodyPr wrap="square" rtlCol="0">
              <a:spAutoFit/>
            </a:bodyPr>
            <a:lstStyle/>
            <a:p>
              <a:pPr algn="ctr"/>
              <a:r>
                <a:rPr lang="en-US" sz="2000" b="1" dirty="0" smtClean="0"/>
                <a:t>Measure Spectral power</a:t>
              </a:r>
              <a:endParaRPr lang="en-US" sz="2000" b="1" dirty="0"/>
            </a:p>
          </p:txBody>
        </p:sp>
        <p:grpSp>
          <p:nvGrpSpPr>
            <p:cNvPr id="41" name="Group 40"/>
            <p:cNvGrpSpPr/>
            <p:nvPr/>
          </p:nvGrpSpPr>
          <p:grpSpPr>
            <a:xfrm>
              <a:off x="2286000" y="4267200"/>
              <a:ext cx="4304546" cy="2590800"/>
              <a:chOff x="152400" y="2895600"/>
              <a:chExt cx="4837946" cy="2922032"/>
            </a:xfrm>
          </p:grpSpPr>
          <p:pic>
            <p:nvPicPr>
              <p:cNvPr id="42" name="Picture 41"/>
              <p:cNvPicPr>
                <a:picLocks noChangeAspect="1"/>
              </p:cNvPicPr>
              <p:nvPr/>
            </p:nvPicPr>
            <p:blipFill>
              <a:blip r:embed="rId2"/>
              <a:stretch>
                <a:fillRect/>
              </a:stretch>
            </p:blipFill>
            <p:spPr>
              <a:xfrm>
                <a:off x="152400" y="3036332"/>
                <a:ext cx="4837946" cy="2781300"/>
              </a:xfrm>
              <a:prstGeom prst="rect">
                <a:avLst/>
              </a:prstGeom>
            </p:spPr>
          </p:pic>
          <p:sp>
            <p:nvSpPr>
              <p:cNvPr id="43" name="TextBox 42"/>
              <p:cNvSpPr txBox="1"/>
              <p:nvPr/>
            </p:nvSpPr>
            <p:spPr>
              <a:xfrm>
                <a:off x="990600" y="2895600"/>
                <a:ext cx="2895600" cy="369332"/>
              </a:xfrm>
              <a:prstGeom prst="rect">
                <a:avLst/>
              </a:prstGeom>
              <a:solidFill>
                <a:schemeClr val="bg1"/>
              </a:solidFill>
            </p:spPr>
            <p:txBody>
              <a:bodyPr wrap="square" rtlCol="0">
                <a:spAutoFit/>
              </a:bodyPr>
              <a:lstStyle/>
              <a:p>
                <a:pPr algn="ctr"/>
                <a:r>
                  <a:rPr lang="en-US" dirty="0" smtClean="0"/>
                  <a:t>Hidden layers</a:t>
                </a:r>
                <a:endParaRPr lang="en-US" dirty="0"/>
              </a:p>
            </p:txBody>
          </p:sp>
          <p:sp>
            <p:nvSpPr>
              <p:cNvPr id="44" name="TextBox 43"/>
              <p:cNvSpPr txBox="1"/>
              <p:nvPr/>
            </p:nvSpPr>
            <p:spPr>
              <a:xfrm>
                <a:off x="4075386" y="3537582"/>
                <a:ext cx="877614" cy="369332"/>
              </a:xfrm>
              <a:prstGeom prst="rect">
                <a:avLst/>
              </a:prstGeom>
              <a:solidFill>
                <a:schemeClr val="bg1"/>
              </a:solidFill>
            </p:spPr>
            <p:txBody>
              <a:bodyPr wrap="none" rtlCol="0">
                <a:spAutoFit/>
              </a:bodyPr>
              <a:lstStyle/>
              <a:p>
                <a:r>
                  <a:rPr lang="en-US" dirty="0" smtClean="0"/>
                  <a:t>Output</a:t>
                </a:r>
                <a:endParaRPr lang="en-US" dirty="0"/>
              </a:p>
            </p:txBody>
          </p:sp>
          <p:sp>
            <p:nvSpPr>
              <p:cNvPr id="45" name="TextBox 44"/>
              <p:cNvSpPr txBox="1"/>
              <p:nvPr/>
            </p:nvSpPr>
            <p:spPr>
              <a:xfrm>
                <a:off x="152400" y="3048000"/>
                <a:ext cx="698065" cy="369332"/>
              </a:xfrm>
              <a:prstGeom prst="rect">
                <a:avLst/>
              </a:prstGeom>
              <a:solidFill>
                <a:schemeClr val="bg1"/>
              </a:solidFill>
            </p:spPr>
            <p:txBody>
              <a:bodyPr wrap="none" rtlCol="0">
                <a:spAutoFit/>
              </a:bodyPr>
              <a:lstStyle/>
              <a:p>
                <a:r>
                  <a:rPr lang="en-US" dirty="0" smtClean="0"/>
                  <a:t>Input</a:t>
                </a:r>
                <a:endParaRPr lang="en-US" dirty="0"/>
              </a:p>
            </p:txBody>
          </p:sp>
        </p:grpSp>
        <p:sp>
          <p:nvSpPr>
            <p:cNvPr id="46" name="TextBox 45"/>
            <p:cNvSpPr txBox="1"/>
            <p:nvPr/>
          </p:nvSpPr>
          <p:spPr>
            <a:xfrm>
              <a:off x="6629400" y="5248812"/>
              <a:ext cx="1195810" cy="1015663"/>
            </a:xfrm>
            <a:prstGeom prst="rect">
              <a:avLst/>
            </a:prstGeom>
            <a:noFill/>
            <a:ln w="28575" cmpd="sng">
              <a:solidFill>
                <a:srgbClr val="000000"/>
              </a:solidFill>
            </a:ln>
          </p:spPr>
          <p:txBody>
            <a:bodyPr wrap="none" rtlCol="0">
              <a:spAutoFit/>
            </a:bodyPr>
            <a:lstStyle/>
            <a:p>
              <a:pPr algn="ctr"/>
              <a:r>
                <a:rPr lang="en-US" sz="2000" b="1" dirty="0" smtClean="0"/>
                <a:t>Guess </a:t>
              </a:r>
            </a:p>
            <a:p>
              <a:pPr algn="ctr"/>
              <a:r>
                <a:rPr lang="en-US" sz="2000" b="1" dirty="0" smtClean="0"/>
                <a:t>Field</a:t>
              </a:r>
            </a:p>
            <a:p>
              <a:pPr algn="ctr"/>
              <a:r>
                <a:rPr lang="en-US" sz="2000" b="1" dirty="0" smtClean="0"/>
                <a:t>F(t),F(w)</a:t>
              </a:r>
              <a:endParaRPr lang="en-US" sz="2000" b="1" dirty="0"/>
            </a:p>
          </p:txBody>
        </p:sp>
        <p:sp>
          <p:nvSpPr>
            <p:cNvPr id="37" name="Right Arrow 36"/>
            <p:cNvSpPr/>
            <p:nvPr/>
          </p:nvSpPr>
          <p:spPr>
            <a:xfrm>
              <a:off x="2209800" y="5029200"/>
              <a:ext cx="228600" cy="484632"/>
            </a:xfrm>
            <a:prstGeom prst="rightArrow">
              <a:avLst/>
            </a:prstGeom>
            <a:solidFill>
              <a:schemeClr val="bg1">
                <a:lumMod val="6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 name="Right Arrow 48"/>
            <p:cNvSpPr/>
            <p:nvPr/>
          </p:nvSpPr>
          <p:spPr>
            <a:xfrm>
              <a:off x="2209800" y="5916168"/>
              <a:ext cx="228600" cy="484632"/>
            </a:xfrm>
            <a:prstGeom prst="rightArrow">
              <a:avLst/>
            </a:prstGeom>
            <a:solidFill>
              <a:schemeClr val="bg1">
                <a:lumMod val="6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53" name="Group 52"/>
          <p:cNvGrpSpPr/>
          <p:nvPr/>
        </p:nvGrpSpPr>
        <p:grpSpPr>
          <a:xfrm>
            <a:off x="5334000" y="2209800"/>
            <a:ext cx="3696066" cy="2057400"/>
            <a:chOff x="5334000" y="2209800"/>
            <a:chExt cx="3696066" cy="2057400"/>
          </a:xfrm>
        </p:grpSpPr>
        <p:pic>
          <p:nvPicPr>
            <p:cNvPr id="31" name="Picture 30" descr="Screen Shot 2018-11-14 at 11.53.08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10772" y="2209800"/>
              <a:ext cx="1606533" cy="685800"/>
            </a:xfrm>
            <a:prstGeom prst="rect">
              <a:avLst/>
            </a:prstGeom>
          </p:spPr>
        </p:pic>
        <p:pic>
          <p:nvPicPr>
            <p:cNvPr id="36" name="Picture 35" descr="Screen Shot 2018-11-14 at 11.53.08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10772" y="3581400"/>
              <a:ext cx="1606533" cy="685800"/>
            </a:xfrm>
            <a:prstGeom prst="rect">
              <a:avLst/>
            </a:prstGeom>
          </p:spPr>
        </p:pic>
        <p:sp>
          <p:nvSpPr>
            <p:cNvPr id="32" name="TextBox 31"/>
            <p:cNvSpPr txBox="1"/>
            <p:nvPr/>
          </p:nvSpPr>
          <p:spPr>
            <a:xfrm rot="5400000">
              <a:off x="5743932" y="2894546"/>
              <a:ext cx="526913" cy="584776"/>
            </a:xfrm>
            <a:prstGeom prst="rect">
              <a:avLst/>
            </a:prstGeom>
            <a:noFill/>
          </p:spPr>
          <p:txBody>
            <a:bodyPr wrap="none" rtlCol="0">
              <a:spAutoFit/>
            </a:bodyPr>
            <a:lstStyle/>
            <a:p>
              <a:r>
                <a:rPr lang="mr-IN" sz="3200" dirty="0" smtClean="0"/>
                <a:t>…</a:t>
              </a:r>
              <a:endParaRPr lang="en-US" sz="3200" dirty="0"/>
            </a:p>
          </p:txBody>
        </p:sp>
        <p:sp>
          <p:nvSpPr>
            <p:cNvPr id="33" name="TextBox 32"/>
            <p:cNvSpPr txBox="1"/>
            <p:nvPr/>
          </p:nvSpPr>
          <p:spPr>
            <a:xfrm>
              <a:off x="7315200" y="2971800"/>
              <a:ext cx="1714866" cy="400110"/>
            </a:xfrm>
            <a:prstGeom prst="rect">
              <a:avLst/>
            </a:prstGeom>
            <a:noFill/>
          </p:spPr>
          <p:txBody>
            <a:bodyPr wrap="none" rtlCol="0">
              <a:spAutoFit/>
            </a:bodyPr>
            <a:lstStyle/>
            <a:p>
              <a:r>
                <a:rPr lang="en-US" sz="2000" dirty="0" smtClean="0"/>
                <a:t>10</a:t>
              </a:r>
              <a:r>
                <a:rPr lang="en-US" sz="2000" baseline="30000" dirty="0" smtClean="0"/>
                <a:t>6</a:t>
              </a:r>
              <a:r>
                <a:rPr lang="en-US" sz="2000" dirty="0" smtClean="0"/>
                <a:t>-10</a:t>
              </a:r>
              <a:r>
                <a:rPr lang="en-US" sz="2000" baseline="30000" dirty="0"/>
                <a:t>9</a:t>
              </a:r>
              <a:r>
                <a:rPr lang="en-US" sz="2000" dirty="0" smtClean="0"/>
                <a:t> times</a:t>
              </a:r>
              <a:endParaRPr lang="en-US" sz="2000" dirty="0"/>
            </a:p>
          </p:txBody>
        </p:sp>
        <p:sp>
          <p:nvSpPr>
            <p:cNvPr id="51" name="TextBox 50"/>
            <p:cNvSpPr txBox="1"/>
            <p:nvPr/>
          </p:nvSpPr>
          <p:spPr>
            <a:xfrm>
              <a:off x="5334000" y="2362200"/>
              <a:ext cx="1082974" cy="369332"/>
            </a:xfrm>
            <a:prstGeom prst="rect">
              <a:avLst/>
            </a:prstGeom>
            <a:noFill/>
          </p:spPr>
          <p:txBody>
            <a:bodyPr wrap="none" rtlCol="0">
              <a:spAutoFit/>
            </a:bodyPr>
            <a:lstStyle/>
            <a:p>
              <a:r>
                <a:rPr lang="en-US" dirty="0" smtClean="0"/>
                <a:t>Pulse #1</a:t>
              </a:r>
              <a:endParaRPr lang="en-US" dirty="0"/>
            </a:p>
          </p:txBody>
        </p:sp>
        <p:sp>
          <p:nvSpPr>
            <p:cNvPr id="52" name="TextBox 51"/>
            <p:cNvSpPr txBox="1"/>
            <p:nvPr/>
          </p:nvSpPr>
          <p:spPr>
            <a:xfrm>
              <a:off x="5334000" y="3669268"/>
              <a:ext cx="1082974" cy="369332"/>
            </a:xfrm>
            <a:prstGeom prst="rect">
              <a:avLst/>
            </a:prstGeom>
            <a:noFill/>
          </p:spPr>
          <p:txBody>
            <a:bodyPr wrap="none" rtlCol="0">
              <a:spAutoFit/>
            </a:bodyPr>
            <a:lstStyle/>
            <a:p>
              <a:r>
                <a:rPr lang="en-US" dirty="0" smtClean="0"/>
                <a:t>Pulse #n</a:t>
              </a:r>
              <a:endParaRPr lang="en-US" dirty="0"/>
            </a:p>
          </p:txBody>
        </p:sp>
      </p:grpSp>
      <p:sp>
        <p:nvSpPr>
          <p:cNvPr id="54" name="TextBox 53"/>
          <p:cNvSpPr txBox="1"/>
          <p:nvPr/>
        </p:nvSpPr>
        <p:spPr>
          <a:xfrm>
            <a:off x="5715000" y="6400800"/>
            <a:ext cx="1942058" cy="369332"/>
          </a:xfrm>
          <a:prstGeom prst="rect">
            <a:avLst/>
          </a:prstGeom>
          <a:noFill/>
        </p:spPr>
        <p:txBody>
          <a:bodyPr wrap="none" rtlCol="0">
            <a:spAutoFit/>
          </a:bodyPr>
          <a:lstStyle/>
          <a:p>
            <a:r>
              <a:rPr lang="en-US" dirty="0" smtClean="0">
                <a:solidFill>
                  <a:srgbClr val="FF0000"/>
                </a:solidFill>
              </a:rPr>
              <a:t>Only solve </a:t>
            </a:r>
            <a:r>
              <a:rPr lang="en-US" b="1" dirty="0" smtClean="0">
                <a:solidFill>
                  <a:srgbClr val="FF0000"/>
                </a:solidFill>
              </a:rPr>
              <a:t>once!</a:t>
            </a:r>
            <a:endParaRPr lang="en-US" b="1" dirty="0">
              <a:solidFill>
                <a:srgbClr val="FF0000"/>
              </a:solidFill>
            </a:endParaRPr>
          </a:p>
        </p:txBody>
      </p:sp>
      <p:sp>
        <p:nvSpPr>
          <p:cNvPr id="34" name="Title 1"/>
          <p:cNvSpPr>
            <a:spLocks noGrp="1"/>
          </p:cNvSpPr>
          <p:nvPr>
            <p:ph type="title"/>
          </p:nvPr>
        </p:nvSpPr>
        <p:spPr>
          <a:xfrm>
            <a:off x="451822" y="129092"/>
            <a:ext cx="8103570" cy="753033"/>
          </a:xfrm>
        </p:spPr>
        <p:txBody>
          <a:bodyPr/>
          <a:lstStyle/>
          <a:p>
            <a:r>
              <a:rPr lang="en-US" dirty="0" smtClean="0"/>
              <a:t>Data Analysis: Pulse reconstruction</a:t>
            </a:r>
            <a:endParaRPr lang="en-US" dirty="0"/>
          </a:p>
        </p:txBody>
      </p:sp>
      <p:sp>
        <p:nvSpPr>
          <p:cNvPr id="35" name="TextBox 34"/>
          <p:cNvSpPr txBox="1"/>
          <p:nvPr/>
        </p:nvSpPr>
        <p:spPr>
          <a:xfrm>
            <a:off x="8016811" y="6248400"/>
            <a:ext cx="1050989" cy="338554"/>
          </a:xfrm>
          <a:prstGeom prst="rect">
            <a:avLst/>
          </a:prstGeom>
          <a:noFill/>
        </p:spPr>
        <p:txBody>
          <a:bodyPr wrap="none" rtlCol="0">
            <a:spAutoFit/>
          </a:bodyPr>
          <a:lstStyle/>
          <a:p>
            <a:r>
              <a:rPr lang="en-US" sz="1600" b="1" dirty="0" smtClean="0"/>
              <a:t>X. </a:t>
            </a:r>
            <a:r>
              <a:rPr lang="en-US" sz="1600" b="1" dirty="0" smtClean="0"/>
              <a:t>Zhang</a:t>
            </a:r>
            <a:endParaRPr lang="en-US" sz="1600" b="1" dirty="0"/>
          </a:p>
        </p:txBody>
      </p:sp>
    </p:spTree>
    <p:extLst>
      <p:ext uri="{BB962C8B-B14F-4D97-AF65-F5344CB8AC3E}">
        <p14:creationId xmlns:p14="http://schemas.microsoft.com/office/powerpoint/2010/main" val="2102861697"/>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1371600" y="2133600"/>
            <a:ext cx="6281225" cy="2288977"/>
            <a:chOff x="1371600" y="2133600"/>
            <a:chExt cx="6281225" cy="2288977"/>
          </a:xfrm>
        </p:grpSpPr>
        <p:pic>
          <p:nvPicPr>
            <p:cNvPr id="48" name="Picture 47"/>
            <p:cNvPicPr>
              <a:picLocks noChangeAspect="1"/>
            </p:cNvPicPr>
            <p:nvPr/>
          </p:nvPicPr>
          <p:blipFill rotWithShape="1">
            <a:blip r:embed="rId2">
              <a:extLst>
                <a:ext uri="{28A0092B-C50C-407E-A947-70E740481C1C}">
                  <a14:useLocalDpi xmlns:a14="http://schemas.microsoft.com/office/drawing/2010/main" val="0"/>
                </a:ext>
              </a:extLst>
            </a:blip>
            <a:srcRect t="4523" r="1418" b="51190"/>
            <a:stretch/>
          </p:blipFill>
          <p:spPr>
            <a:xfrm>
              <a:off x="1371600" y="2412121"/>
              <a:ext cx="3178796" cy="2007479"/>
            </a:xfrm>
            <a:prstGeom prst="rect">
              <a:avLst/>
            </a:prstGeom>
          </p:spPr>
        </p:pic>
        <p:pic>
          <p:nvPicPr>
            <p:cNvPr id="50" name="Picture 49"/>
            <p:cNvPicPr>
              <a:picLocks noChangeAspect="1"/>
            </p:cNvPicPr>
            <p:nvPr/>
          </p:nvPicPr>
          <p:blipFill rotWithShape="1">
            <a:blip r:embed="rId3">
              <a:extLst>
                <a:ext uri="{28A0092B-C50C-407E-A947-70E740481C1C}">
                  <a14:useLocalDpi xmlns:a14="http://schemas.microsoft.com/office/drawing/2010/main" val="0"/>
                </a:ext>
              </a:extLst>
            </a:blip>
            <a:srcRect l="1" t="54766" r="413" b="161"/>
            <a:stretch/>
          </p:blipFill>
          <p:spPr>
            <a:xfrm>
              <a:off x="4724400" y="2410425"/>
              <a:ext cx="2928425" cy="1912926"/>
            </a:xfrm>
            <a:prstGeom prst="rect">
              <a:avLst/>
            </a:prstGeom>
          </p:spPr>
        </p:pic>
        <p:sp>
          <p:nvSpPr>
            <p:cNvPr id="4" name="TextBox 3"/>
            <p:cNvSpPr txBox="1"/>
            <p:nvPr/>
          </p:nvSpPr>
          <p:spPr>
            <a:xfrm>
              <a:off x="1905000" y="2438400"/>
              <a:ext cx="1064940" cy="276999"/>
            </a:xfrm>
            <a:prstGeom prst="rect">
              <a:avLst/>
            </a:prstGeom>
            <a:noFill/>
          </p:spPr>
          <p:txBody>
            <a:bodyPr wrap="none" rtlCol="0">
              <a:spAutoFit/>
            </a:bodyPr>
            <a:lstStyle/>
            <a:p>
              <a:r>
                <a:rPr lang="en-US" sz="1200" b="1" dirty="0" err="1" smtClean="0">
                  <a:solidFill>
                    <a:srgbClr val="0000FF"/>
                  </a:solidFill>
                </a:rPr>
                <a:t>groundtruth</a:t>
              </a:r>
              <a:endParaRPr lang="en-US" sz="1200" b="1" dirty="0">
                <a:solidFill>
                  <a:srgbClr val="0000FF"/>
                </a:solidFill>
              </a:endParaRPr>
            </a:p>
          </p:txBody>
        </p:sp>
        <p:sp>
          <p:nvSpPr>
            <p:cNvPr id="51" name="TextBox 50"/>
            <p:cNvSpPr txBox="1"/>
            <p:nvPr/>
          </p:nvSpPr>
          <p:spPr>
            <a:xfrm>
              <a:off x="3489123" y="2514600"/>
              <a:ext cx="928484" cy="276999"/>
            </a:xfrm>
            <a:prstGeom prst="rect">
              <a:avLst/>
            </a:prstGeom>
            <a:solidFill>
              <a:schemeClr val="bg1"/>
            </a:solidFill>
          </p:spPr>
          <p:txBody>
            <a:bodyPr wrap="none" rtlCol="0">
              <a:spAutoFit/>
            </a:bodyPr>
            <a:lstStyle/>
            <a:p>
              <a:r>
                <a:rPr lang="en-US" sz="1200" b="1" dirty="0" smtClean="0">
                  <a:solidFill>
                    <a:srgbClr val="FF0000"/>
                  </a:solidFill>
                </a:rPr>
                <a:t>prediction</a:t>
              </a:r>
              <a:endParaRPr lang="en-US" sz="1200" b="1" dirty="0">
                <a:solidFill>
                  <a:srgbClr val="FF0000"/>
                </a:solidFill>
              </a:endParaRPr>
            </a:p>
          </p:txBody>
        </p:sp>
        <p:sp>
          <p:nvSpPr>
            <p:cNvPr id="52" name="TextBox 51"/>
            <p:cNvSpPr txBox="1"/>
            <p:nvPr/>
          </p:nvSpPr>
          <p:spPr>
            <a:xfrm>
              <a:off x="4876800" y="3886200"/>
              <a:ext cx="1064940" cy="276999"/>
            </a:xfrm>
            <a:prstGeom prst="rect">
              <a:avLst/>
            </a:prstGeom>
            <a:noFill/>
          </p:spPr>
          <p:txBody>
            <a:bodyPr wrap="none" rtlCol="0">
              <a:spAutoFit/>
            </a:bodyPr>
            <a:lstStyle/>
            <a:p>
              <a:r>
                <a:rPr lang="en-US" sz="1200" b="1" dirty="0" err="1" smtClean="0">
                  <a:solidFill>
                    <a:srgbClr val="0000FF"/>
                  </a:solidFill>
                </a:rPr>
                <a:t>groundtruth</a:t>
              </a:r>
              <a:endParaRPr lang="en-US" sz="1200" b="1" dirty="0">
                <a:solidFill>
                  <a:srgbClr val="0000FF"/>
                </a:solidFill>
              </a:endParaRPr>
            </a:p>
          </p:txBody>
        </p:sp>
        <p:sp>
          <p:nvSpPr>
            <p:cNvPr id="53" name="TextBox 52"/>
            <p:cNvSpPr txBox="1"/>
            <p:nvPr/>
          </p:nvSpPr>
          <p:spPr>
            <a:xfrm>
              <a:off x="6553200" y="3533001"/>
              <a:ext cx="928484" cy="276999"/>
            </a:xfrm>
            <a:prstGeom prst="rect">
              <a:avLst/>
            </a:prstGeom>
            <a:noFill/>
          </p:spPr>
          <p:txBody>
            <a:bodyPr wrap="none" rtlCol="0">
              <a:spAutoFit/>
            </a:bodyPr>
            <a:lstStyle/>
            <a:p>
              <a:r>
                <a:rPr lang="en-US" sz="1200" b="1" dirty="0" smtClean="0">
                  <a:solidFill>
                    <a:srgbClr val="FF0000"/>
                  </a:solidFill>
                </a:rPr>
                <a:t>prediction</a:t>
              </a:r>
              <a:endParaRPr lang="en-US" sz="1200" b="1" dirty="0">
                <a:solidFill>
                  <a:srgbClr val="FF0000"/>
                </a:solidFill>
              </a:endParaRPr>
            </a:p>
          </p:txBody>
        </p:sp>
        <p:sp>
          <p:nvSpPr>
            <p:cNvPr id="8" name="TextBox 7"/>
            <p:cNvSpPr txBox="1"/>
            <p:nvPr/>
          </p:nvSpPr>
          <p:spPr>
            <a:xfrm>
              <a:off x="2496820" y="2133600"/>
              <a:ext cx="1313180" cy="369332"/>
            </a:xfrm>
            <a:prstGeom prst="rect">
              <a:avLst/>
            </a:prstGeom>
            <a:noFill/>
          </p:spPr>
          <p:txBody>
            <a:bodyPr wrap="none" rtlCol="0">
              <a:spAutoFit/>
            </a:bodyPr>
            <a:lstStyle/>
            <a:p>
              <a:r>
                <a:rPr lang="en-US" b="1" dirty="0" smtClean="0"/>
                <a:t>Amplitude</a:t>
              </a:r>
              <a:endParaRPr lang="en-US" b="1" dirty="0"/>
            </a:p>
          </p:txBody>
        </p:sp>
        <p:sp>
          <p:nvSpPr>
            <p:cNvPr id="54" name="TextBox 53"/>
            <p:cNvSpPr txBox="1"/>
            <p:nvPr/>
          </p:nvSpPr>
          <p:spPr>
            <a:xfrm>
              <a:off x="5828211" y="2133600"/>
              <a:ext cx="864765" cy="369332"/>
            </a:xfrm>
            <a:prstGeom prst="rect">
              <a:avLst/>
            </a:prstGeom>
            <a:noFill/>
          </p:spPr>
          <p:txBody>
            <a:bodyPr wrap="none" rtlCol="0">
              <a:spAutoFit/>
            </a:bodyPr>
            <a:lstStyle/>
            <a:p>
              <a:r>
                <a:rPr lang="en-US" b="1" dirty="0" smtClean="0"/>
                <a:t>Phase</a:t>
              </a:r>
              <a:endParaRPr lang="en-US" b="1" dirty="0"/>
            </a:p>
          </p:txBody>
        </p:sp>
        <p:sp>
          <p:nvSpPr>
            <p:cNvPr id="55" name="TextBox 54"/>
            <p:cNvSpPr txBox="1"/>
            <p:nvPr/>
          </p:nvSpPr>
          <p:spPr>
            <a:xfrm>
              <a:off x="5895733" y="4114800"/>
              <a:ext cx="886067" cy="307777"/>
            </a:xfrm>
            <a:prstGeom prst="rect">
              <a:avLst/>
            </a:prstGeom>
            <a:noFill/>
          </p:spPr>
          <p:txBody>
            <a:bodyPr wrap="none" rtlCol="0">
              <a:spAutoFit/>
            </a:bodyPr>
            <a:lstStyle/>
            <a:p>
              <a:r>
                <a:rPr lang="en-US" sz="1400" dirty="0" smtClean="0"/>
                <a:t>Time (</a:t>
              </a:r>
              <a:r>
                <a:rPr lang="en-US" sz="1400" dirty="0" err="1" smtClean="0"/>
                <a:t>fs</a:t>
              </a:r>
              <a:r>
                <a:rPr lang="en-US" sz="1400" dirty="0" smtClean="0"/>
                <a:t>)</a:t>
              </a:r>
              <a:endParaRPr lang="en-US" sz="1400" dirty="0"/>
            </a:p>
          </p:txBody>
        </p:sp>
      </p:grpSp>
      <p:sp>
        <p:nvSpPr>
          <p:cNvPr id="18" name="TextBox 17"/>
          <p:cNvSpPr txBox="1"/>
          <p:nvPr/>
        </p:nvSpPr>
        <p:spPr>
          <a:xfrm>
            <a:off x="2284032" y="1219200"/>
            <a:ext cx="4474252" cy="523220"/>
          </a:xfrm>
          <a:prstGeom prst="rect">
            <a:avLst/>
          </a:prstGeom>
          <a:noFill/>
        </p:spPr>
        <p:txBody>
          <a:bodyPr wrap="none" rtlCol="0">
            <a:spAutoFit/>
          </a:bodyPr>
          <a:lstStyle/>
          <a:p>
            <a:r>
              <a:rPr lang="en-US" sz="2800" b="1" dirty="0" smtClean="0">
                <a:solidFill>
                  <a:srgbClr val="000000"/>
                </a:solidFill>
              </a:rPr>
              <a:t>Full beam reconstruction</a:t>
            </a:r>
          </a:p>
        </p:txBody>
      </p:sp>
      <p:sp>
        <p:nvSpPr>
          <p:cNvPr id="20" name="Slide Number Placeholder 1"/>
          <p:cNvSpPr>
            <a:spLocks noGrp="1"/>
          </p:cNvSpPr>
          <p:nvPr>
            <p:ph type="sldNum" sz="quarter" idx="4294967295"/>
          </p:nvPr>
        </p:nvSpPr>
        <p:spPr>
          <a:xfrm>
            <a:off x="8566150" y="6470651"/>
            <a:ext cx="501650" cy="387349"/>
          </a:xfrm>
          <a:prstGeom prst="rect">
            <a:avLst/>
          </a:prstGeom>
        </p:spPr>
        <p:txBody>
          <a:bodyPr/>
          <a:lstStyle/>
          <a:p>
            <a:fld id="{487572F4-7224-4932-BF20-76C77E1DD30A}" type="slidenum">
              <a:rPr lang="en-US" sz="1200" smtClean="0"/>
              <a:t>18</a:t>
            </a:fld>
            <a:endParaRPr lang="en-US" sz="1200" dirty="0"/>
          </a:p>
        </p:txBody>
      </p:sp>
      <p:sp>
        <p:nvSpPr>
          <p:cNvPr id="7" name="TextBox 6"/>
          <p:cNvSpPr txBox="1"/>
          <p:nvPr/>
        </p:nvSpPr>
        <p:spPr>
          <a:xfrm>
            <a:off x="764008" y="1752600"/>
            <a:ext cx="7084592" cy="400110"/>
          </a:xfrm>
          <a:prstGeom prst="rect">
            <a:avLst/>
          </a:prstGeom>
          <a:noFill/>
        </p:spPr>
        <p:txBody>
          <a:bodyPr wrap="none" rtlCol="0">
            <a:spAutoFit/>
          </a:bodyPr>
          <a:lstStyle/>
          <a:p>
            <a:r>
              <a:rPr lang="en-US" sz="2000" dirty="0" smtClean="0"/>
              <a:t>Measure amplitude of power/spectrum: can I recover phase?</a:t>
            </a:r>
            <a:endParaRPr lang="en-US" sz="2000" dirty="0"/>
          </a:p>
        </p:txBody>
      </p:sp>
      <p:sp>
        <p:nvSpPr>
          <p:cNvPr id="39" name="TextBox 38"/>
          <p:cNvSpPr txBox="1"/>
          <p:nvPr/>
        </p:nvSpPr>
        <p:spPr>
          <a:xfrm>
            <a:off x="228600" y="4854714"/>
            <a:ext cx="1828800" cy="707886"/>
          </a:xfrm>
          <a:prstGeom prst="rect">
            <a:avLst/>
          </a:prstGeom>
          <a:noFill/>
          <a:ln w="28575" cmpd="sng">
            <a:solidFill>
              <a:srgbClr val="000000"/>
            </a:solidFill>
          </a:ln>
        </p:spPr>
        <p:txBody>
          <a:bodyPr wrap="square" rtlCol="0">
            <a:spAutoFit/>
          </a:bodyPr>
          <a:lstStyle/>
          <a:p>
            <a:pPr algn="ctr"/>
            <a:r>
              <a:rPr lang="en-US" sz="2000" b="1" dirty="0" smtClean="0"/>
              <a:t>Measure Power</a:t>
            </a:r>
            <a:endParaRPr lang="en-US" sz="2000" b="1" dirty="0"/>
          </a:p>
        </p:txBody>
      </p:sp>
      <p:sp>
        <p:nvSpPr>
          <p:cNvPr id="40" name="TextBox 39"/>
          <p:cNvSpPr txBox="1"/>
          <p:nvPr/>
        </p:nvSpPr>
        <p:spPr>
          <a:xfrm>
            <a:off x="304801" y="5766137"/>
            <a:ext cx="1752600" cy="1015663"/>
          </a:xfrm>
          <a:prstGeom prst="rect">
            <a:avLst/>
          </a:prstGeom>
          <a:noFill/>
          <a:ln w="28575" cmpd="sng">
            <a:solidFill>
              <a:srgbClr val="000000"/>
            </a:solidFill>
          </a:ln>
        </p:spPr>
        <p:txBody>
          <a:bodyPr wrap="square" rtlCol="0">
            <a:spAutoFit/>
          </a:bodyPr>
          <a:lstStyle/>
          <a:p>
            <a:pPr algn="ctr"/>
            <a:r>
              <a:rPr lang="en-US" sz="2000" b="1" dirty="0" smtClean="0"/>
              <a:t>Measure Spectral power</a:t>
            </a:r>
            <a:endParaRPr lang="en-US" sz="2000" b="1" dirty="0"/>
          </a:p>
        </p:txBody>
      </p:sp>
      <p:grpSp>
        <p:nvGrpSpPr>
          <p:cNvPr id="41" name="Group 40"/>
          <p:cNvGrpSpPr/>
          <p:nvPr/>
        </p:nvGrpSpPr>
        <p:grpSpPr>
          <a:xfrm>
            <a:off x="2286000" y="4267200"/>
            <a:ext cx="4304546" cy="2590800"/>
            <a:chOff x="152400" y="2895600"/>
            <a:chExt cx="4837946" cy="2922032"/>
          </a:xfrm>
        </p:grpSpPr>
        <p:pic>
          <p:nvPicPr>
            <p:cNvPr id="42" name="Picture 41"/>
            <p:cNvPicPr>
              <a:picLocks noChangeAspect="1"/>
            </p:cNvPicPr>
            <p:nvPr/>
          </p:nvPicPr>
          <p:blipFill>
            <a:blip r:embed="rId4"/>
            <a:stretch>
              <a:fillRect/>
            </a:stretch>
          </p:blipFill>
          <p:spPr>
            <a:xfrm>
              <a:off x="152400" y="3036332"/>
              <a:ext cx="4837946" cy="2781300"/>
            </a:xfrm>
            <a:prstGeom prst="rect">
              <a:avLst/>
            </a:prstGeom>
          </p:spPr>
        </p:pic>
        <p:sp>
          <p:nvSpPr>
            <p:cNvPr id="43" name="TextBox 42"/>
            <p:cNvSpPr txBox="1"/>
            <p:nvPr/>
          </p:nvSpPr>
          <p:spPr>
            <a:xfrm>
              <a:off x="990600" y="2895600"/>
              <a:ext cx="2895600" cy="369332"/>
            </a:xfrm>
            <a:prstGeom prst="rect">
              <a:avLst/>
            </a:prstGeom>
            <a:solidFill>
              <a:schemeClr val="bg1"/>
            </a:solidFill>
          </p:spPr>
          <p:txBody>
            <a:bodyPr wrap="square" rtlCol="0">
              <a:spAutoFit/>
            </a:bodyPr>
            <a:lstStyle/>
            <a:p>
              <a:pPr algn="ctr"/>
              <a:r>
                <a:rPr lang="en-US" dirty="0" smtClean="0"/>
                <a:t>Hidden layers</a:t>
              </a:r>
              <a:endParaRPr lang="en-US" dirty="0"/>
            </a:p>
          </p:txBody>
        </p:sp>
        <p:sp>
          <p:nvSpPr>
            <p:cNvPr id="44" name="TextBox 43"/>
            <p:cNvSpPr txBox="1"/>
            <p:nvPr/>
          </p:nvSpPr>
          <p:spPr>
            <a:xfrm>
              <a:off x="4075386" y="3537582"/>
              <a:ext cx="877614" cy="369332"/>
            </a:xfrm>
            <a:prstGeom prst="rect">
              <a:avLst/>
            </a:prstGeom>
            <a:solidFill>
              <a:schemeClr val="bg1"/>
            </a:solidFill>
          </p:spPr>
          <p:txBody>
            <a:bodyPr wrap="none" rtlCol="0">
              <a:spAutoFit/>
            </a:bodyPr>
            <a:lstStyle/>
            <a:p>
              <a:r>
                <a:rPr lang="en-US" dirty="0" smtClean="0"/>
                <a:t>Output</a:t>
              </a:r>
              <a:endParaRPr lang="en-US" dirty="0"/>
            </a:p>
          </p:txBody>
        </p:sp>
        <p:sp>
          <p:nvSpPr>
            <p:cNvPr id="45" name="TextBox 44"/>
            <p:cNvSpPr txBox="1"/>
            <p:nvPr/>
          </p:nvSpPr>
          <p:spPr>
            <a:xfrm>
              <a:off x="152400" y="3048000"/>
              <a:ext cx="698065" cy="369332"/>
            </a:xfrm>
            <a:prstGeom prst="rect">
              <a:avLst/>
            </a:prstGeom>
            <a:solidFill>
              <a:schemeClr val="bg1"/>
            </a:solidFill>
          </p:spPr>
          <p:txBody>
            <a:bodyPr wrap="none" rtlCol="0">
              <a:spAutoFit/>
            </a:bodyPr>
            <a:lstStyle/>
            <a:p>
              <a:r>
                <a:rPr lang="en-US" dirty="0" smtClean="0"/>
                <a:t>Input</a:t>
              </a:r>
              <a:endParaRPr lang="en-US" dirty="0"/>
            </a:p>
          </p:txBody>
        </p:sp>
      </p:grpSp>
      <p:sp>
        <p:nvSpPr>
          <p:cNvPr id="46" name="TextBox 45"/>
          <p:cNvSpPr txBox="1"/>
          <p:nvPr/>
        </p:nvSpPr>
        <p:spPr>
          <a:xfrm>
            <a:off x="6629400" y="5248812"/>
            <a:ext cx="1195810" cy="1015663"/>
          </a:xfrm>
          <a:prstGeom prst="rect">
            <a:avLst/>
          </a:prstGeom>
          <a:noFill/>
          <a:ln w="28575" cmpd="sng">
            <a:solidFill>
              <a:srgbClr val="000000"/>
            </a:solidFill>
          </a:ln>
        </p:spPr>
        <p:txBody>
          <a:bodyPr wrap="none" rtlCol="0">
            <a:spAutoFit/>
          </a:bodyPr>
          <a:lstStyle/>
          <a:p>
            <a:pPr algn="ctr"/>
            <a:r>
              <a:rPr lang="en-US" sz="2000" b="1" dirty="0" smtClean="0"/>
              <a:t>Guess </a:t>
            </a:r>
          </a:p>
          <a:p>
            <a:pPr algn="ctr"/>
            <a:r>
              <a:rPr lang="en-US" sz="2000" b="1" dirty="0" smtClean="0"/>
              <a:t>Field</a:t>
            </a:r>
          </a:p>
          <a:p>
            <a:pPr algn="ctr"/>
            <a:r>
              <a:rPr lang="en-US" sz="2000" b="1" dirty="0" smtClean="0"/>
              <a:t>F(t),F(w)</a:t>
            </a:r>
            <a:endParaRPr lang="en-US" sz="2000" b="1" dirty="0"/>
          </a:p>
        </p:txBody>
      </p:sp>
      <p:sp>
        <p:nvSpPr>
          <p:cNvPr id="37" name="Right Arrow 36"/>
          <p:cNvSpPr/>
          <p:nvPr/>
        </p:nvSpPr>
        <p:spPr>
          <a:xfrm>
            <a:off x="2209800" y="5029200"/>
            <a:ext cx="228600" cy="484632"/>
          </a:xfrm>
          <a:prstGeom prst="rightArrow">
            <a:avLst/>
          </a:prstGeom>
          <a:solidFill>
            <a:srgbClr val="A6A6A6"/>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 name="Right Arrow 48"/>
          <p:cNvSpPr/>
          <p:nvPr/>
        </p:nvSpPr>
        <p:spPr>
          <a:xfrm>
            <a:off x="2209800" y="5916168"/>
            <a:ext cx="228600" cy="484632"/>
          </a:xfrm>
          <a:prstGeom prst="rightArrow">
            <a:avLst/>
          </a:prstGeom>
          <a:solidFill>
            <a:srgbClr val="A6A6A6"/>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 name="TextBox 56"/>
          <p:cNvSpPr txBox="1"/>
          <p:nvPr/>
        </p:nvSpPr>
        <p:spPr>
          <a:xfrm>
            <a:off x="2695333" y="4114800"/>
            <a:ext cx="886067" cy="307777"/>
          </a:xfrm>
          <a:prstGeom prst="rect">
            <a:avLst/>
          </a:prstGeom>
          <a:noFill/>
        </p:spPr>
        <p:txBody>
          <a:bodyPr wrap="none" rtlCol="0">
            <a:spAutoFit/>
          </a:bodyPr>
          <a:lstStyle/>
          <a:p>
            <a:r>
              <a:rPr lang="en-US" sz="1400" dirty="0" smtClean="0"/>
              <a:t>Time (</a:t>
            </a:r>
            <a:r>
              <a:rPr lang="en-US" sz="1400" dirty="0" err="1" smtClean="0"/>
              <a:t>fs</a:t>
            </a:r>
            <a:r>
              <a:rPr lang="en-US" sz="1400" dirty="0" smtClean="0"/>
              <a:t>)</a:t>
            </a:r>
            <a:endParaRPr lang="en-US" sz="1400" dirty="0"/>
          </a:p>
        </p:txBody>
      </p:sp>
      <p:sp>
        <p:nvSpPr>
          <p:cNvPr id="60" name="TextBox 59"/>
          <p:cNvSpPr txBox="1"/>
          <p:nvPr/>
        </p:nvSpPr>
        <p:spPr>
          <a:xfrm>
            <a:off x="5715000" y="6400800"/>
            <a:ext cx="1942058" cy="369332"/>
          </a:xfrm>
          <a:prstGeom prst="rect">
            <a:avLst/>
          </a:prstGeom>
          <a:noFill/>
        </p:spPr>
        <p:txBody>
          <a:bodyPr wrap="none" rtlCol="0">
            <a:spAutoFit/>
          </a:bodyPr>
          <a:lstStyle/>
          <a:p>
            <a:r>
              <a:rPr lang="en-US" dirty="0" smtClean="0">
                <a:solidFill>
                  <a:srgbClr val="FF0000"/>
                </a:solidFill>
              </a:rPr>
              <a:t>Only solve </a:t>
            </a:r>
            <a:r>
              <a:rPr lang="en-US" b="1" dirty="0" smtClean="0">
                <a:solidFill>
                  <a:srgbClr val="FF0000"/>
                </a:solidFill>
              </a:rPr>
              <a:t>once!</a:t>
            </a:r>
            <a:endParaRPr lang="en-US" b="1" dirty="0">
              <a:solidFill>
                <a:srgbClr val="FF0000"/>
              </a:solidFill>
            </a:endParaRPr>
          </a:p>
        </p:txBody>
      </p:sp>
      <p:sp>
        <p:nvSpPr>
          <p:cNvPr id="30" name="Title 1"/>
          <p:cNvSpPr>
            <a:spLocks noGrp="1"/>
          </p:cNvSpPr>
          <p:nvPr>
            <p:ph type="title"/>
          </p:nvPr>
        </p:nvSpPr>
        <p:spPr>
          <a:xfrm>
            <a:off x="451822" y="129092"/>
            <a:ext cx="8103570" cy="753033"/>
          </a:xfrm>
        </p:spPr>
        <p:txBody>
          <a:bodyPr/>
          <a:lstStyle/>
          <a:p>
            <a:r>
              <a:rPr lang="en-US" dirty="0" smtClean="0"/>
              <a:t>Data Analysis: Pulse reconstruction</a:t>
            </a:r>
            <a:endParaRPr lang="en-US" dirty="0"/>
          </a:p>
        </p:txBody>
      </p:sp>
      <p:sp>
        <p:nvSpPr>
          <p:cNvPr id="29" name="TextBox 28"/>
          <p:cNvSpPr txBox="1"/>
          <p:nvPr/>
        </p:nvSpPr>
        <p:spPr>
          <a:xfrm>
            <a:off x="6175173" y="2438400"/>
            <a:ext cx="911427" cy="276999"/>
          </a:xfrm>
          <a:prstGeom prst="rect">
            <a:avLst/>
          </a:prstGeom>
          <a:noFill/>
        </p:spPr>
        <p:txBody>
          <a:bodyPr wrap="none" rtlCol="0">
            <a:spAutoFit/>
          </a:bodyPr>
          <a:lstStyle/>
          <a:p>
            <a:r>
              <a:rPr lang="en-US" sz="1200" b="1" dirty="0" smtClean="0">
                <a:solidFill>
                  <a:schemeClr val="accent5">
                    <a:lumMod val="75000"/>
                  </a:schemeClr>
                </a:solidFill>
              </a:rPr>
              <a:t>amplitude</a:t>
            </a:r>
            <a:endParaRPr lang="en-US" sz="1200" b="1" dirty="0">
              <a:solidFill>
                <a:schemeClr val="accent5">
                  <a:lumMod val="75000"/>
                </a:schemeClr>
              </a:solidFill>
            </a:endParaRPr>
          </a:p>
        </p:txBody>
      </p:sp>
      <p:sp>
        <p:nvSpPr>
          <p:cNvPr id="31" name="TextBox 30"/>
          <p:cNvSpPr txBox="1"/>
          <p:nvPr/>
        </p:nvSpPr>
        <p:spPr>
          <a:xfrm>
            <a:off x="8016811" y="6248400"/>
            <a:ext cx="1050989" cy="338554"/>
          </a:xfrm>
          <a:prstGeom prst="rect">
            <a:avLst/>
          </a:prstGeom>
          <a:noFill/>
        </p:spPr>
        <p:txBody>
          <a:bodyPr wrap="none" rtlCol="0">
            <a:spAutoFit/>
          </a:bodyPr>
          <a:lstStyle/>
          <a:p>
            <a:r>
              <a:rPr lang="en-US" sz="1600" b="1" dirty="0" smtClean="0"/>
              <a:t>X. </a:t>
            </a:r>
            <a:r>
              <a:rPr lang="en-US" sz="1600" b="1" dirty="0" smtClean="0"/>
              <a:t>Zhang</a:t>
            </a:r>
            <a:endParaRPr lang="en-US" sz="1600" b="1" dirty="0"/>
          </a:p>
        </p:txBody>
      </p:sp>
    </p:spTree>
    <p:extLst>
      <p:ext uri="{BB962C8B-B14F-4D97-AF65-F5344CB8AC3E}">
        <p14:creationId xmlns:p14="http://schemas.microsoft.com/office/powerpoint/2010/main" val="41485027"/>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download.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616389">
            <a:off x="1250418" y="2710315"/>
            <a:ext cx="1640727" cy="1480825"/>
          </a:xfrm>
          <a:prstGeom prst="rect">
            <a:avLst/>
          </a:prstGeom>
        </p:spPr>
      </p:pic>
      <p:sp>
        <p:nvSpPr>
          <p:cNvPr id="11266" name="Title 1"/>
          <p:cNvSpPr>
            <a:spLocks noGrp="1"/>
          </p:cNvSpPr>
          <p:nvPr>
            <p:ph type="title"/>
          </p:nvPr>
        </p:nvSpPr>
        <p:spPr>
          <a:xfrm>
            <a:off x="451822" y="129092"/>
            <a:ext cx="8692178" cy="753033"/>
          </a:xfrm>
        </p:spPr>
        <p:txBody>
          <a:bodyPr>
            <a:normAutofit/>
          </a:bodyPr>
          <a:lstStyle/>
          <a:p>
            <a:r>
              <a:rPr lang="en-US" dirty="0" smtClean="0">
                <a:latin typeface="Arial" charset="0"/>
                <a:cs typeface="AR PL UMing HK" charset="0"/>
              </a:rPr>
              <a:t>Data Analysis: </a:t>
            </a:r>
            <a:r>
              <a:rPr lang="en-US" dirty="0" smtClean="0"/>
              <a:t>Ghost imaging</a:t>
            </a:r>
            <a:endParaRPr lang="en-US" dirty="0">
              <a:latin typeface="Arial" charset="0"/>
              <a:cs typeface="AR PL UMing HK" charset="0"/>
            </a:endParaRPr>
          </a:p>
        </p:txBody>
      </p:sp>
      <p:sp>
        <p:nvSpPr>
          <p:cNvPr id="10" name="TextBox 9"/>
          <p:cNvSpPr txBox="1"/>
          <p:nvPr/>
        </p:nvSpPr>
        <p:spPr>
          <a:xfrm>
            <a:off x="381000" y="1219200"/>
            <a:ext cx="7924800" cy="461665"/>
          </a:xfrm>
          <a:prstGeom prst="rect">
            <a:avLst/>
          </a:prstGeom>
          <a:noFill/>
        </p:spPr>
        <p:txBody>
          <a:bodyPr wrap="square" rtlCol="0">
            <a:spAutoFit/>
          </a:bodyPr>
          <a:lstStyle/>
          <a:p>
            <a:pPr algn="ctr"/>
            <a:r>
              <a:rPr lang="en-US" sz="2400" b="1" dirty="0" smtClean="0"/>
              <a:t>Ghost Imaging / Single Pixel Camera</a:t>
            </a:r>
          </a:p>
        </p:txBody>
      </p:sp>
      <p:sp>
        <p:nvSpPr>
          <p:cNvPr id="4" name="TextBox 3"/>
          <p:cNvSpPr txBox="1"/>
          <p:nvPr/>
        </p:nvSpPr>
        <p:spPr>
          <a:xfrm>
            <a:off x="228600" y="1828801"/>
            <a:ext cx="7010400" cy="369332"/>
          </a:xfrm>
          <a:prstGeom prst="rect">
            <a:avLst/>
          </a:prstGeom>
          <a:noFill/>
        </p:spPr>
        <p:txBody>
          <a:bodyPr wrap="square" rtlCol="0">
            <a:spAutoFit/>
          </a:bodyPr>
          <a:lstStyle/>
          <a:p>
            <a:r>
              <a:rPr lang="en-US" dirty="0" smtClean="0"/>
              <a:t>Riddle: How can I take a picture with a spectrometer?</a:t>
            </a:r>
            <a:endParaRPr lang="en-US" dirty="0"/>
          </a:p>
        </p:txBody>
      </p:sp>
      <p:pic>
        <p:nvPicPr>
          <p:cNvPr id="27" name="Picture 26" descr="download.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1985" flipH="1">
            <a:off x="6626191" y="3778930"/>
            <a:ext cx="2027381" cy="2171700"/>
          </a:xfrm>
          <a:prstGeom prst="rect">
            <a:avLst/>
          </a:prstGeom>
        </p:spPr>
      </p:pic>
      <p:pic>
        <p:nvPicPr>
          <p:cNvPr id="28" name="Picture 27" descr="download.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9452028">
            <a:off x="659113" y="3930750"/>
            <a:ext cx="1640727" cy="1480825"/>
          </a:xfrm>
          <a:prstGeom prst="rect">
            <a:avLst/>
          </a:prstGeom>
        </p:spPr>
      </p:pic>
      <p:pic>
        <p:nvPicPr>
          <p:cNvPr id="31" name="Picture 30"/>
          <p:cNvPicPr>
            <a:picLocks noChangeAspect="1"/>
          </p:cNvPicPr>
          <p:nvPr/>
        </p:nvPicPr>
        <p:blipFill rotWithShape="1">
          <a:blip r:embed="rId4"/>
          <a:srcRect l="24241" r="23482"/>
          <a:stretch/>
        </p:blipFill>
        <p:spPr>
          <a:xfrm>
            <a:off x="3282142" y="3205465"/>
            <a:ext cx="2737658" cy="3271535"/>
          </a:xfrm>
          <a:prstGeom prst="rect">
            <a:avLst/>
          </a:prstGeom>
          <a:ln>
            <a:solidFill>
              <a:srgbClr val="000000"/>
            </a:solidFill>
          </a:ln>
        </p:spPr>
      </p:pic>
      <p:sp>
        <p:nvSpPr>
          <p:cNvPr id="11264" name="Rectangle 11263"/>
          <p:cNvSpPr/>
          <p:nvPr/>
        </p:nvSpPr>
        <p:spPr>
          <a:xfrm>
            <a:off x="304800" y="2438400"/>
            <a:ext cx="4110708" cy="369332"/>
          </a:xfrm>
          <a:prstGeom prst="rect">
            <a:avLst/>
          </a:prstGeom>
        </p:spPr>
        <p:txBody>
          <a:bodyPr wrap="none">
            <a:spAutoFit/>
          </a:bodyPr>
          <a:lstStyle/>
          <a:p>
            <a:r>
              <a:rPr lang="en-US" dirty="0">
                <a:solidFill>
                  <a:srgbClr val="FF0000"/>
                </a:solidFill>
              </a:rPr>
              <a:t>Answer: Have a friend with a flashlight</a:t>
            </a:r>
          </a:p>
        </p:txBody>
      </p:sp>
      <p:sp>
        <p:nvSpPr>
          <p:cNvPr id="2" name="Slide Number Placeholder 1"/>
          <p:cNvSpPr>
            <a:spLocks noGrp="1"/>
          </p:cNvSpPr>
          <p:nvPr>
            <p:ph type="sldNum" sz="quarter" idx="11"/>
          </p:nvPr>
        </p:nvSpPr>
        <p:spPr/>
        <p:txBody>
          <a:bodyPr/>
          <a:lstStyle/>
          <a:p>
            <a:fld id="{487572F4-7224-4932-BF20-76C77E1DD30A}" type="slidenum">
              <a:rPr lang="en-US" smtClean="0"/>
              <a:t>19</a:t>
            </a:fld>
            <a:endParaRPr lang="en-US"/>
          </a:p>
        </p:txBody>
      </p:sp>
      <p:pic>
        <p:nvPicPr>
          <p:cNvPr id="12" name="Picture 11" descr="download.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7851277">
            <a:off x="767498" y="5200328"/>
            <a:ext cx="1640727" cy="1480825"/>
          </a:xfrm>
          <a:prstGeom prst="rect">
            <a:avLst/>
          </a:prstGeom>
        </p:spPr>
      </p:pic>
    </p:spTree>
    <p:extLst>
      <p:ext uri="{BB962C8B-B14F-4D97-AF65-F5344CB8AC3E}">
        <p14:creationId xmlns:p14="http://schemas.microsoft.com/office/powerpoint/2010/main" val="267564544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26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29380" name="Picture 4" descr="LCLS_Brochure_2[1] 2"/>
          <p:cNvPicPr>
            <a:picLocks noChangeAspect="1" noChangeArrowheads="1"/>
          </p:cNvPicPr>
          <p:nvPr/>
        </p:nvPicPr>
        <p:blipFill>
          <a:blip r:embed="rId2">
            <a:extLst>
              <a:ext uri="{28A0092B-C50C-407E-A947-70E740481C1C}">
                <a14:useLocalDpi xmlns:a14="http://schemas.microsoft.com/office/drawing/2010/main" val="0"/>
              </a:ext>
            </a:extLst>
          </a:blip>
          <a:srcRect l="1666" r="1666"/>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4"/>
          </p:nvPr>
        </p:nvSpPr>
        <p:spPr/>
        <p:txBody>
          <a:bodyPr/>
          <a:lstStyle/>
          <a:p>
            <a:fld id="{5BD36294-2849-48A8-8531-5354CF3095D2}" type="slidenum">
              <a:rPr lang="en-US" smtClean="0"/>
              <a:pPr/>
              <a:t>2</a:t>
            </a:fld>
            <a:endParaRPr lang="en-US" dirty="0"/>
          </a:p>
        </p:txBody>
      </p:sp>
      <p:grpSp>
        <p:nvGrpSpPr>
          <p:cNvPr id="4" name="Group 3"/>
          <p:cNvGrpSpPr/>
          <p:nvPr/>
        </p:nvGrpSpPr>
        <p:grpSpPr>
          <a:xfrm>
            <a:off x="2819400" y="2438400"/>
            <a:ext cx="6172200" cy="3992656"/>
            <a:chOff x="2819400" y="2438400"/>
            <a:chExt cx="6172200" cy="3992656"/>
          </a:xfrm>
        </p:grpSpPr>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19400" y="4343400"/>
              <a:ext cx="6172200" cy="2087656"/>
            </a:xfrm>
            <a:prstGeom prst="rect">
              <a:avLst/>
            </a:prstGeom>
            <a:noFill/>
            <a:ln w="9525">
              <a:solidFill>
                <a:srgbClr val="000000"/>
              </a:solidFill>
              <a:miter lim="800000"/>
              <a:headEnd/>
              <a:tailEnd/>
            </a:ln>
            <a:effectLst>
              <a:outerShdw blurRad="63500" dist="107763" dir="2700000" algn="ctr" rotWithShape="0">
                <a:srgbClr val="000000">
                  <a:alpha val="50000"/>
                </a:srgbClr>
              </a:outerShdw>
            </a:effectLst>
            <a:extLst>
              <a:ext uri="{909E8E84-426E-40dd-AFC4-6F175D3DCCD1}">
                <a14:hiddenFill xmlns:a14="http://schemas.microsoft.com/office/drawing/2010/main">
                  <a:solidFill>
                    <a:srgbClr val="FFFFFF"/>
                  </a:solidFill>
                </a14:hiddenFill>
              </a:ext>
            </a:extLst>
          </p:spPr>
        </p:pic>
        <p:cxnSp>
          <p:nvCxnSpPr>
            <p:cNvPr id="6" name="Straight Arrow Connector 5"/>
            <p:cNvCxnSpPr/>
            <p:nvPr/>
          </p:nvCxnSpPr>
          <p:spPr>
            <a:xfrm flipH="1">
              <a:off x="4191000" y="2514600"/>
              <a:ext cx="2895600" cy="1676400"/>
            </a:xfrm>
            <a:prstGeom prst="straightConnector1">
              <a:avLst/>
            </a:prstGeom>
            <a:ln w="76200" cmpd="sng">
              <a:solidFill>
                <a:schemeClr val="bg1"/>
              </a:solidFill>
              <a:headEnd type="none"/>
              <a:tailEnd type="triangle" w="lg" len="sm"/>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a:off x="7848600" y="2438400"/>
              <a:ext cx="152400" cy="1752600"/>
            </a:xfrm>
            <a:prstGeom prst="straightConnector1">
              <a:avLst/>
            </a:prstGeom>
            <a:ln w="76200" cmpd="sng">
              <a:solidFill>
                <a:schemeClr val="bg1"/>
              </a:solidFill>
              <a:headEnd type="none"/>
              <a:tailEnd type="triangle" w="lg" len="sm"/>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5417222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descr="random16_2_shot3_grid.png"/>
          <p:cNvPicPr>
            <a:picLocks noChangeAspect="1"/>
          </p:cNvPicPr>
          <p:nvPr/>
        </p:nvPicPr>
        <p:blipFill rotWithShape="1">
          <a:blip r:embed="rId2">
            <a:extLst>
              <a:ext uri="{28A0092B-C50C-407E-A947-70E740481C1C}">
                <a14:useLocalDpi xmlns:a14="http://schemas.microsoft.com/office/drawing/2010/main" val="0"/>
              </a:ext>
            </a:extLst>
          </a:blip>
          <a:srcRect l="15075" t="9158" r="13138" b="11135"/>
          <a:stretch/>
        </p:blipFill>
        <p:spPr>
          <a:xfrm rot="16200000">
            <a:off x="573656" y="4319208"/>
            <a:ext cx="1077025" cy="1093259"/>
          </a:xfrm>
          <a:prstGeom prst="rect">
            <a:avLst/>
          </a:prstGeom>
          <a:ln>
            <a:solidFill>
              <a:schemeClr val="bg1">
                <a:lumMod val="50000"/>
              </a:schemeClr>
            </a:solidFill>
          </a:ln>
          <a:effectLst>
            <a:outerShdw blurRad="50800" dist="38100" dir="2700000" algn="tl" rotWithShape="0">
              <a:prstClr val="black">
                <a:alpha val="40000"/>
              </a:prstClr>
            </a:outerShdw>
          </a:effectLst>
        </p:spPr>
      </p:pic>
      <p:pic>
        <p:nvPicPr>
          <p:cNvPr id="26" name="Picture 25" descr="random16_2_shot5_grid.png"/>
          <p:cNvPicPr>
            <a:picLocks noChangeAspect="1"/>
          </p:cNvPicPr>
          <p:nvPr/>
        </p:nvPicPr>
        <p:blipFill rotWithShape="1">
          <a:blip r:embed="rId3">
            <a:extLst>
              <a:ext uri="{28A0092B-C50C-407E-A947-70E740481C1C}">
                <a14:useLocalDpi xmlns:a14="http://schemas.microsoft.com/office/drawing/2010/main" val="0"/>
              </a:ext>
            </a:extLst>
          </a:blip>
          <a:srcRect l="21244" t="10939" r="10185" b="15214"/>
          <a:stretch/>
        </p:blipFill>
        <p:spPr>
          <a:xfrm rot="16200000">
            <a:off x="766596" y="4484519"/>
            <a:ext cx="1028801" cy="1095606"/>
          </a:xfrm>
          <a:prstGeom prst="rect">
            <a:avLst/>
          </a:prstGeom>
          <a:ln>
            <a:solidFill>
              <a:schemeClr val="bg1">
                <a:lumMod val="50000"/>
              </a:schemeClr>
            </a:solidFill>
          </a:ln>
          <a:effectLst>
            <a:outerShdw blurRad="50800" dist="38100" dir="2700000" algn="tl" rotWithShape="0">
              <a:prstClr val="black">
                <a:alpha val="40000"/>
              </a:prstClr>
            </a:outerShdw>
          </a:effectLst>
        </p:spPr>
      </p:pic>
      <p:pic>
        <p:nvPicPr>
          <p:cNvPr id="27" name="Picture 26" descr="random16_2_shot2_grid.png"/>
          <p:cNvPicPr>
            <a:picLocks noChangeAspect="1"/>
          </p:cNvPicPr>
          <p:nvPr/>
        </p:nvPicPr>
        <p:blipFill rotWithShape="1">
          <a:blip r:embed="rId4">
            <a:extLst>
              <a:ext uri="{28A0092B-C50C-407E-A947-70E740481C1C}">
                <a14:useLocalDpi xmlns:a14="http://schemas.microsoft.com/office/drawing/2010/main" val="0"/>
              </a:ext>
            </a:extLst>
          </a:blip>
          <a:srcRect l="15001" t="8254" r="12140" b="12039"/>
          <a:stretch/>
        </p:blipFill>
        <p:spPr>
          <a:xfrm rot="16200000">
            <a:off x="948142" y="4665869"/>
            <a:ext cx="1093101" cy="1093261"/>
          </a:xfrm>
          <a:prstGeom prst="rect">
            <a:avLst/>
          </a:prstGeom>
          <a:ln>
            <a:solidFill>
              <a:schemeClr val="bg1">
                <a:lumMod val="50000"/>
              </a:schemeClr>
            </a:solidFill>
          </a:ln>
          <a:effectLst>
            <a:outerShdw blurRad="50800" dist="38100" dir="2700000" algn="tl" rotWithShape="0">
              <a:prstClr val="black">
                <a:alpha val="40000"/>
              </a:prstClr>
            </a:outerShdw>
          </a:effectLst>
        </p:spPr>
      </p:pic>
      <p:cxnSp>
        <p:nvCxnSpPr>
          <p:cNvPr id="36" name="Straight Arrow Connector 35"/>
          <p:cNvCxnSpPr/>
          <p:nvPr/>
        </p:nvCxnSpPr>
        <p:spPr>
          <a:xfrm>
            <a:off x="2133600" y="6400800"/>
            <a:ext cx="1828800" cy="0"/>
          </a:xfrm>
          <a:prstGeom prst="straightConnector1">
            <a:avLst/>
          </a:prstGeom>
          <a:ln w="571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pic>
        <p:nvPicPr>
          <p:cNvPr id="38" name="Picture 37" descr="download.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77000" y="5791200"/>
            <a:ext cx="789041" cy="901761"/>
          </a:xfrm>
          <a:prstGeom prst="rect">
            <a:avLst/>
          </a:prstGeom>
        </p:spPr>
      </p:pic>
      <p:sp>
        <p:nvSpPr>
          <p:cNvPr id="39" name="Cloud 38"/>
          <p:cNvSpPr/>
          <p:nvPr/>
        </p:nvSpPr>
        <p:spPr>
          <a:xfrm>
            <a:off x="4114800" y="6096000"/>
            <a:ext cx="1219200" cy="533400"/>
          </a:xfrm>
          <a:prstGeom prst="cloud">
            <a:avLst/>
          </a:prstGeom>
          <a:solidFill>
            <a:schemeClr val="accent6"/>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target</a:t>
            </a:r>
            <a:endParaRPr lang="en-US" sz="1400" dirty="0"/>
          </a:p>
        </p:txBody>
      </p:sp>
      <p:cxnSp>
        <p:nvCxnSpPr>
          <p:cNvPr id="40" name="Straight Arrow Connector 39"/>
          <p:cNvCxnSpPr/>
          <p:nvPr/>
        </p:nvCxnSpPr>
        <p:spPr>
          <a:xfrm>
            <a:off x="5486400" y="6400800"/>
            <a:ext cx="914400" cy="0"/>
          </a:xfrm>
          <a:prstGeom prst="straightConnector1">
            <a:avLst/>
          </a:prstGeom>
          <a:ln w="571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41" name="TextBox 40"/>
          <p:cNvSpPr txBox="1"/>
          <p:nvPr/>
        </p:nvSpPr>
        <p:spPr>
          <a:xfrm>
            <a:off x="6019800" y="4876800"/>
            <a:ext cx="1600200" cy="861774"/>
          </a:xfrm>
          <a:prstGeom prst="rect">
            <a:avLst/>
          </a:prstGeom>
          <a:noFill/>
        </p:spPr>
        <p:txBody>
          <a:bodyPr wrap="square" rtlCol="0">
            <a:spAutoFit/>
          </a:bodyPr>
          <a:lstStyle/>
          <a:p>
            <a:r>
              <a:rPr lang="en-US" b="1" i="1" dirty="0" smtClean="0">
                <a:latin typeface="Times"/>
                <a:cs typeface="Times"/>
              </a:rPr>
              <a:t>B</a:t>
            </a:r>
            <a:r>
              <a:rPr lang="en-US" sz="1600" b="1" dirty="0" smtClean="0"/>
              <a:t> = [ 5037, </a:t>
            </a:r>
          </a:p>
          <a:p>
            <a:r>
              <a:rPr lang="en-US" sz="1600" b="1" dirty="0" smtClean="0"/>
              <a:t>         4783, </a:t>
            </a:r>
          </a:p>
          <a:p>
            <a:r>
              <a:rPr lang="en-US" sz="1600" b="1" dirty="0"/>
              <a:t> </a:t>
            </a:r>
            <a:r>
              <a:rPr lang="en-US" sz="1600" b="1" dirty="0" smtClean="0"/>
              <a:t>        4891, </a:t>
            </a:r>
            <a:r>
              <a:rPr lang="mr-IN" sz="1600" b="1" dirty="0" smtClean="0"/>
              <a:t>…</a:t>
            </a:r>
            <a:r>
              <a:rPr lang="en-US" sz="1600" b="1" dirty="0" smtClean="0"/>
              <a:t> ]</a:t>
            </a:r>
            <a:endParaRPr lang="en-US" sz="1600" b="1" dirty="0"/>
          </a:p>
        </p:txBody>
      </p:sp>
      <p:sp>
        <p:nvSpPr>
          <p:cNvPr id="43" name="TextBox 42"/>
          <p:cNvSpPr txBox="1"/>
          <p:nvPr/>
        </p:nvSpPr>
        <p:spPr>
          <a:xfrm>
            <a:off x="62833" y="6126778"/>
            <a:ext cx="2146967" cy="369332"/>
          </a:xfrm>
          <a:prstGeom prst="rect">
            <a:avLst/>
          </a:prstGeom>
          <a:noFill/>
        </p:spPr>
        <p:txBody>
          <a:bodyPr wrap="none" rtlCol="0">
            <a:spAutoFit/>
          </a:bodyPr>
          <a:lstStyle/>
          <a:p>
            <a:r>
              <a:rPr lang="en-US" b="1" dirty="0" smtClean="0"/>
              <a:t>Random patterns</a:t>
            </a:r>
            <a:endParaRPr lang="en-US" b="1" dirty="0"/>
          </a:p>
        </p:txBody>
      </p:sp>
      <p:sp>
        <p:nvSpPr>
          <p:cNvPr id="44" name="TextBox 43"/>
          <p:cNvSpPr txBox="1"/>
          <p:nvPr/>
        </p:nvSpPr>
        <p:spPr>
          <a:xfrm>
            <a:off x="260739" y="3943290"/>
            <a:ext cx="1590600" cy="400110"/>
          </a:xfrm>
          <a:prstGeom prst="rect">
            <a:avLst/>
          </a:prstGeom>
          <a:noFill/>
        </p:spPr>
        <p:txBody>
          <a:bodyPr wrap="none" rtlCol="0">
            <a:spAutoFit/>
          </a:bodyPr>
          <a:lstStyle/>
          <a:p>
            <a:r>
              <a:rPr lang="en-US" b="1" dirty="0" smtClean="0"/>
              <a:t>Radiation, </a:t>
            </a:r>
            <a:r>
              <a:rPr lang="en-US" sz="2000" b="1" i="1" dirty="0" smtClean="0">
                <a:latin typeface="Times"/>
                <a:cs typeface="Times"/>
              </a:rPr>
              <a:t>A</a:t>
            </a:r>
            <a:endParaRPr lang="en-US" b="1" i="1" dirty="0">
              <a:latin typeface="Times"/>
              <a:cs typeface="Times"/>
            </a:endParaRPr>
          </a:p>
        </p:txBody>
      </p:sp>
      <p:sp>
        <p:nvSpPr>
          <p:cNvPr id="45" name="TextBox 44"/>
          <p:cNvSpPr txBox="1"/>
          <p:nvPr/>
        </p:nvSpPr>
        <p:spPr>
          <a:xfrm>
            <a:off x="381000" y="1219200"/>
            <a:ext cx="7924800" cy="461665"/>
          </a:xfrm>
          <a:prstGeom prst="rect">
            <a:avLst/>
          </a:prstGeom>
          <a:noFill/>
        </p:spPr>
        <p:txBody>
          <a:bodyPr wrap="square" rtlCol="0">
            <a:spAutoFit/>
          </a:bodyPr>
          <a:lstStyle/>
          <a:p>
            <a:pPr algn="ctr"/>
            <a:r>
              <a:rPr lang="en-US" sz="2400" b="1" dirty="0" smtClean="0"/>
              <a:t>Ghost Imaging / Single Pixel Camera</a:t>
            </a:r>
          </a:p>
        </p:txBody>
      </p:sp>
      <p:pic>
        <p:nvPicPr>
          <p:cNvPr id="53" name="Picture 52" descr="texclip20180122152929.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04800" y="2438400"/>
            <a:ext cx="8534400" cy="804672"/>
          </a:xfrm>
          <a:prstGeom prst="rect">
            <a:avLst/>
          </a:prstGeom>
        </p:spPr>
      </p:pic>
      <p:grpSp>
        <p:nvGrpSpPr>
          <p:cNvPr id="5" name="Group 4"/>
          <p:cNvGrpSpPr/>
          <p:nvPr/>
        </p:nvGrpSpPr>
        <p:grpSpPr>
          <a:xfrm>
            <a:off x="6297558" y="3429000"/>
            <a:ext cx="2617842" cy="609600"/>
            <a:chOff x="6297558" y="2895600"/>
            <a:chExt cx="2617842" cy="609600"/>
          </a:xfrm>
        </p:grpSpPr>
        <p:grpSp>
          <p:nvGrpSpPr>
            <p:cNvPr id="3" name="Group 2"/>
            <p:cNvGrpSpPr/>
            <p:nvPr/>
          </p:nvGrpSpPr>
          <p:grpSpPr>
            <a:xfrm>
              <a:off x="6297558" y="2895600"/>
              <a:ext cx="2617842" cy="609600"/>
              <a:chOff x="1573159" y="2041719"/>
              <a:chExt cx="4165363" cy="940701"/>
            </a:xfrm>
          </p:grpSpPr>
          <p:sp>
            <p:nvSpPr>
              <p:cNvPr id="47" name="Cloud 46"/>
              <p:cNvSpPr/>
              <p:nvPr/>
            </p:nvSpPr>
            <p:spPr>
              <a:xfrm>
                <a:off x="4495800" y="2285999"/>
                <a:ext cx="1242722" cy="525382"/>
              </a:xfrm>
              <a:prstGeom prst="cloud">
                <a:avLst/>
              </a:prstGeom>
              <a:solidFill>
                <a:schemeClr val="accent6"/>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000" dirty="0"/>
              </a:p>
            </p:txBody>
          </p:sp>
          <p:pic>
            <p:nvPicPr>
              <p:cNvPr id="49" name="Picture 48" descr="download.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73159" y="2070039"/>
                <a:ext cx="789041" cy="901761"/>
              </a:xfrm>
              <a:prstGeom prst="rect">
                <a:avLst/>
              </a:prstGeom>
            </p:spPr>
          </p:pic>
          <p:sp>
            <p:nvSpPr>
              <p:cNvPr id="50" name="TextBox 49"/>
              <p:cNvSpPr txBox="1"/>
              <p:nvPr/>
            </p:nvSpPr>
            <p:spPr>
              <a:xfrm>
                <a:off x="2464903" y="2159307"/>
                <a:ext cx="364404" cy="461666"/>
              </a:xfrm>
              <a:prstGeom prst="rect">
                <a:avLst/>
              </a:prstGeom>
              <a:noFill/>
            </p:spPr>
            <p:txBody>
              <a:bodyPr wrap="none" rtlCol="0">
                <a:spAutoFit/>
              </a:bodyPr>
              <a:lstStyle/>
              <a:p>
                <a:r>
                  <a:rPr lang="en-US" sz="2400" b="1" dirty="0" smtClean="0"/>
                  <a:t>=</a:t>
                </a:r>
                <a:endParaRPr lang="en-US" sz="2400" b="1" dirty="0"/>
              </a:p>
            </p:txBody>
          </p:sp>
          <p:sp>
            <p:nvSpPr>
              <p:cNvPr id="51" name="Oval 50"/>
              <p:cNvSpPr/>
              <p:nvPr/>
            </p:nvSpPr>
            <p:spPr>
              <a:xfrm>
                <a:off x="4267200" y="2514600"/>
                <a:ext cx="76200" cy="76200"/>
              </a:xfrm>
              <a:prstGeom prst="ellipse">
                <a:avLst/>
              </a:prstGeom>
              <a:solidFill>
                <a:srgbClr val="00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2" name="Picture 51" descr="random16_2_shot2_grid.png"/>
              <p:cNvPicPr>
                <a:picLocks noChangeAspect="1"/>
              </p:cNvPicPr>
              <p:nvPr/>
            </p:nvPicPr>
            <p:blipFill rotWithShape="1">
              <a:blip r:embed="rId4">
                <a:extLst>
                  <a:ext uri="{28A0092B-C50C-407E-A947-70E740481C1C}">
                    <a14:useLocalDpi xmlns:a14="http://schemas.microsoft.com/office/drawing/2010/main" val="0"/>
                  </a:ext>
                </a:extLst>
              </a:blip>
              <a:srcRect l="15001" t="8254" r="12140" b="12039"/>
              <a:stretch/>
            </p:blipFill>
            <p:spPr>
              <a:xfrm rot="16200000">
                <a:off x="3124269" y="2041650"/>
                <a:ext cx="940701" cy="940839"/>
              </a:xfrm>
              <a:prstGeom prst="rect">
                <a:avLst/>
              </a:prstGeom>
              <a:ln>
                <a:solidFill>
                  <a:schemeClr val="accent5">
                    <a:lumMod val="60000"/>
                    <a:lumOff val="40000"/>
                  </a:schemeClr>
                </a:solidFill>
              </a:ln>
              <a:effectLst>
                <a:outerShdw blurRad="50800" dist="38100" dir="2700000" algn="tl" rotWithShape="0">
                  <a:prstClr val="black">
                    <a:alpha val="40000"/>
                  </a:prstClr>
                </a:outerShdw>
              </a:effectLst>
            </p:spPr>
          </p:pic>
        </p:grpSp>
        <p:sp>
          <p:nvSpPr>
            <p:cNvPr id="4" name="TextBox 3"/>
            <p:cNvSpPr txBox="1"/>
            <p:nvPr/>
          </p:nvSpPr>
          <p:spPr>
            <a:xfrm>
              <a:off x="6400800" y="3048000"/>
              <a:ext cx="351366" cy="369332"/>
            </a:xfrm>
            <a:prstGeom prst="rect">
              <a:avLst/>
            </a:prstGeom>
            <a:noFill/>
          </p:spPr>
          <p:txBody>
            <a:bodyPr wrap="none" rtlCol="0">
              <a:spAutoFit/>
            </a:bodyPr>
            <a:lstStyle/>
            <a:p>
              <a:r>
                <a:rPr lang="en-US" b="1" dirty="0" smtClean="0">
                  <a:solidFill>
                    <a:schemeClr val="bg1"/>
                  </a:solidFill>
                </a:rPr>
                <a:t>B</a:t>
              </a:r>
              <a:endParaRPr lang="en-US" b="1" dirty="0">
                <a:solidFill>
                  <a:schemeClr val="bg1"/>
                </a:solidFill>
              </a:endParaRPr>
            </a:p>
          </p:txBody>
        </p:sp>
        <p:sp>
          <p:nvSpPr>
            <p:cNvPr id="55" name="TextBox 54"/>
            <p:cNvSpPr txBox="1"/>
            <p:nvPr/>
          </p:nvSpPr>
          <p:spPr>
            <a:xfrm>
              <a:off x="7385692" y="3032320"/>
              <a:ext cx="351378" cy="369332"/>
            </a:xfrm>
            <a:prstGeom prst="rect">
              <a:avLst/>
            </a:prstGeom>
            <a:noFill/>
          </p:spPr>
          <p:txBody>
            <a:bodyPr wrap="none" rtlCol="0">
              <a:spAutoFit/>
            </a:bodyPr>
            <a:lstStyle/>
            <a:p>
              <a:r>
                <a:rPr lang="en-US" b="1" dirty="0">
                  <a:solidFill>
                    <a:schemeClr val="bg1"/>
                  </a:solidFill>
                </a:rPr>
                <a:t>A</a:t>
              </a:r>
            </a:p>
          </p:txBody>
        </p:sp>
        <p:sp>
          <p:nvSpPr>
            <p:cNvPr id="56" name="TextBox 55"/>
            <p:cNvSpPr txBox="1"/>
            <p:nvPr/>
          </p:nvSpPr>
          <p:spPr>
            <a:xfrm>
              <a:off x="8384190" y="3016640"/>
              <a:ext cx="325730" cy="369332"/>
            </a:xfrm>
            <a:prstGeom prst="rect">
              <a:avLst/>
            </a:prstGeom>
            <a:noFill/>
          </p:spPr>
          <p:txBody>
            <a:bodyPr wrap="none" rtlCol="0">
              <a:spAutoFit/>
            </a:bodyPr>
            <a:lstStyle/>
            <a:p>
              <a:r>
                <a:rPr lang="en-US" b="1" dirty="0" smtClean="0">
                  <a:solidFill>
                    <a:schemeClr val="bg1"/>
                  </a:solidFill>
                </a:rPr>
                <a:t>x</a:t>
              </a:r>
              <a:endParaRPr lang="en-US" b="1" dirty="0">
                <a:solidFill>
                  <a:schemeClr val="bg1"/>
                </a:solidFill>
              </a:endParaRPr>
            </a:p>
          </p:txBody>
        </p:sp>
      </p:grpSp>
      <p:sp>
        <p:nvSpPr>
          <p:cNvPr id="58" name="Slide Number Placeholder 1"/>
          <p:cNvSpPr>
            <a:spLocks noGrp="1"/>
          </p:cNvSpPr>
          <p:nvPr>
            <p:ph type="sldNum" sz="quarter" idx="4294967295"/>
          </p:nvPr>
        </p:nvSpPr>
        <p:spPr>
          <a:xfrm>
            <a:off x="8566150" y="6470651"/>
            <a:ext cx="501650" cy="387349"/>
          </a:xfrm>
          <a:prstGeom prst="rect">
            <a:avLst/>
          </a:prstGeom>
        </p:spPr>
        <p:txBody>
          <a:bodyPr/>
          <a:lstStyle/>
          <a:p>
            <a:fld id="{487572F4-7224-4932-BF20-76C77E1DD30A}" type="slidenum">
              <a:rPr lang="en-US" sz="1200" smtClean="0"/>
              <a:t>20</a:t>
            </a:fld>
            <a:endParaRPr lang="en-US" sz="1200" dirty="0"/>
          </a:p>
        </p:txBody>
      </p:sp>
      <p:grpSp>
        <p:nvGrpSpPr>
          <p:cNvPr id="18" name="Group 17"/>
          <p:cNvGrpSpPr/>
          <p:nvPr/>
        </p:nvGrpSpPr>
        <p:grpSpPr>
          <a:xfrm>
            <a:off x="2286000" y="4570860"/>
            <a:ext cx="3669492" cy="553650"/>
            <a:chOff x="1676400" y="4704150"/>
            <a:chExt cx="3669492" cy="553650"/>
          </a:xfrm>
        </p:grpSpPr>
        <p:cxnSp>
          <p:nvCxnSpPr>
            <p:cNvPr id="30" name="Straight Arrow Connector 29"/>
            <p:cNvCxnSpPr/>
            <p:nvPr/>
          </p:nvCxnSpPr>
          <p:spPr>
            <a:xfrm flipV="1">
              <a:off x="1676400" y="5089335"/>
              <a:ext cx="1223385" cy="73155"/>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cxnSp>
          <p:nvCxnSpPr>
            <p:cNvPr id="31" name="Straight Arrow Connector 30"/>
            <p:cNvCxnSpPr/>
            <p:nvPr/>
          </p:nvCxnSpPr>
          <p:spPr>
            <a:xfrm flipH="1" flipV="1">
              <a:off x="4964892" y="5045275"/>
              <a:ext cx="381000" cy="76210"/>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grpSp>
          <p:nvGrpSpPr>
            <p:cNvPr id="15" name="Group 14"/>
            <p:cNvGrpSpPr/>
            <p:nvPr/>
          </p:nvGrpSpPr>
          <p:grpSpPr>
            <a:xfrm>
              <a:off x="3059892" y="4704150"/>
              <a:ext cx="1664508" cy="553650"/>
              <a:chOff x="3059892" y="4704150"/>
              <a:chExt cx="1664508" cy="553650"/>
            </a:xfrm>
          </p:grpSpPr>
          <p:sp>
            <p:nvSpPr>
              <p:cNvPr id="29" name="Cloud 28"/>
              <p:cNvSpPr/>
              <p:nvPr/>
            </p:nvSpPr>
            <p:spPr>
              <a:xfrm>
                <a:off x="3124200" y="4724401"/>
                <a:ext cx="1600200" cy="533399"/>
              </a:xfrm>
              <a:prstGeom prst="cloud">
                <a:avLst/>
              </a:prstGeom>
              <a:solidFill>
                <a:srgbClr val="0000FF"/>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400" dirty="0"/>
              </a:p>
            </p:txBody>
          </p:sp>
          <p:sp>
            <p:nvSpPr>
              <p:cNvPr id="14" name="TextBox 13"/>
              <p:cNvSpPr txBox="1"/>
              <p:nvPr/>
            </p:nvSpPr>
            <p:spPr>
              <a:xfrm>
                <a:off x="3059892" y="4704150"/>
                <a:ext cx="1664508" cy="521500"/>
              </a:xfrm>
              <a:prstGeom prst="rect">
                <a:avLst/>
              </a:prstGeom>
              <a:noFill/>
            </p:spPr>
            <p:txBody>
              <a:bodyPr wrap="square" rtlCol="0">
                <a:spAutoFit/>
              </a:bodyPr>
              <a:lstStyle/>
              <a:p>
                <a:pPr algn="ctr"/>
                <a:r>
                  <a:rPr lang="en-US" sz="1400" dirty="0">
                    <a:solidFill>
                      <a:schemeClr val="bg1"/>
                    </a:solidFill>
                  </a:rPr>
                  <a:t>t</a:t>
                </a:r>
                <a:r>
                  <a:rPr lang="en-US" sz="1400" dirty="0" smtClean="0">
                    <a:solidFill>
                      <a:schemeClr val="bg1"/>
                    </a:solidFill>
                  </a:rPr>
                  <a:t>arget reconstruction</a:t>
                </a:r>
                <a:endParaRPr lang="en-US" sz="1400" dirty="0">
                  <a:solidFill>
                    <a:schemeClr val="bg1"/>
                  </a:solidFill>
                </a:endParaRPr>
              </a:p>
            </p:txBody>
          </p:sp>
        </p:grpSp>
      </p:grpSp>
      <p:sp>
        <p:nvSpPr>
          <p:cNvPr id="46" name="TextBox 45"/>
          <p:cNvSpPr txBox="1"/>
          <p:nvPr/>
        </p:nvSpPr>
        <p:spPr>
          <a:xfrm>
            <a:off x="7391400" y="5715000"/>
            <a:ext cx="1676400" cy="830997"/>
          </a:xfrm>
          <a:prstGeom prst="rect">
            <a:avLst/>
          </a:prstGeom>
          <a:noFill/>
        </p:spPr>
        <p:txBody>
          <a:bodyPr wrap="square" rtlCol="0">
            <a:spAutoFit/>
          </a:bodyPr>
          <a:lstStyle/>
          <a:p>
            <a:r>
              <a:rPr lang="en-US" sz="1600" b="1" dirty="0" smtClean="0"/>
              <a:t>Bucket measures total transmission</a:t>
            </a:r>
            <a:endParaRPr lang="en-US" sz="1600" b="1" dirty="0"/>
          </a:p>
        </p:txBody>
      </p:sp>
      <p:sp>
        <p:nvSpPr>
          <p:cNvPr id="19" name="TextBox 18"/>
          <p:cNvSpPr txBox="1"/>
          <p:nvPr/>
        </p:nvSpPr>
        <p:spPr>
          <a:xfrm>
            <a:off x="228600" y="1752600"/>
            <a:ext cx="8615237" cy="369332"/>
          </a:xfrm>
          <a:prstGeom prst="rect">
            <a:avLst/>
          </a:prstGeom>
          <a:noFill/>
        </p:spPr>
        <p:txBody>
          <a:bodyPr wrap="none" rtlCol="0">
            <a:spAutoFit/>
          </a:bodyPr>
          <a:lstStyle/>
          <a:p>
            <a:r>
              <a:rPr lang="en-US" dirty="0" smtClean="0"/>
              <a:t>Philosophy: don’t average out fluctuations</a:t>
            </a:r>
            <a:r>
              <a:rPr lang="mr-IN" dirty="0" smtClean="0"/>
              <a:t>…</a:t>
            </a:r>
            <a:r>
              <a:rPr lang="en-US" dirty="0" smtClean="0"/>
              <a:t> use fluctuations to probe your sample!</a:t>
            </a:r>
            <a:endParaRPr lang="en-US" dirty="0"/>
          </a:p>
        </p:txBody>
      </p:sp>
      <p:sp>
        <p:nvSpPr>
          <p:cNvPr id="20" name="TextBox 19"/>
          <p:cNvSpPr txBox="1"/>
          <p:nvPr/>
        </p:nvSpPr>
        <p:spPr>
          <a:xfrm>
            <a:off x="1447800" y="3330714"/>
            <a:ext cx="4191000" cy="707886"/>
          </a:xfrm>
          <a:prstGeom prst="rect">
            <a:avLst/>
          </a:prstGeom>
          <a:noFill/>
        </p:spPr>
        <p:txBody>
          <a:bodyPr wrap="square" rtlCol="0">
            <a:spAutoFit/>
          </a:bodyPr>
          <a:lstStyle/>
          <a:p>
            <a:pPr algn="ctr"/>
            <a:r>
              <a:rPr lang="en-US" sz="2000" dirty="0" smtClean="0">
                <a:solidFill>
                  <a:srgbClr val="FF0000"/>
                </a:solidFill>
                <a:sym typeface="Wingdings"/>
              </a:rPr>
              <a:t> </a:t>
            </a:r>
            <a:r>
              <a:rPr lang="en-US" sz="2000" dirty="0" smtClean="0">
                <a:solidFill>
                  <a:srgbClr val="FF0000"/>
                </a:solidFill>
              </a:rPr>
              <a:t>“Compressive ghost imaging” leverages the ML toolbox. </a:t>
            </a:r>
            <a:endParaRPr lang="en-US" sz="2000" dirty="0">
              <a:solidFill>
                <a:srgbClr val="FF0000"/>
              </a:solidFill>
            </a:endParaRPr>
          </a:p>
        </p:txBody>
      </p:sp>
      <p:sp>
        <p:nvSpPr>
          <p:cNvPr id="37" name="TextBox 36"/>
          <p:cNvSpPr txBox="1"/>
          <p:nvPr/>
        </p:nvSpPr>
        <p:spPr>
          <a:xfrm>
            <a:off x="0" y="6519446"/>
            <a:ext cx="800219" cy="338554"/>
          </a:xfrm>
          <a:prstGeom prst="rect">
            <a:avLst/>
          </a:prstGeom>
          <a:noFill/>
        </p:spPr>
        <p:txBody>
          <a:bodyPr wrap="none" rtlCol="0">
            <a:spAutoFit/>
          </a:bodyPr>
          <a:lstStyle/>
          <a:p>
            <a:r>
              <a:rPr lang="en-US" sz="1600" b="1" dirty="0" err="1" smtClean="0"/>
              <a:t>Siqi</a:t>
            </a:r>
            <a:r>
              <a:rPr lang="en-US" sz="1600" b="1" dirty="0" smtClean="0"/>
              <a:t> Li</a:t>
            </a:r>
            <a:endParaRPr lang="en-US" sz="1600" b="1" dirty="0"/>
          </a:p>
        </p:txBody>
      </p:sp>
      <p:sp>
        <p:nvSpPr>
          <p:cNvPr id="42" name="Title 1"/>
          <p:cNvSpPr>
            <a:spLocks noGrp="1"/>
          </p:cNvSpPr>
          <p:nvPr>
            <p:ph type="title"/>
          </p:nvPr>
        </p:nvSpPr>
        <p:spPr>
          <a:xfrm>
            <a:off x="451822" y="129092"/>
            <a:ext cx="8692178" cy="753033"/>
          </a:xfrm>
        </p:spPr>
        <p:txBody>
          <a:bodyPr>
            <a:normAutofit/>
          </a:bodyPr>
          <a:lstStyle/>
          <a:p>
            <a:r>
              <a:rPr lang="en-US" dirty="0" smtClean="0">
                <a:latin typeface="Arial" charset="0"/>
                <a:cs typeface="AR PL UMing HK" charset="0"/>
              </a:rPr>
              <a:t>Data Analysis: </a:t>
            </a:r>
            <a:r>
              <a:rPr lang="en-US" dirty="0" smtClean="0"/>
              <a:t>Ghost imaging</a:t>
            </a:r>
            <a:endParaRPr lang="en-US" dirty="0">
              <a:latin typeface="Arial" charset="0"/>
              <a:cs typeface="AR PL UMing HK" charset="0"/>
            </a:endParaRPr>
          </a:p>
        </p:txBody>
      </p:sp>
      <p:cxnSp>
        <p:nvCxnSpPr>
          <p:cNvPr id="48" name="Straight Arrow Connector 47"/>
          <p:cNvCxnSpPr/>
          <p:nvPr/>
        </p:nvCxnSpPr>
        <p:spPr>
          <a:xfrm flipV="1">
            <a:off x="2438400" y="5867400"/>
            <a:ext cx="0" cy="533400"/>
          </a:xfrm>
          <a:prstGeom prst="straightConnector1">
            <a:avLst/>
          </a:prstGeom>
          <a:ln w="571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2286000" y="6248400"/>
            <a:ext cx="304800" cy="30480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nvGrpSpPr>
          <p:cNvPr id="16" name="Group 15"/>
          <p:cNvGrpSpPr/>
          <p:nvPr/>
        </p:nvGrpSpPr>
        <p:grpSpPr>
          <a:xfrm>
            <a:off x="2237769" y="5334000"/>
            <a:ext cx="381000" cy="469100"/>
            <a:chOff x="2209800" y="5334000"/>
            <a:chExt cx="381000" cy="469100"/>
          </a:xfrm>
        </p:grpSpPr>
        <p:sp>
          <p:nvSpPr>
            <p:cNvPr id="12" name="Rectangle 11"/>
            <p:cNvSpPr/>
            <p:nvPr/>
          </p:nvSpPr>
          <p:spPr>
            <a:xfrm>
              <a:off x="2209800" y="5334000"/>
              <a:ext cx="381000" cy="304800"/>
            </a:xfrm>
            <a:prstGeom prst="rect">
              <a:avLst/>
            </a:prstGeom>
            <a:solidFill>
              <a:schemeClr val="bg1">
                <a:lumMod val="50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 name="Rectangle 53"/>
            <p:cNvSpPr/>
            <p:nvPr/>
          </p:nvSpPr>
          <p:spPr>
            <a:xfrm>
              <a:off x="2281815" y="5650700"/>
              <a:ext cx="228600" cy="152400"/>
            </a:xfrm>
            <a:prstGeom prst="rect">
              <a:avLst/>
            </a:prstGeom>
            <a:solidFill>
              <a:schemeClr val="bg1">
                <a:lumMod val="50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28770905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5" name="Picture 84" descr="Meas_200elec_2.0fsec_33nois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3110593" y="2299607"/>
            <a:ext cx="2971800" cy="2334986"/>
          </a:xfrm>
          <a:prstGeom prst="rect">
            <a:avLst/>
          </a:prstGeom>
        </p:spPr>
      </p:pic>
      <p:sp>
        <p:nvSpPr>
          <p:cNvPr id="2" name="Title 1"/>
          <p:cNvSpPr>
            <a:spLocks noGrp="1"/>
          </p:cNvSpPr>
          <p:nvPr>
            <p:ph type="title"/>
          </p:nvPr>
        </p:nvSpPr>
        <p:spPr/>
        <p:txBody>
          <a:bodyPr/>
          <a:lstStyle/>
          <a:p>
            <a:r>
              <a:rPr lang="en-US" dirty="0">
                <a:latin typeface="Arial" charset="0"/>
                <a:cs typeface="AR PL UMing HK" charset="0"/>
              </a:rPr>
              <a:t>Data Analysis: </a:t>
            </a:r>
            <a:r>
              <a:rPr lang="en-US" dirty="0" smtClean="0"/>
              <a:t>Ghost Imaging</a:t>
            </a:r>
            <a:endParaRPr lang="en-US" dirty="0"/>
          </a:p>
        </p:txBody>
      </p:sp>
      <p:sp>
        <p:nvSpPr>
          <p:cNvPr id="50" name="Slide Number Placeholder 1"/>
          <p:cNvSpPr>
            <a:spLocks noGrp="1"/>
          </p:cNvSpPr>
          <p:nvPr>
            <p:ph type="sldNum" sz="quarter" idx="4294967295"/>
          </p:nvPr>
        </p:nvSpPr>
        <p:spPr>
          <a:xfrm>
            <a:off x="8566150" y="6470651"/>
            <a:ext cx="501650" cy="387349"/>
          </a:xfrm>
          <a:prstGeom prst="rect">
            <a:avLst/>
          </a:prstGeom>
        </p:spPr>
        <p:txBody>
          <a:bodyPr/>
          <a:lstStyle/>
          <a:p>
            <a:fld id="{487572F4-7224-4932-BF20-76C77E1DD30A}" type="slidenum">
              <a:rPr lang="en-US" sz="1200" smtClean="0"/>
              <a:t>21</a:t>
            </a:fld>
            <a:endParaRPr lang="en-US" sz="1200" dirty="0"/>
          </a:p>
        </p:txBody>
      </p:sp>
      <p:sp>
        <p:nvSpPr>
          <p:cNvPr id="42" name="TextBox 41"/>
          <p:cNvSpPr txBox="1"/>
          <p:nvPr/>
        </p:nvSpPr>
        <p:spPr>
          <a:xfrm>
            <a:off x="1447800" y="1219200"/>
            <a:ext cx="6019800" cy="400110"/>
          </a:xfrm>
          <a:prstGeom prst="rect">
            <a:avLst/>
          </a:prstGeom>
          <a:noFill/>
        </p:spPr>
        <p:txBody>
          <a:bodyPr wrap="square" rtlCol="0">
            <a:spAutoFit/>
          </a:bodyPr>
          <a:lstStyle/>
          <a:p>
            <a:pPr algn="ctr"/>
            <a:r>
              <a:rPr lang="en-US" sz="2000" b="1" dirty="0" smtClean="0"/>
              <a:t>Ghost imaging in the time domain</a:t>
            </a:r>
          </a:p>
        </p:txBody>
      </p:sp>
      <p:grpSp>
        <p:nvGrpSpPr>
          <p:cNvPr id="32" name="Group 31"/>
          <p:cNvGrpSpPr/>
          <p:nvPr/>
        </p:nvGrpSpPr>
        <p:grpSpPr>
          <a:xfrm>
            <a:off x="1143000" y="2152471"/>
            <a:ext cx="685800" cy="228600"/>
            <a:chOff x="1447800" y="3276600"/>
            <a:chExt cx="685800" cy="228600"/>
          </a:xfrm>
        </p:grpSpPr>
        <p:sp>
          <p:nvSpPr>
            <p:cNvPr id="34" name="Oval 33"/>
            <p:cNvSpPr/>
            <p:nvPr/>
          </p:nvSpPr>
          <p:spPr>
            <a:xfrm>
              <a:off x="1447800" y="3276600"/>
              <a:ext cx="228600" cy="228600"/>
            </a:xfrm>
            <a:prstGeom prst="ellipse">
              <a:avLst/>
            </a:prstGeom>
            <a:solidFill>
              <a:srgbClr val="A4E274"/>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1905000" y="3276600"/>
              <a:ext cx="228600" cy="228600"/>
            </a:xfrm>
            <a:prstGeom prst="ellipse">
              <a:avLst/>
            </a:prstGeom>
            <a:solidFill>
              <a:schemeClr val="accent5">
                <a:lumMod val="60000"/>
                <a:lumOff val="4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4" name="Straight Connector 43"/>
            <p:cNvCxnSpPr>
              <a:stCxn id="34" idx="6"/>
              <a:endCxn id="35" idx="2"/>
            </p:cNvCxnSpPr>
            <p:nvPr/>
          </p:nvCxnSpPr>
          <p:spPr>
            <a:xfrm>
              <a:off x="1676400" y="3390900"/>
              <a:ext cx="228600" cy="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grpSp>
      <p:cxnSp>
        <p:nvCxnSpPr>
          <p:cNvPr id="47" name="Straight Arrow Connector 46"/>
          <p:cNvCxnSpPr/>
          <p:nvPr/>
        </p:nvCxnSpPr>
        <p:spPr>
          <a:xfrm>
            <a:off x="990600" y="1619071"/>
            <a:ext cx="457200" cy="45720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48" name="TextBox 47"/>
          <p:cNvSpPr txBox="1"/>
          <p:nvPr/>
        </p:nvSpPr>
        <p:spPr>
          <a:xfrm>
            <a:off x="-76200" y="1686580"/>
            <a:ext cx="1143000" cy="307777"/>
          </a:xfrm>
          <a:prstGeom prst="rect">
            <a:avLst/>
          </a:prstGeom>
          <a:noFill/>
        </p:spPr>
        <p:txBody>
          <a:bodyPr wrap="square" rtlCol="0">
            <a:spAutoFit/>
          </a:bodyPr>
          <a:lstStyle/>
          <a:p>
            <a:r>
              <a:rPr lang="en-US" sz="1400" dirty="0" smtClean="0">
                <a:solidFill>
                  <a:srgbClr val="FF0000"/>
                </a:solidFill>
              </a:rPr>
              <a:t>Pump X-ray</a:t>
            </a:r>
            <a:endParaRPr lang="en-US" sz="1400" dirty="0">
              <a:solidFill>
                <a:srgbClr val="FF0000"/>
              </a:solidFill>
            </a:endParaRPr>
          </a:p>
        </p:txBody>
      </p:sp>
      <p:sp>
        <p:nvSpPr>
          <p:cNvPr id="49" name="Down Arrow 48"/>
          <p:cNvSpPr/>
          <p:nvPr/>
        </p:nvSpPr>
        <p:spPr>
          <a:xfrm>
            <a:off x="149152" y="4419600"/>
            <a:ext cx="381000" cy="521208"/>
          </a:xfrm>
          <a:prstGeom prst="downArrow">
            <a:avLst/>
          </a:prstGeom>
          <a:solidFill>
            <a:schemeClr val="accent4">
              <a:lumMod val="60000"/>
              <a:lumOff val="4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 name="TextBox 50"/>
          <p:cNvSpPr txBox="1"/>
          <p:nvPr/>
        </p:nvSpPr>
        <p:spPr>
          <a:xfrm>
            <a:off x="-3248" y="4940808"/>
            <a:ext cx="689048" cy="369332"/>
          </a:xfrm>
          <a:prstGeom prst="rect">
            <a:avLst/>
          </a:prstGeom>
          <a:noFill/>
        </p:spPr>
        <p:txBody>
          <a:bodyPr wrap="none" rtlCol="0">
            <a:spAutoFit/>
          </a:bodyPr>
          <a:lstStyle/>
          <a:p>
            <a:r>
              <a:rPr lang="en-US" dirty="0" smtClean="0"/>
              <a:t>Time</a:t>
            </a:r>
            <a:endParaRPr lang="en-US" dirty="0"/>
          </a:p>
        </p:txBody>
      </p:sp>
      <p:sp>
        <p:nvSpPr>
          <p:cNvPr id="78" name="TextBox 77"/>
          <p:cNvSpPr txBox="1"/>
          <p:nvPr/>
        </p:nvSpPr>
        <p:spPr>
          <a:xfrm>
            <a:off x="1676400" y="1847671"/>
            <a:ext cx="1441846" cy="369332"/>
          </a:xfrm>
          <a:prstGeom prst="rect">
            <a:avLst/>
          </a:prstGeom>
          <a:noFill/>
        </p:spPr>
        <p:txBody>
          <a:bodyPr wrap="none" rtlCol="0">
            <a:spAutoFit/>
          </a:bodyPr>
          <a:lstStyle/>
          <a:p>
            <a:r>
              <a:rPr lang="en-US" dirty="0" smtClean="0"/>
              <a:t>Sample, CO</a:t>
            </a:r>
            <a:endParaRPr lang="en-US" dirty="0"/>
          </a:p>
        </p:txBody>
      </p:sp>
      <p:sp>
        <p:nvSpPr>
          <p:cNvPr id="79" name="TextBox 78"/>
          <p:cNvSpPr txBox="1"/>
          <p:nvPr/>
        </p:nvSpPr>
        <p:spPr>
          <a:xfrm>
            <a:off x="762000" y="4953000"/>
            <a:ext cx="2819400" cy="830997"/>
          </a:xfrm>
          <a:prstGeom prst="rect">
            <a:avLst/>
          </a:prstGeom>
          <a:noFill/>
        </p:spPr>
        <p:txBody>
          <a:bodyPr wrap="square" rtlCol="0">
            <a:spAutoFit/>
          </a:bodyPr>
          <a:lstStyle/>
          <a:p>
            <a:pPr algn="ctr"/>
            <a:r>
              <a:rPr lang="en-US" sz="1600" dirty="0"/>
              <a:t>S</a:t>
            </a:r>
            <a:r>
              <a:rPr lang="en-US" sz="1600" dirty="0" smtClean="0"/>
              <a:t>ystem </a:t>
            </a:r>
            <a:r>
              <a:rPr lang="en-US" sz="1600" dirty="0" smtClean="0"/>
              <a:t>(CO) evolves after absorbing X-</a:t>
            </a:r>
            <a:r>
              <a:rPr lang="en-US" sz="1600" dirty="0" smtClean="0"/>
              <a:t>ray, changing electron energies</a:t>
            </a:r>
            <a:endParaRPr lang="en-US" sz="1600" dirty="0">
              <a:latin typeface="Symbol" charset="2"/>
              <a:cs typeface="Symbol" charset="2"/>
            </a:endParaRPr>
          </a:p>
        </p:txBody>
      </p:sp>
      <p:sp>
        <p:nvSpPr>
          <p:cNvPr id="3" name="TextBox 2"/>
          <p:cNvSpPr txBox="1"/>
          <p:nvPr/>
        </p:nvSpPr>
        <p:spPr>
          <a:xfrm>
            <a:off x="3657600" y="1752600"/>
            <a:ext cx="2145740" cy="338554"/>
          </a:xfrm>
          <a:prstGeom prst="rect">
            <a:avLst/>
          </a:prstGeom>
          <a:noFill/>
        </p:spPr>
        <p:txBody>
          <a:bodyPr wrap="none" rtlCol="0">
            <a:spAutoFit/>
          </a:bodyPr>
          <a:lstStyle/>
          <a:p>
            <a:r>
              <a:rPr lang="en-US" sz="1600" b="1" dirty="0" smtClean="0"/>
              <a:t>Array of buckets (B)</a:t>
            </a:r>
            <a:endParaRPr lang="en-US" sz="1600" b="1" dirty="0"/>
          </a:p>
        </p:txBody>
      </p:sp>
      <p:pic>
        <p:nvPicPr>
          <p:cNvPr id="87" name="Picture 86" descr="schem_1puls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77000" y="5486400"/>
            <a:ext cx="2514599" cy="1366196"/>
          </a:xfrm>
          <a:prstGeom prst="rect">
            <a:avLst/>
          </a:prstGeom>
        </p:spPr>
      </p:pic>
      <p:grpSp>
        <p:nvGrpSpPr>
          <p:cNvPr id="7" name="Group 6"/>
          <p:cNvGrpSpPr/>
          <p:nvPr/>
        </p:nvGrpSpPr>
        <p:grpSpPr>
          <a:xfrm>
            <a:off x="4038600" y="4800600"/>
            <a:ext cx="2209800" cy="1900110"/>
            <a:chOff x="4038600" y="4800600"/>
            <a:chExt cx="2209800" cy="1900110"/>
          </a:xfrm>
        </p:grpSpPr>
        <p:pic>
          <p:nvPicPr>
            <p:cNvPr id="90" name="Picture 89" descr="Screen Shot 2018-02-11 at 2.43.51 PM.png"/>
            <p:cNvPicPr>
              <a:picLocks noChangeAspect="1"/>
            </p:cNvPicPr>
            <p:nvPr/>
          </p:nvPicPr>
          <p:blipFill rotWithShape="1">
            <a:blip r:embed="rId4">
              <a:extLst>
                <a:ext uri="{28A0092B-C50C-407E-A947-70E740481C1C}">
                  <a14:useLocalDpi xmlns:a14="http://schemas.microsoft.com/office/drawing/2010/main" val="0"/>
                </a:ext>
              </a:extLst>
            </a:blip>
            <a:srcRect l="25733" t="11651" r="8213" b="18127"/>
            <a:stretch/>
          </p:blipFill>
          <p:spPr>
            <a:xfrm>
              <a:off x="4038600" y="5649018"/>
              <a:ext cx="1371600" cy="1051692"/>
            </a:xfrm>
            <a:prstGeom prst="rect">
              <a:avLst/>
            </a:prstGeom>
            <a:ln>
              <a:solidFill>
                <a:srgbClr val="000000"/>
              </a:solidFill>
            </a:ln>
          </p:spPr>
        </p:pic>
        <p:cxnSp>
          <p:nvCxnSpPr>
            <p:cNvPr id="91" name="Straight Arrow Connector 90"/>
            <p:cNvCxnSpPr/>
            <p:nvPr/>
          </p:nvCxnSpPr>
          <p:spPr>
            <a:xfrm>
              <a:off x="4648200" y="4800600"/>
              <a:ext cx="0" cy="609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2" name="Straight Arrow Connector 91"/>
            <p:cNvCxnSpPr/>
            <p:nvPr/>
          </p:nvCxnSpPr>
          <p:spPr>
            <a:xfrm flipH="1">
              <a:off x="5715000" y="6172200"/>
              <a:ext cx="53340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sp>
        <p:nvSpPr>
          <p:cNvPr id="4" name="TextBox 3"/>
          <p:cNvSpPr txBox="1"/>
          <p:nvPr/>
        </p:nvSpPr>
        <p:spPr>
          <a:xfrm>
            <a:off x="6553200" y="5193268"/>
            <a:ext cx="2236510" cy="338554"/>
          </a:xfrm>
          <a:prstGeom prst="rect">
            <a:avLst/>
          </a:prstGeom>
          <a:noFill/>
        </p:spPr>
        <p:txBody>
          <a:bodyPr wrap="none" rtlCol="0">
            <a:spAutoFit/>
          </a:bodyPr>
          <a:lstStyle/>
          <a:p>
            <a:r>
              <a:rPr lang="en-US" sz="1600" b="1" dirty="0" smtClean="0"/>
              <a:t>Incident radiation (A)</a:t>
            </a:r>
            <a:endParaRPr lang="en-US" sz="1600" b="1" dirty="0"/>
          </a:p>
        </p:txBody>
      </p:sp>
      <p:grpSp>
        <p:nvGrpSpPr>
          <p:cNvPr id="11" name="Group 10"/>
          <p:cNvGrpSpPr/>
          <p:nvPr/>
        </p:nvGrpSpPr>
        <p:grpSpPr>
          <a:xfrm>
            <a:off x="5940622" y="1524000"/>
            <a:ext cx="3203378" cy="3540327"/>
            <a:chOff x="5940622" y="1524000"/>
            <a:chExt cx="3203378" cy="3540327"/>
          </a:xfrm>
        </p:grpSpPr>
        <p:sp>
          <p:nvSpPr>
            <p:cNvPr id="86" name="Cloud 85"/>
            <p:cNvSpPr/>
            <p:nvPr/>
          </p:nvSpPr>
          <p:spPr>
            <a:xfrm>
              <a:off x="8077200" y="1524000"/>
              <a:ext cx="1066800" cy="457200"/>
            </a:xfrm>
            <a:prstGeom prst="cloud">
              <a:avLst/>
            </a:prstGeom>
            <a:solidFill>
              <a:schemeClr val="accent6"/>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target</a:t>
              </a:r>
              <a:endParaRPr lang="en-US" sz="1400" dirty="0"/>
            </a:p>
          </p:txBody>
        </p:sp>
        <p:grpSp>
          <p:nvGrpSpPr>
            <p:cNvPr id="10" name="Group 9"/>
            <p:cNvGrpSpPr/>
            <p:nvPr/>
          </p:nvGrpSpPr>
          <p:grpSpPr>
            <a:xfrm>
              <a:off x="5940622" y="1676400"/>
              <a:ext cx="3127178" cy="3387927"/>
              <a:chOff x="5940622" y="1676400"/>
              <a:chExt cx="3127178" cy="3387927"/>
            </a:xfrm>
          </p:grpSpPr>
          <p:grpSp>
            <p:nvGrpSpPr>
              <p:cNvPr id="8" name="Group 7"/>
              <p:cNvGrpSpPr/>
              <p:nvPr/>
            </p:nvGrpSpPr>
            <p:grpSpPr>
              <a:xfrm>
                <a:off x="5940622" y="2051956"/>
                <a:ext cx="3127178" cy="3012371"/>
                <a:chOff x="5940622" y="2051956"/>
                <a:chExt cx="3127178" cy="3012371"/>
              </a:xfrm>
            </p:grpSpPr>
            <p:grpSp>
              <p:nvGrpSpPr>
                <p:cNvPr id="80" name="Group 79"/>
                <p:cNvGrpSpPr/>
                <p:nvPr/>
              </p:nvGrpSpPr>
              <p:grpSpPr>
                <a:xfrm>
                  <a:off x="5964382" y="2051956"/>
                  <a:ext cx="3103418" cy="2901043"/>
                  <a:chOff x="4362450" y="1524000"/>
                  <a:chExt cx="4629150" cy="3657600"/>
                </a:xfrm>
              </p:grpSpPr>
              <p:pic>
                <p:nvPicPr>
                  <p:cNvPr id="81" name="Picture 80" descr="25fs_sim.png"/>
                  <p:cNvPicPr>
                    <a:picLocks noChangeAspect="1"/>
                  </p:cNvPicPr>
                  <p:nvPr/>
                </p:nvPicPr>
                <p:blipFill rotWithShape="1">
                  <a:blip r:embed="rId5">
                    <a:extLst>
                      <a:ext uri="{28A0092B-C50C-407E-A947-70E740481C1C}">
                        <a14:useLocalDpi xmlns:a14="http://schemas.microsoft.com/office/drawing/2010/main" val="0"/>
                      </a:ext>
                    </a:extLst>
                  </a:blip>
                  <a:srcRect r="5078"/>
                  <a:stretch/>
                </p:blipFill>
                <p:spPr>
                  <a:xfrm>
                    <a:off x="4362450" y="1524000"/>
                    <a:ext cx="4629150" cy="3657600"/>
                  </a:xfrm>
                  <a:prstGeom prst="rect">
                    <a:avLst/>
                  </a:prstGeom>
                </p:spPr>
              </p:pic>
              <p:sp>
                <p:nvSpPr>
                  <p:cNvPr id="82" name="TextBox 81"/>
                  <p:cNvSpPr txBox="1"/>
                  <p:nvPr/>
                </p:nvSpPr>
                <p:spPr>
                  <a:xfrm>
                    <a:off x="4953000" y="4493719"/>
                    <a:ext cx="902899" cy="307777"/>
                  </a:xfrm>
                  <a:prstGeom prst="rect">
                    <a:avLst/>
                  </a:prstGeom>
                  <a:noFill/>
                </p:spPr>
                <p:txBody>
                  <a:bodyPr wrap="none" rtlCol="0">
                    <a:spAutoFit/>
                  </a:bodyPr>
                  <a:lstStyle/>
                  <a:p>
                    <a:r>
                      <a:rPr lang="en-US" sz="1400" b="1" dirty="0" smtClean="0">
                        <a:solidFill>
                          <a:srgbClr val="FFFFFF"/>
                        </a:solidFill>
                      </a:rPr>
                      <a:t>A. </a:t>
                    </a:r>
                    <a:r>
                      <a:rPr lang="en-US" sz="1400" b="1" dirty="0" err="1" smtClean="0">
                        <a:solidFill>
                          <a:srgbClr val="FFFFFF"/>
                        </a:solidFill>
                      </a:rPr>
                      <a:t>Picon</a:t>
                    </a:r>
                    <a:endParaRPr lang="en-US" sz="1400" b="1" dirty="0">
                      <a:solidFill>
                        <a:srgbClr val="FFFFFF"/>
                      </a:solidFill>
                    </a:endParaRPr>
                  </a:p>
                </p:txBody>
              </p:sp>
            </p:grpSp>
            <p:sp>
              <p:nvSpPr>
                <p:cNvPr id="83" name="TextBox 82"/>
                <p:cNvSpPr txBox="1"/>
                <p:nvPr/>
              </p:nvSpPr>
              <p:spPr>
                <a:xfrm>
                  <a:off x="6453316" y="4756550"/>
                  <a:ext cx="2598407" cy="307777"/>
                </a:xfrm>
                <a:prstGeom prst="rect">
                  <a:avLst/>
                </a:prstGeom>
                <a:solidFill>
                  <a:srgbClr val="FFFFFF"/>
                </a:solidFill>
              </p:spPr>
              <p:txBody>
                <a:bodyPr wrap="square" rtlCol="0">
                  <a:spAutoFit/>
                </a:bodyPr>
                <a:lstStyle/>
                <a:p>
                  <a:pPr algn="ctr"/>
                  <a:r>
                    <a:rPr lang="en-US" sz="1400" dirty="0" smtClean="0"/>
                    <a:t>Delay (</a:t>
                  </a:r>
                  <a:r>
                    <a:rPr lang="en-US" sz="1400" dirty="0" err="1" smtClean="0"/>
                    <a:t>fsec</a:t>
                  </a:r>
                  <a:r>
                    <a:rPr lang="en-US" sz="1400" dirty="0" smtClean="0"/>
                    <a:t>)</a:t>
                  </a:r>
                  <a:endParaRPr lang="en-US" sz="1400" dirty="0"/>
                </a:p>
              </p:txBody>
            </p:sp>
            <p:sp>
              <p:nvSpPr>
                <p:cNvPr id="84" name="TextBox 83"/>
                <p:cNvSpPr txBox="1"/>
                <p:nvPr/>
              </p:nvSpPr>
              <p:spPr>
                <a:xfrm rot="16200000">
                  <a:off x="4905607" y="3164440"/>
                  <a:ext cx="2377808" cy="307777"/>
                </a:xfrm>
                <a:prstGeom prst="rect">
                  <a:avLst/>
                </a:prstGeom>
                <a:solidFill>
                  <a:srgbClr val="FFFFFF"/>
                </a:solidFill>
              </p:spPr>
              <p:txBody>
                <a:bodyPr wrap="square" rtlCol="0">
                  <a:spAutoFit/>
                </a:bodyPr>
                <a:lstStyle/>
                <a:p>
                  <a:r>
                    <a:rPr lang="en-US" sz="1400" dirty="0" smtClean="0"/>
                    <a:t>Electron energy (eV)</a:t>
                  </a:r>
                  <a:endParaRPr lang="en-US" sz="1400" dirty="0"/>
                </a:p>
              </p:txBody>
            </p:sp>
          </p:grpSp>
          <p:sp>
            <p:nvSpPr>
              <p:cNvPr id="9" name="TextBox 8"/>
              <p:cNvSpPr txBox="1"/>
              <p:nvPr/>
            </p:nvSpPr>
            <p:spPr>
              <a:xfrm>
                <a:off x="6934200" y="1676400"/>
                <a:ext cx="1104289" cy="338554"/>
              </a:xfrm>
              <a:prstGeom prst="rect">
                <a:avLst/>
              </a:prstGeom>
              <a:noFill/>
            </p:spPr>
            <p:txBody>
              <a:bodyPr wrap="none" rtlCol="0">
                <a:spAutoFit/>
              </a:bodyPr>
              <a:lstStyle/>
              <a:p>
                <a:r>
                  <a:rPr lang="en-US" sz="1600" b="1" dirty="0" smtClean="0"/>
                  <a:t>Target (x)</a:t>
                </a:r>
                <a:endParaRPr lang="en-US" sz="1600" b="1" dirty="0"/>
              </a:p>
            </p:txBody>
          </p:sp>
        </p:grpSp>
      </p:grpSp>
      <p:sp>
        <p:nvSpPr>
          <p:cNvPr id="12" name="Freeform 11"/>
          <p:cNvSpPr/>
          <p:nvPr/>
        </p:nvSpPr>
        <p:spPr>
          <a:xfrm>
            <a:off x="228600" y="1371599"/>
            <a:ext cx="605415" cy="304801"/>
          </a:xfrm>
          <a:custGeom>
            <a:avLst/>
            <a:gdLst>
              <a:gd name="connsiteX0" fmla="*/ 0 w 546630"/>
              <a:gd name="connsiteY0" fmla="*/ 321500 h 340598"/>
              <a:gd name="connsiteX1" fmla="*/ 176851 w 546630"/>
              <a:gd name="connsiteY1" fmla="*/ 305425 h 340598"/>
              <a:gd name="connsiteX2" fmla="*/ 289393 w 546630"/>
              <a:gd name="connsiteY2" fmla="*/ 0 h 340598"/>
              <a:gd name="connsiteX3" fmla="*/ 385857 w 546630"/>
              <a:gd name="connsiteY3" fmla="*/ 305425 h 340598"/>
              <a:gd name="connsiteX4" fmla="*/ 546630 w 546630"/>
              <a:gd name="connsiteY4" fmla="*/ 305425 h 340598"/>
              <a:gd name="connsiteX0" fmla="*/ 0 w 546630"/>
              <a:gd name="connsiteY0" fmla="*/ 321500 h 328075"/>
              <a:gd name="connsiteX1" fmla="*/ 176851 w 546630"/>
              <a:gd name="connsiteY1" fmla="*/ 305425 h 328075"/>
              <a:gd name="connsiteX2" fmla="*/ 289393 w 546630"/>
              <a:gd name="connsiteY2" fmla="*/ 0 h 328075"/>
              <a:gd name="connsiteX3" fmla="*/ 385857 w 546630"/>
              <a:gd name="connsiteY3" fmla="*/ 305425 h 328075"/>
              <a:gd name="connsiteX4" fmla="*/ 546630 w 546630"/>
              <a:gd name="connsiteY4" fmla="*/ 305425 h 328075"/>
              <a:gd name="connsiteX0" fmla="*/ 0 w 546630"/>
              <a:gd name="connsiteY0" fmla="*/ 321500 h 340598"/>
              <a:gd name="connsiteX1" fmla="*/ 176851 w 546630"/>
              <a:gd name="connsiteY1" fmla="*/ 305425 h 340598"/>
              <a:gd name="connsiteX2" fmla="*/ 289393 w 546630"/>
              <a:gd name="connsiteY2" fmla="*/ 0 h 340598"/>
              <a:gd name="connsiteX3" fmla="*/ 385857 w 546630"/>
              <a:gd name="connsiteY3" fmla="*/ 305425 h 340598"/>
              <a:gd name="connsiteX4" fmla="*/ 546630 w 546630"/>
              <a:gd name="connsiteY4" fmla="*/ 305425 h 340598"/>
              <a:gd name="connsiteX0" fmla="*/ 0 w 546630"/>
              <a:gd name="connsiteY0" fmla="*/ 321631 h 328677"/>
              <a:gd name="connsiteX1" fmla="*/ 188545 w 546630"/>
              <a:gd name="connsiteY1" fmla="*/ 267868 h 328677"/>
              <a:gd name="connsiteX2" fmla="*/ 289393 w 546630"/>
              <a:gd name="connsiteY2" fmla="*/ 131 h 328677"/>
              <a:gd name="connsiteX3" fmla="*/ 385857 w 546630"/>
              <a:gd name="connsiteY3" fmla="*/ 305556 h 328677"/>
              <a:gd name="connsiteX4" fmla="*/ 546630 w 546630"/>
              <a:gd name="connsiteY4" fmla="*/ 305556 h 328677"/>
              <a:gd name="connsiteX0" fmla="*/ 0 w 546630"/>
              <a:gd name="connsiteY0" fmla="*/ 321500 h 328546"/>
              <a:gd name="connsiteX1" fmla="*/ 188545 w 546630"/>
              <a:gd name="connsiteY1" fmla="*/ 267737 h 328546"/>
              <a:gd name="connsiteX2" fmla="*/ 289393 w 546630"/>
              <a:gd name="connsiteY2" fmla="*/ 0 h 328546"/>
              <a:gd name="connsiteX3" fmla="*/ 380010 w 546630"/>
              <a:gd name="connsiteY3" fmla="*/ 267737 h 328546"/>
              <a:gd name="connsiteX4" fmla="*/ 546630 w 546630"/>
              <a:gd name="connsiteY4" fmla="*/ 305425 h 328546"/>
              <a:gd name="connsiteX0" fmla="*/ 0 w 505440"/>
              <a:gd name="connsiteY0" fmla="*/ 306425 h 316079"/>
              <a:gd name="connsiteX1" fmla="*/ 147355 w 505440"/>
              <a:gd name="connsiteY1" fmla="*/ 267737 h 316079"/>
              <a:gd name="connsiteX2" fmla="*/ 248203 w 505440"/>
              <a:gd name="connsiteY2" fmla="*/ 0 h 316079"/>
              <a:gd name="connsiteX3" fmla="*/ 338820 w 505440"/>
              <a:gd name="connsiteY3" fmla="*/ 267737 h 316079"/>
              <a:gd name="connsiteX4" fmla="*/ 505440 w 505440"/>
              <a:gd name="connsiteY4" fmla="*/ 305425 h 316079"/>
              <a:gd name="connsiteX0" fmla="*/ 0 w 505440"/>
              <a:gd name="connsiteY0" fmla="*/ 306425 h 306968"/>
              <a:gd name="connsiteX1" fmla="*/ 147355 w 505440"/>
              <a:gd name="connsiteY1" fmla="*/ 267737 h 306968"/>
              <a:gd name="connsiteX2" fmla="*/ 248203 w 505440"/>
              <a:gd name="connsiteY2" fmla="*/ 0 h 306968"/>
              <a:gd name="connsiteX3" fmla="*/ 338820 w 505440"/>
              <a:gd name="connsiteY3" fmla="*/ 267737 h 306968"/>
              <a:gd name="connsiteX4" fmla="*/ 505440 w 505440"/>
              <a:gd name="connsiteY4" fmla="*/ 305425 h 306968"/>
              <a:gd name="connsiteX0" fmla="*/ 0 w 521916"/>
              <a:gd name="connsiteY0" fmla="*/ 306425 h 306425"/>
              <a:gd name="connsiteX1" fmla="*/ 147355 w 521916"/>
              <a:gd name="connsiteY1" fmla="*/ 267737 h 306425"/>
              <a:gd name="connsiteX2" fmla="*/ 248203 w 521916"/>
              <a:gd name="connsiteY2" fmla="*/ 0 h 306425"/>
              <a:gd name="connsiteX3" fmla="*/ 338820 w 521916"/>
              <a:gd name="connsiteY3" fmla="*/ 267737 h 306425"/>
              <a:gd name="connsiteX4" fmla="*/ 521916 w 521916"/>
              <a:gd name="connsiteY4" fmla="*/ 290350 h 306425"/>
              <a:gd name="connsiteX0" fmla="*/ 0 w 513678"/>
              <a:gd name="connsiteY0" fmla="*/ 306425 h 306968"/>
              <a:gd name="connsiteX1" fmla="*/ 147355 w 513678"/>
              <a:gd name="connsiteY1" fmla="*/ 267737 h 306968"/>
              <a:gd name="connsiteX2" fmla="*/ 248203 w 513678"/>
              <a:gd name="connsiteY2" fmla="*/ 0 h 306968"/>
              <a:gd name="connsiteX3" fmla="*/ 338820 w 513678"/>
              <a:gd name="connsiteY3" fmla="*/ 267737 h 306968"/>
              <a:gd name="connsiteX4" fmla="*/ 513678 w 513678"/>
              <a:gd name="connsiteY4" fmla="*/ 305425 h 306968"/>
              <a:gd name="connsiteX0" fmla="*/ 0 w 480725"/>
              <a:gd name="connsiteY0" fmla="*/ 306425 h 313267"/>
              <a:gd name="connsiteX1" fmla="*/ 147355 w 480725"/>
              <a:gd name="connsiteY1" fmla="*/ 267737 h 313267"/>
              <a:gd name="connsiteX2" fmla="*/ 248203 w 480725"/>
              <a:gd name="connsiteY2" fmla="*/ 0 h 313267"/>
              <a:gd name="connsiteX3" fmla="*/ 338820 w 480725"/>
              <a:gd name="connsiteY3" fmla="*/ 267737 h 313267"/>
              <a:gd name="connsiteX4" fmla="*/ 480725 w 480725"/>
              <a:gd name="connsiteY4" fmla="*/ 312962 h 3132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0725" h="313267">
                <a:moveTo>
                  <a:pt x="0" y="306425"/>
                </a:moveTo>
                <a:cubicBezTo>
                  <a:pt x="72547" y="302566"/>
                  <a:pt x="105988" y="318808"/>
                  <a:pt x="147355" y="267737"/>
                </a:cubicBezTo>
                <a:cubicBezTo>
                  <a:pt x="188722" y="216666"/>
                  <a:pt x="216292" y="0"/>
                  <a:pt x="248203" y="0"/>
                </a:cubicBezTo>
                <a:cubicBezTo>
                  <a:pt x="280114" y="0"/>
                  <a:pt x="300066" y="215577"/>
                  <a:pt x="338820" y="267737"/>
                </a:cubicBezTo>
                <a:cubicBezTo>
                  <a:pt x="377574" y="319897"/>
                  <a:pt x="480725" y="312962"/>
                  <a:pt x="480725" y="312962"/>
                </a:cubicBezTo>
              </a:path>
            </a:pathLst>
          </a:custGeom>
          <a:ln>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nvGrpSpPr>
          <p:cNvPr id="13" name="Group 12"/>
          <p:cNvGrpSpPr/>
          <p:nvPr/>
        </p:nvGrpSpPr>
        <p:grpSpPr>
          <a:xfrm>
            <a:off x="-76200" y="2209799"/>
            <a:ext cx="2828313" cy="1009472"/>
            <a:chOff x="-76200" y="2209799"/>
            <a:chExt cx="2828313" cy="1009472"/>
          </a:xfrm>
        </p:grpSpPr>
        <p:grpSp>
          <p:nvGrpSpPr>
            <p:cNvPr id="52" name="Group 51"/>
            <p:cNvGrpSpPr/>
            <p:nvPr/>
          </p:nvGrpSpPr>
          <p:grpSpPr>
            <a:xfrm>
              <a:off x="-76200" y="2316539"/>
              <a:ext cx="2828313" cy="902732"/>
              <a:chOff x="76200" y="2069068"/>
              <a:chExt cx="2828313" cy="902732"/>
            </a:xfrm>
          </p:grpSpPr>
          <p:grpSp>
            <p:nvGrpSpPr>
              <p:cNvPr id="53" name="Group 52"/>
              <p:cNvGrpSpPr/>
              <p:nvPr/>
            </p:nvGrpSpPr>
            <p:grpSpPr>
              <a:xfrm>
                <a:off x="1219200" y="2667000"/>
                <a:ext cx="838200" cy="304800"/>
                <a:chOff x="1447800" y="3276600"/>
                <a:chExt cx="685800" cy="228600"/>
              </a:xfrm>
            </p:grpSpPr>
            <p:sp>
              <p:nvSpPr>
                <p:cNvPr id="59" name="Oval 58"/>
                <p:cNvSpPr/>
                <p:nvPr/>
              </p:nvSpPr>
              <p:spPr>
                <a:xfrm>
                  <a:off x="1447800" y="3276600"/>
                  <a:ext cx="228600" cy="228600"/>
                </a:xfrm>
                <a:prstGeom prst="ellipse">
                  <a:avLst/>
                </a:prstGeom>
                <a:solidFill>
                  <a:srgbClr val="A4E274"/>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0" name="Oval 59"/>
                <p:cNvSpPr/>
                <p:nvPr/>
              </p:nvSpPr>
              <p:spPr>
                <a:xfrm>
                  <a:off x="1905000" y="3276600"/>
                  <a:ext cx="228600" cy="228600"/>
                </a:xfrm>
                <a:prstGeom prst="ellipse">
                  <a:avLst/>
                </a:prstGeom>
                <a:solidFill>
                  <a:schemeClr val="accent5">
                    <a:lumMod val="60000"/>
                    <a:lumOff val="4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61" name="Straight Connector 60"/>
                <p:cNvCxnSpPr>
                  <a:stCxn id="59" idx="6"/>
                  <a:endCxn id="60" idx="2"/>
                </p:cNvCxnSpPr>
                <p:nvPr/>
              </p:nvCxnSpPr>
              <p:spPr>
                <a:xfrm>
                  <a:off x="1676400" y="3390900"/>
                  <a:ext cx="228600" cy="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grpSp>
          <p:cxnSp>
            <p:nvCxnSpPr>
              <p:cNvPr id="54" name="Straight Arrow Connector 53"/>
              <p:cNvCxnSpPr/>
              <p:nvPr/>
            </p:nvCxnSpPr>
            <p:spPr>
              <a:xfrm>
                <a:off x="1143000" y="2286000"/>
                <a:ext cx="457200" cy="457200"/>
              </a:xfrm>
              <a:prstGeom prst="straightConnector1">
                <a:avLst/>
              </a:prstGeom>
              <a:ln>
                <a:solidFill>
                  <a:srgbClr val="800000"/>
                </a:solidFill>
                <a:tailEnd type="arrow"/>
              </a:ln>
            </p:spPr>
            <p:style>
              <a:lnRef idx="2">
                <a:schemeClr val="accent1"/>
              </a:lnRef>
              <a:fillRef idx="0">
                <a:schemeClr val="accent1"/>
              </a:fillRef>
              <a:effectRef idx="1">
                <a:schemeClr val="accent1"/>
              </a:effectRef>
              <a:fontRef idx="minor">
                <a:schemeClr val="tx1"/>
              </a:fontRef>
            </p:style>
          </p:cxnSp>
          <p:sp>
            <p:nvSpPr>
              <p:cNvPr id="55" name="TextBox 54"/>
              <p:cNvSpPr txBox="1"/>
              <p:nvPr/>
            </p:nvSpPr>
            <p:spPr>
              <a:xfrm>
                <a:off x="76200" y="2264152"/>
                <a:ext cx="1295400" cy="307777"/>
              </a:xfrm>
              <a:prstGeom prst="rect">
                <a:avLst/>
              </a:prstGeom>
              <a:noFill/>
            </p:spPr>
            <p:txBody>
              <a:bodyPr wrap="square" rtlCol="0">
                <a:spAutoFit/>
              </a:bodyPr>
              <a:lstStyle/>
              <a:p>
                <a:r>
                  <a:rPr lang="en-US" sz="1400" dirty="0" smtClean="0">
                    <a:solidFill>
                      <a:schemeClr val="bg2"/>
                    </a:solidFill>
                  </a:rPr>
                  <a:t>Probe X</a:t>
                </a:r>
                <a:r>
                  <a:rPr lang="en-US" sz="1400" dirty="0" smtClean="0">
                    <a:solidFill>
                      <a:schemeClr val="bg2"/>
                    </a:solidFill>
                  </a:rPr>
                  <a:t>-ray</a:t>
                </a:r>
                <a:endParaRPr lang="en-US" sz="1400" dirty="0">
                  <a:solidFill>
                    <a:schemeClr val="bg2"/>
                  </a:solidFill>
                </a:endParaRPr>
              </a:p>
            </p:txBody>
          </p:sp>
          <p:cxnSp>
            <p:nvCxnSpPr>
              <p:cNvPr id="56" name="Straight Arrow Connector 55"/>
              <p:cNvCxnSpPr/>
              <p:nvPr/>
            </p:nvCxnSpPr>
            <p:spPr>
              <a:xfrm flipV="1">
                <a:off x="2133600" y="2438400"/>
                <a:ext cx="304800" cy="228600"/>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sp>
            <p:nvSpPr>
              <p:cNvPr id="57" name="Oval 56"/>
              <p:cNvSpPr/>
              <p:nvPr/>
            </p:nvSpPr>
            <p:spPr>
              <a:xfrm>
                <a:off x="2438400" y="2286000"/>
                <a:ext cx="152400" cy="152400"/>
              </a:xfrm>
              <a:prstGeom prst="ellipse">
                <a:avLst/>
              </a:prstGeom>
              <a:solidFill>
                <a:srgbClr val="0000FF"/>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 name="TextBox 57"/>
              <p:cNvSpPr txBox="1"/>
              <p:nvPr/>
            </p:nvSpPr>
            <p:spPr>
              <a:xfrm>
                <a:off x="2514600" y="2069068"/>
                <a:ext cx="389913" cy="369332"/>
              </a:xfrm>
              <a:prstGeom prst="rect">
                <a:avLst/>
              </a:prstGeom>
              <a:noFill/>
            </p:spPr>
            <p:txBody>
              <a:bodyPr wrap="none" rtlCol="0">
                <a:spAutoFit/>
              </a:bodyPr>
              <a:lstStyle/>
              <a:p>
                <a:r>
                  <a:rPr lang="en-US" dirty="0">
                    <a:solidFill>
                      <a:srgbClr val="0000FF"/>
                    </a:solidFill>
                  </a:rPr>
                  <a:t>e</a:t>
                </a:r>
                <a:r>
                  <a:rPr lang="en-US" dirty="0" smtClean="0">
                    <a:solidFill>
                      <a:srgbClr val="0000FF"/>
                    </a:solidFill>
                  </a:rPr>
                  <a:t>-</a:t>
                </a:r>
                <a:endParaRPr lang="en-US" dirty="0">
                  <a:solidFill>
                    <a:srgbClr val="0000FF"/>
                  </a:solidFill>
                </a:endParaRPr>
              </a:p>
            </p:txBody>
          </p:sp>
        </p:grpSp>
        <p:sp>
          <p:nvSpPr>
            <p:cNvPr id="88" name="Freeform 87"/>
            <p:cNvSpPr/>
            <p:nvPr/>
          </p:nvSpPr>
          <p:spPr>
            <a:xfrm>
              <a:off x="232785" y="2209799"/>
              <a:ext cx="605415" cy="304801"/>
            </a:xfrm>
            <a:custGeom>
              <a:avLst/>
              <a:gdLst>
                <a:gd name="connsiteX0" fmla="*/ 0 w 546630"/>
                <a:gd name="connsiteY0" fmla="*/ 321500 h 340598"/>
                <a:gd name="connsiteX1" fmla="*/ 176851 w 546630"/>
                <a:gd name="connsiteY1" fmla="*/ 305425 h 340598"/>
                <a:gd name="connsiteX2" fmla="*/ 289393 w 546630"/>
                <a:gd name="connsiteY2" fmla="*/ 0 h 340598"/>
                <a:gd name="connsiteX3" fmla="*/ 385857 w 546630"/>
                <a:gd name="connsiteY3" fmla="*/ 305425 h 340598"/>
                <a:gd name="connsiteX4" fmla="*/ 546630 w 546630"/>
                <a:gd name="connsiteY4" fmla="*/ 305425 h 340598"/>
                <a:gd name="connsiteX0" fmla="*/ 0 w 546630"/>
                <a:gd name="connsiteY0" fmla="*/ 321500 h 328075"/>
                <a:gd name="connsiteX1" fmla="*/ 176851 w 546630"/>
                <a:gd name="connsiteY1" fmla="*/ 305425 h 328075"/>
                <a:gd name="connsiteX2" fmla="*/ 289393 w 546630"/>
                <a:gd name="connsiteY2" fmla="*/ 0 h 328075"/>
                <a:gd name="connsiteX3" fmla="*/ 385857 w 546630"/>
                <a:gd name="connsiteY3" fmla="*/ 305425 h 328075"/>
                <a:gd name="connsiteX4" fmla="*/ 546630 w 546630"/>
                <a:gd name="connsiteY4" fmla="*/ 305425 h 328075"/>
                <a:gd name="connsiteX0" fmla="*/ 0 w 546630"/>
                <a:gd name="connsiteY0" fmla="*/ 321500 h 340598"/>
                <a:gd name="connsiteX1" fmla="*/ 176851 w 546630"/>
                <a:gd name="connsiteY1" fmla="*/ 305425 h 340598"/>
                <a:gd name="connsiteX2" fmla="*/ 289393 w 546630"/>
                <a:gd name="connsiteY2" fmla="*/ 0 h 340598"/>
                <a:gd name="connsiteX3" fmla="*/ 385857 w 546630"/>
                <a:gd name="connsiteY3" fmla="*/ 305425 h 340598"/>
                <a:gd name="connsiteX4" fmla="*/ 546630 w 546630"/>
                <a:gd name="connsiteY4" fmla="*/ 305425 h 340598"/>
                <a:gd name="connsiteX0" fmla="*/ 0 w 546630"/>
                <a:gd name="connsiteY0" fmla="*/ 321631 h 328677"/>
                <a:gd name="connsiteX1" fmla="*/ 188545 w 546630"/>
                <a:gd name="connsiteY1" fmla="*/ 267868 h 328677"/>
                <a:gd name="connsiteX2" fmla="*/ 289393 w 546630"/>
                <a:gd name="connsiteY2" fmla="*/ 131 h 328677"/>
                <a:gd name="connsiteX3" fmla="*/ 385857 w 546630"/>
                <a:gd name="connsiteY3" fmla="*/ 305556 h 328677"/>
                <a:gd name="connsiteX4" fmla="*/ 546630 w 546630"/>
                <a:gd name="connsiteY4" fmla="*/ 305556 h 328677"/>
                <a:gd name="connsiteX0" fmla="*/ 0 w 546630"/>
                <a:gd name="connsiteY0" fmla="*/ 321500 h 328546"/>
                <a:gd name="connsiteX1" fmla="*/ 188545 w 546630"/>
                <a:gd name="connsiteY1" fmla="*/ 267737 h 328546"/>
                <a:gd name="connsiteX2" fmla="*/ 289393 w 546630"/>
                <a:gd name="connsiteY2" fmla="*/ 0 h 328546"/>
                <a:gd name="connsiteX3" fmla="*/ 380010 w 546630"/>
                <a:gd name="connsiteY3" fmla="*/ 267737 h 328546"/>
                <a:gd name="connsiteX4" fmla="*/ 546630 w 546630"/>
                <a:gd name="connsiteY4" fmla="*/ 305425 h 328546"/>
                <a:gd name="connsiteX0" fmla="*/ 0 w 505440"/>
                <a:gd name="connsiteY0" fmla="*/ 306425 h 316079"/>
                <a:gd name="connsiteX1" fmla="*/ 147355 w 505440"/>
                <a:gd name="connsiteY1" fmla="*/ 267737 h 316079"/>
                <a:gd name="connsiteX2" fmla="*/ 248203 w 505440"/>
                <a:gd name="connsiteY2" fmla="*/ 0 h 316079"/>
                <a:gd name="connsiteX3" fmla="*/ 338820 w 505440"/>
                <a:gd name="connsiteY3" fmla="*/ 267737 h 316079"/>
                <a:gd name="connsiteX4" fmla="*/ 505440 w 505440"/>
                <a:gd name="connsiteY4" fmla="*/ 305425 h 316079"/>
                <a:gd name="connsiteX0" fmla="*/ 0 w 505440"/>
                <a:gd name="connsiteY0" fmla="*/ 306425 h 306968"/>
                <a:gd name="connsiteX1" fmla="*/ 147355 w 505440"/>
                <a:gd name="connsiteY1" fmla="*/ 267737 h 306968"/>
                <a:gd name="connsiteX2" fmla="*/ 248203 w 505440"/>
                <a:gd name="connsiteY2" fmla="*/ 0 h 306968"/>
                <a:gd name="connsiteX3" fmla="*/ 338820 w 505440"/>
                <a:gd name="connsiteY3" fmla="*/ 267737 h 306968"/>
                <a:gd name="connsiteX4" fmla="*/ 505440 w 505440"/>
                <a:gd name="connsiteY4" fmla="*/ 305425 h 306968"/>
                <a:gd name="connsiteX0" fmla="*/ 0 w 521916"/>
                <a:gd name="connsiteY0" fmla="*/ 306425 h 306425"/>
                <a:gd name="connsiteX1" fmla="*/ 147355 w 521916"/>
                <a:gd name="connsiteY1" fmla="*/ 267737 h 306425"/>
                <a:gd name="connsiteX2" fmla="*/ 248203 w 521916"/>
                <a:gd name="connsiteY2" fmla="*/ 0 h 306425"/>
                <a:gd name="connsiteX3" fmla="*/ 338820 w 521916"/>
                <a:gd name="connsiteY3" fmla="*/ 267737 h 306425"/>
                <a:gd name="connsiteX4" fmla="*/ 521916 w 521916"/>
                <a:gd name="connsiteY4" fmla="*/ 290350 h 306425"/>
                <a:gd name="connsiteX0" fmla="*/ 0 w 513678"/>
                <a:gd name="connsiteY0" fmla="*/ 306425 h 306968"/>
                <a:gd name="connsiteX1" fmla="*/ 147355 w 513678"/>
                <a:gd name="connsiteY1" fmla="*/ 267737 h 306968"/>
                <a:gd name="connsiteX2" fmla="*/ 248203 w 513678"/>
                <a:gd name="connsiteY2" fmla="*/ 0 h 306968"/>
                <a:gd name="connsiteX3" fmla="*/ 338820 w 513678"/>
                <a:gd name="connsiteY3" fmla="*/ 267737 h 306968"/>
                <a:gd name="connsiteX4" fmla="*/ 513678 w 513678"/>
                <a:gd name="connsiteY4" fmla="*/ 305425 h 306968"/>
                <a:gd name="connsiteX0" fmla="*/ 0 w 480725"/>
                <a:gd name="connsiteY0" fmla="*/ 306425 h 313267"/>
                <a:gd name="connsiteX1" fmla="*/ 147355 w 480725"/>
                <a:gd name="connsiteY1" fmla="*/ 267737 h 313267"/>
                <a:gd name="connsiteX2" fmla="*/ 248203 w 480725"/>
                <a:gd name="connsiteY2" fmla="*/ 0 h 313267"/>
                <a:gd name="connsiteX3" fmla="*/ 338820 w 480725"/>
                <a:gd name="connsiteY3" fmla="*/ 267737 h 313267"/>
                <a:gd name="connsiteX4" fmla="*/ 480725 w 480725"/>
                <a:gd name="connsiteY4" fmla="*/ 312962 h 3132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0725" h="313267">
                  <a:moveTo>
                    <a:pt x="0" y="306425"/>
                  </a:moveTo>
                  <a:cubicBezTo>
                    <a:pt x="72547" y="302566"/>
                    <a:pt x="105988" y="318808"/>
                    <a:pt x="147355" y="267737"/>
                  </a:cubicBezTo>
                  <a:cubicBezTo>
                    <a:pt x="188722" y="216666"/>
                    <a:pt x="216292" y="0"/>
                    <a:pt x="248203" y="0"/>
                  </a:cubicBezTo>
                  <a:cubicBezTo>
                    <a:pt x="280114" y="0"/>
                    <a:pt x="300066" y="215577"/>
                    <a:pt x="338820" y="267737"/>
                  </a:cubicBezTo>
                  <a:cubicBezTo>
                    <a:pt x="377574" y="319897"/>
                    <a:pt x="480725" y="312962"/>
                    <a:pt x="480725" y="312962"/>
                  </a:cubicBezTo>
                </a:path>
              </a:pathLst>
            </a:custGeom>
            <a:ln>
              <a:solidFill>
                <a:schemeClr val="bg2"/>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grpSp>
        <p:nvGrpSpPr>
          <p:cNvPr id="14" name="Group 13"/>
          <p:cNvGrpSpPr/>
          <p:nvPr/>
        </p:nvGrpSpPr>
        <p:grpSpPr>
          <a:xfrm>
            <a:off x="228600" y="3047999"/>
            <a:ext cx="2286000" cy="933272"/>
            <a:chOff x="228600" y="3047999"/>
            <a:chExt cx="2286000" cy="933272"/>
          </a:xfrm>
        </p:grpSpPr>
        <p:grpSp>
          <p:nvGrpSpPr>
            <p:cNvPr id="62" name="Group 61"/>
            <p:cNvGrpSpPr/>
            <p:nvPr/>
          </p:nvGrpSpPr>
          <p:grpSpPr>
            <a:xfrm>
              <a:off x="914399" y="3295471"/>
              <a:ext cx="1600201" cy="685800"/>
              <a:chOff x="1066799" y="3048000"/>
              <a:chExt cx="1600201" cy="685800"/>
            </a:xfrm>
          </p:grpSpPr>
          <p:grpSp>
            <p:nvGrpSpPr>
              <p:cNvPr id="63" name="Group 62"/>
              <p:cNvGrpSpPr/>
              <p:nvPr/>
            </p:nvGrpSpPr>
            <p:grpSpPr>
              <a:xfrm>
                <a:off x="1066799" y="3429000"/>
                <a:ext cx="1142999" cy="304800"/>
                <a:chOff x="1323110" y="3276600"/>
                <a:chExt cx="935182" cy="228600"/>
              </a:xfrm>
            </p:grpSpPr>
            <p:sp>
              <p:nvSpPr>
                <p:cNvPr id="67" name="Oval 66"/>
                <p:cNvSpPr/>
                <p:nvPr/>
              </p:nvSpPr>
              <p:spPr>
                <a:xfrm>
                  <a:off x="1323110" y="3276600"/>
                  <a:ext cx="228600" cy="228600"/>
                </a:xfrm>
                <a:prstGeom prst="ellipse">
                  <a:avLst/>
                </a:prstGeom>
                <a:solidFill>
                  <a:srgbClr val="A4E274"/>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8" name="Oval 67"/>
                <p:cNvSpPr/>
                <p:nvPr/>
              </p:nvSpPr>
              <p:spPr>
                <a:xfrm>
                  <a:off x="2029692" y="3276600"/>
                  <a:ext cx="228600" cy="228600"/>
                </a:xfrm>
                <a:prstGeom prst="ellipse">
                  <a:avLst/>
                </a:prstGeom>
                <a:solidFill>
                  <a:schemeClr val="accent5">
                    <a:lumMod val="60000"/>
                    <a:lumOff val="4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69" name="Straight Connector 68"/>
                <p:cNvCxnSpPr>
                  <a:stCxn id="67" idx="6"/>
                  <a:endCxn id="68" idx="2"/>
                </p:cNvCxnSpPr>
                <p:nvPr/>
              </p:nvCxnSpPr>
              <p:spPr>
                <a:xfrm>
                  <a:off x="1551710" y="3390900"/>
                  <a:ext cx="477982" cy="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grpSp>
          <p:cxnSp>
            <p:nvCxnSpPr>
              <p:cNvPr id="64" name="Straight Arrow Connector 63"/>
              <p:cNvCxnSpPr/>
              <p:nvPr/>
            </p:nvCxnSpPr>
            <p:spPr>
              <a:xfrm>
                <a:off x="1143000" y="3048000"/>
                <a:ext cx="457200" cy="457200"/>
              </a:xfrm>
              <a:prstGeom prst="straightConnector1">
                <a:avLst/>
              </a:prstGeom>
              <a:ln>
                <a:solidFill>
                  <a:srgbClr val="800000"/>
                </a:solidFill>
                <a:tailEnd type="arrow"/>
              </a:ln>
            </p:spPr>
            <p:style>
              <a:lnRef idx="2">
                <a:schemeClr val="accent1"/>
              </a:lnRef>
              <a:fillRef idx="0">
                <a:schemeClr val="accent1"/>
              </a:fillRef>
              <a:effectRef idx="1">
                <a:schemeClr val="accent1"/>
              </a:effectRef>
              <a:fontRef idx="minor">
                <a:schemeClr val="tx1"/>
              </a:fontRef>
            </p:style>
          </p:cxnSp>
          <p:cxnSp>
            <p:nvCxnSpPr>
              <p:cNvPr id="65" name="Straight Arrow Connector 64"/>
              <p:cNvCxnSpPr/>
              <p:nvPr/>
            </p:nvCxnSpPr>
            <p:spPr>
              <a:xfrm flipV="1">
                <a:off x="2209800" y="3200400"/>
                <a:ext cx="304800" cy="228600"/>
              </a:xfrm>
              <a:prstGeom prst="straightConnector1">
                <a:avLst/>
              </a:prstGeom>
              <a:ln>
                <a:solidFill>
                  <a:srgbClr val="3366FF"/>
                </a:solidFill>
                <a:tailEnd type="arrow"/>
              </a:ln>
            </p:spPr>
            <p:style>
              <a:lnRef idx="2">
                <a:schemeClr val="accent1"/>
              </a:lnRef>
              <a:fillRef idx="0">
                <a:schemeClr val="accent1"/>
              </a:fillRef>
              <a:effectRef idx="1">
                <a:schemeClr val="accent1"/>
              </a:effectRef>
              <a:fontRef idx="minor">
                <a:schemeClr val="tx1"/>
              </a:fontRef>
            </p:style>
          </p:cxnSp>
          <p:sp>
            <p:nvSpPr>
              <p:cNvPr id="66" name="Oval 65"/>
              <p:cNvSpPr/>
              <p:nvPr/>
            </p:nvSpPr>
            <p:spPr>
              <a:xfrm>
                <a:off x="2514600" y="3048000"/>
                <a:ext cx="152400" cy="152400"/>
              </a:xfrm>
              <a:prstGeom prst="ellipse">
                <a:avLst/>
              </a:prstGeom>
              <a:solidFill>
                <a:srgbClr val="3366FF"/>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89" name="Freeform 88"/>
            <p:cNvSpPr/>
            <p:nvPr/>
          </p:nvSpPr>
          <p:spPr>
            <a:xfrm>
              <a:off x="228600" y="3047999"/>
              <a:ext cx="605415" cy="304801"/>
            </a:xfrm>
            <a:custGeom>
              <a:avLst/>
              <a:gdLst>
                <a:gd name="connsiteX0" fmla="*/ 0 w 546630"/>
                <a:gd name="connsiteY0" fmla="*/ 321500 h 340598"/>
                <a:gd name="connsiteX1" fmla="*/ 176851 w 546630"/>
                <a:gd name="connsiteY1" fmla="*/ 305425 h 340598"/>
                <a:gd name="connsiteX2" fmla="*/ 289393 w 546630"/>
                <a:gd name="connsiteY2" fmla="*/ 0 h 340598"/>
                <a:gd name="connsiteX3" fmla="*/ 385857 w 546630"/>
                <a:gd name="connsiteY3" fmla="*/ 305425 h 340598"/>
                <a:gd name="connsiteX4" fmla="*/ 546630 w 546630"/>
                <a:gd name="connsiteY4" fmla="*/ 305425 h 340598"/>
                <a:gd name="connsiteX0" fmla="*/ 0 w 546630"/>
                <a:gd name="connsiteY0" fmla="*/ 321500 h 328075"/>
                <a:gd name="connsiteX1" fmla="*/ 176851 w 546630"/>
                <a:gd name="connsiteY1" fmla="*/ 305425 h 328075"/>
                <a:gd name="connsiteX2" fmla="*/ 289393 w 546630"/>
                <a:gd name="connsiteY2" fmla="*/ 0 h 328075"/>
                <a:gd name="connsiteX3" fmla="*/ 385857 w 546630"/>
                <a:gd name="connsiteY3" fmla="*/ 305425 h 328075"/>
                <a:gd name="connsiteX4" fmla="*/ 546630 w 546630"/>
                <a:gd name="connsiteY4" fmla="*/ 305425 h 328075"/>
                <a:gd name="connsiteX0" fmla="*/ 0 w 546630"/>
                <a:gd name="connsiteY0" fmla="*/ 321500 h 340598"/>
                <a:gd name="connsiteX1" fmla="*/ 176851 w 546630"/>
                <a:gd name="connsiteY1" fmla="*/ 305425 h 340598"/>
                <a:gd name="connsiteX2" fmla="*/ 289393 w 546630"/>
                <a:gd name="connsiteY2" fmla="*/ 0 h 340598"/>
                <a:gd name="connsiteX3" fmla="*/ 385857 w 546630"/>
                <a:gd name="connsiteY3" fmla="*/ 305425 h 340598"/>
                <a:gd name="connsiteX4" fmla="*/ 546630 w 546630"/>
                <a:gd name="connsiteY4" fmla="*/ 305425 h 340598"/>
                <a:gd name="connsiteX0" fmla="*/ 0 w 546630"/>
                <a:gd name="connsiteY0" fmla="*/ 321631 h 328677"/>
                <a:gd name="connsiteX1" fmla="*/ 188545 w 546630"/>
                <a:gd name="connsiteY1" fmla="*/ 267868 h 328677"/>
                <a:gd name="connsiteX2" fmla="*/ 289393 w 546630"/>
                <a:gd name="connsiteY2" fmla="*/ 131 h 328677"/>
                <a:gd name="connsiteX3" fmla="*/ 385857 w 546630"/>
                <a:gd name="connsiteY3" fmla="*/ 305556 h 328677"/>
                <a:gd name="connsiteX4" fmla="*/ 546630 w 546630"/>
                <a:gd name="connsiteY4" fmla="*/ 305556 h 328677"/>
                <a:gd name="connsiteX0" fmla="*/ 0 w 546630"/>
                <a:gd name="connsiteY0" fmla="*/ 321500 h 328546"/>
                <a:gd name="connsiteX1" fmla="*/ 188545 w 546630"/>
                <a:gd name="connsiteY1" fmla="*/ 267737 h 328546"/>
                <a:gd name="connsiteX2" fmla="*/ 289393 w 546630"/>
                <a:gd name="connsiteY2" fmla="*/ 0 h 328546"/>
                <a:gd name="connsiteX3" fmla="*/ 380010 w 546630"/>
                <a:gd name="connsiteY3" fmla="*/ 267737 h 328546"/>
                <a:gd name="connsiteX4" fmla="*/ 546630 w 546630"/>
                <a:gd name="connsiteY4" fmla="*/ 305425 h 328546"/>
                <a:gd name="connsiteX0" fmla="*/ 0 w 505440"/>
                <a:gd name="connsiteY0" fmla="*/ 306425 h 316079"/>
                <a:gd name="connsiteX1" fmla="*/ 147355 w 505440"/>
                <a:gd name="connsiteY1" fmla="*/ 267737 h 316079"/>
                <a:gd name="connsiteX2" fmla="*/ 248203 w 505440"/>
                <a:gd name="connsiteY2" fmla="*/ 0 h 316079"/>
                <a:gd name="connsiteX3" fmla="*/ 338820 w 505440"/>
                <a:gd name="connsiteY3" fmla="*/ 267737 h 316079"/>
                <a:gd name="connsiteX4" fmla="*/ 505440 w 505440"/>
                <a:gd name="connsiteY4" fmla="*/ 305425 h 316079"/>
                <a:gd name="connsiteX0" fmla="*/ 0 w 505440"/>
                <a:gd name="connsiteY0" fmla="*/ 306425 h 306968"/>
                <a:gd name="connsiteX1" fmla="*/ 147355 w 505440"/>
                <a:gd name="connsiteY1" fmla="*/ 267737 h 306968"/>
                <a:gd name="connsiteX2" fmla="*/ 248203 w 505440"/>
                <a:gd name="connsiteY2" fmla="*/ 0 h 306968"/>
                <a:gd name="connsiteX3" fmla="*/ 338820 w 505440"/>
                <a:gd name="connsiteY3" fmla="*/ 267737 h 306968"/>
                <a:gd name="connsiteX4" fmla="*/ 505440 w 505440"/>
                <a:gd name="connsiteY4" fmla="*/ 305425 h 306968"/>
                <a:gd name="connsiteX0" fmla="*/ 0 w 521916"/>
                <a:gd name="connsiteY0" fmla="*/ 306425 h 306425"/>
                <a:gd name="connsiteX1" fmla="*/ 147355 w 521916"/>
                <a:gd name="connsiteY1" fmla="*/ 267737 h 306425"/>
                <a:gd name="connsiteX2" fmla="*/ 248203 w 521916"/>
                <a:gd name="connsiteY2" fmla="*/ 0 h 306425"/>
                <a:gd name="connsiteX3" fmla="*/ 338820 w 521916"/>
                <a:gd name="connsiteY3" fmla="*/ 267737 h 306425"/>
                <a:gd name="connsiteX4" fmla="*/ 521916 w 521916"/>
                <a:gd name="connsiteY4" fmla="*/ 290350 h 306425"/>
                <a:gd name="connsiteX0" fmla="*/ 0 w 513678"/>
                <a:gd name="connsiteY0" fmla="*/ 306425 h 306968"/>
                <a:gd name="connsiteX1" fmla="*/ 147355 w 513678"/>
                <a:gd name="connsiteY1" fmla="*/ 267737 h 306968"/>
                <a:gd name="connsiteX2" fmla="*/ 248203 w 513678"/>
                <a:gd name="connsiteY2" fmla="*/ 0 h 306968"/>
                <a:gd name="connsiteX3" fmla="*/ 338820 w 513678"/>
                <a:gd name="connsiteY3" fmla="*/ 267737 h 306968"/>
                <a:gd name="connsiteX4" fmla="*/ 513678 w 513678"/>
                <a:gd name="connsiteY4" fmla="*/ 305425 h 306968"/>
                <a:gd name="connsiteX0" fmla="*/ 0 w 480725"/>
                <a:gd name="connsiteY0" fmla="*/ 306425 h 313267"/>
                <a:gd name="connsiteX1" fmla="*/ 147355 w 480725"/>
                <a:gd name="connsiteY1" fmla="*/ 267737 h 313267"/>
                <a:gd name="connsiteX2" fmla="*/ 248203 w 480725"/>
                <a:gd name="connsiteY2" fmla="*/ 0 h 313267"/>
                <a:gd name="connsiteX3" fmla="*/ 338820 w 480725"/>
                <a:gd name="connsiteY3" fmla="*/ 267737 h 313267"/>
                <a:gd name="connsiteX4" fmla="*/ 480725 w 480725"/>
                <a:gd name="connsiteY4" fmla="*/ 312962 h 3132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0725" h="313267">
                  <a:moveTo>
                    <a:pt x="0" y="306425"/>
                  </a:moveTo>
                  <a:cubicBezTo>
                    <a:pt x="72547" y="302566"/>
                    <a:pt x="105988" y="318808"/>
                    <a:pt x="147355" y="267737"/>
                  </a:cubicBezTo>
                  <a:cubicBezTo>
                    <a:pt x="188722" y="216666"/>
                    <a:pt x="216292" y="0"/>
                    <a:pt x="248203" y="0"/>
                  </a:cubicBezTo>
                  <a:cubicBezTo>
                    <a:pt x="280114" y="0"/>
                    <a:pt x="300066" y="215577"/>
                    <a:pt x="338820" y="267737"/>
                  </a:cubicBezTo>
                  <a:cubicBezTo>
                    <a:pt x="377574" y="319897"/>
                    <a:pt x="480725" y="312962"/>
                    <a:pt x="480725" y="312962"/>
                  </a:cubicBezTo>
                </a:path>
              </a:pathLst>
            </a:custGeom>
            <a:ln>
              <a:solidFill>
                <a:schemeClr val="bg2"/>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grpSp>
        <p:nvGrpSpPr>
          <p:cNvPr id="15" name="Group 14"/>
          <p:cNvGrpSpPr/>
          <p:nvPr/>
        </p:nvGrpSpPr>
        <p:grpSpPr>
          <a:xfrm>
            <a:off x="228600" y="3886199"/>
            <a:ext cx="2209800" cy="933272"/>
            <a:chOff x="228600" y="3886199"/>
            <a:chExt cx="2209800" cy="933272"/>
          </a:xfrm>
        </p:grpSpPr>
        <p:grpSp>
          <p:nvGrpSpPr>
            <p:cNvPr id="70" name="Group 69"/>
            <p:cNvGrpSpPr/>
            <p:nvPr/>
          </p:nvGrpSpPr>
          <p:grpSpPr>
            <a:xfrm>
              <a:off x="990600" y="4133671"/>
              <a:ext cx="1447800" cy="685800"/>
              <a:chOff x="1143000" y="3886200"/>
              <a:chExt cx="1447800" cy="685800"/>
            </a:xfrm>
          </p:grpSpPr>
          <p:grpSp>
            <p:nvGrpSpPr>
              <p:cNvPr id="71" name="Group 70"/>
              <p:cNvGrpSpPr/>
              <p:nvPr/>
            </p:nvGrpSpPr>
            <p:grpSpPr>
              <a:xfrm>
                <a:off x="1219200" y="4267200"/>
                <a:ext cx="863601" cy="304800"/>
                <a:chOff x="1468584" y="3276600"/>
                <a:chExt cx="706584" cy="228600"/>
              </a:xfrm>
            </p:grpSpPr>
            <p:sp>
              <p:nvSpPr>
                <p:cNvPr id="75" name="Oval 74"/>
                <p:cNvSpPr/>
                <p:nvPr/>
              </p:nvSpPr>
              <p:spPr>
                <a:xfrm>
                  <a:off x="1468584" y="3276600"/>
                  <a:ext cx="228600" cy="228600"/>
                </a:xfrm>
                <a:prstGeom prst="ellipse">
                  <a:avLst/>
                </a:prstGeom>
                <a:solidFill>
                  <a:srgbClr val="A4E274"/>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6" name="Oval 75"/>
                <p:cNvSpPr/>
                <p:nvPr/>
              </p:nvSpPr>
              <p:spPr>
                <a:xfrm>
                  <a:off x="1946568" y="3276600"/>
                  <a:ext cx="228600" cy="228600"/>
                </a:xfrm>
                <a:prstGeom prst="ellipse">
                  <a:avLst/>
                </a:prstGeom>
                <a:solidFill>
                  <a:schemeClr val="accent5">
                    <a:lumMod val="60000"/>
                    <a:lumOff val="4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77" name="Straight Connector 76"/>
                <p:cNvCxnSpPr>
                  <a:stCxn id="75" idx="6"/>
                  <a:endCxn id="76" idx="2"/>
                </p:cNvCxnSpPr>
                <p:nvPr/>
              </p:nvCxnSpPr>
              <p:spPr>
                <a:xfrm>
                  <a:off x="1697184" y="3390900"/>
                  <a:ext cx="249385" cy="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grpSp>
          <p:cxnSp>
            <p:nvCxnSpPr>
              <p:cNvPr id="72" name="Straight Arrow Connector 71"/>
              <p:cNvCxnSpPr/>
              <p:nvPr/>
            </p:nvCxnSpPr>
            <p:spPr>
              <a:xfrm>
                <a:off x="1143000" y="3886200"/>
                <a:ext cx="457200" cy="457200"/>
              </a:xfrm>
              <a:prstGeom prst="straightConnector1">
                <a:avLst/>
              </a:prstGeom>
              <a:ln>
                <a:solidFill>
                  <a:srgbClr val="800000"/>
                </a:solidFill>
                <a:tailEnd type="arrow"/>
              </a:ln>
            </p:spPr>
            <p:style>
              <a:lnRef idx="2">
                <a:schemeClr val="accent1"/>
              </a:lnRef>
              <a:fillRef idx="0">
                <a:schemeClr val="accent1"/>
              </a:fillRef>
              <a:effectRef idx="1">
                <a:schemeClr val="accent1"/>
              </a:effectRef>
              <a:fontRef idx="minor">
                <a:schemeClr val="tx1"/>
              </a:fontRef>
            </p:style>
          </p:cxnSp>
          <p:cxnSp>
            <p:nvCxnSpPr>
              <p:cNvPr id="73" name="Straight Arrow Connector 72"/>
              <p:cNvCxnSpPr/>
              <p:nvPr/>
            </p:nvCxnSpPr>
            <p:spPr>
              <a:xfrm flipV="1">
                <a:off x="2133600" y="4038600"/>
                <a:ext cx="304800" cy="228600"/>
              </a:xfrm>
              <a:prstGeom prst="straightConnector1">
                <a:avLst/>
              </a:prstGeom>
              <a:ln>
                <a:solidFill>
                  <a:schemeClr val="accent5"/>
                </a:solidFill>
                <a:tailEnd type="arrow"/>
              </a:ln>
            </p:spPr>
            <p:style>
              <a:lnRef idx="2">
                <a:schemeClr val="accent1"/>
              </a:lnRef>
              <a:fillRef idx="0">
                <a:schemeClr val="accent1"/>
              </a:fillRef>
              <a:effectRef idx="1">
                <a:schemeClr val="accent1"/>
              </a:effectRef>
              <a:fontRef idx="minor">
                <a:schemeClr val="tx1"/>
              </a:fontRef>
            </p:style>
          </p:cxnSp>
          <p:sp>
            <p:nvSpPr>
              <p:cNvPr id="74" name="Oval 73"/>
              <p:cNvSpPr/>
              <p:nvPr/>
            </p:nvSpPr>
            <p:spPr>
              <a:xfrm>
                <a:off x="2438400" y="3886200"/>
                <a:ext cx="152400" cy="152400"/>
              </a:xfrm>
              <a:prstGeom prst="ellipse">
                <a:avLst/>
              </a:prstGeom>
              <a:solidFill>
                <a:schemeClr val="accent5"/>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93" name="Freeform 92"/>
            <p:cNvSpPr/>
            <p:nvPr/>
          </p:nvSpPr>
          <p:spPr>
            <a:xfrm>
              <a:off x="228600" y="3886199"/>
              <a:ext cx="605415" cy="304801"/>
            </a:xfrm>
            <a:custGeom>
              <a:avLst/>
              <a:gdLst>
                <a:gd name="connsiteX0" fmla="*/ 0 w 546630"/>
                <a:gd name="connsiteY0" fmla="*/ 321500 h 340598"/>
                <a:gd name="connsiteX1" fmla="*/ 176851 w 546630"/>
                <a:gd name="connsiteY1" fmla="*/ 305425 h 340598"/>
                <a:gd name="connsiteX2" fmla="*/ 289393 w 546630"/>
                <a:gd name="connsiteY2" fmla="*/ 0 h 340598"/>
                <a:gd name="connsiteX3" fmla="*/ 385857 w 546630"/>
                <a:gd name="connsiteY3" fmla="*/ 305425 h 340598"/>
                <a:gd name="connsiteX4" fmla="*/ 546630 w 546630"/>
                <a:gd name="connsiteY4" fmla="*/ 305425 h 340598"/>
                <a:gd name="connsiteX0" fmla="*/ 0 w 546630"/>
                <a:gd name="connsiteY0" fmla="*/ 321500 h 328075"/>
                <a:gd name="connsiteX1" fmla="*/ 176851 w 546630"/>
                <a:gd name="connsiteY1" fmla="*/ 305425 h 328075"/>
                <a:gd name="connsiteX2" fmla="*/ 289393 w 546630"/>
                <a:gd name="connsiteY2" fmla="*/ 0 h 328075"/>
                <a:gd name="connsiteX3" fmla="*/ 385857 w 546630"/>
                <a:gd name="connsiteY3" fmla="*/ 305425 h 328075"/>
                <a:gd name="connsiteX4" fmla="*/ 546630 w 546630"/>
                <a:gd name="connsiteY4" fmla="*/ 305425 h 328075"/>
                <a:gd name="connsiteX0" fmla="*/ 0 w 546630"/>
                <a:gd name="connsiteY0" fmla="*/ 321500 h 340598"/>
                <a:gd name="connsiteX1" fmla="*/ 176851 w 546630"/>
                <a:gd name="connsiteY1" fmla="*/ 305425 h 340598"/>
                <a:gd name="connsiteX2" fmla="*/ 289393 w 546630"/>
                <a:gd name="connsiteY2" fmla="*/ 0 h 340598"/>
                <a:gd name="connsiteX3" fmla="*/ 385857 w 546630"/>
                <a:gd name="connsiteY3" fmla="*/ 305425 h 340598"/>
                <a:gd name="connsiteX4" fmla="*/ 546630 w 546630"/>
                <a:gd name="connsiteY4" fmla="*/ 305425 h 340598"/>
                <a:gd name="connsiteX0" fmla="*/ 0 w 546630"/>
                <a:gd name="connsiteY0" fmla="*/ 321631 h 328677"/>
                <a:gd name="connsiteX1" fmla="*/ 188545 w 546630"/>
                <a:gd name="connsiteY1" fmla="*/ 267868 h 328677"/>
                <a:gd name="connsiteX2" fmla="*/ 289393 w 546630"/>
                <a:gd name="connsiteY2" fmla="*/ 131 h 328677"/>
                <a:gd name="connsiteX3" fmla="*/ 385857 w 546630"/>
                <a:gd name="connsiteY3" fmla="*/ 305556 h 328677"/>
                <a:gd name="connsiteX4" fmla="*/ 546630 w 546630"/>
                <a:gd name="connsiteY4" fmla="*/ 305556 h 328677"/>
                <a:gd name="connsiteX0" fmla="*/ 0 w 546630"/>
                <a:gd name="connsiteY0" fmla="*/ 321500 h 328546"/>
                <a:gd name="connsiteX1" fmla="*/ 188545 w 546630"/>
                <a:gd name="connsiteY1" fmla="*/ 267737 h 328546"/>
                <a:gd name="connsiteX2" fmla="*/ 289393 w 546630"/>
                <a:gd name="connsiteY2" fmla="*/ 0 h 328546"/>
                <a:gd name="connsiteX3" fmla="*/ 380010 w 546630"/>
                <a:gd name="connsiteY3" fmla="*/ 267737 h 328546"/>
                <a:gd name="connsiteX4" fmla="*/ 546630 w 546630"/>
                <a:gd name="connsiteY4" fmla="*/ 305425 h 328546"/>
                <a:gd name="connsiteX0" fmla="*/ 0 w 505440"/>
                <a:gd name="connsiteY0" fmla="*/ 306425 h 316079"/>
                <a:gd name="connsiteX1" fmla="*/ 147355 w 505440"/>
                <a:gd name="connsiteY1" fmla="*/ 267737 h 316079"/>
                <a:gd name="connsiteX2" fmla="*/ 248203 w 505440"/>
                <a:gd name="connsiteY2" fmla="*/ 0 h 316079"/>
                <a:gd name="connsiteX3" fmla="*/ 338820 w 505440"/>
                <a:gd name="connsiteY3" fmla="*/ 267737 h 316079"/>
                <a:gd name="connsiteX4" fmla="*/ 505440 w 505440"/>
                <a:gd name="connsiteY4" fmla="*/ 305425 h 316079"/>
                <a:gd name="connsiteX0" fmla="*/ 0 w 505440"/>
                <a:gd name="connsiteY0" fmla="*/ 306425 h 306968"/>
                <a:gd name="connsiteX1" fmla="*/ 147355 w 505440"/>
                <a:gd name="connsiteY1" fmla="*/ 267737 h 306968"/>
                <a:gd name="connsiteX2" fmla="*/ 248203 w 505440"/>
                <a:gd name="connsiteY2" fmla="*/ 0 h 306968"/>
                <a:gd name="connsiteX3" fmla="*/ 338820 w 505440"/>
                <a:gd name="connsiteY3" fmla="*/ 267737 h 306968"/>
                <a:gd name="connsiteX4" fmla="*/ 505440 w 505440"/>
                <a:gd name="connsiteY4" fmla="*/ 305425 h 306968"/>
                <a:gd name="connsiteX0" fmla="*/ 0 w 521916"/>
                <a:gd name="connsiteY0" fmla="*/ 306425 h 306425"/>
                <a:gd name="connsiteX1" fmla="*/ 147355 w 521916"/>
                <a:gd name="connsiteY1" fmla="*/ 267737 h 306425"/>
                <a:gd name="connsiteX2" fmla="*/ 248203 w 521916"/>
                <a:gd name="connsiteY2" fmla="*/ 0 h 306425"/>
                <a:gd name="connsiteX3" fmla="*/ 338820 w 521916"/>
                <a:gd name="connsiteY3" fmla="*/ 267737 h 306425"/>
                <a:gd name="connsiteX4" fmla="*/ 521916 w 521916"/>
                <a:gd name="connsiteY4" fmla="*/ 290350 h 306425"/>
                <a:gd name="connsiteX0" fmla="*/ 0 w 513678"/>
                <a:gd name="connsiteY0" fmla="*/ 306425 h 306968"/>
                <a:gd name="connsiteX1" fmla="*/ 147355 w 513678"/>
                <a:gd name="connsiteY1" fmla="*/ 267737 h 306968"/>
                <a:gd name="connsiteX2" fmla="*/ 248203 w 513678"/>
                <a:gd name="connsiteY2" fmla="*/ 0 h 306968"/>
                <a:gd name="connsiteX3" fmla="*/ 338820 w 513678"/>
                <a:gd name="connsiteY3" fmla="*/ 267737 h 306968"/>
                <a:gd name="connsiteX4" fmla="*/ 513678 w 513678"/>
                <a:gd name="connsiteY4" fmla="*/ 305425 h 306968"/>
                <a:gd name="connsiteX0" fmla="*/ 0 w 480725"/>
                <a:gd name="connsiteY0" fmla="*/ 306425 h 313267"/>
                <a:gd name="connsiteX1" fmla="*/ 147355 w 480725"/>
                <a:gd name="connsiteY1" fmla="*/ 267737 h 313267"/>
                <a:gd name="connsiteX2" fmla="*/ 248203 w 480725"/>
                <a:gd name="connsiteY2" fmla="*/ 0 h 313267"/>
                <a:gd name="connsiteX3" fmla="*/ 338820 w 480725"/>
                <a:gd name="connsiteY3" fmla="*/ 267737 h 313267"/>
                <a:gd name="connsiteX4" fmla="*/ 480725 w 480725"/>
                <a:gd name="connsiteY4" fmla="*/ 312962 h 3132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0725" h="313267">
                  <a:moveTo>
                    <a:pt x="0" y="306425"/>
                  </a:moveTo>
                  <a:cubicBezTo>
                    <a:pt x="72547" y="302566"/>
                    <a:pt x="105988" y="318808"/>
                    <a:pt x="147355" y="267737"/>
                  </a:cubicBezTo>
                  <a:cubicBezTo>
                    <a:pt x="188722" y="216666"/>
                    <a:pt x="216292" y="0"/>
                    <a:pt x="248203" y="0"/>
                  </a:cubicBezTo>
                  <a:cubicBezTo>
                    <a:pt x="280114" y="0"/>
                    <a:pt x="300066" y="215577"/>
                    <a:pt x="338820" y="267737"/>
                  </a:cubicBezTo>
                  <a:cubicBezTo>
                    <a:pt x="377574" y="319897"/>
                    <a:pt x="480725" y="312962"/>
                    <a:pt x="480725" y="312962"/>
                  </a:cubicBezTo>
                </a:path>
              </a:pathLst>
            </a:custGeom>
            <a:ln>
              <a:solidFill>
                <a:schemeClr val="bg2"/>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grpSp>
        <p:nvGrpSpPr>
          <p:cNvPr id="20" name="Group 19"/>
          <p:cNvGrpSpPr/>
          <p:nvPr/>
        </p:nvGrpSpPr>
        <p:grpSpPr>
          <a:xfrm>
            <a:off x="-49208" y="5731075"/>
            <a:ext cx="3249608" cy="1115257"/>
            <a:chOff x="-76200" y="5791200"/>
            <a:chExt cx="3249608" cy="1115257"/>
          </a:xfrm>
        </p:grpSpPr>
        <p:sp>
          <p:nvSpPr>
            <p:cNvPr id="94" name="Freeform 93"/>
            <p:cNvSpPr/>
            <p:nvPr/>
          </p:nvSpPr>
          <p:spPr>
            <a:xfrm>
              <a:off x="313170" y="6248400"/>
              <a:ext cx="605415" cy="304801"/>
            </a:xfrm>
            <a:custGeom>
              <a:avLst/>
              <a:gdLst>
                <a:gd name="connsiteX0" fmla="*/ 0 w 546630"/>
                <a:gd name="connsiteY0" fmla="*/ 321500 h 340598"/>
                <a:gd name="connsiteX1" fmla="*/ 176851 w 546630"/>
                <a:gd name="connsiteY1" fmla="*/ 305425 h 340598"/>
                <a:gd name="connsiteX2" fmla="*/ 289393 w 546630"/>
                <a:gd name="connsiteY2" fmla="*/ 0 h 340598"/>
                <a:gd name="connsiteX3" fmla="*/ 385857 w 546630"/>
                <a:gd name="connsiteY3" fmla="*/ 305425 h 340598"/>
                <a:gd name="connsiteX4" fmla="*/ 546630 w 546630"/>
                <a:gd name="connsiteY4" fmla="*/ 305425 h 340598"/>
                <a:gd name="connsiteX0" fmla="*/ 0 w 546630"/>
                <a:gd name="connsiteY0" fmla="*/ 321500 h 328075"/>
                <a:gd name="connsiteX1" fmla="*/ 176851 w 546630"/>
                <a:gd name="connsiteY1" fmla="*/ 305425 h 328075"/>
                <a:gd name="connsiteX2" fmla="*/ 289393 w 546630"/>
                <a:gd name="connsiteY2" fmla="*/ 0 h 328075"/>
                <a:gd name="connsiteX3" fmla="*/ 385857 w 546630"/>
                <a:gd name="connsiteY3" fmla="*/ 305425 h 328075"/>
                <a:gd name="connsiteX4" fmla="*/ 546630 w 546630"/>
                <a:gd name="connsiteY4" fmla="*/ 305425 h 328075"/>
                <a:gd name="connsiteX0" fmla="*/ 0 w 546630"/>
                <a:gd name="connsiteY0" fmla="*/ 321500 h 340598"/>
                <a:gd name="connsiteX1" fmla="*/ 176851 w 546630"/>
                <a:gd name="connsiteY1" fmla="*/ 305425 h 340598"/>
                <a:gd name="connsiteX2" fmla="*/ 289393 w 546630"/>
                <a:gd name="connsiteY2" fmla="*/ 0 h 340598"/>
                <a:gd name="connsiteX3" fmla="*/ 385857 w 546630"/>
                <a:gd name="connsiteY3" fmla="*/ 305425 h 340598"/>
                <a:gd name="connsiteX4" fmla="*/ 546630 w 546630"/>
                <a:gd name="connsiteY4" fmla="*/ 305425 h 340598"/>
                <a:gd name="connsiteX0" fmla="*/ 0 w 546630"/>
                <a:gd name="connsiteY0" fmla="*/ 321631 h 328677"/>
                <a:gd name="connsiteX1" fmla="*/ 188545 w 546630"/>
                <a:gd name="connsiteY1" fmla="*/ 267868 h 328677"/>
                <a:gd name="connsiteX2" fmla="*/ 289393 w 546630"/>
                <a:gd name="connsiteY2" fmla="*/ 131 h 328677"/>
                <a:gd name="connsiteX3" fmla="*/ 385857 w 546630"/>
                <a:gd name="connsiteY3" fmla="*/ 305556 h 328677"/>
                <a:gd name="connsiteX4" fmla="*/ 546630 w 546630"/>
                <a:gd name="connsiteY4" fmla="*/ 305556 h 328677"/>
                <a:gd name="connsiteX0" fmla="*/ 0 w 546630"/>
                <a:gd name="connsiteY0" fmla="*/ 321500 h 328546"/>
                <a:gd name="connsiteX1" fmla="*/ 188545 w 546630"/>
                <a:gd name="connsiteY1" fmla="*/ 267737 h 328546"/>
                <a:gd name="connsiteX2" fmla="*/ 289393 w 546630"/>
                <a:gd name="connsiteY2" fmla="*/ 0 h 328546"/>
                <a:gd name="connsiteX3" fmla="*/ 380010 w 546630"/>
                <a:gd name="connsiteY3" fmla="*/ 267737 h 328546"/>
                <a:gd name="connsiteX4" fmla="*/ 546630 w 546630"/>
                <a:gd name="connsiteY4" fmla="*/ 305425 h 328546"/>
                <a:gd name="connsiteX0" fmla="*/ 0 w 505440"/>
                <a:gd name="connsiteY0" fmla="*/ 306425 h 316079"/>
                <a:gd name="connsiteX1" fmla="*/ 147355 w 505440"/>
                <a:gd name="connsiteY1" fmla="*/ 267737 h 316079"/>
                <a:gd name="connsiteX2" fmla="*/ 248203 w 505440"/>
                <a:gd name="connsiteY2" fmla="*/ 0 h 316079"/>
                <a:gd name="connsiteX3" fmla="*/ 338820 w 505440"/>
                <a:gd name="connsiteY3" fmla="*/ 267737 h 316079"/>
                <a:gd name="connsiteX4" fmla="*/ 505440 w 505440"/>
                <a:gd name="connsiteY4" fmla="*/ 305425 h 316079"/>
                <a:gd name="connsiteX0" fmla="*/ 0 w 505440"/>
                <a:gd name="connsiteY0" fmla="*/ 306425 h 306968"/>
                <a:gd name="connsiteX1" fmla="*/ 147355 w 505440"/>
                <a:gd name="connsiteY1" fmla="*/ 267737 h 306968"/>
                <a:gd name="connsiteX2" fmla="*/ 248203 w 505440"/>
                <a:gd name="connsiteY2" fmla="*/ 0 h 306968"/>
                <a:gd name="connsiteX3" fmla="*/ 338820 w 505440"/>
                <a:gd name="connsiteY3" fmla="*/ 267737 h 306968"/>
                <a:gd name="connsiteX4" fmla="*/ 505440 w 505440"/>
                <a:gd name="connsiteY4" fmla="*/ 305425 h 306968"/>
                <a:gd name="connsiteX0" fmla="*/ 0 w 521916"/>
                <a:gd name="connsiteY0" fmla="*/ 306425 h 306425"/>
                <a:gd name="connsiteX1" fmla="*/ 147355 w 521916"/>
                <a:gd name="connsiteY1" fmla="*/ 267737 h 306425"/>
                <a:gd name="connsiteX2" fmla="*/ 248203 w 521916"/>
                <a:gd name="connsiteY2" fmla="*/ 0 h 306425"/>
                <a:gd name="connsiteX3" fmla="*/ 338820 w 521916"/>
                <a:gd name="connsiteY3" fmla="*/ 267737 h 306425"/>
                <a:gd name="connsiteX4" fmla="*/ 521916 w 521916"/>
                <a:gd name="connsiteY4" fmla="*/ 290350 h 306425"/>
                <a:gd name="connsiteX0" fmla="*/ 0 w 513678"/>
                <a:gd name="connsiteY0" fmla="*/ 306425 h 306968"/>
                <a:gd name="connsiteX1" fmla="*/ 147355 w 513678"/>
                <a:gd name="connsiteY1" fmla="*/ 267737 h 306968"/>
                <a:gd name="connsiteX2" fmla="*/ 248203 w 513678"/>
                <a:gd name="connsiteY2" fmla="*/ 0 h 306968"/>
                <a:gd name="connsiteX3" fmla="*/ 338820 w 513678"/>
                <a:gd name="connsiteY3" fmla="*/ 267737 h 306968"/>
                <a:gd name="connsiteX4" fmla="*/ 513678 w 513678"/>
                <a:gd name="connsiteY4" fmla="*/ 305425 h 306968"/>
                <a:gd name="connsiteX0" fmla="*/ 0 w 480725"/>
                <a:gd name="connsiteY0" fmla="*/ 306425 h 313267"/>
                <a:gd name="connsiteX1" fmla="*/ 147355 w 480725"/>
                <a:gd name="connsiteY1" fmla="*/ 267737 h 313267"/>
                <a:gd name="connsiteX2" fmla="*/ 248203 w 480725"/>
                <a:gd name="connsiteY2" fmla="*/ 0 h 313267"/>
                <a:gd name="connsiteX3" fmla="*/ 338820 w 480725"/>
                <a:gd name="connsiteY3" fmla="*/ 267737 h 313267"/>
                <a:gd name="connsiteX4" fmla="*/ 480725 w 480725"/>
                <a:gd name="connsiteY4" fmla="*/ 312962 h 3132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0725" h="313267">
                  <a:moveTo>
                    <a:pt x="0" y="306425"/>
                  </a:moveTo>
                  <a:cubicBezTo>
                    <a:pt x="72547" y="302566"/>
                    <a:pt x="105988" y="318808"/>
                    <a:pt x="147355" y="267737"/>
                  </a:cubicBezTo>
                  <a:cubicBezTo>
                    <a:pt x="188722" y="216666"/>
                    <a:pt x="216292" y="0"/>
                    <a:pt x="248203" y="0"/>
                  </a:cubicBezTo>
                  <a:cubicBezTo>
                    <a:pt x="280114" y="0"/>
                    <a:pt x="300066" y="215577"/>
                    <a:pt x="338820" y="267737"/>
                  </a:cubicBezTo>
                  <a:cubicBezTo>
                    <a:pt x="377574" y="319897"/>
                    <a:pt x="480725" y="312962"/>
                    <a:pt x="480725" y="312962"/>
                  </a:cubicBezTo>
                </a:path>
              </a:pathLst>
            </a:custGeom>
            <a:ln>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95" name="Freeform 94"/>
            <p:cNvSpPr/>
            <p:nvPr/>
          </p:nvSpPr>
          <p:spPr>
            <a:xfrm>
              <a:off x="1832985" y="6248400"/>
              <a:ext cx="605415" cy="304801"/>
            </a:xfrm>
            <a:custGeom>
              <a:avLst/>
              <a:gdLst>
                <a:gd name="connsiteX0" fmla="*/ 0 w 546630"/>
                <a:gd name="connsiteY0" fmla="*/ 321500 h 340598"/>
                <a:gd name="connsiteX1" fmla="*/ 176851 w 546630"/>
                <a:gd name="connsiteY1" fmla="*/ 305425 h 340598"/>
                <a:gd name="connsiteX2" fmla="*/ 289393 w 546630"/>
                <a:gd name="connsiteY2" fmla="*/ 0 h 340598"/>
                <a:gd name="connsiteX3" fmla="*/ 385857 w 546630"/>
                <a:gd name="connsiteY3" fmla="*/ 305425 h 340598"/>
                <a:gd name="connsiteX4" fmla="*/ 546630 w 546630"/>
                <a:gd name="connsiteY4" fmla="*/ 305425 h 340598"/>
                <a:gd name="connsiteX0" fmla="*/ 0 w 546630"/>
                <a:gd name="connsiteY0" fmla="*/ 321500 h 328075"/>
                <a:gd name="connsiteX1" fmla="*/ 176851 w 546630"/>
                <a:gd name="connsiteY1" fmla="*/ 305425 h 328075"/>
                <a:gd name="connsiteX2" fmla="*/ 289393 w 546630"/>
                <a:gd name="connsiteY2" fmla="*/ 0 h 328075"/>
                <a:gd name="connsiteX3" fmla="*/ 385857 w 546630"/>
                <a:gd name="connsiteY3" fmla="*/ 305425 h 328075"/>
                <a:gd name="connsiteX4" fmla="*/ 546630 w 546630"/>
                <a:gd name="connsiteY4" fmla="*/ 305425 h 328075"/>
                <a:gd name="connsiteX0" fmla="*/ 0 w 546630"/>
                <a:gd name="connsiteY0" fmla="*/ 321500 h 340598"/>
                <a:gd name="connsiteX1" fmla="*/ 176851 w 546630"/>
                <a:gd name="connsiteY1" fmla="*/ 305425 h 340598"/>
                <a:gd name="connsiteX2" fmla="*/ 289393 w 546630"/>
                <a:gd name="connsiteY2" fmla="*/ 0 h 340598"/>
                <a:gd name="connsiteX3" fmla="*/ 385857 w 546630"/>
                <a:gd name="connsiteY3" fmla="*/ 305425 h 340598"/>
                <a:gd name="connsiteX4" fmla="*/ 546630 w 546630"/>
                <a:gd name="connsiteY4" fmla="*/ 305425 h 340598"/>
                <a:gd name="connsiteX0" fmla="*/ 0 w 546630"/>
                <a:gd name="connsiteY0" fmla="*/ 321631 h 328677"/>
                <a:gd name="connsiteX1" fmla="*/ 188545 w 546630"/>
                <a:gd name="connsiteY1" fmla="*/ 267868 h 328677"/>
                <a:gd name="connsiteX2" fmla="*/ 289393 w 546630"/>
                <a:gd name="connsiteY2" fmla="*/ 131 h 328677"/>
                <a:gd name="connsiteX3" fmla="*/ 385857 w 546630"/>
                <a:gd name="connsiteY3" fmla="*/ 305556 h 328677"/>
                <a:gd name="connsiteX4" fmla="*/ 546630 w 546630"/>
                <a:gd name="connsiteY4" fmla="*/ 305556 h 328677"/>
                <a:gd name="connsiteX0" fmla="*/ 0 w 546630"/>
                <a:gd name="connsiteY0" fmla="*/ 321500 h 328546"/>
                <a:gd name="connsiteX1" fmla="*/ 188545 w 546630"/>
                <a:gd name="connsiteY1" fmla="*/ 267737 h 328546"/>
                <a:gd name="connsiteX2" fmla="*/ 289393 w 546630"/>
                <a:gd name="connsiteY2" fmla="*/ 0 h 328546"/>
                <a:gd name="connsiteX3" fmla="*/ 380010 w 546630"/>
                <a:gd name="connsiteY3" fmla="*/ 267737 h 328546"/>
                <a:gd name="connsiteX4" fmla="*/ 546630 w 546630"/>
                <a:gd name="connsiteY4" fmla="*/ 305425 h 328546"/>
                <a:gd name="connsiteX0" fmla="*/ 0 w 505440"/>
                <a:gd name="connsiteY0" fmla="*/ 306425 h 316079"/>
                <a:gd name="connsiteX1" fmla="*/ 147355 w 505440"/>
                <a:gd name="connsiteY1" fmla="*/ 267737 h 316079"/>
                <a:gd name="connsiteX2" fmla="*/ 248203 w 505440"/>
                <a:gd name="connsiteY2" fmla="*/ 0 h 316079"/>
                <a:gd name="connsiteX3" fmla="*/ 338820 w 505440"/>
                <a:gd name="connsiteY3" fmla="*/ 267737 h 316079"/>
                <a:gd name="connsiteX4" fmla="*/ 505440 w 505440"/>
                <a:gd name="connsiteY4" fmla="*/ 305425 h 316079"/>
                <a:gd name="connsiteX0" fmla="*/ 0 w 505440"/>
                <a:gd name="connsiteY0" fmla="*/ 306425 h 306968"/>
                <a:gd name="connsiteX1" fmla="*/ 147355 w 505440"/>
                <a:gd name="connsiteY1" fmla="*/ 267737 h 306968"/>
                <a:gd name="connsiteX2" fmla="*/ 248203 w 505440"/>
                <a:gd name="connsiteY2" fmla="*/ 0 h 306968"/>
                <a:gd name="connsiteX3" fmla="*/ 338820 w 505440"/>
                <a:gd name="connsiteY3" fmla="*/ 267737 h 306968"/>
                <a:gd name="connsiteX4" fmla="*/ 505440 w 505440"/>
                <a:gd name="connsiteY4" fmla="*/ 305425 h 306968"/>
                <a:gd name="connsiteX0" fmla="*/ 0 w 521916"/>
                <a:gd name="connsiteY0" fmla="*/ 306425 h 306425"/>
                <a:gd name="connsiteX1" fmla="*/ 147355 w 521916"/>
                <a:gd name="connsiteY1" fmla="*/ 267737 h 306425"/>
                <a:gd name="connsiteX2" fmla="*/ 248203 w 521916"/>
                <a:gd name="connsiteY2" fmla="*/ 0 h 306425"/>
                <a:gd name="connsiteX3" fmla="*/ 338820 w 521916"/>
                <a:gd name="connsiteY3" fmla="*/ 267737 h 306425"/>
                <a:gd name="connsiteX4" fmla="*/ 521916 w 521916"/>
                <a:gd name="connsiteY4" fmla="*/ 290350 h 306425"/>
                <a:gd name="connsiteX0" fmla="*/ 0 w 513678"/>
                <a:gd name="connsiteY0" fmla="*/ 306425 h 306968"/>
                <a:gd name="connsiteX1" fmla="*/ 147355 w 513678"/>
                <a:gd name="connsiteY1" fmla="*/ 267737 h 306968"/>
                <a:gd name="connsiteX2" fmla="*/ 248203 w 513678"/>
                <a:gd name="connsiteY2" fmla="*/ 0 h 306968"/>
                <a:gd name="connsiteX3" fmla="*/ 338820 w 513678"/>
                <a:gd name="connsiteY3" fmla="*/ 267737 h 306968"/>
                <a:gd name="connsiteX4" fmla="*/ 513678 w 513678"/>
                <a:gd name="connsiteY4" fmla="*/ 305425 h 306968"/>
                <a:gd name="connsiteX0" fmla="*/ 0 w 480725"/>
                <a:gd name="connsiteY0" fmla="*/ 306425 h 313267"/>
                <a:gd name="connsiteX1" fmla="*/ 147355 w 480725"/>
                <a:gd name="connsiteY1" fmla="*/ 267737 h 313267"/>
                <a:gd name="connsiteX2" fmla="*/ 248203 w 480725"/>
                <a:gd name="connsiteY2" fmla="*/ 0 h 313267"/>
                <a:gd name="connsiteX3" fmla="*/ 338820 w 480725"/>
                <a:gd name="connsiteY3" fmla="*/ 267737 h 313267"/>
                <a:gd name="connsiteX4" fmla="*/ 480725 w 480725"/>
                <a:gd name="connsiteY4" fmla="*/ 312962 h 3132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0725" h="313267">
                  <a:moveTo>
                    <a:pt x="0" y="306425"/>
                  </a:moveTo>
                  <a:cubicBezTo>
                    <a:pt x="72547" y="302566"/>
                    <a:pt x="105988" y="318808"/>
                    <a:pt x="147355" y="267737"/>
                  </a:cubicBezTo>
                  <a:cubicBezTo>
                    <a:pt x="188722" y="216666"/>
                    <a:pt x="216292" y="0"/>
                    <a:pt x="248203" y="0"/>
                  </a:cubicBezTo>
                  <a:cubicBezTo>
                    <a:pt x="280114" y="0"/>
                    <a:pt x="300066" y="215577"/>
                    <a:pt x="338820" y="267737"/>
                  </a:cubicBezTo>
                  <a:cubicBezTo>
                    <a:pt x="377574" y="319897"/>
                    <a:pt x="480725" y="312962"/>
                    <a:pt x="480725" y="312962"/>
                  </a:cubicBezTo>
                </a:path>
              </a:pathLst>
            </a:custGeom>
            <a:ln>
              <a:solidFill>
                <a:schemeClr val="bg2"/>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6" name="TextBox 15"/>
            <p:cNvSpPr txBox="1"/>
            <p:nvPr/>
          </p:nvSpPr>
          <p:spPr>
            <a:xfrm>
              <a:off x="1267431" y="5791200"/>
              <a:ext cx="287258" cy="369332"/>
            </a:xfrm>
            <a:prstGeom prst="rect">
              <a:avLst/>
            </a:prstGeom>
            <a:noFill/>
          </p:spPr>
          <p:txBody>
            <a:bodyPr wrap="none" rtlCol="0">
              <a:spAutoFit/>
            </a:bodyPr>
            <a:lstStyle/>
            <a:p>
              <a:r>
                <a:rPr lang="en-US" dirty="0" smtClean="0">
                  <a:latin typeface="Symbol" charset="2"/>
                  <a:cs typeface="Symbol" charset="2"/>
                </a:rPr>
                <a:t>t</a:t>
              </a:r>
              <a:endParaRPr lang="en-US" dirty="0">
                <a:latin typeface="Symbol" charset="2"/>
                <a:cs typeface="Symbol" charset="2"/>
              </a:endParaRPr>
            </a:p>
          </p:txBody>
        </p:sp>
        <p:cxnSp>
          <p:nvCxnSpPr>
            <p:cNvPr id="18" name="Straight Arrow Connector 17"/>
            <p:cNvCxnSpPr/>
            <p:nvPr/>
          </p:nvCxnSpPr>
          <p:spPr>
            <a:xfrm>
              <a:off x="625752" y="6172200"/>
              <a:ext cx="1519815" cy="0"/>
            </a:xfrm>
            <a:prstGeom prst="straightConnector1">
              <a:avLst/>
            </a:prstGeom>
            <a:ln>
              <a:solidFill>
                <a:schemeClr val="bg1">
                  <a:lumMod val="50000"/>
                </a:schemeClr>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76200" y="6537125"/>
              <a:ext cx="3249608" cy="369332"/>
            </a:xfrm>
            <a:prstGeom prst="rect">
              <a:avLst/>
            </a:prstGeom>
            <a:noFill/>
          </p:spPr>
          <p:txBody>
            <a:bodyPr wrap="none" rtlCol="0">
              <a:spAutoFit/>
            </a:bodyPr>
            <a:lstStyle/>
            <a:p>
              <a:r>
                <a:rPr lang="en-US" dirty="0" smtClean="0"/>
                <a:t>“Pump-probe” scan of delay, </a:t>
              </a:r>
              <a:r>
                <a:rPr lang="en-US" dirty="0" smtClean="0">
                  <a:latin typeface="Symbol" charset="2"/>
                  <a:cs typeface="Symbol" charset="2"/>
                </a:rPr>
                <a:t>t</a:t>
              </a:r>
              <a:endParaRPr lang="en-US" dirty="0">
                <a:latin typeface="Symbol" charset="2"/>
                <a:cs typeface="Symbol" charset="2"/>
              </a:endParaRPr>
            </a:p>
          </p:txBody>
        </p:sp>
      </p:grpSp>
    </p:spTree>
    <p:extLst>
      <p:ext uri="{BB962C8B-B14F-4D97-AF65-F5344CB8AC3E}">
        <p14:creationId xmlns:p14="http://schemas.microsoft.com/office/powerpoint/2010/main" val="151252419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8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85"/>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normAutofit/>
          </a:bodyPr>
          <a:lstStyle/>
          <a:p>
            <a:pPr eaLnBrk="1"/>
            <a:r>
              <a:rPr lang="en-US" dirty="0" smtClean="0">
                <a:latin typeface="Arial" charset="0"/>
                <a:cs typeface="AR PL UMing HK" charset="0"/>
              </a:rPr>
              <a:t>Conclusion</a:t>
            </a:r>
            <a:endParaRPr lang="en-US" dirty="0">
              <a:latin typeface="Arial" charset="0"/>
              <a:cs typeface="AR PL UMing HK" charset="0"/>
            </a:endParaRPr>
          </a:p>
        </p:txBody>
      </p:sp>
      <p:sp>
        <p:nvSpPr>
          <p:cNvPr id="3" name="TextBox 2"/>
          <p:cNvSpPr txBox="1"/>
          <p:nvPr/>
        </p:nvSpPr>
        <p:spPr>
          <a:xfrm>
            <a:off x="1666553" y="1219200"/>
            <a:ext cx="5648647" cy="461665"/>
          </a:xfrm>
          <a:prstGeom prst="rect">
            <a:avLst/>
          </a:prstGeom>
          <a:noFill/>
        </p:spPr>
        <p:txBody>
          <a:bodyPr wrap="square" rtlCol="0">
            <a:spAutoFit/>
          </a:bodyPr>
          <a:lstStyle/>
          <a:p>
            <a:r>
              <a:rPr lang="en-US" sz="2400" dirty="0" smtClean="0"/>
              <a:t>Additional applications not discussed: </a:t>
            </a:r>
            <a:endParaRPr lang="en-US" sz="2400" dirty="0"/>
          </a:p>
        </p:txBody>
      </p:sp>
      <p:sp>
        <p:nvSpPr>
          <p:cNvPr id="6" name="TextBox 5"/>
          <p:cNvSpPr txBox="1"/>
          <p:nvPr/>
        </p:nvSpPr>
        <p:spPr>
          <a:xfrm>
            <a:off x="381000" y="1833265"/>
            <a:ext cx="8610600" cy="1938992"/>
          </a:xfrm>
          <a:prstGeom prst="rect">
            <a:avLst/>
          </a:prstGeom>
          <a:noFill/>
        </p:spPr>
        <p:txBody>
          <a:bodyPr wrap="square" rtlCol="0">
            <a:spAutoFit/>
          </a:bodyPr>
          <a:lstStyle/>
          <a:p>
            <a:pPr marL="457200" indent="-457200">
              <a:buAutoNum type="arabicPeriod"/>
            </a:pPr>
            <a:r>
              <a:rPr lang="en-US" sz="2000" b="1" dirty="0" smtClean="0"/>
              <a:t>Surrogate </a:t>
            </a:r>
            <a:r>
              <a:rPr lang="en-US" sz="2000" b="1" dirty="0" smtClean="0"/>
              <a:t>modeling: </a:t>
            </a:r>
            <a:r>
              <a:rPr lang="en-US" sz="2000" dirty="0" smtClean="0"/>
              <a:t>machine design, tuning, user </a:t>
            </a:r>
            <a:r>
              <a:rPr lang="en-US" sz="2000" dirty="0" smtClean="0"/>
              <a:t>support</a:t>
            </a:r>
            <a:endParaRPr lang="en-US" sz="2000" dirty="0"/>
          </a:p>
          <a:p>
            <a:pPr marL="457200" indent="-457200">
              <a:buAutoNum type="arabicPeriod"/>
            </a:pPr>
            <a:r>
              <a:rPr lang="en-US" sz="2000" b="1" dirty="0" smtClean="0"/>
              <a:t>Prognostics</a:t>
            </a:r>
            <a:r>
              <a:rPr lang="en-US" sz="2000" b="1" dirty="0" smtClean="0"/>
              <a:t>: </a:t>
            </a:r>
            <a:r>
              <a:rPr lang="en-US" sz="2000" dirty="0" smtClean="0"/>
              <a:t>Anomaly/breakout detection to avoid/recover from beam faults.</a:t>
            </a:r>
            <a:endParaRPr lang="en-US" sz="2000" b="1" dirty="0" smtClean="0"/>
          </a:p>
          <a:p>
            <a:pPr marL="457200" indent="-457200">
              <a:buAutoNum type="arabicPeriod"/>
            </a:pPr>
            <a:r>
              <a:rPr lang="en-US" sz="2000" b="1" dirty="0" smtClean="0"/>
              <a:t>In-the-loop </a:t>
            </a:r>
            <a:r>
              <a:rPr lang="en-US" sz="2000" b="1" dirty="0"/>
              <a:t>d</a:t>
            </a:r>
            <a:r>
              <a:rPr lang="en-US" sz="2000" b="1" dirty="0" smtClean="0"/>
              <a:t>ata acquisition:</a:t>
            </a:r>
            <a:r>
              <a:rPr lang="en-US" sz="2000" dirty="0" smtClean="0"/>
              <a:t> adaptively change experimental parameters during acquisition</a:t>
            </a:r>
          </a:p>
          <a:p>
            <a:pPr marL="457200" indent="-457200">
              <a:buFontTx/>
              <a:buAutoNum type="arabicPeriod"/>
            </a:pPr>
            <a:r>
              <a:rPr lang="en-US" sz="2000" b="1" dirty="0"/>
              <a:t>User-side:</a:t>
            </a:r>
            <a:r>
              <a:rPr lang="en-US" sz="2000" dirty="0"/>
              <a:t> edge-ML for detectors, domain science </a:t>
            </a:r>
            <a:r>
              <a:rPr lang="en-US" sz="2000" dirty="0" smtClean="0"/>
              <a:t>applications</a:t>
            </a:r>
            <a:r>
              <a:rPr lang="mr-IN" sz="2000" dirty="0" smtClean="0"/>
              <a:t>…</a:t>
            </a:r>
            <a:endParaRPr lang="en-US" sz="2000" dirty="0"/>
          </a:p>
        </p:txBody>
      </p:sp>
      <p:sp>
        <p:nvSpPr>
          <p:cNvPr id="5" name="TextBox 4"/>
          <p:cNvSpPr txBox="1"/>
          <p:nvPr/>
        </p:nvSpPr>
        <p:spPr>
          <a:xfrm>
            <a:off x="762000" y="4998184"/>
            <a:ext cx="6934200" cy="1631216"/>
          </a:xfrm>
          <a:prstGeom prst="rect">
            <a:avLst/>
          </a:prstGeom>
          <a:noFill/>
        </p:spPr>
        <p:txBody>
          <a:bodyPr wrap="square" rtlCol="0">
            <a:spAutoFit/>
          </a:bodyPr>
          <a:lstStyle/>
          <a:p>
            <a:pPr algn="ctr"/>
            <a:r>
              <a:rPr lang="en-US" sz="2000" dirty="0" smtClean="0"/>
              <a:t>And t</a:t>
            </a:r>
            <a:r>
              <a:rPr lang="en-US" sz="2000" dirty="0" smtClean="0"/>
              <a:t>hanks </a:t>
            </a:r>
            <a:r>
              <a:rPr lang="en-US" sz="2000" dirty="0"/>
              <a:t>to </a:t>
            </a:r>
            <a:r>
              <a:rPr lang="en-US" sz="2000" dirty="0" smtClean="0"/>
              <a:t>collaborators:  </a:t>
            </a:r>
          </a:p>
          <a:p>
            <a:pPr algn="ctr"/>
            <a:r>
              <a:rPr lang="en-US" sz="2000" dirty="0" smtClean="0"/>
              <a:t>E</a:t>
            </a:r>
            <a:r>
              <a:rPr lang="en-US" sz="2000" dirty="0"/>
              <a:t>. </a:t>
            </a:r>
            <a:r>
              <a:rPr lang="en-US" sz="2000" dirty="0" err="1"/>
              <a:t>Cropp</a:t>
            </a:r>
            <a:r>
              <a:rPr lang="en-US" sz="2000" dirty="0"/>
              <a:t>, J. </a:t>
            </a:r>
            <a:r>
              <a:rPr lang="en-US" sz="2000" dirty="0" err="1"/>
              <a:t>Duris</a:t>
            </a:r>
            <a:r>
              <a:rPr lang="en-US" sz="2000" dirty="0"/>
              <a:t>, A. </a:t>
            </a:r>
            <a:r>
              <a:rPr lang="en-US" sz="2000" dirty="0" err="1"/>
              <a:t>Edelen</a:t>
            </a:r>
            <a:r>
              <a:rPr lang="en-US" sz="2000" dirty="0"/>
              <a:t>, C. Emma, K. </a:t>
            </a:r>
            <a:r>
              <a:rPr lang="en-US" sz="2000" dirty="0" err="1"/>
              <a:t>Kabra</a:t>
            </a:r>
            <a:r>
              <a:rPr lang="en-US" sz="2000" dirty="0"/>
              <a:t>, </a:t>
            </a:r>
            <a:endParaRPr lang="en-US" sz="2000" dirty="0" smtClean="0"/>
          </a:p>
          <a:p>
            <a:pPr algn="ctr"/>
            <a:r>
              <a:rPr lang="en-US" sz="2000" dirty="0" smtClean="0"/>
              <a:t>D</a:t>
            </a:r>
            <a:r>
              <a:rPr lang="en-US" sz="2000" dirty="0"/>
              <a:t>. Kennedy, T. J. Lane, S. Li, T. Maxwell, </a:t>
            </a:r>
            <a:endParaRPr lang="en-US" sz="2000" dirty="0" smtClean="0"/>
          </a:p>
          <a:p>
            <a:pPr algn="ctr"/>
            <a:r>
              <a:rPr lang="en-US" sz="2000" dirty="0" smtClean="0"/>
              <a:t>P</a:t>
            </a:r>
            <a:r>
              <a:rPr lang="en-US" sz="2000" dirty="0"/>
              <a:t>. </a:t>
            </a:r>
            <a:r>
              <a:rPr lang="en-US" sz="2000" dirty="0" err="1"/>
              <a:t>Musumeci</a:t>
            </a:r>
            <a:r>
              <a:rPr lang="en-US" sz="2000" dirty="0"/>
              <a:t>, X. </a:t>
            </a:r>
            <a:r>
              <a:rPr lang="en-US" sz="2000" dirty="0" err="1"/>
              <a:t>Ren</a:t>
            </a:r>
            <a:r>
              <a:rPr lang="en-US" sz="2000" dirty="0"/>
              <a:t>, </a:t>
            </a:r>
            <a:r>
              <a:rPr lang="en-US" sz="2000" dirty="0" smtClean="0"/>
              <a:t>G. </a:t>
            </a:r>
            <a:r>
              <a:rPr lang="en-US" sz="2000" dirty="0" err="1" smtClean="0"/>
              <a:t>Stupakov</a:t>
            </a:r>
            <a:r>
              <a:rPr lang="en-US" sz="2000" dirty="0"/>
              <a:t>, J. Wu, X. Zhang</a:t>
            </a:r>
          </a:p>
          <a:p>
            <a:pPr algn="ctr"/>
            <a:endParaRPr lang="en-US" sz="2000" dirty="0"/>
          </a:p>
        </p:txBody>
      </p:sp>
      <p:sp>
        <p:nvSpPr>
          <p:cNvPr id="2" name="Rectangle 1"/>
          <p:cNvSpPr/>
          <p:nvPr/>
        </p:nvSpPr>
        <p:spPr>
          <a:xfrm>
            <a:off x="2690875" y="4114800"/>
            <a:ext cx="3041668" cy="461665"/>
          </a:xfrm>
          <a:prstGeom prst="rect">
            <a:avLst/>
          </a:prstGeom>
        </p:spPr>
        <p:txBody>
          <a:bodyPr wrap="none">
            <a:spAutoFit/>
          </a:bodyPr>
          <a:lstStyle/>
          <a:p>
            <a:pPr algn="ctr"/>
            <a:r>
              <a:rPr lang="en-US" sz="2400" dirty="0" smtClean="0"/>
              <a:t>Thanks for Listening!</a:t>
            </a:r>
            <a:endParaRPr lang="en-US" sz="2400" dirty="0"/>
          </a:p>
        </p:txBody>
      </p:sp>
    </p:spTree>
    <p:extLst>
      <p:ext uri="{BB962C8B-B14F-4D97-AF65-F5344CB8AC3E}">
        <p14:creationId xmlns:p14="http://schemas.microsoft.com/office/powerpoint/2010/main" val="1500034586"/>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normAutofit/>
          </a:bodyPr>
          <a:lstStyle/>
          <a:p>
            <a:pPr eaLnBrk="1"/>
            <a:r>
              <a:rPr lang="en-US" dirty="0" smtClean="0">
                <a:latin typeface="Arial" charset="0"/>
                <a:cs typeface="AR PL UMing HK" charset="0"/>
              </a:rPr>
              <a:t>Conclusion</a:t>
            </a:r>
            <a:endParaRPr lang="en-US" dirty="0">
              <a:latin typeface="Arial" charset="0"/>
              <a:cs typeface="AR PL UMing HK" charset="0"/>
            </a:endParaRPr>
          </a:p>
        </p:txBody>
      </p:sp>
    </p:spTree>
    <p:extLst>
      <p:ext uri="{BB962C8B-B14F-4D97-AF65-F5344CB8AC3E}">
        <p14:creationId xmlns:p14="http://schemas.microsoft.com/office/powerpoint/2010/main" val="3582212318"/>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charset="0"/>
                <a:cs typeface="AR PL UMing HK" charset="0"/>
              </a:rPr>
              <a:t>Data Analysis: </a:t>
            </a:r>
            <a:r>
              <a:rPr lang="en-US" dirty="0" smtClean="0"/>
              <a:t>Ghost Imaging</a:t>
            </a:r>
            <a:endParaRPr lang="en-US" dirty="0"/>
          </a:p>
        </p:txBody>
      </p:sp>
      <p:sp>
        <p:nvSpPr>
          <p:cNvPr id="23" name="TextBox 22"/>
          <p:cNvSpPr txBox="1"/>
          <p:nvPr/>
        </p:nvSpPr>
        <p:spPr>
          <a:xfrm>
            <a:off x="609600" y="1676400"/>
            <a:ext cx="7543800" cy="369332"/>
          </a:xfrm>
          <a:prstGeom prst="rect">
            <a:avLst/>
          </a:prstGeom>
          <a:noFill/>
        </p:spPr>
        <p:txBody>
          <a:bodyPr wrap="square" rtlCol="0">
            <a:spAutoFit/>
          </a:bodyPr>
          <a:lstStyle/>
          <a:p>
            <a:pPr algn="ctr"/>
            <a:r>
              <a:rPr lang="en-US" dirty="0" smtClean="0"/>
              <a:t>Passive measurement of photocathode’s quantum efficiency</a:t>
            </a:r>
            <a:endParaRPr lang="en-US" dirty="0" smtClean="0"/>
          </a:p>
        </p:txBody>
      </p:sp>
      <p:sp>
        <p:nvSpPr>
          <p:cNvPr id="50" name="Slide Number Placeholder 1"/>
          <p:cNvSpPr>
            <a:spLocks noGrp="1"/>
          </p:cNvSpPr>
          <p:nvPr>
            <p:ph type="sldNum" sz="quarter" idx="4294967295"/>
          </p:nvPr>
        </p:nvSpPr>
        <p:spPr>
          <a:xfrm>
            <a:off x="8566150" y="6470651"/>
            <a:ext cx="501650" cy="387349"/>
          </a:xfrm>
          <a:prstGeom prst="rect">
            <a:avLst/>
          </a:prstGeom>
        </p:spPr>
        <p:txBody>
          <a:bodyPr/>
          <a:lstStyle/>
          <a:p>
            <a:fld id="{487572F4-7224-4932-BF20-76C77E1DD30A}" type="slidenum">
              <a:rPr lang="en-US" sz="1200" smtClean="0"/>
              <a:t>24</a:t>
            </a:fld>
            <a:endParaRPr lang="en-US" sz="1200" dirty="0"/>
          </a:p>
        </p:txBody>
      </p:sp>
      <p:sp>
        <p:nvSpPr>
          <p:cNvPr id="42" name="TextBox 41"/>
          <p:cNvSpPr txBox="1"/>
          <p:nvPr/>
        </p:nvSpPr>
        <p:spPr>
          <a:xfrm>
            <a:off x="2362200" y="1307068"/>
            <a:ext cx="4343400" cy="400110"/>
          </a:xfrm>
          <a:prstGeom prst="rect">
            <a:avLst/>
          </a:prstGeom>
          <a:noFill/>
        </p:spPr>
        <p:txBody>
          <a:bodyPr wrap="square" rtlCol="0">
            <a:spAutoFit/>
          </a:bodyPr>
          <a:lstStyle/>
          <a:p>
            <a:pPr algn="ctr"/>
            <a:r>
              <a:rPr lang="en-US" sz="2000" b="1" dirty="0" smtClean="0"/>
              <a:t>Ghost imaging with electrons</a:t>
            </a:r>
          </a:p>
        </p:txBody>
      </p:sp>
      <p:grpSp>
        <p:nvGrpSpPr>
          <p:cNvPr id="15" name="Group 14"/>
          <p:cNvGrpSpPr/>
          <p:nvPr/>
        </p:nvGrpSpPr>
        <p:grpSpPr>
          <a:xfrm>
            <a:off x="1574408" y="2895600"/>
            <a:ext cx="6121792" cy="2362200"/>
            <a:chOff x="3518746" y="3429000"/>
            <a:chExt cx="6121792" cy="2362200"/>
          </a:xfrm>
        </p:grpSpPr>
        <p:pic>
          <p:nvPicPr>
            <p:cNvPr id="11" name="Picture 10" descr="download.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28896" y="4724400"/>
              <a:ext cx="933450" cy="1066800"/>
            </a:xfrm>
            <a:prstGeom prst="rect">
              <a:avLst/>
            </a:prstGeom>
          </p:spPr>
        </p:pic>
        <p:sp>
          <p:nvSpPr>
            <p:cNvPr id="16" name="TextBox 15"/>
            <p:cNvSpPr txBox="1"/>
            <p:nvPr/>
          </p:nvSpPr>
          <p:spPr>
            <a:xfrm>
              <a:off x="3518746" y="4953000"/>
              <a:ext cx="1473592" cy="646331"/>
            </a:xfrm>
            <a:prstGeom prst="rect">
              <a:avLst/>
            </a:prstGeom>
            <a:noFill/>
          </p:spPr>
          <p:txBody>
            <a:bodyPr wrap="square" rtlCol="0">
              <a:spAutoFit/>
            </a:bodyPr>
            <a:lstStyle/>
            <a:p>
              <a:pPr algn="ctr"/>
              <a:r>
                <a:rPr lang="en-US" dirty="0" smtClean="0">
                  <a:solidFill>
                    <a:srgbClr val="0000FF"/>
                  </a:solidFill>
                </a:rPr>
                <a:t>Cathode laser</a:t>
              </a:r>
              <a:endParaRPr lang="en-US" dirty="0">
                <a:solidFill>
                  <a:srgbClr val="0000FF"/>
                </a:solidFill>
              </a:endParaRPr>
            </a:p>
          </p:txBody>
        </p:sp>
        <p:grpSp>
          <p:nvGrpSpPr>
            <p:cNvPr id="6" name="Group 5"/>
            <p:cNvGrpSpPr/>
            <p:nvPr/>
          </p:nvGrpSpPr>
          <p:grpSpPr>
            <a:xfrm>
              <a:off x="6033346" y="4038600"/>
              <a:ext cx="1742491" cy="618220"/>
              <a:chOff x="4096368" y="2068712"/>
              <a:chExt cx="1742491" cy="618220"/>
            </a:xfrm>
          </p:grpSpPr>
          <p:sp>
            <p:nvSpPr>
              <p:cNvPr id="17" name="Can 16"/>
              <p:cNvSpPr/>
              <p:nvPr/>
            </p:nvSpPr>
            <p:spPr>
              <a:xfrm rot="10800000">
                <a:off x="4538614" y="2068712"/>
                <a:ext cx="914400" cy="618220"/>
              </a:xfrm>
              <a:prstGeom prst="can">
                <a:avLst/>
              </a:prstGeom>
              <a:solidFill>
                <a:schemeClr val="tx2">
                  <a:lumMod val="75000"/>
                </a:schemeClr>
              </a:solidFill>
              <a:ln>
                <a:solidFill>
                  <a:srgbClr val="981E3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p:cNvSpPr txBox="1"/>
              <p:nvPr/>
            </p:nvSpPr>
            <p:spPr>
              <a:xfrm>
                <a:off x="4096368" y="2147865"/>
                <a:ext cx="1742491" cy="338554"/>
              </a:xfrm>
              <a:prstGeom prst="rect">
                <a:avLst/>
              </a:prstGeom>
              <a:noFill/>
            </p:spPr>
            <p:txBody>
              <a:bodyPr wrap="square" rtlCol="0">
                <a:spAutoFit/>
              </a:bodyPr>
              <a:lstStyle/>
              <a:p>
                <a:pPr algn="ctr"/>
                <a:r>
                  <a:rPr lang="en-US" sz="1600" b="1" dirty="0" smtClean="0">
                    <a:solidFill>
                      <a:schemeClr val="bg1"/>
                    </a:solidFill>
                  </a:rPr>
                  <a:t>Cathode</a:t>
                </a:r>
                <a:endParaRPr lang="en-US" sz="1600" b="1" dirty="0">
                  <a:solidFill>
                    <a:schemeClr val="bg1"/>
                  </a:solidFill>
                </a:endParaRPr>
              </a:p>
            </p:txBody>
          </p:sp>
        </p:grpSp>
        <p:sp>
          <p:nvSpPr>
            <p:cNvPr id="19" name="Bent Arrow 18"/>
            <p:cNvSpPr/>
            <p:nvPr/>
          </p:nvSpPr>
          <p:spPr>
            <a:xfrm rot="5400000" flipH="1">
              <a:off x="5592376" y="4103060"/>
              <a:ext cx="630902" cy="1983378"/>
            </a:xfrm>
            <a:prstGeom prst="bentArrow">
              <a:avLst>
                <a:gd name="adj1" fmla="val 25000"/>
                <a:gd name="adj2" fmla="val 24230"/>
                <a:gd name="adj3" fmla="val 25000"/>
                <a:gd name="adj4" fmla="val 43750"/>
              </a:avLst>
            </a:prstGeom>
            <a:solidFill>
              <a:srgbClr val="0000FF"/>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20" name="Bent Arrow 19"/>
            <p:cNvSpPr/>
            <p:nvPr/>
          </p:nvSpPr>
          <p:spPr>
            <a:xfrm rot="10800000" flipH="1">
              <a:off x="6975716" y="4792665"/>
              <a:ext cx="1343630" cy="693734"/>
            </a:xfrm>
            <a:prstGeom prst="bentArrow">
              <a:avLst>
                <a:gd name="adj1" fmla="val 25000"/>
                <a:gd name="adj2" fmla="val 24230"/>
                <a:gd name="adj3" fmla="val 25000"/>
                <a:gd name="adj4" fmla="val 43750"/>
              </a:avLst>
            </a:prstGeom>
            <a:solidFill>
              <a:srgbClr val="FF00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25" name="Cloud 24"/>
            <p:cNvSpPr/>
            <p:nvPr/>
          </p:nvSpPr>
          <p:spPr>
            <a:xfrm>
              <a:off x="6400800" y="3429000"/>
              <a:ext cx="1066800" cy="457200"/>
            </a:xfrm>
            <a:prstGeom prst="cloud">
              <a:avLst/>
            </a:prstGeom>
            <a:solidFill>
              <a:schemeClr val="accent6"/>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target</a:t>
              </a:r>
              <a:endParaRPr lang="en-US" sz="1400" dirty="0"/>
            </a:p>
          </p:txBody>
        </p:sp>
        <p:sp>
          <p:nvSpPr>
            <p:cNvPr id="29" name="TextBox 28"/>
            <p:cNvSpPr txBox="1"/>
            <p:nvPr/>
          </p:nvSpPr>
          <p:spPr>
            <a:xfrm>
              <a:off x="8166946" y="3962400"/>
              <a:ext cx="1473592" cy="369332"/>
            </a:xfrm>
            <a:prstGeom prst="rect">
              <a:avLst/>
            </a:prstGeom>
            <a:noFill/>
          </p:spPr>
          <p:txBody>
            <a:bodyPr wrap="square" rtlCol="0">
              <a:spAutoFit/>
            </a:bodyPr>
            <a:lstStyle/>
            <a:p>
              <a:pPr algn="ctr"/>
              <a:r>
                <a:rPr lang="en-US" dirty="0" smtClean="0">
                  <a:solidFill>
                    <a:srgbClr val="FF0000"/>
                  </a:solidFill>
                </a:rPr>
                <a:t>Total Charge</a:t>
              </a:r>
              <a:endParaRPr lang="en-US" dirty="0">
                <a:solidFill>
                  <a:srgbClr val="FF0000"/>
                </a:solidFill>
              </a:endParaRPr>
            </a:p>
          </p:txBody>
        </p:sp>
      </p:grpSp>
    </p:spTree>
    <p:extLst>
      <p:ext uri="{BB962C8B-B14F-4D97-AF65-F5344CB8AC3E}">
        <p14:creationId xmlns:p14="http://schemas.microsoft.com/office/powerpoint/2010/main" val="2424837049"/>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icture 33" descr="img5501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2808" y="2133600"/>
            <a:ext cx="2895600" cy="2040083"/>
          </a:xfrm>
          <a:prstGeom prst="rect">
            <a:avLst/>
          </a:prstGeom>
        </p:spPr>
      </p:pic>
      <p:pic>
        <p:nvPicPr>
          <p:cNvPr id="35" name="Picture 34" descr="img5502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2808" y="2133600"/>
            <a:ext cx="2895600" cy="2040083"/>
          </a:xfrm>
          <a:prstGeom prst="rect">
            <a:avLst/>
          </a:prstGeom>
        </p:spPr>
      </p:pic>
      <p:pic>
        <p:nvPicPr>
          <p:cNvPr id="44" name="Picture 43" descr="img55030.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2808" y="2133600"/>
            <a:ext cx="2895600" cy="2040083"/>
          </a:xfrm>
          <a:prstGeom prst="rect">
            <a:avLst/>
          </a:prstGeom>
        </p:spPr>
      </p:pic>
      <p:pic>
        <p:nvPicPr>
          <p:cNvPr id="47" name="Picture 46" descr="img55040.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2808" y="2133600"/>
            <a:ext cx="2895600" cy="2040083"/>
          </a:xfrm>
          <a:prstGeom prst="rect">
            <a:avLst/>
          </a:prstGeom>
        </p:spPr>
      </p:pic>
      <p:pic>
        <p:nvPicPr>
          <p:cNvPr id="48" name="Picture 47" descr="img55000.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02808" y="2134842"/>
            <a:ext cx="2895600" cy="2040083"/>
          </a:xfrm>
          <a:prstGeom prst="rect">
            <a:avLst/>
          </a:prstGeom>
        </p:spPr>
      </p:pic>
      <p:sp>
        <p:nvSpPr>
          <p:cNvPr id="2" name="Title 1"/>
          <p:cNvSpPr>
            <a:spLocks noGrp="1"/>
          </p:cNvSpPr>
          <p:nvPr>
            <p:ph type="title"/>
          </p:nvPr>
        </p:nvSpPr>
        <p:spPr/>
        <p:txBody>
          <a:bodyPr/>
          <a:lstStyle/>
          <a:p>
            <a:r>
              <a:rPr lang="en-US" dirty="0">
                <a:latin typeface="Arial" charset="0"/>
                <a:cs typeface="AR PL UMing HK" charset="0"/>
              </a:rPr>
              <a:t>Data Analysis: </a:t>
            </a:r>
            <a:r>
              <a:rPr lang="en-US" dirty="0" smtClean="0"/>
              <a:t>Ghost Imaging</a:t>
            </a:r>
            <a:endParaRPr lang="en-US" dirty="0"/>
          </a:p>
        </p:txBody>
      </p:sp>
      <p:sp>
        <p:nvSpPr>
          <p:cNvPr id="23" name="TextBox 22"/>
          <p:cNvSpPr txBox="1"/>
          <p:nvPr/>
        </p:nvSpPr>
        <p:spPr>
          <a:xfrm>
            <a:off x="609600" y="1676400"/>
            <a:ext cx="7543800" cy="369332"/>
          </a:xfrm>
          <a:prstGeom prst="rect">
            <a:avLst/>
          </a:prstGeom>
          <a:noFill/>
        </p:spPr>
        <p:txBody>
          <a:bodyPr wrap="square" rtlCol="0">
            <a:spAutoFit/>
          </a:bodyPr>
          <a:lstStyle/>
          <a:p>
            <a:pPr algn="ctr"/>
            <a:r>
              <a:rPr lang="en-US" dirty="0" smtClean="0"/>
              <a:t>Passive measurement of photocathode’s quantum efficiency</a:t>
            </a:r>
            <a:endParaRPr lang="en-US" dirty="0" smtClean="0"/>
          </a:p>
        </p:txBody>
      </p:sp>
      <p:sp>
        <p:nvSpPr>
          <p:cNvPr id="50" name="Slide Number Placeholder 1"/>
          <p:cNvSpPr>
            <a:spLocks noGrp="1"/>
          </p:cNvSpPr>
          <p:nvPr>
            <p:ph type="sldNum" sz="quarter" idx="4294967295"/>
          </p:nvPr>
        </p:nvSpPr>
        <p:spPr>
          <a:xfrm>
            <a:off x="8566150" y="6470651"/>
            <a:ext cx="501650" cy="387349"/>
          </a:xfrm>
          <a:prstGeom prst="rect">
            <a:avLst/>
          </a:prstGeom>
        </p:spPr>
        <p:txBody>
          <a:bodyPr/>
          <a:lstStyle/>
          <a:p>
            <a:fld id="{487572F4-7224-4932-BF20-76C77E1DD30A}" type="slidenum">
              <a:rPr lang="en-US" sz="1200" smtClean="0"/>
              <a:t>25</a:t>
            </a:fld>
            <a:endParaRPr lang="en-US" sz="1200" dirty="0"/>
          </a:p>
        </p:txBody>
      </p:sp>
      <p:sp>
        <p:nvSpPr>
          <p:cNvPr id="42" name="TextBox 41"/>
          <p:cNvSpPr txBox="1"/>
          <p:nvPr/>
        </p:nvSpPr>
        <p:spPr>
          <a:xfrm>
            <a:off x="2362200" y="1307068"/>
            <a:ext cx="4343400" cy="400110"/>
          </a:xfrm>
          <a:prstGeom prst="rect">
            <a:avLst/>
          </a:prstGeom>
          <a:noFill/>
        </p:spPr>
        <p:txBody>
          <a:bodyPr wrap="square" rtlCol="0">
            <a:spAutoFit/>
          </a:bodyPr>
          <a:lstStyle/>
          <a:p>
            <a:pPr algn="ctr"/>
            <a:r>
              <a:rPr lang="en-US" sz="2000" b="1" dirty="0" smtClean="0"/>
              <a:t>Ghost imaging with electrons</a:t>
            </a:r>
          </a:p>
        </p:txBody>
      </p:sp>
      <p:grpSp>
        <p:nvGrpSpPr>
          <p:cNvPr id="15" name="Group 14"/>
          <p:cNvGrpSpPr/>
          <p:nvPr/>
        </p:nvGrpSpPr>
        <p:grpSpPr>
          <a:xfrm>
            <a:off x="202808" y="2895600"/>
            <a:ext cx="7493392" cy="2362200"/>
            <a:chOff x="2147146" y="3429000"/>
            <a:chExt cx="7493392" cy="2362200"/>
          </a:xfrm>
        </p:grpSpPr>
        <p:pic>
          <p:nvPicPr>
            <p:cNvPr id="11" name="Picture 10" descr="download.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528896" y="4724400"/>
              <a:ext cx="933450" cy="1066800"/>
            </a:xfrm>
            <a:prstGeom prst="rect">
              <a:avLst/>
            </a:prstGeom>
          </p:spPr>
        </p:pic>
        <p:sp>
          <p:nvSpPr>
            <p:cNvPr id="16" name="TextBox 15"/>
            <p:cNvSpPr txBox="1"/>
            <p:nvPr/>
          </p:nvSpPr>
          <p:spPr>
            <a:xfrm>
              <a:off x="2147146" y="4953000"/>
              <a:ext cx="1473592" cy="646331"/>
            </a:xfrm>
            <a:prstGeom prst="rect">
              <a:avLst/>
            </a:prstGeom>
            <a:noFill/>
          </p:spPr>
          <p:txBody>
            <a:bodyPr wrap="square" rtlCol="0">
              <a:spAutoFit/>
            </a:bodyPr>
            <a:lstStyle/>
            <a:p>
              <a:pPr algn="ctr"/>
              <a:r>
                <a:rPr lang="en-US" dirty="0" smtClean="0">
                  <a:solidFill>
                    <a:srgbClr val="0000FF"/>
                  </a:solidFill>
                </a:rPr>
                <a:t>Cathode laser</a:t>
              </a:r>
              <a:endParaRPr lang="en-US" dirty="0">
                <a:solidFill>
                  <a:srgbClr val="0000FF"/>
                </a:solidFill>
              </a:endParaRPr>
            </a:p>
          </p:txBody>
        </p:sp>
        <p:grpSp>
          <p:nvGrpSpPr>
            <p:cNvPr id="6" name="Group 5"/>
            <p:cNvGrpSpPr/>
            <p:nvPr/>
          </p:nvGrpSpPr>
          <p:grpSpPr>
            <a:xfrm>
              <a:off x="6033346" y="4038600"/>
              <a:ext cx="1742491" cy="618220"/>
              <a:chOff x="4096368" y="2068712"/>
              <a:chExt cx="1742491" cy="618220"/>
            </a:xfrm>
          </p:grpSpPr>
          <p:sp>
            <p:nvSpPr>
              <p:cNvPr id="17" name="Can 16"/>
              <p:cNvSpPr/>
              <p:nvPr/>
            </p:nvSpPr>
            <p:spPr>
              <a:xfrm rot="10800000">
                <a:off x="4538614" y="2068712"/>
                <a:ext cx="914400" cy="618220"/>
              </a:xfrm>
              <a:prstGeom prst="can">
                <a:avLst/>
              </a:prstGeom>
              <a:solidFill>
                <a:schemeClr val="tx2">
                  <a:lumMod val="75000"/>
                </a:schemeClr>
              </a:solidFill>
              <a:ln>
                <a:solidFill>
                  <a:srgbClr val="981E3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p:cNvSpPr txBox="1"/>
              <p:nvPr/>
            </p:nvSpPr>
            <p:spPr>
              <a:xfrm>
                <a:off x="4096368" y="2147865"/>
                <a:ext cx="1742491" cy="338554"/>
              </a:xfrm>
              <a:prstGeom prst="rect">
                <a:avLst/>
              </a:prstGeom>
              <a:noFill/>
            </p:spPr>
            <p:txBody>
              <a:bodyPr wrap="square" rtlCol="0">
                <a:spAutoFit/>
              </a:bodyPr>
              <a:lstStyle/>
              <a:p>
                <a:pPr algn="ctr"/>
                <a:r>
                  <a:rPr lang="en-US" sz="1600" b="1" dirty="0" smtClean="0">
                    <a:solidFill>
                      <a:schemeClr val="bg1"/>
                    </a:solidFill>
                  </a:rPr>
                  <a:t>Cathode</a:t>
                </a:r>
                <a:endParaRPr lang="en-US" sz="1600" b="1" dirty="0">
                  <a:solidFill>
                    <a:schemeClr val="bg1"/>
                  </a:solidFill>
                </a:endParaRPr>
              </a:p>
            </p:txBody>
          </p:sp>
        </p:grpSp>
        <p:sp>
          <p:nvSpPr>
            <p:cNvPr id="19" name="Bent Arrow 18"/>
            <p:cNvSpPr/>
            <p:nvPr/>
          </p:nvSpPr>
          <p:spPr>
            <a:xfrm rot="5400000" flipH="1">
              <a:off x="5769980" y="4280664"/>
              <a:ext cx="630902" cy="1628170"/>
            </a:xfrm>
            <a:prstGeom prst="bentArrow">
              <a:avLst>
                <a:gd name="adj1" fmla="val 25000"/>
                <a:gd name="adj2" fmla="val 24230"/>
                <a:gd name="adj3" fmla="val 25000"/>
                <a:gd name="adj4" fmla="val 43750"/>
              </a:avLst>
            </a:prstGeom>
            <a:solidFill>
              <a:srgbClr val="0000FF"/>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20" name="Bent Arrow 19"/>
            <p:cNvSpPr/>
            <p:nvPr/>
          </p:nvSpPr>
          <p:spPr>
            <a:xfrm rot="10800000" flipH="1">
              <a:off x="6975716" y="4792665"/>
              <a:ext cx="1343630" cy="693734"/>
            </a:xfrm>
            <a:prstGeom prst="bentArrow">
              <a:avLst>
                <a:gd name="adj1" fmla="val 25000"/>
                <a:gd name="adj2" fmla="val 24230"/>
                <a:gd name="adj3" fmla="val 25000"/>
                <a:gd name="adj4" fmla="val 43750"/>
              </a:avLst>
            </a:prstGeom>
            <a:solidFill>
              <a:srgbClr val="FF00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25" name="Cloud 24"/>
            <p:cNvSpPr/>
            <p:nvPr/>
          </p:nvSpPr>
          <p:spPr>
            <a:xfrm>
              <a:off x="6400800" y="3429000"/>
              <a:ext cx="1066800" cy="457200"/>
            </a:xfrm>
            <a:prstGeom prst="cloud">
              <a:avLst/>
            </a:prstGeom>
            <a:solidFill>
              <a:schemeClr val="accent6"/>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t>target</a:t>
              </a:r>
              <a:endParaRPr lang="en-US" sz="1400" dirty="0"/>
            </a:p>
          </p:txBody>
        </p:sp>
        <p:sp>
          <p:nvSpPr>
            <p:cNvPr id="29" name="TextBox 28"/>
            <p:cNvSpPr txBox="1"/>
            <p:nvPr/>
          </p:nvSpPr>
          <p:spPr>
            <a:xfrm>
              <a:off x="8166946" y="3962400"/>
              <a:ext cx="1473592" cy="369332"/>
            </a:xfrm>
            <a:prstGeom prst="rect">
              <a:avLst/>
            </a:prstGeom>
            <a:noFill/>
          </p:spPr>
          <p:txBody>
            <a:bodyPr wrap="square" rtlCol="0">
              <a:spAutoFit/>
            </a:bodyPr>
            <a:lstStyle/>
            <a:p>
              <a:pPr algn="ctr"/>
              <a:r>
                <a:rPr lang="en-US" dirty="0" smtClean="0">
                  <a:solidFill>
                    <a:srgbClr val="FF0000"/>
                  </a:solidFill>
                </a:rPr>
                <a:t>Total Charge</a:t>
              </a:r>
              <a:endParaRPr lang="en-US" dirty="0">
                <a:solidFill>
                  <a:srgbClr val="FF0000"/>
                </a:solidFill>
              </a:endParaRPr>
            </a:p>
          </p:txBody>
        </p:sp>
      </p:grpSp>
      <p:grpSp>
        <p:nvGrpSpPr>
          <p:cNvPr id="22" name="Group 21"/>
          <p:cNvGrpSpPr/>
          <p:nvPr/>
        </p:nvGrpSpPr>
        <p:grpSpPr>
          <a:xfrm>
            <a:off x="3327008" y="5240483"/>
            <a:ext cx="3216477" cy="1617517"/>
            <a:chOff x="6248400" y="5562600"/>
            <a:chExt cx="3216477" cy="1617517"/>
          </a:xfrm>
        </p:grpSpPr>
        <p:pic>
          <p:nvPicPr>
            <p:cNvPr id="31" name="Google Shape;111;p15"/>
            <p:cNvPicPr preferRelativeResize="0"/>
            <p:nvPr/>
          </p:nvPicPr>
          <p:blipFill>
            <a:blip r:embed="rId8">
              <a:alphaModFix/>
            </a:blip>
            <a:stretch>
              <a:fillRect/>
            </a:stretch>
          </p:blipFill>
          <p:spPr>
            <a:xfrm>
              <a:off x="7315200" y="5791200"/>
              <a:ext cx="1283508" cy="1066800"/>
            </a:xfrm>
            <a:prstGeom prst="rect">
              <a:avLst/>
            </a:prstGeom>
            <a:noFill/>
            <a:ln>
              <a:noFill/>
            </a:ln>
          </p:spPr>
        </p:pic>
        <p:sp>
          <p:nvSpPr>
            <p:cNvPr id="4" name="TextBox 3"/>
            <p:cNvSpPr txBox="1"/>
            <p:nvPr/>
          </p:nvSpPr>
          <p:spPr>
            <a:xfrm>
              <a:off x="6553200" y="6810785"/>
              <a:ext cx="2743200" cy="369332"/>
            </a:xfrm>
            <a:prstGeom prst="rect">
              <a:avLst/>
            </a:prstGeom>
            <a:noFill/>
          </p:spPr>
          <p:txBody>
            <a:bodyPr wrap="square" rtlCol="0">
              <a:spAutoFit/>
            </a:bodyPr>
            <a:lstStyle/>
            <a:p>
              <a:pPr algn="ctr"/>
              <a:r>
                <a:rPr lang="en-US" dirty="0" smtClean="0"/>
                <a:t>Reconstructed </a:t>
              </a:r>
              <a:r>
                <a:rPr lang="en-US" dirty="0" smtClean="0"/>
                <a:t>QE</a:t>
              </a:r>
              <a:endParaRPr lang="en-US" dirty="0"/>
            </a:p>
          </p:txBody>
        </p:sp>
        <p:cxnSp>
          <p:nvCxnSpPr>
            <p:cNvPr id="45" name="Straight Arrow Connector 44"/>
            <p:cNvCxnSpPr/>
            <p:nvPr/>
          </p:nvCxnSpPr>
          <p:spPr>
            <a:xfrm>
              <a:off x="6248400" y="5562600"/>
              <a:ext cx="914400" cy="381000"/>
            </a:xfrm>
            <a:prstGeom prst="straightConnector1">
              <a:avLst/>
            </a:prstGeom>
            <a:ln>
              <a:solidFill>
                <a:srgbClr val="7F7F7F"/>
              </a:solidFill>
              <a:tailEnd type="arrow"/>
            </a:ln>
          </p:spPr>
          <p:style>
            <a:lnRef idx="2">
              <a:schemeClr val="accent1"/>
            </a:lnRef>
            <a:fillRef idx="0">
              <a:schemeClr val="accent1"/>
            </a:fillRef>
            <a:effectRef idx="1">
              <a:schemeClr val="accent1"/>
            </a:effectRef>
            <a:fontRef idx="minor">
              <a:schemeClr val="tx1"/>
            </a:fontRef>
          </p:style>
        </p:cxnSp>
        <p:cxnSp>
          <p:nvCxnSpPr>
            <p:cNvPr id="46" name="Straight Arrow Connector 45"/>
            <p:cNvCxnSpPr/>
            <p:nvPr/>
          </p:nvCxnSpPr>
          <p:spPr>
            <a:xfrm flipH="1">
              <a:off x="8702877" y="5578675"/>
              <a:ext cx="762000" cy="366167"/>
            </a:xfrm>
            <a:prstGeom prst="straightConnector1">
              <a:avLst/>
            </a:prstGeom>
            <a:ln>
              <a:solidFill>
                <a:srgbClr val="7F7F7F"/>
              </a:solidFill>
              <a:tailEnd type="arrow"/>
            </a:ln>
          </p:spPr>
          <p:style>
            <a:lnRef idx="2">
              <a:schemeClr val="accent1"/>
            </a:lnRef>
            <a:fillRef idx="0">
              <a:schemeClr val="accent1"/>
            </a:fillRef>
            <a:effectRef idx="1">
              <a:schemeClr val="accent1"/>
            </a:effectRef>
            <a:fontRef idx="minor">
              <a:schemeClr val="tx1"/>
            </a:fontRef>
          </p:style>
        </p:cxnSp>
      </p:grpSp>
      <p:sp>
        <p:nvSpPr>
          <p:cNvPr id="10" name="Right Arrow 9"/>
          <p:cNvSpPr/>
          <p:nvPr/>
        </p:nvSpPr>
        <p:spPr>
          <a:xfrm>
            <a:off x="1498208" y="4620225"/>
            <a:ext cx="1371600" cy="332775"/>
          </a:xfrm>
          <a:prstGeom prst="rightArrow">
            <a:avLst/>
          </a:prstGeom>
          <a:solidFill>
            <a:srgbClr val="0000FF"/>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 name="Right Arrow 48"/>
          <p:cNvSpPr/>
          <p:nvPr/>
        </p:nvSpPr>
        <p:spPr>
          <a:xfrm rot="16200000">
            <a:off x="2619185" y="4229100"/>
            <a:ext cx="685800" cy="304800"/>
          </a:xfrm>
          <a:prstGeom prst="rightArrow">
            <a:avLst/>
          </a:prstGeom>
          <a:solidFill>
            <a:srgbClr val="0000FF"/>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rot="2710614">
            <a:off x="3097937" y="4332728"/>
            <a:ext cx="80683" cy="891693"/>
          </a:xfrm>
          <a:prstGeom prst="rect">
            <a:avLst/>
          </a:prstGeom>
          <a:solidFill>
            <a:schemeClr val="bg1">
              <a:lumMod val="50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51" name="Group 50"/>
          <p:cNvGrpSpPr/>
          <p:nvPr/>
        </p:nvGrpSpPr>
        <p:grpSpPr>
          <a:xfrm>
            <a:off x="2777531" y="3437350"/>
            <a:ext cx="381000" cy="469100"/>
            <a:chOff x="2209800" y="5334000"/>
            <a:chExt cx="381000" cy="469100"/>
          </a:xfrm>
        </p:grpSpPr>
        <p:sp>
          <p:nvSpPr>
            <p:cNvPr id="52" name="Rectangle 51"/>
            <p:cNvSpPr/>
            <p:nvPr/>
          </p:nvSpPr>
          <p:spPr>
            <a:xfrm>
              <a:off x="2209800" y="5334000"/>
              <a:ext cx="381000" cy="304800"/>
            </a:xfrm>
            <a:prstGeom prst="rect">
              <a:avLst/>
            </a:prstGeom>
            <a:solidFill>
              <a:schemeClr val="bg1">
                <a:lumMod val="50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 name="Rectangle 52"/>
            <p:cNvSpPr/>
            <p:nvPr/>
          </p:nvSpPr>
          <p:spPr>
            <a:xfrm>
              <a:off x="2281815" y="5650700"/>
              <a:ext cx="228600" cy="152400"/>
            </a:xfrm>
            <a:prstGeom prst="rect">
              <a:avLst/>
            </a:prstGeom>
            <a:solidFill>
              <a:schemeClr val="bg1">
                <a:lumMod val="50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19198514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Surrogate Models</a:t>
            </a:r>
            <a:r>
              <a:rPr lang="en-US" dirty="0"/>
              <a:t>: FEL simulations</a:t>
            </a:r>
          </a:p>
        </p:txBody>
      </p:sp>
      <p:grpSp>
        <p:nvGrpSpPr>
          <p:cNvPr id="28" name="Group 27"/>
          <p:cNvGrpSpPr/>
          <p:nvPr/>
        </p:nvGrpSpPr>
        <p:grpSpPr>
          <a:xfrm>
            <a:off x="0" y="5181600"/>
            <a:ext cx="5363973" cy="1676400"/>
            <a:chOff x="-379122" y="4648200"/>
            <a:chExt cx="5363973" cy="1676400"/>
          </a:xfrm>
        </p:grpSpPr>
        <p:pic>
          <p:nvPicPr>
            <p:cNvPr id="29" name="Picture 28" descr="Simulated sample.png"/>
            <p:cNvPicPr>
              <a:picLocks noChangeAspect="1"/>
            </p:cNvPicPr>
            <p:nvPr/>
          </p:nvPicPr>
          <p:blipFill rotWithShape="1">
            <a:blip r:embed="rId3">
              <a:extLst>
                <a:ext uri="{28A0092B-C50C-407E-A947-70E740481C1C}">
                  <a14:useLocalDpi xmlns:a14="http://schemas.microsoft.com/office/drawing/2010/main" val="0"/>
                </a:ext>
              </a:extLst>
            </a:blip>
            <a:srcRect l="11947" r="7112" b="12787"/>
            <a:stretch/>
          </p:blipFill>
          <p:spPr>
            <a:xfrm>
              <a:off x="78078" y="4648200"/>
              <a:ext cx="1943100" cy="1295400"/>
            </a:xfrm>
            <a:prstGeom prst="rect">
              <a:avLst/>
            </a:prstGeom>
          </p:spPr>
        </p:pic>
        <p:pic>
          <p:nvPicPr>
            <p:cNvPr id="30" name="Picture 29" descr="GAN sample.png"/>
            <p:cNvPicPr>
              <a:picLocks noChangeAspect="1"/>
            </p:cNvPicPr>
            <p:nvPr/>
          </p:nvPicPr>
          <p:blipFill rotWithShape="1">
            <a:blip r:embed="rId4">
              <a:extLst>
                <a:ext uri="{28A0092B-C50C-407E-A947-70E740481C1C}">
                  <a14:useLocalDpi xmlns:a14="http://schemas.microsoft.com/office/drawing/2010/main" val="0"/>
                </a:ext>
              </a:extLst>
            </a:blip>
            <a:srcRect l="8930" t="24899" r="41402" b="43309"/>
            <a:stretch/>
          </p:blipFill>
          <p:spPr>
            <a:xfrm>
              <a:off x="2592678" y="4678364"/>
              <a:ext cx="2164415" cy="1385486"/>
            </a:xfrm>
            <a:prstGeom prst="rect">
              <a:avLst/>
            </a:prstGeom>
          </p:spPr>
        </p:pic>
        <p:sp>
          <p:nvSpPr>
            <p:cNvPr id="31" name="TextBox 30"/>
            <p:cNvSpPr txBox="1"/>
            <p:nvPr/>
          </p:nvSpPr>
          <p:spPr>
            <a:xfrm>
              <a:off x="-379122" y="5909846"/>
              <a:ext cx="3022674" cy="338554"/>
            </a:xfrm>
            <a:prstGeom prst="rect">
              <a:avLst/>
            </a:prstGeom>
            <a:noFill/>
          </p:spPr>
          <p:txBody>
            <a:bodyPr wrap="square" rtlCol="0">
              <a:spAutoFit/>
            </a:bodyPr>
            <a:lstStyle/>
            <a:p>
              <a:pPr algn="ctr"/>
              <a:r>
                <a:rPr lang="en-US" sz="1600" dirty="0" smtClean="0"/>
                <a:t>Simulation  ~1000 </a:t>
              </a:r>
              <a:r>
                <a:rPr lang="en-US" sz="1600" dirty="0" err="1" smtClean="0"/>
                <a:t>cpu</a:t>
              </a:r>
              <a:r>
                <a:rPr lang="en-US" sz="1600" dirty="0" smtClean="0"/>
                <a:t>-sec</a:t>
              </a:r>
              <a:endParaRPr lang="en-US" sz="1600" dirty="0"/>
            </a:p>
          </p:txBody>
        </p:sp>
        <p:sp>
          <p:nvSpPr>
            <p:cNvPr id="32" name="TextBox 31"/>
            <p:cNvSpPr txBox="1"/>
            <p:nvPr/>
          </p:nvSpPr>
          <p:spPr>
            <a:xfrm>
              <a:off x="2821278" y="5986046"/>
              <a:ext cx="2163573" cy="338554"/>
            </a:xfrm>
            <a:prstGeom prst="rect">
              <a:avLst/>
            </a:prstGeom>
            <a:noFill/>
          </p:spPr>
          <p:txBody>
            <a:bodyPr wrap="none" rtlCol="0">
              <a:spAutoFit/>
            </a:bodyPr>
            <a:lstStyle/>
            <a:p>
              <a:r>
                <a:rPr lang="en-US" sz="1600" dirty="0" smtClean="0"/>
                <a:t>GAN:</a:t>
              </a:r>
              <a:r>
                <a:rPr lang="en-US" sz="1600" dirty="0"/>
                <a:t> </a:t>
              </a:r>
              <a:r>
                <a:rPr lang="en-US" sz="1600" dirty="0" smtClean="0"/>
                <a:t>~0.001 </a:t>
              </a:r>
              <a:r>
                <a:rPr lang="en-US" sz="1600" dirty="0" err="1" smtClean="0"/>
                <a:t>gpu</a:t>
              </a:r>
              <a:r>
                <a:rPr lang="en-US" sz="1600" dirty="0" smtClean="0"/>
                <a:t>-sec</a:t>
              </a:r>
              <a:endParaRPr lang="en-US" sz="1600" dirty="0"/>
            </a:p>
          </p:txBody>
        </p:sp>
      </p:grpSp>
      <p:pic>
        <p:nvPicPr>
          <p:cNvPr id="33" name="Picture 32" descr="Screen Shot 2018-08-22 at 2.27.47 PM.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2400" y="1828800"/>
            <a:ext cx="7086600" cy="3267991"/>
          </a:xfrm>
          <a:prstGeom prst="rect">
            <a:avLst/>
          </a:prstGeom>
        </p:spPr>
      </p:pic>
      <p:sp>
        <p:nvSpPr>
          <p:cNvPr id="34" name="TextBox 33"/>
          <p:cNvSpPr txBox="1"/>
          <p:nvPr/>
        </p:nvSpPr>
        <p:spPr>
          <a:xfrm>
            <a:off x="1524000" y="1371600"/>
            <a:ext cx="7117601" cy="400110"/>
          </a:xfrm>
          <a:prstGeom prst="rect">
            <a:avLst/>
          </a:prstGeom>
          <a:noFill/>
        </p:spPr>
        <p:txBody>
          <a:bodyPr wrap="square" rtlCol="0">
            <a:spAutoFit/>
          </a:bodyPr>
          <a:lstStyle/>
          <a:p>
            <a:pPr algn="ctr"/>
            <a:r>
              <a:rPr lang="en-US" sz="2000" b="1" dirty="0" smtClean="0"/>
              <a:t>Generative adversarial networks (GANs)</a:t>
            </a:r>
            <a:endParaRPr lang="en-US" sz="2000" b="1" dirty="0"/>
          </a:p>
        </p:txBody>
      </p:sp>
      <p:sp>
        <p:nvSpPr>
          <p:cNvPr id="42" name="TextBox 41"/>
          <p:cNvSpPr txBox="1"/>
          <p:nvPr/>
        </p:nvSpPr>
        <p:spPr>
          <a:xfrm>
            <a:off x="7939838" y="6477000"/>
            <a:ext cx="823162" cy="338554"/>
          </a:xfrm>
          <a:prstGeom prst="rect">
            <a:avLst/>
          </a:prstGeom>
          <a:noFill/>
        </p:spPr>
        <p:txBody>
          <a:bodyPr wrap="none" rtlCol="0">
            <a:spAutoFit/>
          </a:bodyPr>
          <a:lstStyle/>
          <a:p>
            <a:r>
              <a:rPr lang="en-US" sz="1600" b="1" dirty="0" smtClean="0"/>
              <a:t>X. </a:t>
            </a:r>
            <a:r>
              <a:rPr lang="en-US" sz="1600" b="1" dirty="0" err="1" smtClean="0"/>
              <a:t>Ren</a:t>
            </a:r>
            <a:endParaRPr lang="en-US" sz="1600" b="1" dirty="0"/>
          </a:p>
        </p:txBody>
      </p:sp>
      <p:grpSp>
        <p:nvGrpSpPr>
          <p:cNvPr id="54" name="Group 53"/>
          <p:cNvGrpSpPr/>
          <p:nvPr/>
        </p:nvGrpSpPr>
        <p:grpSpPr>
          <a:xfrm>
            <a:off x="364923" y="2699150"/>
            <a:ext cx="4435677" cy="1231100"/>
            <a:chOff x="1584123" y="2851550"/>
            <a:chExt cx="4435677" cy="1231100"/>
          </a:xfrm>
        </p:grpSpPr>
        <p:cxnSp>
          <p:nvCxnSpPr>
            <p:cNvPr id="10" name="Straight Arrow Connector 9"/>
            <p:cNvCxnSpPr/>
            <p:nvPr/>
          </p:nvCxnSpPr>
          <p:spPr>
            <a:xfrm>
              <a:off x="2498523" y="3493300"/>
              <a:ext cx="3521277" cy="119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3" name="Straight Arrow Connector 42"/>
            <p:cNvCxnSpPr/>
            <p:nvPr/>
          </p:nvCxnSpPr>
          <p:spPr>
            <a:xfrm flipV="1">
              <a:off x="2057400" y="2851550"/>
              <a:ext cx="0" cy="5334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4" name="Straight Arrow Connector 43"/>
            <p:cNvCxnSpPr/>
            <p:nvPr/>
          </p:nvCxnSpPr>
          <p:spPr>
            <a:xfrm>
              <a:off x="2057400" y="3625450"/>
              <a:ext cx="0" cy="4572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nvGrpSpPr>
            <p:cNvPr id="8" name="Group 7"/>
            <p:cNvGrpSpPr/>
            <p:nvPr/>
          </p:nvGrpSpPr>
          <p:grpSpPr>
            <a:xfrm>
              <a:off x="1584123" y="3276600"/>
              <a:ext cx="990600" cy="332775"/>
              <a:chOff x="4267200" y="3124200"/>
              <a:chExt cx="990600" cy="332775"/>
            </a:xfrm>
          </p:grpSpPr>
          <p:sp>
            <p:nvSpPr>
              <p:cNvPr id="7" name="Rounded Rectangle 6"/>
              <p:cNvSpPr/>
              <p:nvPr/>
            </p:nvSpPr>
            <p:spPr>
              <a:xfrm>
                <a:off x="4267200" y="3152175"/>
                <a:ext cx="990600" cy="304800"/>
              </a:xfrm>
              <a:prstGeom prst="roundRect">
                <a:avLst/>
              </a:prstGeom>
              <a:solidFill>
                <a:schemeClr val="accent1">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p:cNvSpPr txBox="1"/>
              <p:nvPr/>
            </p:nvSpPr>
            <p:spPr>
              <a:xfrm>
                <a:off x="4271539" y="3124200"/>
                <a:ext cx="954107" cy="307777"/>
              </a:xfrm>
              <a:prstGeom prst="rect">
                <a:avLst/>
              </a:prstGeom>
              <a:noFill/>
            </p:spPr>
            <p:txBody>
              <a:bodyPr wrap="none" rtlCol="0">
                <a:spAutoFit/>
              </a:bodyPr>
              <a:lstStyle/>
              <a:p>
                <a:r>
                  <a:rPr lang="en-US" sz="1400" dirty="0"/>
                  <a:t>e</a:t>
                </a:r>
                <a:r>
                  <a:rPr lang="en-US" sz="1400" dirty="0" smtClean="0"/>
                  <a:t>- energy</a:t>
                </a:r>
                <a:endParaRPr lang="en-US" sz="1400" dirty="0"/>
              </a:p>
            </p:txBody>
          </p:sp>
        </p:grpSp>
      </p:grpSp>
      <p:pic>
        <p:nvPicPr>
          <p:cNvPr id="55" name="图片 15">
            <a:extLst>
              <a:ext uri="{FF2B5EF4-FFF2-40B4-BE49-F238E27FC236}">
                <a16:creationId xmlns:a16="http://schemas.microsoft.com/office/drawing/2014/main" xmlns="" id="{09F1F15A-6855-4EEB-B1B3-814CBBA23ED2}"/>
              </a:ext>
            </a:extLst>
          </p:cNvPr>
          <p:cNvPicPr>
            <a:picLocks noChangeAspect="1"/>
          </p:cNvPicPr>
          <p:nvPr/>
        </p:nvPicPr>
        <p:blipFill rotWithShape="1">
          <a:blip r:embed="rId6">
            <a:extLst>
              <a:ext uri="{28A0092B-C50C-407E-A947-70E740481C1C}">
                <a14:useLocalDpi xmlns:a14="http://schemas.microsoft.com/office/drawing/2010/main" val="0"/>
              </a:ext>
            </a:extLst>
          </a:blip>
          <a:srcRect l="17567" t="4387" r="17826" b="4796"/>
          <a:stretch/>
        </p:blipFill>
        <p:spPr>
          <a:xfrm>
            <a:off x="5562600" y="4114800"/>
            <a:ext cx="2133600" cy="1423196"/>
          </a:xfrm>
          <a:prstGeom prst="rect">
            <a:avLst/>
          </a:prstGeom>
        </p:spPr>
      </p:pic>
      <p:grpSp>
        <p:nvGrpSpPr>
          <p:cNvPr id="60" name="Group 59"/>
          <p:cNvGrpSpPr/>
          <p:nvPr/>
        </p:nvGrpSpPr>
        <p:grpSpPr>
          <a:xfrm>
            <a:off x="5562601" y="5410200"/>
            <a:ext cx="2209800" cy="1447800"/>
            <a:chOff x="5562601" y="5410200"/>
            <a:chExt cx="2209800" cy="1447800"/>
          </a:xfrm>
        </p:grpSpPr>
        <p:pic>
          <p:nvPicPr>
            <p:cNvPr id="57" name="图片 18">
              <a:extLst>
                <a:ext uri="{FF2B5EF4-FFF2-40B4-BE49-F238E27FC236}">
                  <a16:creationId xmlns:a16="http://schemas.microsoft.com/office/drawing/2014/main" xmlns="" id="{3E7CFDB1-F927-4ED4-811B-B36939E5BE4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562601" y="5410200"/>
              <a:ext cx="2209800" cy="1447800"/>
            </a:xfrm>
            <a:prstGeom prst="rect">
              <a:avLst/>
            </a:prstGeom>
          </p:spPr>
        </p:pic>
        <p:sp>
          <p:nvSpPr>
            <p:cNvPr id="58" name="TextBox 57"/>
            <p:cNvSpPr txBox="1"/>
            <p:nvPr/>
          </p:nvSpPr>
          <p:spPr>
            <a:xfrm>
              <a:off x="6809769" y="5895201"/>
              <a:ext cx="914400" cy="276999"/>
            </a:xfrm>
            <a:prstGeom prst="rect">
              <a:avLst/>
            </a:prstGeom>
            <a:noFill/>
          </p:spPr>
          <p:txBody>
            <a:bodyPr wrap="square" rtlCol="0">
              <a:spAutoFit/>
            </a:bodyPr>
            <a:lstStyle/>
            <a:p>
              <a:r>
                <a:rPr lang="en-US" sz="1200" dirty="0" smtClean="0">
                  <a:solidFill>
                    <a:srgbClr val="0000FF"/>
                  </a:solidFill>
                </a:rPr>
                <a:t>“Physics”</a:t>
              </a:r>
              <a:endParaRPr lang="en-US" sz="1200" dirty="0">
                <a:solidFill>
                  <a:srgbClr val="0000FF"/>
                </a:solidFill>
              </a:endParaRPr>
            </a:p>
          </p:txBody>
        </p:sp>
        <p:sp>
          <p:nvSpPr>
            <p:cNvPr id="59" name="TextBox 58"/>
            <p:cNvSpPr txBox="1"/>
            <p:nvPr/>
          </p:nvSpPr>
          <p:spPr>
            <a:xfrm>
              <a:off x="6781800" y="5606650"/>
              <a:ext cx="713232" cy="276999"/>
            </a:xfrm>
            <a:prstGeom prst="rect">
              <a:avLst/>
            </a:prstGeom>
            <a:solidFill>
              <a:schemeClr val="bg1"/>
            </a:solidFill>
          </p:spPr>
          <p:txBody>
            <a:bodyPr wrap="square" rtlCol="0">
              <a:spAutoFit/>
            </a:bodyPr>
            <a:lstStyle/>
            <a:p>
              <a:r>
                <a:rPr lang="en-US" sz="1200" dirty="0" smtClean="0">
                  <a:solidFill>
                    <a:srgbClr val="008000"/>
                  </a:solidFill>
                </a:rPr>
                <a:t>GAN</a:t>
              </a:r>
              <a:endParaRPr lang="en-US" sz="1200" dirty="0">
                <a:solidFill>
                  <a:srgbClr val="008000"/>
                </a:solidFill>
              </a:endParaRPr>
            </a:p>
          </p:txBody>
        </p:sp>
      </p:grpSp>
    </p:spTree>
    <p:extLst>
      <p:ext uri="{BB962C8B-B14F-4D97-AF65-F5344CB8AC3E}">
        <p14:creationId xmlns:p14="http://schemas.microsoft.com/office/powerpoint/2010/main" val="256892566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2667000" y="1840468"/>
            <a:ext cx="6019800" cy="2595207"/>
            <a:chOff x="1371600" y="1981200"/>
            <a:chExt cx="6019800" cy="2595207"/>
          </a:xfrm>
        </p:grpSpPr>
        <p:grpSp>
          <p:nvGrpSpPr>
            <p:cNvPr id="10" name="Group 9"/>
            <p:cNvGrpSpPr/>
            <p:nvPr/>
          </p:nvGrpSpPr>
          <p:grpSpPr>
            <a:xfrm>
              <a:off x="1371600" y="1981200"/>
              <a:ext cx="6019800" cy="2482335"/>
              <a:chOff x="1371600" y="1981200"/>
              <a:chExt cx="6019800" cy="2482335"/>
            </a:xfrm>
          </p:grpSpPr>
          <p:pic>
            <p:nvPicPr>
              <p:cNvPr id="5" name="Picture 4" descr="Screen Shot 2018-10-20 at 8.42.04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71600" y="1981200"/>
                <a:ext cx="6019800" cy="2482335"/>
              </a:xfrm>
              <a:prstGeom prst="rect">
                <a:avLst/>
              </a:prstGeom>
            </p:spPr>
          </p:pic>
          <p:sp>
            <p:nvSpPr>
              <p:cNvPr id="6" name="TextBox 5"/>
              <p:cNvSpPr txBox="1"/>
              <p:nvPr/>
            </p:nvSpPr>
            <p:spPr>
              <a:xfrm>
                <a:off x="6210763" y="2089550"/>
                <a:ext cx="1044314" cy="369332"/>
              </a:xfrm>
              <a:prstGeom prst="rect">
                <a:avLst/>
              </a:prstGeom>
              <a:noFill/>
            </p:spPr>
            <p:txBody>
              <a:bodyPr wrap="none" rtlCol="0">
                <a:spAutoFit/>
              </a:bodyPr>
              <a:lstStyle/>
              <a:p>
                <a:r>
                  <a:rPr lang="en-US" dirty="0" smtClean="0">
                    <a:solidFill>
                      <a:schemeClr val="bg1"/>
                    </a:solidFill>
                  </a:rPr>
                  <a:t>J. </a:t>
                </a:r>
                <a:r>
                  <a:rPr lang="en-US" dirty="0" err="1" smtClean="0">
                    <a:solidFill>
                      <a:schemeClr val="bg1"/>
                    </a:solidFill>
                  </a:rPr>
                  <a:t>Qiang</a:t>
                </a:r>
                <a:endParaRPr lang="en-US" dirty="0">
                  <a:solidFill>
                    <a:schemeClr val="bg1"/>
                  </a:solidFill>
                </a:endParaRPr>
              </a:p>
            </p:txBody>
          </p:sp>
        </p:grpSp>
        <p:sp>
          <p:nvSpPr>
            <p:cNvPr id="11" name="TextBox 10"/>
            <p:cNvSpPr txBox="1"/>
            <p:nvPr/>
          </p:nvSpPr>
          <p:spPr>
            <a:xfrm>
              <a:off x="2366478" y="4207075"/>
              <a:ext cx="1595922" cy="369332"/>
            </a:xfrm>
            <a:prstGeom prst="rect">
              <a:avLst/>
            </a:prstGeom>
            <a:solidFill>
              <a:schemeClr val="bg1"/>
            </a:solidFill>
          </p:spPr>
          <p:txBody>
            <a:bodyPr wrap="none" rtlCol="0">
              <a:spAutoFit/>
            </a:bodyPr>
            <a:lstStyle/>
            <a:p>
              <a:r>
                <a:rPr lang="en-US" dirty="0" smtClean="0"/>
                <a:t>measurement</a:t>
              </a:r>
              <a:endParaRPr lang="en-US" dirty="0"/>
            </a:p>
          </p:txBody>
        </p:sp>
        <p:sp>
          <p:nvSpPr>
            <p:cNvPr id="18" name="TextBox 17"/>
            <p:cNvSpPr txBox="1"/>
            <p:nvPr/>
          </p:nvSpPr>
          <p:spPr>
            <a:xfrm>
              <a:off x="5481737" y="4207075"/>
              <a:ext cx="1223863" cy="369332"/>
            </a:xfrm>
            <a:prstGeom prst="rect">
              <a:avLst/>
            </a:prstGeom>
            <a:solidFill>
              <a:schemeClr val="bg1"/>
            </a:solidFill>
          </p:spPr>
          <p:txBody>
            <a:bodyPr wrap="none" rtlCol="0">
              <a:spAutoFit/>
            </a:bodyPr>
            <a:lstStyle/>
            <a:p>
              <a:r>
                <a:rPr lang="en-US" dirty="0" smtClean="0"/>
                <a:t>simulation</a:t>
              </a:r>
              <a:endParaRPr lang="en-US" dirty="0"/>
            </a:p>
          </p:txBody>
        </p:sp>
      </p:grpSp>
      <p:sp>
        <p:nvSpPr>
          <p:cNvPr id="2" name="Title 1"/>
          <p:cNvSpPr>
            <a:spLocks noGrp="1"/>
          </p:cNvSpPr>
          <p:nvPr>
            <p:ph type="title"/>
          </p:nvPr>
        </p:nvSpPr>
        <p:spPr/>
        <p:txBody>
          <a:bodyPr/>
          <a:lstStyle/>
          <a:p>
            <a:r>
              <a:rPr lang="en-US" dirty="0" smtClean="0"/>
              <a:t>Surrogate Models: Accelerator models</a:t>
            </a:r>
            <a:endParaRPr lang="en-US" dirty="0"/>
          </a:p>
        </p:txBody>
      </p:sp>
      <p:sp>
        <p:nvSpPr>
          <p:cNvPr id="8" name="TextBox 7"/>
          <p:cNvSpPr txBox="1"/>
          <p:nvPr/>
        </p:nvSpPr>
        <p:spPr>
          <a:xfrm>
            <a:off x="304800" y="1371600"/>
            <a:ext cx="6753171" cy="461665"/>
          </a:xfrm>
          <a:prstGeom prst="rect">
            <a:avLst/>
          </a:prstGeom>
          <a:noFill/>
        </p:spPr>
        <p:txBody>
          <a:bodyPr wrap="none" rtlCol="0">
            <a:spAutoFit/>
          </a:bodyPr>
          <a:lstStyle/>
          <a:p>
            <a:r>
              <a:rPr lang="en-US" sz="2400" dirty="0" smtClean="0">
                <a:solidFill>
                  <a:srgbClr val="000000"/>
                </a:solidFill>
              </a:rPr>
              <a:t>High fidelity physics simulations are remarkable: </a:t>
            </a:r>
          </a:p>
        </p:txBody>
      </p:sp>
      <p:sp>
        <p:nvSpPr>
          <p:cNvPr id="21" name="TextBox 20"/>
          <p:cNvSpPr txBox="1"/>
          <p:nvPr/>
        </p:nvSpPr>
        <p:spPr>
          <a:xfrm>
            <a:off x="304800" y="4343400"/>
            <a:ext cx="5624561" cy="461665"/>
          </a:xfrm>
          <a:prstGeom prst="rect">
            <a:avLst/>
          </a:prstGeom>
          <a:noFill/>
        </p:spPr>
        <p:txBody>
          <a:bodyPr wrap="none" rtlCol="0">
            <a:spAutoFit/>
          </a:bodyPr>
          <a:lstStyle/>
          <a:p>
            <a:r>
              <a:rPr lang="mr-IN" sz="2400" dirty="0" smtClean="0">
                <a:solidFill>
                  <a:srgbClr val="000000"/>
                </a:solidFill>
              </a:rPr>
              <a:t>…</a:t>
            </a:r>
            <a:r>
              <a:rPr lang="en-US" sz="2400" dirty="0" smtClean="0">
                <a:solidFill>
                  <a:srgbClr val="000000"/>
                </a:solidFill>
              </a:rPr>
              <a:t>but also slow.  (e.g. hours on NERSC)</a:t>
            </a:r>
          </a:p>
        </p:txBody>
      </p:sp>
      <p:grpSp>
        <p:nvGrpSpPr>
          <p:cNvPr id="25" name="Group 24"/>
          <p:cNvGrpSpPr/>
          <p:nvPr/>
        </p:nvGrpSpPr>
        <p:grpSpPr>
          <a:xfrm>
            <a:off x="304800" y="4800600"/>
            <a:ext cx="7301848" cy="2044070"/>
            <a:chOff x="304800" y="4800600"/>
            <a:chExt cx="7301848" cy="2044070"/>
          </a:xfrm>
        </p:grpSpPr>
        <p:sp>
          <p:nvSpPr>
            <p:cNvPr id="22" name="TextBox 21"/>
            <p:cNvSpPr txBox="1"/>
            <p:nvPr/>
          </p:nvSpPr>
          <p:spPr>
            <a:xfrm>
              <a:off x="304800" y="4800600"/>
              <a:ext cx="7301848" cy="461665"/>
            </a:xfrm>
            <a:prstGeom prst="rect">
              <a:avLst/>
            </a:prstGeom>
            <a:noFill/>
          </p:spPr>
          <p:txBody>
            <a:bodyPr wrap="none" rtlCol="0">
              <a:spAutoFit/>
            </a:bodyPr>
            <a:lstStyle/>
            <a:p>
              <a:r>
                <a:rPr lang="en-US" sz="2400" dirty="0" smtClean="0">
                  <a:solidFill>
                    <a:srgbClr val="000000"/>
                  </a:solidFill>
                </a:rPr>
                <a:t>How can we best support design of a new machine?</a:t>
              </a:r>
            </a:p>
          </p:txBody>
        </p:sp>
        <p:pic>
          <p:nvPicPr>
            <p:cNvPr id="23" name="image47.png" descr="100pC_300pC_LPS_wakefield.png"/>
            <p:cNvPicPr/>
            <p:nvPr/>
          </p:nvPicPr>
          <p:blipFill rotWithShape="1">
            <a:blip r:embed="rId3"/>
            <a:srcRect l="7312" t="4129" r="53975" b="50639"/>
            <a:stretch/>
          </p:blipFill>
          <p:spPr>
            <a:xfrm>
              <a:off x="1219200" y="5257800"/>
              <a:ext cx="2133600" cy="1455123"/>
            </a:xfrm>
            <a:prstGeom prst="rect">
              <a:avLst/>
            </a:prstGeom>
            <a:ln/>
          </p:spPr>
        </p:pic>
        <p:pic>
          <p:nvPicPr>
            <p:cNvPr id="24" name="Picture 23" descr="Screen Shot 2017-09-27 at 11.59.16 PM.png"/>
            <p:cNvPicPr>
              <a:picLocks noChangeAspect="1"/>
            </p:cNvPicPr>
            <p:nvPr/>
          </p:nvPicPr>
          <p:blipFill rotWithShape="1">
            <a:blip r:embed="rId4">
              <a:extLst>
                <a:ext uri="{28A0092B-C50C-407E-A947-70E740481C1C}">
                  <a14:useLocalDpi xmlns:a14="http://schemas.microsoft.com/office/drawing/2010/main" val="0"/>
                </a:ext>
              </a:extLst>
            </a:blip>
            <a:srcRect l="1" r="-800" b="52553"/>
            <a:stretch/>
          </p:blipFill>
          <p:spPr>
            <a:xfrm>
              <a:off x="5029200" y="5181600"/>
              <a:ext cx="1828800" cy="1483545"/>
            </a:xfrm>
            <a:prstGeom prst="rect">
              <a:avLst/>
            </a:prstGeom>
          </p:spPr>
        </p:pic>
        <p:sp>
          <p:nvSpPr>
            <p:cNvPr id="15" name="Right Arrow 14"/>
            <p:cNvSpPr/>
            <p:nvPr/>
          </p:nvSpPr>
          <p:spPr>
            <a:xfrm>
              <a:off x="3733800" y="5715000"/>
              <a:ext cx="978408" cy="4846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extBox 15"/>
            <p:cNvSpPr txBox="1"/>
            <p:nvPr/>
          </p:nvSpPr>
          <p:spPr>
            <a:xfrm>
              <a:off x="3071148" y="6536893"/>
              <a:ext cx="2403360" cy="307777"/>
            </a:xfrm>
            <a:prstGeom prst="rect">
              <a:avLst/>
            </a:prstGeom>
            <a:noFill/>
          </p:spPr>
          <p:txBody>
            <a:bodyPr wrap="none" rtlCol="0">
              <a:spAutoFit/>
            </a:bodyPr>
            <a:lstStyle/>
            <a:p>
              <a:r>
                <a:rPr lang="en-US" sz="1400" dirty="0" smtClean="0"/>
                <a:t>LCLS-II simulations, Y. Ding</a:t>
              </a:r>
              <a:endParaRPr lang="en-US" sz="1400" dirty="0"/>
            </a:p>
          </p:txBody>
        </p:sp>
      </p:grpSp>
      <p:sp>
        <p:nvSpPr>
          <p:cNvPr id="26" name="TextBox 25"/>
          <p:cNvSpPr txBox="1"/>
          <p:nvPr/>
        </p:nvSpPr>
        <p:spPr>
          <a:xfrm>
            <a:off x="76200" y="2438400"/>
            <a:ext cx="2590800" cy="646331"/>
          </a:xfrm>
          <a:prstGeom prst="rect">
            <a:avLst/>
          </a:prstGeom>
          <a:noFill/>
        </p:spPr>
        <p:txBody>
          <a:bodyPr wrap="square" rtlCol="0">
            <a:spAutoFit/>
          </a:bodyPr>
          <a:lstStyle/>
          <a:p>
            <a:r>
              <a:rPr lang="en-US" b="1" dirty="0" smtClean="0"/>
              <a:t>LCLS microbunching instability</a:t>
            </a:r>
            <a:endParaRPr lang="en-US" b="1" dirty="0"/>
          </a:p>
        </p:txBody>
      </p:sp>
      <p:sp>
        <p:nvSpPr>
          <p:cNvPr id="30" name="Slide Number Placeholder 6"/>
          <p:cNvSpPr>
            <a:spLocks noGrp="1"/>
          </p:cNvSpPr>
          <p:nvPr>
            <p:ph type="sldNum" sz="quarter" idx="4294967295"/>
          </p:nvPr>
        </p:nvSpPr>
        <p:spPr>
          <a:xfrm>
            <a:off x="8566150" y="6318251"/>
            <a:ext cx="318932" cy="539750"/>
          </a:xfrm>
          <a:prstGeom prst="rect">
            <a:avLst/>
          </a:prstGeom>
        </p:spPr>
        <p:txBody>
          <a:bodyPr/>
          <a:lstStyle/>
          <a:p>
            <a:fld id="{5BD36294-2849-48A8-8531-5354CF3095D2}" type="slidenum">
              <a:rPr lang="en-US" sz="1200" smtClean="0"/>
              <a:pPr/>
              <a:t>27</a:t>
            </a:fld>
            <a:endParaRPr lang="en-US" sz="1200" dirty="0"/>
          </a:p>
        </p:txBody>
      </p:sp>
    </p:spTree>
    <p:extLst>
      <p:ext uri="{BB962C8B-B14F-4D97-AF65-F5344CB8AC3E}">
        <p14:creationId xmlns:p14="http://schemas.microsoft.com/office/powerpoint/2010/main" val="221631111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Surrogate Models: Accelerator models</a:t>
            </a:r>
            <a:endParaRPr lang="en-US" dirty="0"/>
          </a:p>
        </p:txBody>
      </p:sp>
      <p:sp>
        <p:nvSpPr>
          <p:cNvPr id="14" name="Slide Number Placeholder 1">
            <a:extLst>
              <a:ext uri="{FF2B5EF4-FFF2-40B4-BE49-F238E27FC236}">
                <a16:creationId xmlns:a16="http://schemas.microsoft.com/office/drawing/2014/main" xmlns="" id="{7155A51C-FF3F-7847-A96D-8A7E53E105D4}"/>
              </a:ext>
            </a:extLst>
          </p:cNvPr>
          <p:cNvSpPr>
            <a:spLocks noGrp="1"/>
          </p:cNvSpPr>
          <p:nvPr>
            <p:ph type="sldNum" sz="quarter" idx="4294967295"/>
          </p:nvPr>
        </p:nvSpPr>
        <p:spPr>
          <a:xfrm>
            <a:off x="8458200" y="6318255"/>
            <a:ext cx="426882" cy="539751"/>
          </a:xfrm>
          <a:prstGeom prst="rect">
            <a:avLst/>
          </a:prstGeom>
        </p:spPr>
        <p:txBody>
          <a:bodyPr/>
          <a:lstStyle/>
          <a:p>
            <a:fld id="{5BD36294-2849-48A8-8531-5354CF3095D2}" type="slidenum">
              <a:rPr lang="en-US" sz="1400" smtClean="0"/>
              <a:pPr/>
              <a:t>28</a:t>
            </a:fld>
            <a:endParaRPr lang="en-US" sz="1400" dirty="0"/>
          </a:p>
        </p:txBody>
      </p:sp>
      <p:pic>
        <p:nvPicPr>
          <p:cNvPr id="15" name="Picture 14">
            <a:extLst>
              <a:ext uri="{FF2B5EF4-FFF2-40B4-BE49-F238E27FC236}">
                <a16:creationId xmlns:a16="http://schemas.microsoft.com/office/drawing/2014/main" xmlns="" id="{181BD9AC-F006-6F4C-8D32-8E67BF60A50B}"/>
              </a:ext>
            </a:extLst>
          </p:cNvPr>
          <p:cNvPicPr>
            <a:picLocks noChangeAspect="1"/>
          </p:cNvPicPr>
          <p:nvPr/>
        </p:nvPicPr>
        <p:blipFill rotWithShape="1">
          <a:blip r:embed="rId2"/>
          <a:srcRect l="74959" t="18331" r="2357" b="1756"/>
          <a:stretch/>
        </p:blipFill>
        <p:spPr>
          <a:xfrm>
            <a:off x="17452" y="1344652"/>
            <a:ext cx="2129800" cy="5513348"/>
          </a:xfrm>
          <a:prstGeom prst="rect">
            <a:avLst/>
          </a:prstGeom>
        </p:spPr>
      </p:pic>
      <p:pic>
        <p:nvPicPr>
          <p:cNvPr id="16" name="Picture 15">
            <a:extLst>
              <a:ext uri="{FF2B5EF4-FFF2-40B4-BE49-F238E27FC236}">
                <a16:creationId xmlns:a16="http://schemas.microsoft.com/office/drawing/2014/main" xmlns="" id="{12754C92-9691-D04C-A9E2-9ACC414F7545}"/>
              </a:ext>
            </a:extLst>
          </p:cNvPr>
          <p:cNvPicPr>
            <a:picLocks noChangeAspect="1"/>
          </p:cNvPicPr>
          <p:nvPr/>
        </p:nvPicPr>
        <p:blipFill>
          <a:blip r:embed="rId3"/>
          <a:stretch>
            <a:fillRect/>
          </a:stretch>
        </p:blipFill>
        <p:spPr>
          <a:xfrm>
            <a:off x="2199187" y="3276600"/>
            <a:ext cx="4882375" cy="3475832"/>
          </a:xfrm>
          <a:prstGeom prst="rect">
            <a:avLst/>
          </a:prstGeom>
        </p:spPr>
      </p:pic>
      <p:sp>
        <p:nvSpPr>
          <p:cNvPr id="18" name="TextBox 17">
            <a:extLst>
              <a:ext uri="{FF2B5EF4-FFF2-40B4-BE49-F238E27FC236}">
                <a16:creationId xmlns:a16="http://schemas.microsoft.com/office/drawing/2014/main" xmlns="" id="{C4A0C30A-C293-6A4A-810A-3405F05E2600}"/>
              </a:ext>
            </a:extLst>
          </p:cNvPr>
          <p:cNvSpPr txBox="1"/>
          <p:nvPr/>
        </p:nvSpPr>
        <p:spPr>
          <a:xfrm>
            <a:off x="7237549" y="4295256"/>
            <a:ext cx="1906451" cy="584775"/>
          </a:xfrm>
          <a:prstGeom prst="rect">
            <a:avLst/>
          </a:prstGeom>
          <a:noFill/>
        </p:spPr>
        <p:txBody>
          <a:bodyPr wrap="square" rtlCol="0">
            <a:spAutoFit/>
          </a:bodyPr>
          <a:lstStyle/>
          <a:p>
            <a:r>
              <a:rPr lang="en-US" sz="1600" i="1" dirty="0">
                <a:solidFill>
                  <a:schemeClr val="tx1">
                    <a:lumMod val="75000"/>
                    <a:lumOff val="25000"/>
                  </a:schemeClr>
                </a:solidFill>
              </a:rPr>
              <a:t>Emma, </a:t>
            </a:r>
            <a:r>
              <a:rPr lang="en-US" sz="1600" i="1" dirty="0" err="1">
                <a:solidFill>
                  <a:schemeClr val="tx1">
                    <a:lumMod val="75000"/>
                    <a:lumOff val="25000"/>
                  </a:schemeClr>
                </a:solidFill>
              </a:rPr>
              <a:t>Edelen</a:t>
            </a:r>
            <a:r>
              <a:rPr lang="en-US" sz="1600" i="1" dirty="0">
                <a:solidFill>
                  <a:schemeClr val="tx1">
                    <a:lumMod val="75000"/>
                    <a:lumOff val="25000"/>
                  </a:schemeClr>
                </a:solidFill>
              </a:rPr>
              <a:t>, et al. in preparation</a:t>
            </a:r>
          </a:p>
        </p:txBody>
      </p:sp>
      <p:sp>
        <p:nvSpPr>
          <p:cNvPr id="21" name="Rectangle 20">
            <a:extLst>
              <a:ext uri="{FF2B5EF4-FFF2-40B4-BE49-F238E27FC236}">
                <a16:creationId xmlns:a16="http://schemas.microsoft.com/office/drawing/2014/main" xmlns="" id="{F956A02A-6089-5344-BEB2-B54F417D4CD2}"/>
              </a:ext>
            </a:extLst>
          </p:cNvPr>
          <p:cNvSpPr/>
          <p:nvPr/>
        </p:nvSpPr>
        <p:spPr>
          <a:xfrm>
            <a:off x="2362200" y="1413767"/>
            <a:ext cx="6781800" cy="1661993"/>
          </a:xfrm>
          <a:prstGeom prst="rect">
            <a:avLst/>
          </a:prstGeom>
        </p:spPr>
        <p:txBody>
          <a:bodyPr wrap="square">
            <a:spAutoFit/>
          </a:bodyPr>
          <a:lstStyle/>
          <a:p>
            <a:pPr marL="380990" indent="-380990">
              <a:buFont typeface="Arial" charset="0"/>
              <a:buChar char="•"/>
            </a:pPr>
            <a:r>
              <a:rPr lang="en-US" sz="1600" dirty="0">
                <a:sym typeface="Wingdings"/>
              </a:rPr>
              <a:t>Predict XTCAV image from other diagnostic output or upstream machine settings to create a non-destructive </a:t>
            </a:r>
            <a:r>
              <a:rPr lang="en-US" sz="1600" b="1" dirty="0">
                <a:sym typeface="Wingdings"/>
              </a:rPr>
              <a:t>virtual diagnostic</a:t>
            </a:r>
          </a:p>
          <a:p>
            <a:pPr marL="380990" indent="-380990">
              <a:buFont typeface="Arial" charset="0"/>
              <a:buChar char="•"/>
            </a:pPr>
            <a:endParaRPr lang="en-US" sz="1100" dirty="0">
              <a:sym typeface="Wingdings"/>
            </a:endParaRPr>
          </a:p>
          <a:p>
            <a:pPr marL="380990" indent="-380990">
              <a:buFont typeface="Arial" charset="0"/>
              <a:buChar char="•"/>
            </a:pPr>
            <a:r>
              <a:rPr lang="en-US" sz="1600" dirty="0">
                <a:sym typeface="Wingdings"/>
              </a:rPr>
              <a:t>Simulation + neural network results match well for FACET-II </a:t>
            </a:r>
            <a:r>
              <a:rPr lang="en-US" sz="1600" i="1" dirty="0">
                <a:sym typeface="Wingdings"/>
              </a:rPr>
              <a:t>(see left)</a:t>
            </a:r>
          </a:p>
          <a:p>
            <a:pPr marL="380990" indent="-380990">
              <a:buFont typeface="Arial" charset="0"/>
              <a:buChar char="•"/>
            </a:pPr>
            <a:endParaRPr lang="en-US" sz="1100" i="1" dirty="0">
              <a:sym typeface="Wingdings"/>
            </a:endParaRPr>
          </a:p>
          <a:p>
            <a:pPr marL="380990" indent="-380990">
              <a:buFont typeface="Arial" charset="0"/>
              <a:buChar char="•"/>
            </a:pPr>
            <a:r>
              <a:rPr lang="en-US" sz="1600" dirty="0">
                <a:sym typeface="Wingdings"/>
              </a:rPr>
              <a:t>Small study with LCLS machine data and XTCAV images </a:t>
            </a:r>
            <a:r>
              <a:rPr lang="en-US" sz="1600" i="1" dirty="0">
                <a:sym typeface="Wingdings"/>
              </a:rPr>
              <a:t>(scan of L1S phase and BC2 peak current at 13.4 GeV)</a:t>
            </a:r>
            <a:endParaRPr lang="en-US" sz="1050" i="1" dirty="0">
              <a:sym typeface="Wingdings"/>
            </a:endParaRPr>
          </a:p>
        </p:txBody>
      </p:sp>
    </p:spTree>
    <p:extLst>
      <p:ext uri="{BB962C8B-B14F-4D97-AF65-F5344CB8AC3E}">
        <p14:creationId xmlns:p14="http://schemas.microsoft.com/office/powerpoint/2010/main" val="3639784024"/>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1"/>
          </p:nvPr>
        </p:nvSpPr>
        <p:spPr/>
        <p:txBody>
          <a:bodyPr/>
          <a:lstStyle/>
          <a:p>
            <a:fld id="{5BD36294-2849-48A8-8531-5354CF3095D2}" type="slidenum">
              <a:rPr lang="en-US" smtClean="0"/>
              <a:pPr/>
              <a:t>29</a:t>
            </a:fld>
            <a:endParaRPr lang="en-US" dirty="0"/>
          </a:p>
        </p:txBody>
      </p:sp>
      <p:sp>
        <p:nvSpPr>
          <p:cNvPr id="29" name="Title 28"/>
          <p:cNvSpPr>
            <a:spLocks noGrp="1"/>
          </p:cNvSpPr>
          <p:nvPr>
            <p:ph type="title"/>
          </p:nvPr>
        </p:nvSpPr>
        <p:spPr/>
        <p:txBody>
          <a:bodyPr/>
          <a:lstStyle/>
          <a:p>
            <a:r>
              <a:rPr lang="en-US" dirty="0" smtClean="0"/>
              <a:t>Gaussian Process Optimizer</a:t>
            </a:r>
            <a:endParaRPr lang="en-CA" dirty="0"/>
          </a:p>
        </p:txBody>
      </p:sp>
      <p:sp>
        <p:nvSpPr>
          <p:cNvPr id="30" name="Content Placeholder 29"/>
          <p:cNvSpPr>
            <a:spLocks noGrp="1"/>
          </p:cNvSpPr>
          <p:nvPr>
            <p:ph sz="quarter" idx="14"/>
          </p:nvPr>
        </p:nvSpPr>
        <p:spPr>
          <a:xfrm>
            <a:off x="457200" y="1243584"/>
            <a:ext cx="7315200" cy="509016"/>
          </a:xfrm>
        </p:spPr>
        <p:txBody>
          <a:bodyPr/>
          <a:lstStyle/>
          <a:p>
            <a:r>
              <a:rPr lang="en-US" dirty="0" smtClean="0"/>
              <a:t>Gaussian process: instance based learning method</a:t>
            </a:r>
          </a:p>
          <a:p>
            <a:pPr lvl="1"/>
            <a:endParaRPr lang="en-US" dirty="0" smtClean="0"/>
          </a:p>
          <a:p>
            <a:pPr lvl="1"/>
            <a:endParaRPr lang="en-US" dirty="0" smtClean="0"/>
          </a:p>
          <a:p>
            <a:endParaRPr lang="en-US" dirty="0" smtClean="0"/>
          </a:p>
          <a:p>
            <a:endParaRPr lang="en-CA" dirty="0" smtClean="0"/>
          </a:p>
          <a:p>
            <a:pPr lvl="1"/>
            <a:endParaRPr lang="en-US" dirty="0"/>
          </a:p>
        </p:txBody>
      </p:sp>
      <p:pic>
        <p:nvPicPr>
          <p:cNvPr id="17" name="Picture 10" descr="Screen Shot 2016-09-18 at 11.58.21 P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39928800"/>
            <a:ext cx="5321300" cy="109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9" descr="Screen Shot 2016-09-18 at 11.58.01 PM.png"/>
          <p:cNvPicPr>
            <a:picLocks noChangeAspect="1"/>
          </p:cNvPicPr>
          <p:nvPr/>
        </p:nvPicPr>
        <p:blipFill>
          <a:blip r:embed="rId4">
            <a:extLst>
              <a:ext uri="{28A0092B-C50C-407E-A947-70E740481C1C}">
                <a14:useLocalDpi xmlns:a14="http://schemas.microsoft.com/office/drawing/2010/main" val="0"/>
              </a:ext>
            </a:extLst>
          </a:blip>
          <a:srcRect r="57970" b="14316"/>
          <a:stretch>
            <a:fillRect/>
          </a:stretch>
        </p:blipFill>
        <p:spPr bwMode="auto">
          <a:xfrm>
            <a:off x="1041400" y="40995600"/>
            <a:ext cx="32131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9" descr="Screen Shot 2016-09-18 at 11.58.01 PM.png"/>
          <p:cNvPicPr>
            <a:picLocks noChangeAspect="1"/>
          </p:cNvPicPr>
          <p:nvPr/>
        </p:nvPicPr>
        <p:blipFill>
          <a:blip r:embed="rId4">
            <a:extLst>
              <a:ext uri="{28A0092B-C50C-407E-A947-70E740481C1C}">
                <a14:useLocalDpi xmlns:a14="http://schemas.microsoft.com/office/drawing/2010/main" val="0"/>
              </a:ext>
            </a:extLst>
          </a:blip>
          <a:srcRect l="41199" b="13467"/>
          <a:stretch>
            <a:fillRect/>
          </a:stretch>
        </p:blipFill>
        <p:spPr bwMode="auto">
          <a:xfrm>
            <a:off x="2286000" y="41529000"/>
            <a:ext cx="44958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372804" y="2114490"/>
            <a:ext cx="2522796" cy="400110"/>
          </a:xfrm>
          <a:prstGeom prst="rect">
            <a:avLst/>
          </a:prstGeom>
          <a:noFill/>
        </p:spPr>
        <p:txBody>
          <a:bodyPr wrap="none" rtlCol="0">
            <a:spAutoFit/>
          </a:bodyPr>
          <a:lstStyle/>
          <a:p>
            <a:r>
              <a:rPr lang="en-US" sz="2000" dirty="0" smtClean="0"/>
              <a:t>Covariance function:</a:t>
            </a:r>
            <a:endParaRPr lang="en-US" sz="2000" dirty="0"/>
          </a:p>
        </p:txBody>
      </p:sp>
      <p:pic>
        <p:nvPicPr>
          <p:cNvPr id="3" name="Picture 2" descr="Screen Shot 2016-10-07 at 11.14.46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28800" y="3200400"/>
            <a:ext cx="5511980" cy="1447800"/>
          </a:xfrm>
          <a:prstGeom prst="rect">
            <a:avLst/>
          </a:prstGeom>
        </p:spPr>
      </p:pic>
      <p:sp>
        <p:nvSpPr>
          <p:cNvPr id="6" name="TextBox 5"/>
          <p:cNvSpPr txBox="1"/>
          <p:nvPr/>
        </p:nvSpPr>
        <p:spPr>
          <a:xfrm>
            <a:off x="228600" y="3124200"/>
            <a:ext cx="1493468" cy="369332"/>
          </a:xfrm>
          <a:prstGeom prst="rect">
            <a:avLst/>
          </a:prstGeom>
          <a:noFill/>
        </p:spPr>
        <p:txBody>
          <a:bodyPr wrap="none" rtlCol="0">
            <a:spAutoFit/>
          </a:bodyPr>
          <a:lstStyle/>
          <a:p>
            <a:r>
              <a:rPr lang="en-US" dirty="0" smtClean="0"/>
              <a:t>observations</a:t>
            </a:r>
            <a:endParaRPr lang="en-US" dirty="0"/>
          </a:p>
        </p:txBody>
      </p:sp>
      <p:cxnSp>
        <p:nvCxnSpPr>
          <p:cNvPr id="9" name="Straight Arrow Connector 8"/>
          <p:cNvCxnSpPr/>
          <p:nvPr/>
        </p:nvCxnSpPr>
        <p:spPr>
          <a:xfrm>
            <a:off x="1295400" y="3505200"/>
            <a:ext cx="990600" cy="15240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7620000" y="3657600"/>
            <a:ext cx="1172805" cy="369332"/>
          </a:xfrm>
          <a:prstGeom prst="rect">
            <a:avLst/>
          </a:prstGeom>
          <a:noFill/>
        </p:spPr>
        <p:txBody>
          <a:bodyPr wrap="none" rtlCol="0">
            <a:spAutoFit/>
          </a:bodyPr>
          <a:lstStyle/>
          <a:p>
            <a:r>
              <a:rPr lang="en-US" dirty="0"/>
              <a:t>n</a:t>
            </a:r>
            <a:r>
              <a:rPr lang="en-US" dirty="0" smtClean="0"/>
              <a:t>ew point</a:t>
            </a:r>
            <a:endParaRPr lang="en-US" dirty="0"/>
          </a:p>
        </p:txBody>
      </p:sp>
      <p:cxnSp>
        <p:nvCxnSpPr>
          <p:cNvPr id="27" name="Straight Arrow Connector 26"/>
          <p:cNvCxnSpPr/>
          <p:nvPr/>
        </p:nvCxnSpPr>
        <p:spPr>
          <a:xfrm flipH="1">
            <a:off x="6629400" y="3886200"/>
            <a:ext cx="914400"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28" name="TextBox 27"/>
          <p:cNvSpPr txBox="1"/>
          <p:nvPr/>
        </p:nvSpPr>
        <p:spPr>
          <a:xfrm>
            <a:off x="4942519" y="2877712"/>
            <a:ext cx="1287995" cy="369332"/>
          </a:xfrm>
          <a:prstGeom prst="rect">
            <a:avLst/>
          </a:prstGeom>
          <a:noFill/>
        </p:spPr>
        <p:txBody>
          <a:bodyPr wrap="none" rtlCol="0">
            <a:spAutoFit/>
          </a:bodyPr>
          <a:lstStyle/>
          <a:p>
            <a:r>
              <a:rPr lang="en-US" dirty="0"/>
              <a:t>p</a:t>
            </a:r>
            <a:r>
              <a:rPr lang="en-US" dirty="0" smtClean="0"/>
              <a:t>rior mean</a:t>
            </a:r>
            <a:endParaRPr lang="en-US" dirty="0"/>
          </a:p>
        </p:txBody>
      </p:sp>
      <p:cxnSp>
        <p:nvCxnSpPr>
          <p:cNvPr id="31" name="Straight Arrow Connector 30"/>
          <p:cNvCxnSpPr/>
          <p:nvPr/>
        </p:nvCxnSpPr>
        <p:spPr>
          <a:xfrm flipH="1">
            <a:off x="4572000" y="3200400"/>
            <a:ext cx="381000" cy="45720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32" name="TextBox 31"/>
          <p:cNvSpPr txBox="1"/>
          <p:nvPr/>
        </p:nvSpPr>
        <p:spPr>
          <a:xfrm>
            <a:off x="228600" y="3733800"/>
            <a:ext cx="1219200" cy="646331"/>
          </a:xfrm>
          <a:prstGeom prst="rect">
            <a:avLst/>
          </a:prstGeom>
          <a:noFill/>
        </p:spPr>
        <p:txBody>
          <a:bodyPr wrap="square" rtlCol="0">
            <a:spAutoFit/>
          </a:bodyPr>
          <a:lstStyle/>
          <a:p>
            <a:r>
              <a:rPr lang="en-US" dirty="0"/>
              <a:t>n</a:t>
            </a:r>
            <a:r>
              <a:rPr lang="en-US" dirty="0" smtClean="0"/>
              <a:t>ew point to predict</a:t>
            </a:r>
            <a:endParaRPr lang="en-US" dirty="0"/>
          </a:p>
        </p:txBody>
      </p:sp>
      <p:cxnSp>
        <p:nvCxnSpPr>
          <p:cNvPr id="33" name="Straight Arrow Connector 32"/>
          <p:cNvCxnSpPr/>
          <p:nvPr/>
        </p:nvCxnSpPr>
        <p:spPr>
          <a:xfrm>
            <a:off x="1371600" y="4056966"/>
            <a:ext cx="914400" cy="134034"/>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grpSp>
        <p:nvGrpSpPr>
          <p:cNvPr id="41" name="Group 40"/>
          <p:cNvGrpSpPr/>
          <p:nvPr/>
        </p:nvGrpSpPr>
        <p:grpSpPr>
          <a:xfrm>
            <a:off x="-2568" y="4686575"/>
            <a:ext cx="9109752" cy="1638025"/>
            <a:chOff x="-2568" y="4572000"/>
            <a:chExt cx="9109752" cy="1638025"/>
          </a:xfrm>
        </p:grpSpPr>
        <p:pic>
          <p:nvPicPr>
            <p:cNvPr id="35" name="Picture 34" descr="Screen Shot 2016-10-07 at 11.28.28 PM.png"/>
            <p:cNvPicPr>
              <a:picLocks noChangeAspect="1"/>
            </p:cNvPicPr>
            <p:nvPr/>
          </p:nvPicPr>
          <p:blipFill rotWithShape="1">
            <a:blip r:embed="rId6">
              <a:extLst>
                <a:ext uri="{28A0092B-C50C-407E-A947-70E740481C1C}">
                  <a14:useLocalDpi xmlns:a14="http://schemas.microsoft.com/office/drawing/2010/main" val="0"/>
                </a:ext>
              </a:extLst>
            </a:blip>
            <a:srcRect l="63258" r="27562" b="20492"/>
            <a:stretch/>
          </p:blipFill>
          <p:spPr>
            <a:xfrm>
              <a:off x="7315200" y="4800600"/>
              <a:ext cx="489643" cy="371082"/>
            </a:xfrm>
            <a:prstGeom prst="rect">
              <a:avLst/>
            </a:prstGeom>
          </p:spPr>
        </p:pic>
        <p:grpSp>
          <p:nvGrpSpPr>
            <p:cNvPr id="40" name="Group 39"/>
            <p:cNvGrpSpPr/>
            <p:nvPr/>
          </p:nvGrpSpPr>
          <p:grpSpPr>
            <a:xfrm>
              <a:off x="-2568" y="4572000"/>
              <a:ext cx="7567344" cy="1638025"/>
              <a:chOff x="-2568" y="4572000"/>
              <a:chExt cx="7567344" cy="1638025"/>
            </a:xfrm>
          </p:grpSpPr>
          <p:pic>
            <p:nvPicPr>
              <p:cNvPr id="25" name="Picture 24" descr="Screen Shot 2016-10-07 at 11.15.27 PM.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568" y="4572000"/>
                <a:ext cx="5562600" cy="1638025"/>
              </a:xfrm>
              <a:prstGeom prst="rect">
                <a:avLst/>
              </a:prstGeom>
            </p:spPr>
          </p:pic>
          <p:pic>
            <p:nvPicPr>
              <p:cNvPr id="36" name="Picture 35" descr="Screen Shot 2016-10-07 at 11.28.34 PM.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439855" y="5181600"/>
                <a:ext cx="2124921" cy="420633"/>
              </a:xfrm>
              <a:prstGeom prst="rect">
                <a:avLst/>
              </a:prstGeom>
            </p:spPr>
          </p:pic>
          <p:pic>
            <p:nvPicPr>
              <p:cNvPr id="37" name="Picture 36" descr="Screen Shot 2016-10-07 at 11.28.28 PM.png"/>
              <p:cNvPicPr>
                <a:picLocks noChangeAspect="1"/>
              </p:cNvPicPr>
              <p:nvPr/>
            </p:nvPicPr>
            <p:blipFill rotWithShape="1">
              <a:blip r:embed="rId6">
                <a:extLst>
                  <a:ext uri="{28A0092B-C50C-407E-A947-70E740481C1C}">
                    <a14:useLocalDpi xmlns:a14="http://schemas.microsoft.com/office/drawing/2010/main" val="0"/>
                  </a:ext>
                </a:extLst>
              </a:blip>
              <a:srcRect r="62626" b="4647"/>
              <a:stretch/>
            </p:blipFill>
            <p:spPr>
              <a:xfrm>
                <a:off x="5486400" y="4800600"/>
                <a:ext cx="1993510" cy="445033"/>
              </a:xfrm>
              <a:prstGeom prst="rect">
                <a:avLst/>
              </a:prstGeom>
            </p:spPr>
          </p:pic>
        </p:grpSp>
        <p:pic>
          <p:nvPicPr>
            <p:cNvPr id="38" name="Picture 37" descr="Screen Shot 2016-10-07 at 11.28.28 PM.png"/>
            <p:cNvPicPr>
              <a:picLocks noChangeAspect="1"/>
            </p:cNvPicPr>
            <p:nvPr/>
          </p:nvPicPr>
          <p:blipFill rotWithShape="1">
            <a:blip r:embed="rId6">
              <a:extLst>
                <a:ext uri="{28A0092B-C50C-407E-A947-70E740481C1C}">
                  <a14:useLocalDpi xmlns:a14="http://schemas.microsoft.com/office/drawing/2010/main" val="0"/>
                </a:ext>
              </a:extLst>
            </a:blip>
            <a:srcRect l="76275" b="16549"/>
            <a:stretch/>
          </p:blipFill>
          <p:spPr>
            <a:xfrm>
              <a:off x="7841658" y="4819005"/>
              <a:ext cx="1265526" cy="389487"/>
            </a:xfrm>
            <a:prstGeom prst="rect">
              <a:avLst/>
            </a:prstGeom>
          </p:spPr>
        </p:pic>
      </p:grpSp>
      <p:sp>
        <p:nvSpPr>
          <p:cNvPr id="39" name="TextBox 38"/>
          <p:cNvSpPr txBox="1"/>
          <p:nvPr/>
        </p:nvSpPr>
        <p:spPr>
          <a:xfrm>
            <a:off x="4096114" y="6400800"/>
            <a:ext cx="4285886" cy="369332"/>
          </a:xfrm>
          <a:prstGeom prst="rect">
            <a:avLst/>
          </a:prstGeom>
          <a:noFill/>
        </p:spPr>
        <p:txBody>
          <a:bodyPr wrap="none" rtlCol="0">
            <a:spAutoFit/>
          </a:bodyPr>
          <a:lstStyle/>
          <a:p>
            <a:r>
              <a:rPr lang="en-US" dirty="0"/>
              <a:t>t</a:t>
            </a:r>
            <a:r>
              <a:rPr lang="en-US" dirty="0" smtClean="0"/>
              <a:t>aken from M. </a:t>
            </a:r>
            <a:r>
              <a:rPr lang="en-US" dirty="0" err="1" smtClean="0"/>
              <a:t>Ebner</a:t>
            </a:r>
            <a:r>
              <a:rPr lang="en-US" dirty="0" smtClean="0"/>
              <a:t>, GP for Regression</a:t>
            </a:r>
            <a:endParaRPr lang="en-US" dirty="0"/>
          </a:p>
        </p:txBody>
      </p:sp>
      <p:pic>
        <p:nvPicPr>
          <p:cNvPr id="43" name="Picture 42" descr="texclip20161008001123.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961386" y="2003354"/>
            <a:ext cx="5344414" cy="511246"/>
          </a:xfrm>
          <a:prstGeom prst="rect">
            <a:avLst/>
          </a:prstGeom>
        </p:spPr>
      </p:pic>
    </p:spTree>
    <p:extLst>
      <p:ext uri="{BB962C8B-B14F-4D97-AF65-F5344CB8AC3E}">
        <p14:creationId xmlns:p14="http://schemas.microsoft.com/office/powerpoint/2010/main" val="288457914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2684446" y="1219200"/>
            <a:ext cx="3877584" cy="584776"/>
          </a:xfrm>
          <a:prstGeom prst="rect">
            <a:avLst/>
          </a:prstGeom>
          <a:noFill/>
        </p:spPr>
        <p:txBody>
          <a:bodyPr wrap="none" rtlCol="0">
            <a:spAutoFit/>
          </a:bodyPr>
          <a:lstStyle/>
          <a:p>
            <a:r>
              <a:rPr lang="en-US" sz="3200" b="1" dirty="0" smtClean="0">
                <a:solidFill>
                  <a:srgbClr val="000000"/>
                </a:solidFill>
                <a:sym typeface="Wingdings"/>
              </a:rPr>
              <a:t>Why build an FEL?</a:t>
            </a:r>
            <a:endParaRPr lang="en-US" sz="3200" dirty="0" smtClean="0">
              <a:solidFill>
                <a:srgbClr val="000000"/>
              </a:solidFill>
              <a:sym typeface="Wingdings"/>
            </a:endParaRPr>
          </a:p>
        </p:txBody>
      </p:sp>
      <p:sp>
        <p:nvSpPr>
          <p:cNvPr id="2" name="Slide Number Placeholder 1"/>
          <p:cNvSpPr>
            <a:spLocks noGrp="1"/>
          </p:cNvSpPr>
          <p:nvPr>
            <p:ph type="sldNum" sz="quarter" idx="4"/>
          </p:nvPr>
        </p:nvSpPr>
        <p:spPr/>
        <p:txBody>
          <a:bodyPr/>
          <a:lstStyle/>
          <a:p>
            <a:fld id="{5BD36294-2849-48A8-8531-5354CF3095D2}" type="slidenum">
              <a:rPr lang="en-US" smtClean="0"/>
              <a:pPr/>
              <a:t>3</a:t>
            </a:fld>
            <a:endParaRPr lang="en-US" dirty="0"/>
          </a:p>
        </p:txBody>
      </p:sp>
      <p:sp>
        <p:nvSpPr>
          <p:cNvPr id="21" name="TextBox 20"/>
          <p:cNvSpPr txBox="1"/>
          <p:nvPr/>
        </p:nvSpPr>
        <p:spPr>
          <a:xfrm>
            <a:off x="4953000" y="4391809"/>
            <a:ext cx="2326669" cy="646331"/>
          </a:xfrm>
          <a:prstGeom prst="rect">
            <a:avLst/>
          </a:prstGeom>
          <a:noFill/>
        </p:spPr>
        <p:txBody>
          <a:bodyPr wrap="square" rtlCol="0">
            <a:spAutoFit/>
          </a:bodyPr>
          <a:lstStyle/>
          <a:p>
            <a:r>
              <a:rPr lang="en-US" dirty="0" smtClean="0">
                <a:solidFill>
                  <a:srgbClr val="000000"/>
                </a:solidFill>
              </a:rPr>
              <a:t>Shock waves in extreme conditions</a:t>
            </a:r>
            <a:endParaRPr lang="en-US" dirty="0">
              <a:solidFill>
                <a:srgbClr val="000000"/>
              </a:solidFill>
            </a:endParaRPr>
          </a:p>
        </p:txBody>
      </p:sp>
      <p:sp>
        <p:nvSpPr>
          <p:cNvPr id="22" name="TextBox 21"/>
          <p:cNvSpPr txBox="1"/>
          <p:nvPr/>
        </p:nvSpPr>
        <p:spPr>
          <a:xfrm>
            <a:off x="687270" y="4114800"/>
            <a:ext cx="1674930" cy="646331"/>
          </a:xfrm>
          <a:prstGeom prst="rect">
            <a:avLst/>
          </a:prstGeom>
          <a:noFill/>
        </p:spPr>
        <p:txBody>
          <a:bodyPr wrap="square" rtlCol="0">
            <a:spAutoFit/>
          </a:bodyPr>
          <a:lstStyle/>
          <a:p>
            <a:r>
              <a:rPr lang="en-US" dirty="0" smtClean="0">
                <a:solidFill>
                  <a:srgbClr val="000000"/>
                </a:solidFill>
              </a:rPr>
              <a:t>Structural biology</a:t>
            </a:r>
            <a:endParaRPr lang="en-US" dirty="0">
              <a:solidFill>
                <a:srgbClr val="000000"/>
              </a:solidFill>
            </a:endParaRPr>
          </a:p>
        </p:txBody>
      </p:sp>
      <p:grpSp>
        <p:nvGrpSpPr>
          <p:cNvPr id="23" name="Group 22"/>
          <p:cNvGrpSpPr/>
          <p:nvPr/>
        </p:nvGrpSpPr>
        <p:grpSpPr>
          <a:xfrm>
            <a:off x="772196" y="3733800"/>
            <a:ext cx="3571204" cy="2865044"/>
            <a:chOff x="772196" y="3733800"/>
            <a:chExt cx="3571204" cy="2865044"/>
          </a:xfrm>
        </p:grpSpPr>
        <p:grpSp>
          <p:nvGrpSpPr>
            <p:cNvPr id="24" name="Group 23"/>
            <p:cNvGrpSpPr/>
            <p:nvPr/>
          </p:nvGrpSpPr>
          <p:grpSpPr>
            <a:xfrm>
              <a:off x="772196" y="4114800"/>
              <a:ext cx="3571204" cy="2484044"/>
              <a:chOff x="451822" y="4191000"/>
              <a:chExt cx="3571204" cy="2484044"/>
            </a:xfrm>
          </p:grpSpPr>
          <p:pic>
            <p:nvPicPr>
              <p:cNvPr id="26" name="Picture 25"/>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451822" y="5569769"/>
                <a:ext cx="1077811" cy="1105275"/>
              </a:xfrm>
              <a:prstGeom prst="rect">
                <a:avLst/>
              </a:prstGeom>
            </p:spPr>
          </p:pic>
          <p:cxnSp>
            <p:nvCxnSpPr>
              <p:cNvPr id="27" name="Straight Connector 26"/>
              <p:cNvCxnSpPr/>
              <p:nvPr/>
            </p:nvCxnSpPr>
            <p:spPr>
              <a:xfrm flipV="1">
                <a:off x="1143000" y="4191000"/>
                <a:ext cx="914399" cy="175260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a:off x="1143000" y="6096000"/>
                <a:ext cx="914399" cy="334070"/>
              </a:xfrm>
              <a:prstGeom prst="line">
                <a:avLst/>
              </a:prstGeom>
              <a:ln>
                <a:solidFill>
                  <a:srgbClr val="000000"/>
                </a:solidFill>
              </a:ln>
            </p:spPr>
            <p:style>
              <a:lnRef idx="2">
                <a:schemeClr val="accent1"/>
              </a:lnRef>
              <a:fillRef idx="0">
                <a:schemeClr val="accent1"/>
              </a:fillRef>
              <a:effectRef idx="1">
                <a:schemeClr val="accent1"/>
              </a:effectRef>
              <a:fontRef idx="minor">
                <a:schemeClr val="tx1"/>
              </a:fontRef>
            </p:style>
          </p:cxnSp>
          <p:sp>
            <p:nvSpPr>
              <p:cNvPr id="29" name="Rectangle 28"/>
              <p:cNvSpPr/>
              <p:nvPr/>
            </p:nvSpPr>
            <p:spPr>
              <a:xfrm>
                <a:off x="990600" y="5943600"/>
                <a:ext cx="152400" cy="152400"/>
              </a:xfrm>
              <a:prstGeom prst="rect">
                <a:avLst/>
              </a:prstGeom>
              <a:noFill/>
              <a:ln w="28575" cmpd="sng">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grpSp>
            <p:nvGrpSpPr>
              <p:cNvPr id="30" name="Group 29"/>
              <p:cNvGrpSpPr/>
              <p:nvPr/>
            </p:nvGrpSpPr>
            <p:grpSpPr>
              <a:xfrm>
                <a:off x="2057399" y="4191000"/>
                <a:ext cx="1965627" cy="2239070"/>
                <a:chOff x="2057399" y="4191000"/>
                <a:chExt cx="1965627" cy="2239070"/>
              </a:xfrm>
            </p:grpSpPr>
            <p:pic>
              <p:nvPicPr>
                <p:cNvPr id="31" name="Picture 30" descr="Screen Shot 2015-05-10 at 9.44.22 PM.pn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057399" y="4191000"/>
                  <a:ext cx="1965627" cy="2239070"/>
                </a:xfrm>
                <a:prstGeom prst="rect">
                  <a:avLst/>
                </a:prstGeom>
                <a:ln>
                  <a:solidFill>
                    <a:srgbClr val="000000"/>
                  </a:solidFill>
                </a:ln>
              </p:spPr>
            </p:pic>
            <p:sp>
              <p:nvSpPr>
                <p:cNvPr id="32" name="TextBox 31"/>
                <p:cNvSpPr txBox="1"/>
                <p:nvPr/>
              </p:nvSpPr>
              <p:spPr>
                <a:xfrm>
                  <a:off x="2081126" y="4243684"/>
                  <a:ext cx="1043074" cy="307777"/>
                </a:xfrm>
                <a:prstGeom prst="rect">
                  <a:avLst/>
                </a:prstGeom>
                <a:solidFill>
                  <a:srgbClr val="FFFFFF"/>
                </a:solidFill>
              </p:spPr>
              <p:txBody>
                <a:bodyPr wrap="none" rtlCol="0">
                  <a:spAutoFit/>
                </a:bodyPr>
                <a:lstStyle/>
                <a:p>
                  <a:r>
                    <a:rPr lang="en-US" sz="1400" dirty="0" err="1" smtClean="0">
                      <a:solidFill>
                        <a:srgbClr val="000000"/>
                      </a:solidFill>
                    </a:rPr>
                    <a:t>Suga</a:t>
                  </a:r>
                  <a:r>
                    <a:rPr lang="en-US" sz="1400" dirty="0" smtClean="0">
                      <a:solidFill>
                        <a:srgbClr val="000000"/>
                      </a:solidFill>
                    </a:rPr>
                    <a:t> et al.</a:t>
                  </a:r>
                  <a:endParaRPr lang="en-US" sz="1400" dirty="0">
                    <a:solidFill>
                      <a:srgbClr val="000000"/>
                    </a:solidFill>
                  </a:endParaRPr>
                </a:p>
              </p:txBody>
            </p:sp>
          </p:grpSp>
        </p:grpSp>
        <p:sp>
          <p:nvSpPr>
            <p:cNvPr id="25" name="TextBox 24"/>
            <p:cNvSpPr txBox="1"/>
            <p:nvPr/>
          </p:nvSpPr>
          <p:spPr>
            <a:xfrm>
              <a:off x="2514600" y="3733800"/>
              <a:ext cx="1711338" cy="369332"/>
            </a:xfrm>
            <a:prstGeom prst="rect">
              <a:avLst/>
            </a:prstGeom>
            <a:noFill/>
          </p:spPr>
          <p:txBody>
            <a:bodyPr wrap="none" rtlCol="0">
              <a:spAutoFit/>
            </a:bodyPr>
            <a:lstStyle/>
            <a:p>
              <a:r>
                <a:rPr lang="en-US" dirty="0" smtClean="0">
                  <a:solidFill>
                    <a:srgbClr val="000000"/>
                  </a:solidFill>
                </a:rPr>
                <a:t>Photosystem II</a:t>
              </a:r>
              <a:endParaRPr lang="en-US" dirty="0">
                <a:solidFill>
                  <a:srgbClr val="000000"/>
                </a:solidFill>
              </a:endParaRPr>
            </a:p>
          </p:txBody>
        </p:sp>
      </p:grpSp>
      <p:grpSp>
        <p:nvGrpSpPr>
          <p:cNvPr id="33" name="Group 32"/>
          <p:cNvGrpSpPr/>
          <p:nvPr/>
        </p:nvGrpSpPr>
        <p:grpSpPr>
          <a:xfrm>
            <a:off x="5001860" y="5117158"/>
            <a:ext cx="1853283" cy="1512242"/>
            <a:chOff x="5001860" y="4941242"/>
            <a:chExt cx="1853283" cy="1512242"/>
          </a:xfrm>
        </p:grpSpPr>
        <p:pic>
          <p:nvPicPr>
            <p:cNvPr id="34" name="Picture 33"/>
            <p:cNvPicPr>
              <a:picLocks noChangeAspect="1"/>
            </p:cNvPicPr>
            <p:nvPr/>
          </p:nvPicPr>
          <p:blipFill>
            <a:blip r:embed="rId4"/>
            <a:stretch>
              <a:fillRect/>
            </a:stretch>
          </p:blipFill>
          <p:spPr>
            <a:xfrm>
              <a:off x="5045393" y="4982270"/>
              <a:ext cx="1809750" cy="1447800"/>
            </a:xfrm>
            <a:prstGeom prst="rect">
              <a:avLst/>
            </a:prstGeom>
          </p:spPr>
        </p:pic>
        <p:sp>
          <p:nvSpPr>
            <p:cNvPr id="35" name="TextBox 34"/>
            <p:cNvSpPr txBox="1"/>
            <p:nvPr/>
          </p:nvSpPr>
          <p:spPr>
            <a:xfrm>
              <a:off x="5001860" y="6145707"/>
              <a:ext cx="1571777" cy="307777"/>
            </a:xfrm>
            <a:prstGeom prst="rect">
              <a:avLst/>
            </a:prstGeom>
            <a:noFill/>
          </p:spPr>
          <p:txBody>
            <a:bodyPr wrap="none" rtlCol="0">
              <a:spAutoFit/>
            </a:bodyPr>
            <a:lstStyle/>
            <a:p>
              <a:r>
                <a:rPr lang="en-US" sz="1400" dirty="0" err="1" smtClean="0">
                  <a:solidFill>
                    <a:schemeClr val="bg1"/>
                  </a:solidFill>
                </a:rPr>
                <a:t>Milathianaki</a:t>
              </a:r>
              <a:r>
                <a:rPr lang="en-US" sz="1400" dirty="0" smtClean="0">
                  <a:solidFill>
                    <a:schemeClr val="bg1"/>
                  </a:solidFill>
                </a:rPr>
                <a:t> et al.</a:t>
              </a:r>
              <a:endParaRPr lang="en-US" sz="1400" dirty="0">
                <a:solidFill>
                  <a:schemeClr val="bg1"/>
                </a:solidFill>
              </a:endParaRPr>
            </a:p>
          </p:txBody>
        </p:sp>
        <p:sp>
          <p:nvSpPr>
            <p:cNvPr id="36" name="TextBox 35"/>
            <p:cNvSpPr txBox="1"/>
            <p:nvPr/>
          </p:nvSpPr>
          <p:spPr>
            <a:xfrm>
              <a:off x="5021875" y="4941242"/>
              <a:ext cx="367108" cy="338554"/>
            </a:xfrm>
            <a:prstGeom prst="rect">
              <a:avLst/>
            </a:prstGeom>
            <a:noFill/>
          </p:spPr>
          <p:txBody>
            <a:bodyPr wrap="none" rtlCol="0">
              <a:spAutoFit/>
            </a:bodyPr>
            <a:lstStyle/>
            <a:p>
              <a:r>
                <a:rPr lang="en-US" sz="1600" dirty="0" smtClean="0">
                  <a:solidFill>
                    <a:srgbClr val="FFFFFF"/>
                  </a:solidFill>
                </a:rPr>
                <a:t>Si</a:t>
              </a:r>
              <a:endParaRPr lang="en-US" sz="1600" dirty="0">
                <a:solidFill>
                  <a:srgbClr val="FFFFFF"/>
                </a:solidFill>
              </a:endParaRPr>
            </a:p>
          </p:txBody>
        </p:sp>
      </p:grpSp>
      <p:grpSp>
        <p:nvGrpSpPr>
          <p:cNvPr id="37" name="Group 36"/>
          <p:cNvGrpSpPr/>
          <p:nvPr/>
        </p:nvGrpSpPr>
        <p:grpSpPr>
          <a:xfrm>
            <a:off x="7338403" y="4319794"/>
            <a:ext cx="1547390" cy="2259899"/>
            <a:chOff x="7338403" y="4143878"/>
            <a:chExt cx="1547390" cy="2259899"/>
          </a:xfrm>
        </p:grpSpPr>
        <p:pic>
          <p:nvPicPr>
            <p:cNvPr id="38" name="Picture 37"/>
            <p:cNvPicPr>
              <a:picLocks noChangeAspect="1"/>
            </p:cNvPicPr>
            <p:nvPr/>
          </p:nvPicPr>
          <p:blipFill>
            <a:blip r:embed="rId5"/>
            <a:stretch>
              <a:fillRect/>
            </a:stretch>
          </p:blipFill>
          <p:spPr>
            <a:xfrm>
              <a:off x="7361921" y="4191000"/>
              <a:ext cx="1523872" cy="2212777"/>
            </a:xfrm>
            <a:prstGeom prst="rect">
              <a:avLst/>
            </a:prstGeom>
          </p:spPr>
        </p:pic>
        <p:sp>
          <p:nvSpPr>
            <p:cNvPr id="39" name="TextBox 38"/>
            <p:cNvSpPr txBox="1"/>
            <p:nvPr/>
          </p:nvSpPr>
          <p:spPr>
            <a:xfrm>
              <a:off x="7338403" y="4143878"/>
              <a:ext cx="1176925" cy="584776"/>
            </a:xfrm>
            <a:prstGeom prst="rect">
              <a:avLst/>
            </a:prstGeom>
            <a:noFill/>
          </p:spPr>
          <p:txBody>
            <a:bodyPr wrap="none" rtlCol="0">
              <a:spAutoFit/>
            </a:bodyPr>
            <a:lstStyle/>
            <a:p>
              <a:r>
                <a:rPr lang="en-US" sz="1600" dirty="0" smtClean="0">
                  <a:solidFill>
                    <a:srgbClr val="FFFFFF"/>
                  </a:solidFill>
                </a:rPr>
                <a:t>Cu powder</a:t>
              </a:r>
            </a:p>
            <a:p>
              <a:r>
                <a:rPr lang="en-US" sz="1600" dirty="0" smtClean="0">
                  <a:solidFill>
                    <a:srgbClr val="FFFFFF"/>
                  </a:solidFill>
                </a:rPr>
                <a:t>diffraction</a:t>
              </a:r>
              <a:endParaRPr lang="en-US" sz="1600" dirty="0">
                <a:solidFill>
                  <a:srgbClr val="FFFFFF"/>
                </a:solidFill>
              </a:endParaRPr>
            </a:p>
          </p:txBody>
        </p:sp>
      </p:grpSp>
      <p:pic>
        <p:nvPicPr>
          <p:cNvPr id="40" name="Picture 2" descr="http://science.energy.gov/~/media/bes/suf/images/user-facilities/light-sources/lcls-512x288.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600" y="1905001"/>
            <a:ext cx="3429000" cy="180022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grpSp>
        <p:nvGrpSpPr>
          <p:cNvPr id="7" name="Group 6"/>
          <p:cNvGrpSpPr/>
          <p:nvPr/>
        </p:nvGrpSpPr>
        <p:grpSpPr>
          <a:xfrm>
            <a:off x="4800600" y="1752600"/>
            <a:ext cx="3699450" cy="2286000"/>
            <a:chOff x="4800600" y="1752600"/>
            <a:chExt cx="3699450" cy="2286000"/>
          </a:xfrm>
        </p:grpSpPr>
        <p:pic>
          <p:nvPicPr>
            <p:cNvPr id="3" name="Picture 2"/>
            <p:cNvPicPr>
              <a:picLocks noChangeAspect="1"/>
            </p:cNvPicPr>
            <p:nvPr/>
          </p:nvPicPr>
          <p:blipFill rotWithShape="1">
            <a:blip r:embed="rId7"/>
            <a:srcRect t="52945" r="2817"/>
            <a:stretch/>
          </p:blipFill>
          <p:spPr>
            <a:xfrm>
              <a:off x="4876800" y="2091705"/>
              <a:ext cx="3429000" cy="1946895"/>
            </a:xfrm>
            <a:prstGeom prst="rect">
              <a:avLst/>
            </a:prstGeom>
          </p:spPr>
        </p:pic>
        <p:sp>
          <p:nvSpPr>
            <p:cNvPr id="4" name="TextBox 3"/>
            <p:cNvSpPr txBox="1"/>
            <p:nvPr/>
          </p:nvSpPr>
          <p:spPr>
            <a:xfrm>
              <a:off x="6019800" y="3691905"/>
              <a:ext cx="1507744" cy="338554"/>
            </a:xfrm>
            <a:prstGeom prst="rect">
              <a:avLst/>
            </a:prstGeom>
            <a:noFill/>
          </p:spPr>
          <p:txBody>
            <a:bodyPr wrap="none" rtlCol="0">
              <a:spAutoFit/>
            </a:bodyPr>
            <a:lstStyle/>
            <a:p>
              <a:r>
                <a:rPr lang="en-US" sz="1600" dirty="0" err="1" smtClean="0"/>
                <a:t>Ekeberg</a:t>
              </a:r>
              <a:r>
                <a:rPr lang="en-US" sz="1600" dirty="0" smtClean="0"/>
                <a:t> et al.,</a:t>
              </a:r>
              <a:endParaRPr lang="en-US" sz="1600" dirty="0"/>
            </a:p>
          </p:txBody>
        </p:sp>
        <p:sp>
          <p:nvSpPr>
            <p:cNvPr id="5" name="TextBox 4"/>
            <p:cNvSpPr txBox="1"/>
            <p:nvPr/>
          </p:nvSpPr>
          <p:spPr>
            <a:xfrm>
              <a:off x="4800600" y="1752600"/>
              <a:ext cx="3699450" cy="369332"/>
            </a:xfrm>
            <a:prstGeom prst="rect">
              <a:avLst/>
            </a:prstGeom>
            <a:noFill/>
          </p:spPr>
          <p:txBody>
            <a:bodyPr wrap="none" rtlCol="0">
              <a:spAutoFit/>
            </a:bodyPr>
            <a:lstStyle/>
            <a:p>
              <a:r>
                <a:rPr lang="en-US" dirty="0" smtClean="0"/>
                <a:t>Single particle imaging (</a:t>
              </a:r>
              <a:r>
                <a:rPr lang="en-US" dirty="0" err="1" smtClean="0"/>
                <a:t>Mimivirus</a:t>
              </a:r>
              <a:r>
                <a:rPr lang="en-US" dirty="0" smtClean="0"/>
                <a:t>)</a:t>
              </a:r>
              <a:endParaRPr lang="en-US" dirty="0"/>
            </a:p>
          </p:txBody>
        </p:sp>
      </p:grpSp>
      <p:sp>
        <p:nvSpPr>
          <p:cNvPr id="8" name="Title 7"/>
          <p:cNvSpPr>
            <a:spLocks noGrp="1"/>
          </p:cNvSpPr>
          <p:nvPr>
            <p:ph type="title"/>
          </p:nvPr>
        </p:nvSpPr>
        <p:spPr/>
        <p:txBody>
          <a:bodyPr/>
          <a:lstStyle/>
          <a:p>
            <a:r>
              <a:rPr lang="en-US" dirty="0" smtClean="0"/>
              <a:t>Motivation</a:t>
            </a:r>
            <a:endParaRPr lang="en-US" dirty="0"/>
          </a:p>
        </p:txBody>
      </p:sp>
    </p:spTree>
    <p:extLst>
      <p:ext uri="{BB962C8B-B14F-4D97-AF65-F5344CB8AC3E}">
        <p14:creationId xmlns:p14="http://schemas.microsoft.com/office/powerpoint/2010/main" val="33984432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1"/>
          </p:nvPr>
        </p:nvSpPr>
        <p:spPr/>
        <p:txBody>
          <a:bodyPr/>
          <a:lstStyle/>
          <a:p>
            <a:fld id="{5BD36294-2849-48A8-8531-5354CF3095D2}" type="slidenum">
              <a:rPr lang="en-US" smtClean="0"/>
              <a:pPr/>
              <a:t>30</a:t>
            </a:fld>
            <a:endParaRPr lang="en-US" dirty="0"/>
          </a:p>
        </p:txBody>
      </p:sp>
      <p:sp>
        <p:nvSpPr>
          <p:cNvPr id="29" name="Title 28"/>
          <p:cNvSpPr>
            <a:spLocks noGrp="1"/>
          </p:cNvSpPr>
          <p:nvPr>
            <p:ph type="title"/>
          </p:nvPr>
        </p:nvSpPr>
        <p:spPr/>
        <p:txBody>
          <a:bodyPr/>
          <a:lstStyle/>
          <a:p>
            <a:r>
              <a:rPr lang="en-US" dirty="0" smtClean="0"/>
              <a:t>Gaussian Process Optimizer</a:t>
            </a:r>
            <a:endParaRPr lang="en-CA" dirty="0"/>
          </a:p>
        </p:txBody>
      </p:sp>
      <p:sp>
        <p:nvSpPr>
          <p:cNvPr id="30" name="Content Placeholder 29"/>
          <p:cNvSpPr>
            <a:spLocks noGrp="1"/>
          </p:cNvSpPr>
          <p:nvPr>
            <p:ph sz="quarter" idx="14"/>
          </p:nvPr>
        </p:nvSpPr>
        <p:spPr>
          <a:xfrm>
            <a:off x="457200" y="1243584"/>
            <a:ext cx="7315200" cy="509016"/>
          </a:xfrm>
        </p:spPr>
        <p:txBody>
          <a:bodyPr/>
          <a:lstStyle/>
          <a:p>
            <a:r>
              <a:rPr lang="en-US" dirty="0" smtClean="0"/>
              <a:t>Gaussian process: instance based learning method</a:t>
            </a:r>
          </a:p>
          <a:p>
            <a:pPr lvl="1"/>
            <a:endParaRPr lang="en-US" dirty="0" smtClean="0"/>
          </a:p>
          <a:p>
            <a:pPr lvl="1"/>
            <a:endParaRPr lang="en-US" dirty="0" smtClean="0"/>
          </a:p>
          <a:p>
            <a:endParaRPr lang="en-US" dirty="0" smtClean="0"/>
          </a:p>
          <a:p>
            <a:endParaRPr lang="en-CA" dirty="0" smtClean="0"/>
          </a:p>
          <a:p>
            <a:pPr lvl="1"/>
            <a:endParaRPr lang="en-US" dirty="0"/>
          </a:p>
        </p:txBody>
      </p:sp>
      <p:pic>
        <p:nvPicPr>
          <p:cNvPr id="17" name="Picture 10" descr="Screen Shot 2016-09-18 at 11.58.21 P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39928800"/>
            <a:ext cx="5321300" cy="109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9" descr="Screen Shot 2016-09-18 at 11.58.01 PM.png"/>
          <p:cNvPicPr>
            <a:picLocks noChangeAspect="1"/>
          </p:cNvPicPr>
          <p:nvPr/>
        </p:nvPicPr>
        <p:blipFill>
          <a:blip r:embed="rId4">
            <a:extLst>
              <a:ext uri="{28A0092B-C50C-407E-A947-70E740481C1C}">
                <a14:useLocalDpi xmlns:a14="http://schemas.microsoft.com/office/drawing/2010/main" val="0"/>
              </a:ext>
            </a:extLst>
          </a:blip>
          <a:srcRect r="57970" b="14316"/>
          <a:stretch>
            <a:fillRect/>
          </a:stretch>
        </p:blipFill>
        <p:spPr bwMode="auto">
          <a:xfrm>
            <a:off x="1041400" y="40995600"/>
            <a:ext cx="32131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9" descr="Screen Shot 2016-09-18 at 11.58.01 PM.png"/>
          <p:cNvPicPr>
            <a:picLocks noChangeAspect="1"/>
          </p:cNvPicPr>
          <p:nvPr/>
        </p:nvPicPr>
        <p:blipFill>
          <a:blip r:embed="rId4">
            <a:extLst>
              <a:ext uri="{28A0092B-C50C-407E-A947-70E740481C1C}">
                <a14:useLocalDpi xmlns:a14="http://schemas.microsoft.com/office/drawing/2010/main" val="0"/>
              </a:ext>
            </a:extLst>
          </a:blip>
          <a:srcRect l="41199" b="13467"/>
          <a:stretch>
            <a:fillRect/>
          </a:stretch>
        </p:blipFill>
        <p:spPr bwMode="auto">
          <a:xfrm>
            <a:off x="2286000" y="41529000"/>
            <a:ext cx="44958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descr="Screen Shot 2016-10-07 at 11.14.46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28800" y="3200400"/>
            <a:ext cx="5511980" cy="1447800"/>
          </a:xfrm>
          <a:prstGeom prst="rect">
            <a:avLst/>
          </a:prstGeom>
        </p:spPr>
      </p:pic>
      <p:sp>
        <p:nvSpPr>
          <p:cNvPr id="6" name="TextBox 5"/>
          <p:cNvSpPr txBox="1"/>
          <p:nvPr/>
        </p:nvSpPr>
        <p:spPr>
          <a:xfrm>
            <a:off x="228600" y="3124200"/>
            <a:ext cx="1493468" cy="369332"/>
          </a:xfrm>
          <a:prstGeom prst="rect">
            <a:avLst/>
          </a:prstGeom>
          <a:noFill/>
        </p:spPr>
        <p:txBody>
          <a:bodyPr wrap="none" rtlCol="0">
            <a:spAutoFit/>
          </a:bodyPr>
          <a:lstStyle/>
          <a:p>
            <a:r>
              <a:rPr lang="en-US" dirty="0" smtClean="0"/>
              <a:t>observations</a:t>
            </a:r>
            <a:endParaRPr lang="en-US" dirty="0"/>
          </a:p>
        </p:txBody>
      </p:sp>
      <p:cxnSp>
        <p:nvCxnSpPr>
          <p:cNvPr id="9" name="Straight Arrow Connector 8"/>
          <p:cNvCxnSpPr/>
          <p:nvPr/>
        </p:nvCxnSpPr>
        <p:spPr>
          <a:xfrm>
            <a:off x="1295400" y="3505200"/>
            <a:ext cx="990600" cy="15240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7620000" y="3657600"/>
            <a:ext cx="1172805" cy="369332"/>
          </a:xfrm>
          <a:prstGeom prst="rect">
            <a:avLst/>
          </a:prstGeom>
          <a:noFill/>
        </p:spPr>
        <p:txBody>
          <a:bodyPr wrap="none" rtlCol="0">
            <a:spAutoFit/>
          </a:bodyPr>
          <a:lstStyle/>
          <a:p>
            <a:r>
              <a:rPr lang="en-US" dirty="0"/>
              <a:t>n</a:t>
            </a:r>
            <a:r>
              <a:rPr lang="en-US" dirty="0" smtClean="0"/>
              <a:t>ew point</a:t>
            </a:r>
            <a:endParaRPr lang="en-US" dirty="0"/>
          </a:p>
        </p:txBody>
      </p:sp>
      <p:cxnSp>
        <p:nvCxnSpPr>
          <p:cNvPr id="27" name="Straight Arrow Connector 26"/>
          <p:cNvCxnSpPr/>
          <p:nvPr/>
        </p:nvCxnSpPr>
        <p:spPr>
          <a:xfrm flipH="1">
            <a:off x="6629400" y="3886200"/>
            <a:ext cx="914400"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28" name="TextBox 27"/>
          <p:cNvSpPr txBox="1"/>
          <p:nvPr/>
        </p:nvSpPr>
        <p:spPr>
          <a:xfrm>
            <a:off x="4942519" y="2877712"/>
            <a:ext cx="1287995" cy="369332"/>
          </a:xfrm>
          <a:prstGeom prst="rect">
            <a:avLst/>
          </a:prstGeom>
          <a:noFill/>
        </p:spPr>
        <p:txBody>
          <a:bodyPr wrap="none" rtlCol="0">
            <a:spAutoFit/>
          </a:bodyPr>
          <a:lstStyle/>
          <a:p>
            <a:r>
              <a:rPr lang="en-US" dirty="0"/>
              <a:t>p</a:t>
            </a:r>
            <a:r>
              <a:rPr lang="en-US" dirty="0" smtClean="0"/>
              <a:t>rior mean</a:t>
            </a:r>
            <a:endParaRPr lang="en-US" dirty="0"/>
          </a:p>
        </p:txBody>
      </p:sp>
      <p:cxnSp>
        <p:nvCxnSpPr>
          <p:cNvPr id="31" name="Straight Arrow Connector 30"/>
          <p:cNvCxnSpPr/>
          <p:nvPr/>
        </p:nvCxnSpPr>
        <p:spPr>
          <a:xfrm flipH="1">
            <a:off x="4572000" y="3200400"/>
            <a:ext cx="381000" cy="45720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32" name="TextBox 31"/>
          <p:cNvSpPr txBox="1"/>
          <p:nvPr/>
        </p:nvSpPr>
        <p:spPr>
          <a:xfrm>
            <a:off x="228600" y="3733800"/>
            <a:ext cx="1219200" cy="646331"/>
          </a:xfrm>
          <a:prstGeom prst="rect">
            <a:avLst/>
          </a:prstGeom>
          <a:noFill/>
        </p:spPr>
        <p:txBody>
          <a:bodyPr wrap="square" rtlCol="0">
            <a:spAutoFit/>
          </a:bodyPr>
          <a:lstStyle/>
          <a:p>
            <a:r>
              <a:rPr lang="en-US" dirty="0"/>
              <a:t>n</a:t>
            </a:r>
            <a:r>
              <a:rPr lang="en-US" dirty="0" smtClean="0"/>
              <a:t>ew point to predict</a:t>
            </a:r>
            <a:endParaRPr lang="en-US" dirty="0"/>
          </a:p>
        </p:txBody>
      </p:sp>
      <p:cxnSp>
        <p:nvCxnSpPr>
          <p:cNvPr id="33" name="Straight Arrow Connector 32"/>
          <p:cNvCxnSpPr/>
          <p:nvPr/>
        </p:nvCxnSpPr>
        <p:spPr>
          <a:xfrm>
            <a:off x="1371600" y="4056966"/>
            <a:ext cx="914400" cy="134034"/>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pic>
        <p:nvPicPr>
          <p:cNvPr id="20" name="Picture 19" descr="Screen Shot 2016-10-07 at 11.15.06 PM.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730500" y="4943766"/>
            <a:ext cx="2755900" cy="840783"/>
          </a:xfrm>
          <a:prstGeom prst="rect">
            <a:avLst/>
          </a:prstGeom>
        </p:spPr>
      </p:pic>
      <p:pic>
        <p:nvPicPr>
          <p:cNvPr id="21" name="Picture 20" descr="Screen Shot 2016-10-07 at 11.15.12 PM.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971800" y="5764078"/>
            <a:ext cx="4745753" cy="560522"/>
          </a:xfrm>
          <a:prstGeom prst="rect">
            <a:avLst/>
          </a:prstGeom>
        </p:spPr>
      </p:pic>
      <p:sp>
        <p:nvSpPr>
          <p:cNvPr id="22" name="TextBox 21"/>
          <p:cNvSpPr txBox="1"/>
          <p:nvPr/>
        </p:nvSpPr>
        <p:spPr>
          <a:xfrm>
            <a:off x="152400" y="5248566"/>
            <a:ext cx="2850785" cy="400110"/>
          </a:xfrm>
          <a:prstGeom prst="rect">
            <a:avLst/>
          </a:prstGeom>
          <a:noFill/>
        </p:spPr>
        <p:txBody>
          <a:bodyPr wrap="none" rtlCol="0">
            <a:spAutoFit/>
          </a:bodyPr>
          <a:lstStyle/>
          <a:p>
            <a:r>
              <a:rPr lang="en-US" sz="2000" dirty="0" smtClean="0"/>
              <a:t>Prediction of new point:</a:t>
            </a:r>
            <a:endParaRPr lang="en-US" sz="2000" dirty="0"/>
          </a:p>
        </p:txBody>
      </p:sp>
      <p:sp>
        <p:nvSpPr>
          <p:cNvPr id="24" name="TextBox 23"/>
          <p:cNvSpPr txBox="1"/>
          <p:nvPr/>
        </p:nvSpPr>
        <p:spPr>
          <a:xfrm>
            <a:off x="152400" y="5858166"/>
            <a:ext cx="2716334" cy="400110"/>
          </a:xfrm>
          <a:prstGeom prst="rect">
            <a:avLst/>
          </a:prstGeom>
          <a:noFill/>
        </p:spPr>
        <p:txBody>
          <a:bodyPr wrap="none" rtlCol="0">
            <a:spAutoFit/>
          </a:bodyPr>
          <a:lstStyle/>
          <a:p>
            <a:r>
              <a:rPr lang="en-US" sz="2000" dirty="0" smtClean="0"/>
              <a:t>Variance of new point:</a:t>
            </a:r>
            <a:endParaRPr lang="en-US" sz="2000" dirty="0"/>
          </a:p>
        </p:txBody>
      </p:sp>
      <p:sp>
        <p:nvSpPr>
          <p:cNvPr id="4" name="Rounded Rectangle 3"/>
          <p:cNvSpPr/>
          <p:nvPr/>
        </p:nvSpPr>
        <p:spPr>
          <a:xfrm>
            <a:off x="76200" y="5105400"/>
            <a:ext cx="7848600" cy="1295400"/>
          </a:xfrm>
          <a:prstGeom prst="round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TextBox 33"/>
          <p:cNvSpPr txBox="1"/>
          <p:nvPr/>
        </p:nvSpPr>
        <p:spPr>
          <a:xfrm>
            <a:off x="372804" y="2114490"/>
            <a:ext cx="2522796" cy="400110"/>
          </a:xfrm>
          <a:prstGeom prst="rect">
            <a:avLst/>
          </a:prstGeom>
          <a:noFill/>
        </p:spPr>
        <p:txBody>
          <a:bodyPr wrap="none" rtlCol="0">
            <a:spAutoFit/>
          </a:bodyPr>
          <a:lstStyle/>
          <a:p>
            <a:r>
              <a:rPr lang="en-US" sz="2000" dirty="0" smtClean="0"/>
              <a:t>Covariance function:</a:t>
            </a:r>
            <a:endParaRPr lang="en-US" sz="2000" dirty="0"/>
          </a:p>
        </p:txBody>
      </p:sp>
      <p:pic>
        <p:nvPicPr>
          <p:cNvPr id="36" name="Picture 35" descr="texclip20161008001123.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961386" y="2003354"/>
            <a:ext cx="5344414" cy="511246"/>
          </a:xfrm>
          <a:prstGeom prst="rect">
            <a:avLst/>
          </a:prstGeom>
        </p:spPr>
      </p:pic>
      <p:sp>
        <p:nvSpPr>
          <p:cNvPr id="37" name="TextBox 36"/>
          <p:cNvSpPr txBox="1"/>
          <p:nvPr/>
        </p:nvSpPr>
        <p:spPr>
          <a:xfrm>
            <a:off x="4096114" y="6400800"/>
            <a:ext cx="4285886" cy="369332"/>
          </a:xfrm>
          <a:prstGeom prst="rect">
            <a:avLst/>
          </a:prstGeom>
          <a:noFill/>
        </p:spPr>
        <p:txBody>
          <a:bodyPr wrap="none" rtlCol="0">
            <a:spAutoFit/>
          </a:bodyPr>
          <a:lstStyle/>
          <a:p>
            <a:r>
              <a:rPr lang="en-US" dirty="0"/>
              <a:t>t</a:t>
            </a:r>
            <a:r>
              <a:rPr lang="en-US" dirty="0" smtClean="0"/>
              <a:t>aken from M. </a:t>
            </a:r>
            <a:r>
              <a:rPr lang="en-US" dirty="0" err="1" smtClean="0"/>
              <a:t>Ebner</a:t>
            </a:r>
            <a:r>
              <a:rPr lang="en-US" dirty="0" smtClean="0"/>
              <a:t>, GP for Regression</a:t>
            </a:r>
            <a:endParaRPr lang="en-US" dirty="0"/>
          </a:p>
        </p:txBody>
      </p:sp>
    </p:spTree>
    <p:extLst>
      <p:ext uri="{BB962C8B-B14F-4D97-AF65-F5344CB8AC3E}">
        <p14:creationId xmlns:p14="http://schemas.microsoft.com/office/powerpoint/2010/main" val="3278175592"/>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1"/>
          </p:nvPr>
        </p:nvSpPr>
        <p:spPr/>
        <p:txBody>
          <a:bodyPr/>
          <a:lstStyle/>
          <a:p>
            <a:fld id="{5BD36294-2849-48A8-8531-5354CF3095D2}" type="slidenum">
              <a:rPr lang="en-US" smtClean="0"/>
              <a:pPr/>
              <a:t>31</a:t>
            </a:fld>
            <a:endParaRPr lang="en-US" dirty="0"/>
          </a:p>
        </p:txBody>
      </p:sp>
      <p:sp>
        <p:nvSpPr>
          <p:cNvPr id="29" name="Title 28"/>
          <p:cNvSpPr>
            <a:spLocks noGrp="1"/>
          </p:cNvSpPr>
          <p:nvPr>
            <p:ph type="title"/>
          </p:nvPr>
        </p:nvSpPr>
        <p:spPr/>
        <p:txBody>
          <a:bodyPr/>
          <a:lstStyle/>
          <a:p>
            <a:r>
              <a:rPr lang="en-US" dirty="0" smtClean="0"/>
              <a:t>Gaussian Process Optimizer</a:t>
            </a:r>
            <a:endParaRPr lang="en-CA" dirty="0"/>
          </a:p>
        </p:txBody>
      </p:sp>
      <p:sp>
        <p:nvSpPr>
          <p:cNvPr id="30" name="Content Placeholder 29"/>
          <p:cNvSpPr>
            <a:spLocks noGrp="1"/>
          </p:cNvSpPr>
          <p:nvPr>
            <p:ph sz="quarter" idx="14"/>
          </p:nvPr>
        </p:nvSpPr>
        <p:spPr>
          <a:xfrm>
            <a:off x="457200" y="1243584"/>
            <a:ext cx="7315200" cy="509016"/>
          </a:xfrm>
        </p:spPr>
        <p:txBody>
          <a:bodyPr/>
          <a:lstStyle/>
          <a:p>
            <a:r>
              <a:rPr lang="en-US" dirty="0" smtClean="0"/>
              <a:t>Gaussian process: instance based learning method</a:t>
            </a:r>
          </a:p>
          <a:p>
            <a:pPr lvl="1"/>
            <a:endParaRPr lang="en-US" dirty="0" smtClean="0"/>
          </a:p>
          <a:p>
            <a:pPr lvl="1"/>
            <a:endParaRPr lang="en-US" dirty="0" smtClean="0"/>
          </a:p>
          <a:p>
            <a:endParaRPr lang="en-US" dirty="0" smtClean="0"/>
          </a:p>
          <a:p>
            <a:endParaRPr lang="en-CA" dirty="0" smtClean="0"/>
          </a:p>
          <a:p>
            <a:pPr lvl="1"/>
            <a:endParaRPr lang="en-US" dirty="0"/>
          </a:p>
        </p:txBody>
      </p:sp>
      <p:pic>
        <p:nvPicPr>
          <p:cNvPr id="17" name="Picture 10" descr="Screen Shot 2016-09-18 at 11.58.21 P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39928800"/>
            <a:ext cx="5321300" cy="109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9" descr="Screen Shot 2016-09-18 at 11.58.01 PM.png"/>
          <p:cNvPicPr>
            <a:picLocks noChangeAspect="1"/>
          </p:cNvPicPr>
          <p:nvPr/>
        </p:nvPicPr>
        <p:blipFill>
          <a:blip r:embed="rId4">
            <a:extLst>
              <a:ext uri="{28A0092B-C50C-407E-A947-70E740481C1C}">
                <a14:useLocalDpi xmlns:a14="http://schemas.microsoft.com/office/drawing/2010/main" val="0"/>
              </a:ext>
            </a:extLst>
          </a:blip>
          <a:srcRect r="57970" b="14316"/>
          <a:stretch>
            <a:fillRect/>
          </a:stretch>
        </p:blipFill>
        <p:spPr bwMode="auto">
          <a:xfrm>
            <a:off x="1041400" y="40995600"/>
            <a:ext cx="32131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9" descr="Screen Shot 2016-09-18 at 11.58.01 PM.png"/>
          <p:cNvPicPr>
            <a:picLocks noChangeAspect="1"/>
          </p:cNvPicPr>
          <p:nvPr/>
        </p:nvPicPr>
        <p:blipFill>
          <a:blip r:embed="rId4">
            <a:extLst>
              <a:ext uri="{28A0092B-C50C-407E-A947-70E740481C1C}">
                <a14:useLocalDpi xmlns:a14="http://schemas.microsoft.com/office/drawing/2010/main" val="0"/>
              </a:ext>
            </a:extLst>
          </a:blip>
          <a:srcRect l="41199" b="13467"/>
          <a:stretch>
            <a:fillRect/>
          </a:stretch>
        </p:blipFill>
        <p:spPr bwMode="auto">
          <a:xfrm>
            <a:off x="2286000" y="41529000"/>
            <a:ext cx="44958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descr="Screen Shot 2016-10-07 at 11.14.46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28800" y="3200400"/>
            <a:ext cx="5511980" cy="1447800"/>
          </a:xfrm>
          <a:prstGeom prst="rect">
            <a:avLst/>
          </a:prstGeom>
        </p:spPr>
      </p:pic>
      <p:sp>
        <p:nvSpPr>
          <p:cNvPr id="6" name="TextBox 5"/>
          <p:cNvSpPr txBox="1"/>
          <p:nvPr/>
        </p:nvSpPr>
        <p:spPr>
          <a:xfrm>
            <a:off x="228600" y="3124200"/>
            <a:ext cx="1493468" cy="369332"/>
          </a:xfrm>
          <a:prstGeom prst="rect">
            <a:avLst/>
          </a:prstGeom>
          <a:noFill/>
        </p:spPr>
        <p:txBody>
          <a:bodyPr wrap="none" rtlCol="0">
            <a:spAutoFit/>
          </a:bodyPr>
          <a:lstStyle/>
          <a:p>
            <a:r>
              <a:rPr lang="en-US" dirty="0" smtClean="0"/>
              <a:t>observations</a:t>
            </a:r>
            <a:endParaRPr lang="en-US" dirty="0"/>
          </a:p>
        </p:txBody>
      </p:sp>
      <p:cxnSp>
        <p:nvCxnSpPr>
          <p:cNvPr id="9" name="Straight Arrow Connector 8"/>
          <p:cNvCxnSpPr/>
          <p:nvPr/>
        </p:nvCxnSpPr>
        <p:spPr>
          <a:xfrm>
            <a:off x="1295400" y="3505200"/>
            <a:ext cx="990600" cy="15240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7620000" y="3657600"/>
            <a:ext cx="1172805" cy="369332"/>
          </a:xfrm>
          <a:prstGeom prst="rect">
            <a:avLst/>
          </a:prstGeom>
          <a:noFill/>
        </p:spPr>
        <p:txBody>
          <a:bodyPr wrap="none" rtlCol="0">
            <a:spAutoFit/>
          </a:bodyPr>
          <a:lstStyle/>
          <a:p>
            <a:r>
              <a:rPr lang="en-US" dirty="0"/>
              <a:t>n</a:t>
            </a:r>
            <a:r>
              <a:rPr lang="en-US" dirty="0" smtClean="0"/>
              <a:t>ew point</a:t>
            </a:r>
            <a:endParaRPr lang="en-US" dirty="0"/>
          </a:p>
        </p:txBody>
      </p:sp>
      <p:cxnSp>
        <p:nvCxnSpPr>
          <p:cNvPr id="27" name="Straight Arrow Connector 26"/>
          <p:cNvCxnSpPr/>
          <p:nvPr/>
        </p:nvCxnSpPr>
        <p:spPr>
          <a:xfrm flipH="1">
            <a:off x="6629400" y="3886200"/>
            <a:ext cx="914400"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28" name="TextBox 27"/>
          <p:cNvSpPr txBox="1"/>
          <p:nvPr/>
        </p:nvSpPr>
        <p:spPr>
          <a:xfrm>
            <a:off x="4942519" y="2877712"/>
            <a:ext cx="1287995" cy="369332"/>
          </a:xfrm>
          <a:prstGeom prst="rect">
            <a:avLst/>
          </a:prstGeom>
          <a:noFill/>
        </p:spPr>
        <p:txBody>
          <a:bodyPr wrap="none" rtlCol="0">
            <a:spAutoFit/>
          </a:bodyPr>
          <a:lstStyle/>
          <a:p>
            <a:r>
              <a:rPr lang="en-US" dirty="0"/>
              <a:t>p</a:t>
            </a:r>
            <a:r>
              <a:rPr lang="en-US" dirty="0" smtClean="0"/>
              <a:t>rior mean</a:t>
            </a:r>
            <a:endParaRPr lang="en-US" dirty="0"/>
          </a:p>
        </p:txBody>
      </p:sp>
      <p:cxnSp>
        <p:nvCxnSpPr>
          <p:cNvPr id="31" name="Straight Arrow Connector 30"/>
          <p:cNvCxnSpPr/>
          <p:nvPr/>
        </p:nvCxnSpPr>
        <p:spPr>
          <a:xfrm flipH="1">
            <a:off x="4572000" y="3200400"/>
            <a:ext cx="381000" cy="45720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32" name="TextBox 31"/>
          <p:cNvSpPr txBox="1"/>
          <p:nvPr/>
        </p:nvSpPr>
        <p:spPr>
          <a:xfrm>
            <a:off x="228600" y="3733800"/>
            <a:ext cx="1219200" cy="646331"/>
          </a:xfrm>
          <a:prstGeom prst="rect">
            <a:avLst/>
          </a:prstGeom>
          <a:noFill/>
        </p:spPr>
        <p:txBody>
          <a:bodyPr wrap="square" rtlCol="0">
            <a:spAutoFit/>
          </a:bodyPr>
          <a:lstStyle/>
          <a:p>
            <a:r>
              <a:rPr lang="en-US" dirty="0"/>
              <a:t>n</a:t>
            </a:r>
            <a:r>
              <a:rPr lang="en-US" dirty="0" smtClean="0"/>
              <a:t>ew point to predict</a:t>
            </a:r>
            <a:endParaRPr lang="en-US" dirty="0"/>
          </a:p>
        </p:txBody>
      </p:sp>
      <p:cxnSp>
        <p:nvCxnSpPr>
          <p:cNvPr id="33" name="Straight Arrow Connector 32"/>
          <p:cNvCxnSpPr/>
          <p:nvPr/>
        </p:nvCxnSpPr>
        <p:spPr>
          <a:xfrm>
            <a:off x="1371600" y="4056966"/>
            <a:ext cx="914400" cy="134034"/>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36" name="TextBox 35"/>
          <p:cNvSpPr txBox="1"/>
          <p:nvPr/>
        </p:nvSpPr>
        <p:spPr>
          <a:xfrm>
            <a:off x="949877" y="5373469"/>
            <a:ext cx="1336123" cy="646331"/>
          </a:xfrm>
          <a:prstGeom prst="rect">
            <a:avLst/>
          </a:prstGeom>
          <a:noFill/>
        </p:spPr>
        <p:txBody>
          <a:bodyPr wrap="square" rtlCol="0">
            <a:spAutoFit/>
          </a:bodyPr>
          <a:lstStyle/>
          <a:p>
            <a:r>
              <a:rPr lang="en-US" dirty="0" smtClean="0"/>
              <a:t>Acquisition function:</a:t>
            </a:r>
            <a:endParaRPr lang="en-US" dirty="0"/>
          </a:p>
        </p:txBody>
      </p:sp>
      <p:sp>
        <p:nvSpPr>
          <p:cNvPr id="37" name="Rounded Rectangle 36"/>
          <p:cNvSpPr/>
          <p:nvPr/>
        </p:nvSpPr>
        <p:spPr>
          <a:xfrm>
            <a:off x="838200" y="5158872"/>
            <a:ext cx="7239000" cy="1295400"/>
          </a:xfrm>
          <a:prstGeom prst="round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TextBox 37"/>
          <p:cNvSpPr txBox="1"/>
          <p:nvPr/>
        </p:nvSpPr>
        <p:spPr>
          <a:xfrm>
            <a:off x="372804" y="2114490"/>
            <a:ext cx="2522796" cy="400110"/>
          </a:xfrm>
          <a:prstGeom prst="rect">
            <a:avLst/>
          </a:prstGeom>
          <a:noFill/>
        </p:spPr>
        <p:txBody>
          <a:bodyPr wrap="none" rtlCol="0">
            <a:spAutoFit/>
          </a:bodyPr>
          <a:lstStyle/>
          <a:p>
            <a:r>
              <a:rPr lang="en-US" sz="2000" dirty="0" smtClean="0"/>
              <a:t>Covariance function:</a:t>
            </a:r>
            <a:endParaRPr lang="en-US" sz="2000" dirty="0"/>
          </a:p>
        </p:txBody>
      </p:sp>
      <p:pic>
        <p:nvPicPr>
          <p:cNvPr id="8" name="Picture 7" descr="texclip20161008001123.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961386" y="2003354"/>
            <a:ext cx="5344414" cy="511246"/>
          </a:xfrm>
          <a:prstGeom prst="rect">
            <a:avLst/>
          </a:prstGeom>
        </p:spPr>
      </p:pic>
      <p:pic>
        <p:nvPicPr>
          <p:cNvPr id="25" name="Picture 24" descr="texclip20170508112251.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286000" y="5410200"/>
            <a:ext cx="5105400" cy="426859"/>
          </a:xfrm>
          <a:prstGeom prst="rect">
            <a:avLst/>
          </a:prstGeom>
        </p:spPr>
      </p:pic>
      <p:pic>
        <p:nvPicPr>
          <p:cNvPr id="34" name="Picture 33" descr="texclip20170508115812.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286000" y="5945126"/>
            <a:ext cx="5638800" cy="353990"/>
          </a:xfrm>
          <a:prstGeom prst="rect">
            <a:avLst/>
          </a:prstGeom>
        </p:spPr>
      </p:pic>
    </p:spTree>
    <p:extLst>
      <p:ext uri="{BB962C8B-B14F-4D97-AF65-F5344CB8AC3E}">
        <p14:creationId xmlns:p14="http://schemas.microsoft.com/office/powerpoint/2010/main" val="96017094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1"/>
            <a:ext cx="9144000" cy="726762"/>
          </a:xfrm>
          <a:prstGeom prst="rect">
            <a:avLst/>
          </a:prstGeom>
        </p:spPr>
      </p:pic>
      <p:sp>
        <p:nvSpPr>
          <p:cNvPr id="8" name="Slide Number Placeholder 7"/>
          <p:cNvSpPr>
            <a:spLocks noGrp="1"/>
          </p:cNvSpPr>
          <p:nvPr>
            <p:ph type="sldNum" sz="quarter" idx="4294967295"/>
          </p:nvPr>
        </p:nvSpPr>
        <p:spPr>
          <a:xfrm>
            <a:off x="4405468" y="6318251"/>
            <a:ext cx="318932" cy="539750"/>
          </a:xfrm>
          <a:prstGeom prst="rect">
            <a:avLst/>
          </a:prstGeom>
        </p:spPr>
        <p:txBody>
          <a:bodyPr/>
          <a:lstStyle/>
          <a:p>
            <a:fld id="{D078F482-5ECD-AB40-A9F6-FD198C0B6136}" type="slidenum">
              <a:rPr lang="en-US" smtClean="0"/>
              <a:t>4</a:t>
            </a:fld>
            <a:endParaRPr lang="en-US"/>
          </a:p>
        </p:txBody>
      </p:sp>
      <p:pic>
        <p:nvPicPr>
          <p:cNvPr id="2" name="XPP_animation_draft_102814_720p">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55361" y="1275132"/>
            <a:ext cx="9033278" cy="5081219"/>
          </a:xfrm>
          <a:prstGeom prst="rect">
            <a:avLst/>
          </a:prstGeom>
        </p:spPr>
      </p:pic>
      <p:sp>
        <p:nvSpPr>
          <p:cNvPr id="11" name="TextBox 10"/>
          <p:cNvSpPr txBox="1"/>
          <p:nvPr/>
        </p:nvSpPr>
        <p:spPr>
          <a:xfrm>
            <a:off x="55361" y="6448837"/>
            <a:ext cx="2621932" cy="369332"/>
          </a:xfrm>
          <a:prstGeom prst="rect">
            <a:avLst/>
          </a:prstGeom>
          <a:noFill/>
        </p:spPr>
        <p:txBody>
          <a:bodyPr wrap="none" rtlCol="0">
            <a:spAutoFit/>
          </a:bodyPr>
          <a:lstStyle/>
          <a:p>
            <a:r>
              <a:rPr lang="en-US" dirty="0" smtClean="0">
                <a:solidFill>
                  <a:srgbClr val="000000"/>
                </a:solidFill>
              </a:rPr>
              <a:t>Slide courtesy M. </a:t>
            </a:r>
            <a:r>
              <a:rPr lang="en-US" dirty="0" err="1" smtClean="0">
                <a:solidFill>
                  <a:srgbClr val="000000"/>
                </a:solidFill>
              </a:rPr>
              <a:t>Minitti</a:t>
            </a:r>
            <a:endParaRPr lang="en-US" dirty="0">
              <a:solidFill>
                <a:srgbClr val="000000"/>
              </a:solidFill>
            </a:endParaRPr>
          </a:p>
        </p:txBody>
      </p:sp>
      <p:sp>
        <p:nvSpPr>
          <p:cNvPr id="7" name="Title 2"/>
          <p:cNvSpPr>
            <a:spLocks noGrp="1"/>
          </p:cNvSpPr>
          <p:nvPr>
            <p:ph type="title"/>
          </p:nvPr>
        </p:nvSpPr>
        <p:spPr>
          <a:xfrm>
            <a:off x="451822" y="129092"/>
            <a:ext cx="8103570" cy="753033"/>
          </a:xfrm>
        </p:spPr>
        <p:txBody>
          <a:bodyPr/>
          <a:lstStyle/>
          <a:p>
            <a:r>
              <a:rPr lang="en-US" dirty="0" smtClean="0"/>
              <a:t>Molecular </a:t>
            </a:r>
            <a:r>
              <a:rPr lang="en-US" dirty="0" smtClean="0"/>
              <a:t>Movies: Pump-probe scans</a:t>
            </a:r>
            <a:endParaRPr lang="en-US" dirty="0"/>
          </a:p>
        </p:txBody>
      </p:sp>
    </p:spTree>
    <p:extLst>
      <p:ext uri="{BB962C8B-B14F-4D97-AF65-F5344CB8AC3E}">
        <p14:creationId xmlns:p14="http://schemas.microsoft.com/office/powerpoint/2010/main" val="2390603024"/>
      </p:ext>
    </p:extLst>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vol="80000">
                <p:cTn id="7" fill="hold" display="0">
                  <p:stCondLst>
                    <p:cond delay="indefinite"/>
                  </p:stCondLst>
                </p:cTn>
                <p:tgtEl>
                  <p:spTgt spid="2"/>
                </p:tgtEl>
              </p:cMediaNode>
            </p:vide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9144000" cy="726762"/>
          </a:xfrm>
          <a:prstGeom prst="rect">
            <a:avLst/>
          </a:prstGeom>
        </p:spPr>
      </p:pic>
      <p:sp>
        <p:nvSpPr>
          <p:cNvPr id="8" name="Slide Number Placeholder 7"/>
          <p:cNvSpPr>
            <a:spLocks noGrp="1"/>
          </p:cNvSpPr>
          <p:nvPr>
            <p:ph type="sldNum" sz="quarter" idx="4294967295"/>
          </p:nvPr>
        </p:nvSpPr>
        <p:spPr>
          <a:xfrm>
            <a:off x="4405468" y="6318251"/>
            <a:ext cx="318932" cy="539750"/>
          </a:xfrm>
          <a:prstGeom prst="rect">
            <a:avLst/>
          </a:prstGeom>
        </p:spPr>
        <p:txBody>
          <a:bodyPr/>
          <a:lstStyle/>
          <a:p>
            <a:fld id="{D078F482-5ECD-AB40-A9F6-FD198C0B6136}" type="slidenum">
              <a:rPr lang="en-US" smtClean="0"/>
              <a:t>5</a:t>
            </a:fld>
            <a:endParaRPr lang="en-US"/>
          </a:p>
        </p:txBody>
      </p:sp>
      <p:sp>
        <p:nvSpPr>
          <p:cNvPr id="11" name="TextBox 10"/>
          <p:cNvSpPr txBox="1"/>
          <p:nvPr/>
        </p:nvSpPr>
        <p:spPr>
          <a:xfrm>
            <a:off x="55361" y="6448837"/>
            <a:ext cx="2621932" cy="369332"/>
          </a:xfrm>
          <a:prstGeom prst="rect">
            <a:avLst/>
          </a:prstGeom>
          <a:noFill/>
        </p:spPr>
        <p:txBody>
          <a:bodyPr wrap="none" rtlCol="0">
            <a:spAutoFit/>
          </a:bodyPr>
          <a:lstStyle/>
          <a:p>
            <a:r>
              <a:rPr lang="en-US" dirty="0" smtClean="0">
                <a:solidFill>
                  <a:srgbClr val="000000"/>
                </a:solidFill>
              </a:rPr>
              <a:t>Slide courtesy M. </a:t>
            </a:r>
            <a:r>
              <a:rPr lang="en-US" dirty="0" err="1" smtClean="0">
                <a:solidFill>
                  <a:srgbClr val="000000"/>
                </a:solidFill>
              </a:rPr>
              <a:t>Minitti</a:t>
            </a:r>
            <a:endParaRPr lang="en-US" dirty="0">
              <a:solidFill>
                <a:srgbClr val="000000"/>
              </a:solidFill>
            </a:endParaRPr>
          </a:p>
        </p:txBody>
      </p:sp>
      <p:sp>
        <p:nvSpPr>
          <p:cNvPr id="7" name="Title 2"/>
          <p:cNvSpPr>
            <a:spLocks noGrp="1"/>
          </p:cNvSpPr>
          <p:nvPr>
            <p:ph type="title"/>
          </p:nvPr>
        </p:nvSpPr>
        <p:spPr>
          <a:xfrm>
            <a:off x="451822" y="129092"/>
            <a:ext cx="8103570" cy="753033"/>
          </a:xfrm>
        </p:spPr>
        <p:txBody>
          <a:bodyPr/>
          <a:lstStyle/>
          <a:p>
            <a:r>
              <a:rPr lang="en-US" dirty="0" smtClean="0"/>
              <a:t>Molecular </a:t>
            </a:r>
            <a:r>
              <a:rPr lang="en-US" dirty="0" smtClean="0"/>
              <a:t>Movies: Pump-probe scans</a:t>
            </a:r>
            <a:endParaRPr lang="en-US" dirty="0"/>
          </a:p>
        </p:txBody>
      </p:sp>
      <p:pic>
        <p:nvPicPr>
          <p:cNvPr id="3" name="Picture 2" descr="Screen Shot 2016-10-08 at 10.50.19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00" y="1447800"/>
            <a:ext cx="8803037" cy="4876800"/>
          </a:xfrm>
          <a:prstGeom prst="rect">
            <a:avLst/>
          </a:prstGeom>
        </p:spPr>
      </p:pic>
      <p:cxnSp>
        <p:nvCxnSpPr>
          <p:cNvPr id="5" name="Straight Arrow Connector 4"/>
          <p:cNvCxnSpPr/>
          <p:nvPr/>
        </p:nvCxnSpPr>
        <p:spPr>
          <a:xfrm flipV="1">
            <a:off x="1447800" y="4419600"/>
            <a:ext cx="2438400" cy="1219200"/>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flipH="1" flipV="1">
            <a:off x="3352800" y="3962400"/>
            <a:ext cx="533400" cy="457200"/>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790071" y="5421868"/>
            <a:ext cx="530915" cy="369332"/>
          </a:xfrm>
          <a:prstGeom prst="rect">
            <a:avLst/>
          </a:prstGeom>
          <a:noFill/>
        </p:spPr>
        <p:txBody>
          <a:bodyPr wrap="none" rtlCol="0">
            <a:spAutoFit/>
          </a:bodyPr>
          <a:lstStyle/>
          <a:p>
            <a:r>
              <a:rPr lang="en-US" b="1" dirty="0" smtClean="0">
                <a:solidFill>
                  <a:srgbClr val="0000FF"/>
                </a:solidFill>
              </a:rPr>
              <a:t>UV</a:t>
            </a:r>
            <a:endParaRPr lang="en-US" b="1" dirty="0">
              <a:solidFill>
                <a:srgbClr val="0000FF"/>
              </a:solidFill>
            </a:endParaRPr>
          </a:p>
        </p:txBody>
      </p:sp>
      <p:sp>
        <p:nvSpPr>
          <p:cNvPr id="13" name="TextBox 12"/>
          <p:cNvSpPr txBox="1"/>
          <p:nvPr/>
        </p:nvSpPr>
        <p:spPr>
          <a:xfrm>
            <a:off x="6172200" y="5638800"/>
            <a:ext cx="890463" cy="369332"/>
          </a:xfrm>
          <a:prstGeom prst="rect">
            <a:avLst/>
          </a:prstGeom>
          <a:noFill/>
        </p:spPr>
        <p:txBody>
          <a:bodyPr wrap="none" rtlCol="0">
            <a:spAutoFit/>
          </a:bodyPr>
          <a:lstStyle/>
          <a:p>
            <a:r>
              <a:rPr lang="en-US" b="1" dirty="0" smtClean="0">
                <a:solidFill>
                  <a:schemeClr val="bg2"/>
                </a:solidFill>
              </a:rPr>
              <a:t>X-rays</a:t>
            </a:r>
            <a:endParaRPr lang="en-US" b="1" dirty="0">
              <a:solidFill>
                <a:schemeClr val="bg2"/>
              </a:solidFill>
            </a:endParaRPr>
          </a:p>
        </p:txBody>
      </p:sp>
    </p:spTree>
    <p:extLst>
      <p:ext uri="{BB962C8B-B14F-4D97-AF65-F5344CB8AC3E}">
        <p14:creationId xmlns:p14="http://schemas.microsoft.com/office/powerpoint/2010/main" val="238823436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normAutofit/>
          </a:bodyPr>
          <a:lstStyle/>
          <a:p>
            <a:pPr eaLnBrk="1"/>
            <a:r>
              <a:rPr lang="en-US" dirty="0" smtClean="0">
                <a:latin typeface="Arial" charset="0"/>
                <a:cs typeface="AR PL UMing HK" charset="0"/>
              </a:rPr>
              <a:t>Overview</a:t>
            </a:r>
            <a:endParaRPr lang="en-US" dirty="0">
              <a:latin typeface="Arial" charset="0"/>
              <a:cs typeface="AR PL UMing HK" charset="0"/>
            </a:endParaRPr>
          </a:p>
        </p:txBody>
      </p:sp>
      <p:sp>
        <p:nvSpPr>
          <p:cNvPr id="3" name="TextBox 2"/>
          <p:cNvSpPr txBox="1"/>
          <p:nvPr/>
        </p:nvSpPr>
        <p:spPr>
          <a:xfrm>
            <a:off x="1828800" y="1143000"/>
            <a:ext cx="5115247" cy="523220"/>
          </a:xfrm>
          <a:prstGeom prst="rect">
            <a:avLst/>
          </a:prstGeom>
          <a:noFill/>
        </p:spPr>
        <p:txBody>
          <a:bodyPr wrap="square" rtlCol="0">
            <a:spAutoFit/>
          </a:bodyPr>
          <a:lstStyle/>
          <a:p>
            <a:pPr algn="ctr"/>
            <a:r>
              <a:rPr lang="en-US" sz="2800" dirty="0" smtClean="0"/>
              <a:t>ML for an X-ray Laser</a:t>
            </a:r>
            <a:endParaRPr lang="en-US" sz="2800" dirty="0"/>
          </a:p>
        </p:txBody>
      </p:sp>
      <p:sp>
        <p:nvSpPr>
          <p:cNvPr id="7" name="TextBox 6"/>
          <p:cNvSpPr txBox="1"/>
          <p:nvPr/>
        </p:nvSpPr>
        <p:spPr>
          <a:xfrm>
            <a:off x="381000" y="1938278"/>
            <a:ext cx="8610600" cy="3785652"/>
          </a:xfrm>
          <a:prstGeom prst="rect">
            <a:avLst/>
          </a:prstGeom>
          <a:noFill/>
        </p:spPr>
        <p:txBody>
          <a:bodyPr wrap="square" rtlCol="0">
            <a:spAutoFit/>
          </a:bodyPr>
          <a:lstStyle/>
          <a:p>
            <a:r>
              <a:rPr lang="en-US" sz="2000" dirty="0" smtClean="0"/>
              <a:t>SLAC is working (to various degrees) on:</a:t>
            </a:r>
          </a:p>
          <a:p>
            <a:endParaRPr lang="en-US" sz="2000" dirty="0" smtClean="0"/>
          </a:p>
          <a:p>
            <a:pPr marL="457200" indent="-457200">
              <a:buAutoNum type="arabicPeriod"/>
            </a:pPr>
            <a:r>
              <a:rPr lang="en-US" sz="2000" b="1" dirty="0" smtClean="0"/>
              <a:t>Machine Tuning: </a:t>
            </a:r>
            <a:r>
              <a:rPr lang="en-US" sz="2000" dirty="0" smtClean="0"/>
              <a:t>Online optimization of the accelerator</a:t>
            </a:r>
            <a:endParaRPr lang="en-US" sz="2000" b="1" dirty="0" smtClean="0"/>
          </a:p>
          <a:p>
            <a:pPr marL="457200" indent="-457200">
              <a:buAutoNum type="arabicPeriod"/>
            </a:pPr>
            <a:r>
              <a:rPr lang="en-US" sz="2000" b="1" dirty="0" smtClean="0"/>
              <a:t>Data Analysis: </a:t>
            </a:r>
            <a:r>
              <a:rPr lang="en-US" sz="2000" dirty="0" smtClean="0"/>
              <a:t>Computer vision for screens, inverse problems</a:t>
            </a:r>
            <a:endParaRPr lang="en-US" sz="2000" b="1" dirty="0" smtClean="0"/>
          </a:p>
          <a:p>
            <a:pPr marL="457200" indent="-457200">
              <a:buAutoNum type="arabicPeriod"/>
            </a:pPr>
            <a:r>
              <a:rPr lang="en-US" sz="2000" b="1" dirty="0" smtClean="0"/>
              <a:t>Novel methods:</a:t>
            </a:r>
            <a:r>
              <a:rPr lang="en-US" sz="2000" dirty="0" smtClean="0"/>
              <a:t> Ghost imaging, fluctuation analysis</a:t>
            </a:r>
            <a:endParaRPr lang="en-US" sz="2000" b="1" dirty="0" smtClean="0"/>
          </a:p>
          <a:p>
            <a:pPr marL="457200" indent="-457200">
              <a:buAutoNum type="arabicPeriod"/>
            </a:pPr>
            <a:r>
              <a:rPr lang="en-US" sz="2000" b="1" dirty="0" smtClean="0"/>
              <a:t>Surrogate </a:t>
            </a:r>
            <a:r>
              <a:rPr lang="en-US" sz="2000" b="1" dirty="0" smtClean="0"/>
              <a:t>modeling: </a:t>
            </a:r>
            <a:r>
              <a:rPr lang="en-US" sz="2000" dirty="0" smtClean="0"/>
              <a:t>machine design, tuning, user </a:t>
            </a:r>
            <a:r>
              <a:rPr lang="en-US" sz="2000" dirty="0" smtClean="0"/>
              <a:t>support</a:t>
            </a:r>
            <a:endParaRPr lang="en-US" sz="2000" dirty="0"/>
          </a:p>
          <a:p>
            <a:pPr marL="457200" indent="-457200">
              <a:buAutoNum type="arabicPeriod"/>
            </a:pPr>
            <a:r>
              <a:rPr lang="en-US" sz="2000" b="1" dirty="0" smtClean="0"/>
              <a:t>Prognostics</a:t>
            </a:r>
            <a:r>
              <a:rPr lang="en-US" sz="2000" b="1" dirty="0" smtClean="0"/>
              <a:t>: </a:t>
            </a:r>
            <a:r>
              <a:rPr lang="en-US" sz="2000" dirty="0" smtClean="0"/>
              <a:t>Anomaly/breakout detection to avoid/recover from beam faults.</a:t>
            </a:r>
            <a:endParaRPr lang="en-US" sz="2000" b="1" dirty="0" smtClean="0"/>
          </a:p>
          <a:p>
            <a:pPr marL="457200" indent="-457200">
              <a:buAutoNum type="arabicPeriod"/>
            </a:pPr>
            <a:r>
              <a:rPr lang="en-US" sz="2000" b="1" dirty="0" smtClean="0"/>
              <a:t>In-the-loop </a:t>
            </a:r>
            <a:r>
              <a:rPr lang="en-US" sz="2000" b="1" dirty="0"/>
              <a:t>d</a:t>
            </a:r>
            <a:r>
              <a:rPr lang="en-US" sz="2000" b="1" dirty="0" smtClean="0"/>
              <a:t>ata acquisition:</a:t>
            </a:r>
            <a:r>
              <a:rPr lang="en-US" sz="2000" dirty="0" smtClean="0"/>
              <a:t> adaptively change experimental parameters during acquisition with Reinforcement learning</a:t>
            </a:r>
          </a:p>
          <a:p>
            <a:pPr marL="457200" indent="-457200">
              <a:buAutoNum type="arabicPeriod"/>
            </a:pPr>
            <a:r>
              <a:rPr lang="en-US" sz="2000" b="1" dirty="0" smtClean="0"/>
              <a:t>User-side:</a:t>
            </a:r>
            <a:r>
              <a:rPr lang="en-US" sz="2000" dirty="0" smtClean="0"/>
              <a:t> edge-ML for detectors, domain science applications</a:t>
            </a:r>
            <a:endParaRPr lang="en-US" sz="2000" dirty="0" smtClean="0"/>
          </a:p>
          <a:p>
            <a:pPr marL="457200" indent="-457200">
              <a:buAutoNum type="arabicPeriod"/>
            </a:pPr>
            <a:endParaRPr lang="en-US" sz="2000" dirty="0"/>
          </a:p>
        </p:txBody>
      </p:sp>
    </p:spTree>
    <p:extLst>
      <p:ext uri="{BB962C8B-B14F-4D97-AF65-F5344CB8AC3E}">
        <p14:creationId xmlns:p14="http://schemas.microsoft.com/office/powerpoint/2010/main" val="265573059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normAutofit/>
          </a:bodyPr>
          <a:lstStyle/>
          <a:p>
            <a:pPr eaLnBrk="1"/>
            <a:r>
              <a:rPr lang="en-US" dirty="0" smtClean="0">
                <a:latin typeface="Arial" charset="0"/>
                <a:cs typeface="AR PL UMing HK" charset="0"/>
              </a:rPr>
              <a:t>Overview</a:t>
            </a:r>
            <a:endParaRPr lang="en-US" dirty="0">
              <a:latin typeface="Arial" charset="0"/>
              <a:cs typeface="AR PL UMing HK" charset="0"/>
            </a:endParaRPr>
          </a:p>
        </p:txBody>
      </p:sp>
      <p:sp>
        <p:nvSpPr>
          <p:cNvPr id="3" name="TextBox 2"/>
          <p:cNvSpPr txBox="1"/>
          <p:nvPr/>
        </p:nvSpPr>
        <p:spPr>
          <a:xfrm>
            <a:off x="1828800" y="1143000"/>
            <a:ext cx="5115247" cy="523220"/>
          </a:xfrm>
          <a:prstGeom prst="rect">
            <a:avLst/>
          </a:prstGeom>
          <a:noFill/>
        </p:spPr>
        <p:txBody>
          <a:bodyPr wrap="square" rtlCol="0">
            <a:spAutoFit/>
          </a:bodyPr>
          <a:lstStyle/>
          <a:p>
            <a:pPr algn="ctr"/>
            <a:r>
              <a:rPr lang="en-US" sz="2800" dirty="0" smtClean="0"/>
              <a:t>ML for an X-ray Laser</a:t>
            </a:r>
            <a:endParaRPr lang="en-US" sz="2800" dirty="0"/>
          </a:p>
        </p:txBody>
      </p:sp>
      <p:sp>
        <p:nvSpPr>
          <p:cNvPr id="6" name="TextBox 5"/>
          <p:cNvSpPr txBox="1"/>
          <p:nvPr/>
        </p:nvSpPr>
        <p:spPr>
          <a:xfrm>
            <a:off x="381000" y="1938278"/>
            <a:ext cx="8610600" cy="3785652"/>
          </a:xfrm>
          <a:prstGeom prst="rect">
            <a:avLst/>
          </a:prstGeom>
          <a:noFill/>
        </p:spPr>
        <p:txBody>
          <a:bodyPr wrap="square" rtlCol="0">
            <a:spAutoFit/>
          </a:bodyPr>
          <a:lstStyle/>
          <a:p>
            <a:r>
              <a:rPr lang="en-US" sz="2000" dirty="0" smtClean="0"/>
              <a:t>SLAC is working (to various degrees) on:</a:t>
            </a:r>
          </a:p>
          <a:p>
            <a:endParaRPr lang="en-US" sz="2000" dirty="0" smtClean="0"/>
          </a:p>
          <a:p>
            <a:pPr marL="457200" indent="-457200">
              <a:buAutoNum type="arabicPeriod"/>
            </a:pPr>
            <a:r>
              <a:rPr lang="en-US" sz="2000" b="1" dirty="0" smtClean="0">
                <a:solidFill>
                  <a:srgbClr val="0000FF"/>
                </a:solidFill>
              </a:rPr>
              <a:t>Machine Tuning</a:t>
            </a:r>
            <a:r>
              <a:rPr lang="en-US" sz="2000" b="1" dirty="0" smtClean="0"/>
              <a:t>: </a:t>
            </a:r>
            <a:r>
              <a:rPr lang="en-US" sz="2000" dirty="0" smtClean="0"/>
              <a:t>Online optimization of the accelerator</a:t>
            </a:r>
            <a:endParaRPr lang="en-US" sz="2000" b="1" dirty="0" smtClean="0"/>
          </a:p>
          <a:p>
            <a:pPr marL="457200" indent="-457200">
              <a:buAutoNum type="arabicPeriod"/>
            </a:pPr>
            <a:r>
              <a:rPr lang="en-US" sz="2000" b="1" dirty="0" smtClean="0">
                <a:solidFill>
                  <a:srgbClr val="0000FF"/>
                </a:solidFill>
              </a:rPr>
              <a:t>Data Analysis: </a:t>
            </a:r>
            <a:r>
              <a:rPr lang="en-US" sz="2000" dirty="0" smtClean="0"/>
              <a:t>Computer vision for screens, inverse problems</a:t>
            </a:r>
            <a:endParaRPr lang="en-US" sz="2000" b="1" dirty="0" smtClean="0"/>
          </a:p>
          <a:p>
            <a:pPr marL="457200" indent="-457200">
              <a:buAutoNum type="arabicPeriod"/>
            </a:pPr>
            <a:r>
              <a:rPr lang="en-US" sz="2000" b="1" dirty="0" smtClean="0">
                <a:solidFill>
                  <a:srgbClr val="0000FF"/>
                </a:solidFill>
              </a:rPr>
              <a:t>Novel methods</a:t>
            </a:r>
            <a:r>
              <a:rPr lang="en-US" sz="2000" b="1" dirty="0" smtClean="0"/>
              <a:t>:</a:t>
            </a:r>
            <a:r>
              <a:rPr lang="en-US" sz="2000" dirty="0" smtClean="0"/>
              <a:t> Ghost imaging, fluctuation analysis</a:t>
            </a:r>
            <a:endParaRPr lang="en-US" sz="2000" b="1" dirty="0" smtClean="0"/>
          </a:p>
          <a:p>
            <a:pPr marL="457200" indent="-457200">
              <a:buAutoNum type="arabicPeriod"/>
            </a:pPr>
            <a:r>
              <a:rPr lang="en-US" sz="2000" b="1" dirty="0" smtClean="0"/>
              <a:t>Surrogate </a:t>
            </a:r>
            <a:r>
              <a:rPr lang="en-US" sz="2000" b="1" dirty="0" smtClean="0"/>
              <a:t>modeling: </a:t>
            </a:r>
            <a:r>
              <a:rPr lang="en-US" sz="2000" dirty="0" smtClean="0"/>
              <a:t>machine design, tuning, user </a:t>
            </a:r>
            <a:r>
              <a:rPr lang="en-US" sz="2000" dirty="0" smtClean="0"/>
              <a:t>support</a:t>
            </a:r>
            <a:endParaRPr lang="en-US" sz="2000" dirty="0"/>
          </a:p>
          <a:p>
            <a:pPr marL="457200" indent="-457200">
              <a:buAutoNum type="arabicPeriod"/>
            </a:pPr>
            <a:r>
              <a:rPr lang="en-US" sz="2000" b="1" dirty="0" smtClean="0"/>
              <a:t>Prognostics</a:t>
            </a:r>
            <a:r>
              <a:rPr lang="en-US" sz="2000" b="1" dirty="0" smtClean="0"/>
              <a:t>: </a:t>
            </a:r>
            <a:r>
              <a:rPr lang="en-US" sz="2000" dirty="0" smtClean="0"/>
              <a:t>Anomaly/breakout detection to avoid/recover from beam faults.</a:t>
            </a:r>
            <a:endParaRPr lang="en-US" sz="2000" b="1" dirty="0" smtClean="0"/>
          </a:p>
          <a:p>
            <a:pPr marL="457200" indent="-457200">
              <a:buAutoNum type="arabicPeriod"/>
            </a:pPr>
            <a:r>
              <a:rPr lang="en-US" sz="2000" b="1" dirty="0" smtClean="0"/>
              <a:t>In-the-loop </a:t>
            </a:r>
            <a:r>
              <a:rPr lang="en-US" sz="2000" b="1" dirty="0"/>
              <a:t>d</a:t>
            </a:r>
            <a:r>
              <a:rPr lang="en-US" sz="2000" b="1" dirty="0" smtClean="0"/>
              <a:t>ata acquisition:</a:t>
            </a:r>
            <a:r>
              <a:rPr lang="en-US" sz="2000" dirty="0" smtClean="0"/>
              <a:t> adaptively change experimental parameters during acquisition with Reinforcement learning</a:t>
            </a:r>
          </a:p>
          <a:p>
            <a:pPr marL="457200" indent="-457200">
              <a:buFontTx/>
              <a:buAutoNum type="arabicPeriod"/>
            </a:pPr>
            <a:r>
              <a:rPr lang="en-US" sz="2000" b="1" dirty="0"/>
              <a:t>User-side:</a:t>
            </a:r>
            <a:r>
              <a:rPr lang="en-US" sz="2000" dirty="0"/>
              <a:t> edge-ML for detectors, domain science </a:t>
            </a:r>
            <a:r>
              <a:rPr lang="en-US" sz="2000" dirty="0" smtClean="0"/>
              <a:t>applications</a:t>
            </a:r>
            <a:endParaRPr lang="en-US" sz="2000" dirty="0" smtClean="0"/>
          </a:p>
          <a:p>
            <a:pPr marL="457200" indent="-457200">
              <a:buAutoNum type="arabicPeriod"/>
            </a:pPr>
            <a:endParaRPr lang="en-US" sz="2000" dirty="0"/>
          </a:p>
        </p:txBody>
      </p:sp>
    </p:spTree>
    <p:extLst>
      <p:ext uri="{BB962C8B-B14F-4D97-AF65-F5344CB8AC3E}">
        <p14:creationId xmlns:p14="http://schemas.microsoft.com/office/powerpoint/2010/main" val="262876052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p:cNvGrpSpPr/>
          <p:nvPr/>
        </p:nvGrpSpPr>
        <p:grpSpPr>
          <a:xfrm>
            <a:off x="457200" y="2209800"/>
            <a:ext cx="7543800" cy="2545723"/>
            <a:chOff x="533400" y="1633609"/>
            <a:chExt cx="8077200" cy="2698123"/>
          </a:xfrm>
        </p:grpSpPr>
        <p:pic>
          <p:nvPicPr>
            <p:cNvPr id="24" name="Picture 23" descr="Screen Shot 2016-09-18 at 11.31.02 P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3400" y="1633609"/>
              <a:ext cx="8077200" cy="2633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TextBox 27"/>
            <p:cNvSpPr txBox="1"/>
            <p:nvPr/>
          </p:nvSpPr>
          <p:spPr>
            <a:xfrm>
              <a:off x="8153400" y="3962400"/>
              <a:ext cx="184666" cy="369332"/>
            </a:xfrm>
            <a:prstGeom prst="rect">
              <a:avLst/>
            </a:prstGeom>
            <a:solidFill>
              <a:srgbClr val="FFFFFF"/>
            </a:solidFill>
          </p:spPr>
          <p:txBody>
            <a:bodyPr wrap="none" rtlCol="0">
              <a:spAutoFit/>
            </a:bodyPr>
            <a:lstStyle/>
            <a:p>
              <a:endParaRPr lang="en-US" dirty="0"/>
            </a:p>
          </p:txBody>
        </p:sp>
      </p:grpSp>
      <p:sp>
        <p:nvSpPr>
          <p:cNvPr id="30" name="Title 2"/>
          <p:cNvSpPr txBox="1">
            <a:spLocks/>
          </p:cNvSpPr>
          <p:nvPr/>
        </p:nvSpPr>
        <p:spPr>
          <a:xfrm>
            <a:off x="451822" y="129091"/>
            <a:ext cx="8103570" cy="753034"/>
          </a:xfrm>
          <a:prstGeom prst="rect">
            <a:avLst/>
          </a:prstGeom>
        </p:spPr>
        <p:txBody>
          <a:bodyPr vert="horz" lIns="0" tIns="0" rIns="0" bIns="0" rtlCol="0" anchor="b" anchorCtr="0">
            <a:noAutofit/>
          </a:bodyPr>
          <a:lstStyle>
            <a:lvl1pPr algn="l" defTabSz="914400" rtl="0" eaLnBrk="1" latinLnBrk="0" hangingPunct="1">
              <a:spcBef>
                <a:spcPct val="0"/>
              </a:spcBef>
              <a:buNone/>
              <a:defRPr sz="2400" b="1" kern="1200">
                <a:solidFill>
                  <a:schemeClr val="bg2"/>
                </a:solidFill>
                <a:latin typeface="Arial" pitchFamily="34" charset="0"/>
                <a:ea typeface="+mj-ea"/>
                <a:cs typeface="Arial" pitchFamily="34" charset="0"/>
              </a:defRPr>
            </a:lvl1pPr>
          </a:lstStyle>
          <a:p>
            <a:r>
              <a:rPr lang="en-US" dirty="0" smtClean="0"/>
              <a:t>Optimization</a:t>
            </a:r>
          </a:p>
        </p:txBody>
      </p:sp>
      <p:pic>
        <p:nvPicPr>
          <p:cNvPr id="14" name="Picture 13"/>
          <p:cNvPicPr>
            <a:picLocks noChangeAspect="1"/>
          </p:cNvPicPr>
          <p:nvPr/>
        </p:nvPicPr>
        <p:blipFill rotWithShape="1">
          <a:blip r:embed="rId4">
            <a:extLst>
              <a:ext uri="{28A0092B-C50C-407E-A947-70E740481C1C}">
                <a14:useLocalDpi xmlns:a14="http://schemas.microsoft.com/office/drawing/2010/main" val="0"/>
              </a:ext>
            </a:extLst>
          </a:blip>
          <a:srcRect t="5474" r="6946"/>
          <a:stretch/>
        </p:blipFill>
        <p:spPr>
          <a:xfrm>
            <a:off x="2687643" y="4724400"/>
            <a:ext cx="2971836" cy="2012560"/>
          </a:xfrm>
          <a:prstGeom prst="rect">
            <a:avLst/>
          </a:prstGeom>
        </p:spPr>
      </p:pic>
      <p:pic>
        <p:nvPicPr>
          <p:cNvPr id="15" name="Picture 2" descr="https://upload.wikimedia.org/wikipedia/commons/e/e1/LCLS_quadrupole.jpg"/>
          <p:cNvPicPr>
            <a:picLocks noChangeAspect="1" noChangeArrowheads="1"/>
          </p:cNvPicPr>
          <p:nvPr/>
        </p:nvPicPr>
        <p:blipFill rotWithShape="1">
          <a:blip r:embed="rId5">
            <a:extLst>
              <a:ext uri="{28A0092B-C50C-407E-A947-70E740481C1C}">
                <a14:useLocalDpi xmlns:a14="http://schemas.microsoft.com/office/drawing/2010/main" val="0"/>
              </a:ext>
            </a:extLst>
          </a:blip>
          <a:srcRect r="15361"/>
          <a:stretch/>
        </p:blipFill>
        <p:spPr bwMode="auto">
          <a:xfrm>
            <a:off x="304800" y="4800600"/>
            <a:ext cx="2285999" cy="1800590"/>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p:cNvSpPr txBox="1"/>
          <p:nvPr/>
        </p:nvSpPr>
        <p:spPr>
          <a:xfrm>
            <a:off x="228600" y="1219200"/>
            <a:ext cx="8534400" cy="1077218"/>
          </a:xfrm>
          <a:prstGeom prst="rect">
            <a:avLst/>
          </a:prstGeom>
          <a:noFill/>
        </p:spPr>
        <p:txBody>
          <a:bodyPr wrap="square" rtlCol="0">
            <a:spAutoFit/>
          </a:bodyPr>
          <a:lstStyle/>
          <a:p>
            <a:r>
              <a:rPr lang="en-US" sz="2400" dirty="0" smtClean="0"/>
              <a:t>Online tuning</a:t>
            </a:r>
            <a:r>
              <a:rPr lang="en-US" sz="2400" dirty="0" smtClean="0"/>
              <a:t>:</a:t>
            </a:r>
          </a:p>
          <a:p>
            <a:pPr marL="342900" indent="-342900">
              <a:buFont typeface="Arial"/>
              <a:buChar char="•"/>
            </a:pPr>
            <a:r>
              <a:rPr lang="en-US" sz="2000" dirty="0" smtClean="0"/>
              <a:t>XFELs are instabilities </a:t>
            </a:r>
            <a:r>
              <a:rPr lang="en-US" sz="2000" dirty="0" smtClean="0">
                <a:sym typeface="Wingdings"/>
              </a:rPr>
              <a:t> very sensitive to initial conditions</a:t>
            </a:r>
            <a:endParaRPr lang="en-US" sz="2000" dirty="0" smtClean="0"/>
          </a:p>
          <a:p>
            <a:pPr marL="342900" indent="-342900">
              <a:buFont typeface="Arial"/>
              <a:buChar char="•"/>
            </a:pPr>
            <a:r>
              <a:rPr lang="en-US" sz="2000" dirty="0" smtClean="0"/>
              <a:t>In total 500 hours/year, single task of quad tuning half of that</a:t>
            </a:r>
            <a:endParaRPr lang="en-US" sz="2000" dirty="0"/>
          </a:p>
        </p:txBody>
      </p:sp>
      <p:grpSp>
        <p:nvGrpSpPr>
          <p:cNvPr id="29" name="Group 28"/>
          <p:cNvGrpSpPr/>
          <p:nvPr/>
        </p:nvGrpSpPr>
        <p:grpSpPr>
          <a:xfrm>
            <a:off x="6172200" y="3962400"/>
            <a:ext cx="2871822" cy="2743200"/>
            <a:chOff x="5867400" y="1865204"/>
            <a:chExt cx="2286000" cy="1785302"/>
          </a:xfrm>
        </p:grpSpPr>
        <p:grpSp>
          <p:nvGrpSpPr>
            <p:cNvPr id="31" name="Group 30"/>
            <p:cNvGrpSpPr/>
            <p:nvPr/>
          </p:nvGrpSpPr>
          <p:grpSpPr>
            <a:xfrm>
              <a:off x="5867400" y="1865204"/>
              <a:ext cx="2286000" cy="1785302"/>
              <a:chOff x="4343400" y="1814404"/>
              <a:chExt cx="2286000" cy="1785302"/>
            </a:xfrm>
          </p:grpSpPr>
          <p:pic>
            <p:nvPicPr>
              <p:cNvPr id="34" name="Picture 33" descr="ocelot1.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343400" y="1814404"/>
                <a:ext cx="2286000" cy="1785302"/>
              </a:xfrm>
              <a:prstGeom prst="rect">
                <a:avLst/>
              </a:prstGeom>
            </p:spPr>
          </p:pic>
          <p:sp>
            <p:nvSpPr>
              <p:cNvPr id="35" name="TextBox 34"/>
              <p:cNvSpPr txBox="1"/>
              <p:nvPr/>
            </p:nvSpPr>
            <p:spPr>
              <a:xfrm>
                <a:off x="4368800" y="1852504"/>
                <a:ext cx="902974" cy="323048"/>
              </a:xfrm>
              <a:prstGeom prst="rect">
                <a:avLst/>
              </a:prstGeom>
              <a:noFill/>
            </p:spPr>
            <p:txBody>
              <a:bodyPr wrap="none" rtlCol="0">
                <a:spAutoFit/>
              </a:bodyPr>
              <a:lstStyle/>
              <a:p>
                <a:r>
                  <a:rPr lang="en-US" b="1" dirty="0" smtClean="0">
                    <a:solidFill>
                      <a:schemeClr val="bg1"/>
                    </a:solidFill>
                  </a:rPr>
                  <a:t>Ocelot</a:t>
                </a:r>
                <a:endParaRPr lang="en-US" b="1" dirty="0">
                  <a:solidFill>
                    <a:schemeClr val="bg1"/>
                  </a:solidFill>
                </a:endParaRPr>
              </a:p>
            </p:txBody>
          </p:sp>
        </p:grpSp>
        <p:pic>
          <p:nvPicPr>
            <p:cNvPr id="32" name="Picture 31" descr="Nov4_Ocelot_Tuning.eps"/>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112000" y="1955800"/>
              <a:ext cx="1008236" cy="895529"/>
            </a:xfrm>
            <a:prstGeom prst="rect">
              <a:avLst/>
            </a:prstGeom>
          </p:spPr>
        </p:pic>
        <p:cxnSp>
          <p:nvCxnSpPr>
            <p:cNvPr id="33" name="Straight Arrow Connector 32"/>
            <p:cNvCxnSpPr/>
            <p:nvPr/>
          </p:nvCxnSpPr>
          <p:spPr>
            <a:xfrm flipV="1">
              <a:off x="7361536" y="2057944"/>
              <a:ext cx="627056" cy="2222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sp>
        <p:nvSpPr>
          <p:cNvPr id="2" name="TextBox 1"/>
          <p:cNvSpPr txBox="1"/>
          <p:nvPr/>
        </p:nvSpPr>
        <p:spPr>
          <a:xfrm>
            <a:off x="6324600" y="3597475"/>
            <a:ext cx="2634981" cy="369332"/>
          </a:xfrm>
          <a:prstGeom prst="rect">
            <a:avLst/>
          </a:prstGeom>
          <a:noFill/>
        </p:spPr>
        <p:txBody>
          <a:bodyPr wrap="none" rtlCol="0">
            <a:spAutoFit/>
          </a:bodyPr>
          <a:lstStyle/>
          <a:p>
            <a:r>
              <a:rPr lang="en-US" dirty="0" smtClean="0"/>
              <a:t>Automate (e.g. simplex)</a:t>
            </a:r>
            <a:endParaRPr lang="en-US" dirty="0"/>
          </a:p>
        </p:txBody>
      </p:sp>
    </p:spTree>
    <p:extLst>
      <p:ext uri="{BB962C8B-B14F-4D97-AF65-F5344CB8AC3E}">
        <p14:creationId xmlns:p14="http://schemas.microsoft.com/office/powerpoint/2010/main" val="64276767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 name="Content Placeholder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52597" y="3352531"/>
            <a:ext cx="4191403" cy="3200669"/>
          </a:xfrm>
          <a:prstGeom prst="rect">
            <a:avLst/>
          </a:prstGeom>
        </p:spPr>
      </p:pic>
      <p:cxnSp>
        <p:nvCxnSpPr>
          <p:cNvPr id="99" name="Straight Arrow Connector 98"/>
          <p:cNvCxnSpPr/>
          <p:nvPr/>
        </p:nvCxnSpPr>
        <p:spPr>
          <a:xfrm flipV="1">
            <a:off x="6702864" y="4479000"/>
            <a:ext cx="685800" cy="304800"/>
          </a:xfrm>
          <a:prstGeom prst="straightConnector1">
            <a:avLst/>
          </a:prstGeom>
          <a:ln w="38100" cmpd="sng">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102" name="Straight Connector 101"/>
          <p:cNvCxnSpPr/>
          <p:nvPr/>
        </p:nvCxnSpPr>
        <p:spPr>
          <a:xfrm flipV="1">
            <a:off x="7463667" y="3795400"/>
            <a:ext cx="0" cy="685800"/>
          </a:xfrm>
          <a:prstGeom prst="line">
            <a:avLst/>
          </a:prstGeom>
          <a:ln w="2222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03" name="TextBox 102"/>
          <p:cNvSpPr txBox="1"/>
          <p:nvPr/>
        </p:nvSpPr>
        <p:spPr>
          <a:xfrm>
            <a:off x="6781800" y="3354149"/>
            <a:ext cx="1752600" cy="307777"/>
          </a:xfrm>
          <a:prstGeom prst="rect">
            <a:avLst/>
          </a:prstGeom>
          <a:noFill/>
        </p:spPr>
        <p:txBody>
          <a:bodyPr wrap="square" rtlCol="0">
            <a:spAutoFit/>
          </a:bodyPr>
          <a:lstStyle/>
          <a:p>
            <a:r>
              <a:rPr lang="en-US" sz="1400" dirty="0" smtClean="0"/>
              <a:t>Acquisition point</a:t>
            </a:r>
            <a:endParaRPr lang="en-US" sz="1400" dirty="0"/>
          </a:p>
        </p:txBody>
      </p:sp>
      <p:sp>
        <p:nvSpPr>
          <p:cNvPr id="3" name="TextBox 2"/>
          <p:cNvSpPr txBox="1"/>
          <p:nvPr/>
        </p:nvSpPr>
        <p:spPr>
          <a:xfrm>
            <a:off x="152400" y="6477000"/>
            <a:ext cx="1159617" cy="369332"/>
          </a:xfrm>
          <a:prstGeom prst="rect">
            <a:avLst/>
          </a:prstGeom>
          <a:noFill/>
        </p:spPr>
        <p:txBody>
          <a:bodyPr wrap="none" rtlCol="0">
            <a:spAutoFit/>
          </a:bodyPr>
          <a:lstStyle/>
          <a:p>
            <a:r>
              <a:rPr lang="en-US" dirty="0" smtClean="0"/>
              <a:t>Joe </a:t>
            </a:r>
            <a:r>
              <a:rPr lang="en-US" dirty="0" err="1" smtClean="0"/>
              <a:t>Duris</a:t>
            </a:r>
            <a:endParaRPr lang="en-US" dirty="0"/>
          </a:p>
        </p:txBody>
      </p:sp>
      <p:sp>
        <p:nvSpPr>
          <p:cNvPr id="9" name="Title 28"/>
          <p:cNvSpPr>
            <a:spLocks noGrp="1"/>
          </p:cNvSpPr>
          <p:nvPr>
            <p:ph type="title"/>
          </p:nvPr>
        </p:nvSpPr>
        <p:spPr>
          <a:xfrm>
            <a:off x="451822" y="129092"/>
            <a:ext cx="8103570" cy="753033"/>
          </a:xfrm>
        </p:spPr>
        <p:txBody>
          <a:bodyPr/>
          <a:lstStyle/>
          <a:p>
            <a:r>
              <a:rPr lang="en-US" dirty="0"/>
              <a:t>Optimization</a:t>
            </a:r>
            <a:r>
              <a:rPr lang="en-US" dirty="0" smtClean="0"/>
              <a:t>: Bayesian optimization</a:t>
            </a:r>
            <a:endParaRPr lang="en-CA" dirty="0"/>
          </a:p>
        </p:txBody>
      </p:sp>
      <p:sp>
        <p:nvSpPr>
          <p:cNvPr id="104" name="TextBox 103"/>
          <p:cNvSpPr txBox="1"/>
          <p:nvPr/>
        </p:nvSpPr>
        <p:spPr>
          <a:xfrm>
            <a:off x="4032241" y="3668417"/>
            <a:ext cx="1301759" cy="584776"/>
          </a:xfrm>
          <a:prstGeom prst="rect">
            <a:avLst/>
          </a:prstGeom>
          <a:noFill/>
        </p:spPr>
        <p:txBody>
          <a:bodyPr wrap="none" rtlCol="0">
            <a:spAutoFit/>
          </a:bodyPr>
          <a:lstStyle/>
          <a:p>
            <a:pPr algn="r"/>
            <a:r>
              <a:rPr lang="en-US" sz="1600" b="1" dirty="0" smtClean="0">
                <a:solidFill>
                  <a:srgbClr val="008000"/>
                </a:solidFill>
              </a:rPr>
              <a:t>Acquisition </a:t>
            </a:r>
          </a:p>
          <a:p>
            <a:pPr algn="r"/>
            <a:r>
              <a:rPr lang="en-US" sz="1600" b="1" dirty="0" smtClean="0">
                <a:solidFill>
                  <a:srgbClr val="008000"/>
                </a:solidFill>
              </a:rPr>
              <a:t>function</a:t>
            </a:r>
            <a:endParaRPr lang="en-US" sz="1600" b="1" dirty="0">
              <a:solidFill>
                <a:srgbClr val="008000"/>
              </a:solidFill>
            </a:endParaRPr>
          </a:p>
        </p:txBody>
      </p:sp>
      <p:sp>
        <p:nvSpPr>
          <p:cNvPr id="105" name="TextBox 104"/>
          <p:cNvSpPr txBox="1"/>
          <p:nvPr/>
        </p:nvSpPr>
        <p:spPr>
          <a:xfrm>
            <a:off x="3930356" y="4520355"/>
            <a:ext cx="1379157" cy="584776"/>
          </a:xfrm>
          <a:prstGeom prst="rect">
            <a:avLst/>
          </a:prstGeom>
          <a:noFill/>
        </p:spPr>
        <p:txBody>
          <a:bodyPr wrap="square" rtlCol="0">
            <a:spAutoFit/>
          </a:bodyPr>
          <a:lstStyle/>
          <a:p>
            <a:pPr algn="r"/>
            <a:r>
              <a:rPr lang="en-US" sz="1600" b="1" dirty="0" smtClean="0"/>
              <a:t>Ground truth</a:t>
            </a:r>
            <a:endParaRPr lang="en-US" sz="1600" b="1" dirty="0"/>
          </a:p>
        </p:txBody>
      </p:sp>
      <p:sp>
        <p:nvSpPr>
          <p:cNvPr id="106" name="TextBox 105"/>
          <p:cNvSpPr txBox="1"/>
          <p:nvPr/>
        </p:nvSpPr>
        <p:spPr>
          <a:xfrm>
            <a:off x="4228395" y="5528577"/>
            <a:ext cx="1085453" cy="338554"/>
          </a:xfrm>
          <a:prstGeom prst="rect">
            <a:avLst/>
          </a:prstGeom>
          <a:noFill/>
        </p:spPr>
        <p:txBody>
          <a:bodyPr wrap="none" rtlCol="0">
            <a:spAutoFit/>
          </a:bodyPr>
          <a:lstStyle/>
          <a:p>
            <a:pPr algn="r"/>
            <a:r>
              <a:rPr lang="en-US" sz="1600" b="1" dirty="0" smtClean="0">
                <a:solidFill>
                  <a:srgbClr val="0000FF"/>
                </a:solidFill>
              </a:rPr>
              <a:t>Posterior</a:t>
            </a:r>
            <a:endParaRPr lang="en-US" sz="1600" b="1" dirty="0">
              <a:solidFill>
                <a:srgbClr val="0000FF"/>
              </a:solidFill>
            </a:endParaRPr>
          </a:p>
        </p:txBody>
      </p:sp>
      <p:sp>
        <p:nvSpPr>
          <p:cNvPr id="122" name="TextBox 121"/>
          <p:cNvSpPr txBox="1"/>
          <p:nvPr/>
        </p:nvSpPr>
        <p:spPr>
          <a:xfrm>
            <a:off x="2514600" y="1295400"/>
            <a:ext cx="3691786" cy="461665"/>
          </a:xfrm>
          <a:prstGeom prst="rect">
            <a:avLst/>
          </a:prstGeom>
          <a:noFill/>
        </p:spPr>
        <p:txBody>
          <a:bodyPr wrap="none" rtlCol="0">
            <a:spAutoFit/>
          </a:bodyPr>
          <a:lstStyle/>
          <a:p>
            <a:r>
              <a:rPr lang="en-US" sz="2400" dirty="0" smtClean="0"/>
              <a:t>Model-based optimization</a:t>
            </a:r>
            <a:endParaRPr lang="en-US" sz="2400" dirty="0"/>
          </a:p>
        </p:txBody>
      </p:sp>
      <p:pic>
        <p:nvPicPr>
          <p:cNvPr id="21" name="Picture 20"/>
          <p:cNvPicPr>
            <a:picLocks noChangeAspect="1"/>
          </p:cNvPicPr>
          <p:nvPr/>
        </p:nvPicPr>
        <p:blipFill rotWithShape="1">
          <a:blip r:embed="rId4">
            <a:extLst>
              <a:ext uri="{28A0092B-C50C-407E-A947-70E740481C1C}">
                <a14:useLocalDpi xmlns:a14="http://schemas.microsoft.com/office/drawing/2010/main" val="0"/>
              </a:ext>
            </a:extLst>
          </a:blip>
          <a:srcRect l="5024"/>
          <a:stretch/>
        </p:blipFill>
        <p:spPr>
          <a:xfrm>
            <a:off x="128619" y="3885931"/>
            <a:ext cx="3872284" cy="2286269"/>
          </a:xfrm>
          <a:prstGeom prst="rect">
            <a:avLst/>
          </a:prstGeom>
        </p:spPr>
      </p:pic>
      <p:grpSp>
        <p:nvGrpSpPr>
          <p:cNvPr id="70" name="Group 69"/>
          <p:cNvGrpSpPr/>
          <p:nvPr/>
        </p:nvGrpSpPr>
        <p:grpSpPr>
          <a:xfrm>
            <a:off x="762000" y="4876800"/>
            <a:ext cx="457200" cy="533400"/>
            <a:chOff x="1219200" y="4114800"/>
            <a:chExt cx="457200" cy="533400"/>
          </a:xfrm>
        </p:grpSpPr>
        <p:cxnSp>
          <p:nvCxnSpPr>
            <p:cNvPr id="22" name="Straight Arrow Connector 21"/>
            <p:cNvCxnSpPr/>
            <p:nvPr/>
          </p:nvCxnSpPr>
          <p:spPr>
            <a:xfrm flipV="1">
              <a:off x="1284241" y="4114800"/>
              <a:ext cx="392159" cy="468357"/>
            </a:xfrm>
            <a:prstGeom prst="straightConnector1">
              <a:avLst/>
            </a:prstGeom>
            <a:ln w="19050">
              <a:solidFill>
                <a:srgbClr val="A4001D"/>
              </a:solidFill>
              <a:tailEnd type="triangle"/>
            </a:ln>
          </p:spPr>
          <p:style>
            <a:lnRef idx="1">
              <a:schemeClr val="accent1"/>
            </a:lnRef>
            <a:fillRef idx="0">
              <a:schemeClr val="accent1"/>
            </a:fillRef>
            <a:effectRef idx="0">
              <a:schemeClr val="accent1"/>
            </a:effectRef>
            <a:fontRef idx="minor">
              <a:schemeClr val="tx1"/>
            </a:fontRef>
          </p:style>
        </p:cxnSp>
        <p:sp>
          <p:nvSpPr>
            <p:cNvPr id="64" name="Oval 63"/>
            <p:cNvSpPr/>
            <p:nvPr/>
          </p:nvSpPr>
          <p:spPr>
            <a:xfrm>
              <a:off x="1219200" y="4572000"/>
              <a:ext cx="76200" cy="762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71" name="TextBox 70"/>
          <p:cNvSpPr txBox="1"/>
          <p:nvPr/>
        </p:nvSpPr>
        <p:spPr>
          <a:xfrm>
            <a:off x="952903" y="3657331"/>
            <a:ext cx="2070549" cy="369332"/>
          </a:xfrm>
          <a:prstGeom prst="rect">
            <a:avLst/>
          </a:prstGeom>
          <a:noFill/>
        </p:spPr>
        <p:txBody>
          <a:bodyPr wrap="none" rtlCol="0">
            <a:spAutoFit/>
          </a:bodyPr>
          <a:lstStyle/>
          <a:p>
            <a:r>
              <a:rPr lang="en-US" dirty="0" smtClean="0"/>
              <a:t>Gradient optimizer</a:t>
            </a:r>
            <a:endParaRPr lang="en-US" dirty="0"/>
          </a:p>
        </p:txBody>
      </p:sp>
      <p:sp>
        <p:nvSpPr>
          <p:cNvPr id="72" name="TextBox 71"/>
          <p:cNvSpPr txBox="1"/>
          <p:nvPr/>
        </p:nvSpPr>
        <p:spPr>
          <a:xfrm>
            <a:off x="1272134" y="1981200"/>
            <a:ext cx="6043066" cy="400110"/>
          </a:xfrm>
          <a:prstGeom prst="rect">
            <a:avLst/>
          </a:prstGeom>
          <a:noFill/>
        </p:spPr>
        <p:txBody>
          <a:bodyPr wrap="none" rtlCol="0">
            <a:spAutoFit/>
          </a:bodyPr>
          <a:lstStyle/>
          <a:p>
            <a:pPr algn="ctr"/>
            <a:r>
              <a:rPr lang="en-US" sz="2000" dirty="0" smtClean="0"/>
              <a:t>Advantage 1: Balance “exploitation vs. exploration”</a:t>
            </a:r>
          </a:p>
        </p:txBody>
      </p:sp>
      <p:sp>
        <p:nvSpPr>
          <p:cNvPr id="73" name="TextBox 72"/>
          <p:cNvSpPr txBox="1"/>
          <p:nvPr/>
        </p:nvSpPr>
        <p:spPr>
          <a:xfrm>
            <a:off x="2797518" y="2438400"/>
            <a:ext cx="2967128" cy="400110"/>
          </a:xfrm>
          <a:prstGeom prst="rect">
            <a:avLst/>
          </a:prstGeom>
          <a:noFill/>
        </p:spPr>
        <p:txBody>
          <a:bodyPr wrap="none" rtlCol="0">
            <a:spAutoFit/>
          </a:bodyPr>
          <a:lstStyle/>
          <a:p>
            <a:r>
              <a:rPr lang="en-US" sz="2000" dirty="0" smtClean="0">
                <a:sym typeface="Wingdings"/>
              </a:rPr>
              <a:t> Find global maximum</a:t>
            </a:r>
            <a:endParaRPr lang="en-US" sz="2000" dirty="0"/>
          </a:p>
        </p:txBody>
      </p:sp>
      <p:sp>
        <p:nvSpPr>
          <p:cNvPr id="53" name="TextBox 52"/>
          <p:cNvSpPr txBox="1"/>
          <p:nvPr/>
        </p:nvSpPr>
        <p:spPr>
          <a:xfrm>
            <a:off x="6018606" y="3047731"/>
            <a:ext cx="2134794" cy="369332"/>
          </a:xfrm>
          <a:prstGeom prst="rect">
            <a:avLst/>
          </a:prstGeom>
          <a:noFill/>
        </p:spPr>
        <p:txBody>
          <a:bodyPr wrap="none" rtlCol="0">
            <a:spAutoFit/>
          </a:bodyPr>
          <a:lstStyle/>
          <a:p>
            <a:r>
              <a:rPr lang="en-US" dirty="0" smtClean="0"/>
              <a:t>Bayesian optimizer</a:t>
            </a:r>
            <a:endParaRPr lang="en-US" dirty="0"/>
          </a:p>
        </p:txBody>
      </p:sp>
    </p:spTree>
    <p:extLst>
      <p:ext uri="{BB962C8B-B14F-4D97-AF65-F5344CB8AC3E}">
        <p14:creationId xmlns:p14="http://schemas.microsoft.com/office/powerpoint/2010/main" val="270951771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p:bldLst>
  </p:timing>
</p:sld>
</file>

<file path=ppt/theme/theme1.xml><?xml version="1.0" encoding="utf-8"?>
<a:theme xmlns:a="http://schemas.openxmlformats.org/drawingml/2006/main" name="Blank">
  <a:themeElements>
    <a:clrScheme name="SLAC_RevisedPalette_2012">
      <a:dk1>
        <a:srgbClr val="000000"/>
      </a:dk1>
      <a:lt1>
        <a:sysClr val="window" lastClr="FFFFFF"/>
      </a:lt1>
      <a:dk2>
        <a:srgbClr val="E17000"/>
      </a:dk2>
      <a:lt2>
        <a:srgbClr val="A4001D"/>
      </a:lt2>
      <a:accent1>
        <a:srgbClr val="A4001D"/>
      </a:accent1>
      <a:accent2>
        <a:srgbClr val="E17000"/>
      </a:accent2>
      <a:accent3>
        <a:srgbClr val="4D4F53"/>
      </a:accent3>
      <a:accent4>
        <a:srgbClr val="545455"/>
      </a:accent4>
      <a:accent5>
        <a:srgbClr val="0099CC"/>
      </a:accent5>
      <a:accent6>
        <a:srgbClr val="69BE28"/>
      </a:accent6>
      <a:hlink>
        <a:srgbClr val="A4001D"/>
      </a:hlink>
      <a:folHlink>
        <a:srgbClr val="A4001D"/>
      </a:folHlink>
    </a:clrScheme>
    <a:fontScheme name="THD">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5_Office Theme">
  <a:themeElements>
    <a:clrScheme name="Custom 2">
      <a:dk1>
        <a:sysClr val="windowText" lastClr="000000"/>
      </a:dk1>
      <a:lt1>
        <a:sysClr val="window" lastClr="FFFFFF"/>
      </a:lt1>
      <a:dk2>
        <a:srgbClr val="1F497D"/>
      </a:dk2>
      <a:lt2>
        <a:srgbClr val="EEECE1"/>
      </a:lt2>
      <a:accent1>
        <a:srgbClr val="4F81BD"/>
      </a:accent1>
      <a:accent2>
        <a:srgbClr val="C0504D"/>
      </a:accent2>
      <a:accent3>
        <a:srgbClr val="106636"/>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20EC86DF8B4B1478E631376EBAE4F83" ma:contentTypeVersion="0" ma:contentTypeDescription="Create a new document." ma:contentTypeScope="" ma:versionID="4df6a44078c25dad800c41a1a36a7139">
  <xsd:schema xmlns:xsd="http://www.w3.org/2001/XMLSchema" xmlns:xs="http://www.w3.org/2001/XMLSchema" xmlns:p="http://schemas.microsoft.com/office/2006/metadata/properties" targetNamespace="http://schemas.microsoft.com/office/2006/metadata/properties" ma:root="true" ma:fieldsID="c5dc24512384f7b2521230f395eec818">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Speaker"/>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BD912D1-57FF-4493-87CA-2E48D45FEB8B}">
  <ds:schemaRefs>
    <ds:schemaRef ds:uri="http://schemas.microsoft.com/sharepoint/v3/contenttype/forms"/>
  </ds:schemaRefs>
</ds:datastoreItem>
</file>

<file path=customXml/itemProps2.xml><?xml version="1.0" encoding="utf-8"?>
<ds:datastoreItem xmlns:ds="http://schemas.openxmlformats.org/officeDocument/2006/customXml" ds:itemID="{611188AB-5CE3-4766-8DDF-7F661956509C}">
  <ds:schemaRefs>
    <ds:schemaRef ds:uri="http://schemas.microsoft.com/office/2006/metadata/properties"/>
    <ds:schemaRef ds:uri="http://purl.org/dc/elements/1.1/"/>
    <ds:schemaRef ds:uri="http://schemas.openxmlformats.org/package/2006/metadata/core-properties"/>
    <ds:schemaRef ds:uri="http://purl.org/dc/dcmitype/"/>
    <ds:schemaRef ds:uri="http://www.w3.org/XML/1998/namespace"/>
    <ds:schemaRef ds:uri="http://schemas.microsoft.com/office/2006/documentManagement/types"/>
    <ds:schemaRef ds:uri="http://schemas.microsoft.com/office/infopath/2007/PartnerControls"/>
    <ds:schemaRef ds:uri="http://purl.org/dc/terms/"/>
  </ds:schemaRefs>
</ds:datastoreItem>
</file>

<file path=customXml/itemProps3.xml><?xml version="1.0" encoding="utf-8"?>
<ds:datastoreItem xmlns:ds="http://schemas.openxmlformats.org/officeDocument/2006/customXml" ds:itemID="{85ED92D3-BD80-42A4-90EC-9F6B322173A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SLAC-ppt-template-orange-July26</Template>
  <TotalTime>90071</TotalTime>
  <Words>1774</Words>
  <Application>Microsoft Macintosh PowerPoint</Application>
  <PresentationFormat>On-screen Show (4:3)</PresentationFormat>
  <Paragraphs>356</Paragraphs>
  <Slides>31</Slides>
  <Notes>13</Notes>
  <HiddenSlides>0</HiddenSlides>
  <MMClips>1</MMClips>
  <ScaleCrop>false</ScaleCrop>
  <HeadingPairs>
    <vt:vector size="4" baseType="variant">
      <vt:variant>
        <vt:lpstr>Theme</vt:lpstr>
      </vt:variant>
      <vt:variant>
        <vt:i4>2</vt:i4>
      </vt:variant>
      <vt:variant>
        <vt:lpstr>Slide Titles</vt:lpstr>
      </vt:variant>
      <vt:variant>
        <vt:i4>31</vt:i4>
      </vt:variant>
    </vt:vector>
  </HeadingPairs>
  <TitlesOfParts>
    <vt:vector size="33" baseType="lpstr">
      <vt:lpstr>Blank</vt:lpstr>
      <vt:lpstr>15_Office Theme</vt:lpstr>
      <vt:lpstr>PowerPoint Presentation</vt:lpstr>
      <vt:lpstr>PowerPoint Presentation</vt:lpstr>
      <vt:lpstr>Motivation</vt:lpstr>
      <vt:lpstr>Molecular Movies: Pump-probe scans</vt:lpstr>
      <vt:lpstr>Molecular Movies: Pump-probe scans</vt:lpstr>
      <vt:lpstr>Overview</vt:lpstr>
      <vt:lpstr>Overview</vt:lpstr>
      <vt:lpstr>PowerPoint Presentation</vt:lpstr>
      <vt:lpstr>Optimization: Bayesian optimization</vt:lpstr>
      <vt:lpstr>Optimization: Bayesian optimization</vt:lpstr>
      <vt:lpstr>Optimization: Bayesian optimization</vt:lpstr>
      <vt:lpstr>Optimization: Bayesian optimization</vt:lpstr>
      <vt:lpstr>Data Analysis: Pulse reconstruction</vt:lpstr>
      <vt:lpstr>Data Analysis: Pulse reconstruction</vt:lpstr>
      <vt:lpstr>Data Analysis: Pulse reconstruction</vt:lpstr>
      <vt:lpstr>Data Analysis: Pulse reconstruction</vt:lpstr>
      <vt:lpstr>Data Analysis: Pulse reconstruction</vt:lpstr>
      <vt:lpstr>Data Analysis: Pulse reconstruction</vt:lpstr>
      <vt:lpstr>Data Analysis: Ghost imaging</vt:lpstr>
      <vt:lpstr>Data Analysis: Ghost imaging</vt:lpstr>
      <vt:lpstr>Data Analysis: Ghost Imaging</vt:lpstr>
      <vt:lpstr>Conclusion</vt:lpstr>
      <vt:lpstr>Conclusion</vt:lpstr>
      <vt:lpstr>Data Analysis: Ghost Imaging</vt:lpstr>
      <vt:lpstr>Data Analysis: Ghost Imaging</vt:lpstr>
      <vt:lpstr>Surrogate Models: FEL simulations</vt:lpstr>
      <vt:lpstr>Surrogate Models: Accelerator models</vt:lpstr>
      <vt:lpstr>Surrogate Models: Accelerator models</vt:lpstr>
      <vt:lpstr>Gaussian Process Optimizer</vt:lpstr>
      <vt:lpstr>Gaussian Process Optimizer</vt:lpstr>
      <vt:lpstr>Gaussian Process Optimizer</vt:lpstr>
    </vt:vector>
  </TitlesOfParts>
  <Company>SLAC National Accelerator Laboratory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Z. Huang</dc:title>
  <dc:creator>Paul Montanez</dc:creator>
  <cp:lastModifiedBy>dratner</cp:lastModifiedBy>
  <cp:revision>642</cp:revision>
  <dcterms:created xsi:type="dcterms:W3CDTF">2014-09-30T17:57:27Z</dcterms:created>
  <dcterms:modified xsi:type="dcterms:W3CDTF">2019-03-10T21:51:09Z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0x010100D20EC86DF8B4B1478E631376EBAE4F83</vt:lpwstr>
  </property>
</Properties>
</file>