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14"/>
  </p:notesMasterIdLst>
  <p:sldIdLst>
    <p:sldId id="282" r:id="rId2"/>
    <p:sldId id="646" r:id="rId3"/>
    <p:sldId id="647" r:id="rId4"/>
    <p:sldId id="648" r:id="rId5"/>
    <p:sldId id="650" r:id="rId6"/>
    <p:sldId id="655" r:id="rId7"/>
    <p:sldId id="649" r:id="rId8"/>
    <p:sldId id="651" r:id="rId9"/>
    <p:sldId id="652" r:id="rId10"/>
    <p:sldId id="653" r:id="rId11"/>
    <p:sldId id="654" r:id="rId12"/>
    <p:sldId id="269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843D"/>
    <a:srgbClr val="DC2747"/>
    <a:srgbClr val="22A492"/>
    <a:srgbClr val="38428F"/>
    <a:srgbClr val="18AF9B"/>
    <a:srgbClr val="03CF78"/>
    <a:srgbClr val="EA5C33"/>
    <a:srgbClr val="CF334B"/>
    <a:srgbClr val="2A7DBF"/>
    <a:srgbClr val="F28F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8" autoAdjust="0"/>
    <p:restoredTop sz="94613" autoAdjust="0"/>
  </p:normalViewPr>
  <p:slideViewPr>
    <p:cSldViewPr snapToGrid="0" snapToObjects="1">
      <p:cViewPr varScale="1">
        <p:scale>
          <a:sx n="152" d="100"/>
          <a:sy n="152" d="100"/>
        </p:scale>
        <p:origin x="192" y="192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10/03/2019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99"/>
            <a:ext cx="9144000" cy="514099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249135"/>
            <a:ext cx="7886700" cy="338358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Tx/>
              <a:buNone/>
              <a:defRPr lang="fr-FR" sz="2100" kern="1200" dirty="0" smtClean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513159" indent="-257175">
              <a:buFontTx/>
              <a:buNone/>
              <a:defRPr lang="fr-FR" sz="1500" kern="1200" dirty="0" smtClean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514325" indent="0">
              <a:buFontTx/>
              <a:buNone/>
              <a:defRPr sz="135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771487" indent="0">
              <a:buFontTx/>
              <a:buNone/>
              <a:defRPr sz="9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028649" indent="0">
              <a:buFontTx/>
              <a:buNone/>
              <a:defRPr sz="9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marL="201216" lvl="0" indent="-201216" algn="l" defTabSz="685800" rtl="0" eaLnBrk="1" latinLnBrk="0" hangingPunct="1">
              <a:lnSpc>
                <a:spcPct val="100000"/>
              </a:lnSpc>
              <a:spcBef>
                <a:spcPts val="1200"/>
              </a:spcBef>
              <a:buFont typeface="Arial" charset="0"/>
              <a:buChar char="•"/>
              <a:tabLst/>
            </a:pPr>
            <a:r>
              <a:rPr lang="fr-FR" dirty="0"/>
              <a:t>Cliquez pour modifier les styles du texte du masque</a:t>
            </a:r>
          </a:p>
          <a:p>
            <a:pPr marL="402431" lvl="1" indent="-146447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Wingdings" charset="2"/>
              <a:buChar char="§"/>
              <a:tabLst/>
            </a:pPr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14876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Driving innovation in HEP computing</a:t>
            </a:r>
            <a:endParaRPr lang="en-GB" dirty="0"/>
          </a:p>
        </p:txBody>
      </p:sp>
      <p:pic>
        <p:nvPicPr>
          <p:cNvPr id="3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4751190"/>
            <a:ext cx="790231" cy="186583"/>
          </a:xfrm>
          <a:prstGeom prst="rect">
            <a:avLst/>
          </a:prstGeom>
        </p:spPr>
      </p:pic>
      <p:sp>
        <p:nvSpPr>
          <p:cNvPr id="40" name="Titre 1"/>
          <p:cNvSpPr>
            <a:spLocks noGrp="1"/>
          </p:cNvSpPr>
          <p:nvPr>
            <p:ph type="title" hasCustomPrompt="1"/>
          </p:nvPr>
        </p:nvSpPr>
        <p:spPr>
          <a:xfrm>
            <a:off x="629840" y="273849"/>
            <a:ext cx="6848646" cy="640551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1513973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99"/>
            <a:ext cx="9144000" cy="514099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143000" y="2062595"/>
            <a:ext cx="6858000" cy="1013630"/>
          </a:xfrm>
          <a:prstGeom prst="rect">
            <a:avLst/>
          </a:prstGeom>
        </p:spPr>
        <p:txBody>
          <a:bodyPr anchor="b"/>
          <a:lstStyle>
            <a:lvl1pPr algn="ctr">
              <a:defRPr sz="3375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145287"/>
            <a:ext cx="6858000" cy="41880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5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257163" indent="0" algn="ctr">
              <a:buNone/>
              <a:defRPr sz="1125"/>
            </a:lvl2pPr>
            <a:lvl3pPr marL="514325" indent="0" algn="ctr">
              <a:buNone/>
              <a:defRPr sz="1013"/>
            </a:lvl3pPr>
            <a:lvl4pPr marL="771487" indent="0" algn="ctr">
              <a:buNone/>
              <a:defRPr sz="900"/>
            </a:lvl4pPr>
            <a:lvl5pPr marL="1028649" indent="0" algn="ctr">
              <a:buNone/>
              <a:defRPr sz="900"/>
            </a:lvl5pPr>
            <a:lvl6pPr marL="1285811" indent="0" algn="ctr">
              <a:buNone/>
              <a:defRPr sz="900"/>
            </a:lvl6pPr>
            <a:lvl7pPr marL="1542973" indent="0" algn="ctr">
              <a:buNone/>
              <a:defRPr sz="900"/>
            </a:lvl7pPr>
            <a:lvl8pPr marL="1800135" indent="0" algn="ctr">
              <a:buNone/>
              <a:defRPr sz="900"/>
            </a:lvl8pPr>
            <a:lvl9pPr marL="2057298" indent="0" algn="ctr">
              <a:buNone/>
              <a:defRPr sz="9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4525394"/>
            <a:ext cx="6858000" cy="166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257163" indent="0">
              <a:buFontTx/>
              <a:buNone/>
              <a:defRPr/>
            </a:lvl2pPr>
            <a:lvl3pPr marL="514325" indent="0">
              <a:buFontTx/>
              <a:buNone/>
              <a:defRPr/>
            </a:lvl3pPr>
            <a:lvl4pPr marL="771487" indent="0">
              <a:buFontTx/>
              <a:buNone/>
              <a:defRPr/>
            </a:lvl4pPr>
            <a:lvl5pPr marL="1028649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143000" y="3800347"/>
            <a:ext cx="6858000" cy="166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FontTx/>
              <a:buNone/>
              <a:defRPr sz="13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257163" indent="0">
              <a:buFontTx/>
              <a:buNone/>
              <a:defRPr/>
            </a:lvl2pPr>
            <a:lvl3pPr marL="514325" indent="0">
              <a:buFontTx/>
              <a:buNone/>
              <a:defRPr/>
            </a:lvl3pPr>
            <a:lvl4pPr marL="771487" indent="0">
              <a:buFontTx/>
              <a:buNone/>
              <a:defRPr/>
            </a:lvl4pPr>
            <a:lvl5pPr marL="1028649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10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1309" y="296108"/>
            <a:ext cx="4821382" cy="148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088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tandard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99"/>
            <a:ext cx="9144000" cy="5140990"/>
          </a:xfrm>
          <a:prstGeom prst="rect">
            <a:avLst/>
          </a:prstGeom>
        </p:spPr>
      </p:pic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14876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Driving innovation in HEP computing</a:t>
            </a:r>
            <a:endParaRPr lang="en-GB" dirty="0"/>
          </a:p>
        </p:txBody>
      </p:sp>
      <p:pic>
        <p:nvPicPr>
          <p:cNvPr id="3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4751190"/>
            <a:ext cx="790231" cy="18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3387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99"/>
            <a:ext cx="9144000" cy="5140990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1260872"/>
            <a:ext cx="3868340" cy="33813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21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257163" indent="0">
              <a:buFontTx/>
              <a:buNone/>
              <a:defRPr sz="15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514325" indent="0">
              <a:buFontTx/>
              <a:buNone/>
              <a:defRPr sz="135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771487" indent="0">
              <a:buFontTx/>
              <a:buNone/>
              <a:defRPr sz="9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028649" indent="0">
              <a:buFontTx/>
              <a:buNone/>
              <a:defRPr sz="9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4885134" y="1240917"/>
            <a:ext cx="3630216" cy="15678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35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4885134" y="3054238"/>
            <a:ext cx="3630216" cy="15678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35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14876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Driving innovation in HEP computing</a:t>
            </a:r>
            <a:endParaRPr lang="en-GB" dirty="0"/>
          </a:p>
        </p:txBody>
      </p:sp>
      <p:pic>
        <p:nvPicPr>
          <p:cNvPr id="2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4751190"/>
            <a:ext cx="790231" cy="186583"/>
          </a:xfrm>
          <a:prstGeom prst="rect">
            <a:avLst/>
          </a:prstGeom>
        </p:spPr>
      </p:pic>
      <p:sp>
        <p:nvSpPr>
          <p:cNvPr id="30" name="Titre 1"/>
          <p:cNvSpPr>
            <a:spLocks noGrp="1"/>
          </p:cNvSpPr>
          <p:nvPr>
            <p:ph type="title" hasCustomPrompt="1"/>
          </p:nvPr>
        </p:nvSpPr>
        <p:spPr>
          <a:xfrm>
            <a:off x="629841" y="273850"/>
            <a:ext cx="7886700" cy="411956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685800"/>
            <a:ext cx="7886700" cy="3679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35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257163" indent="0">
              <a:buFontTx/>
              <a:buNone/>
              <a:defRPr/>
            </a:lvl2pPr>
            <a:lvl3pPr marL="514325" indent="0">
              <a:buFontTx/>
              <a:buNone/>
              <a:defRPr/>
            </a:lvl3pPr>
            <a:lvl4pPr marL="771487" indent="0">
              <a:buFontTx/>
              <a:buNone/>
              <a:defRPr/>
            </a:lvl4pPr>
            <a:lvl5pPr marL="1028649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96"/>
            <a:ext cx="9144000" cy="5140990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772156"/>
            <a:ext cx="7886700" cy="38685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28650" y="1280160"/>
            <a:ext cx="7886700" cy="3487103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8356889" y="4751190"/>
            <a:ext cx="316923" cy="273844"/>
          </a:xfrm>
          <a:prstGeom prst="rect">
            <a:avLst/>
          </a:prstGeom>
        </p:spPr>
        <p:txBody>
          <a:bodyPr/>
          <a:lstStyle>
            <a:lvl1pPr>
              <a:defRPr sz="825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314" y="4751190"/>
            <a:ext cx="592673" cy="186583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Driving innovation in HEP computing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28650" y="273844"/>
            <a:ext cx="7886700" cy="497681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221930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Driving innovation in HEP computing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4C9DD626-AAA3-0742-9F42-8DD5D1F8A878}"/>
              </a:ext>
            </a:extLst>
          </p:cNvPr>
          <p:cNvSpPr txBox="1">
            <a:spLocks/>
          </p:cNvSpPr>
          <p:nvPr userDrawn="1"/>
        </p:nvSpPr>
        <p:spPr>
          <a:xfrm>
            <a:off x="8286751" y="4760720"/>
            <a:ext cx="387062" cy="273844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z="788" smtClean="0"/>
              <a:pPr/>
              <a:t>‹#›</a:t>
            </a:fld>
            <a:endParaRPr lang="fr-FR" sz="619" dirty="0"/>
          </a:p>
        </p:txBody>
      </p:sp>
    </p:spTree>
    <p:extLst>
      <p:ext uri="{BB962C8B-B14F-4D97-AF65-F5344CB8AC3E}">
        <p14:creationId xmlns:p14="http://schemas.microsoft.com/office/powerpoint/2010/main" val="30067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7" r:id="rId3"/>
    <p:sldLayoutId id="2147483653" r:id="rId4"/>
    <p:sldLayoutId id="2147483712" r:id="rId5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acat-dwg@cern.ch" TargetMode="External"/><Relationship Id="rId2" Type="http://schemas.openxmlformats.org/officeDocument/2006/relationships/hyperlink" Target="http://cern.ch/go/9q6h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1461" y="1995483"/>
            <a:ext cx="6858000" cy="1013630"/>
          </a:xfrm>
        </p:spPr>
        <p:txBody>
          <a:bodyPr>
            <a:noAutofit/>
          </a:bodyPr>
          <a:lstStyle/>
          <a:p>
            <a:r>
              <a:rPr lang="en-US" sz="2700" b="0" dirty="0"/>
              <a:t>Welcome to ACAT 2019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1461" y="3078175"/>
            <a:ext cx="6858000" cy="587814"/>
          </a:xfrm>
        </p:spPr>
        <p:txBody>
          <a:bodyPr>
            <a:normAutofit/>
          </a:bodyPr>
          <a:lstStyle/>
          <a:p>
            <a:r>
              <a:rPr lang="en-US" i="0" dirty="0"/>
              <a:t>ACAT 2019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2271461" y="4458282"/>
            <a:ext cx="6858000" cy="166968"/>
          </a:xfrm>
        </p:spPr>
        <p:txBody>
          <a:bodyPr/>
          <a:lstStyle/>
          <a:p>
            <a:r>
              <a:rPr lang="en-US" dirty="0"/>
              <a:t>March 10</a:t>
            </a:r>
            <a:r>
              <a:rPr lang="en-US" baseline="30000" dirty="0"/>
              <a:t>th</a:t>
            </a:r>
            <a:r>
              <a:rPr lang="en-US" dirty="0"/>
              <a:t>, 2019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2271461" y="3733235"/>
            <a:ext cx="6858000" cy="166968"/>
          </a:xfrm>
        </p:spPr>
        <p:txBody>
          <a:bodyPr/>
          <a:lstStyle/>
          <a:p>
            <a:r>
              <a:rPr lang="en-US" sz="1500" dirty="0"/>
              <a:t>Federico Carminati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E36705-9E94-4F47-BB4D-2EE6C11BE4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83" y="2017429"/>
            <a:ext cx="3151364" cy="171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33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462C49-6CAB-4948-A038-6451D807F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Please be aware that the Plenary talks will be recorded and possibly uploaded to the </a:t>
            </a:r>
            <a:r>
              <a:rPr lang="en-US" dirty="0" err="1"/>
              <a:t>indico</a:t>
            </a:r>
            <a:r>
              <a:rPr lang="en-US" dirty="0"/>
              <a:t> page after the event.</a:t>
            </a:r>
          </a:p>
          <a:p>
            <a:r>
              <a:rPr lang="en-US" dirty="0"/>
              <a:t>You can follow the conference on your mobile devices via the </a:t>
            </a:r>
            <a:r>
              <a:rPr lang="en-US" dirty="0" err="1"/>
              <a:t>HEPcon</a:t>
            </a:r>
            <a:r>
              <a:rPr lang="en-US" dirty="0"/>
              <a:t> app. </a:t>
            </a:r>
            <a:r>
              <a:rPr lang="en-US" dirty="0" err="1"/>
              <a:t>HEPcon</a:t>
            </a:r>
            <a:r>
              <a:rPr lang="en-US" dirty="0"/>
              <a:t> can be downloaded from the Apple and Google app stores. For more on </a:t>
            </a:r>
            <a:r>
              <a:rPr lang="en-US" dirty="0" err="1"/>
              <a:t>HEPcon</a:t>
            </a:r>
            <a:r>
              <a:rPr lang="en-US" dirty="0"/>
              <a:t> see:</a:t>
            </a:r>
          </a:p>
          <a:p>
            <a:r>
              <a:rPr lang="en-US" dirty="0"/>
              <a:t>https://</a:t>
            </a:r>
            <a:r>
              <a:rPr lang="en-US" dirty="0" err="1"/>
              <a:t>vgvassilev.github.io</a:t>
            </a:r>
            <a:r>
              <a:rPr lang="en-US" dirty="0"/>
              <a:t>/</a:t>
            </a:r>
            <a:r>
              <a:rPr lang="en-US" dirty="0" err="1"/>
              <a:t>hepcon</a:t>
            </a:r>
            <a:r>
              <a:rPr lang="en-US" dirty="0"/>
              <a:t>/</a:t>
            </a:r>
          </a:p>
          <a:p>
            <a:r>
              <a:rPr lang="en-US" dirty="0"/>
              <a:t>The </a:t>
            </a:r>
            <a:r>
              <a:rPr lang="en-US" dirty="0" err="1"/>
              <a:t>HEPcon</a:t>
            </a:r>
            <a:r>
              <a:rPr lang="en-US" dirty="0"/>
              <a:t> developers were so kind to collaborate with us to make this happen.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E0AC1AC-4A08-894B-AE78-9235720AF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Recordings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3336DF-6E50-B24F-B40B-3435B263C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034" y="113242"/>
            <a:ext cx="1766438" cy="9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808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0ABFCC-452E-EC40-A1FD-07479A6D3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mention you are with the ACAT conference you will receive a 20% reduction on the ski passes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654F56-0229-3541-9880-6422598C4C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Driving innovation in HEP computing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DD7286F-DCDF-2C40-9335-A72984B2C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Ski Passes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2D0CB0-1792-DD46-B5E3-1FF1EDD8A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034" y="113242"/>
            <a:ext cx="1766438" cy="9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953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4172" y="1906473"/>
            <a:ext cx="8563886" cy="609726"/>
          </a:xfrm>
        </p:spPr>
        <p:txBody>
          <a:bodyPr>
            <a:noAutofit/>
          </a:bodyPr>
          <a:lstStyle/>
          <a:p>
            <a:pPr algn="ctr"/>
            <a:r>
              <a:rPr lang="fr-FR" sz="4500" dirty="0" err="1"/>
              <a:t>Thanks</a:t>
            </a:r>
            <a:r>
              <a:rPr lang="fr-FR" sz="4500" dirty="0"/>
              <a:t> for </a:t>
            </a:r>
            <a:r>
              <a:rPr lang="fr-FR" sz="4500" dirty="0" err="1"/>
              <a:t>your</a:t>
            </a:r>
            <a:r>
              <a:rPr lang="fr-FR" sz="4500" dirty="0"/>
              <a:t> attention!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2394857" y="3062003"/>
            <a:ext cx="4390655" cy="367904"/>
          </a:xfrm>
        </p:spPr>
        <p:txBody>
          <a:bodyPr>
            <a:noAutofit/>
          </a:bodyPr>
          <a:lstStyle/>
          <a:p>
            <a:pPr algn="ctr"/>
            <a:r>
              <a:rPr lang="fr-FR" sz="2700" dirty="0" err="1"/>
              <a:t>federico.carminati@cern.ch</a:t>
            </a:r>
            <a:endParaRPr lang="fr-FR" sz="27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1285" y="971555"/>
            <a:ext cx="878306" cy="878306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ACAT 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C37587-D048-4E40-B2EC-EFB586803A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2034" y="113242"/>
            <a:ext cx="1766438" cy="9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19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7DE7758-8177-424F-AFA9-83F05AE5D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549" y="444617"/>
            <a:ext cx="4199229" cy="28067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5B3567-CBC0-7946-A1E7-102D402EC65D}"/>
              </a:ext>
            </a:extLst>
          </p:cNvPr>
          <p:cNvSpPr txBox="1"/>
          <p:nvPr/>
        </p:nvSpPr>
        <p:spPr>
          <a:xfrm>
            <a:off x="5687735" y="1663349"/>
            <a:ext cx="2484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ACAT without Denis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591600-B707-8C4E-99B8-B360E4503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2034" y="113242"/>
            <a:ext cx="1766438" cy="9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643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8941DF-0203-084C-AD9A-7499BB430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Big thanks to CERN </a:t>
            </a:r>
            <a:r>
              <a:rPr lang="en-US" dirty="0" err="1"/>
              <a:t>openlab</a:t>
            </a:r>
            <a:r>
              <a:rPr lang="en-US" dirty="0"/>
              <a:t> &amp; Alberto Di </a:t>
            </a:r>
            <a:r>
              <a:rPr lang="en-US" dirty="0" err="1"/>
              <a:t>Meglio</a:t>
            </a:r>
            <a:endParaRPr lang="en-US" dirty="0"/>
          </a:p>
          <a:p>
            <a:pPr algn="ctr"/>
            <a:r>
              <a:rPr lang="en-US" dirty="0"/>
              <a:t>Maria </a:t>
            </a:r>
            <a:r>
              <a:rPr lang="en-US" dirty="0" err="1"/>
              <a:t>Girone</a:t>
            </a:r>
            <a:r>
              <a:rPr lang="en-US" dirty="0"/>
              <a:t>, </a:t>
            </a:r>
            <a:r>
              <a:rPr lang="en-US" dirty="0" err="1"/>
              <a:t>Fons</a:t>
            </a:r>
            <a:r>
              <a:rPr lang="en-US" dirty="0"/>
              <a:t> </a:t>
            </a:r>
            <a:r>
              <a:rPr lang="en-US" dirty="0" err="1"/>
              <a:t>Rademakers</a:t>
            </a:r>
            <a:r>
              <a:rPr lang="en-US" dirty="0"/>
              <a:t>, Sofia </a:t>
            </a:r>
            <a:r>
              <a:rPr lang="en-US" dirty="0" err="1"/>
              <a:t>Vallecorsa</a:t>
            </a:r>
            <a:endParaRPr lang="en-US" dirty="0"/>
          </a:p>
          <a:p>
            <a:r>
              <a:rPr lang="en-US" dirty="0"/>
              <a:t>And above and beyond</a:t>
            </a:r>
          </a:p>
          <a:p>
            <a:pPr algn="ctr"/>
            <a:r>
              <a:rPr lang="en-US" dirty="0"/>
              <a:t>Kristina </a:t>
            </a:r>
            <a:r>
              <a:rPr lang="en-US" dirty="0" err="1"/>
              <a:t>Gunne</a:t>
            </a:r>
            <a:endParaRPr lang="en-US" dirty="0"/>
          </a:p>
          <a:p>
            <a:pPr algn="ctr"/>
            <a:endParaRPr lang="en-US" dirty="0"/>
          </a:p>
          <a:p>
            <a:r>
              <a:rPr lang="en-US" dirty="0"/>
              <a:t>All this would not have happened without the generosity of our patron</a:t>
            </a:r>
          </a:p>
          <a:p>
            <a:pPr algn="ctr"/>
            <a:r>
              <a:rPr lang="en-US" dirty="0"/>
              <a:t>Eddy </a:t>
            </a:r>
            <a:r>
              <a:rPr lang="en-US" dirty="0" err="1"/>
              <a:t>Offermann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08048F-4DDD-3C4C-87B3-C307E7CE85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ACAT 2019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04EB1E-EAF0-514C-8DAA-5034200C4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I forget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76C9E3-74F0-5D41-BEA6-31C0C1815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034" y="113242"/>
            <a:ext cx="1766438" cy="9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114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462C49-6CAB-4948-A038-6451D807F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conference venue is  </a:t>
            </a:r>
            <a:r>
              <a:rPr lang="en-US" dirty="0" err="1"/>
              <a:t>Steinmatte</a:t>
            </a:r>
            <a:r>
              <a:rPr lang="en-US" dirty="0"/>
              <a:t> conference center</a:t>
            </a:r>
          </a:p>
          <a:p>
            <a:r>
              <a:rPr lang="en-US" dirty="0"/>
              <a:t>The agenda of the conference can be found here https://</a:t>
            </a:r>
            <a:r>
              <a:rPr lang="en-US" dirty="0" err="1"/>
              <a:t>indico.cern.ch</a:t>
            </a:r>
            <a:r>
              <a:rPr lang="en-US" dirty="0"/>
              <a:t>/event/708041/timetable/#</a:t>
            </a:r>
            <a:r>
              <a:rPr lang="en-US" dirty="0" err="1"/>
              <a:t>all.detailed</a:t>
            </a:r>
            <a:r>
              <a:rPr lang="en-US" dirty="0"/>
              <a:t> . </a:t>
            </a:r>
          </a:p>
          <a:p>
            <a:r>
              <a:rPr lang="en-US" dirty="0"/>
              <a:t>For full details on the conference and </a:t>
            </a:r>
            <a:r>
              <a:rPr lang="en-US" dirty="0" err="1"/>
              <a:t>Saas</a:t>
            </a:r>
            <a:r>
              <a:rPr lang="en-US" dirty="0"/>
              <a:t> Fee, please visit the conference website: https://</a:t>
            </a:r>
            <a:r>
              <a:rPr lang="en-US" dirty="0" err="1"/>
              <a:t>indico.cern.ch</a:t>
            </a:r>
            <a:r>
              <a:rPr lang="en-US" dirty="0"/>
              <a:t>/event/708041/overview</a:t>
            </a:r>
          </a:p>
          <a:p>
            <a:r>
              <a:rPr lang="en-US" dirty="0"/>
              <a:t>The registration desk is open up again on Monday morning at 8.00 at the </a:t>
            </a:r>
            <a:r>
              <a:rPr lang="en-US" dirty="0" err="1"/>
              <a:t>Steinmatte</a:t>
            </a:r>
            <a:r>
              <a:rPr lang="en-US" dirty="0"/>
              <a:t> conference center, and remain open each morning until Wednesday lunch time. After this, badges can be found at the conference center reception;</a:t>
            </a:r>
          </a:p>
          <a:p>
            <a:r>
              <a:rPr lang="en-US" dirty="0"/>
              <a:t>All coffee breaks will take place in the </a:t>
            </a:r>
            <a:r>
              <a:rPr lang="en-US" dirty="0" err="1"/>
              <a:t>Steinmatte</a:t>
            </a:r>
            <a:r>
              <a:rPr lang="en-US" dirty="0"/>
              <a:t> conference center;</a:t>
            </a:r>
          </a:p>
          <a:p>
            <a:r>
              <a:rPr lang="en-US" dirty="0"/>
              <a:t>The conference buffet lunch will be served in the Hotel Dom and the Glacier Hotel, both are situated about 1 km from the conference center. You MUST wear your conference badge in order to be able to eat!</a:t>
            </a:r>
          </a:p>
          <a:p>
            <a:r>
              <a:rPr lang="en-US" dirty="0"/>
              <a:t>The Conference dinner will take place on Wednesday evening, at the Dom Hotel. The registration for the dinner online is now closed, but a few tickets will be available on Monday at the registration desk. The cost for the dinner is 100 CHF.</a:t>
            </a:r>
          </a:p>
          <a:p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E0AC1AC-4A08-894B-AE78-9235720AF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Logistic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4B4BE7-6AFA-8D43-89B7-AE4CAD5E7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034" y="113242"/>
            <a:ext cx="1766438" cy="9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709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BE634CD-3E05-804A-B80B-4B134C018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As we have accepted many posters, we have two groups of poster sessions</a:t>
            </a:r>
          </a:p>
          <a:p>
            <a:r>
              <a:rPr lang="en-US" dirty="0"/>
              <a:t>Posters will be hanged </a:t>
            </a:r>
            <a:r>
              <a:rPr lang="en-US"/>
              <a:t>in room B</a:t>
            </a:r>
            <a:endParaRPr lang="en-US" dirty="0"/>
          </a:p>
          <a:p>
            <a:r>
              <a:rPr lang="en-US" dirty="0"/>
              <a:t>Poster Session 1 will take place on Monday and Tuesday</a:t>
            </a:r>
          </a:p>
          <a:p>
            <a:r>
              <a:rPr lang="en-US" dirty="0"/>
              <a:t>Poster Session 2 will take place on Wednesday and Thursday</a:t>
            </a:r>
          </a:p>
          <a:p>
            <a:r>
              <a:rPr lang="en-US" dirty="0"/>
              <a:t>Poster sessions will take place during coffee breaks in room B.</a:t>
            </a:r>
          </a:p>
          <a:p>
            <a:r>
              <a:rPr lang="en-US" dirty="0"/>
              <a:t>Instructions as well as the schedule can be found here: https://</a:t>
            </a:r>
            <a:r>
              <a:rPr lang="en-US" dirty="0" err="1"/>
              <a:t>indico.cern.ch</a:t>
            </a:r>
            <a:r>
              <a:rPr lang="en-US" dirty="0"/>
              <a:t>/event/708041/page/16528-poster-sessions</a:t>
            </a:r>
          </a:p>
          <a:p>
            <a:r>
              <a:rPr lang="en-US" dirty="0"/>
              <a:t>A vote will be arranged for the best poster per session, more information will be sent out to conference delegates later on.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F79312B-760A-F646-9970-30DD605C8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E9A2A37-D7AF-1842-BDEA-C1AF54F840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034" y="113242"/>
            <a:ext cx="1766438" cy="9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639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736AD5-75F0-7D4A-BF78-C80848B3B0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Wednesday panel after diversity-themed plenary</a:t>
            </a:r>
          </a:p>
          <a:p>
            <a:r>
              <a:rPr lang="en-US" dirty="0"/>
              <a:t>Short form to gather questions for panel members to be discussed at the RT:</a:t>
            </a:r>
            <a:br>
              <a:rPr lang="en-US" dirty="0"/>
            </a:br>
            <a:r>
              <a:rPr lang="en-US" u="sng" dirty="0">
                <a:hlinkClick r:id="rId2"/>
              </a:rPr>
              <a:t>http://cern.ch/go/9q6h</a:t>
            </a:r>
            <a:endParaRPr lang="en-US" dirty="0">
              <a:solidFill>
                <a:srgbClr val="000000"/>
              </a:solidFill>
            </a:endParaRPr>
          </a:p>
          <a:p>
            <a:pPr lvl="1">
              <a:defRPr i="1"/>
            </a:pPr>
            <a:r>
              <a:rPr lang="en-US" dirty="0">
                <a:solidFill>
                  <a:srgbClr val="000000"/>
                </a:solidFill>
              </a:rPr>
              <a:t>What makes a good computer? </a:t>
            </a:r>
            <a:r>
              <a:rPr lang="en-US" b="1" dirty="0">
                <a:solidFill>
                  <a:srgbClr val="000000"/>
                </a:solidFill>
              </a:rPr>
              <a:t>9 q</a:t>
            </a:r>
            <a:r>
              <a:rPr lang="en-US" dirty="0">
                <a:solidFill>
                  <a:srgbClr val="000000"/>
                </a:solidFill>
              </a:rPr>
              <a:t>ubits, </a:t>
            </a:r>
            <a:r>
              <a:rPr lang="en-US" b="1" dirty="0">
                <a:solidFill>
                  <a:srgbClr val="000000"/>
                </a:solidFill>
              </a:rPr>
              <a:t>6 h</a:t>
            </a:r>
            <a:r>
              <a:rPr lang="en-US" dirty="0">
                <a:solidFill>
                  <a:srgbClr val="000000"/>
                </a:solidFill>
              </a:rPr>
              <a:t>ard drives!</a:t>
            </a:r>
          </a:p>
          <a:p>
            <a:r>
              <a:rPr lang="en-US" dirty="0"/>
              <a:t>Please contact </a:t>
            </a:r>
            <a:r>
              <a:rPr lang="en-US" u="sng" dirty="0">
                <a:hlinkClick r:id="rId3"/>
              </a:rPr>
              <a:t>acat-dwg@cern.ch</a:t>
            </a:r>
            <a:r>
              <a:rPr lang="en-US" dirty="0"/>
              <a:t> should you have comments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763B03-ED14-674B-A411-535AE47C07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Driving innovation in HEP computing</a:t>
            </a: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F87FF4-4C06-E64C-9193-B80B24F7E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Diversity round table</a:t>
            </a:r>
          </a:p>
        </p:txBody>
      </p:sp>
    </p:spTree>
    <p:extLst>
      <p:ext uri="{BB962C8B-B14F-4D97-AF65-F5344CB8AC3E}">
        <p14:creationId xmlns:p14="http://schemas.microsoft.com/office/powerpoint/2010/main" val="861941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462C49-6CAB-4948-A038-6451D807F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All speakers are kindly requested to upload their talks through the </a:t>
            </a:r>
            <a:r>
              <a:rPr lang="en-US" dirty="0" err="1"/>
              <a:t>Indico</a:t>
            </a:r>
            <a:r>
              <a:rPr lang="en-US" dirty="0"/>
              <a:t> system. If you have any problems, please contact your Track conveners.</a:t>
            </a:r>
          </a:p>
          <a:p>
            <a:r>
              <a:rPr lang="en-US" dirty="0"/>
              <a:t>Track 1: acat-tc1-2019@cern.ch</a:t>
            </a:r>
          </a:p>
          <a:p>
            <a:r>
              <a:rPr lang="en-US" dirty="0"/>
              <a:t>Track 2: acat-tc2-2019@cern.ch</a:t>
            </a:r>
          </a:p>
          <a:p>
            <a:r>
              <a:rPr lang="en-US" dirty="0"/>
              <a:t>Track 3: acat-tc3-2019@cern.ch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E0AC1AC-4A08-894B-AE78-9235720AF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61C918-7BD4-7B4A-B5CE-43018DA0AF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034" y="113242"/>
            <a:ext cx="1766438" cy="9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60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462C49-6CAB-4948-A038-6451D807F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Name: </a:t>
            </a:r>
            <a:r>
              <a:rPr lang="en-US" dirty="0" err="1"/>
              <a:t>HotelAllalin</a:t>
            </a:r>
            <a:endParaRPr lang="en-US" dirty="0"/>
          </a:p>
          <a:p>
            <a:r>
              <a:rPr lang="en-US" dirty="0"/>
              <a:t>Password: AhsF1415</a:t>
            </a:r>
          </a:p>
          <a:p>
            <a:endParaRPr lang="en-US" dirty="0"/>
          </a:p>
          <a:p>
            <a:r>
              <a:rPr lang="en-US" dirty="0"/>
              <a:t>Name: ACAT1_2.4GHz, ACAT1_5GHz</a:t>
            </a:r>
          </a:p>
          <a:p>
            <a:r>
              <a:rPr lang="en-US" dirty="0"/>
              <a:t>Password: ACAT2019</a:t>
            </a:r>
          </a:p>
          <a:p>
            <a:endParaRPr lang="en-US" dirty="0"/>
          </a:p>
          <a:p>
            <a:r>
              <a:rPr lang="en-US" dirty="0"/>
              <a:t>Name: ACAT2_2.4GHz, ACAT2_5GHz</a:t>
            </a:r>
          </a:p>
          <a:p>
            <a:r>
              <a:rPr lang="en-US" dirty="0"/>
              <a:t>Password: ACAT2019</a:t>
            </a:r>
          </a:p>
          <a:p>
            <a:endParaRPr lang="en-US" dirty="0"/>
          </a:p>
          <a:p>
            <a:r>
              <a:rPr lang="en-US" dirty="0"/>
              <a:t>For people with Swiss GSMs please use the 4G network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E0AC1AC-4A08-894B-AE78-9235720AF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WiFi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9ACDD8-EFBA-9E4C-B5D9-E51979DD5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034" y="113242"/>
            <a:ext cx="1766438" cy="9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334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462C49-6CAB-4948-A038-6451D807FD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Conference Delegates who have booked a bus transfer MUST make sure they arrive in time to the designated meeting area.</a:t>
            </a:r>
          </a:p>
          <a:p>
            <a:r>
              <a:rPr lang="en-US" dirty="0"/>
              <a:t>The bus leaving from </a:t>
            </a:r>
            <a:r>
              <a:rPr lang="en-US" dirty="0" err="1"/>
              <a:t>Saas</a:t>
            </a:r>
            <a:r>
              <a:rPr lang="en-US" dirty="0"/>
              <a:t> Fee on Friday will leave at 14h sharp on Friday from the bus terminal in </a:t>
            </a:r>
            <a:r>
              <a:rPr lang="en-US" dirty="0" err="1"/>
              <a:t>Saas</a:t>
            </a:r>
            <a:r>
              <a:rPr lang="en-US" dirty="0"/>
              <a:t> Fee.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E0AC1AC-4A08-894B-AE78-9235720AF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 Transfer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9F92CE-2860-2342-9B3F-A25878073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2034" y="113242"/>
            <a:ext cx="1766438" cy="9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6976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7986</TotalTime>
  <Words>345</Words>
  <Application>Microsoft Macintosh PowerPoint</Application>
  <PresentationFormat>On-screen Show (16:9)</PresentationFormat>
  <Paragraphs>72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Wingdings</vt:lpstr>
      <vt:lpstr>Thème Office</vt:lpstr>
      <vt:lpstr>Welcome to ACAT 2019</vt:lpstr>
      <vt:lpstr>PowerPoint Presentation</vt:lpstr>
      <vt:lpstr>Before I forget</vt:lpstr>
      <vt:lpstr>Logistic</vt:lpstr>
      <vt:lpstr>Posters</vt:lpstr>
      <vt:lpstr>Diversity round table</vt:lpstr>
      <vt:lpstr>Speakers</vt:lpstr>
      <vt:lpstr>WiFi</vt:lpstr>
      <vt:lpstr>Bus Transfer</vt:lpstr>
      <vt:lpstr>Recordings</vt:lpstr>
      <vt:lpstr>Ski Passes</vt:lpstr>
      <vt:lpstr>Thanks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Federico Carminati</cp:lastModifiedBy>
  <cp:revision>417</cp:revision>
  <cp:lastPrinted>2018-04-26T11:21:04Z</cp:lastPrinted>
  <dcterms:created xsi:type="dcterms:W3CDTF">2017-05-22T08:24:09Z</dcterms:created>
  <dcterms:modified xsi:type="dcterms:W3CDTF">2019-03-11T07:45:01Z</dcterms:modified>
</cp:coreProperties>
</file>