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wdp" ContentType="image/vnd.ms-photo"/>
  <Default Extension="tiff" ContentType="image/tif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4" r:id="rId1"/>
    <p:sldMasterId id="2147483688" r:id="rId2"/>
  </p:sldMasterIdLst>
  <p:notesMasterIdLst>
    <p:notesMasterId r:id="rId25"/>
  </p:notesMasterIdLst>
  <p:handoutMasterIdLst>
    <p:handoutMasterId r:id="rId26"/>
  </p:handoutMasterIdLst>
  <p:sldIdLst>
    <p:sldId id="257" r:id="rId3"/>
    <p:sldId id="472" r:id="rId4"/>
    <p:sldId id="456" r:id="rId5"/>
    <p:sldId id="489" r:id="rId6"/>
    <p:sldId id="414" r:id="rId7"/>
    <p:sldId id="275" r:id="rId8"/>
    <p:sldId id="463" r:id="rId9"/>
    <p:sldId id="453" r:id="rId10"/>
    <p:sldId id="482" r:id="rId11"/>
    <p:sldId id="493" r:id="rId12"/>
    <p:sldId id="504" r:id="rId13"/>
    <p:sldId id="491" r:id="rId14"/>
    <p:sldId id="490" r:id="rId15"/>
    <p:sldId id="503" r:id="rId16"/>
    <p:sldId id="501" r:id="rId17"/>
    <p:sldId id="492" r:id="rId18"/>
    <p:sldId id="499" r:id="rId19"/>
    <p:sldId id="506" r:id="rId20"/>
    <p:sldId id="495" r:id="rId21"/>
    <p:sldId id="402" r:id="rId22"/>
    <p:sldId id="486" r:id="rId23"/>
    <p:sldId id="476" r:id="rId24"/>
  </p:sldIdLst>
  <p:sldSz cx="9144000" cy="5143500" type="screen16x9"/>
  <p:notesSz cx="6669088" cy="9928225"/>
  <p:custDataLst>
    <p:tags r:id="rId27"/>
  </p:custDataLst>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715"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lvatore Adriana" initials="SA"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A00"/>
    <a:srgbClr val="D5CAE5"/>
    <a:srgbClr val="C3B6D8"/>
    <a:srgbClr val="211056"/>
    <a:srgbClr val="E5DFF0"/>
    <a:srgbClr val="E6E34C"/>
    <a:srgbClr val="949494"/>
    <a:srgbClr val="EC7641"/>
    <a:srgbClr val="F6BA33"/>
    <a:srgbClr val="5990C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596" autoAdjust="0"/>
    <p:restoredTop sz="92415"/>
  </p:normalViewPr>
  <p:slideViewPr>
    <p:cSldViewPr snapToGrid="0" snapToObjects="1">
      <p:cViewPr>
        <p:scale>
          <a:sx n="124" d="100"/>
          <a:sy n="124" d="100"/>
        </p:scale>
        <p:origin x="144" y="384"/>
      </p:cViewPr>
      <p:guideLst>
        <p:guide orient="horz" pos="1620"/>
        <p:guide pos="715"/>
      </p:guideLst>
    </p:cSldViewPr>
  </p:slideViewPr>
  <p:notesTextViewPr>
    <p:cViewPr>
      <p:scale>
        <a:sx n="100" d="100"/>
        <a:sy n="100" d="100"/>
      </p:scale>
      <p:origin x="0" y="0"/>
    </p:cViewPr>
  </p:notesTextViewPr>
  <p:sorterViewPr>
    <p:cViewPr>
      <p:scale>
        <a:sx n="110" d="100"/>
        <a:sy n="11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gs" Target="tags/tag1.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890458" cy="498003"/>
          </a:xfrm>
          <a:prstGeom prst="rect">
            <a:avLst/>
          </a:prstGeom>
        </p:spPr>
        <p:txBody>
          <a:bodyPr vert="horz" lIns="91440" tIns="45720" rIns="91440" bIns="45720" rtlCol="0"/>
          <a:lstStyle>
            <a:lvl1pPr algn="l">
              <a:defRPr sz="1200"/>
            </a:lvl1pPr>
          </a:lstStyle>
          <a:p>
            <a:endParaRPr lang="fr-CH"/>
          </a:p>
        </p:txBody>
      </p:sp>
      <p:sp>
        <p:nvSpPr>
          <p:cNvPr id="3" name="Date Placeholder 2"/>
          <p:cNvSpPr>
            <a:spLocks noGrp="1"/>
          </p:cNvSpPr>
          <p:nvPr>
            <p:ph type="dt" sz="quarter" idx="1"/>
          </p:nvPr>
        </p:nvSpPr>
        <p:spPr>
          <a:xfrm>
            <a:off x="3777073" y="0"/>
            <a:ext cx="2890458" cy="498003"/>
          </a:xfrm>
          <a:prstGeom prst="rect">
            <a:avLst/>
          </a:prstGeom>
        </p:spPr>
        <p:txBody>
          <a:bodyPr vert="horz" lIns="91440" tIns="45720" rIns="91440" bIns="45720" rtlCol="0"/>
          <a:lstStyle>
            <a:lvl1pPr algn="r">
              <a:defRPr sz="1200"/>
            </a:lvl1pPr>
          </a:lstStyle>
          <a:p>
            <a:fld id="{3770B7B0-7733-4A6D-8DE3-2492E22E4EBE}" type="datetimeFigureOut">
              <a:rPr lang="fr-CH" smtClean="0"/>
              <a:t>09.03.19</a:t>
            </a:fld>
            <a:endParaRPr lang="fr-CH"/>
          </a:p>
        </p:txBody>
      </p:sp>
      <p:sp>
        <p:nvSpPr>
          <p:cNvPr id="4" name="Footer Placeholder 3"/>
          <p:cNvSpPr>
            <a:spLocks noGrp="1"/>
          </p:cNvSpPr>
          <p:nvPr>
            <p:ph type="ftr" sz="quarter" idx="2"/>
          </p:nvPr>
        </p:nvSpPr>
        <p:spPr>
          <a:xfrm>
            <a:off x="1" y="9430224"/>
            <a:ext cx="2890458" cy="498002"/>
          </a:xfrm>
          <a:prstGeom prst="rect">
            <a:avLst/>
          </a:prstGeom>
        </p:spPr>
        <p:txBody>
          <a:bodyPr vert="horz" lIns="91440" tIns="45720" rIns="91440" bIns="45720" rtlCol="0" anchor="b"/>
          <a:lstStyle>
            <a:lvl1pPr algn="l">
              <a:defRPr sz="1200"/>
            </a:lvl1pPr>
          </a:lstStyle>
          <a:p>
            <a:endParaRPr lang="fr-CH"/>
          </a:p>
        </p:txBody>
      </p:sp>
      <p:sp>
        <p:nvSpPr>
          <p:cNvPr id="5" name="Slide Number Placeholder 4"/>
          <p:cNvSpPr>
            <a:spLocks noGrp="1"/>
          </p:cNvSpPr>
          <p:nvPr>
            <p:ph type="sldNum" sz="quarter" idx="3"/>
          </p:nvPr>
        </p:nvSpPr>
        <p:spPr>
          <a:xfrm>
            <a:off x="3777073" y="9430224"/>
            <a:ext cx="2890458" cy="498002"/>
          </a:xfrm>
          <a:prstGeom prst="rect">
            <a:avLst/>
          </a:prstGeom>
        </p:spPr>
        <p:txBody>
          <a:bodyPr vert="horz" lIns="91440" tIns="45720" rIns="91440" bIns="45720" rtlCol="0" anchor="b"/>
          <a:lstStyle>
            <a:lvl1pPr algn="r">
              <a:defRPr sz="1200"/>
            </a:lvl1pPr>
          </a:lstStyle>
          <a:p>
            <a:fld id="{FD5885F4-E632-4C2B-A285-DA33BA151B77}" type="slidenum">
              <a:rPr lang="fr-CH" smtClean="0"/>
              <a:t>‹#›</a:t>
            </a:fld>
            <a:endParaRPr lang="fr-CH"/>
          </a:p>
        </p:txBody>
      </p:sp>
    </p:spTree>
    <p:extLst>
      <p:ext uri="{BB962C8B-B14F-4D97-AF65-F5344CB8AC3E}">
        <p14:creationId xmlns:p14="http://schemas.microsoft.com/office/powerpoint/2010/main" val="33158244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889938" cy="496411"/>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777608" y="0"/>
            <a:ext cx="2889938" cy="496411"/>
          </a:xfrm>
          <a:prstGeom prst="rect">
            <a:avLst/>
          </a:prstGeom>
        </p:spPr>
        <p:txBody>
          <a:bodyPr vert="horz" lIns="91440" tIns="45720" rIns="91440" bIns="45720" rtlCol="0"/>
          <a:lstStyle>
            <a:lvl1pPr algn="r">
              <a:defRPr sz="1200"/>
            </a:lvl1pPr>
          </a:lstStyle>
          <a:p>
            <a:fld id="{23B1B23D-8205-5047-86C9-84C9A9E2BE6A}" type="datetimeFigureOut">
              <a:rPr lang="fr-FR" smtClean="0"/>
              <a:t>09/03/2019</a:t>
            </a:fld>
            <a:endParaRPr lang="fr-FR"/>
          </a:p>
        </p:txBody>
      </p:sp>
      <p:sp>
        <p:nvSpPr>
          <p:cNvPr id="4" name="Espace réservé de l'image des diapositives 3"/>
          <p:cNvSpPr>
            <a:spLocks noGrp="1" noRot="1" noChangeAspect="1"/>
          </p:cNvSpPr>
          <p:nvPr>
            <p:ph type="sldImg" idx="2"/>
          </p:nvPr>
        </p:nvSpPr>
        <p:spPr>
          <a:xfrm>
            <a:off x="26988" y="744538"/>
            <a:ext cx="6615112" cy="3722687"/>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66909" y="4715907"/>
            <a:ext cx="5335270" cy="4467701"/>
          </a:xfrm>
          <a:prstGeom prst="rect">
            <a:avLst/>
          </a:prstGeom>
        </p:spPr>
        <p:txBody>
          <a:bodyPr vert="horz" lIns="91440" tIns="45720" rIns="91440" bIns="45720" rtlCol="0"/>
          <a:lstStyle/>
          <a:p>
            <a:pPr lvl="0"/>
            <a:r>
              <a:rPr lang="fr-CH"/>
              <a:t>Cliquez pour modifier les styles du texte du masque</a:t>
            </a:r>
          </a:p>
          <a:p>
            <a:pPr lvl="1"/>
            <a:r>
              <a:rPr lang="fr-CH"/>
              <a:t>Deuxième niveau</a:t>
            </a:r>
          </a:p>
          <a:p>
            <a:pPr lvl="2"/>
            <a:r>
              <a:rPr lang="fr-CH"/>
              <a:t>Troisième niveau</a:t>
            </a:r>
          </a:p>
          <a:p>
            <a:pPr lvl="3"/>
            <a:r>
              <a:rPr lang="fr-CH"/>
              <a:t>Quatrième niveau</a:t>
            </a:r>
          </a:p>
          <a:p>
            <a:pPr lvl="4"/>
            <a:r>
              <a:rPr lang="fr-CH"/>
              <a:t>Cinquième niveau</a:t>
            </a:r>
            <a:endParaRPr lang="fr-FR"/>
          </a:p>
        </p:txBody>
      </p:sp>
      <p:sp>
        <p:nvSpPr>
          <p:cNvPr id="6" name="Espace réservé du pied de page 5"/>
          <p:cNvSpPr>
            <a:spLocks noGrp="1"/>
          </p:cNvSpPr>
          <p:nvPr>
            <p:ph type="ftr" sz="quarter" idx="4"/>
          </p:nvPr>
        </p:nvSpPr>
        <p:spPr>
          <a:xfrm>
            <a:off x="0" y="9430091"/>
            <a:ext cx="2889938" cy="496411"/>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777608" y="9430091"/>
            <a:ext cx="2889938" cy="496411"/>
          </a:xfrm>
          <a:prstGeom prst="rect">
            <a:avLst/>
          </a:prstGeom>
        </p:spPr>
        <p:txBody>
          <a:bodyPr vert="horz" lIns="91440" tIns="45720" rIns="91440" bIns="45720" rtlCol="0" anchor="b"/>
          <a:lstStyle>
            <a:lvl1pPr algn="r">
              <a:defRPr sz="1200"/>
            </a:lvl1pPr>
          </a:lstStyle>
          <a:p>
            <a:fld id="{5DA5100C-C33F-D24F-907D-4824B84578ED}" type="slidenum">
              <a:rPr lang="fr-FR" smtClean="0"/>
              <a:t>‹#›</a:t>
            </a:fld>
            <a:endParaRPr lang="fr-FR"/>
          </a:p>
        </p:txBody>
      </p:sp>
    </p:spTree>
    <p:extLst>
      <p:ext uri="{BB962C8B-B14F-4D97-AF65-F5344CB8AC3E}">
        <p14:creationId xmlns:p14="http://schemas.microsoft.com/office/powerpoint/2010/main" val="195361098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arxiv.org/abs/1901.10975" TargetMode="External"/><Relationship Id="rId2" Type="http://schemas.openxmlformats.org/officeDocument/2006/relationships/slide" Target="../slides/slide10.xml"/><Relationship Id="rId1" Type="http://schemas.openxmlformats.org/officeDocument/2006/relationships/notesMaster" Target="../notesMasters/notesMaster1.xml"/><Relationship Id="rId4" Type="http://schemas.openxmlformats.org/officeDocument/2006/relationships/hyperlink" Target="http://arxiv.org/abs/1901.05344"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marR="0" lvl="0" indent="-285750" algn="l" rtl="0">
              <a:lnSpc>
                <a:spcPct val="100000"/>
              </a:lnSpc>
              <a:spcBef>
                <a:spcPts val="0"/>
              </a:spcBef>
              <a:spcAft>
                <a:spcPts val="0"/>
              </a:spcAft>
              <a:buClr>
                <a:srgbClr val="000000"/>
              </a:buClr>
              <a:buSzPts val="1600"/>
              <a:buFont typeface="Arial" panose="020B0604020202020204" pitchFamily="34" charset="0"/>
              <a:buChar char="•"/>
            </a:pPr>
            <a:r>
              <a:rPr lang="en-US" sz="1200" i="0" u="none" strike="noStrike" cap="none" dirty="0">
                <a:solidFill>
                  <a:srgbClr val="000000"/>
                </a:solidFill>
                <a:latin typeface="Arial Narrow"/>
                <a:ea typeface="Arial Narrow"/>
                <a:cs typeface="Arial Narrow"/>
                <a:sym typeface="Arial Narrow"/>
              </a:rPr>
              <a:t>Computing has seen an </a:t>
            </a:r>
            <a:r>
              <a:rPr lang="en-US" sz="1200" b="1" i="0" u="none" strike="noStrike" cap="none" dirty="0">
                <a:solidFill>
                  <a:srgbClr val="000000"/>
                </a:solidFill>
                <a:latin typeface="Arial Narrow"/>
                <a:ea typeface="Arial Narrow"/>
                <a:cs typeface="Arial Narrow"/>
                <a:sym typeface="Arial Narrow"/>
              </a:rPr>
              <a:t>unparalleled exponential development</a:t>
            </a:r>
          </a:p>
          <a:p>
            <a:pPr marL="285750" marR="0" lvl="0" indent="-285750" algn="l" rtl="0">
              <a:lnSpc>
                <a:spcPct val="100000"/>
              </a:lnSpc>
              <a:spcBef>
                <a:spcPts val="0"/>
              </a:spcBef>
              <a:spcAft>
                <a:spcPts val="0"/>
              </a:spcAft>
              <a:buClr>
                <a:srgbClr val="000000"/>
              </a:buClr>
              <a:buSzPts val="1600"/>
              <a:buFont typeface="Arial" panose="020B0604020202020204" pitchFamily="34" charset="0"/>
              <a:buChar char="•"/>
            </a:pPr>
            <a:r>
              <a:rPr lang="en-US" sz="1200" dirty="0">
                <a:latin typeface="Arial Narrow"/>
                <a:ea typeface="Arial Narrow"/>
                <a:cs typeface="Arial Narrow"/>
                <a:sym typeface="Arial Narrow"/>
              </a:rPr>
              <a:t>In the last decades supercomputer performance grew </a:t>
            </a:r>
            <a:r>
              <a:rPr lang="en-US" sz="1200" b="1" dirty="0">
                <a:latin typeface="Arial Narrow"/>
                <a:ea typeface="Arial Narrow"/>
                <a:cs typeface="Arial Narrow"/>
                <a:sym typeface="Arial Narrow"/>
              </a:rPr>
              <a:t>1000x every ~10 years</a:t>
            </a:r>
          </a:p>
          <a:p>
            <a:pPr marL="285750" marR="0" lvl="0" indent="-285750" algn="l" rtl="0">
              <a:lnSpc>
                <a:spcPct val="100000"/>
              </a:lnSpc>
              <a:spcBef>
                <a:spcPts val="0"/>
              </a:spcBef>
              <a:spcAft>
                <a:spcPts val="0"/>
              </a:spcAft>
              <a:buClr>
                <a:srgbClr val="000000"/>
              </a:buClr>
              <a:buSzPts val="1600"/>
              <a:buFont typeface="Arial" panose="020B0604020202020204" pitchFamily="34" charset="0"/>
              <a:buChar char="•"/>
            </a:pPr>
            <a:r>
              <a:rPr lang="en-US" sz="1200" i="0" u="none" strike="noStrike" cap="none" dirty="0">
                <a:solidFill>
                  <a:srgbClr val="000000"/>
                </a:solidFill>
                <a:latin typeface="Arial Narrow"/>
                <a:ea typeface="Arial Narrow"/>
                <a:cs typeface="Arial Narrow"/>
                <a:sym typeface="Arial Narrow"/>
              </a:rPr>
              <a:t>Almost all </a:t>
            </a:r>
            <a:r>
              <a:rPr lang="en-US" sz="1200" b="1" i="0" u="none" strike="noStrike" cap="none" dirty="0">
                <a:solidFill>
                  <a:srgbClr val="000000"/>
                </a:solidFill>
                <a:latin typeface="Arial Narrow"/>
                <a:ea typeface="Arial Narrow"/>
                <a:cs typeface="Arial Narrow"/>
                <a:sym typeface="Arial Narrow"/>
              </a:rPr>
              <a:t>scientific disciplines have long embraced this capability</a:t>
            </a:r>
          </a:p>
          <a:p>
            <a:endParaRPr lang="en-US" dirty="0"/>
          </a:p>
        </p:txBody>
      </p:sp>
      <p:sp>
        <p:nvSpPr>
          <p:cNvPr id="4" name="Slide Number Placeholder 3"/>
          <p:cNvSpPr>
            <a:spLocks noGrp="1"/>
          </p:cNvSpPr>
          <p:nvPr>
            <p:ph type="sldNum" sz="quarter" idx="5"/>
          </p:nvPr>
        </p:nvSpPr>
        <p:spPr/>
        <p:txBody>
          <a:bodyPr/>
          <a:lstStyle/>
          <a:p>
            <a:fld id="{5DA5100C-C33F-D24F-907D-4824B84578ED}" type="slidenum">
              <a:rPr lang="fr-FR" smtClean="0"/>
              <a:t>2</a:t>
            </a:fld>
            <a:endParaRPr lang="fr-FR"/>
          </a:p>
        </p:txBody>
      </p:sp>
    </p:spTree>
    <p:extLst>
      <p:ext uri="{BB962C8B-B14F-4D97-AF65-F5344CB8AC3E}">
        <p14:creationId xmlns:p14="http://schemas.microsoft.com/office/powerpoint/2010/main" val="11358650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kern="1200" dirty="0">
                <a:solidFill>
                  <a:schemeClr val="tx1"/>
                </a:solidFill>
                <a:effectLst/>
                <a:latin typeface="+mn-lt"/>
                <a:ea typeface="+mn-ea"/>
                <a:cs typeface="+mn-cs"/>
              </a:rPr>
              <a:t>Bardeen, Brattain, Shockley </a:t>
            </a:r>
            <a:endParaRPr lang="en-US" sz="12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  </a:t>
            </a:r>
            <a:r>
              <a:rPr lang="en-US" sz="1200" b="0" kern="1200" dirty="0">
                <a:solidFill>
                  <a:schemeClr val="tx1"/>
                </a:solidFill>
                <a:effectLst/>
                <a:latin typeface="+mn-lt"/>
                <a:ea typeface="+mn-ea"/>
                <a:cs typeface="+mn-cs"/>
              </a:rPr>
              <a:t>Invented 1948 at Bell Labs </a:t>
            </a:r>
            <a:endParaRPr lang="en-US" sz="14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  </a:t>
            </a:r>
            <a:r>
              <a:rPr lang="en-US" sz="1200" b="0" kern="1200" dirty="0">
                <a:solidFill>
                  <a:schemeClr val="tx1"/>
                </a:solidFill>
                <a:effectLst/>
                <a:latin typeface="+mn-lt"/>
                <a:ea typeface="+mn-ea"/>
                <a:cs typeface="+mn-cs"/>
              </a:rPr>
              <a:t>1956 Nobel Price for the transistor effect </a:t>
            </a:r>
            <a:endParaRPr lang="en-US" sz="1400" kern="1200" dirty="0">
              <a:solidFill>
                <a:schemeClr val="tx1"/>
              </a:solidFill>
              <a:effectLst/>
              <a:latin typeface="+mn-lt"/>
              <a:ea typeface="+mn-ea"/>
              <a:cs typeface="+mn-cs"/>
            </a:endParaRPr>
          </a:p>
          <a:p>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kern="1200" dirty="0">
                <a:solidFill>
                  <a:schemeClr val="tx1"/>
                </a:solidFill>
                <a:effectLst/>
                <a:latin typeface="+mn-lt"/>
                <a:ea typeface="+mn-ea"/>
                <a:cs typeface="+mn-cs"/>
              </a:rPr>
              <a:t>Jack Kilby, 1958, Texas Instruments, Nobel Price 2000 Robert Noyce, 1958, Fairchild Semiconductors</a:t>
            </a:r>
            <a:br>
              <a:rPr lang="en-US" sz="1200" b="0" kern="1200" dirty="0">
                <a:solidFill>
                  <a:schemeClr val="tx1"/>
                </a:solidFill>
                <a:effectLst/>
                <a:latin typeface="+mn-lt"/>
                <a:ea typeface="+mn-ea"/>
                <a:cs typeface="+mn-cs"/>
              </a:rPr>
            </a:br>
            <a:endParaRPr lang="en-US" dirty="0">
              <a:effectLst/>
            </a:endParaRPr>
          </a:p>
          <a:p>
            <a:endParaRPr lang="en-US" dirty="0"/>
          </a:p>
        </p:txBody>
      </p:sp>
      <p:sp>
        <p:nvSpPr>
          <p:cNvPr id="4" name="Slide Number Placeholder 3"/>
          <p:cNvSpPr>
            <a:spLocks noGrp="1"/>
          </p:cNvSpPr>
          <p:nvPr>
            <p:ph type="sldNum" sz="quarter" idx="5"/>
          </p:nvPr>
        </p:nvSpPr>
        <p:spPr/>
        <p:txBody>
          <a:bodyPr/>
          <a:lstStyle/>
          <a:p>
            <a:fld id="{5DA5100C-C33F-D24F-907D-4824B84578ED}" type="slidenum">
              <a:rPr lang="fr-FR" smtClean="0"/>
              <a:t>4</a:t>
            </a:fld>
            <a:endParaRPr lang="fr-FR"/>
          </a:p>
        </p:txBody>
      </p:sp>
    </p:spTree>
    <p:extLst>
      <p:ext uri="{BB962C8B-B14F-4D97-AF65-F5344CB8AC3E}">
        <p14:creationId xmlns:p14="http://schemas.microsoft.com/office/powerpoint/2010/main" val="39599118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1" dirty="0" err="1">
                <a:latin typeface="Arial Narrow" charset="0"/>
                <a:cs typeface="Arial Narrow" charset="0"/>
              </a:rPr>
              <a:t>Kumbhar</a:t>
            </a:r>
            <a:r>
              <a:rPr lang="en-US" sz="1200" i="1" dirty="0">
                <a:latin typeface="Arial Narrow" charset="0"/>
                <a:cs typeface="Arial Narrow" charset="0"/>
              </a:rPr>
              <a:t> et al., </a:t>
            </a:r>
            <a:r>
              <a:rPr lang="en-US" sz="1200" i="1" dirty="0" err="1">
                <a:latin typeface="Arial Narrow" charset="0"/>
                <a:cs typeface="Arial Narrow" charset="0"/>
              </a:rPr>
              <a:t>arXiv</a:t>
            </a:r>
            <a:r>
              <a:rPr lang="en-US" sz="1200" i="1" dirty="0">
                <a:latin typeface="Arial Narrow" charset="0"/>
                <a:cs typeface="Arial Narrow" charset="0"/>
              </a:rPr>
              <a:t>, </a:t>
            </a:r>
            <a:r>
              <a:rPr lang="en-US" sz="1200" i="1" dirty="0">
                <a:latin typeface="Arial Narrow" charset="0"/>
                <a:cs typeface="Arial Narrow" charset="0"/>
                <a:hlinkClick r:id="rId3"/>
              </a:rPr>
              <a:t>http://arxiv.org/abs/1901.10975</a:t>
            </a:r>
            <a:endParaRPr lang="en-US" sz="1200" i="1" dirty="0">
              <a:latin typeface="Arial Narrow" charset="0"/>
              <a:cs typeface="Arial Narrow" charset="0"/>
            </a:endParaRPr>
          </a:p>
          <a:p>
            <a:r>
              <a:rPr lang="en-US" sz="1200" i="1" dirty="0" err="1">
                <a:latin typeface="Arial Narrow" charset="0"/>
                <a:cs typeface="Arial Narrow" charset="0"/>
              </a:rPr>
              <a:t>Cremonesi</a:t>
            </a:r>
            <a:r>
              <a:rPr lang="en-US" sz="1200" i="1" dirty="0">
                <a:latin typeface="Arial Narrow" charset="0"/>
                <a:cs typeface="Arial Narrow" charset="0"/>
              </a:rPr>
              <a:t> et al., </a:t>
            </a:r>
            <a:r>
              <a:rPr lang="en-US" sz="1200" i="1" dirty="0" err="1">
                <a:latin typeface="Arial Narrow" charset="0"/>
                <a:cs typeface="Arial Narrow" charset="0"/>
              </a:rPr>
              <a:t>arXiv</a:t>
            </a:r>
            <a:r>
              <a:rPr lang="en-US" sz="1200" i="1" dirty="0">
                <a:latin typeface="Arial Narrow" charset="0"/>
                <a:cs typeface="Arial Narrow" charset="0"/>
              </a:rPr>
              <a:t>, </a:t>
            </a:r>
            <a:r>
              <a:rPr lang="en-US" sz="1200" i="1" dirty="0">
                <a:latin typeface="Arial Narrow" charset="0"/>
                <a:cs typeface="Arial Narrow" charset="0"/>
                <a:hlinkClick r:id="rId4"/>
              </a:rPr>
              <a:t>http://arxiv.org/abs/1901.05344</a:t>
            </a:r>
            <a:r>
              <a:rPr lang="en-US" sz="1200" i="1" dirty="0">
                <a:latin typeface="Arial Narrow" charset="0"/>
                <a:cs typeface="Arial Narrow" charset="0"/>
              </a:rPr>
              <a:t>    </a:t>
            </a:r>
          </a:p>
          <a:p>
            <a:endParaRPr lang="en-US" dirty="0"/>
          </a:p>
        </p:txBody>
      </p:sp>
      <p:sp>
        <p:nvSpPr>
          <p:cNvPr id="4" name="Slide Number Placeholder 3"/>
          <p:cNvSpPr>
            <a:spLocks noGrp="1"/>
          </p:cNvSpPr>
          <p:nvPr>
            <p:ph type="sldNum" sz="quarter" idx="5"/>
          </p:nvPr>
        </p:nvSpPr>
        <p:spPr/>
        <p:txBody>
          <a:bodyPr/>
          <a:lstStyle/>
          <a:p>
            <a:fld id="{5DA5100C-C33F-D24F-907D-4824B84578ED}" type="slidenum">
              <a:rPr lang="fr-FR" smtClean="0"/>
              <a:t>10</a:t>
            </a:fld>
            <a:endParaRPr lang="fr-FR"/>
          </a:p>
        </p:txBody>
      </p:sp>
    </p:spTree>
    <p:extLst>
      <p:ext uri="{BB962C8B-B14F-4D97-AF65-F5344CB8AC3E}">
        <p14:creationId xmlns:p14="http://schemas.microsoft.com/office/powerpoint/2010/main" val="36961967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10x faster by comparable latency</a:t>
            </a:r>
          </a:p>
          <a:p>
            <a:r>
              <a:rPr lang="en-US" dirty="0"/>
              <a:t>Three ideas: </a:t>
            </a:r>
          </a:p>
          <a:p>
            <a:pPr marL="228600" indent="-228600">
              <a:buAutoNum type="arabicParenR"/>
            </a:pPr>
            <a:r>
              <a:rPr lang="en-US" dirty="0"/>
              <a:t>systolic array </a:t>
            </a:r>
            <a:r>
              <a:rPr lang="en-US" dirty="0">
                <a:sym typeface="Wingdings" pitchFamily="2" charset="2"/>
              </a:rPr>
              <a:t> reduce area and power</a:t>
            </a:r>
          </a:p>
          <a:p>
            <a:pPr marL="228600" indent="-228600">
              <a:buAutoNum type="arabicParenR"/>
            </a:pPr>
            <a:r>
              <a:rPr lang="en-US" dirty="0">
                <a:sym typeface="Wingdings" pitchFamily="2" charset="2"/>
              </a:rPr>
              <a:t>Decoupled access/execute</a:t>
            </a:r>
          </a:p>
          <a:p>
            <a:pPr marL="228600" indent="-228600">
              <a:buAutoNum type="arabicParenR"/>
            </a:pPr>
            <a:r>
              <a:rPr lang="en-US" dirty="0">
                <a:sym typeface="Wingdings" pitchFamily="2" charset="2"/>
              </a:rPr>
              <a:t>CISC instructions</a:t>
            </a:r>
            <a:endParaRPr lang="en-US" dirty="0"/>
          </a:p>
        </p:txBody>
      </p:sp>
      <p:sp>
        <p:nvSpPr>
          <p:cNvPr id="4" name="Slide Number Placeholder 3"/>
          <p:cNvSpPr>
            <a:spLocks noGrp="1"/>
          </p:cNvSpPr>
          <p:nvPr>
            <p:ph type="sldNum" sz="quarter" idx="5"/>
          </p:nvPr>
        </p:nvSpPr>
        <p:spPr/>
        <p:txBody>
          <a:bodyPr/>
          <a:lstStyle/>
          <a:p>
            <a:fld id="{5DA5100C-C33F-D24F-907D-4824B84578ED}" type="slidenum">
              <a:rPr lang="fr-FR" smtClean="0"/>
              <a:t>11</a:t>
            </a:fld>
            <a:endParaRPr lang="fr-FR"/>
          </a:p>
        </p:txBody>
      </p:sp>
    </p:spTree>
    <p:extLst>
      <p:ext uri="{BB962C8B-B14F-4D97-AF65-F5344CB8AC3E}">
        <p14:creationId xmlns:p14="http://schemas.microsoft.com/office/powerpoint/2010/main" val="418286931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Diapositive avec titre - Blanc">
    <p:spTree>
      <p:nvGrpSpPr>
        <p:cNvPr id="1" name=""/>
        <p:cNvGrpSpPr/>
        <p:nvPr/>
      </p:nvGrpSpPr>
      <p:grpSpPr>
        <a:xfrm>
          <a:off x="0" y="0"/>
          <a:ext cx="0" cy="0"/>
          <a:chOff x="0" y="0"/>
          <a:chExt cx="0" cy="0"/>
        </a:xfrm>
      </p:grpSpPr>
      <p:sp>
        <p:nvSpPr>
          <p:cNvPr id="2" name="Shape 13"/>
          <p:cNvSpPr>
            <a:spLocks noGrp="1"/>
          </p:cNvSpPr>
          <p:nvPr>
            <p:ph type="title"/>
          </p:nvPr>
        </p:nvSpPr>
        <p:spPr>
          <a:xfrm>
            <a:off x="199936" y="147055"/>
            <a:ext cx="8737768" cy="467707"/>
          </a:xfrm>
          <a:prstGeom prst="rect">
            <a:avLst/>
          </a:prstGeom>
          <a:extLst>
            <a:ext uri="{C572A759-6A51-4108-AA02-DFA0A04FC94B}">
              <ma14:wrappingTextBoxFlag xmlns:ma14="http://schemas.microsoft.com/office/mac/drawingml/2011/main" xmlns="" val="1"/>
            </a:ext>
          </a:extLst>
        </p:spPr>
        <p:txBody>
          <a:bodyPr anchor="t">
            <a:normAutofit/>
          </a:bodyPr>
          <a:lstStyle>
            <a:lvl1pPr algn="l">
              <a:spcBef>
                <a:spcPts val="1200"/>
              </a:spcBef>
              <a:defRPr sz="2400" spc="50"/>
            </a:lvl1pPr>
          </a:lstStyle>
          <a:p>
            <a:r>
              <a:rPr lang="fr-CH"/>
              <a:t>Cliquez et modifiez le titre</a:t>
            </a:r>
            <a:endParaRPr dirty="0"/>
          </a:p>
        </p:txBody>
      </p:sp>
      <p:sp>
        <p:nvSpPr>
          <p:cNvPr id="6" name="Espace réservé du numéro de diapositive 5"/>
          <p:cNvSpPr>
            <a:spLocks noGrp="1"/>
          </p:cNvSpPr>
          <p:nvPr>
            <p:ph type="sldNum" sz="quarter" idx="10"/>
          </p:nvPr>
        </p:nvSpPr>
        <p:spPr/>
        <p:txBody>
          <a:bodyPr/>
          <a:lstStyle/>
          <a:p>
            <a:fld id="{38132D04-DB0F-4616-976E-401F62A29C48}" type="slidenum">
              <a:rPr lang="fr-CH" smtClean="0"/>
              <a:pPr/>
              <a:t>‹#›</a:t>
            </a:fld>
            <a:endParaRPr lang="fr-CH"/>
          </a:p>
        </p:txBody>
      </p:sp>
      <p:pic>
        <p:nvPicPr>
          <p:cNvPr id="3" name="image1.png" descr="Logo EPFL noir.png"/>
          <p:cNvPicPr>
            <a:picLocks noChangeAspect="1"/>
          </p:cNvPicPr>
          <p:nvPr userDrawn="1"/>
        </p:nvPicPr>
        <p:blipFill>
          <a:blip r:embed="rId2">
            <a:extLst/>
          </a:blip>
          <a:stretch>
            <a:fillRect/>
          </a:stretch>
        </p:blipFill>
        <p:spPr>
          <a:xfrm>
            <a:off x="298183" y="4648517"/>
            <a:ext cx="839165" cy="402045"/>
          </a:xfrm>
          <a:prstGeom prst="rect">
            <a:avLst/>
          </a:prstGeom>
          <a:ln w="12700">
            <a:miter lim="400000"/>
          </a:ln>
        </p:spPr>
      </p:pic>
      <p:sp>
        <p:nvSpPr>
          <p:cNvPr id="7" name="Espace réservé du pied de page 4"/>
          <p:cNvSpPr>
            <a:spLocks noGrp="1"/>
          </p:cNvSpPr>
          <p:nvPr>
            <p:ph type="ftr" sz="quarter" idx="3"/>
          </p:nvPr>
        </p:nvSpPr>
        <p:spPr>
          <a:xfrm>
            <a:off x="2324100" y="4914214"/>
            <a:ext cx="6299192" cy="215785"/>
          </a:xfrm>
          <a:prstGeom prst="rect">
            <a:avLst/>
          </a:prstGeom>
        </p:spPr>
        <p:txBody>
          <a:bodyPr vert="horz" lIns="46800" tIns="45720" rIns="46800" bIns="45720" rtlCol="0" anchor="ctr"/>
          <a:lstStyle>
            <a:lvl1pPr algn="r">
              <a:defRPr sz="750">
                <a:solidFill>
                  <a:schemeClr val="tx1"/>
                </a:solidFill>
                <a:latin typeface="Arial" panose="020B0604020202020204" pitchFamily="34" charset="0"/>
                <a:cs typeface="Arial" panose="020B0604020202020204" pitchFamily="34" charset="0"/>
              </a:defRPr>
            </a:lvl1pPr>
          </a:lstStyle>
          <a:p>
            <a:r>
              <a:rPr lang="fr-CH"/>
              <a:t>ACAT19</a:t>
            </a:r>
            <a:endParaRPr lang="fr-CH" dirty="0"/>
          </a:p>
        </p:txBody>
      </p:sp>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93116" y="4623116"/>
            <a:ext cx="700464" cy="494983"/>
          </a:xfrm>
          <a:prstGeom prst="rect">
            <a:avLst/>
          </a:prstGeom>
        </p:spPr>
      </p:pic>
    </p:spTree>
    <p:extLst>
      <p:ext uri="{BB962C8B-B14F-4D97-AF65-F5344CB8AC3E}">
        <p14:creationId xmlns:p14="http://schemas.microsoft.com/office/powerpoint/2010/main" val="2128531084"/>
      </p:ext>
    </p:extLst>
  </p:cSld>
  <p:clrMapOvr>
    <a:masterClrMapping/>
  </p:clrMapOvr>
  <p:extLst mod="1">
    <p:ext uri="{DCECCB84-F9BA-43D5-87BE-67443E8EF086}">
      <p15:sldGuideLst xmlns:p15="http://schemas.microsoft.com/office/powerpoint/2012/main">
        <p15:guide id="1" orient="horz" pos="3185" userDrawn="1">
          <p15:clr>
            <a:srgbClr val="FBAE40"/>
          </p15:clr>
        </p15:guide>
        <p15:guide id="2" pos="5579"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iapositive avec titre - Gris foncé">
    <p:bg>
      <p:bgPr>
        <a:solidFill>
          <a:srgbClr val="262626"/>
        </a:solidFill>
        <a:effectLst/>
      </p:bgPr>
    </p:bg>
    <p:spTree>
      <p:nvGrpSpPr>
        <p:cNvPr id="1" name=""/>
        <p:cNvGrpSpPr/>
        <p:nvPr/>
      </p:nvGrpSpPr>
      <p:grpSpPr>
        <a:xfrm>
          <a:off x="0" y="0"/>
          <a:ext cx="0" cy="0"/>
          <a:chOff x="0" y="0"/>
          <a:chExt cx="0" cy="0"/>
        </a:xfrm>
      </p:grpSpPr>
      <p:sp>
        <p:nvSpPr>
          <p:cNvPr id="6" name="Shape 13"/>
          <p:cNvSpPr>
            <a:spLocks noGrp="1"/>
          </p:cNvSpPr>
          <p:nvPr>
            <p:ph type="title"/>
          </p:nvPr>
        </p:nvSpPr>
        <p:spPr>
          <a:xfrm>
            <a:off x="199936" y="147055"/>
            <a:ext cx="8737768" cy="467707"/>
          </a:xfrm>
          <a:prstGeom prst="rect">
            <a:avLst/>
          </a:prstGeom>
          <a:extLst>
            <a:ext uri="{C572A759-6A51-4108-AA02-DFA0A04FC94B}">
              <ma14:wrappingTextBoxFlag xmlns:ma14="http://schemas.microsoft.com/office/mac/drawingml/2011/main" xmlns="" val="1"/>
            </a:ext>
          </a:extLst>
        </p:spPr>
        <p:txBody>
          <a:bodyPr anchor="t">
            <a:normAutofit/>
          </a:bodyPr>
          <a:lstStyle>
            <a:lvl1pPr algn="l">
              <a:spcBef>
                <a:spcPts val="1200"/>
              </a:spcBef>
              <a:defRPr sz="2400" spc="50">
                <a:solidFill>
                  <a:srgbClr val="FFFFFF"/>
                </a:solidFill>
              </a:defRPr>
            </a:lvl1pPr>
          </a:lstStyle>
          <a:p>
            <a:r>
              <a:rPr lang="fr-CH"/>
              <a:t>Cliquez et modifiez le titre</a:t>
            </a:r>
            <a:endParaRPr dirty="0"/>
          </a:p>
        </p:txBody>
      </p:sp>
      <p:pic>
        <p:nvPicPr>
          <p:cNvPr id="7" name="image2.png" descr="Logo_EPFL.png"/>
          <p:cNvPicPr>
            <a:picLocks noChangeAspect="1"/>
          </p:cNvPicPr>
          <p:nvPr userDrawn="1"/>
        </p:nvPicPr>
        <p:blipFill>
          <a:blip r:embed="rId2">
            <a:extLst/>
          </a:blip>
          <a:stretch>
            <a:fillRect/>
          </a:stretch>
        </p:blipFill>
        <p:spPr>
          <a:xfrm>
            <a:off x="298183" y="4648517"/>
            <a:ext cx="839165" cy="402800"/>
          </a:xfrm>
          <a:prstGeom prst="rect">
            <a:avLst/>
          </a:prstGeom>
          <a:ln w="12700">
            <a:miter lim="400000"/>
          </a:ln>
        </p:spPr>
      </p:pic>
      <p:sp>
        <p:nvSpPr>
          <p:cNvPr id="3" name="Espace réservé du numéro de diapositive 2"/>
          <p:cNvSpPr>
            <a:spLocks noGrp="1"/>
          </p:cNvSpPr>
          <p:nvPr>
            <p:ph type="sldNum" sz="quarter" idx="11"/>
          </p:nvPr>
        </p:nvSpPr>
        <p:spPr/>
        <p:txBody>
          <a:bodyPr/>
          <a:lstStyle/>
          <a:p>
            <a:fld id="{DA1DA64F-6193-4C73-B0A3-E892119DB7E1}" type="slidenum">
              <a:rPr lang="fr-CH" smtClean="0"/>
              <a:t>‹#›</a:t>
            </a:fld>
            <a:endParaRPr lang="fr-CH"/>
          </a:p>
        </p:txBody>
      </p:sp>
      <p:sp>
        <p:nvSpPr>
          <p:cNvPr id="8" name="Espace réservé du pied de page 4"/>
          <p:cNvSpPr>
            <a:spLocks noGrp="1"/>
          </p:cNvSpPr>
          <p:nvPr>
            <p:ph type="ftr" sz="quarter" idx="3"/>
          </p:nvPr>
        </p:nvSpPr>
        <p:spPr>
          <a:xfrm>
            <a:off x="1423292" y="4914000"/>
            <a:ext cx="7200000" cy="216000"/>
          </a:xfrm>
          <a:prstGeom prst="rect">
            <a:avLst/>
          </a:prstGeom>
        </p:spPr>
        <p:txBody>
          <a:bodyPr vert="horz" lIns="46800" tIns="45720" rIns="46800" bIns="45720" rtlCol="0" anchor="ctr"/>
          <a:lstStyle>
            <a:lvl1pPr algn="r">
              <a:defRPr sz="750">
                <a:solidFill>
                  <a:schemeClr val="tx1"/>
                </a:solidFill>
                <a:latin typeface="Arial" panose="020B0604020202020204" pitchFamily="34" charset="0"/>
                <a:cs typeface="Arial" panose="020B0604020202020204" pitchFamily="34" charset="0"/>
              </a:defRPr>
            </a:lvl1pPr>
          </a:lstStyle>
          <a:p>
            <a:r>
              <a:rPr lang="fr-CH"/>
              <a:t>ACAT19</a:t>
            </a:r>
            <a:endParaRPr lang="fr-CH" dirty="0"/>
          </a:p>
        </p:txBody>
      </p:sp>
    </p:spTree>
    <p:extLst>
      <p:ext uri="{BB962C8B-B14F-4D97-AF65-F5344CB8AC3E}">
        <p14:creationId xmlns:p14="http://schemas.microsoft.com/office/powerpoint/2010/main" val="32416918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apositive vide - Gris foncé">
    <p:bg>
      <p:bgPr>
        <a:solidFill>
          <a:srgbClr val="262626"/>
        </a:solidFill>
        <a:effectLst/>
      </p:bgPr>
    </p:bg>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DA1DA64F-6193-4C73-B0A3-E892119DB7E1}" type="slidenum">
              <a:rPr lang="fr-CH" smtClean="0"/>
              <a:t>‹#›</a:t>
            </a:fld>
            <a:endParaRPr lang="fr-CH"/>
          </a:p>
        </p:txBody>
      </p:sp>
      <p:sp>
        <p:nvSpPr>
          <p:cNvPr id="4" name="Espace réservé du pied de page 4"/>
          <p:cNvSpPr>
            <a:spLocks noGrp="1"/>
          </p:cNvSpPr>
          <p:nvPr>
            <p:ph type="ftr" sz="quarter" idx="3"/>
          </p:nvPr>
        </p:nvSpPr>
        <p:spPr>
          <a:xfrm>
            <a:off x="1423292" y="4914000"/>
            <a:ext cx="7200000" cy="216000"/>
          </a:xfrm>
          <a:prstGeom prst="rect">
            <a:avLst/>
          </a:prstGeom>
        </p:spPr>
        <p:txBody>
          <a:bodyPr vert="horz" lIns="46800" tIns="45720" rIns="46800" bIns="45720" rtlCol="0" anchor="ctr"/>
          <a:lstStyle>
            <a:lvl1pPr algn="r">
              <a:defRPr sz="750">
                <a:solidFill>
                  <a:schemeClr val="tx1"/>
                </a:solidFill>
                <a:latin typeface="Arial" panose="020B0604020202020204" pitchFamily="34" charset="0"/>
                <a:cs typeface="Arial" panose="020B0604020202020204" pitchFamily="34" charset="0"/>
              </a:defRPr>
            </a:lvl1pPr>
          </a:lstStyle>
          <a:p>
            <a:r>
              <a:rPr lang="fr-CH"/>
              <a:t>ACAT19</a:t>
            </a:r>
            <a:endParaRPr lang="fr-CH" dirty="0"/>
          </a:p>
        </p:txBody>
      </p:sp>
    </p:spTree>
    <p:extLst>
      <p:ext uri="{BB962C8B-B14F-4D97-AF65-F5344CB8AC3E}">
        <p14:creationId xmlns:p14="http://schemas.microsoft.com/office/powerpoint/2010/main" val="33400350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apositive avec titre - Bleu foncé">
    <p:bg>
      <p:bgPr>
        <a:solidFill>
          <a:srgbClr val="17375E"/>
        </a:solidFill>
        <a:effectLst/>
      </p:bgPr>
    </p:bg>
    <p:spTree>
      <p:nvGrpSpPr>
        <p:cNvPr id="1" name=""/>
        <p:cNvGrpSpPr/>
        <p:nvPr/>
      </p:nvGrpSpPr>
      <p:grpSpPr>
        <a:xfrm>
          <a:off x="0" y="0"/>
          <a:ext cx="0" cy="0"/>
          <a:chOff x="0" y="0"/>
          <a:chExt cx="0" cy="0"/>
        </a:xfrm>
      </p:grpSpPr>
      <p:sp>
        <p:nvSpPr>
          <p:cNvPr id="5" name="Shape 13"/>
          <p:cNvSpPr>
            <a:spLocks noGrp="1"/>
          </p:cNvSpPr>
          <p:nvPr>
            <p:ph type="title"/>
          </p:nvPr>
        </p:nvSpPr>
        <p:spPr>
          <a:xfrm>
            <a:off x="199936" y="147055"/>
            <a:ext cx="8737768" cy="467707"/>
          </a:xfrm>
          <a:prstGeom prst="rect">
            <a:avLst/>
          </a:prstGeom>
          <a:extLst>
            <a:ext uri="{C572A759-6A51-4108-AA02-DFA0A04FC94B}">
              <ma14:wrappingTextBoxFlag xmlns:ma14="http://schemas.microsoft.com/office/mac/drawingml/2011/main" xmlns="" val="1"/>
            </a:ext>
          </a:extLst>
        </p:spPr>
        <p:txBody>
          <a:bodyPr anchor="t">
            <a:normAutofit/>
          </a:bodyPr>
          <a:lstStyle>
            <a:lvl1pPr algn="l">
              <a:spcBef>
                <a:spcPts val="1200"/>
              </a:spcBef>
              <a:defRPr sz="2400" spc="50">
                <a:solidFill>
                  <a:srgbClr val="FFFFFF"/>
                </a:solidFill>
              </a:defRPr>
            </a:lvl1pPr>
          </a:lstStyle>
          <a:p>
            <a:r>
              <a:rPr lang="fr-CH"/>
              <a:t>Cliquez et modifiez le titre</a:t>
            </a:r>
            <a:endParaRPr dirty="0"/>
          </a:p>
        </p:txBody>
      </p:sp>
      <p:pic>
        <p:nvPicPr>
          <p:cNvPr id="6" name="image2.png" descr="Logo_EPFL.png"/>
          <p:cNvPicPr>
            <a:picLocks noChangeAspect="1"/>
          </p:cNvPicPr>
          <p:nvPr userDrawn="1"/>
        </p:nvPicPr>
        <p:blipFill>
          <a:blip r:embed="rId2">
            <a:extLst/>
          </a:blip>
          <a:stretch>
            <a:fillRect/>
          </a:stretch>
        </p:blipFill>
        <p:spPr>
          <a:xfrm>
            <a:off x="298183" y="4648517"/>
            <a:ext cx="839165" cy="402800"/>
          </a:xfrm>
          <a:prstGeom prst="rect">
            <a:avLst/>
          </a:prstGeom>
          <a:ln w="12700">
            <a:miter lim="400000"/>
          </a:ln>
        </p:spPr>
      </p:pic>
      <p:sp>
        <p:nvSpPr>
          <p:cNvPr id="3" name="Espace réservé du numéro de diapositive 2"/>
          <p:cNvSpPr>
            <a:spLocks noGrp="1"/>
          </p:cNvSpPr>
          <p:nvPr>
            <p:ph type="sldNum" sz="quarter" idx="11"/>
          </p:nvPr>
        </p:nvSpPr>
        <p:spPr/>
        <p:txBody>
          <a:bodyPr/>
          <a:lstStyle/>
          <a:p>
            <a:fld id="{DA1DA64F-6193-4C73-B0A3-E892119DB7E1}" type="slidenum">
              <a:rPr lang="fr-CH" smtClean="0"/>
              <a:t>‹#›</a:t>
            </a:fld>
            <a:endParaRPr lang="fr-CH"/>
          </a:p>
        </p:txBody>
      </p:sp>
      <p:sp>
        <p:nvSpPr>
          <p:cNvPr id="7" name="Espace réservé du pied de page 4"/>
          <p:cNvSpPr>
            <a:spLocks noGrp="1"/>
          </p:cNvSpPr>
          <p:nvPr>
            <p:ph type="ftr" sz="quarter" idx="3"/>
          </p:nvPr>
        </p:nvSpPr>
        <p:spPr>
          <a:xfrm>
            <a:off x="1423292" y="4914000"/>
            <a:ext cx="7200000" cy="216000"/>
          </a:xfrm>
          <a:prstGeom prst="rect">
            <a:avLst/>
          </a:prstGeom>
        </p:spPr>
        <p:txBody>
          <a:bodyPr vert="horz" lIns="46800" tIns="45720" rIns="46800" bIns="45720" rtlCol="0" anchor="ctr"/>
          <a:lstStyle>
            <a:lvl1pPr algn="r">
              <a:defRPr sz="750">
                <a:solidFill>
                  <a:schemeClr val="tx1"/>
                </a:solidFill>
                <a:latin typeface="Arial" panose="020B0604020202020204" pitchFamily="34" charset="0"/>
                <a:cs typeface="Arial" panose="020B0604020202020204" pitchFamily="34" charset="0"/>
              </a:defRPr>
            </a:lvl1pPr>
          </a:lstStyle>
          <a:p>
            <a:r>
              <a:rPr lang="fr-CH"/>
              <a:t>ACAT19</a:t>
            </a:r>
            <a:endParaRPr lang="fr-CH" dirty="0"/>
          </a:p>
        </p:txBody>
      </p:sp>
    </p:spTree>
    <p:extLst>
      <p:ext uri="{BB962C8B-B14F-4D97-AF65-F5344CB8AC3E}">
        <p14:creationId xmlns:p14="http://schemas.microsoft.com/office/powerpoint/2010/main" val="33912396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apositive vide - Bleu foncé">
    <p:bg>
      <p:bgPr>
        <a:solidFill>
          <a:srgbClr val="17375E"/>
        </a:solidFill>
        <a:effectLst/>
      </p:bgPr>
    </p:bg>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DA1DA64F-6193-4C73-B0A3-E892119DB7E1}" type="slidenum">
              <a:rPr lang="fr-CH" smtClean="0"/>
              <a:t>‹#›</a:t>
            </a:fld>
            <a:endParaRPr lang="fr-CH"/>
          </a:p>
        </p:txBody>
      </p:sp>
      <p:sp>
        <p:nvSpPr>
          <p:cNvPr id="4" name="Espace réservé du pied de page 4"/>
          <p:cNvSpPr>
            <a:spLocks noGrp="1"/>
          </p:cNvSpPr>
          <p:nvPr>
            <p:ph type="ftr" sz="quarter" idx="3"/>
          </p:nvPr>
        </p:nvSpPr>
        <p:spPr>
          <a:xfrm>
            <a:off x="1423292" y="4914000"/>
            <a:ext cx="7200000" cy="216000"/>
          </a:xfrm>
          <a:prstGeom prst="rect">
            <a:avLst/>
          </a:prstGeom>
        </p:spPr>
        <p:txBody>
          <a:bodyPr vert="horz" lIns="46800" tIns="45720" rIns="46800" bIns="45720" rtlCol="0" anchor="ctr"/>
          <a:lstStyle>
            <a:lvl1pPr algn="r">
              <a:defRPr sz="750">
                <a:solidFill>
                  <a:schemeClr val="tx1"/>
                </a:solidFill>
                <a:latin typeface="Arial" panose="020B0604020202020204" pitchFamily="34" charset="0"/>
                <a:cs typeface="Arial" panose="020B0604020202020204" pitchFamily="34" charset="0"/>
              </a:defRPr>
            </a:lvl1pPr>
          </a:lstStyle>
          <a:p>
            <a:r>
              <a:rPr lang="fr-CH"/>
              <a:t>ACAT19</a:t>
            </a:r>
            <a:endParaRPr lang="fr-CH" dirty="0"/>
          </a:p>
        </p:txBody>
      </p:sp>
    </p:spTree>
    <p:extLst>
      <p:ext uri="{BB962C8B-B14F-4D97-AF65-F5344CB8AC3E}">
        <p14:creationId xmlns:p14="http://schemas.microsoft.com/office/powerpoint/2010/main" val="29501742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apositive vide - Blanc">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0"/>
          </p:nvPr>
        </p:nvSpPr>
        <p:spPr/>
        <p:txBody>
          <a:bodyPr/>
          <a:lstStyle/>
          <a:p>
            <a:fld id="{38132D04-DB0F-4616-976E-401F62A29C48}" type="slidenum">
              <a:rPr lang="fr-CH" smtClean="0"/>
              <a:pPr/>
              <a:t>‹#›</a:t>
            </a:fld>
            <a:endParaRPr lang="fr-CH"/>
          </a:p>
        </p:txBody>
      </p:sp>
      <p:sp>
        <p:nvSpPr>
          <p:cNvPr id="4" name="Espace réservé du pied de page 4"/>
          <p:cNvSpPr>
            <a:spLocks noGrp="1"/>
          </p:cNvSpPr>
          <p:nvPr>
            <p:ph type="ftr" sz="quarter" idx="3"/>
          </p:nvPr>
        </p:nvSpPr>
        <p:spPr>
          <a:xfrm>
            <a:off x="1423292" y="4914000"/>
            <a:ext cx="7200000" cy="216000"/>
          </a:xfrm>
          <a:prstGeom prst="rect">
            <a:avLst/>
          </a:prstGeom>
        </p:spPr>
        <p:txBody>
          <a:bodyPr vert="horz" lIns="46800" tIns="45720" rIns="46800" bIns="45720" rtlCol="0" anchor="ctr"/>
          <a:lstStyle>
            <a:lvl1pPr algn="r">
              <a:defRPr sz="750">
                <a:solidFill>
                  <a:schemeClr val="tx1"/>
                </a:solidFill>
                <a:latin typeface="Arial" panose="020B0604020202020204" pitchFamily="34" charset="0"/>
                <a:cs typeface="Arial" panose="020B0604020202020204" pitchFamily="34" charset="0"/>
              </a:defRPr>
            </a:lvl1pPr>
          </a:lstStyle>
          <a:p>
            <a:r>
              <a:rPr lang="fr-CH"/>
              <a:t>ACAT19</a:t>
            </a:r>
            <a:endParaRPr lang="fr-CH" dirty="0"/>
          </a:p>
        </p:txBody>
      </p:sp>
    </p:spTree>
    <p:extLst>
      <p:ext uri="{BB962C8B-B14F-4D97-AF65-F5344CB8AC3E}">
        <p14:creationId xmlns:p14="http://schemas.microsoft.com/office/powerpoint/2010/main" val="9033718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apositive avec titre - Gris clair">
    <p:bg>
      <p:bgPr>
        <a:solidFill>
          <a:srgbClr val="B7B7B7"/>
        </a:solidFill>
        <a:effectLst/>
      </p:bgPr>
    </p:bg>
    <p:spTree>
      <p:nvGrpSpPr>
        <p:cNvPr id="1" name=""/>
        <p:cNvGrpSpPr/>
        <p:nvPr/>
      </p:nvGrpSpPr>
      <p:grpSpPr>
        <a:xfrm>
          <a:off x="0" y="0"/>
          <a:ext cx="0" cy="0"/>
          <a:chOff x="0" y="0"/>
          <a:chExt cx="0" cy="0"/>
        </a:xfrm>
      </p:grpSpPr>
      <p:sp>
        <p:nvSpPr>
          <p:cNvPr id="5" name="Shape 13"/>
          <p:cNvSpPr>
            <a:spLocks noGrp="1"/>
          </p:cNvSpPr>
          <p:nvPr>
            <p:ph type="title"/>
          </p:nvPr>
        </p:nvSpPr>
        <p:spPr>
          <a:xfrm>
            <a:off x="199936" y="147055"/>
            <a:ext cx="8737768" cy="467707"/>
          </a:xfrm>
          <a:prstGeom prst="rect">
            <a:avLst/>
          </a:prstGeom>
          <a:extLst>
            <a:ext uri="{C572A759-6A51-4108-AA02-DFA0A04FC94B}">
              <ma14:wrappingTextBoxFlag xmlns:ma14="http://schemas.microsoft.com/office/mac/drawingml/2011/main" xmlns="" val="1"/>
            </a:ext>
          </a:extLst>
        </p:spPr>
        <p:txBody>
          <a:bodyPr anchor="t">
            <a:normAutofit/>
          </a:bodyPr>
          <a:lstStyle>
            <a:lvl1pPr algn="l">
              <a:spcBef>
                <a:spcPts val="1200"/>
              </a:spcBef>
              <a:defRPr sz="2400" spc="50"/>
            </a:lvl1pPr>
          </a:lstStyle>
          <a:p>
            <a:r>
              <a:rPr lang="fr-CH" dirty="0"/>
              <a:t>Cliquez et modifiez le titre</a:t>
            </a:r>
            <a:endParaRPr dirty="0"/>
          </a:p>
        </p:txBody>
      </p:sp>
      <p:pic>
        <p:nvPicPr>
          <p:cNvPr id="6" name="image1.png" descr="Logo EPFL noir.png"/>
          <p:cNvPicPr>
            <a:picLocks noChangeAspect="1"/>
          </p:cNvPicPr>
          <p:nvPr userDrawn="1"/>
        </p:nvPicPr>
        <p:blipFill>
          <a:blip r:embed="rId2">
            <a:extLst/>
          </a:blip>
          <a:stretch>
            <a:fillRect/>
          </a:stretch>
        </p:blipFill>
        <p:spPr>
          <a:xfrm>
            <a:off x="298183" y="4648517"/>
            <a:ext cx="839165" cy="402045"/>
          </a:xfrm>
          <a:prstGeom prst="rect">
            <a:avLst/>
          </a:prstGeom>
          <a:ln w="12700">
            <a:miter lim="400000"/>
          </a:ln>
        </p:spPr>
      </p:pic>
      <p:sp>
        <p:nvSpPr>
          <p:cNvPr id="2" name="Espace réservé du numéro de diapositive 1"/>
          <p:cNvSpPr>
            <a:spLocks noGrp="1"/>
          </p:cNvSpPr>
          <p:nvPr>
            <p:ph type="sldNum" sz="quarter" idx="10"/>
          </p:nvPr>
        </p:nvSpPr>
        <p:spPr/>
        <p:txBody>
          <a:bodyPr/>
          <a:lstStyle/>
          <a:p>
            <a:fld id="{38132D04-DB0F-4616-976E-401F62A29C48}" type="slidenum">
              <a:rPr lang="fr-CH" smtClean="0"/>
              <a:pPr/>
              <a:t>‹#›</a:t>
            </a:fld>
            <a:endParaRPr lang="fr-CH"/>
          </a:p>
        </p:txBody>
      </p:sp>
      <p:sp>
        <p:nvSpPr>
          <p:cNvPr id="7" name="Espace réservé du pied de page 4"/>
          <p:cNvSpPr>
            <a:spLocks noGrp="1"/>
          </p:cNvSpPr>
          <p:nvPr>
            <p:ph type="ftr" sz="quarter" idx="3"/>
          </p:nvPr>
        </p:nvSpPr>
        <p:spPr>
          <a:xfrm>
            <a:off x="1423292" y="4914000"/>
            <a:ext cx="7200000" cy="216000"/>
          </a:xfrm>
          <a:prstGeom prst="rect">
            <a:avLst/>
          </a:prstGeom>
        </p:spPr>
        <p:txBody>
          <a:bodyPr vert="horz" lIns="46800" tIns="45720" rIns="46800" bIns="45720" rtlCol="0" anchor="ctr"/>
          <a:lstStyle>
            <a:lvl1pPr algn="r">
              <a:defRPr sz="750">
                <a:solidFill>
                  <a:schemeClr val="tx1"/>
                </a:solidFill>
                <a:latin typeface="Arial" panose="020B0604020202020204" pitchFamily="34" charset="0"/>
                <a:cs typeface="Arial" panose="020B0604020202020204" pitchFamily="34" charset="0"/>
              </a:defRPr>
            </a:lvl1pPr>
          </a:lstStyle>
          <a:p>
            <a:r>
              <a:rPr lang="fr-CH"/>
              <a:t>ACAT19</a:t>
            </a:r>
            <a:endParaRPr lang="fr-CH" dirty="0"/>
          </a:p>
        </p:txBody>
      </p:sp>
    </p:spTree>
    <p:extLst>
      <p:ext uri="{BB962C8B-B14F-4D97-AF65-F5344CB8AC3E}">
        <p14:creationId xmlns:p14="http://schemas.microsoft.com/office/powerpoint/2010/main" val="457030753"/>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apositive vide - Gris clair">
    <p:bg>
      <p:bgPr>
        <a:solidFill>
          <a:srgbClr val="B7B7B7"/>
        </a:solidFill>
        <a:effectLst/>
      </p:bgPr>
    </p:bg>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0"/>
          </p:nvPr>
        </p:nvSpPr>
        <p:spPr/>
        <p:txBody>
          <a:bodyPr/>
          <a:lstStyle/>
          <a:p>
            <a:fld id="{38132D04-DB0F-4616-976E-401F62A29C48}" type="slidenum">
              <a:rPr lang="fr-CH" smtClean="0"/>
              <a:pPr/>
              <a:t>‹#›</a:t>
            </a:fld>
            <a:endParaRPr lang="fr-CH"/>
          </a:p>
        </p:txBody>
      </p:sp>
      <p:sp>
        <p:nvSpPr>
          <p:cNvPr id="4" name="Espace réservé du pied de page 4"/>
          <p:cNvSpPr>
            <a:spLocks noGrp="1"/>
          </p:cNvSpPr>
          <p:nvPr>
            <p:ph type="ftr" sz="quarter" idx="3"/>
          </p:nvPr>
        </p:nvSpPr>
        <p:spPr>
          <a:xfrm>
            <a:off x="1423292" y="4914000"/>
            <a:ext cx="7200000" cy="216000"/>
          </a:xfrm>
          <a:prstGeom prst="rect">
            <a:avLst/>
          </a:prstGeom>
        </p:spPr>
        <p:txBody>
          <a:bodyPr vert="horz" lIns="46800" tIns="45720" rIns="46800" bIns="45720" rtlCol="0" anchor="ctr"/>
          <a:lstStyle>
            <a:lvl1pPr algn="r">
              <a:defRPr sz="750">
                <a:solidFill>
                  <a:schemeClr val="tx1"/>
                </a:solidFill>
                <a:latin typeface="Arial" panose="020B0604020202020204" pitchFamily="34" charset="0"/>
                <a:cs typeface="Arial" panose="020B0604020202020204" pitchFamily="34" charset="0"/>
              </a:defRPr>
            </a:lvl1pPr>
          </a:lstStyle>
          <a:p>
            <a:r>
              <a:rPr lang="fr-CH"/>
              <a:t>ACAT19</a:t>
            </a:r>
            <a:endParaRPr lang="fr-CH" dirty="0"/>
          </a:p>
        </p:txBody>
      </p:sp>
    </p:spTree>
    <p:extLst>
      <p:ext uri="{BB962C8B-B14F-4D97-AF65-F5344CB8AC3E}">
        <p14:creationId xmlns:p14="http://schemas.microsoft.com/office/powerpoint/2010/main" val="3623210570"/>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4767263"/>
            <a:ext cx="2133600" cy="273844"/>
          </a:xfrm>
          <a:prstGeom prst="rect">
            <a:avLst/>
          </a:prstGeom>
        </p:spPr>
        <p:txBody>
          <a:bodyPr/>
          <a:lstStyle/>
          <a:p>
            <a:endParaRPr lang="en-US" dirty="0"/>
          </a:p>
        </p:txBody>
      </p:sp>
      <p:sp>
        <p:nvSpPr>
          <p:cNvPr id="5" name="Footer Placeholder 4"/>
          <p:cNvSpPr>
            <a:spLocks noGrp="1"/>
          </p:cNvSpPr>
          <p:nvPr>
            <p:ph type="ftr" sz="quarter" idx="11"/>
          </p:nvPr>
        </p:nvSpPr>
        <p:spPr>
          <a:xfrm>
            <a:off x="3124200" y="4767263"/>
            <a:ext cx="2895600" cy="273844"/>
          </a:xfrm>
          <a:prstGeom prst="rect">
            <a:avLst/>
          </a:prstGeom>
        </p:spPr>
        <p:txBody>
          <a:bodyPr/>
          <a:lstStyle/>
          <a:p>
            <a:r>
              <a:rPr lang="en-US"/>
              <a:t>ACAT19</a:t>
            </a:r>
          </a:p>
        </p:txBody>
      </p:sp>
      <p:sp>
        <p:nvSpPr>
          <p:cNvPr id="6" name="Slide Number Placeholder 5"/>
          <p:cNvSpPr>
            <a:spLocks noGrp="1"/>
          </p:cNvSpPr>
          <p:nvPr>
            <p:ph type="sldNum" sz="quarter" idx="12"/>
          </p:nvPr>
        </p:nvSpPr>
        <p:spPr>
          <a:xfrm>
            <a:off x="6553200" y="4767263"/>
            <a:ext cx="2133600" cy="273844"/>
          </a:xfrm>
          <a:prstGeom prst="rect">
            <a:avLst/>
          </a:prstGeom>
        </p:spPr>
        <p:txBody>
          <a:bodyPr/>
          <a:lstStyle/>
          <a:p>
            <a:fld id="{4EC80D97-9A74-1849-B221-CB4DB01A477E}" type="slidenum">
              <a:rPr lang="en-US" smtClean="0"/>
              <a:t>‹#›</a:t>
            </a:fld>
            <a:endParaRPr lang="en-US"/>
          </a:p>
        </p:txBody>
      </p:sp>
    </p:spTree>
    <p:extLst>
      <p:ext uri="{BB962C8B-B14F-4D97-AF65-F5344CB8AC3E}">
        <p14:creationId xmlns:p14="http://schemas.microsoft.com/office/powerpoint/2010/main" val="36647947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Diapositive vide - Noir">
  <p:cSld name="Diapositive vide - Noir">
    <p:spTree>
      <p:nvGrpSpPr>
        <p:cNvPr id="1" name="Shape 17"/>
        <p:cNvGrpSpPr/>
        <p:nvPr/>
      </p:nvGrpSpPr>
      <p:grpSpPr>
        <a:xfrm>
          <a:off x="0" y="0"/>
          <a:ext cx="0" cy="0"/>
          <a:chOff x="0" y="0"/>
          <a:chExt cx="0" cy="0"/>
        </a:xfrm>
      </p:grpSpPr>
      <p:sp>
        <p:nvSpPr>
          <p:cNvPr id="18" name="Google Shape;18;p3"/>
          <p:cNvSpPr/>
          <p:nvPr/>
        </p:nvSpPr>
        <p:spPr>
          <a:xfrm>
            <a:off x="0" y="0"/>
            <a:ext cx="9144000" cy="963900"/>
          </a:xfrm>
          <a:prstGeom prst="rect">
            <a:avLst/>
          </a:prstGeom>
          <a:solidFill>
            <a:srgbClr val="CCCCC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 name="Google Shape;19;p3"/>
          <p:cNvSpPr txBox="1">
            <a:spLocks noGrp="1"/>
          </p:cNvSpPr>
          <p:nvPr>
            <p:ph type="ftr" idx="11"/>
          </p:nvPr>
        </p:nvSpPr>
        <p:spPr>
          <a:xfrm>
            <a:off x="1423292" y="4914000"/>
            <a:ext cx="7200000" cy="216000"/>
          </a:xfrm>
          <a:prstGeom prst="rect">
            <a:avLst/>
          </a:prstGeom>
          <a:noFill/>
          <a:ln>
            <a:noFill/>
          </a:ln>
        </p:spPr>
        <p:txBody>
          <a:bodyPr spcFirstLastPara="1" wrap="square" lIns="46800" tIns="45700" rIns="46800" bIns="45700" anchor="ctr" anchorCtr="0"/>
          <a:lstStyle>
            <a:lvl1pPr marR="0" lvl="0" algn="r" rtl="0">
              <a:lnSpc>
                <a:spcPct val="100000"/>
              </a:lnSpc>
              <a:spcBef>
                <a:spcPts val="0"/>
              </a:spcBef>
              <a:spcAft>
                <a:spcPts val="0"/>
              </a:spcAft>
              <a:buClr>
                <a:srgbClr val="000000"/>
              </a:buClr>
              <a:buSzPts val="1400"/>
              <a:buFont typeface="Arial"/>
              <a:buNone/>
              <a:defRPr sz="75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Narrow"/>
                <a:ea typeface="Arial Narrow"/>
                <a:cs typeface="Arial Narrow"/>
                <a:sym typeface="Arial Narrow"/>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Narrow"/>
                <a:ea typeface="Arial Narrow"/>
                <a:cs typeface="Arial Narrow"/>
                <a:sym typeface="Arial Narrow"/>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Narrow"/>
                <a:ea typeface="Arial Narrow"/>
                <a:cs typeface="Arial Narrow"/>
                <a:sym typeface="Arial Narrow"/>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Narrow"/>
                <a:ea typeface="Arial Narrow"/>
                <a:cs typeface="Arial Narrow"/>
                <a:sym typeface="Arial Narrow"/>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Narrow"/>
                <a:ea typeface="Arial Narrow"/>
                <a:cs typeface="Arial Narrow"/>
                <a:sym typeface="Arial Narrow"/>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Narrow"/>
                <a:ea typeface="Arial Narrow"/>
                <a:cs typeface="Arial Narrow"/>
                <a:sym typeface="Arial Narrow"/>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Narrow"/>
                <a:ea typeface="Arial Narrow"/>
                <a:cs typeface="Arial Narrow"/>
                <a:sym typeface="Arial Narrow"/>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Narrow"/>
                <a:ea typeface="Arial Narrow"/>
                <a:cs typeface="Arial Narrow"/>
                <a:sym typeface="Arial Narrow"/>
              </a:defRPr>
            </a:lvl9pPr>
          </a:lstStyle>
          <a:p>
            <a:r>
              <a:rPr lang="en-US"/>
              <a:t>ACAT19</a:t>
            </a:r>
            <a:endParaRPr/>
          </a:p>
        </p:txBody>
      </p:sp>
      <p:sp>
        <p:nvSpPr>
          <p:cNvPr id="20" name="Google Shape;20;p3"/>
          <p:cNvSpPr txBox="1">
            <a:spLocks noGrp="1"/>
          </p:cNvSpPr>
          <p:nvPr>
            <p:ph type="sldNum" idx="12"/>
          </p:nvPr>
        </p:nvSpPr>
        <p:spPr>
          <a:xfrm>
            <a:off x="8629646" y="4914215"/>
            <a:ext cx="288000" cy="216000"/>
          </a:xfrm>
          <a:prstGeom prst="rect">
            <a:avLst/>
          </a:prstGeom>
          <a:noFill/>
          <a:ln>
            <a:noFill/>
          </a:ln>
        </p:spPr>
        <p:txBody>
          <a:bodyPr spcFirstLastPara="1" wrap="square" lIns="46800" tIns="45700" rIns="46800" bIns="45700" anchor="ctr" anchorCtr="0">
            <a:noAutofit/>
          </a:bodyPr>
          <a:lstStyle>
            <a:lvl1pPr marL="0" marR="0" lvl="0" indent="0" algn="r" rtl="0">
              <a:lnSpc>
                <a:spcPct val="100000"/>
              </a:lnSpc>
              <a:spcBef>
                <a:spcPts val="0"/>
              </a:spcBef>
              <a:spcAft>
                <a:spcPts val="0"/>
              </a:spcAft>
              <a:buClr>
                <a:srgbClr val="000000"/>
              </a:buClr>
              <a:buSzPts val="750"/>
              <a:buFont typeface="Arial"/>
              <a:buNone/>
              <a:defRPr sz="75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750"/>
              <a:buFont typeface="Arial"/>
              <a:buNone/>
              <a:defRPr sz="75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750"/>
              <a:buFont typeface="Arial"/>
              <a:buNone/>
              <a:defRPr sz="75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750"/>
              <a:buFont typeface="Arial"/>
              <a:buNone/>
              <a:defRPr sz="75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750"/>
              <a:buFont typeface="Arial"/>
              <a:buNone/>
              <a:defRPr sz="75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750"/>
              <a:buFont typeface="Arial"/>
              <a:buNone/>
              <a:defRPr sz="75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750"/>
              <a:buFont typeface="Arial"/>
              <a:buNone/>
              <a:defRPr sz="75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750"/>
              <a:buFont typeface="Arial"/>
              <a:buNone/>
              <a:defRPr sz="75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750"/>
              <a:buFont typeface="Arial"/>
              <a:buNone/>
              <a:defRPr sz="750" b="0" i="0" u="none" strike="noStrike" cap="none">
                <a:solidFill>
                  <a:schemeClr val="dk1"/>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pic>
        <p:nvPicPr>
          <p:cNvPr id="21" name="Google Shape;21;p3" descr="Logo EPFL noir.png">
            <a:hlinkClick r:id="" action="ppaction://noaction"/>
          </p:cNvPr>
          <p:cNvPicPr preferRelativeResize="0"/>
          <p:nvPr/>
        </p:nvPicPr>
        <p:blipFill rotWithShape="1">
          <a:blip r:embed="rId2">
            <a:alphaModFix/>
          </a:blip>
          <a:srcRect/>
          <a:stretch/>
        </p:blipFill>
        <p:spPr>
          <a:xfrm>
            <a:off x="298183" y="4648517"/>
            <a:ext cx="839165" cy="402045"/>
          </a:xfrm>
          <a:prstGeom prst="rect">
            <a:avLst/>
          </a:prstGeom>
          <a:noFill/>
          <a:ln>
            <a:noFill/>
          </a:ln>
        </p:spPr>
      </p:pic>
      <p:sp>
        <p:nvSpPr>
          <p:cNvPr id="22" name="Google Shape;22;p3"/>
          <p:cNvSpPr txBox="1">
            <a:spLocks noGrp="1"/>
          </p:cNvSpPr>
          <p:nvPr>
            <p:ph type="title"/>
          </p:nvPr>
        </p:nvSpPr>
        <p:spPr>
          <a:xfrm>
            <a:off x="199936" y="147055"/>
            <a:ext cx="8737768" cy="467707"/>
          </a:xfrm>
          <a:prstGeom prst="rect">
            <a:avLst/>
          </a:prstGeom>
          <a:noFill/>
          <a:ln>
            <a:noFill/>
          </a:ln>
        </p:spPr>
        <p:txBody>
          <a:bodyPr spcFirstLastPara="1" wrap="square" lIns="91425" tIns="45700" rIns="91425" bIns="45700" anchor="t" anchorCtr="0"/>
          <a:lstStyle>
            <a:lvl1pPr marR="0" lvl="0" algn="l" rtl="0">
              <a:lnSpc>
                <a:spcPct val="100000"/>
              </a:lnSpc>
              <a:spcBef>
                <a:spcPts val="1200"/>
              </a:spcBef>
              <a:spcAft>
                <a:spcPts val="0"/>
              </a:spcAft>
              <a:buClr>
                <a:srgbClr val="17375E"/>
              </a:buClr>
              <a:buSzPts val="2400"/>
              <a:buFont typeface="Impact"/>
              <a:buNone/>
              <a:defRPr sz="2400" b="0" i="0" u="none" strike="noStrike" cap="none">
                <a:solidFill>
                  <a:srgbClr val="17375E"/>
                </a:solidFill>
                <a:latin typeface="Impact"/>
                <a:ea typeface="Impact"/>
                <a:cs typeface="Impact"/>
                <a:sym typeface="Impac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extLst>
      <p:ext uri="{BB962C8B-B14F-4D97-AF65-F5344CB8AC3E}">
        <p14:creationId xmlns:p14="http://schemas.microsoft.com/office/powerpoint/2010/main" val="17227438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05716"/>
            <a:ext cx="6967831" cy="477821"/>
          </a:xfrm>
        </p:spPr>
        <p:txBody>
          <a:bodyPr/>
          <a:lstStyle>
            <a:lvl1pPr algn="l">
              <a:defRPr b="1"/>
            </a:lvl1pPr>
          </a:lstStyle>
          <a:p>
            <a:r>
              <a:rPr lang="en-US" dirty="0"/>
              <a:t>Click to edit Master title style</a:t>
            </a:r>
          </a:p>
        </p:txBody>
      </p:sp>
      <p:sp>
        <p:nvSpPr>
          <p:cNvPr id="3" name="Content Placeholder 2"/>
          <p:cNvSpPr>
            <a:spLocks noGrp="1"/>
          </p:cNvSpPr>
          <p:nvPr>
            <p:ph idx="1"/>
          </p:nvPr>
        </p:nvSpPr>
        <p:spPr>
          <a:xfrm>
            <a:off x="457200" y="669353"/>
            <a:ext cx="8229600" cy="39115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4767263"/>
            <a:ext cx="2133600" cy="273844"/>
          </a:xfrm>
          <a:prstGeom prst="rect">
            <a:avLst/>
          </a:prstGeom>
        </p:spPr>
        <p:txBody>
          <a:bodyPr/>
          <a:lstStyle>
            <a:lvl1pPr>
              <a:defRPr sz="1200">
                <a:solidFill>
                  <a:schemeClr val="bg1">
                    <a:lumMod val="50000"/>
                  </a:schemeClr>
                </a:solidFill>
                <a:latin typeface="Helvetica" pitchFamily="2" charset="0"/>
              </a:defRPr>
            </a:lvl1pPr>
          </a:lstStyle>
          <a:p>
            <a:endParaRPr lang="en-US" dirty="0"/>
          </a:p>
        </p:txBody>
      </p:sp>
      <p:sp>
        <p:nvSpPr>
          <p:cNvPr id="5" name="Footer Placeholder 4"/>
          <p:cNvSpPr>
            <a:spLocks noGrp="1"/>
          </p:cNvSpPr>
          <p:nvPr>
            <p:ph type="ftr" sz="quarter" idx="11"/>
          </p:nvPr>
        </p:nvSpPr>
        <p:spPr>
          <a:xfrm>
            <a:off x="3124200" y="4767263"/>
            <a:ext cx="2895600" cy="273844"/>
          </a:xfrm>
          <a:prstGeom prst="rect">
            <a:avLst/>
          </a:prstGeom>
        </p:spPr>
        <p:txBody>
          <a:bodyPr/>
          <a:lstStyle>
            <a:lvl1pPr algn="ctr">
              <a:defRPr sz="1200">
                <a:solidFill>
                  <a:schemeClr val="bg1">
                    <a:lumMod val="50000"/>
                  </a:schemeClr>
                </a:solidFill>
                <a:latin typeface="Helvetica" pitchFamily="2" charset="0"/>
              </a:defRPr>
            </a:lvl1pPr>
          </a:lstStyle>
          <a:p>
            <a:r>
              <a:rPr lang="en-US"/>
              <a:t>ACAT19</a:t>
            </a:r>
            <a:endParaRPr lang="en-US" dirty="0"/>
          </a:p>
        </p:txBody>
      </p:sp>
      <p:sp>
        <p:nvSpPr>
          <p:cNvPr id="6" name="Slide Number Placeholder 5"/>
          <p:cNvSpPr>
            <a:spLocks noGrp="1"/>
          </p:cNvSpPr>
          <p:nvPr>
            <p:ph type="sldNum" sz="quarter" idx="12"/>
          </p:nvPr>
        </p:nvSpPr>
        <p:spPr>
          <a:xfrm>
            <a:off x="6553200" y="4767263"/>
            <a:ext cx="2133600" cy="273844"/>
          </a:xfrm>
          <a:prstGeom prst="rect">
            <a:avLst/>
          </a:prstGeom>
        </p:spPr>
        <p:txBody>
          <a:bodyPr/>
          <a:lstStyle>
            <a:lvl1pPr algn="r">
              <a:defRPr sz="1200">
                <a:solidFill>
                  <a:schemeClr val="bg1">
                    <a:lumMod val="50000"/>
                  </a:schemeClr>
                </a:solidFill>
                <a:latin typeface="Helvetica" pitchFamily="2" charset="0"/>
              </a:defRPr>
            </a:lvl1pPr>
          </a:lstStyle>
          <a:p>
            <a:fld id="{4EC80D97-9A74-1849-B221-CB4DB01A477E}" type="slidenum">
              <a:rPr lang="en-US" smtClean="0"/>
              <a:pPr/>
              <a:t>‹#›</a:t>
            </a:fld>
            <a:endParaRPr lang="en-US" dirty="0"/>
          </a:p>
        </p:txBody>
      </p:sp>
      <p:cxnSp>
        <p:nvCxnSpPr>
          <p:cNvPr id="8" name="Straight Connector 7">
            <a:extLst>
              <a:ext uri="{FF2B5EF4-FFF2-40B4-BE49-F238E27FC236}">
                <a16:creationId xmlns:a16="http://schemas.microsoft.com/office/drawing/2014/main" id="{130312EB-EE4F-C543-8F2C-637830BE543F}"/>
              </a:ext>
            </a:extLst>
          </p:cNvPr>
          <p:cNvCxnSpPr>
            <a:cxnSpLocks/>
          </p:cNvCxnSpPr>
          <p:nvPr userDrawn="1"/>
        </p:nvCxnSpPr>
        <p:spPr>
          <a:xfrm>
            <a:off x="457200" y="4785064"/>
            <a:ext cx="8229600" cy="0"/>
          </a:xfrm>
          <a:prstGeom prst="line">
            <a:avLst/>
          </a:prstGeo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615912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apositive avec titre - Noir">
    <p:spTree>
      <p:nvGrpSpPr>
        <p:cNvPr id="1" name=""/>
        <p:cNvGrpSpPr/>
        <p:nvPr/>
      </p:nvGrpSpPr>
      <p:grpSpPr>
        <a:xfrm>
          <a:off x="0" y="0"/>
          <a:ext cx="0" cy="0"/>
          <a:chOff x="0" y="0"/>
          <a:chExt cx="0" cy="0"/>
        </a:xfrm>
      </p:grpSpPr>
      <p:sp>
        <p:nvSpPr>
          <p:cNvPr id="4" name="Shape 13"/>
          <p:cNvSpPr>
            <a:spLocks noGrp="1"/>
          </p:cNvSpPr>
          <p:nvPr>
            <p:ph type="title"/>
          </p:nvPr>
        </p:nvSpPr>
        <p:spPr>
          <a:xfrm>
            <a:off x="199936" y="147055"/>
            <a:ext cx="8737768" cy="467707"/>
          </a:xfrm>
          <a:prstGeom prst="rect">
            <a:avLst/>
          </a:prstGeom>
          <a:extLst>
            <a:ext uri="{C572A759-6A51-4108-AA02-DFA0A04FC94B}">
              <ma14:wrappingTextBoxFlag xmlns:ma14="http://schemas.microsoft.com/office/mac/drawingml/2011/main" xmlns="" val="1"/>
            </a:ext>
          </a:extLst>
        </p:spPr>
        <p:txBody>
          <a:bodyPr anchor="t">
            <a:normAutofit/>
          </a:bodyPr>
          <a:lstStyle>
            <a:lvl1pPr algn="l">
              <a:spcBef>
                <a:spcPts val="1200"/>
              </a:spcBef>
              <a:defRPr sz="2400" spc="50">
                <a:solidFill>
                  <a:srgbClr val="FFFFFF"/>
                </a:solidFill>
              </a:defRPr>
            </a:lvl1pPr>
          </a:lstStyle>
          <a:p>
            <a:r>
              <a:rPr lang="fr-CH"/>
              <a:t>Cliquez et modifiez le titre</a:t>
            </a:r>
            <a:endParaRPr dirty="0"/>
          </a:p>
        </p:txBody>
      </p:sp>
      <p:pic>
        <p:nvPicPr>
          <p:cNvPr id="5" name="image2.png" descr="Logo_EPFL.png"/>
          <p:cNvPicPr>
            <a:picLocks noChangeAspect="1"/>
          </p:cNvPicPr>
          <p:nvPr userDrawn="1"/>
        </p:nvPicPr>
        <p:blipFill>
          <a:blip r:embed="rId2">
            <a:extLst/>
          </a:blip>
          <a:stretch>
            <a:fillRect/>
          </a:stretch>
        </p:blipFill>
        <p:spPr>
          <a:xfrm>
            <a:off x="298183" y="4648517"/>
            <a:ext cx="839165" cy="402800"/>
          </a:xfrm>
          <a:prstGeom prst="rect">
            <a:avLst/>
          </a:prstGeom>
          <a:ln w="12700">
            <a:miter lim="400000"/>
          </a:ln>
        </p:spPr>
      </p:pic>
      <p:sp>
        <p:nvSpPr>
          <p:cNvPr id="3" name="Espace réservé du numéro de diapositive 2"/>
          <p:cNvSpPr>
            <a:spLocks noGrp="1"/>
          </p:cNvSpPr>
          <p:nvPr>
            <p:ph type="sldNum" sz="quarter" idx="11"/>
          </p:nvPr>
        </p:nvSpPr>
        <p:spPr/>
        <p:txBody>
          <a:bodyPr/>
          <a:lstStyle/>
          <a:p>
            <a:fld id="{DA1DA64F-6193-4C73-B0A3-E892119DB7E1}" type="slidenum">
              <a:rPr lang="fr-CH" smtClean="0"/>
              <a:t>‹#›</a:t>
            </a:fld>
            <a:endParaRPr lang="fr-CH"/>
          </a:p>
        </p:txBody>
      </p:sp>
      <p:sp>
        <p:nvSpPr>
          <p:cNvPr id="6" name="Espace réservé du pied de page 4"/>
          <p:cNvSpPr>
            <a:spLocks noGrp="1"/>
          </p:cNvSpPr>
          <p:nvPr>
            <p:ph type="ftr" sz="quarter" idx="3"/>
          </p:nvPr>
        </p:nvSpPr>
        <p:spPr>
          <a:xfrm>
            <a:off x="1423292" y="4914000"/>
            <a:ext cx="7200000" cy="216000"/>
          </a:xfrm>
          <a:prstGeom prst="rect">
            <a:avLst/>
          </a:prstGeom>
        </p:spPr>
        <p:txBody>
          <a:bodyPr vert="horz" lIns="46800" tIns="45720" rIns="46800" bIns="45720" rtlCol="0" anchor="ctr"/>
          <a:lstStyle>
            <a:lvl1pPr algn="r">
              <a:defRPr sz="750">
                <a:solidFill>
                  <a:schemeClr val="tx1"/>
                </a:solidFill>
                <a:latin typeface="Arial" panose="020B0604020202020204" pitchFamily="34" charset="0"/>
                <a:cs typeface="Arial" panose="020B0604020202020204" pitchFamily="34" charset="0"/>
              </a:defRPr>
            </a:lvl1pPr>
          </a:lstStyle>
          <a:p>
            <a:r>
              <a:rPr lang="fr-CH"/>
              <a:t>ACAT19</a:t>
            </a:r>
            <a:endParaRPr lang="fr-CH" dirty="0"/>
          </a:p>
        </p:txBody>
      </p:sp>
    </p:spTree>
    <p:extLst>
      <p:ext uri="{BB962C8B-B14F-4D97-AF65-F5344CB8AC3E}">
        <p14:creationId xmlns:p14="http://schemas.microsoft.com/office/powerpoint/2010/main" val="35695806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apositive vide - Noir">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DA1DA64F-6193-4C73-B0A3-E892119DB7E1}" type="slidenum">
              <a:rPr lang="fr-CH" smtClean="0"/>
              <a:t>‹#›</a:t>
            </a:fld>
            <a:endParaRPr lang="fr-CH"/>
          </a:p>
        </p:txBody>
      </p:sp>
      <p:sp>
        <p:nvSpPr>
          <p:cNvPr id="4" name="Espace réservé du pied de page 4"/>
          <p:cNvSpPr>
            <a:spLocks noGrp="1"/>
          </p:cNvSpPr>
          <p:nvPr>
            <p:ph type="ftr" sz="quarter" idx="3"/>
          </p:nvPr>
        </p:nvSpPr>
        <p:spPr>
          <a:xfrm>
            <a:off x="1423292" y="4914000"/>
            <a:ext cx="7200000" cy="216000"/>
          </a:xfrm>
          <a:prstGeom prst="rect">
            <a:avLst/>
          </a:prstGeom>
        </p:spPr>
        <p:txBody>
          <a:bodyPr vert="horz" lIns="46800" tIns="45720" rIns="46800" bIns="45720" rtlCol="0" anchor="ctr"/>
          <a:lstStyle>
            <a:lvl1pPr algn="r">
              <a:defRPr sz="750">
                <a:solidFill>
                  <a:schemeClr val="tx1"/>
                </a:solidFill>
                <a:latin typeface="Arial" panose="020B0604020202020204" pitchFamily="34" charset="0"/>
                <a:cs typeface="Arial" panose="020B0604020202020204" pitchFamily="34" charset="0"/>
              </a:defRPr>
            </a:lvl1pPr>
          </a:lstStyle>
          <a:p>
            <a:r>
              <a:rPr lang="fr-CH"/>
              <a:t>ACAT19</a:t>
            </a:r>
            <a:endParaRPr lang="fr-CH" dirty="0"/>
          </a:p>
        </p:txBody>
      </p:sp>
    </p:spTree>
    <p:extLst>
      <p:ext uri="{BB962C8B-B14F-4D97-AF65-F5344CB8AC3E}">
        <p14:creationId xmlns:p14="http://schemas.microsoft.com/office/powerpoint/2010/main" val="41062546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0.xml"/><Relationship Id="rId7"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5" Type="http://schemas.openxmlformats.org/officeDocument/2006/relationships/slideLayout" Target="../slideLayouts/slideLayout12.xml"/><Relationship Id="rId4"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4"/>
          </p:nvPr>
        </p:nvSpPr>
        <p:spPr>
          <a:xfrm>
            <a:off x="8629646" y="4914215"/>
            <a:ext cx="288000" cy="216000"/>
          </a:xfrm>
          <a:prstGeom prst="rect">
            <a:avLst/>
          </a:prstGeom>
        </p:spPr>
        <p:txBody>
          <a:bodyPr vert="horz" lIns="46800" tIns="45720" rIns="46800" bIns="45720" rtlCol="0" anchor="ctr"/>
          <a:lstStyle>
            <a:lvl1pPr algn="r">
              <a:defRPr sz="750">
                <a:solidFill>
                  <a:schemeClr val="tx1"/>
                </a:solidFill>
                <a:latin typeface="Arial" panose="020B0604020202020204" pitchFamily="34" charset="0"/>
                <a:cs typeface="Arial" panose="020B0604020202020204" pitchFamily="34" charset="0"/>
              </a:defRPr>
            </a:lvl1pPr>
          </a:lstStyle>
          <a:p>
            <a:fld id="{38132D04-DB0F-4616-976E-401F62A29C48}" type="slidenum">
              <a:rPr lang="fr-CH" smtClean="0"/>
              <a:pPr/>
              <a:t>‹#›</a:t>
            </a:fld>
            <a:endParaRPr lang="fr-CH" dirty="0"/>
          </a:p>
        </p:txBody>
      </p:sp>
      <p:sp>
        <p:nvSpPr>
          <p:cNvPr id="5" name="Espace réservé du pied de page 4"/>
          <p:cNvSpPr>
            <a:spLocks noGrp="1"/>
          </p:cNvSpPr>
          <p:nvPr>
            <p:ph type="ftr" sz="quarter" idx="3"/>
          </p:nvPr>
        </p:nvSpPr>
        <p:spPr>
          <a:xfrm>
            <a:off x="1423292" y="4914000"/>
            <a:ext cx="7200000" cy="216000"/>
          </a:xfrm>
          <a:prstGeom prst="rect">
            <a:avLst/>
          </a:prstGeom>
        </p:spPr>
        <p:txBody>
          <a:bodyPr vert="horz" lIns="46800" tIns="45720" rIns="46800" bIns="45720" rtlCol="0" anchor="ctr"/>
          <a:lstStyle>
            <a:lvl1pPr algn="r">
              <a:defRPr sz="750">
                <a:solidFill>
                  <a:schemeClr val="tx1"/>
                </a:solidFill>
                <a:latin typeface="Arial" panose="020B0604020202020204" pitchFamily="34" charset="0"/>
                <a:cs typeface="Arial" panose="020B0604020202020204" pitchFamily="34" charset="0"/>
              </a:defRPr>
            </a:lvl1pPr>
          </a:lstStyle>
          <a:p>
            <a:r>
              <a:rPr lang="fr-CH"/>
              <a:t>ACAT19</a:t>
            </a:r>
            <a:endParaRPr lang="fr-CH" dirty="0"/>
          </a:p>
        </p:txBody>
      </p:sp>
    </p:spTree>
    <p:extLst>
      <p:ext uri="{BB962C8B-B14F-4D97-AF65-F5344CB8AC3E}">
        <p14:creationId xmlns:p14="http://schemas.microsoft.com/office/powerpoint/2010/main" val="2155702278"/>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86" r:id="rId3"/>
    <p:sldLayoutId id="2147483697" r:id="rId4"/>
    <p:sldLayoutId id="2147483698" r:id="rId5"/>
    <p:sldLayoutId id="2147483699" r:id="rId6"/>
    <p:sldLayoutId id="2147483700" r:id="rId7"/>
  </p:sldLayoutIdLst>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185" userDrawn="1">
          <p15:clr>
            <a:srgbClr val="F26B43"/>
          </p15:clr>
        </p15:guide>
        <p15:guide id="2" pos="715"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Espace réservé du numéro de diapositive 6"/>
          <p:cNvSpPr>
            <a:spLocks noGrp="1"/>
          </p:cNvSpPr>
          <p:nvPr>
            <p:ph type="sldNum" sz="quarter" idx="4"/>
          </p:nvPr>
        </p:nvSpPr>
        <p:spPr>
          <a:xfrm>
            <a:off x="8629200" y="4914000"/>
            <a:ext cx="288000" cy="216000"/>
          </a:xfrm>
          <a:prstGeom prst="rect">
            <a:avLst/>
          </a:prstGeom>
        </p:spPr>
        <p:txBody>
          <a:bodyPr vert="horz" lIns="46800" tIns="45720" rIns="46800" bIns="45720" rtlCol="0" anchor="ctr"/>
          <a:lstStyle>
            <a:lvl1pPr algn="r">
              <a:defRPr sz="750">
                <a:solidFill>
                  <a:schemeClr val="tx1"/>
                </a:solidFill>
                <a:latin typeface="Arial" panose="020B0604020202020204" pitchFamily="34" charset="0"/>
                <a:cs typeface="Arial" panose="020B0604020202020204" pitchFamily="34" charset="0"/>
              </a:defRPr>
            </a:lvl1pPr>
          </a:lstStyle>
          <a:p>
            <a:fld id="{DA1DA64F-6193-4C73-B0A3-E892119DB7E1}" type="slidenum">
              <a:rPr lang="fr-CH" smtClean="0"/>
              <a:pPr/>
              <a:t>‹#›</a:t>
            </a:fld>
            <a:endParaRPr lang="fr-CH"/>
          </a:p>
        </p:txBody>
      </p:sp>
      <p:sp>
        <p:nvSpPr>
          <p:cNvPr id="4" name="Espace réservé du pied de page 4"/>
          <p:cNvSpPr>
            <a:spLocks noGrp="1"/>
          </p:cNvSpPr>
          <p:nvPr>
            <p:ph type="ftr" sz="quarter" idx="3"/>
          </p:nvPr>
        </p:nvSpPr>
        <p:spPr>
          <a:xfrm>
            <a:off x="1423292" y="4914000"/>
            <a:ext cx="7200000" cy="216000"/>
          </a:xfrm>
          <a:prstGeom prst="rect">
            <a:avLst/>
          </a:prstGeom>
        </p:spPr>
        <p:txBody>
          <a:bodyPr vert="horz" lIns="46800" tIns="45720" rIns="46800" bIns="45720" rtlCol="0" anchor="ctr"/>
          <a:lstStyle>
            <a:lvl1pPr algn="r">
              <a:defRPr sz="750">
                <a:solidFill>
                  <a:schemeClr val="tx1"/>
                </a:solidFill>
                <a:latin typeface="Arial" panose="020B0604020202020204" pitchFamily="34" charset="0"/>
                <a:cs typeface="Arial" panose="020B0604020202020204" pitchFamily="34" charset="0"/>
              </a:defRPr>
            </a:lvl1pPr>
          </a:lstStyle>
          <a:p>
            <a:r>
              <a:rPr lang="fr-CH"/>
              <a:t>ACAT19</a:t>
            </a:r>
            <a:endParaRPr lang="fr-CH" dirty="0"/>
          </a:p>
        </p:txBody>
      </p:sp>
    </p:spTree>
    <p:extLst>
      <p:ext uri="{BB962C8B-B14F-4D97-AF65-F5344CB8AC3E}">
        <p14:creationId xmlns:p14="http://schemas.microsoft.com/office/powerpoint/2010/main" val="3624673453"/>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Lst>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8" Type="http://schemas.openxmlformats.org/officeDocument/2006/relationships/hyperlink" Target="http://arxiv.org/abs/1901.05344" TargetMode="External"/><Relationship Id="rId3" Type="http://schemas.openxmlformats.org/officeDocument/2006/relationships/image" Target="../media/image19.png"/><Relationship Id="rId7" Type="http://schemas.openxmlformats.org/officeDocument/2006/relationships/hyperlink" Target="http://arxiv.org/abs/1901.10975"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22.png"/><Relationship Id="rId5" Type="http://schemas.openxmlformats.org/officeDocument/2006/relationships/image" Target="../media/image21.emf"/><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8" Type="http://schemas.openxmlformats.org/officeDocument/2006/relationships/image" Target="../media/image35.tiff"/><Relationship Id="rId3" Type="http://schemas.openxmlformats.org/officeDocument/2006/relationships/image" Target="../media/image30.jpeg"/><Relationship Id="rId7" Type="http://schemas.openxmlformats.org/officeDocument/2006/relationships/image" Target="../media/image34.png"/><Relationship Id="rId2" Type="http://schemas.openxmlformats.org/officeDocument/2006/relationships/image" Target="../media/image29.png"/><Relationship Id="rId1" Type="http://schemas.openxmlformats.org/officeDocument/2006/relationships/slideLayout" Target="../slideLayouts/slideLayout1.xml"/><Relationship Id="rId6" Type="http://schemas.openxmlformats.org/officeDocument/2006/relationships/image" Target="../media/image33.jpg"/><Relationship Id="rId5" Type="http://schemas.openxmlformats.org/officeDocument/2006/relationships/image" Target="../media/image32.jpg"/><Relationship Id="rId4" Type="http://schemas.openxmlformats.org/officeDocument/2006/relationships/image" Target="../media/image31.png"/><Relationship Id="rId9" Type="http://schemas.openxmlformats.org/officeDocument/2006/relationships/image" Target="../media/image36.tiff"/></Relationships>
</file>

<file path=ppt/slides/_rels/slide14.xml.rels><?xml version="1.0" encoding="UTF-8" standalone="yes"?>
<Relationships xmlns="http://schemas.openxmlformats.org/package/2006/relationships"><Relationship Id="rId8" Type="http://schemas.openxmlformats.org/officeDocument/2006/relationships/image" Target="../media/image43.png"/><Relationship Id="rId13" Type="http://schemas.openxmlformats.org/officeDocument/2006/relationships/image" Target="../media/image34.png"/><Relationship Id="rId3" Type="http://schemas.openxmlformats.org/officeDocument/2006/relationships/image" Target="../media/image38.png"/><Relationship Id="rId7" Type="http://schemas.openxmlformats.org/officeDocument/2006/relationships/image" Target="../media/image42.png"/><Relationship Id="rId12" Type="http://schemas.openxmlformats.org/officeDocument/2006/relationships/image" Target="../media/image31.png"/><Relationship Id="rId2" Type="http://schemas.openxmlformats.org/officeDocument/2006/relationships/image" Target="../media/image37.png"/><Relationship Id="rId1" Type="http://schemas.openxmlformats.org/officeDocument/2006/relationships/slideLayout" Target="../slideLayouts/slideLayout1.xml"/><Relationship Id="rId6" Type="http://schemas.openxmlformats.org/officeDocument/2006/relationships/image" Target="../media/image41.png"/><Relationship Id="rId11" Type="http://schemas.openxmlformats.org/officeDocument/2006/relationships/image" Target="../media/image46.png"/><Relationship Id="rId5" Type="http://schemas.openxmlformats.org/officeDocument/2006/relationships/image" Target="../media/image40.png"/><Relationship Id="rId15" Type="http://schemas.openxmlformats.org/officeDocument/2006/relationships/image" Target="../media/image30.jpeg"/><Relationship Id="rId10" Type="http://schemas.openxmlformats.org/officeDocument/2006/relationships/image" Target="../media/image45.png"/><Relationship Id="rId4" Type="http://schemas.openxmlformats.org/officeDocument/2006/relationships/image" Target="../media/image39.png"/><Relationship Id="rId9" Type="http://schemas.openxmlformats.org/officeDocument/2006/relationships/image" Target="../media/image44.png"/><Relationship Id="rId14" Type="http://schemas.openxmlformats.org/officeDocument/2006/relationships/image" Target="../media/image35.tiff"/></Relationships>
</file>

<file path=ppt/slides/_rels/slide15.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34.png"/><Relationship Id="rId7" Type="http://schemas.openxmlformats.org/officeDocument/2006/relationships/image" Target="../media/image48.png"/><Relationship Id="rId2" Type="http://schemas.openxmlformats.org/officeDocument/2006/relationships/image" Target="../media/image31.png"/><Relationship Id="rId1" Type="http://schemas.openxmlformats.org/officeDocument/2006/relationships/slideLayout" Target="../slideLayouts/slideLayout1.xml"/><Relationship Id="rId6" Type="http://schemas.openxmlformats.org/officeDocument/2006/relationships/image" Target="../media/image47.png"/><Relationship Id="rId5" Type="http://schemas.openxmlformats.org/officeDocument/2006/relationships/image" Target="../media/image30.jpeg"/><Relationship Id="rId10" Type="http://schemas.openxmlformats.org/officeDocument/2006/relationships/image" Target="../media/image49.png"/><Relationship Id="rId4" Type="http://schemas.openxmlformats.org/officeDocument/2006/relationships/image" Target="../media/image35.tiff"/><Relationship Id="rId9" Type="http://schemas.openxmlformats.org/officeDocument/2006/relationships/image" Target="../media/image45.png"/></Relationships>
</file>

<file path=ppt/slides/_rels/slide16.xml.rels><?xml version="1.0" encoding="UTF-8" standalone="yes"?>
<Relationships xmlns="http://schemas.openxmlformats.org/package/2006/relationships"><Relationship Id="rId8" Type="http://schemas.openxmlformats.org/officeDocument/2006/relationships/image" Target="../media/image35.tiff"/><Relationship Id="rId13" Type="http://schemas.openxmlformats.org/officeDocument/2006/relationships/oleObject" Target="../embeddings/oleObject2.bin"/><Relationship Id="rId3" Type="http://schemas.openxmlformats.org/officeDocument/2006/relationships/image" Target="../media/image51.emf"/><Relationship Id="rId7" Type="http://schemas.openxmlformats.org/officeDocument/2006/relationships/image" Target="../media/image34.png"/><Relationship Id="rId12" Type="http://schemas.openxmlformats.org/officeDocument/2006/relationships/image" Target="../media/image56.png"/><Relationship Id="rId2" Type="http://schemas.openxmlformats.org/officeDocument/2006/relationships/slideLayout" Target="../slideLayouts/slideLayout1.xml"/><Relationship Id="rId16" Type="http://schemas.openxmlformats.org/officeDocument/2006/relationships/image" Target="../media/image44.png"/><Relationship Id="rId1" Type="http://schemas.openxmlformats.org/officeDocument/2006/relationships/vmlDrawing" Target="../drawings/vmlDrawing2.vml"/><Relationship Id="rId6" Type="http://schemas.openxmlformats.org/officeDocument/2006/relationships/image" Target="../media/image31.png"/><Relationship Id="rId11" Type="http://schemas.openxmlformats.org/officeDocument/2006/relationships/image" Target="../media/image55.png"/><Relationship Id="rId5" Type="http://schemas.openxmlformats.org/officeDocument/2006/relationships/image" Target="../media/image53.emf"/><Relationship Id="rId15" Type="http://schemas.openxmlformats.org/officeDocument/2006/relationships/image" Target="../media/image46.png"/><Relationship Id="rId10" Type="http://schemas.openxmlformats.org/officeDocument/2006/relationships/image" Target="../media/image54.png"/><Relationship Id="rId4" Type="http://schemas.openxmlformats.org/officeDocument/2006/relationships/image" Target="../media/image52.emf"/><Relationship Id="rId9" Type="http://schemas.openxmlformats.org/officeDocument/2006/relationships/image" Target="../media/image30.jpeg"/><Relationship Id="rId14" Type="http://schemas.openxmlformats.org/officeDocument/2006/relationships/image" Target="../media/image50.wmf"/></Relationships>
</file>

<file path=ppt/slides/_rels/slide17.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1.xml"/><Relationship Id="rId5" Type="http://schemas.openxmlformats.org/officeDocument/2006/relationships/image" Target="../media/image30.jpeg"/><Relationship Id="rId4" Type="http://schemas.openxmlformats.org/officeDocument/2006/relationships/image" Target="../media/image31.png"/></Relationships>
</file>

<file path=ppt/slides/_rels/slide18.xml.rels><?xml version="1.0" encoding="UTF-8" standalone="yes"?>
<Relationships xmlns="http://schemas.openxmlformats.org/package/2006/relationships"><Relationship Id="rId3" Type="http://schemas.openxmlformats.org/officeDocument/2006/relationships/hyperlink" Target="https://bluebrain.epfl.ch/" TargetMode="External"/><Relationship Id="rId2" Type="http://schemas.openxmlformats.org/officeDocument/2006/relationships/image" Target="../media/image59.png"/><Relationship Id="rId1" Type="http://schemas.openxmlformats.org/officeDocument/2006/relationships/slideLayout" Target="../slideLayouts/slideLayout1.xml"/><Relationship Id="rId4" Type="http://schemas.openxmlformats.org/officeDocument/2006/relationships/hyperlink" Target="https://portal.bluebrain.epfl.ch/"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hyperlink" Target="https://bbp.epfl.ch/nmc-portal/" TargetMode="External"/><Relationship Id="rId1" Type="http://schemas.openxmlformats.org/officeDocument/2006/relationships/slideLayout" Target="../slideLayouts/slideLayout1.xml"/><Relationship Id="rId4" Type="http://schemas.openxmlformats.org/officeDocument/2006/relationships/image" Target="../media/image6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68.png"/><Relationship Id="rId3" Type="http://schemas.openxmlformats.org/officeDocument/2006/relationships/image" Target="../media/image63.png"/><Relationship Id="rId7" Type="http://schemas.openxmlformats.org/officeDocument/2006/relationships/image" Target="../media/image67.png"/><Relationship Id="rId2" Type="http://schemas.openxmlformats.org/officeDocument/2006/relationships/image" Target="../media/image62.png"/><Relationship Id="rId1" Type="http://schemas.openxmlformats.org/officeDocument/2006/relationships/slideLayout" Target="../slideLayouts/slideLayout1.xml"/><Relationship Id="rId6" Type="http://schemas.openxmlformats.org/officeDocument/2006/relationships/image" Target="../media/image66.png"/><Relationship Id="rId11" Type="http://schemas.openxmlformats.org/officeDocument/2006/relationships/image" Target="../media/image71.png"/><Relationship Id="rId5" Type="http://schemas.openxmlformats.org/officeDocument/2006/relationships/image" Target="../media/image65.png"/><Relationship Id="rId10" Type="http://schemas.openxmlformats.org/officeDocument/2006/relationships/image" Target="../media/image70.png"/><Relationship Id="rId4" Type="http://schemas.openxmlformats.org/officeDocument/2006/relationships/image" Target="../media/image64.png"/><Relationship Id="rId9" Type="http://schemas.openxmlformats.org/officeDocument/2006/relationships/image" Target="../media/image6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72.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image" Target="../media/image9.tif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wmf"/></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891283" y="1993265"/>
            <a:ext cx="7772400" cy="1102519"/>
          </a:xfrm>
        </p:spPr>
        <p:txBody>
          <a:bodyPr/>
          <a:lstStyle/>
          <a:p>
            <a:pPr algn="l"/>
            <a:r>
              <a:rPr lang="en-US" sz="3200" dirty="0"/>
              <a:t>Neuroscience and the Future of Computing</a:t>
            </a:r>
            <a:endParaRPr lang="en-US" sz="3200" dirty="0">
              <a:solidFill>
                <a:schemeClr val="tx1">
                  <a:lumMod val="50000"/>
                  <a:lumOff val="50000"/>
                </a:schemeClr>
              </a:solidFill>
              <a:latin typeface="Helvetica" pitchFamily="2" charset="0"/>
            </a:endParaRPr>
          </a:p>
        </p:txBody>
      </p:sp>
      <p:sp>
        <p:nvSpPr>
          <p:cNvPr id="6" name="Subtitle 4"/>
          <p:cNvSpPr txBox="1">
            <a:spLocks/>
          </p:cNvSpPr>
          <p:nvPr/>
        </p:nvSpPr>
        <p:spPr>
          <a:xfrm>
            <a:off x="3996647" y="3603784"/>
            <a:ext cx="4904163" cy="888288"/>
          </a:xfrm>
          <a:prstGeom prst="rect">
            <a:avLst/>
          </a:prstGeom>
        </p:spPr>
        <p:txBody>
          <a:bodyPr vert="horz" lIns="68580" tIns="34290" rIns="68580" bIns="3429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r>
              <a:rPr lang="en-US" sz="1200" b="1" dirty="0">
                <a:solidFill>
                  <a:schemeClr val="tx1"/>
                </a:solidFill>
                <a:latin typeface="Helvetica" pitchFamily="2" charset="0"/>
                <a:cs typeface="Arial"/>
              </a:rPr>
              <a:t>Prof. Felix Schürmann</a:t>
            </a:r>
          </a:p>
          <a:p>
            <a:pPr algn="l"/>
            <a:r>
              <a:rPr lang="en-US" sz="1200" dirty="0">
                <a:solidFill>
                  <a:schemeClr val="tx1"/>
                </a:solidFill>
                <a:latin typeface="Helvetica" pitchFamily="2" charset="0"/>
                <a:cs typeface="Arial"/>
              </a:rPr>
              <a:t>Blue Brain Project – Co-Director, Head of the Computing Division</a:t>
            </a:r>
          </a:p>
          <a:p>
            <a:pPr algn="l"/>
            <a:r>
              <a:rPr lang="en-US" sz="1200" dirty="0">
                <a:solidFill>
                  <a:schemeClr val="tx1"/>
                </a:solidFill>
                <a:latin typeface="Helvetica" pitchFamily="2" charset="0"/>
                <a:cs typeface="Arial"/>
              </a:rPr>
              <a:t>Adjunct Professor, Laboratory for </a:t>
            </a:r>
            <a:r>
              <a:rPr lang="en-US" sz="1200" dirty="0" err="1">
                <a:solidFill>
                  <a:schemeClr val="tx1"/>
                </a:solidFill>
                <a:latin typeface="Helvetica" pitchFamily="2" charset="0"/>
                <a:cs typeface="Arial"/>
              </a:rPr>
              <a:t>Neurosimulation</a:t>
            </a:r>
            <a:r>
              <a:rPr lang="en-US" sz="1200" dirty="0">
                <a:solidFill>
                  <a:schemeClr val="tx1"/>
                </a:solidFill>
                <a:latin typeface="Helvetica" pitchFamily="2" charset="0"/>
                <a:cs typeface="Arial"/>
              </a:rPr>
              <a:t> Technology</a:t>
            </a:r>
          </a:p>
          <a:p>
            <a:pPr algn="l"/>
            <a:r>
              <a:rPr lang="en-US" sz="1200" dirty="0">
                <a:solidFill>
                  <a:schemeClr val="tx1"/>
                </a:solidFill>
                <a:latin typeface="Helvetica" pitchFamily="2" charset="0"/>
                <a:cs typeface="Arial"/>
              </a:rPr>
              <a:t>Ecole </a:t>
            </a:r>
            <a:r>
              <a:rPr lang="en-US" sz="1200" dirty="0" err="1">
                <a:solidFill>
                  <a:schemeClr val="tx1"/>
                </a:solidFill>
                <a:latin typeface="Helvetica" pitchFamily="2" charset="0"/>
                <a:cs typeface="Arial"/>
              </a:rPr>
              <a:t>polytechnique</a:t>
            </a:r>
            <a:r>
              <a:rPr lang="en-US" sz="1200" dirty="0">
                <a:solidFill>
                  <a:schemeClr val="tx1"/>
                </a:solidFill>
                <a:latin typeface="Helvetica" pitchFamily="2" charset="0"/>
                <a:cs typeface="Arial"/>
              </a:rPr>
              <a:t> </a:t>
            </a:r>
            <a:r>
              <a:rPr lang="en-US" sz="1200" dirty="0" err="1">
                <a:solidFill>
                  <a:schemeClr val="tx1"/>
                </a:solidFill>
                <a:latin typeface="Helvetica" pitchFamily="2" charset="0"/>
                <a:cs typeface="Arial"/>
              </a:rPr>
              <a:t>fédérale</a:t>
            </a:r>
            <a:r>
              <a:rPr lang="en-US" sz="1200" dirty="0">
                <a:solidFill>
                  <a:schemeClr val="tx1"/>
                </a:solidFill>
                <a:latin typeface="Helvetica" pitchFamily="2" charset="0"/>
                <a:cs typeface="Arial"/>
              </a:rPr>
              <a:t> de Lausanne, CH</a:t>
            </a:r>
          </a:p>
        </p:txBody>
      </p:sp>
    </p:spTree>
    <p:extLst>
      <p:ext uri="{BB962C8B-B14F-4D97-AF65-F5344CB8AC3E}">
        <p14:creationId xmlns:p14="http://schemas.microsoft.com/office/powerpoint/2010/main" val="21618805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 name="Group 59">
            <a:extLst>
              <a:ext uri="{FF2B5EF4-FFF2-40B4-BE49-F238E27FC236}">
                <a16:creationId xmlns:a16="http://schemas.microsoft.com/office/drawing/2014/main" id="{E330521D-C26E-6840-BDD9-2CE14326AA05}"/>
              </a:ext>
            </a:extLst>
          </p:cNvPr>
          <p:cNvGrpSpPr/>
          <p:nvPr/>
        </p:nvGrpSpPr>
        <p:grpSpPr>
          <a:xfrm>
            <a:off x="5363110" y="2408185"/>
            <a:ext cx="3277825" cy="1484088"/>
            <a:chOff x="3915763" y="3457746"/>
            <a:chExt cx="2106399" cy="953706"/>
          </a:xfrm>
        </p:grpSpPr>
        <p:pic>
          <p:nvPicPr>
            <p:cNvPr id="61" name="Picture 60">
              <a:extLst>
                <a:ext uri="{FF2B5EF4-FFF2-40B4-BE49-F238E27FC236}">
                  <a16:creationId xmlns:a16="http://schemas.microsoft.com/office/drawing/2014/main" id="{1433A512-C8B6-094D-B4CA-E080C4A88E95}"/>
                </a:ext>
              </a:extLst>
            </p:cNvPr>
            <p:cNvPicPr>
              <a:picLocks noChangeAspect="1"/>
            </p:cNvPicPr>
            <p:nvPr/>
          </p:nvPicPr>
          <p:blipFill rotWithShape="1">
            <a:blip r:embed="rId3"/>
            <a:srcRect l="77008" t="26336"/>
            <a:stretch/>
          </p:blipFill>
          <p:spPr>
            <a:xfrm>
              <a:off x="4435562" y="3457746"/>
              <a:ext cx="1586600" cy="949008"/>
            </a:xfrm>
            <a:prstGeom prst="rect">
              <a:avLst/>
            </a:prstGeom>
          </p:spPr>
        </p:pic>
        <p:pic>
          <p:nvPicPr>
            <p:cNvPr id="62" name="Picture 61">
              <a:extLst>
                <a:ext uri="{FF2B5EF4-FFF2-40B4-BE49-F238E27FC236}">
                  <a16:creationId xmlns:a16="http://schemas.microsoft.com/office/drawing/2014/main" id="{3B907064-6EE0-D74E-A9C2-358E7582B603}"/>
                </a:ext>
              </a:extLst>
            </p:cNvPr>
            <p:cNvPicPr>
              <a:picLocks noChangeAspect="1"/>
            </p:cNvPicPr>
            <p:nvPr/>
          </p:nvPicPr>
          <p:blipFill rotWithShape="1">
            <a:blip r:embed="rId3"/>
            <a:srcRect t="28356" r="93813" b="1"/>
            <a:stretch/>
          </p:blipFill>
          <p:spPr>
            <a:xfrm>
              <a:off x="3915763" y="3488466"/>
              <a:ext cx="539254" cy="922986"/>
            </a:xfrm>
            <a:prstGeom prst="rect">
              <a:avLst/>
            </a:prstGeom>
          </p:spPr>
        </p:pic>
      </p:grpSp>
      <p:sp>
        <p:nvSpPr>
          <p:cNvPr id="4" name="Title 3">
            <a:extLst>
              <a:ext uri="{FF2B5EF4-FFF2-40B4-BE49-F238E27FC236}">
                <a16:creationId xmlns:a16="http://schemas.microsoft.com/office/drawing/2014/main" id="{0E191D33-E48E-884D-BC27-8019FEE4FEAF}"/>
              </a:ext>
            </a:extLst>
          </p:cNvPr>
          <p:cNvSpPr>
            <a:spLocks noGrp="1"/>
          </p:cNvSpPr>
          <p:nvPr>
            <p:ph type="title"/>
          </p:nvPr>
        </p:nvSpPr>
        <p:spPr/>
        <p:txBody>
          <a:bodyPr/>
          <a:lstStyle/>
          <a:p>
            <a:r>
              <a:rPr lang="en-US" dirty="0"/>
              <a:t>Examples of Software Improvements in BBP</a:t>
            </a:r>
          </a:p>
        </p:txBody>
      </p:sp>
      <p:sp>
        <p:nvSpPr>
          <p:cNvPr id="2" name="Slide Number Placeholder 1">
            <a:extLst>
              <a:ext uri="{FF2B5EF4-FFF2-40B4-BE49-F238E27FC236}">
                <a16:creationId xmlns:a16="http://schemas.microsoft.com/office/drawing/2014/main" id="{502FCB37-C695-104C-B14D-7E15D40EC568}"/>
              </a:ext>
            </a:extLst>
          </p:cNvPr>
          <p:cNvSpPr>
            <a:spLocks noGrp="1"/>
          </p:cNvSpPr>
          <p:nvPr>
            <p:ph type="sldNum" sz="quarter" idx="10"/>
          </p:nvPr>
        </p:nvSpPr>
        <p:spPr/>
        <p:txBody>
          <a:bodyPr/>
          <a:lstStyle/>
          <a:p>
            <a:fld id="{38132D04-DB0F-4616-976E-401F62A29C48}" type="slidenum">
              <a:rPr lang="fr-CH" smtClean="0"/>
              <a:pPr/>
              <a:t>10</a:t>
            </a:fld>
            <a:endParaRPr lang="fr-CH"/>
          </a:p>
        </p:txBody>
      </p:sp>
      <p:sp>
        <p:nvSpPr>
          <p:cNvPr id="3" name="Footer Placeholder 2">
            <a:extLst>
              <a:ext uri="{FF2B5EF4-FFF2-40B4-BE49-F238E27FC236}">
                <a16:creationId xmlns:a16="http://schemas.microsoft.com/office/drawing/2014/main" id="{0A9926C9-38F3-BD48-A3E2-C18858492F2C}"/>
              </a:ext>
            </a:extLst>
          </p:cNvPr>
          <p:cNvSpPr>
            <a:spLocks noGrp="1"/>
          </p:cNvSpPr>
          <p:nvPr>
            <p:ph type="ftr" sz="quarter" idx="3"/>
          </p:nvPr>
        </p:nvSpPr>
        <p:spPr/>
        <p:txBody>
          <a:bodyPr/>
          <a:lstStyle/>
          <a:p>
            <a:r>
              <a:rPr lang="fr-CH"/>
              <a:t>ACAT19</a:t>
            </a:r>
            <a:endParaRPr lang="fr-CH" dirty="0"/>
          </a:p>
        </p:txBody>
      </p:sp>
      <p:sp>
        <p:nvSpPr>
          <p:cNvPr id="5" name="TextBox 4">
            <a:extLst>
              <a:ext uri="{FF2B5EF4-FFF2-40B4-BE49-F238E27FC236}">
                <a16:creationId xmlns:a16="http://schemas.microsoft.com/office/drawing/2014/main" id="{91ABA429-62A7-CC4E-B06A-C84E3EBCCFC8}"/>
              </a:ext>
            </a:extLst>
          </p:cNvPr>
          <p:cNvSpPr txBox="1"/>
          <p:nvPr/>
        </p:nvSpPr>
        <p:spPr>
          <a:xfrm>
            <a:off x="283445" y="3692218"/>
            <a:ext cx="3492944" cy="400110"/>
          </a:xfrm>
          <a:prstGeom prst="rect">
            <a:avLst/>
          </a:prstGeom>
          <a:noFill/>
        </p:spPr>
        <p:txBody>
          <a:bodyPr wrap="none" rtlCol="0">
            <a:spAutoFit/>
          </a:bodyPr>
          <a:lstStyle/>
          <a:p>
            <a:r>
              <a:rPr lang="en-US" sz="2000" dirty="0">
                <a:latin typeface="Arial Narrow" charset="0"/>
                <a:cs typeface="Arial Narrow" charset="0"/>
              </a:rPr>
              <a:t>2) Analytical Performance Modeling</a:t>
            </a:r>
          </a:p>
        </p:txBody>
      </p:sp>
      <p:sp>
        <p:nvSpPr>
          <p:cNvPr id="6" name="TextBox 5">
            <a:extLst>
              <a:ext uri="{FF2B5EF4-FFF2-40B4-BE49-F238E27FC236}">
                <a16:creationId xmlns:a16="http://schemas.microsoft.com/office/drawing/2014/main" id="{B15C8736-F725-B949-88CA-264E977759EC}"/>
              </a:ext>
            </a:extLst>
          </p:cNvPr>
          <p:cNvSpPr txBox="1"/>
          <p:nvPr/>
        </p:nvSpPr>
        <p:spPr>
          <a:xfrm>
            <a:off x="5567875" y="1786222"/>
            <a:ext cx="3143746" cy="400110"/>
          </a:xfrm>
          <a:prstGeom prst="rect">
            <a:avLst/>
          </a:prstGeom>
          <a:noFill/>
        </p:spPr>
        <p:txBody>
          <a:bodyPr wrap="none" rtlCol="0">
            <a:spAutoFit/>
          </a:bodyPr>
          <a:lstStyle/>
          <a:p>
            <a:r>
              <a:rPr lang="en-US" sz="2000" dirty="0">
                <a:latin typeface="Arial Narrow" charset="0"/>
                <a:cs typeface="Arial Narrow" charset="0"/>
              </a:rPr>
              <a:t>3) Source to Source Translation</a:t>
            </a:r>
          </a:p>
        </p:txBody>
      </p:sp>
      <p:sp>
        <p:nvSpPr>
          <p:cNvPr id="7" name="TextBox 6">
            <a:extLst>
              <a:ext uri="{FF2B5EF4-FFF2-40B4-BE49-F238E27FC236}">
                <a16:creationId xmlns:a16="http://schemas.microsoft.com/office/drawing/2014/main" id="{9AE6C4E4-0B85-A940-9450-8AD725AEA2E9}"/>
              </a:ext>
            </a:extLst>
          </p:cNvPr>
          <p:cNvSpPr txBox="1"/>
          <p:nvPr/>
        </p:nvSpPr>
        <p:spPr>
          <a:xfrm>
            <a:off x="5765012" y="3692218"/>
            <a:ext cx="2737929" cy="400110"/>
          </a:xfrm>
          <a:prstGeom prst="rect">
            <a:avLst/>
          </a:prstGeom>
          <a:noFill/>
        </p:spPr>
        <p:txBody>
          <a:bodyPr wrap="none" rtlCol="0">
            <a:spAutoFit/>
          </a:bodyPr>
          <a:lstStyle/>
          <a:p>
            <a:r>
              <a:rPr lang="en-US" sz="2000" dirty="0">
                <a:latin typeface="Arial Narrow" charset="0"/>
                <a:cs typeface="Arial Narrow" charset="0"/>
              </a:rPr>
              <a:t>4) Asynchronous Execution</a:t>
            </a:r>
          </a:p>
        </p:txBody>
      </p:sp>
      <p:sp>
        <p:nvSpPr>
          <p:cNvPr id="8" name="TextBox 7">
            <a:extLst>
              <a:ext uri="{FF2B5EF4-FFF2-40B4-BE49-F238E27FC236}">
                <a16:creationId xmlns:a16="http://schemas.microsoft.com/office/drawing/2014/main" id="{226F1608-8D33-3D44-9A71-17760A0FE275}"/>
              </a:ext>
            </a:extLst>
          </p:cNvPr>
          <p:cNvSpPr txBox="1"/>
          <p:nvPr/>
        </p:nvSpPr>
        <p:spPr>
          <a:xfrm>
            <a:off x="283445" y="1792488"/>
            <a:ext cx="3655168" cy="400110"/>
          </a:xfrm>
          <a:prstGeom prst="rect">
            <a:avLst/>
          </a:prstGeom>
          <a:noFill/>
        </p:spPr>
        <p:txBody>
          <a:bodyPr wrap="none" rtlCol="0">
            <a:spAutoFit/>
          </a:bodyPr>
          <a:lstStyle/>
          <a:p>
            <a:r>
              <a:rPr lang="en-US" sz="2000" dirty="0">
                <a:latin typeface="Arial Narrow" charset="0"/>
                <a:cs typeface="Arial Narrow" charset="0"/>
              </a:rPr>
              <a:t>1) Classical Optimization and Scaling</a:t>
            </a:r>
          </a:p>
        </p:txBody>
      </p:sp>
      <p:sp>
        <p:nvSpPr>
          <p:cNvPr id="9" name="TextBox 8">
            <a:extLst>
              <a:ext uri="{FF2B5EF4-FFF2-40B4-BE49-F238E27FC236}">
                <a16:creationId xmlns:a16="http://schemas.microsoft.com/office/drawing/2014/main" id="{C35DA254-E5A3-BB4F-AEF1-79F29A736EF8}"/>
              </a:ext>
            </a:extLst>
          </p:cNvPr>
          <p:cNvSpPr txBox="1"/>
          <p:nvPr/>
        </p:nvSpPr>
        <p:spPr>
          <a:xfrm>
            <a:off x="2324100" y="4206844"/>
            <a:ext cx="5275803" cy="400110"/>
          </a:xfrm>
          <a:prstGeom prst="rect">
            <a:avLst/>
          </a:prstGeom>
          <a:noFill/>
        </p:spPr>
        <p:txBody>
          <a:bodyPr wrap="none" rtlCol="0">
            <a:spAutoFit/>
          </a:bodyPr>
          <a:lstStyle/>
          <a:p>
            <a:r>
              <a:rPr lang="en-US" sz="2000" dirty="0">
                <a:latin typeface="Arial Narrow" charset="0"/>
                <a:cs typeface="Arial Narrow" charset="0"/>
              </a:rPr>
              <a:t>5) Rethinking the problem: e.g. using machine learning</a:t>
            </a:r>
          </a:p>
        </p:txBody>
      </p:sp>
      <p:pic>
        <p:nvPicPr>
          <p:cNvPr id="11" name="Content Placeholder 7">
            <a:extLst>
              <a:ext uri="{FF2B5EF4-FFF2-40B4-BE49-F238E27FC236}">
                <a16:creationId xmlns:a16="http://schemas.microsoft.com/office/drawing/2014/main" id="{9808C5E4-364C-F445-953D-E16012AD8E2D}"/>
              </a:ext>
            </a:extLst>
          </p:cNvPr>
          <p:cNvPicPr>
            <a:picLocks noChangeAspect="1"/>
          </p:cNvPicPr>
          <p:nvPr/>
        </p:nvPicPr>
        <p:blipFill rotWithShape="1">
          <a:blip r:embed="rId4"/>
          <a:srcRect l="5530"/>
          <a:stretch/>
        </p:blipFill>
        <p:spPr>
          <a:xfrm>
            <a:off x="499243" y="670043"/>
            <a:ext cx="3076164" cy="1122445"/>
          </a:xfrm>
          <a:prstGeom prst="rect">
            <a:avLst/>
          </a:prstGeom>
        </p:spPr>
      </p:pic>
      <p:pic>
        <p:nvPicPr>
          <p:cNvPr id="58" name="Picture 57">
            <a:extLst>
              <a:ext uri="{FF2B5EF4-FFF2-40B4-BE49-F238E27FC236}">
                <a16:creationId xmlns:a16="http://schemas.microsoft.com/office/drawing/2014/main" id="{F0B266CB-D177-B842-AC3B-1542A4AD266B}"/>
              </a:ext>
            </a:extLst>
          </p:cNvPr>
          <p:cNvPicPr>
            <a:picLocks noChangeAspect="1"/>
          </p:cNvPicPr>
          <p:nvPr/>
        </p:nvPicPr>
        <p:blipFill>
          <a:blip r:embed="rId5"/>
          <a:stretch>
            <a:fillRect/>
          </a:stretch>
        </p:blipFill>
        <p:spPr>
          <a:xfrm>
            <a:off x="5363110" y="496426"/>
            <a:ext cx="3790392" cy="1443666"/>
          </a:xfrm>
          <a:prstGeom prst="rect">
            <a:avLst/>
          </a:prstGeom>
        </p:spPr>
      </p:pic>
      <p:pic>
        <p:nvPicPr>
          <p:cNvPr id="59" name="Picture 2" descr="https://lh3.googleusercontent.com/2liGFNKsdGE9X1p_j_2NcPI8qBkuFGFN5KXezqFERDNWY57nzhpHFyddTgTIcrelr59yTgRSwCxrPwkJd6-jQ4YchhaY97sRXkEqhjXLyfA-V49GdvyLUUWhPtkHq9s-dAzrZkQtRys">
            <a:extLst>
              <a:ext uri="{FF2B5EF4-FFF2-40B4-BE49-F238E27FC236}">
                <a16:creationId xmlns:a16="http://schemas.microsoft.com/office/drawing/2014/main" id="{B45FBF98-482A-E847-9E58-A926D67EE30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3445" y="2303377"/>
            <a:ext cx="3869372" cy="1459747"/>
          </a:xfrm>
          <a:prstGeom prst="rect">
            <a:avLst/>
          </a:prstGeom>
          <a:noFill/>
          <a:extLst>
            <a:ext uri="{909E8E84-426E-40DD-AFC4-6F175D3DCCD1}">
              <a14:hiddenFill xmlns:a14="http://schemas.microsoft.com/office/drawing/2010/main">
                <a:solidFill>
                  <a:srgbClr val="FFFFFF"/>
                </a:solidFill>
              </a14:hiddenFill>
            </a:ext>
          </a:extLst>
        </p:spPr>
      </p:pic>
      <p:sp>
        <p:nvSpPr>
          <p:cNvPr id="63" name="Rectangle 62">
            <a:extLst>
              <a:ext uri="{FF2B5EF4-FFF2-40B4-BE49-F238E27FC236}">
                <a16:creationId xmlns:a16="http://schemas.microsoft.com/office/drawing/2014/main" id="{69ABFA11-9DD6-1E4A-9D4C-4725E0961402}"/>
              </a:ext>
            </a:extLst>
          </p:cNvPr>
          <p:cNvSpPr/>
          <p:nvPr/>
        </p:nvSpPr>
        <p:spPr>
          <a:xfrm>
            <a:off x="2994651" y="4690692"/>
            <a:ext cx="4572000" cy="461665"/>
          </a:xfrm>
          <a:prstGeom prst="rect">
            <a:avLst/>
          </a:prstGeom>
        </p:spPr>
        <p:txBody>
          <a:bodyPr>
            <a:spAutoFit/>
          </a:bodyPr>
          <a:lstStyle/>
          <a:p>
            <a:r>
              <a:rPr lang="en-US" sz="1200" i="1" dirty="0">
                <a:latin typeface="Arial Narrow" charset="0"/>
                <a:cs typeface="Arial Narrow" charset="0"/>
              </a:rPr>
              <a:t>Pramod </a:t>
            </a:r>
            <a:r>
              <a:rPr lang="en-US" sz="1200" i="1" dirty="0" err="1">
                <a:latin typeface="Arial Narrow" charset="0"/>
                <a:cs typeface="Arial Narrow" charset="0"/>
              </a:rPr>
              <a:t>Kumbhar</a:t>
            </a:r>
            <a:r>
              <a:rPr lang="en-US" sz="1200" i="1" dirty="0">
                <a:latin typeface="Arial Narrow" charset="0"/>
                <a:cs typeface="Arial Narrow" charset="0"/>
              </a:rPr>
              <a:t>, Francesco </a:t>
            </a:r>
            <a:r>
              <a:rPr lang="en-US" sz="1200" i="1" dirty="0" err="1">
                <a:latin typeface="Arial Narrow" charset="0"/>
                <a:cs typeface="Arial Narrow" charset="0"/>
              </a:rPr>
              <a:t>Cremonesi</a:t>
            </a:r>
            <a:r>
              <a:rPr lang="en-US" sz="1200" i="1" dirty="0">
                <a:latin typeface="Arial Narrow" charset="0"/>
                <a:cs typeface="Arial Narrow" charset="0"/>
              </a:rPr>
              <a:t>, Bruno </a:t>
            </a:r>
            <a:r>
              <a:rPr lang="en-US" sz="1200" i="1" dirty="0" err="1">
                <a:latin typeface="Arial Narrow" charset="0"/>
                <a:cs typeface="Arial Narrow" charset="0"/>
              </a:rPr>
              <a:t>Magalhaes</a:t>
            </a:r>
            <a:r>
              <a:rPr lang="en-US" sz="1200" i="1" dirty="0">
                <a:latin typeface="Arial Narrow" charset="0"/>
                <a:cs typeface="Arial Narrow" charset="0"/>
              </a:rPr>
              <a:t> </a:t>
            </a:r>
            <a:r>
              <a:rPr lang="en-US" sz="1200" i="1" dirty="0">
                <a:latin typeface="Arial Narrow" charset="0"/>
                <a:cs typeface="Arial Narrow" charset="0"/>
                <a:hlinkClick r:id="rId7"/>
              </a:rPr>
              <a:t>http://arxiv.org/abs/1901.10975</a:t>
            </a:r>
            <a:r>
              <a:rPr lang="en-US" sz="1200" i="1" dirty="0">
                <a:latin typeface="Arial Narrow" charset="0"/>
                <a:cs typeface="Arial Narrow" charset="0"/>
              </a:rPr>
              <a:t>, </a:t>
            </a:r>
            <a:r>
              <a:rPr lang="en-US" sz="1200" i="1" dirty="0">
                <a:latin typeface="Arial Narrow" charset="0"/>
                <a:cs typeface="Arial Narrow" charset="0"/>
                <a:hlinkClick r:id="rId8"/>
              </a:rPr>
              <a:t>http://arxiv.org/abs/1901.05344</a:t>
            </a:r>
            <a:r>
              <a:rPr lang="en-US" sz="1200" i="1" dirty="0">
                <a:latin typeface="Arial Narrow" charset="0"/>
                <a:cs typeface="Arial Narrow" charset="0"/>
              </a:rPr>
              <a:t>    </a:t>
            </a:r>
          </a:p>
        </p:txBody>
      </p:sp>
    </p:spTree>
    <p:extLst>
      <p:ext uri="{BB962C8B-B14F-4D97-AF65-F5344CB8AC3E}">
        <p14:creationId xmlns:p14="http://schemas.microsoft.com/office/powerpoint/2010/main" val="1931684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062F4E0-D4DC-EA47-991C-5270DA9C1213}"/>
              </a:ext>
            </a:extLst>
          </p:cNvPr>
          <p:cNvSpPr>
            <a:spLocks noGrp="1"/>
          </p:cNvSpPr>
          <p:nvPr>
            <p:ph type="title"/>
          </p:nvPr>
        </p:nvSpPr>
        <p:spPr/>
        <p:txBody>
          <a:bodyPr/>
          <a:lstStyle/>
          <a:p>
            <a:r>
              <a:rPr lang="en-US" dirty="0"/>
              <a:t>Specialized Chips</a:t>
            </a:r>
          </a:p>
        </p:txBody>
      </p:sp>
      <p:sp>
        <p:nvSpPr>
          <p:cNvPr id="2" name="Slide Number Placeholder 1">
            <a:extLst>
              <a:ext uri="{FF2B5EF4-FFF2-40B4-BE49-F238E27FC236}">
                <a16:creationId xmlns:a16="http://schemas.microsoft.com/office/drawing/2014/main" id="{FB292BC9-A1ED-2040-B80B-38F50F6D8006}"/>
              </a:ext>
            </a:extLst>
          </p:cNvPr>
          <p:cNvSpPr>
            <a:spLocks noGrp="1"/>
          </p:cNvSpPr>
          <p:nvPr>
            <p:ph type="sldNum" sz="quarter" idx="10"/>
          </p:nvPr>
        </p:nvSpPr>
        <p:spPr/>
        <p:txBody>
          <a:bodyPr/>
          <a:lstStyle/>
          <a:p>
            <a:fld id="{38132D04-DB0F-4616-976E-401F62A29C48}" type="slidenum">
              <a:rPr lang="fr-CH" smtClean="0"/>
              <a:pPr/>
              <a:t>11</a:t>
            </a:fld>
            <a:endParaRPr lang="fr-CH"/>
          </a:p>
        </p:txBody>
      </p:sp>
      <p:sp>
        <p:nvSpPr>
          <p:cNvPr id="3" name="Footer Placeholder 2">
            <a:extLst>
              <a:ext uri="{FF2B5EF4-FFF2-40B4-BE49-F238E27FC236}">
                <a16:creationId xmlns:a16="http://schemas.microsoft.com/office/drawing/2014/main" id="{3E233338-E1F9-9E42-AB60-2FAB890DB932}"/>
              </a:ext>
            </a:extLst>
          </p:cNvPr>
          <p:cNvSpPr>
            <a:spLocks noGrp="1"/>
          </p:cNvSpPr>
          <p:nvPr>
            <p:ph type="ftr" sz="quarter" idx="3"/>
          </p:nvPr>
        </p:nvSpPr>
        <p:spPr/>
        <p:txBody>
          <a:bodyPr/>
          <a:lstStyle/>
          <a:p>
            <a:r>
              <a:rPr lang="fr-CH"/>
              <a:t>ACAT19</a:t>
            </a:r>
            <a:endParaRPr lang="fr-CH" dirty="0"/>
          </a:p>
        </p:txBody>
      </p:sp>
      <p:pic>
        <p:nvPicPr>
          <p:cNvPr id="5" name="Picture 4">
            <a:extLst>
              <a:ext uri="{FF2B5EF4-FFF2-40B4-BE49-F238E27FC236}">
                <a16:creationId xmlns:a16="http://schemas.microsoft.com/office/drawing/2014/main" id="{03428BA9-F2A1-A24D-BC2F-631BDF7EF7C8}"/>
              </a:ext>
            </a:extLst>
          </p:cNvPr>
          <p:cNvPicPr>
            <a:picLocks noChangeAspect="1"/>
          </p:cNvPicPr>
          <p:nvPr/>
        </p:nvPicPr>
        <p:blipFill>
          <a:blip r:embed="rId3"/>
          <a:stretch>
            <a:fillRect/>
          </a:stretch>
        </p:blipFill>
        <p:spPr>
          <a:xfrm>
            <a:off x="4568820" y="106834"/>
            <a:ext cx="3811066" cy="2588403"/>
          </a:xfrm>
          <a:prstGeom prst="rect">
            <a:avLst/>
          </a:prstGeom>
        </p:spPr>
      </p:pic>
      <p:sp>
        <p:nvSpPr>
          <p:cNvPr id="6" name="TextBox 5">
            <a:extLst>
              <a:ext uri="{FF2B5EF4-FFF2-40B4-BE49-F238E27FC236}">
                <a16:creationId xmlns:a16="http://schemas.microsoft.com/office/drawing/2014/main" id="{1DDCF5F1-C9E2-584F-8374-3908040E7EBF}"/>
              </a:ext>
            </a:extLst>
          </p:cNvPr>
          <p:cNvSpPr txBox="1"/>
          <p:nvPr/>
        </p:nvSpPr>
        <p:spPr>
          <a:xfrm>
            <a:off x="3084413" y="4775714"/>
            <a:ext cx="1218603" cy="276999"/>
          </a:xfrm>
          <a:prstGeom prst="rect">
            <a:avLst/>
          </a:prstGeom>
          <a:noFill/>
        </p:spPr>
        <p:txBody>
          <a:bodyPr wrap="none" rtlCol="0">
            <a:spAutoFit/>
          </a:bodyPr>
          <a:lstStyle/>
          <a:p>
            <a:r>
              <a:rPr lang="en-US" sz="1200" dirty="0" err="1">
                <a:latin typeface="Arial Narrow" charset="0"/>
                <a:cs typeface="Arial Narrow" charset="0"/>
              </a:rPr>
              <a:t>Jouppi</a:t>
            </a:r>
            <a:r>
              <a:rPr lang="en-US" sz="1200" dirty="0">
                <a:latin typeface="Arial Narrow" charset="0"/>
                <a:cs typeface="Arial Narrow" charset="0"/>
              </a:rPr>
              <a:t> et al., 2018</a:t>
            </a:r>
          </a:p>
        </p:txBody>
      </p:sp>
      <p:sp>
        <p:nvSpPr>
          <p:cNvPr id="7" name="TextBox 6">
            <a:extLst>
              <a:ext uri="{FF2B5EF4-FFF2-40B4-BE49-F238E27FC236}">
                <a16:creationId xmlns:a16="http://schemas.microsoft.com/office/drawing/2014/main" id="{6E98BD50-0E64-9644-9BC3-2DC956359AC5}"/>
              </a:ext>
            </a:extLst>
          </p:cNvPr>
          <p:cNvSpPr txBox="1"/>
          <p:nvPr/>
        </p:nvSpPr>
        <p:spPr>
          <a:xfrm>
            <a:off x="199936" y="908641"/>
            <a:ext cx="4103080" cy="1631216"/>
          </a:xfrm>
          <a:prstGeom prst="rect">
            <a:avLst/>
          </a:prstGeom>
          <a:noFill/>
        </p:spPr>
        <p:txBody>
          <a:bodyPr wrap="square" rtlCol="0">
            <a:spAutoFit/>
          </a:bodyPr>
          <a:lstStyle/>
          <a:p>
            <a:r>
              <a:rPr lang="en-US" sz="2000" dirty="0">
                <a:latin typeface="Arial Narrow" charset="0"/>
                <a:cs typeface="Arial Narrow" charset="0"/>
              </a:rPr>
              <a:t>E.g. Google’s TPU v1 – an ASIC specialized to calculate matrix-vector multiplications for deep neural network inference</a:t>
            </a:r>
          </a:p>
          <a:p>
            <a:endParaRPr lang="en-US" sz="2000" dirty="0">
              <a:latin typeface="Arial Narrow" charset="0"/>
              <a:cs typeface="Arial Narrow" charset="0"/>
            </a:endParaRPr>
          </a:p>
        </p:txBody>
      </p:sp>
      <p:pic>
        <p:nvPicPr>
          <p:cNvPr id="9" name="Picture 8">
            <a:extLst>
              <a:ext uri="{FF2B5EF4-FFF2-40B4-BE49-F238E27FC236}">
                <a16:creationId xmlns:a16="http://schemas.microsoft.com/office/drawing/2014/main" id="{B2943ED9-250D-894C-AFBD-FB8D5C2C188C}"/>
              </a:ext>
            </a:extLst>
          </p:cNvPr>
          <p:cNvPicPr>
            <a:picLocks noChangeAspect="1"/>
          </p:cNvPicPr>
          <p:nvPr/>
        </p:nvPicPr>
        <p:blipFill>
          <a:blip r:embed="rId4"/>
          <a:stretch>
            <a:fillRect/>
          </a:stretch>
        </p:blipFill>
        <p:spPr>
          <a:xfrm>
            <a:off x="4726617" y="2833737"/>
            <a:ext cx="3455706" cy="2080476"/>
          </a:xfrm>
          <a:prstGeom prst="rect">
            <a:avLst/>
          </a:prstGeom>
        </p:spPr>
      </p:pic>
      <p:pic>
        <p:nvPicPr>
          <p:cNvPr id="10" name="Picture 9">
            <a:extLst>
              <a:ext uri="{FF2B5EF4-FFF2-40B4-BE49-F238E27FC236}">
                <a16:creationId xmlns:a16="http://schemas.microsoft.com/office/drawing/2014/main" id="{88F0CB9F-0370-4D4B-8E99-81EE11B8FD21}"/>
              </a:ext>
            </a:extLst>
          </p:cNvPr>
          <p:cNvPicPr>
            <a:picLocks noChangeAspect="1"/>
          </p:cNvPicPr>
          <p:nvPr/>
        </p:nvPicPr>
        <p:blipFill>
          <a:blip r:embed="rId5"/>
          <a:stretch>
            <a:fillRect/>
          </a:stretch>
        </p:blipFill>
        <p:spPr>
          <a:xfrm>
            <a:off x="237231" y="2833737"/>
            <a:ext cx="4173738" cy="1200836"/>
          </a:xfrm>
          <a:prstGeom prst="rect">
            <a:avLst/>
          </a:prstGeom>
        </p:spPr>
      </p:pic>
      <p:pic>
        <p:nvPicPr>
          <p:cNvPr id="11" name="Picture 10">
            <a:extLst>
              <a:ext uri="{FF2B5EF4-FFF2-40B4-BE49-F238E27FC236}">
                <a16:creationId xmlns:a16="http://schemas.microsoft.com/office/drawing/2014/main" id="{03255FF2-3D09-E94B-A987-B8292A8D0FAD}"/>
              </a:ext>
            </a:extLst>
          </p:cNvPr>
          <p:cNvPicPr>
            <a:picLocks noChangeAspect="1"/>
          </p:cNvPicPr>
          <p:nvPr/>
        </p:nvPicPr>
        <p:blipFill>
          <a:blip r:embed="rId6"/>
          <a:stretch>
            <a:fillRect/>
          </a:stretch>
        </p:blipFill>
        <p:spPr>
          <a:xfrm>
            <a:off x="1894512" y="2054082"/>
            <a:ext cx="2040490" cy="642585"/>
          </a:xfrm>
          <a:prstGeom prst="rect">
            <a:avLst/>
          </a:prstGeom>
        </p:spPr>
      </p:pic>
    </p:spTree>
    <p:extLst>
      <p:ext uri="{BB962C8B-B14F-4D97-AF65-F5344CB8AC3E}">
        <p14:creationId xmlns:p14="http://schemas.microsoft.com/office/powerpoint/2010/main" val="17314993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5BDD426-BD22-9F4E-8AC8-CCC17E08CC78}"/>
              </a:ext>
            </a:extLst>
          </p:cNvPr>
          <p:cNvSpPr>
            <a:spLocks noGrp="1"/>
          </p:cNvSpPr>
          <p:nvPr>
            <p:ph type="title"/>
          </p:nvPr>
        </p:nvSpPr>
        <p:spPr/>
        <p:txBody>
          <a:bodyPr/>
          <a:lstStyle/>
          <a:p>
            <a:r>
              <a:rPr lang="en-US" dirty="0"/>
              <a:t>Neuromorphic Computing</a:t>
            </a:r>
          </a:p>
        </p:txBody>
      </p:sp>
      <p:sp>
        <p:nvSpPr>
          <p:cNvPr id="2" name="Slide Number Placeholder 1">
            <a:extLst>
              <a:ext uri="{FF2B5EF4-FFF2-40B4-BE49-F238E27FC236}">
                <a16:creationId xmlns:a16="http://schemas.microsoft.com/office/drawing/2014/main" id="{80E2C3D1-8CA3-B54A-B697-0CC9D54143BE}"/>
              </a:ext>
            </a:extLst>
          </p:cNvPr>
          <p:cNvSpPr>
            <a:spLocks noGrp="1"/>
          </p:cNvSpPr>
          <p:nvPr>
            <p:ph type="sldNum" sz="quarter" idx="10"/>
          </p:nvPr>
        </p:nvSpPr>
        <p:spPr/>
        <p:txBody>
          <a:bodyPr/>
          <a:lstStyle/>
          <a:p>
            <a:fld id="{38132D04-DB0F-4616-976E-401F62A29C48}" type="slidenum">
              <a:rPr lang="fr-CH" smtClean="0"/>
              <a:pPr/>
              <a:t>12</a:t>
            </a:fld>
            <a:endParaRPr lang="fr-CH"/>
          </a:p>
        </p:txBody>
      </p:sp>
      <p:sp>
        <p:nvSpPr>
          <p:cNvPr id="3" name="Footer Placeholder 2">
            <a:extLst>
              <a:ext uri="{FF2B5EF4-FFF2-40B4-BE49-F238E27FC236}">
                <a16:creationId xmlns:a16="http://schemas.microsoft.com/office/drawing/2014/main" id="{A5C4501F-B7A0-4647-B3FC-5D05D77DC0C8}"/>
              </a:ext>
            </a:extLst>
          </p:cNvPr>
          <p:cNvSpPr>
            <a:spLocks noGrp="1"/>
          </p:cNvSpPr>
          <p:nvPr>
            <p:ph type="ftr" sz="quarter" idx="3"/>
          </p:nvPr>
        </p:nvSpPr>
        <p:spPr/>
        <p:txBody>
          <a:bodyPr/>
          <a:lstStyle/>
          <a:p>
            <a:r>
              <a:rPr lang="fr-CH"/>
              <a:t>ACAT19</a:t>
            </a:r>
            <a:endParaRPr lang="fr-CH" dirty="0"/>
          </a:p>
        </p:txBody>
      </p:sp>
      <p:pic>
        <p:nvPicPr>
          <p:cNvPr id="5" name="Content Placeholder 5" descr="Carver_Mead_at_CHM_Apr-2005.jpg">
            <a:extLst>
              <a:ext uri="{FF2B5EF4-FFF2-40B4-BE49-F238E27FC236}">
                <a16:creationId xmlns:a16="http://schemas.microsoft.com/office/drawing/2014/main" id="{3D2425D3-4C03-FC47-A873-422CB14DB9FD}"/>
              </a:ext>
            </a:extLst>
          </p:cNvPr>
          <p:cNvPicPr>
            <a:picLocks noChangeAspect="1"/>
          </p:cNvPicPr>
          <p:nvPr/>
        </p:nvPicPr>
        <p:blipFill rotWithShape="1">
          <a:blip r:embed="rId2">
            <a:extLst>
              <a:ext uri="{28A0092B-C50C-407E-A947-70E740481C1C}">
                <a14:useLocalDpi xmlns:a14="http://schemas.microsoft.com/office/drawing/2010/main" val="0"/>
              </a:ext>
            </a:extLst>
          </a:blip>
          <a:srcRect l="9738" t="14681" r="18499" b="14681"/>
          <a:stretch/>
        </p:blipFill>
        <p:spPr>
          <a:xfrm>
            <a:off x="706821" y="2090531"/>
            <a:ext cx="1777003" cy="1735152"/>
          </a:xfrm>
          <a:prstGeom prst="rect">
            <a:avLst/>
          </a:prstGeom>
        </p:spPr>
      </p:pic>
      <p:sp>
        <p:nvSpPr>
          <p:cNvPr id="6" name="Text Box 2">
            <a:extLst>
              <a:ext uri="{FF2B5EF4-FFF2-40B4-BE49-F238E27FC236}">
                <a16:creationId xmlns:a16="http://schemas.microsoft.com/office/drawing/2014/main" id="{9590C6C8-5C2C-2643-984E-1B1AA7AEC8CB}"/>
              </a:ext>
            </a:extLst>
          </p:cNvPr>
          <p:cNvSpPr txBox="1">
            <a:spLocks noChangeArrowheads="1"/>
          </p:cNvSpPr>
          <p:nvPr/>
        </p:nvSpPr>
        <p:spPr bwMode="auto">
          <a:xfrm>
            <a:off x="199936" y="767785"/>
            <a:ext cx="8565692" cy="1446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pPr algn="ctr" eaLnBrk="1" hangingPunct="1">
              <a:spcBef>
                <a:spcPct val="50000"/>
              </a:spcBef>
            </a:pPr>
            <a:r>
              <a:rPr lang="en-US" sz="1600" i="1" dirty="0">
                <a:solidFill>
                  <a:srgbClr val="000090"/>
                </a:solidFill>
                <a:latin typeface="Arial"/>
                <a:cs typeface="Arial"/>
              </a:rPr>
              <a:t>“The fact that we can build devices that implement the same basic operations as those the nervous system uses leads to the inevitable conclusion that we should be able to build entire systems based on the organizing principles used by the nervous system. I will refer to these systems generically as </a:t>
            </a:r>
            <a:r>
              <a:rPr lang="en-US" sz="1600" i="1" dirty="0">
                <a:solidFill>
                  <a:srgbClr val="FF0000"/>
                </a:solidFill>
                <a:latin typeface="Arial"/>
                <a:cs typeface="Arial"/>
              </a:rPr>
              <a:t>neuromorphic systems”</a:t>
            </a:r>
            <a:endParaRPr lang="en-US" sz="1600" i="1" dirty="0">
              <a:solidFill>
                <a:srgbClr val="000090"/>
              </a:solidFill>
              <a:latin typeface="Arial"/>
              <a:cs typeface="Arial"/>
            </a:endParaRPr>
          </a:p>
          <a:p>
            <a:pPr eaLnBrk="1" hangingPunct="1">
              <a:spcBef>
                <a:spcPct val="50000"/>
              </a:spcBef>
            </a:pPr>
            <a:endParaRPr lang="en-US" sz="1600" dirty="0">
              <a:solidFill>
                <a:srgbClr val="000090"/>
              </a:solidFill>
              <a:latin typeface="Arial"/>
              <a:cs typeface="Arial"/>
            </a:endParaRPr>
          </a:p>
        </p:txBody>
      </p:sp>
      <p:pic>
        <p:nvPicPr>
          <p:cNvPr id="7" name="Content Placeholder 4">
            <a:extLst>
              <a:ext uri="{FF2B5EF4-FFF2-40B4-BE49-F238E27FC236}">
                <a16:creationId xmlns:a16="http://schemas.microsoft.com/office/drawing/2014/main" id="{9213FE3C-7217-D144-8059-EC9169EF7BED}"/>
              </a:ext>
            </a:extLst>
          </p:cNvPr>
          <p:cNvPicPr>
            <a:picLocks noChangeAspect="1"/>
          </p:cNvPicPr>
          <p:nvPr/>
        </p:nvPicPr>
        <p:blipFill>
          <a:blip r:embed="rId3"/>
          <a:srcRect l="-8401" r="-8401"/>
          <a:stretch>
            <a:fillRect/>
          </a:stretch>
        </p:blipFill>
        <p:spPr>
          <a:xfrm>
            <a:off x="3261880" y="1855646"/>
            <a:ext cx="4620879" cy="3237989"/>
          </a:xfrm>
          <a:prstGeom prst="rect">
            <a:avLst/>
          </a:prstGeom>
        </p:spPr>
      </p:pic>
      <p:sp>
        <p:nvSpPr>
          <p:cNvPr id="8" name="TextBox 7">
            <a:extLst>
              <a:ext uri="{FF2B5EF4-FFF2-40B4-BE49-F238E27FC236}">
                <a16:creationId xmlns:a16="http://schemas.microsoft.com/office/drawing/2014/main" id="{7A46E27F-0FEB-8A45-B531-E703C2E53BAB}"/>
              </a:ext>
            </a:extLst>
          </p:cNvPr>
          <p:cNvSpPr txBox="1"/>
          <p:nvPr/>
        </p:nvSpPr>
        <p:spPr>
          <a:xfrm>
            <a:off x="7581510" y="4416976"/>
            <a:ext cx="1772841" cy="415498"/>
          </a:xfrm>
          <a:prstGeom prst="rect">
            <a:avLst/>
          </a:prstGeom>
          <a:noFill/>
        </p:spPr>
        <p:txBody>
          <a:bodyPr wrap="square" rtlCol="0">
            <a:spAutoFit/>
          </a:bodyPr>
          <a:lstStyle/>
          <a:p>
            <a:r>
              <a:rPr lang="en-US" sz="1050" dirty="0"/>
              <a:t>1988; picture from Scientific America Article (1991)</a:t>
            </a:r>
          </a:p>
        </p:txBody>
      </p:sp>
      <p:sp>
        <p:nvSpPr>
          <p:cNvPr id="10" name="Rectangle 9">
            <a:extLst>
              <a:ext uri="{FF2B5EF4-FFF2-40B4-BE49-F238E27FC236}">
                <a16:creationId xmlns:a16="http://schemas.microsoft.com/office/drawing/2014/main" id="{B3F4C44B-53DB-1E41-AF08-48D55496389C}"/>
              </a:ext>
            </a:extLst>
          </p:cNvPr>
          <p:cNvSpPr/>
          <p:nvPr/>
        </p:nvSpPr>
        <p:spPr>
          <a:xfrm>
            <a:off x="513936" y="4011487"/>
            <a:ext cx="2162772" cy="276999"/>
          </a:xfrm>
          <a:prstGeom prst="rect">
            <a:avLst/>
          </a:prstGeom>
        </p:spPr>
        <p:txBody>
          <a:bodyPr wrap="none">
            <a:spAutoFit/>
          </a:bodyPr>
          <a:lstStyle/>
          <a:p>
            <a:pPr algn="r">
              <a:spcBef>
                <a:spcPts val="3225"/>
              </a:spcBef>
            </a:pPr>
            <a:r>
              <a:rPr lang="en-US" sz="1200" dirty="0">
                <a:solidFill>
                  <a:srgbClr val="000090"/>
                </a:solidFill>
                <a:latin typeface="Arial"/>
                <a:cs typeface="Arial"/>
              </a:rPr>
              <a:t>Carver Mead (Caltech), 1990</a:t>
            </a:r>
          </a:p>
        </p:txBody>
      </p:sp>
    </p:spTree>
    <p:extLst>
      <p:ext uri="{BB962C8B-B14F-4D97-AF65-F5344CB8AC3E}">
        <p14:creationId xmlns:p14="http://schemas.microsoft.com/office/powerpoint/2010/main" val="15883437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B70B57E-F1F4-4B4A-865B-48D410D69B27}"/>
              </a:ext>
            </a:extLst>
          </p:cNvPr>
          <p:cNvSpPr>
            <a:spLocks noGrp="1"/>
          </p:cNvSpPr>
          <p:nvPr>
            <p:ph type="title"/>
          </p:nvPr>
        </p:nvSpPr>
        <p:spPr/>
        <p:txBody>
          <a:bodyPr/>
          <a:lstStyle/>
          <a:p>
            <a:r>
              <a:rPr lang="en-US" dirty="0"/>
              <a:t>Selected Contemporary Neuromorphic Systems</a:t>
            </a:r>
          </a:p>
        </p:txBody>
      </p:sp>
      <p:sp>
        <p:nvSpPr>
          <p:cNvPr id="2" name="Slide Number Placeholder 1">
            <a:extLst>
              <a:ext uri="{FF2B5EF4-FFF2-40B4-BE49-F238E27FC236}">
                <a16:creationId xmlns:a16="http://schemas.microsoft.com/office/drawing/2014/main" id="{3A6A14FC-B6EC-9B41-9377-4B93AD675253}"/>
              </a:ext>
            </a:extLst>
          </p:cNvPr>
          <p:cNvSpPr>
            <a:spLocks noGrp="1"/>
          </p:cNvSpPr>
          <p:nvPr>
            <p:ph type="sldNum" sz="quarter" idx="10"/>
          </p:nvPr>
        </p:nvSpPr>
        <p:spPr/>
        <p:txBody>
          <a:bodyPr/>
          <a:lstStyle/>
          <a:p>
            <a:fld id="{38132D04-DB0F-4616-976E-401F62A29C48}" type="slidenum">
              <a:rPr lang="fr-CH" smtClean="0"/>
              <a:pPr/>
              <a:t>13</a:t>
            </a:fld>
            <a:endParaRPr lang="fr-CH"/>
          </a:p>
        </p:txBody>
      </p:sp>
      <p:sp>
        <p:nvSpPr>
          <p:cNvPr id="3" name="Footer Placeholder 2">
            <a:extLst>
              <a:ext uri="{FF2B5EF4-FFF2-40B4-BE49-F238E27FC236}">
                <a16:creationId xmlns:a16="http://schemas.microsoft.com/office/drawing/2014/main" id="{02167660-B03A-5A41-B1A0-B71B88AE27AF}"/>
              </a:ext>
            </a:extLst>
          </p:cNvPr>
          <p:cNvSpPr>
            <a:spLocks noGrp="1"/>
          </p:cNvSpPr>
          <p:nvPr>
            <p:ph type="ftr" sz="quarter" idx="3"/>
          </p:nvPr>
        </p:nvSpPr>
        <p:spPr/>
        <p:txBody>
          <a:bodyPr/>
          <a:lstStyle/>
          <a:p>
            <a:r>
              <a:rPr lang="fr-CH"/>
              <a:t>ACAT19</a:t>
            </a:r>
            <a:endParaRPr lang="fr-CH" dirty="0"/>
          </a:p>
        </p:txBody>
      </p:sp>
      <p:grpSp>
        <p:nvGrpSpPr>
          <p:cNvPr id="19" name="Group 18">
            <a:extLst>
              <a:ext uri="{FF2B5EF4-FFF2-40B4-BE49-F238E27FC236}">
                <a16:creationId xmlns:a16="http://schemas.microsoft.com/office/drawing/2014/main" id="{AD6AD642-F10C-EA48-9AC8-7C4E041A1318}"/>
              </a:ext>
            </a:extLst>
          </p:cNvPr>
          <p:cNvGrpSpPr/>
          <p:nvPr/>
        </p:nvGrpSpPr>
        <p:grpSpPr>
          <a:xfrm>
            <a:off x="811497" y="518353"/>
            <a:ext cx="7818149" cy="4050273"/>
            <a:chOff x="110505" y="404042"/>
            <a:chExt cx="8809208" cy="4563701"/>
          </a:xfrm>
        </p:grpSpPr>
        <p:pic>
          <p:nvPicPr>
            <p:cNvPr id="5" name="Bild 2">
              <a:extLst>
                <a:ext uri="{FF2B5EF4-FFF2-40B4-BE49-F238E27FC236}">
                  <a16:creationId xmlns:a16="http://schemas.microsoft.com/office/drawing/2014/main" id="{754AF7D3-FB2B-8349-8EFF-BE8640455CEF}"/>
                </a:ext>
              </a:extLst>
            </p:cNvPr>
            <p:cNvPicPr>
              <a:picLocks noChangeAspect="1"/>
            </p:cNvPicPr>
            <p:nvPr/>
          </p:nvPicPr>
          <p:blipFill>
            <a:blip r:embed="rId2"/>
            <a:stretch>
              <a:fillRect/>
            </a:stretch>
          </p:blipFill>
          <p:spPr>
            <a:xfrm>
              <a:off x="1794552" y="1730615"/>
              <a:ext cx="2473927" cy="1357642"/>
            </a:xfrm>
            <a:prstGeom prst="rect">
              <a:avLst/>
            </a:prstGeom>
          </p:spPr>
        </p:pic>
        <p:pic>
          <p:nvPicPr>
            <p:cNvPr id="6" name="Bild 10" descr="Logo.jpg">
              <a:extLst>
                <a:ext uri="{FF2B5EF4-FFF2-40B4-BE49-F238E27FC236}">
                  <a16:creationId xmlns:a16="http://schemas.microsoft.com/office/drawing/2014/main" id="{103004A7-99BB-BE41-9675-C09AB465CA1C}"/>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825991" y="526708"/>
              <a:ext cx="1716954" cy="85920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 name="Bild 16">
              <a:extLst>
                <a:ext uri="{FF2B5EF4-FFF2-40B4-BE49-F238E27FC236}">
                  <a16:creationId xmlns:a16="http://schemas.microsoft.com/office/drawing/2014/main" id="{23AD493F-8955-3B43-8534-3D3EBDEDEA80}"/>
                </a:ext>
              </a:extLst>
            </p:cNvPr>
            <p:cNvPicPr>
              <a:picLocks noChangeAspect="1"/>
            </p:cNvPicPr>
            <p:nvPr/>
          </p:nvPicPr>
          <p:blipFill>
            <a:blip r:embed="rId4"/>
            <a:stretch>
              <a:fillRect/>
            </a:stretch>
          </p:blipFill>
          <p:spPr>
            <a:xfrm>
              <a:off x="304873" y="404042"/>
              <a:ext cx="1297154" cy="1106118"/>
            </a:xfrm>
            <a:prstGeom prst="rect">
              <a:avLst/>
            </a:prstGeom>
          </p:spPr>
        </p:pic>
        <p:sp>
          <p:nvSpPr>
            <p:cNvPr id="8" name="Textfeld 1">
              <a:extLst>
                <a:ext uri="{FF2B5EF4-FFF2-40B4-BE49-F238E27FC236}">
                  <a16:creationId xmlns:a16="http://schemas.microsoft.com/office/drawing/2014/main" id="{A6389D87-7012-8B4F-8AE6-0613D18BF43E}"/>
                </a:ext>
              </a:extLst>
            </p:cNvPr>
            <p:cNvSpPr txBox="1"/>
            <p:nvPr/>
          </p:nvSpPr>
          <p:spPr>
            <a:xfrm>
              <a:off x="110505" y="3910028"/>
              <a:ext cx="2896416" cy="1057715"/>
            </a:xfrm>
            <a:prstGeom prst="rect">
              <a:avLst/>
            </a:prstGeom>
            <a:solidFill>
              <a:schemeClr val="bg1">
                <a:lumMod val="95000"/>
              </a:schemeClr>
            </a:solidFill>
          </p:spPr>
          <p:txBody>
            <a:bodyPr wrap="square" rtlCol="0">
              <a:spAutoFit/>
            </a:bodyPr>
            <a:lstStyle/>
            <a:p>
              <a:pPr algn="ctr"/>
              <a:r>
                <a:rPr lang="en-US" sz="1100" dirty="0">
                  <a:solidFill>
                    <a:srgbClr val="000090"/>
                  </a:solidFill>
                </a:rPr>
                <a:t>Many-core (ARM) architecture</a:t>
              </a:r>
            </a:p>
            <a:p>
              <a:pPr algn="ctr"/>
              <a:r>
                <a:rPr lang="en-US" sz="1100" dirty="0">
                  <a:solidFill>
                    <a:srgbClr val="000090"/>
                  </a:solidFill>
                </a:rPr>
                <a:t>Optimized spike</a:t>
              </a:r>
              <a:br>
                <a:rPr lang="en-US" sz="1100" dirty="0">
                  <a:solidFill>
                    <a:srgbClr val="000090"/>
                  </a:solidFill>
                </a:rPr>
              </a:br>
              <a:r>
                <a:rPr lang="en-US" sz="1100" dirty="0">
                  <a:solidFill>
                    <a:srgbClr val="000090"/>
                  </a:solidFill>
                </a:rPr>
                <a:t>communication network</a:t>
              </a:r>
            </a:p>
            <a:p>
              <a:pPr algn="ctr"/>
              <a:r>
                <a:rPr lang="en-US" sz="1100" dirty="0">
                  <a:solidFill>
                    <a:srgbClr val="000090"/>
                  </a:solidFill>
                </a:rPr>
                <a:t>Programmable local learning</a:t>
              </a:r>
            </a:p>
            <a:p>
              <a:pPr algn="ctr"/>
              <a:r>
                <a:rPr lang="en-GB" sz="1100" dirty="0">
                  <a:solidFill>
                    <a:srgbClr val="000090"/>
                  </a:solidFill>
                </a:rPr>
                <a:t>x0.01 real-time to real-time</a:t>
              </a:r>
            </a:p>
          </p:txBody>
        </p:sp>
        <p:sp>
          <p:nvSpPr>
            <p:cNvPr id="9" name="Textfeld 17">
              <a:extLst>
                <a:ext uri="{FF2B5EF4-FFF2-40B4-BE49-F238E27FC236}">
                  <a16:creationId xmlns:a16="http://schemas.microsoft.com/office/drawing/2014/main" id="{A93569A3-D427-CE48-A40E-F6C6E346C2B4}"/>
                </a:ext>
              </a:extLst>
            </p:cNvPr>
            <p:cNvSpPr txBox="1"/>
            <p:nvPr/>
          </p:nvSpPr>
          <p:spPr>
            <a:xfrm>
              <a:off x="3122762" y="3898316"/>
              <a:ext cx="3243532" cy="1057715"/>
            </a:xfrm>
            <a:prstGeom prst="rect">
              <a:avLst/>
            </a:prstGeom>
            <a:solidFill>
              <a:srgbClr val="F2F2F2"/>
            </a:solidFill>
          </p:spPr>
          <p:txBody>
            <a:bodyPr wrap="square" rtlCol="0">
              <a:spAutoFit/>
            </a:bodyPr>
            <a:lstStyle/>
            <a:p>
              <a:pPr algn="ctr"/>
              <a:r>
                <a:rPr lang="en-GB" sz="1100" dirty="0">
                  <a:solidFill>
                    <a:srgbClr val="000090"/>
                  </a:solidFill>
                </a:rPr>
                <a:t>Full-custom-digital neural circuits</a:t>
              </a:r>
            </a:p>
            <a:p>
              <a:pPr algn="ctr"/>
              <a:r>
                <a:rPr lang="en-GB" sz="1100" dirty="0">
                  <a:solidFill>
                    <a:srgbClr val="000090"/>
                  </a:solidFill>
                </a:rPr>
                <a:t>No local learning (</a:t>
              </a:r>
              <a:r>
                <a:rPr lang="en-GB" sz="1100" dirty="0" err="1">
                  <a:solidFill>
                    <a:srgbClr val="000090"/>
                  </a:solidFill>
                </a:rPr>
                <a:t>TrueNorth</a:t>
              </a:r>
              <a:r>
                <a:rPr lang="en-GB" sz="1100" dirty="0">
                  <a:solidFill>
                    <a:srgbClr val="000090"/>
                  </a:solidFill>
                </a:rPr>
                <a:t>)</a:t>
              </a:r>
            </a:p>
            <a:p>
              <a:pPr algn="ctr"/>
              <a:r>
                <a:rPr lang="en-GB" sz="1100" dirty="0">
                  <a:solidFill>
                    <a:srgbClr val="000090"/>
                  </a:solidFill>
                </a:rPr>
                <a:t>Programmable local learning (</a:t>
              </a:r>
              <a:r>
                <a:rPr lang="en-GB" sz="1100" dirty="0" err="1">
                  <a:solidFill>
                    <a:srgbClr val="000090"/>
                  </a:solidFill>
                </a:rPr>
                <a:t>Loihi</a:t>
              </a:r>
              <a:r>
                <a:rPr lang="en-GB" sz="1100" dirty="0">
                  <a:solidFill>
                    <a:srgbClr val="000090"/>
                  </a:solidFill>
                </a:rPr>
                <a:t>)</a:t>
              </a:r>
            </a:p>
            <a:p>
              <a:pPr algn="ctr"/>
              <a:r>
                <a:rPr lang="en-GB" sz="1100" dirty="0">
                  <a:solidFill>
                    <a:srgbClr val="000090"/>
                  </a:solidFill>
                </a:rPr>
                <a:t>Exploit economy of scale</a:t>
              </a:r>
            </a:p>
            <a:p>
              <a:pPr algn="ctr"/>
              <a:r>
                <a:rPr lang="en-GB" sz="1100" dirty="0">
                  <a:solidFill>
                    <a:srgbClr val="000090"/>
                  </a:solidFill>
                </a:rPr>
                <a:t>x0.01 real-time to x100 real-time</a:t>
              </a:r>
            </a:p>
          </p:txBody>
        </p:sp>
        <p:sp>
          <p:nvSpPr>
            <p:cNvPr id="10" name="Textfeld 18">
              <a:extLst>
                <a:ext uri="{FF2B5EF4-FFF2-40B4-BE49-F238E27FC236}">
                  <a16:creationId xmlns:a16="http://schemas.microsoft.com/office/drawing/2014/main" id="{2B033739-D29D-8540-8E02-8C6657F9331F}"/>
                </a:ext>
              </a:extLst>
            </p:cNvPr>
            <p:cNvSpPr txBox="1"/>
            <p:nvPr/>
          </p:nvSpPr>
          <p:spPr>
            <a:xfrm>
              <a:off x="6468913" y="3910028"/>
              <a:ext cx="2277038" cy="1057715"/>
            </a:xfrm>
            <a:prstGeom prst="rect">
              <a:avLst/>
            </a:prstGeom>
            <a:solidFill>
              <a:srgbClr val="F2F2F2"/>
            </a:solidFill>
          </p:spPr>
          <p:txBody>
            <a:bodyPr wrap="square" rtlCol="0">
              <a:spAutoFit/>
            </a:bodyPr>
            <a:lstStyle/>
            <a:p>
              <a:pPr algn="ctr"/>
              <a:r>
                <a:rPr lang="en-US" sz="1100" dirty="0">
                  <a:solidFill>
                    <a:srgbClr val="000090"/>
                  </a:solidFill>
                </a:rPr>
                <a:t>Analog neural cores</a:t>
              </a:r>
            </a:p>
            <a:p>
              <a:pPr algn="ctr"/>
              <a:r>
                <a:rPr lang="en-US" sz="1100" dirty="0">
                  <a:solidFill>
                    <a:srgbClr val="000090"/>
                  </a:solidFill>
                </a:rPr>
                <a:t>Digital spike communication</a:t>
              </a:r>
            </a:p>
            <a:p>
              <a:pPr algn="ctr"/>
              <a:r>
                <a:rPr lang="en-US" sz="1100" dirty="0">
                  <a:solidFill>
                    <a:srgbClr val="000090"/>
                  </a:solidFill>
                </a:rPr>
                <a:t>Biological local learning</a:t>
              </a:r>
            </a:p>
            <a:p>
              <a:pPr algn="ctr"/>
              <a:r>
                <a:rPr lang="en-US" sz="1100" dirty="0">
                  <a:solidFill>
                    <a:srgbClr val="000090"/>
                  </a:solidFill>
                </a:rPr>
                <a:t>Programmable local learning</a:t>
              </a:r>
            </a:p>
            <a:p>
              <a:pPr algn="ctr"/>
              <a:r>
                <a:rPr lang="en-US" sz="1100" dirty="0">
                  <a:solidFill>
                    <a:srgbClr val="000090"/>
                  </a:solidFill>
                </a:rPr>
                <a:t>x1.000 real-time</a:t>
              </a:r>
            </a:p>
          </p:txBody>
        </p:sp>
        <p:pic>
          <p:nvPicPr>
            <p:cNvPr id="11" name="Bild 19" descr="IMG_20160324_140840286.jpg">
              <a:extLst>
                <a:ext uri="{FF2B5EF4-FFF2-40B4-BE49-F238E27FC236}">
                  <a16:creationId xmlns:a16="http://schemas.microsoft.com/office/drawing/2014/main" id="{FA2708F3-0558-A440-98DD-FF96530310F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9194" y="1749245"/>
              <a:ext cx="1785346" cy="1339011"/>
            </a:xfrm>
            <a:prstGeom prst="rect">
              <a:avLst/>
            </a:prstGeom>
          </p:spPr>
        </p:pic>
        <p:pic>
          <p:nvPicPr>
            <p:cNvPr id="12" name="Bild 20" descr="6D_0072148_BrainScaleSSystem_asOf20160321_ohneDatum.jpg">
              <a:extLst>
                <a:ext uri="{FF2B5EF4-FFF2-40B4-BE49-F238E27FC236}">
                  <a16:creationId xmlns:a16="http://schemas.microsoft.com/office/drawing/2014/main" id="{9F56D306-CBD7-4B41-921F-CA6F3AA5135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618105" y="1641047"/>
              <a:ext cx="1945663" cy="1618791"/>
            </a:xfrm>
            <a:prstGeom prst="rect">
              <a:avLst/>
            </a:prstGeom>
          </p:spPr>
        </p:pic>
        <p:pic>
          <p:nvPicPr>
            <p:cNvPr id="13" name="Bild 21">
              <a:extLst>
                <a:ext uri="{FF2B5EF4-FFF2-40B4-BE49-F238E27FC236}">
                  <a16:creationId xmlns:a16="http://schemas.microsoft.com/office/drawing/2014/main" id="{AA7D4382-F838-5647-AA88-9116ED588B6B}"/>
                </a:ext>
              </a:extLst>
            </p:cNvPr>
            <p:cNvPicPr>
              <a:picLocks noChangeAspect="1"/>
            </p:cNvPicPr>
            <p:nvPr/>
          </p:nvPicPr>
          <p:blipFill>
            <a:blip r:embed="rId7"/>
            <a:stretch>
              <a:fillRect/>
            </a:stretch>
          </p:blipFill>
          <p:spPr>
            <a:xfrm>
              <a:off x="2250605" y="526880"/>
              <a:ext cx="1613563" cy="771330"/>
            </a:xfrm>
            <a:prstGeom prst="rect">
              <a:avLst/>
            </a:prstGeom>
          </p:spPr>
        </p:pic>
        <p:sp>
          <p:nvSpPr>
            <p:cNvPr id="14" name="Textfeld 3">
              <a:extLst>
                <a:ext uri="{FF2B5EF4-FFF2-40B4-BE49-F238E27FC236}">
                  <a16:creationId xmlns:a16="http://schemas.microsoft.com/office/drawing/2014/main" id="{14728BBB-FA54-094E-B772-D7E50CCAA765}"/>
                </a:ext>
              </a:extLst>
            </p:cNvPr>
            <p:cNvSpPr txBox="1"/>
            <p:nvPr/>
          </p:nvSpPr>
          <p:spPr>
            <a:xfrm>
              <a:off x="2250604" y="1106443"/>
              <a:ext cx="1613563" cy="346792"/>
            </a:xfrm>
            <a:prstGeom prst="rect">
              <a:avLst/>
            </a:prstGeom>
            <a:noFill/>
          </p:spPr>
          <p:txBody>
            <a:bodyPr wrap="square" rtlCol="0">
              <a:spAutoFit/>
            </a:bodyPr>
            <a:lstStyle/>
            <a:p>
              <a:pPr algn="ctr"/>
              <a:r>
                <a:rPr lang="de-DE" sz="1400" dirty="0">
                  <a:solidFill>
                    <a:schemeClr val="accent1">
                      <a:lumMod val="75000"/>
                    </a:schemeClr>
                  </a:solidFill>
                </a:rPr>
                <a:t>TrueNorth</a:t>
              </a:r>
            </a:p>
          </p:txBody>
        </p:sp>
        <p:sp>
          <p:nvSpPr>
            <p:cNvPr id="15" name="Richtungspfeil 4">
              <a:extLst>
                <a:ext uri="{FF2B5EF4-FFF2-40B4-BE49-F238E27FC236}">
                  <a16:creationId xmlns:a16="http://schemas.microsoft.com/office/drawing/2014/main" id="{0AC8C756-2E14-544E-80FB-5ADF91C54ACF}"/>
                </a:ext>
              </a:extLst>
            </p:cNvPr>
            <p:cNvSpPr/>
            <p:nvPr/>
          </p:nvSpPr>
          <p:spPr>
            <a:xfrm>
              <a:off x="110505" y="3424469"/>
              <a:ext cx="8809208" cy="368734"/>
            </a:xfrm>
            <a:prstGeom prst="homePlate">
              <a:avLst/>
            </a:prstGeom>
            <a:solidFill>
              <a:schemeClr val="accent3">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1400" dirty="0">
                  <a:solidFill>
                    <a:schemeClr val="accent3">
                      <a:lumMod val="50000"/>
                    </a:schemeClr>
                  </a:solidFill>
                </a:rPr>
                <a:t>Biological </a:t>
              </a:r>
              <a:r>
                <a:rPr lang="de-DE" sz="1400" dirty="0" err="1">
                  <a:solidFill>
                    <a:schemeClr val="accent3">
                      <a:lumMod val="50000"/>
                    </a:schemeClr>
                  </a:solidFill>
                </a:rPr>
                <a:t>realism</a:t>
              </a:r>
              <a:endParaRPr lang="de-DE" sz="1400" dirty="0">
                <a:solidFill>
                  <a:schemeClr val="accent3">
                    <a:lumMod val="50000"/>
                  </a:schemeClr>
                </a:solidFill>
              </a:endParaRPr>
            </a:p>
          </p:txBody>
        </p:sp>
        <p:pic>
          <p:nvPicPr>
            <p:cNvPr id="16" name="Grafik 22">
              <a:extLst>
                <a:ext uri="{FF2B5EF4-FFF2-40B4-BE49-F238E27FC236}">
                  <a16:creationId xmlns:a16="http://schemas.microsoft.com/office/drawing/2014/main" id="{BF702EE3-78C1-F047-BC0C-8F97C1C38462}"/>
                </a:ext>
              </a:extLst>
            </p:cNvPr>
            <p:cNvPicPr>
              <a:picLocks noChangeAspect="1"/>
            </p:cNvPicPr>
            <p:nvPr/>
          </p:nvPicPr>
          <p:blipFill>
            <a:blip r:embed="rId8"/>
            <a:stretch>
              <a:fillRect/>
            </a:stretch>
          </p:blipFill>
          <p:spPr>
            <a:xfrm>
              <a:off x="4589728" y="533673"/>
              <a:ext cx="1071350" cy="710840"/>
            </a:xfrm>
            <a:prstGeom prst="rect">
              <a:avLst/>
            </a:prstGeom>
          </p:spPr>
        </p:pic>
        <p:pic>
          <p:nvPicPr>
            <p:cNvPr id="17" name="Grafik 7">
              <a:extLst>
                <a:ext uri="{FF2B5EF4-FFF2-40B4-BE49-F238E27FC236}">
                  <a16:creationId xmlns:a16="http://schemas.microsoft.com/office/drawing/2014/main" id="{61045876-D3EC-9144-AED2-1FD55B2E2768}"/>
                </a:ext>
              </a:extLst>
            </p:cNvPr>
            <p:cNvPicPr>
              <a:picLocks noChangeAspect="1"/>
            </p:cNvPicPr>
            <p:nvPr/>
          </p:nvPicPr>
          <p:blipFill>
            <a:blip r:embed="rId9"/>
            <a:stretch>
              <a:fillRect/>
            </a:stretch>
          </p:blipFill>
          <p:spPr>
            <a:xfrm>
              <a:off x="4396486" y="1612749"/>
              <a:ext cx="1545791" cy="1662521"/>
            </a:xfrm>
            <a:prstGeom prst="rect">
              <a:avLst/>
            </a:prstGeom>
          </p:spPr>
        </p:pic>
        <p:sp>
          <p:nvSpPr>
            <p:cNvPr id="18" name="Textfeld 23">
              <a:extLst>
                <a:ext uri="{FF2B5EF4-FFF2-40B4-BE49-F238E27FC236}">
                  <a16:creationId xmlns:a16="http://schemas.microsoft.com/office/drawing/2014/main" id="{F739D911-1B46-2843-9678-96B841A60F9E}"/>
                </a:ext>
              </a:extLst>
            </p:cNvPr>
            <p:cNvSpPr txBox="1"/>
            <p:nvPr/>
          </p:nvSpPr>
          <p:spPr>
            <a:xfrm>
              <a:off x="4369799" y="1181209"/>
              <a:ext cx="1613563" cy="346792"/>
            </a:xfrm>
            <a:prstGeom prst="rect">
              <a:avLst/>
            </a:prstGeom>
            <a:noFill/>
          </p:spPr>
          <p:txBody>
            <a:bodyPr wrap="square" rtlCol="0">
              <a:spAutoFit/>
            </a:bodyPr>
            <a:lstStyle/>
            <a:p>
              <a:pPr algn="ctr"/>
              <a:r>
                <a:rPr lang="de-DE" sz="1400" dirty="0" err="1">
                  <a:solidFill>
                    <a:srgbClr val="0070C0"/>
                  </a:solidFill>
                </a:rPr>
                <a:t>Loihi</a:t>
              </a:r>
              <a:endParaRPr lang="de-DE" sz="1400" dirty="0">
                <a:solidFill>
                  <a:srgbClr val="0070C0"/>
                </a:solidFill>
              </a:endParaRPr>
            </a:p>
          </p:txBody>
        </p:sp>
      </p:grpSp>
      <p:sp>
        <p:nvSpPr>
          <p:cNvPr id="20" name="TextBox 19">
            <a:extLst>
              <a:ext uri="{FF2B5EF4-FFF2-40B4-BE49-F238E27FC236}">
                <a16:creationId xmlns:a16="http://schemas.microsoft.com/office/drawing/2014/main" id="{FE67D2BC-7646-5E42-B6D6-867F2EDED7FE}"/>
              </a:ext>
            </a:extLst>
          </p:cNvPr>
          <p:cNvSpPr txBox="1"/>
          <p:nvPr/>
        </p:nvSpPr>
        <p:spPr>
          <a:xfrm>
            <a:off x="3783810" y="4685387"/>
            <a:ext cx="3209533" cy="461665"/>
          </a:xfrm>
          <a:prstGeom prst="rect">
            <a:avLst/>
          </a:prstGeom>
          <a:noFill/>
        </p:spPr>
        <p:txBody>
          <a:bodyPr wrap="none" rtlCol="0">
            <a:spAutoFit/>
          </a:bodyPr>
          <a:lstStyle/>
          <a:p>
            <a:r>
              <a:rPr lang="en-US" sz="1200" dirty="0">
                <a:latin typeface="Arial Narrow" charset="0"/>
                <a:cs typeface="Arial Narrow" charset="0"/>
              </a:rPr>
              <a:t>Also: 	Stanford – </a:t>
            </a:r>
            <a:r>
              <a:rPr lang="en-US" sz="1200" dirty="0" err="1">
                <a:latin typeface="Arial Narrow" charset="0"/>
                <a:cs typeface="Arial Narrow" charset="0"/>
              </a:rPr>
              <a:t>NeuroGrid</a:t>
            </a:r>
            <a:r>
              <a:rPr lang="en-US" sz="1200" dirty="0">
                <a:latin typeface="Arial Narrow" charset="0"/>
                <a:cs typeface="Arial Narrow" charset="0"/>
              </a:rPr>
              <a:t>/</a:t>
            </a:r>
            <a:r>
              <a:rPr lang="en-US" sz="1200" dirty="0" err="1">
                <a:latin typeface="Arial Narrow" charset="0"/>
                <a:cs typeface="Arial Narrow" charset="0"/>
              </a:rPr>
              <a:t>BrainDrop</a:t>
            </a:r>
            <a:r>
              <a:rPr lang="en-US" sz="1200" dirty="0">
                <a:latin typeface="Arial Narrow" charset="0"/>
                <a:cs typeface="Arial Narrow" charset="0"/>
              </a:rPr>
              <a:t> architectures</a:t>
            </a:r>
          </a:p>
          <a:p>
            <a:r>
              <a:rPr lang="en-US" sz="1200" dirty="0">
                <a:latin typeface="Arial Narrow" charset="0"/>
                <a:cs typeface="Arial Narrow" charset="0"/>
              </a:rPr>
              <a:t>	Zurich – </a:t>
            </a:r>
            <a:r>
              <a:rPr lang="en-US" sz="1200" dirty="0" err="1">
                <a:latin typeface="Arial Narrow" charset="0"/>
                <a:cs typeface="Arial Narrow" charset="0"/>
              </a:rPr>
              <a:t>DeltaRNN</a:t>
            </a:r>
            <a:r>
              <a:rPr lang="en-US" sz="1200" dirty="0">
                <a:latin typeface="Arial Narrow" charset="0"/>
                <a:cs typeface="Arial Narrow" charset="0"/>
              </a:rPr>
              <a:t> architecture</a:t>
            </a:r>
          </a:p>
        </p:txBody>
      </p:sp>
    </p:spTree>
    <p:extLst>
      <p:ext uri="{BB962C8B-B14F-4D97-AF65-F5344CB8AC3E}">
        <p14:creationId xmlns:p14="http://schemas.microsoft.com/office/powerpoint/2010/main" val="3743541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B675A39-8047-0448-800F-A1225EECFC6E}"/>
              </a:ext>
            </a:extLst>
          </p:cNvPr>
          <p:cNvSpPr>
            <a:spLocks noGrp="1"/>
          </p:cNvSpPr>
          <p:nvPr>
            <p:ph type="title"/>
          </p:nvPr>
        </p:nvSpPr>
        <p:spPr/>
        <p:txBody>
          <a:bodyPr/>
          <a:lstStyle/>
          <a:p>
            <a:r>
              <a:rPr lang="en-US" dirty="0"/>
              <a:t>Building Blocks of Neuromorphic Hardware: Neurons</a:t>
            </a:r>
          </a:p>
        </p:txBody>
      </p:sp>
      <p:sp>
        <p:nvSpPr>
          <p:cNvPr id="2" name="Slide Number Placeholder 1">
            <a:extLst>
              <a:ext uri="{FF2B5EF4-FFF2-40B4-BE49-F238E27FC236}">
                <a16:creationId xmlns:a16="http://schemas.microsoft.com/office/drawing/2014/main" id="{1195D0C7-4D6A-3A4D-845F-4B3E229B0C49}"/>
              </a:ext>
            </a:extLst>
          </p:cNvPr>
          <p:cNvSpPr>
            <a:spLocks noGrp="1"/>
          </p:cNvSpPr>
          <p:nvPr>
            <p:ph type="sldNum" sz="quarter" idx="10"/>
          </p:nvPr>
        </p:nvSpPr>
        <p:spPr/>
        <p:txBody>
          <a:bodyPr/>
          <a:lstStyle/>
          <a:p>
            <a:fld id="{38132D04-DB0F-4616-976E-401F62A29C48}" type="slidenum">
              <a:rPr lang="fr-CH" smtClean="0"/>
              <a:pPr/>
              <a:t>14</a:t>
            </a:fld>
            <a:endParaRPr lang="fr-CH"/>
          </a:p>
        </p:txBody>
      </p:sp>
      <p:sp>
        <p:nvSpPr>
          <p:cNvPr id="3" name="Footer Placeholder 2">
            <a:extLst>
              <a:ext uri="{FF2B5EF4-FFF2-40B4-BE49-F238E27FC236}">
                <a16:creationId xmlns:a16="http://schemas.microsoft.com/office/drawing/2014/main" id="{BE408CEB-967A-F843-93F3-E8E8D4205743}"/>
              </a:ext>
            </a:extLst>
          </p:cNvPr>
          <p:cNvSpPr>
            <a:spLocks noGrp="1"/>
          </p:cNvSpPr>
          <p:nvPr>
            <p:ph type="ftr" sz="quarter" idx="3"/>
          </p:nvPr>
        </p:nvSpPr>
        <p:spPr/>
        <p:txBody>
          <a:bodyPr/>
          <a:lstStyle/>
          <a:p>
            <a:r>
              <a:rPr lang="fr-CH"/>
              <a:t>ACAT19</a:t>
            </a:r>
            <a:endParaRPr lang="fr-CH" dirty="0"/>
          </a:p>
        </p:txBody>
      </p:sp>
      <p:grpSp>
        <p:nvGrpSpPr>
          <p:cNvPr id="235" name="Group 234">
            <a:extLst>
              <a:ext uri="{FF2B5EF4-FFF2-40B4-BE49-F238E27FC236}">
                <a16:creationId xmlns:a16="http://schemas.microsoft.com/office/drawing/2014/main" id="{3E9D323F-3642-E145-94AE-D1D8A2C1FBA6}"/>
              </a:ext>
            </a:extLst>
          </p:cNvPr>
          <p:cNvGrpSpPr/>
          <p:nvPr/>
        </p:nvGrpSpPr>
        <p:grpSpPr>
          <a:xfrm>
            <a:off x="-193141" y="1091248"/>
            <a:ext cx="6294454" cy="3858450"/>
            <a:chOff x="70025" y="744372"/>
            <a:chExt cx="7070608" cy="4334226"/>
          </a:xfrm>
        </p:grpSpPr>
        <p:pic>
          <p:nvPicPr>
            <p:cNvPr id="116" name="Google Shape;161;p17">
              <a:extLst>
                <a:ext uri="{FF2B5EF4-FFF2-40B4-BE49-F238E27FC236}">
                  <a16:creationId xmlns:a16="http://schemas.microsoft.com/office/drawing/2014/main" id="{0B044405-7D58-E841-97A1-1C5F8581AF13}"/>
                </a:ext>
              </a:extLst>
            </p:cNvPr>
            <p:cNvPicPr preferRelativeResize="0"/>
            <p:nvPr/>
          </p:nvPicPr>
          <p:blipFill>
            <a:blip r:embed="rId2">
              <a:alphaModFix/>
            </a:blip>
            <a:stretch>
              <a:fillRect/>
            </a:stretch>
          </p:blipFill>
          <p:spPr>
            <a:xfrm>
              <a:off x="3173039" y="4304347"/>
              <a:ext cx="994650" cy="700450"/>
            </a:xfrm>
            <a:prstGeom prst="rect">
              <a:avLst/>
            </a:prstGeom>
            <a:noFill/>
            <a:ln>
              <a:noFill/>
            </a:ln>
          </p:spPr>
        </p:pic>
        <p:pic>
          <p:nvPicPr>
            <p:cNvPr id="117" name="Google Shape;166;p17">
              <a:extLst>
                <a:ext uri="{FF2B5EF4-FFF2-40B4-BE49-F238E27FC236}">
                  <a16:creationId xmlns:a16="http://schemas.microsoft.com/office/drawing/2014/main" id="{B1A6B8B6-425C-464D-AE1C-CC7426B8C4D2}"/>
                </a:ext>
              </a:extLst>
            </p:cNvPr>
            <p:cNvPicPr preferRelativeResize="0"/>
            <p:nvPr/>
          </p:nvPicPr>
          <p:blipFill rotWithShape="1">
            <a:blip r:embed="rId3">
              <a:alphaModFix/>
            </a:blip>
            <a:srcRect l="5720" r="1558"/>
            <a:stretch/>
          </p:blipFill>
          <p:spPr>
            <a:xfrm>
              <a:off x="662266" y="907225"/>
              <a:ext cx="2174605" cy="3491920"/>
            </a:xfrm>
            <a:prstGeom prst="rect">
              <a:avLst/>
            </a:prstGeom>
            <a:noFill/>
            <a:ln>
              <a:noFill/>
            </a:ln>
          </p:spPr>
        </p:pic>
        <p:pic>
          <p:nvPicPr>
            <p:cNvPr id="118" name="Google Shape;167;p17">
              <a:extLst>
                <a:ext uri="{FF2B5EF4-FFF2-40B4-BE49-F238E27FC236}">
                  <a16:creationId xmlns:a16="http://schemas.microsoft.com/office/drawing/2014/main" id="{702CCF73-E25C-A54F-8AFB-E77BE86573AB}"/>
                </a:ext>
              </a:extLst>
            </p:cNvPr>
            <p:cNvPicPr preferRelativeResize="0"/>
            <p:nvPr/>
          </p:nvPicPr>
          <p:blipFill rotWithShape="1">
            <a:blip r:embed="rId4">
              <a:alphaModFix amt="52000"/>
            </a:blip>
            <a:srcRect t="25320" b="-25320"/>
            <a:stretch/>
          </p:blipFill>
          <p:spPr>
            <a:xfrm>
              <a:off x="70025" y="2009013"/>
              <a:ext cx="1654454" cy="866997"/>
            </a:xfrm>
            <a:prstGeom prst="rect">
              <a:avLst/>
            </a:prstGeom>
            <a:noFill/>
            <a:ln>
              <a:noFill/>
            </a:ln>
          </p:spPr>
        </p:pic>
        <p:sp>
          <p:nvSpPr>
            <p:cNvPr id="119" name="Google Shape;168;p17">
              <a:extLst>
                <a:ext uri="{FF2B5EF4-FFF2-40B4-BE49-F238E27FC236}">
                  <a16:creationId xmlns:a16="http://schemas.microsoft.com/office/drawing/2014/main" id="{E0286238-D07C-2F4A-8CE6-D387CDC2EE2D}"/>
                </a:ext>
              </a:extLst>
            </p:cNvPr>
            <p:cNvSpPr/>
            <p:nvPr/>
          </p:nvSpPr>
          <p:spPr>
            <a:xfrm rot="2936099" flipH="1">
              <a:off x="1171279" y="2685156"/>
              <a:ext cx="433292" cy="95165"/>
            </a:xfrm>
            <a:prstGeom prst="triangle">
              <a:avLst>
                <a:gd name="adj" fmla="val 83887"/>
              </a:avLst>
            </a:prstGeom>
            <a:solidFill>
              <a:srgbClr val="00CC00"/>
            </a:solidFill>
            <a:ln w="25400" cap="flat" cmpd="sng">
              <a:solidFill>
                <a:srgbClr val="9C000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50"/>
                <a:buFont typeface="Arial"/>
                <a:buNone/>
              </a:pPr>
              <a:endParaRPr sz="900" b="0" i="0" u="none" strike="noStrike" cap="none">
                <a:solidFill>
                  <a:schemeClr val="lt1"/>
                </a:solidFill>
                <a:latin typeface="Arial"/>
                <a:ea typeface="Arial"/>
                <a:cs typeface="Arial"/>
                <a:sym typeface="Arial"/>
              </a:endParaRPr>
            </a:p>
          </p:txBody>
        </p:sp>
        <p:grpSp>
          <p:nvGrpSpPr>
            <p:cNvPr id="120" name="Google Shape;169;p17">
              <a:extLst>
                <a:ext uri="{FF2B5EF4-FFF2-40B4-BE49-F238E27FC236}">
                  <a16:creationId xmlns:a16="http://schemas.microsoft.com/office/drawing/2014/main" id="{8EE8BB72-8626-FD4F-8013-E018A8166A71}"/>
                </a:ext>
              </a:extLst>
            </p:cNvPr>
            <p:cNvGrpSpPr/>
            <p:nvPr/>
          </p:nvGrpSpPr>
          <p:grpSpPr>
            <a:xfrm>
              <a:off x="2020923" y="744372"/>
              <a:ext cx="5119710" cy="1475387"/>
              <a:chOff x="2150834" y="1114269"/>
              <a:chExt cx="5119710" cy="1475387"/>
            </a:xfrm>
          </p:grpSpPr>
          <p:sp>
            <p:nvSpPr>
              <p:cNvPr id="121" name="Google Shape;170;p17">
                <a:extLst>
                  <a:ext uri="{FF2B5EF4-FFF2-40B4-BE49-F238E27FC236}">
                    <a16:creationId xmlns:a16="http://schemas.microsoft.com/office/drawing/2014/main" id="{F7E49190-F6C2-7D41-BD66-E5CABB0382D2}"/>
                  </a:ext>
                </a:extLst>
              </p:cNvPr>
              <p:cNvSpPr/>
              <p:nvPr/>
            </p:nvSpPr>
            <p:spPr>
              <a:xfrm rot="-3471105">
                <a:off x="1728575" y="1945506"/>
                <a:ext cx="1066409" cy="221891"/>
              </a:xfrm>
              <a:prstGeom prst="rightArrow">
                <a:avLst>
                  <a:gd name="adj1" fmla="val 50000"/>
                  <a:gd name="adj2" fmla="val 50000"/>
                </a:avLst>
              </a:prstGeom>
              <a:gradFill>
                <a:gsLst>
                  <a:gs pos="0">
                    <a:srgbClr val="BABABA"/>
                  </a:gs>
                  <a:gs pos="35000">
                    <a:srgbClr val="CFCFCF"/>
                  </a:gs>
                  <a:gs pos="100000">
                    <a:srgbClr val="EDEDED"/>
                  </a:gs>
                </a:gsLst>
                <a:lin ang="16200000" scaled="0"/>
              </a:gradFill>
              <a:ln w="9525" cap="flat" cmpd="sng">
                <a:solidFill>
                  <a:schemeClr val="dk1"/>
                </a:solidFill>
                <a:prstDash val="solid"/>
                <a:round/>
                <a:headEnd type="none" w="sm" len="sm"/>
                <a:tailEnd type="none" w="sm" len="sm"/>
              </a:ln>
              <a:effectLst>
                <a:outerShdw blurRad="40000" dist="20000" dir="5400000" rotWithShape="0">
                  <a:srgbClr val="000000">
                    <a:alpha val="37254"/>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50"/>
                  <a:buFont typeface="Arial"/>
                  <a:buNone/>
                </a:pPr>
                <a:endParaRPr sz="900" b="0" i="0" u="none" strike="noStrike" cap="none">
                  <a:solidFill>
                    <a:schemeClr val="dk1"/>
                  </a:solidFill>
                  <a:latin typeface="Arial"/>
                  <a:ea typeface="Arial"/>
                  <a:cs typeface="Arial"/>
                  <a:sym typeface="Arial"/>
                </a:endParaRPr>
              </a:p>
            </p:txBody>
          </p:sp>
          <p:grpSp>
            <p:nvGrpSpPr>
              <p:cNvPr id="122" name="Google Shape;171;p17">
                <a:extLst>
                  <a:ext uri="{FF2B5EF4-FFF2-40B4-BE49-F238E27FC236}">
                    <a16:creationId xmlns:a16="http://schemas.microsoft.com/office/drawing/2014/main" id="{9A3B0A0A-4AD7-AC42-A071-EEF4BF3AABEE}"/>
                  </a:ext>
                </a:extLst>
              </p:cNvPr>
              <p:cNvGrpSpPr/>
              <p:nvPr/>
            </p:nvGrpSpPr>
            <p:grpSpPr>
              <a:xfrm>
                <a:off x="2773362" y="1114269"/>
                <a:ext cx="4497182" cy="547395"/>
                <a:chOff x="6505682" y="1291415"/>
                <a:chExt cx="6692351" cy="827913"/>
              </a:xfrm>
            </p:grpSpPr>
            <p:grpSp>
              <p:nvGrpSpPr>
                <p:cNvPr id="124" name="Google Shape;172;p17">
                  <a:extLst>
                    <a:ext uri="{FF2B5EF4-FFF2-40B4-BE49-F238E27FC236}">
                      <a16:creationId xmlns:a16="http://schemas.microsoft.com/office/drawing/2014/main" id="{C1AE8DD0-FE27-024E-B891-F9BCA9328D9D}"/>
                    </a:ext>
                  </a:extLst>
                </p:cNvPr>
                <p:cNvGrpSpPr/>
                <p:nvPr/>
              </p:nvGrpSpPr>
              <p:grpSpPr>
                <a:xfrm>
                  <a:off x="6505682" y="1291415"/>
                  <a:ext cx="6692351" cy="432492"/>
                  <a:chOff x="2721442" y="844034"/>
                  <a:chExt cx="6692351" cy="432492"/>
                </a:xfrm>
              </p:grpSpPr>
              <p:sp>
                <p:nvSpPr>
                  <p:cNvPr id="127" name="Google Shape;173;p17">
                    <a:extLst>
                      <a:ext uri="{FF2B5EF4-FFF2-40B4-BE49-F238E27FC236}">
                        <a16:creationId xmlns:a16="http://schemas.microsoft.com/office/drawing/2014/main" id="{30B28BC8-75E4-CA4D-86A0-D1337DC056EB}"/>
                      </a:ext>
                    </a:extLst>
                  </p:cNvPr>
                  <p:cNvSpPr/>
                  <p:nvPr/>
                </p:nvSpPr>
                <p:spPr>
                  <a:xfrm>
                    <a:off x="2721442" y="1028701"/>
                    <a:ext cx="84134" cy="84134"/>
                  </a:xfrm>
                  <a:prstGeom prst="ellipse">
                    <a:avLst/>
                  </a:prstGeom>
                  <a:gradFill>
                    <a:gsLst>
                      <a:gs pos="0">
                        <a:srgbClr val="A0E1F4"/>
                      </a:gs>
                      <a:gs pos="35000">
                        <a:srgbClr val="BCEAF6"/>
                      </a:gs>
                      <a:gs pos="100000">
                        <a:srgbClr val="E4F9FC"/>
                      </a:gs>
                    </a:gsLst>
                    <a:lin ang="16200000" scaled="0"/>
                  </a:gradFill>
                  <a:ln w="9525" cap="flat" cmpd="sng">
                    <a:solidFill>
                      <a:srgbClr val="2794A3"/>
                    </a:solidFill>
                    <a:prstDash val="solid"/>
                    <a:round/>
                    <a:headEnd type="none" w="sm" len="sm"/>
                    <a:tailEnd type="none" w="sm" len="sm"/>
                  </a:ln>
                  <a:effectLst>
                    <a:outerShdw blurRad="40000" dist="20000" dir="5400000" rotWithShape="0">
                      <a:srgbClr val="000000">
                        <a:alpha val="37254"/>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50"/>
                      <a:buFont typeface="Arial"/>
                      <a:buNone/>
                    </a:pPr>
                    <a:endParaRPr sz="900" b="0" i="0" u="none" strike="noStrike" cap="none">
                      <a:solidFill>
                        <a:schemeClr val="dk1"/>
                      </a:solidFill>
                      <a:latin typeface="Arial"/>
                      <a:ea typeface="Arial"/>
                      <a:cs typeface="Arial"/>
                      <a:sym typeface="Arial"/>
                    </a:endParaRPr>
                  </a:p>
                </p:txBody>
              </p:sp>
              <p:sp>
                <p:nvSpPr>
                  <p:cNvPr id="128" name="Google Shape;174;p17">
                    <a:extLst>
                      <a:ext uri="{FF2B5EF4-FFF2-40B4-BE49-F238E27FC236}">
                        <a16:creationId xmlns:a16="http://schemas.microsoft.com/office/drawing/2014/main" id="{DCE58E23-A680-4F4C-9C39-4FF0C4E569E1}"/>
                      </a:ext>
                    </a:extLst>
                  </p:cNvPr>
                  <p:cNvSpPr txBox="1"/>
                  <p:nvPr/>
                </p:nvSpPr>
                <p:spPr>
                  <a:xfrm>
                    <a:off x="2919128" y="844034"/>
                    <a:ext cx="6494665" cy="432492"/>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050" b="1" i="0" u="none" strike="noStrike" cap="none" dirty="0">
                        <a:solidFill>
                          <a:srgbClr val="000000"/>
                        </a:solidFill>
                        <a:latin typeface="Arial Narrow"/>
                        <a:ea typeface="Arial Narrow"/>
                        <a:cs typeface="Arial Narrow"/>
                        <a:sym typeface="Arial Narrow"/>
                      </a:rPr>
                      <a:t>Abstract model: Point neuron, e.g. Leaky Integrate and Fire </a:t>
                    </a:r>
                    <a:endParaRPr sz="1050" b="1" i="0" u="none" strike="noStrike" cap="none" dirty="0">
                      <a:solidFill>
                        <a:srgbClr val="000000"/>
                      </a:solidFill>
                      <a:latin typeface="Arial Narrow"/>
                      <a:ea typeface="Arial Narrow"/>
                      <a:cs typeface="Arial Narrow"/>
                      <a:sym typeface="Arial Narrow"/>
                    </a:endParaRPr>
                  </a:p>
                </p:txBody>
              </p:sp>
            </p:grpSp>
            <p:pic>
              <p:nvPicPr>
                <p:cNvPr id="125" name="Google Shape;175;p17">
                  <a:extLst>
                    <a:ext uri="{FF2B5EF4-FFF2-40B4-BE49-F238E27FC236}">
                      <a16:creationId xmlns:a16="http://schemas.microsoft.com/office/drawing/2014/main" id="{4948917B-2D03-E24D-8EA6-24A1575EDEF4}"/>
                    </a:ext>
                  </a:extLst>
                </p:cNvPr>
                <p:cNvPicPr preferRelativeResize="0"/>
                <p:nvPr/>
              </p:nvPicPr>
              <p:blipFill rotWithShape="1">
                <a:blip r:embed="rId5">
                  <a:alphaModFix/>
                </a:blip>
                <a:srcRect/>
                <a:stretch/>
              </p:blipFill>
              <p:spPr>
                <a:xfrm>
                  <a:off x="6654256" y="1762519"/>
                  <a:ext cx="1594313" cy="336415"/>
                </a:xfrm>
                <a:prstGeom prst="rect">
                  <a:avLst/>
                </a:prstGeom>
                <a:noFill/>
                <a:ln>
                  <a:noFill/>
                </a:ln>
              </p:spPr>
            </p:pic>
            <p:pic>
              <p:nvPicPr>
                <p:cNvPr id="126" name="Google Shape;176;p17">
                  <a:extLst>
                    <a:ext uri="{FF2B5EF4-FFF2-40B4-BE49-F238E27FC236}">
                      <a16:creationId xmlns:a16="http://schemas.microsoft.com/office/drawing/2014/main" id="{425B8B61-11DD-6742-BD1C-6B8AF370F2BA}"/>
                    </a:ext>
                  </a:extLst>
                </p:cNvPr>
                <p:cNvPicPr preferRelativeResize="0"/>
                <p:nvPr/>
              </p:nvPicPr>
              <p:blipFill rotWithShape="1">
                <a:blip r:embed="rId6">
                  <a:alphaModFix/>
                </a:blip>
                <a:srcRect/>
                <a:stretch/>
              </p:blipFill>
              <p:spPr>
                <a:xfrm>
                  <a:off x="8534846" y="1701863"/>
                  <a:ext cx="2817888" cy="417465"/>
                </a:xfrm>
                <a:prstGeom prst="rect">
                  <a:avLst/>
                </a:prstGeom>
                <a:noFill/>
                <a:ln>
                  <a:noFill/>
                </a:ln>
              </p:spPr>
            </p:pic>
          </p:grpSp>
        </p:grpSp>
        <p:grpSp>
          <p:nvGrpSpPr>
            <p:cNvPr id="129" name="Google Shape;178;p17">
              <a:extLst>
                <a:ext uri="{FF2B5EF4-FFF2-40B4-BE49-F238E27FC236}">
                  <a16:creationId xmlns:a16="http://schemas.microsoft.com/office/drawing/2014/main" id="{151CF59B-7E10-4F41-93AA-B9B976CD0237}"/>
                </a:ext>
              </a:extLst>
            </p:cNvPr>
            <p:cNvGrpSpPr/>
            <p:nvPr/>
          </p:nvGrpSpPr>
          <p:grpSpPr>
            <a:xfrm>
              <a:off x="2076628" y="2868250"/>
              <a:ext cx="4724511" cy="1044395"/>
              <a:chOff x="2206539" y="3084037"/>
              <a:chExt cx="4724511" cy="1044395"/>
            </a:xfrm>
          </p:grpSpPr>
          <p:sp>
            <p:nvSpPr>
              <p:cNvPr id="130" name="Google Shape;179;p17">
                <a:extLst>
                  <a:ext uri="{FF2B5EF4-FFF2-40B4-BE49-F238E27FC236}">
                    <a16:creationId xmlns:a16="http://schemas.microsoft.com/office/drawing/2014/main" id="{8CDF1155-A435-CC40-8C4B-05EC0DD24D56}"/>
                  </a:ext>
                </a:extLst>
              </p:cNvPr>
              <p:cNvSpPr/>
              <p:nvPr/>
            </p:nvSpPr>
            <p:spPr>
              <a:xfrm rot="900000">
                <a:off x="2206539" y="3271662"/>
                <a:ext cx="1083850" cy="218320"/>
              </a:xfrm>
              <a:prstGeom prst="rightArrow">
                <a:avLst>
                  <a:gd name="adj1" fmla="val 50000"/>
                  <a:gd name="adj2" fmla="val 50000"/>
                </a:avLst>
              </a:prstGeom>
              <a:gradFill>
                <a:gsLst>
                  <a:gs pos="0">
                    <a:srgbClr val="BABABA"/>
                  </a:gs>
                  <a:gs pos="35000">
                    <a:srgbClr val="CFCFCF"/>
                  </a:gs>
                  <a:gs pos="100000">
                    <a:srgbClr val="EDEDED"/>
                  </a:gs>
                </a:gsLst>
                <a:lin ang="16200000" scaled="0"/>
              </a:gradFill>
              <a:ln w="9525" cap="flat" cmpd="sng">
                <a:solidFill>
                  <a:schemeClr val="dk1"/>
                </a:solidFill>
                <a:prstDash val="solid"/>
                <a:round/>
                <a:headEnd type="none" w="sm" len="sm"/>
                <a:tailEnd type="none" w="sm" len="sm"/>
              </a:ln>
              <a:effectLst>
                <a:outerShdw blurRad="40000" dist="20000" dir="5400000" rotWithShape="0">
                  <a:srgbClr val="000000">
                    <a:alpha val="37254"/>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50"/>
                  <a:buFont typeface="Arial"/>
                  <a:buNone/>
                </a:pPr>
                <a:endParaRPr sz="900" b="0" i="0" u="none" strike="noStrike" cap="none">
                  <a:solidFill>
                    <a:schemeClr val="dk1"/>
                  </a:solidFill>
                  <a:latin typeface="Arial"/>
                  <a:ea typeface="Arial"/>
                  <a:cs typeface="Arial"/>
                  <a:sym typeface="Arial"/>
                </a:endParaRPr>
              </a:p>
            </p:txBody>
          </p:sp>
          <p:grpSp>
            <p:nvGrpSpPr>
              <p:cNvPr id="131" name="Google Shape;180;p17">
                <a:extLst>
                  <a:ext uri="{FF2B5EF4-FFF2-40B4-BE49-F238E27FC236}">
                    <a16:creationId xmlns:a16="http://schemas.microsoft.com/office/drawing/2014/main" id="{3A2589C8-F3A0-CF41-8188-33840F9F3DC8}"/>
                  </a:ext>
                </a:extLst>
              </p:cNvPr>
              <p:cNvGrpSpPr/>
              <p:nvPr/>
            </p:nvGrpSpPr>
            <p:grpSpPr>
              <a:xfrm>
                <a:off x="3265570" y="3084037"/>
                <a:ext cx="3665480" cy="1044395"/>
                <a:chOff x="3600423" y="3732608"/>
                <a:chExt cx="5454677" cy="1579604"/>
              </a:xfrm>
            </p:grpSpPr>
            <p:sp>
              <p:nvSpPr>
                <p:cNvPr id="133" name="Google Shape;181;p17">
                  <a:extLst>
                    <a:ext uri="{FF2B5EF4-FFF2-40B4-BE49-F238E27FC236}">
                      <a16:creationId xmlns:a16="http://schemas.microsoft.com/office/drawing/2014/main" id="{A1F209FC-5D7C-5444-AC54-0BB80507FE77}"/>
                    </a:ext>
                  </a:extLst>
                </p:cNvPr>
                <p:cNvSpPr txBox="1"/>
                <p:nvPr/>
              </p:nvSpPr>
              <p:spPr>
                <a:xfrm>
                  <a:off x="3600423" y="3732608"/>
                  <a:ext cx="5166974" cy="43249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050" b="1" i="0" u="none" strike="noStrike" cap="none">
                      <a:solidFill>
                        <a:srgbClr val="000000"/>
                      </a:solidFill>
                      <a:latin typeface="Arial Narrow"/>
                      <a:ea typeface="Arial Narrow"/>
                      <a:cs typeface="Arial Narrow"/>
                      <a:sym typeface="Arial Narrow"/>
                    </a:rPr>
                    <a:t>Cellular model: Cable and ion channel formalisms</a:t>
                  </a:r>
                  <a:endParaRPr sz="1050" b="1" i="0" u="none" strike="noStrike" cap="none">
                    <a:solidFill>
                      <a:srgbClr val="000000"/>
                    </a:solidFill>
                    <a:latin typeface="Arial Narrow"/>
                    <a:ea typeface="Arial Narrow"/>
                    <a:cs typeface="Arial Narrow"/>
                    <a:sym typeface="Arial Narrow"/>
                  </a:endParaRPr>
                </a:p>
              </p:txBody>
            </p:sp>
            <p:pic>
              <p:nvPicPr>
                <p:cNvPr id="134" name="Google Shape;182;p17">
                  <a:extLst>
                    <a:ext uri="{FF2B5EF4-FFF2-40B4-BE49-F238E27FC236}">
                      <a16:creationId xmlns:a16="http://schemas.microsoft.com/office/drawing/2014/main" id="{15462398-3CA8-F545-A771-7249E98B5B5E}"/>
                    </a:ext>
                  </a:extLst>
                </p:cNvPr>
                <p:cNvPicPr preferRelativeResize="0"/>
                <p:nvPr/>
              </p:nvPicPr>
              <p:blipFill rotWithShape="1">
                <a:blip r:embed="rId7">
                  <a:alphaModFix/>
                </a:blip>
                <a:srcRect/>
                <a:stretch/>
              </p:blipFill>
              <p:spPr>
                <a:xfrm>
                  <a:off x="6019800" y="4808975"/>
                  <a:ext cx="3035300" cy="503237"/>
                </a:xfrm>
                <a:prstGeom prst="rect">
                  <a:avLst/>
                </a:prstGeom>
                <a:noFill/>
                <a:ln>
                  <a:noFill/>
                </a:ln>
              </p:spPr>
            </p:pic>
            <p:grpSp>
              <p:nvGrpSpPr>
                <p:cNvPr id="135" name="Google Shape;183;p17">
                  <a:extLst>
                    <a:ext uri="{FF2B5EF4-FFF2-40B4-BE49-F238E27FC236}">
                      <a16:creationId xmlns:a16="http://schemas.microsoft.com/office/drawing/2014/main" id="{781D820F-8037-1F4A-A3E6-F028E5A80014}"/>
                    </a:ext>
                  </a:extLst>
                </p:cNvPr>
                <p:cNvGrpSpPr/>
                <p:nvPr/>
              </p:nvGrpSpPr>
              <p:grpSpPr>
                <a:xfrm>
                  <a:off x="3720788" y="4120882"/>
                  <a:ext cx="1636951" cy="1141864"/>
                  <a:chOff x="2630569" y="1822700"/>
                  <a:chExt cx="1822255" cy="1271123"/>
                </a:xfrm>
              </p:grpSpPr>
              <p:sp>
                <p:nvSpPr>
                  <p:cNvPr id="137" name="Google Shape;184;p17">
                    <a:extLst>
                      <a:ext uri="{FF2B5EF4-FFF2-40B4-BE49-F238E27FC236}">
                        <a16:creationId xmlns:a16="http://schemas.microsoft.com/office/drawing/2014/main" id="{B3663060-FFCC-7B49-BE3A-1EDF7FBC2DF6}"/>
                      </a:ext>
                    </a:extLst>
                  </p:cNvPr>
                  <p:cNvSpPr/>
                  <p:nvPr/>
                </p:nvSpPr>
                <p:spPr>
                  <a:xfrm>
                    <a:off x="2630569" y="1822700"/>
                    <a:ext cx="1822255" cy="1271123"/>
                  </a:xfrm>
                  <a:prstGeom prst="roundRect">
                    <a:avLst>
                      <a:gd name="adj" fmla="val 5419"/>
                    </a:avLst>
                  </a:prstGeom>
                  <a:gradFill>
                    <a:gsLst>
                      <a:gs pos="0">
                        <a:srgbClr val="A0E1F4"/>
                      </a:gs>
                      <a:gs pos="35000">
                        <a:srgbClr val="BCEAF6"/>
                      </a:gs>
                      <a:gs pos="100000">
                        <a:srgbClr val="E4F9FC"/>
                      </a:gs>
                    </a:gsLst>
                    <a:lin ang="16200000" scaled="0"/>
                  </a:gradFill>
                  <a:ln w="9525" cap="flat" cmpd="sng">
                    <a:solidFill>
                      <a:srgbClr val="2794A3"/>
                    </a:solidFill>
                    <a:prstDash val="solid"/>
                    <a:round/>
                    <a:headEnd type="none" w="sm" len="sm"/>
                    <a:tailEnd type="none" w="sm" len="sm"/>
                  </a:ln>
                  <a:effectLst>
                    <a:outerShdw blurRad="40000" dist="20000" dir="5400000" rotWithShape="0">
                      <a:srgbClr val="000000">
                        <a:alpha val="37254"/>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pic>
                <p:nvPicPr>
                  <p:cNvPr id="138" name="Google Shape;185;p17" descr="Word template Figure 1">
                    <a:extLst>
                      <a:ext uri="{FF2B5EF4-FFF2-40B4-BE49-F238E27FC236}">
                        <a16:creationId xmlns:a16="http://schemas.microsoft.com/office/drawing/2014/main" id="{29520997-C899-EE4F-902B-F62C40A54B1F}"/>
                      </a:ext>
                    </a:extLst>
                  </p:cNvPr>
                  <p:cNvPicPr preferRelativeResize="0"/>
                  <p:nvPr/>
                </p:nvPicPr>
                <p:blipFill rotWithShape="1">
                  <a:blip r:embed="rId8">
                    <a:alphaModFix/>
                  </a:blip>
                  <a:srcRect/>
                  <a:stretch/>
                </p:blipFill>
                <p:spPr>
                  <a:xfrm>
                    <a:off x="2685005" y="1822700"/>
                    <a:ext cx="1668178" cy="1215738"/>
                  </a:xfrm>
                  <a:prstGeom prst="rect">
                    <a:avLst/>
                  </a:prstGeom>
                  <a:noFill/>
                  <a:ln>
                    <a:noFill/>
                  </a:ln>
                </p:spPr>
              </p:pic>
            </p:grpSp>
            <p:pic>
              <p:nvPicPr>
                <p:cNvPr id="136" name="Google Shape;186;p17">
                  <a:extLst>
                    <a:ext uri="{FF2B5EF4-FFF2-40B4-BE49-F238E27FC236}">
                      <a16:creationId xmlns:a16="http://schemas.microsoft.com/office/drawing/2014/main" id="{4D2C5B96-92BB-2847-AF3F-CC93C90E3C83}"/>
                    </a:ext>
                  </a:extLst>
                </p:cNvPr>
                <p:cNvPicPr preferRelativeResize="0"/>
                <p:nvPr/>
              </p:nvPicPr>
              <p:blipFill rotWithShape="1">
                <a:blip r:embed="rId9">
                  <a:alphaModFix/>
                </a:blip>
                <a:srcRect/>
                <a:stretch/>
              </p:blipFill>
              <p:spPr>
                <a:xfrm>
                  <a:off x="5679139" y="4317352"/>
                  <a:ext cx="2639492" cy="393339"/>
                </a:xfrm>
                <a:prstGeom prst="rect">
                  <a:avLst/>
                </a:prstGeom>
                <a:noFill/>
                <a:ln>
                  <a:noFill/>
                </a:ln>
              </p:spPr>
            </p:pic>
          </p:grpSp>
        </p:grpSp>
        <p:grpSp>
          <p:nvGrpSpPr>
            <p:cNvPr id="139" name="Google Shape;188;p17">
              <a:extLst>
                <a:ext uri="{FF2B5EF4-FFF2-40B4-BE49-F238E27FC236}">
                  <a16:creationId xmlns:a16="http://schemas.microsoft.com/office/drawing/2014/main" id="{4F2120D5-E137-3A42-A75D-ECE234ABFF6C}"/>
                </a:ext>
              </a:extLst>
            </p:cNvPr>
            <p:cNvGrpSpPr/>
            <p:nvPr/>
          </p:nvGrpSpPr>
          <p:grpSpPr>
            <a:xfrm>
              <a:off x="2002993" y="3851092"/>
              <a:ext cx="4604813" cy="1227506"/>
              <a:chOff x="2132904" y="3902495"/>
              <a:chExt cx="4604813" cy="1227506"/>
            </a:xfrm>
          </p:grpSpPr>
          <p:sp>
            <p:nvSpPr>
              <p:cNvPr id="140" name="Google Shape;189;p17">
                <a:extLst>
                  <a:ext uri="{FF2B5EF4-FFF2-40B4-BE49-F238E27FC236}">
                    <a16:creationId xmlns:a16="http://schemas.microsoft.com/office/drawing/2014/main" id="{FDB27033-1B7B-C743-8963-18A84CF88911}"/>
                  </a:ext>
                </a:extLst>
              </p:cNvPr>
              <p:cNvSpPr/>
              <p:nvPr/>
            </p:nvSpPr>
            <p:spPr>
              <a:xfrm rot="2348572">
                <a:off x="2132904" y="3902495"/>
                <a:ext cx="1083850" cy="218320"/>
              </a:xfrm>
              <a:prstGeom prst="rightArrow">
                <a:avLst>
                  <a:gd name="adj1" fmla="val 50000"/>
                  <a:gd name="adj2" fmla="val 50000"/>
                </a:avLst>
              </a:prstGeom>
              <a:gradFill>
                <a:gsLst>
                  <a:gs pos="0">
                    <a:srgbClr val="BABABA"/>
                  </a:gs>
                  <a:gs pos="35000">
                    <a:srgbClr val="CFCFCF"/>
                  </a:gs>
                  <a:gs pos="100000">
                    <a:srgbClr val="EDEDED"/>
                  </a:gs>
                </a:gsLst>
                <a:lin ang="16200000" scaled="0"/>
              </a:gradFill>
              <a:ln w="9525" cap="flat" cmpd="sng">
                <a:solidFill>
                  <a:schemeClr val="dk1"/>
                </a:solidFill>
                <a:prstDash val="solid"/>
                <a:round/>
                <a:headEnd type="none" w="sm" len="sm"/>
                <a:tailEnd type="none" w="sm" len="sm"/>
              </a:ln>
              <a:effectLst>
                <a:outerShdw blurRad="40000" dist="20000" dir="5400000" rotWithShape="0">
                  <a:srgbClr val="000000">
                    <a:alpha val="37254"/>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50"/>
                  <a:buFont typeface="Arial"/>
                  <a:buNone/>
                </a:pPr>
                <a:endParaRPr sz="900" b="0" i="0" u="none" strike="noStrike" cap="none">
                  <a:solidFill>
                    <a:schemeClr val="dk1"/>
                  </a:solidFill>
                  <a:latin typeface="Arial"/>
                  <a:ea typeface="Arial"/>
                  <a:cs typeface="Arial"/>
                  <a:sym typeface="Arial"/>
                </a:endParaRPr>
              </a:p>
            </p:txBody>
          </p:sp>
          <p:grpSp>
            <p:nvGrpSpPr>
              <p:cNvPr id="141" name="Google Shape;190;p17">
                <a:extLst>
                  <a:ext uri="{FF2B5EF4-FFF2-40B4-BE49-F238E27FC236}">
                    <a16:creationId xmlns:a16="http://schemas.microsoft.com/office/drawing/2014/main" id="{5FE4A881-D4ED-E54C-85D3-27D44DCE3BDA}"/>
                  </a:ext>
                </a:extLst>
              </p:cNvPr>
              <p:cNvGrpSpPr/>
              <p:nvPr/>
            </p:nvGrpSpPr>
            <p:grpSpPr>
              <a:xfrm>
                <a:off x="3065234" y="4100301"/>
                <a:ext cx="3672483" cy="1029700"/>
                <a:chOff x="3221700" y="5323319"/>
                <a:chExt cx="5465100" cy="1557380"/>
              </a:xfrm>
            </p:grpSpPr>
            <p:sp>
              <p:nvSpPr>
                <p:cNvPr id="143" name="Google Shape;191;p17">
                  <a:extLst>
                    <a:ext uri="{FF2B5EF4-FFF2-40B4-BE49-F238E27FC236}">
                      <a16:creationId xmlns:a16="http://schemas.microsoft.com/office/drawing/2014/main" id="{1F3F1E1B-4DE7-2743-87ED-585DBD712973}"/>
                    </a:ext>
                  </a:extLst>
                </p:cNvPr>
                <p:cNvSpPr txBox="1"/>
                <p:nvPr/>
              </p:nvSpPr>
              <p:spPr>
                <a:xfrm>
                  <a:off x="3221700" y="5323319"/>
                  <a:ext cx="4644397" cy="432492"/>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050" b="1" i="0" u="none" strike="noStrike" cap="none" dirty="0">
                      <a:solidFill>
                        <a:srgbClr val="000000"/>
                      </a:solidFill>
                      <a:latin typeface="Arial Narrow"/>
                      <a:ea typeface="Arial Narrow"/>
                      <a:cs typeface="Arial Narrow"/>
                      <a:sym typeface="Arial Narrow"/>
                    </a:rPr>
                    <a:t>Subcellular model: Reaction-Diffusion formalism</a:t>
                  </a:r>
                  <a:endParaRPr sz="1050" b="1" i="0" u="none" strike="noStrike" cap="none" dirty="0">
                    <a:solidFill>
                      <a:srgbClr val="000000"/>
                    </a:solidFill>
                    <a:latin typeface="Arial Narrow"/>
                    <a:ea typeface="Arial Narrow"/>
                    <a:cs typeface="Arial Narrow"/>
                    <a:sym typeface="Arial Narrow"/>
                  </a:endParaRPr>
                </a:p>
              </p:txBody>
            </p:sp>
            <p:pic>
              <p:nvPicPr>
                <p:cNvPr id="144" name="Google Shape;192;p17" descr="CME.png">
                  <a:extLst>
                    <a:ext uri="{FF2B5EF4-FFF2-40B4-BE49-F238E27FC236}">
                      <a16:creationId xmlns:a16="http://schemas.microsoft.com/office/drawing/2014/main" id="{0FA415F8-1671-994A-B6DB-26D2699DDB3E}"/>
                    </a:ext>
                  </a:extLst>
                </p:cNvPr>
                <p:cNvPicPr preferRelativeResize="0"/>
                <p:nvPr/>
              </p:nvPicPr>
              <p:blipFill rotWithShape="1">
                <a:blip r:embed="rId10">
                  <a:alphaModFix/>
                </a:blip>
                <a:srcRect/>
                <a:stretch/>
              </p:blipFill>
              <p:spPr>
                <a:xfrm>
                  <a:off x="5933030" y="5626023"/>
                  <a:ext cx="2753770" cy="1254676"/>
                </a:xfrm>
                <a:prstGeom prst="rect">
                  <a:avLst/>
                </a:prstGeom>
                <a:noFill/>
                <a:ln>
                  <a:noFill/>
                </a:ln>
              </p:spPr>
            </p:pic>
          </p:grpSp>
        </p:grpSp>
        <p:grpSp>
          <p:nvGrpSpPr>
            <p:cNvPr id="145" name="Google Shape;194;p17">
              <a:extLst>
                <a:ext uri="{FF2B5EF4-FFF2-40B4-BE49-F238E27FC236}">
                  <a16:creationId xmlns:a16="http://schemas.microsoft.com/office/drawing/2014/main" id="{0D959372-5031-BC44-A10B-FAC37087D8E2}"/>
                </a:ext>
              </a:extLst>
            </p:cNvPr>
            <p:cNvGrpSpPr/>
            <p:nvPr/>
          </p:nvGrpSpPr>
          <p:grpSpPr>
            <a:xfrm>
              <a:off x="1946640" y="1481622"/>
              <a:ext cx="5193993" cy="1326957"/>
              <a:chOff x="2076551" y="1697409"/>
              <a:chExt cx="5193993" cy="1326957"/>
            </a:xfrm>
          </p:grpSpPr>
          <p:sp>
            <p:nvSpPr>
              <p:cNvPr id="146" name="Google Shape;195;p17">
                <a:extLst>
                  <a:ext uri="{FF2B5EF4-FFF2-40B4-BE49-F238E27FC236}">
                    <a16:creationId xmlns:a16="http://schemas.microsoft.com/office/drawing/2014/main" id="{AE820F0D-CBDA-B041-A979-442860F7DCEC}"/>
                  </a:ext>
                </a:extLst>
              </p:cNvPr>
              <p:cNvSpPr/>
              <p:nvPr/>
            </p:nvSpPr>
            <p:spPr>
              <a:xfrm rot="-2024225">
                <a:off x="2076551" y="2528297"/>
                <a:ext cx="1083850" cy="218320"/>
              </a:xfrm>
              <a:prstGeom prst="rightArrow">
                <a:avLst>
                  <a:gd name="adj1" fmla="val 50000"/>
                  <a:gd name="adj2" fmla="val 50000"/>
                </a:avLst>
              </a:prstGeom>
              <a:gradFill>
                <a:gsLst>
                  <a:gs pos="0">
                    <a:srgbClr val="BABABA"/>
                  </a:gs>
                  <a:gs pos="35000">
                    <a:srgbClr val="CFCFCF"/>
                  </a:gs>
                  <a:gs pos="100000">
                    <a:srgbClr val="EDEDED"/>
                  </a:gs>
                </a:gsLst>
                <a:lin ang="16200000" scaled="0"/>
              </a:gradFill>
              <a:ln w="9525" cap="flat" cmpd="sng">
                <a:solidFill>
                  <a:schemeClr val="dk1"/>
                </a:solidFill>
                <a:prstDash val="solid"/>
                <a:round/>
                <a:headEnd type="none" w="sm" len="sm"/>
                <a:tailEnd type="none" w="sm" len="sm"/>
              </a:ln>
              <a:effectLst>
                <a:outerShdw blurRad="40000" dist="20000" dir="5400000" rotWithShape="0">
                  <a:srgbClr val="000000">
                    <a:alpha val="37254"/>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50"/>
                  <a:buFont typeface="Arial"/>
                  <a:buNone/>
                </a:pPr>
                <a:endParaRPr sz="900" b="0" i="0" u="none" strike="noStrike" cap="none">
                  <a:solidFill>
                    <a:schemeClr val="dk1"/>
                  </a:solidFill>
                  <a:latin typeface="Arial"/>
                  <a:ea typeface="Arial"/>
                  <a:cs typeface="Arial"/>
                  <a:sym typeface="Arial"/>
                </a:endParaRPr>
              </a:p>
            </p:txBody>
          </p:sp>
          <p:grpSp>
            <p:nvGrpSpPr>
              <p:cNvPr id="147" name="Google Shape;196;p17">
                <a:extLst>
                  <a:ext uri="{FF2B5EF4-FFF2-40B4-BE49-F238E27FC236}">
                    <a16:creationId xmlns:a16="http://schemas.microsoft.com/office/drawing/2014/main" id="{25DF50AE-1243-3148-AFD1-02463DBBEBBE}"/>
                  </a:ext>
                </a:extLst>
              </p:cNvPr>
              <p:cNvGrpSpPr/>
              <p:nvPr/>
            </p:nvGrpSpPr>
            <p:grpSpPr>
              <a:xfrm>
                <a:off x="3062061" y="1697409"/>
                <a:ext cx="4208483" cy="1326957"/>
                <a:chOff x="3350897" y="1729382"/>
                <a:chExt cx="6262732" cy="2006969"/>
              </a:xfrm>
            </p:grpSpPr>
            <p:sp>
              <p:nvSpPr>
                <p:cNvPr id="150" name="Google Shape;197;p17">
                  <a:extLst>
                    <a:ext uri="{FF2B5EF4-FFF2-40B4-BE49-F238E27FC236}">
                      <a16:creationId xmlns:a16="http://schemas.microsoft.com/office/drawing/2014/main" id="{75D0FF6B-E87F-EB45-82AD-83A2DA43172F}"/>
                    </a:ext>
                  </a:extLst>
                </p:cNvPr>
                <p:cNvSpPr txBox="1"/>
                <p:nvPr/>
              </p:nvSpPr>
              <p:spPr>
                <a:xfrm>
                  <a:off x="3350897" y="1729382"/>
                  <a:ext cx="6262732" cy="432492"/>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GB" sz="1050" b="1" i="0" u="none" strike="noStrike" cap="none">
                      <a:solidFill>
                        <a:srgbClr val="000000"/>
                      </a:solidFill>
                      <a:latin typeface="Arial Narrow"/>
                      <a:ea typeface="Arial Narrow"/>
                      <a:cs typeface="Arial Narrow"/>
                      <a:sym typeface="Arial Narrow"/>
                    </a:rPr>
                    <a:t>Simplified model: Single compartment and ion channel formalisms</a:t>
                  </a:r>
                  <a:endParaRPr sz="1050" b="1" i="0" u="none" strike="noStrike" cap="none">
                    <a:solidFill>
                      <a:srgbClr val="000000"/>
                    </a:solidFill>
                    <a:latin typeface="Arial Narrow"/>
                    <a:ea typeface="Arial Narrow"/>
                    <a:cs typeface="Arial Narrow"/>
                    <a:sym typeface="Arial Narrow"/>
                  </a:endParaRPr>
                </a:p>
              </p:txBody>
            </p:sp>
            <p:pic>
              <p:nvPicPr>
                <p:cNvPr id="151" name="Google Shape;198;p17">
                  <a:extLst>
                    <a:ext uri="{FF2B5EF4-FFF2-40B4-BE49-F238E27FC236}">
                      <a16:creationId xmlns:a16="http://schemas.microsoft.com/office/drawing/2014/main" id="{B097F8A4-FFAA-4E42-9CC7-5C165A5FBE00}"/>
                    </a:ext>
                  </a:extLst>
                </p:cNvPr>
                <p:cNvPicPr preferRelativeResize="0"/>
                <p:nvPr/>
              </p:nvPicPr>
              <p:blipFill rotWithShape="1">
                <a:blip r:embed="rId11">
                  <a:alphaModFix/>
                </a:blip>
                <a:srcRect/>
                <a:stretch/>
              </p:blipFill>
              <p:spPr>
                <a:xfrm>
                  <a:off x="5760665" y="2664249"/>
                  <a:ext cx="3282651" cy="1072102"/>
                </a:xfrm>
                <a:prstGeom prst="rect">
                  <a:avLst/>
                </a:prstGeom>
                <a:noFill/>
                <a:ln>
                  <a:noFill/>
                </a:ln>
              </p:spPr>
            </p:pic>
            <p:grpSp>
              <p:nvGrpSpPr>
                <p:cNvPr id="152" name="Google Shape;199;p17">
                  <a:extLst>
                    <a:ext uri="{FF2B5EF4-FFF2-40B4-BE49-F238E27FC236}">
                      <a16:creationId xmlns:a16="http://schemas.microsoft.com/office/drawing/2014/main" id="{D034AB8B-C3B1-0F4A-8E1C-4A276BBB508A}"/>
                    </a:ext>
                  </a:extLst>
                </p:cNvPr>
                <p:cNvGrpSpPr/>
                <p:nvPr/>
              </p:nvGrpSpPr>
              <p:grpSpPr>
                <a:xfrm>
                  <a:off x="3716375" y="2117725"/>
                  <a:ext cx="2457806" cy="1041829"/>
                  <a:chOff x="4964975" y="5249344"/>
                  <a:chExt cx="4673899" cy="1981200"/>
                </a:xfrm>
              </p:grpSpPr>
              <p:grpSp>
                <p:nvGrpSpPr>
                  <p:cNvPr id="154" name="Google Shape;200;p17">
                    <a:extLst>
                      <a:ext uri="{FF2B5EF4-FFF2-40B4-BE49-F238E27FC236}">
                        <a16:creationId xmlns:a16="http://schemas.microsoft.com/office/drawing/2014/main" id="{0E3637B7-AFC3-CC4B-B86D-A892E98353C2}"/>
                      </a:ext>
                    </a:extLst>
                  </p:cNvPr>
                  <p:cNvGrpSpPr/>
                  <p:nvPr/>
                </p:nvGrpSpPr>
                <p:grpSpPr>
                  <a:xfrm>
                    <a:off x="4964975" y="5249344"/>
                    <a:ext cx="2218475" cy="1981200"/>
                    <a:chOff x="4878381" y="990600"/>
                    <a:chExt cx="2217870" cy="1981200"/>
                  </a:xfrm>
                </p:grpSpPr>
                <p:cxnSp>
                  <p:nvCxnSpPr>
                    <p:cNvPr id="201" name="Google Shape;201;p17">
                      <a:extLst>
                        <a:ext uri="{FF2B5EF4-FFF2-40B4-BE49-F238E27FC236}">
                          <a16:creationId xmlns:a16="http://schemas.microsoft.com/office/drawing/2014/main" id="{5C3CB3EE-086B-B24E-B4A7-349B2F056960}"/>
                        </a:ext>
                      </a:extLst>
                    </p:cNvPr>
                    <p:cNvCxnSpPr/>
                    <p:nvPr/>
                  </p:nvCxnSpPr>
                  <p:spPr>
                    <a:xfrm>
                      <a:off x="5802691" y="2508144"/>
                      <a:ext cx="0" cy="324697"/>
                    </a:xfrm>
                    <a:prstGeom prst="straightConnector1">
                      <a:avLst/>
                    </a:prstGeom>
                    <a:noFill/>
                    <a:ln w="12700" cap="flat" cmpd="sng">
                      <a:solidFill>
                        <a:schemeClr val="dk1"/>
                      </a:solidFill>
                      <a:prstDash val="solid"/>
                      <a:round/>
                      <a:headEnd type="none" w="sm" len="sm"/>
                      <a:tailEnd type="none" w="sm" len="sm"/>
                    </a:ln>
                  </p:spPr>
                </p:cxnSp>
                <p:cxnSp>
                  <p:nvCxnSpPr>
                    <p:cNvPr id="202" name="Google Shape;202;p17">
                      <a:extLst>
                        <a:ext uri="{FF2B5EF4-FFF2-40B4-BE49-F238E27FC236}">
                          <a16:creationId xmlns:a16="http://schemas.microsoft.com/office/drawing/2014/main" id="{742E7707-25A5-5441-A174-CF50809DA746}"/>
                        </a:ext>
                      </a:extLst>
                    </p:cNvPr>
                    <p:cNvCxnSpPr/>
                    <p:nvPr/>
                  </p:nvCxnSpPr>
                  <p:spPr>
                    <a:xfrm>
                      <a:off x="5503330" y="2832841"/>
                      <a:ext cx="598723" cy="0"/>
                    </a:xfrm>
                    <a:prstGeom prst="straightConnector1">
                      <a:avLst/>
                    </a:prstGeom>
                    <a:noFill/>
                    <a:ln w="12700" cap="flat" cmpd="sng">
                      <a:solidFill>
                        <a:schemeClr val="dk1"/>
                      </a:solidFill>
                      <a:prstDash val="solid"/>
                      <a:round/>
                      <a:headEnd type="none" w="sm" len="sm"/>
                      <a:tailEnd type="none" w="sm" len="sm"/>
                    </a:ln>
                  </p:spPr>
                </p:cxnSp>
                <p:cxnSp>
                  <p:nvCxnSpPr>
                    <p:cNvPr id="203" name="Google Shape;203;p17">
                      <a:extLst>
                        <a:ext uri="{FF2B5EF4-FFF2-40B4-BE49-F238E27FC236}">
                          <a16:creationId xmlns:a16="http://schemas.microsoft.com/office/drawing/2014/main" id="{91C7ACD6-FB67-E94D-AF46-E2B242A9252F}"/>
                        </a:ext>
                      </a:extLst>
                    </p:cNvPr>
                    <p:cNvCxnSpPr/>
                    <p:nvPr/>
                  </p:nvCxnSpPr>
                  <p:spPr>
                    <a:xfrm>
                      <a:off x="5611641" y="2879619"/>
                      <a:ext cx="380595" cy="0"/>
                    </a:xfrm>
                    <a:prstGeom prst="straightConnector1">
                      <a:avLst/>
                    </a:prstGeom>
                    <a:noFill/>
                    <a:ln w="12700" cap="flat" cmpd="sng">
                      <a:solidFill>
                        <a:schemeClr val="dk1"/>
                      </a:solidFill>
                      <a:prstDash val="solid"/>
                      <a:round/>
                      <a:headEnd type="none" w="sm" len="sm"/>
                      <a:tailEnd type="none" w="sm" len="sm"/>
                    </a:ln>
                  </p:spPr>
                </p:cxnSp>
                <p:cxnSp>
                  <p:nvCxnSpPr>
                    <p:cNvPr id="204" name="Google Shape;204;p17">
                      <a:extLst>
                        <a:ext uri="{FF2B5EF4-FFF2-40B4-BE49-F238E27FC236}">
                          <a16:creationId xmlns:a16="http://schemas.microsoft.com/office/drawing/2014/main" id="{2DB7192C-EDDA-F24A-90AB-21E0A8713C7B}"/>
                        </a:ext>
                      </a:extLst>
                    </p:cNvPr>
                    <p:cNvCxnSpPr/>
                    <p:nvPr/>
                  </p:nvCxnSpPr>
                  <p:spPr>
                    <a:xfrm>
                      <a:off x="5719953" y="2925022"/>
                      <a:ext cx="163972" cy="0"/>
                    </a:xfrm>
                    <a:prstGeom prst="straightConnector1">
                      <a:avLst/>
                    </a:prstGeom>
                    <a:noFill/>
                    <a:ln w="12700" cap="flat" cmpd="sng">
                      <a:solidFill>
                        <a:schemeClr val="dk1"/>
                      </a:solidFill>
                      <a:prstDash val="solid"/>
                      <a:round/>
                      <a:headEnd type="none" w="sm" len="sm"/>
                      <a:tailEnd type="none" w="sm" len="sm"/>
                    </a:ln>
                  </p:spPr>
                </p:cxnSp>
                <p:cxnSp>
                  <p:nvCxnSpPr>
                    <p:cNvPr id="205" name="Google Shape;205;p17">
                      <a:extLst>
                        <a:ext uri="{FF2B5EF4-FFF2-40B4-BE49-F238E27FC236}">
                          <a16:creationId xmlns:a16="http://schemas.microsoft.com/office/drawing/2014/main" id="{F3978D2B-3255-6E48-82D1-C1E16D2375A0}"/>
                        </a:ext>
                      </a:extLst>
                    </p:cNvPr>
                    <p:cNvCxnSpPr/>
                    <p:nvPr/>
                  </p:nvCxnSpPr>
                  <p:spPr>
                    <a:xfrm>
                      <a:off x="5775613" y="2971800"/>
                      <a:ext cx="54156" cy="0"/>
                    </a:xfrm>
                    <a:prstGeom prst="straightConnector1">
                      <a:avLst/>
                    </a:prstGeom>
                    <a:noFill/>
                    <a:ln w="12700" cap="flat" cmpd="sng">
                      <a:solidFill>
                        <a:schemeClr val="dk1"/>
                      </a:solidFill>
                      <a:prstDash val="solid"/>
                      <a:round/>
                      <a:headEnd type="none" w="sm" len="sm"/>
                      <a:tailEnd type="none" w="sm" len="sm"/>
                    </a:ln>
                  </p:spPr>
                </p:cxnSp>
                <p:grpSp>
                  <p:nvGrpSpPr>
                    <p:cNvPr id="206" name="Google Shape;206;p17">
                      <a:extLst>
                        <a:ext uri="{FF2B5EF4-FFF2-40B4-BE49-F238E27FC236}">
                          <a16:creationId xmlns:a16="http://schemas.microsoft.com/office/drawing/2014/main" id="{50C12A86-9FCD-D749-A7A1-B46D2A257786}"/>
                        </a:ext>
                      </a:extLst>
                    </p:cNvPr>
                    <p:cNvGrpSpPr/>
                    <p:nvPr/>
                  </p:nvGrpSpPr>
                  <p:grpSpPr>
                    <a:xfrm>
                      <a:off x="5039350" y="1346941"/>
                      <a:ext cx="1331330" cy="1161203"/>
                      <a:chOff x="5039350" y="1346941"/>
                      <a:chExt cx="1331330" cy="1161203"/>
                    </a:xfrm>
                  </p:grpSpPr>
                  <p:grpSp>
                    <p:nvGrpSpPr>
                      <p:cNvPr id="211" name="Google Shape;207;p17">
                        <a:extLst>
                          <a:ext uri="{FF2B5EF4-FFF2-40B4-BE49-F238E27FC236}">
                            <a16:creationId xmlns:a16="http://schemas.microsoft.com/office/drawing/2014/main" id="{D8EA07F7-43F2-E745-8286-DEA9008D7E01}"/>
                          </a:ext>
                        </a:extLst>
                      </p:cNvPr>
                      <p:cNvGrpSpPr/>
                      <p:nvPr/>
                    </p:nvGrpSpPr>
                    <p:grpSpPr>
                      <a:xfrm rot="5400000">
                        <a:off x="6015908" y="1628907"/>
                        <a:ext cx="327446" cy="162467"/>
                        <a:chOff x="3216" y="1728"/>
                        <a:chExt cx="336" cy="144"/>
                      </a:xfrm>
                    </p:grpSpPr>
                    <p:cxnSp>
                      <p:nvCxnSpPr>
                        <p:cNvPr id="223" name="Google Shape;208;p17">
                          <a:extLst>
                            <a:ext uri="{FF2B5EF4-FFF2-40B4-BE49-F238E27FC236}">
                              <a16:creationId xmlns:a16="http://schemas.microsoft.com/office/drawing/2014/main" id="{3A2074DC-9340-0541-959B-6B69BD61DCF9}"/>
                            </a:ext>
                          </a:extLst>
                        </p:cNvPr>
                        <p:cNvCxnSpPr/>
                        <p:nvPr/>
                      </p:nvCxnSpPr>
                      <p:spPr>
                        <a:xfrm rot="10800000" flipH="1">
                          <a:off x="3216" y="1728"/>
                          <a:ext cx="48" cy="96"/>
                        </a:xfrm>
                        <a:prstGeom prst="straightConnector1">
                          <a:avLst/>
                        </a:prstGeom>
                        <a:noFill/>
                        <a:ln w="12700" cap="flat" cmpd="sng">
                          <a:solidFill>
                            <a:schemeClr val="dk1"/>
                          </a:solidFill>
                          <a:prstDash val="solid"/>
                          <a:round/>
                          <a:headEnd type="none" w="sm" len="sm"/>
                          <a:tailEnd type="none" w="sm" len="sm"/>
                        </a:ln>
                      </p:spPr>
                    </p:cxnSp>
                    <p:cxnSp>
                      <p:nvCxnSpPr>
                        <p:cNvPr id="224" name="Google Shape;209;p17">
                          <a:extLst>
                            <a:ext uri="{FF2B5EF4-FFF2-40B4-BE49-F238E27FC236}">
                              <a16:creationId xmlns:a16="http://schemas.microsoft.com/office/drawing/2014/main" id="{7D41FB77-72ED-F744-A1F8-E96337E4B71F}"/>
                            </a:ext>
                          </a:extLst>
                        </p:cNvPr>
                        <p:cNvCxnSpPr/>
                        <p:nvPr/>
                      </p:nvCxnSpPr>
                      <p:spPr>
                        <a:xfrm>
                          <a:off x="3264" y="1728"/>
                          <a:ext cx="48" cy="144"/>
                        </a:xfrm>
                        <a:prstGeom prst="straightConnector1">
                          <a:avLst/>
                        </a:prstGeom>
                        <a:noFill/>
                        <a:ln w="12700" cap="flat" cmpd="sng">
                          <a:solidFill>
                            <a:schemeClr val="dk1"/>
                          </a:solidFill>
                          <a:prstDash val="solid"/>
                          <a:round/>
                          <a:headEnd type="none" w="sm" len="sm"/>
                          <a:tailEnd type="none" w="sm" len="sm"/>
                        </a:ln>
                      </p:spPr>
                    </p:cxnSp>
                    <p:cxnSp>
                      <p:nvCxnSpPr>
                        <p:cNvPr id="225" name="Google Shape;210;p17">
                          <a:extLst>
                            <a:ext uri="{FF2B5EF4-FFF2-40B4-BE49-F238E27FC236}">
                              <a16:creationId xmlns:a16="http://schemas.microsoft.com/office/drawing/2014/main" id="{38D8AE69-8782-704B-8DB0-605DFAA560B5}"/>
                            </a:ext>
                          </a:extLst>
                        </p:cNvPr>
                        <p:cNvCxnSpPr/>
                        <p:nvPr/>
                      </p:nvCxnSpPr>
                      <p:spPr>
                        <a:xfrm rot="10800000" flipH="1">
                          <a:off x="3312" y="1728"/>
                          <a:ext cx="48" cy="144"/>
                        </a:xfrm>
                        <a:prstGeom prst="straightConnector1">
                          <a:avLst/>
                        </a:prstGeom>
                        <a:noFill/>
                        <a:ln w="12700" cap="flat" cmpd="sng">
                          <a:solidFill>
                            <a:schemeClr val="dk1"/>
                          </a:solidFill>
                          <a:prstDash val="solid"/>
                          <a:round/>
                          <a:headEnd type="none" w="sm" len="sm"/>
                          <a:tailEnd type="none" w="sm" len="sm"/>
                        </a:ln>
                      </p:spPr>
                    </p:cxnSp>
                    <p:cxnSp>
                      <p:nvCxnSpPr>
                        <p:cNvPr id="226" name="Google Shape;211;p17">
                          <a:extLst>
                            <a:ext uri="{FF2B5EF4-FFF2-40B4-BE49-F238E27FC236}">
                              <a16:creationId xmlns:a16="http://schemas.microsoft.com/office/drawing/2014/main" id="{FA6157A5-2352-0F4A-837E-241C004D48C4}"/>
                            </a:ext>
                          </a:extLst>
                        </p:cNvPr>
                        <p:cNvCxnSpPr/>
                        <p:nvPr/>
                      </p:nvCxnSpPr>
                      <p:spPr>
                        <a:xfrm>
                          <a:off x="3360" y="1728"/>
                          <a:ext cx="48" cy="144"/>
                        </a:xfrm>
                        <a:prstGeom prst="straightConnector1">
                          <a:avLst/>
                        </a:prstGeom>
                        <a:noFill/>
                        <a:ln w="12700" cap="flat" cmpd="sng">
                          <a:solidFill>
                            <a:schemeClr val="dk1"/>
                          </a:solidFill>
                          <a:prstDash val="solid"/>
                          <a:round/>
                          <a:headEnd type="none" w="sm" len="sm"/>
                          <a:tailEnd type="none" w="sm" len="sm"/>
                        </a:ln>
                      </p:spPr>
                    </p:cxnSp>
                    <p:cxnSp>
                      <p:nvCxnSpPr>
                        <p:cNvPr id="227" name="Google Shape;212;p17">
                          <a:extLst>
                            <a:ext uri="{FF2B5EF4-FFF2-40B4-BE49-F238E27FC236}">
                              <a16:creationId xmlns:a16="http://schemas.microsoft.com/office/drawing/2014/main" id="{09C5CAAF-789F-304D-AEF1-246B7B1F3C22}"/>
                            </a:ext>
                          </a:extLst>
                        </p:cNvPr>
                        <p:cNvCxnSpPr/>
                        <p:nvPr/>
                      </p:nvCxnSpPr>
                      <p:spPr>
                        <a:xfrm rot="10800000" flipH="1">
                          <a:off x="3408" y="1728"/>
                          <a:ext cx="48" cy="144"/>
                        </a:xfrm>
                        <a:prstGeom prst="straightConnector1">
                          <a:avLst/>
                        </a:prstGeom>
                        <a:noFill/>
                        <a:ln w="12700" cap="flat" cmpd="sng">
                          <a:solidFill>
                            <a:schemeClr val="dk1"/>
                          </a:solidFill>
                          <a:prstDash val="solid"/>
                          <a:round/>
                          <a:headEnd type="none" w="sm" len="sm"/>
                          <a:tailEnd type="none" w="sm" len="sm"/>
                        </a:ln>
                      </p:spPr>
                    </p:cxnSp>
                    <p:cxnSp>
                      <p:nvCxnSpPr>
                        <p:cNvPr id="228" name="Google Shape;213;p17">
                          <a:extLst>
                            <a:ext uri="{FF2B5EF4-FFF2-40B4-BE49-F238E27FC236}">
                              <a16:creationId xmlns:a16="http://schemas.microsoft.com/office/drawing/2014/main" id="{8A0EFFEE-77F2-9542-86E2-3B31DFCCEF09}"/>
                            </a:ext>
                          </a:extLst>
                        </p:cNvPr>
                        <p:cNvCxnSpPr/>
                        <p:nvPr/>
                      </p:nvCxnSpPr>
                      <p:spPr>
                        <a:xfrm>
                          <a:off x="3456" y="1728"/>
                          <a:ext cx="48" cy="144"/>
                        </a:xfrm>
                        <a:prstGeom prst="straightConnector1">
                          <a:avLst/>
                        </a:prstGeom>
                        <a:noFill/>
                        <a:ln w="12700" cap="flat" cmpd="sng">
                          <a:solidFill>
                            <a:schemeClr val="dk1"/>
                          </a:solidFill>
                          <a:prstDash val="solid"/>
                          <a:round/>
                          <a:headEnd type="none" w="sm" len="sm"/>
                          <a:tailEnd type="none" w="sm" len="sm"/>
                        </a:ln>
                      </p:spPr>
                    </p:cxnSp>
                    <p:cxnSp>
                      <p:nvCxnSpPr>
                        <p:cNvPr id="229" name="Google Shape;214;p17">
                          <a:extLst>
                            <a:ext uri="{FF2B5EF4-FFF2-40B4-BE49-F238E27FC236}">
                              <a16:creationId xmlns:a16="http://schemas.microsoft.com/office/drawing/2014/main" id="{D51B0DF9-E79F-EC4F-8350-04FCFDB17B78}"/>
                            </a:ext>
                          </a:extLst>
                        </p:cNvPr>
                        <p:cNvCxnSpPr/>
                        <p:nvPr/>
                      </p:nvCxnSpPr>
                      <p:spPr>
                        <a:xfrm rot="10800000" flipH="1">
                          <a:off x="3504" y="1824"/>
                          <a:ext cx="48" cy="48"/>
                        </a:xfrm>
                        <a:prstGeom prst="straightConnector1">
                          <a:avLst/>
                        </a:prstGeom>
                        <a:noFill/>
                        <a:ln w="12700" cap="flat" cmpd="sng">
                          <a:solidFill>
                            <a:schemeClr val="dk1"/>
                          </a:solidFill>
                          <a:prstDash val="solid"/>
                          <a:round/>
                          <a:headEnd type="none" w="sm" len="sm"/>
                          <a:tailEnd type="none" w="sm" len="sm"/>
                        </a:ln>
                      </p:spPr>
                    </p:cxnSp>
                  </p:grpSp>
                  <p:cxnSp>
                    <p:nvCxnSpPr>
                      <p:cNvPr id="212" name="Google Shape;215;p17">
                        <a:extLst>
                          <a:ext uri="{FF2B5EF4-FFF2-40B4-BE49-F238E27FC236}">
                            <a16:creationId xmlns:a16="http://schemas.microsoft.com/office/drawing/2014/main" id="{D5126646-E2F2-BD48-9C81-592D1BFAC2D8}"/>
                          </a:ext>
                        </a:extLst>
                      </p:cNvPr>
                      <p:cNvCxnSpPr/>
                      <p:nvPr/>
                    </p:nvCxnSpPr>
                    <p:spPr>
                      <a:xfrm>
                        <a:off x="5353857" y="1346941"/>
                        <a:ext cx="787701" cy="0"/>
                      </a:xfrm>
                      <a:prstGeom prst="straightConnector1">
                        <a:avLst/>
                      </a:prstGeom>
                      <a:noFill/>
                      <a:ln w="12700" cap="flat" cmpd="sng">
                        <a:solidFill>
                          <a:schemeClr val="dk1"/>
                        </a:solidFill>
                        <a:prstDash val="solid"/>
                        <a:round/>
                        <a:headEnd type="none" w="sm" len="sm"/>
                        <a:tailEnd type="none" w="sm" len="sm"/>
                      </a:ln>
                    </p:spPr>
                  </p:cxnSp>
                  <p:cxnSp>
                    <p:nvCxnSpPr>
                      <p:cNvPr id="213" name="Google Shape;216;p17">
                        <a:extLst>
                          <a:ext uri="{FF2B5EF4-FFF2-40B4-BE49-F238E27FC236}">
                            <a16:creationId xmlns:a16="http://schemas.microsoft.com/office/drawing/2014/main" id="{2B1843B9-2ADB-B342-8441-8C5ECE405B96}"/>
                          </a:ext>
                        </a:extLst>
                      </p:cNvPr>
                      <p:cNvCxnSpPr/>
                      <p:nvPr/>
                    </p:nvCxnSpPr>
                    <p:spPr>
                      <a:xfrm>
                        <a:off x="5365789" y="1346941"/>
                        <a:ext cx="0" cy="557213"/>
                      </a:xfrm>
                      <a:prstGeom prst="straightConnector1">
                        <a:avLst/>
                      </a:prstGeom>
                      <a:noFill/>
                      <a:ln w="12700" cap="flat" cmpd="sng">
                        <a:solidFill>
                          <a:schemeClr val="dk1"/>
                        </a:solidFill>
                        <a:prstDash val="solid"/>
                        <a:round/>
                        <a:headEnd type="none" w="sm" len="sm"/>
                        <a:tailEnd type="none" w="sm" len="sm"/>
                      </a:ln>
                    </p:spPr>
                  </p:cxnSp>
                  <p:cxnSp>
                    <p:nvCxnSpPr>
                      <p:cNvPr id="214" name="Google Shape;217;p17">
                        <a:extLst>
                          <a:ext uri="{FF2B5EF4-FFF2-40B4-BE49-F238E27FC236}">
                            <a16:creationId xmlns:a16="http://schemas.microsoft.com/office/drawing/2014/main" id="{E8BEC29B-8375-3049-A324-997D07739BFE}"/>
                          </a:ext>
                        </a:extLst>
                      </p:cNvPr>
                      <p:cNvCxnSpPr/>
                      <p:nvPr/>
                    </p:nvCxnSpPr>
                    <p:spPr>
                      <a:xfrm>
                        <a:off x="5039350" y="1904153"/>
                        <a:ext cx="652878" cy="0"/>
                      </a:xfrm>
                      <a:prstGeom prst="straightConnector1">
                        <a:avLst/>
                      </a:prstGeom>
                      <a:noFill/>
                      <a:ln w="12700" cap="flat" cmpd="sng">
                        <a:solidFill>
                          <a:schemeClr val="dk1"/>
                        </a:solidFill>
                        <a:prstDash val="solid"/>
                        <a:round/>
                        <a:headEnd type="none" w="sm" len="sm"/>
                        <a:tailEnd type="none" w="sm" len="sm"/>
                      </a:ln>
                    </p:spPr>
                  </p:cxnSp>
                  <p:cxnSp>
                    <p:nvCxnSpPr>
                      <p:cNvPr id="215" name="Google Shape;218;p17">
                        <a:extLst>
                          <a:ext uri="{FF2B5EF4-FFF2-40B4-BE49-F238E27FC236}">
                            <a16:creationId xmlns:a16="http://schemas.microsoft.com/office/drawing/2014/main" id="{C46B0BC9-5C8F-9E46-9901-BF9479F0298D}"/>
                          </a:ext>
                        </a:extLst>
                      </p:cNvPr>
                      <p:cNvCxnSpPr/>
                      <p:nvPr/>
                    </p:nvCxnSpPr>
                    <p:spPr>
                      <a:xfrm>
                        <a:off x="5039350" y="1997710"/>
                        <a:ext cx="652878" cy="0"/>
                      </a:xfrm>
                      <a:prstGeom prst="straightConnector1">
                        <a:avLst/>
                      </a:prstGeom>
                      <a:noFill/>
                      <a:ln w="12700" cap="flat" cmpd="sng">
                        <a:solidFill>
                          <a:schemeClr val="dk1"/>
                        </a:solidFill>
                        <a:prstDash val="solid"/>
                        <a:round/>
                        <a:headEnd type="none" w="sm" len="sm"/>
                        <a:tailEnd type="none" w="sm" len="sm"/>
                      </a:ln>
                    </p:spPr>
                  </p:cxnSp>
                  <p:cxnSp>
                    <p:nvCxnSpPr>
                      <p:cNvPr id="216" name="Google Shape;219;p17">
                        <a:extLst>
                          <a:ext uri="{FF2B5EF4-FFF2-40B4-BE49-F238E27FC236}">
                            <a16:creationId xmlns:a16="http://schemas.microsoft.com/office/drawing/2014/main" id="{69BADE8A-B375-1846-A0C1-D55D49169C98}"/>
                          </a:ext>
                        </a:extLst>
                      </p:cNvPr>
                      <p:cNvCxnSpPr/>
                      <p:nvPr/>
                    </p:nvCxnSpPr>
                    <p:spPr>
                      <a:xfrm>
                        <a:off x="5365789" y="1997710"/>
                        <a:ext cx="0" cy="510434"/>
                      </a:xfrm>
                      <a:prstGeom prst="straightConnector1">
                        <a:avLst/>
                      </a:prstGeom>
                      <a:noFill/>
                      <a:ln w="12700" cap="flat" cmpd="sng">
                        <a:solidFill>
                          <a:schemeClr val="dk1"/>
                        </a:solidFill>
                        <a:prstDash val="solid"/>
                        <a:round/>
                        <a:headEnd type="none" w="sm" len="sm"/>
                        <a:tailEnd type="none" w="sm" len="sm"/>
                      </a:ln>
                    </p:spPr>
                  </p:cxnSp>
                  <p:cxnSp>
                    <p:nvCxnSpPr>
                      <p:cNvPr id="217" name="Google Shape;220;p17">
                        <a:extLst>
                          <a:ext uri="{FF2B5EF4-FFF2-40B4-BE49-F238E27FC236}">
                            <a16:creationId xmlns:a16="http://schemas.microsoft.com/office/drawing/2014/main" id="{E8A6839A-69C0-2945-8976-ABEE96BDB9FD}"/>
                          </a:ext>
                        </a:extLst>
                      </p:cNvPr>
                      <p:cNvCxnSpPr/>
                      <p:nvPr/>
                    </p:nvCxnSpPr>
                    <p:spPr>
                      <a:xfrm>
                        <a:off x="6152553" y="1346941"/>
                        <a:ext cx="0" cy="185738"/>
                      </a:xfrm>
                      <a:prstGeom prst="straightConnector1">
                        <a:avLst/>
                      </a:prstGeom>
                      <a:noFill/>
                      <a:ln w="12700" cap="flat" cmpd="sng">
                        <a:solidFill>
                          <a:schemeClr val="dk1"/>
                        </a:solidFill>
                        <a:prstDash val="solid"/>
                        <a:round/>
                        <a:headEnd type="none" w="sm" len="sm"/>
                        <a:tailEnd type="none" w="sm" len="sm"/>
                      </a:ln>
                    </p:spPr>
                  </p:cxnSp>
                  <p:cxnSp>
                    <p:nvCxnSpPr>
                      <p:cNvPr id="218" name="Google Shape;221;p17">
                        <a:extLst>
                          <a:ext uri="{FF2B5EF4-FFF2-40B4-BE49-F238E27FC236}">
                            <a16:creationId xmlns:a16="http://schemas.microsoft.com/office/drawing/2014/main" id="{0AFA840C-ABC0-3C44-93B1-FD9A99B0A748}"/>
                          </a:ext>
                        </a:extLst>
                      </p:cNvPr>
                      <p:cNvCxnSpPr/>
                      <p:nvPr/>
                    </p:nvCxnSpPr>
                    <p:spPr>
                      <a:xfrm>
                        <a:off x="6152553" y="1858751"/>
                        <a:ext cx="0" cy="277918"/>
                      </a:xfrm>
                      <a:prstGeom prst="straightConnector1">
                        <a:avLst/>
                      </a:prstGeom>
                      <a:noFill/>
                      <a:ln w="12700" cap="flat" cmpd="sng">
                        <a:solidFill>
                          <a:schemeClr val="dk1"/>
                        </a:solidFill>
                        <a:prstDash val="solid"/>
                        <a:round/>
                        <a:headEnd type="none" w="sm" len="sm"/>
                        <a:tailEnd type="none" w="sm" len="sm"/>
                      </a:ln>
                    </p:spPr>
                  </p:cxnSp>
                  <p:cxnSp>
                    <p:nvCxnSpPr>
                      <p:cNvPr id="219" name="Google Shape;222;p17">
                        <a:extLst>
                          <a:ext uri="{FF2B5EF4-FFF2-40B4-BE49-F238E27FC236}">
                            <a16:creationId xmlns:a16="http://schemas.microsoft.com/office/drawing/2014/main" id="{3E1219C9-DE5F-D142-ACD5-485DF0617CDB}"/>
                          </a:ext>
                        </a:extLst>
                      </p:cNvPr>
                      <p:cNvCxnSpPr/>
                      <p:nvPr/>
                    </p:nvCxnSpPr>
                    <p:spPr>
                      <a:xfrm>
                        <a:off x="6098397" y="2224094"/>
                        <a:ext cx="108312" cy="0"/>
                      </a:xfrm>
                      <a:prstGeom prst="straightConnector1">
                        <a:avLst/>
                      </a:prstGeom>
                      <a:noFill/>
                      <a:ln w="12700" cap="flat" cmpd="sng">
                        <a:solidFill>
                          <a:schemeClr val="dk1"/>
                        </a:solidFill>
                        <a:prstDash val="solid"/>
                        <a:round/>
                        <a:headEnd type="none" w="sm" len="sm"/>
                        <a:tailEnd type="none" w="sm" len="sm"/>
                      </a:ln>
                    </p:spPr>
                  </p:cxnSp>
                  <p:cxnSp>
                    <p:nvCxnSpPr>
                      <p:cNvPr id="220" name="Google Shape;223;p17">
                        <a:extLst>
                          <a:ext uri="{FF2B5EF4-FFF2-40B4-BE49-F238E27FC236}">
                            <a16:creationId xmlns:a16="http://schemas.microsoft.com/office/drawing/2014/main" id="{93942ED9-BA2D-B24B-86F8-169E5DBD32AF}"/>
                          </a:ext>
                        </a:extLst>
                      </p:cNvPr>
                      <p:cNvCxnSpPr/>
                      <p:nvPr/>
                    </p:nvCxnSpPr>
                    <p:spPr>
                      <a:xfrm>
                        <a:off x="5934425" y="2113280"/>
                        <a:ext cx="436255" cy="0"/>
                      </a:xfrm>
                      <a:prstGeom prst="straightConnector1">
                        <a:avLst/>
                      </a:prstGeom>
                      <a:noFill/>
                      <a:ln w="12700" cap="flat" cmpd="sng">
                        <a:solidFill>
                          <a:schemeClr val="dk1"/>
                        </a:solidFill>
                        <a:prstDash val="solid"/>
                        <a:round/>
                        <a:headEnd type="none" w="sm" len="sm"/>
                        <a:tailEnd type="none" w="sm" len="sm"/>
                      </a:ln>
                    </p:spPr>
                  </p:cxnSp>
                  <p:cxnSp>
                    <p:nvCxnSpPr>
                      <p:cNvPr id="221" name="Google Shape;224;p17">
                        <a:extLst>
                          <a:ext uri="{FF2B5EF4-FFF2-40B4-BE49-F238E27FC236}">
                            <a16:creationId xmlns:a16="http://schemas.microsoft.com/office/drawing/2014/main" id="{31E0DF00-7E2D-834D-BCCE-1F92BC704DFC}"/>
                          </a:ext>
                        </a:extLst>
                      </p:cNvPr>
                      <p:cNvCxnSpPr/>
                      <p:nvPr/>
                    </p:nvCxnSpPr>
                    <p:spPr>
                      <a:xfrm>
                        <a:off x="6152553" y="2230226"/>
                        <a:ext cx="0" cy="277918"/>
                      </a:xfrm>
                      <a:prstGeom prst="straightConnector1">
                        <a:avLst/>
                      </a:prstGeom>
                      <a:noFill/>
                      <a:ln w="12700" cap="flat" cmpd="sng">
                        <a:solidFill>
                          <a:schemeClr val="dk1"/>
                        </a:solidFill>
                        <a:prstDash val="solid"/>
                        <a:round/>
                        <a:headEnd type="none" w="sm" len="sm"/>
                        <a:tailEnd type="none" w="sm" len="sm"/>
                      </a:ln>
                    </p:spPr>
                  </p:cxnSp>
                  <p:cxnSp>
                    <p:nvCxnSpPr>
                      <p:cNvPr id="222" name="Google Shape;225;p17">
                        <a:extLst>
                          <a:ext uri="{FF2B5EF4-FFF2-40B4-BE49-F238E27FC236}">
                            <a16:creationId xmlns:a16="http://schemas.microsoft.com/office/drawing/2014/main" id="{F3204CF6-98CF-0143-9C4F-B334012CA582}"/>
                          </a:ext>
                        </a:extLst>
                      </p:cNvPr>
                      <p:cNvCxnSpPr/>
                      <p:nvPr/>
                    </p:nvCxnSpPr>
                    <p:spPr>
                      <a:xfrm>
                        <a:off x="5364490" y="2508144"/>
                        <a:ext cx="787701" cy="0"/>
                      </a:xfrm>
                      <a:prstGeom prst="straightConnector1">
                        <a:avLst/>
                      </a:prstGeom>
                      <a:noFill/>
                      <a:ln w="12700" cap="flat" cmpd="sng">
                        <a:solidFill>
                          <a:schemeClr val="dk1"/>
                        </a:solidFill>
                        <a:prstDash val="solid"/>
                        <a:round/>
                        <a:headEnd type="none" w="sm" len="sm"/>
                        <a:tailEnd type="none" w="sm" len="sm"/>
                      </a:ln>
                    </p:spPr>
                  </p:cxnSp>
                </p:grpSp>
                <p:sp>
                  <p:nvSpPr>
                    <p:cNvPr id="207" name="Google Shape;226;p17">
                      <a:extLst>
                        <a:ext uri="{FF2B5EF4-FFF2-40B4-BE49-F238E27FC236}">
                          <a16:creationId xmlns:a16="http://schemas.microsoft.com/office/drawing/2014/main" id="{3F46D74F-03D3-754C-A5CA-CB2B7A5A5A77}"/>
                        </a:ext>
                      </a:extLst>
                    </p:cNvPr>
                    <p:cNvSpPr/>
                    <p:nvPr/>
                  </p:nvSpPr>
                  <p:spPr>
                    <a:xfrm>
                      <a:off x="6130922" y="2089299"/>
                      <a:ext cx="920860" cy="55226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700"/>
                        <a:buFont typeface="Arial"/>
                        <a:buNone/>
                      </a:pPr>
                      <a:r>
                        <a:rPr lang="en-GB" sz="500" b="0" i="0" u="none" strike="noStrike" cap="none">
                          <a:solidFill>
                            <a:srgbClr val="000000"/>
                          </a:solidFill>
                          <a:latin typeface="Arial"/>
                          <a:ea typeface="Arial"/>
                          <a:cs typeface="Arial"/>
                          <a:sym typeface="Arial"/>
                        </a:rPr>
                        <a:t>Em</a:t>
                      </a:r>
                      <a:endParaRPr sz="500" b="0" i="0" u="none" strike="noStrike" cap="none">
                        <a:solidFill>
                          <a:srgbClr val="000000"/>
                        </a:solidFill>
                        <a:latin typeface="Arial"/>
                        <a:ea typeface="Arial"/>
                        <a:cs typeface="Arial"/>
                        <a:sym typeface="Arial"/>
                      </a:endParaRPr>
                    </a:p>
                  </p:txBody>
                </p:sp>
                <p:sp>
                  <p:nvSpPr>
                    <p:cNvPr id="208" name="Google Shape;227;p17">
                      <a:extLst>
                        <a:ext uri="{FF2B5EF4-FFF2-40B4-BE49-F238E27FC236}">
                          <a16:creationId xmlns:a16="http://schemas.microsoft.com/office/drawing/2014/main" id="{214D1E22-7B69-F54A-97AE-CE24D2AB81CE}"/>
                        </a:ext>
                      </a:extLst>
                    </p:cNvPr>
                    <p:cNvSpPr/>
                    <p:nvPr/>
                  </p:nvSpPr>
                  <p:spPr>
                    <a:xfrm>
                      <a:off x="4878381" y="1518919"/>
                      <a:ext cx="904591" cy="55226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600"/>
                        <a:buFont typeface="Arial"/>
                        <a:buNone/>
                      </a:pPr>
                      <a:r>
                        <a:rPr lang="en-GB" sz="400" b="0" i="0" u="none" strike="noStrike" cap="none">
                          <a:solidFill>
                            <a:srgbClr val="000000"/>
                          </a:solidFill>
                          <a:latin typeface="Arial"/>
                          <a:ea typeface="Arial"/>
                          <a:cs typeface="Arial"/>
                          <a:sym typeface="Arial"/>
                        </a:rPr>
                        <a:t>Cm</a:t>
                      </a:r>
                      <a:endParaRPr sz="1050" b="0" i="0" u="none" strike="noStrike" cap="none">
                        <a:solidFill>
                          <a:srgbClr val="000000"/>
                        </a:solidFill>
                        <a:latin typeface="Arial"/>
                        <a:ea typeface="Arial"/>
                        <a:cs typeface="Arial"/>
                        <a:sym typeface="Arial"/>
                      </a:endParaRPr>
                    </a:p>
                  </p:txBody>
                </p:sp>
                <p:sp>
                  <p:nvSpPr>
                    <p:cNvPr id="209" name="Google Shape;228;p17">
                      <a:extLst>
                        <a:ext uri="{FF2B5EF4-FFF2-40B4-BE49-F238E27FC236}">
                          <a16:creationId xmlns:a16="http://schemas.microsoft.com/office/drawing/2014/main" id="{F7F66F41-BDFB-B048-85D7-47B56ACC2AC8}"/>
                        </a:ext>
                      </a:extLst>
                    </p:cNvPr>
                    <p:cNvSpPr/>
                    <p:nvPr/>
                  </p:nvSpPr>
                  <p:spPr>
                    <a:xfrm>
                      <a:off x="6191660" y="1386839"/>
                      <a:ext cx="904591" cy="55226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600"/>
                        <a:buFont typeface="Arial"/>
                        <a:buNone/>
                      </a:pPr>
                      <a:r>
                        <a:rPr lang="en-GB" sz="400" b="0" i="0" u="none" strike="noStrike" cap="none">
                          <a:solidFill>
                            <a:srgbClr val="000000"/>
                          </a:solidFill>
                          <a:latin typeface="Arial"/>
                          <a:ea typeface="Arial"/>
                          <a:cs typeface="Arial"/>
                          <a:sym typeface="Arial"/>
                        </a:rPr>
                        <a:t>Rm</a:t>
                      </a:r>
                      <a:endParaRPr sz="1050" b="0" i="0" u="none" strike="noStrike" cap="none">
                        <a:solidFill>
                          <a:srgbClr val="000000"/>
                        </a:solidFill>
                        <a:latin typeface="Arial"/>
                        <a:ea typeface="Arial"/>
                        <a:cs typeface="Arial"/>
                        <a:sym typeface="Arial"/>
                      </a:endParaRPr>
                    </a:p>
                  </p:txBody>
                </p:sp>
                <p:sp>
                  <p:nvSpPr>
                    <p:cNvPr id="210" name="Google Shape;229;p17">
                      <a:extLst>
                        <a:ext uri="{FF2B5EF4-FFF2-40B4-BE49-F238E27FC236}">
                          <a16:creationId xmlns:a16="http://schemas.microsoft.com/office/drawing/2014/main" id="{9098F5AB-741E-D54B-B27B-AEE0982255B8}"/>
                        </a:ext>
                      </a:extLst>
                    </p:cNvPr>
                    <p:cNvSpPr/>
                    <p:nvPr/>
                  </p:nvSpPr>
                  <p:spPr>
                    <a:xfrm>
                      <a:off x="5446974" y="990600"/>
                      <a:ext cx="1000445" cy="55226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700"/>
                        <a:buFont typeface="Arial"/>
                        <a:buNone/>
                      </a:pPr>
                      <a:r>
                        <a:rPr lang="en-GB" sz="500" b="0" i="0" u="none" strike="noStrike" cap="none">
                          <a:solidFill>
                            <a:srgbClr val="000000"/>
                          </a:solidFill>
                          <a:latin typeface="Arial"/>
                          <a:ea typeface="Arial"/>
                          <a:cs typeface="Arial"/>
                          <a:sym typeface="Arial"/>
                        </a:rPr>
                        <a:t>Vm</a:t>
                      </a:r>
                      <a:endParaRPr sz="1100" b="0" i="0" u="none" strike="noStrike" cap="none">
                        <a:solidFill>
                          <a:srgbClr val="000000"/>
                        </a:solidFill>
                        <a:latin typeface="Arial"/>
                        <a:ea typeface="Arial"/>
                        <a:cs typeface="Arial"/>
                        <a:sym typeface="Arial"/>
                      </a:endParaRPr>
                    </a:p>
                  </p:txBody>
                </p:sp>
              </p:grpSp>
              <p:grpSp>
                <p:nvGrpSpPr>
                  <p:cNvPr id="155" name="Google Shape;230;p17">
                    <a:extLst>
                      <a:ext uri="{FF2B5EF4-FFF2-40B4-BE49-F238E27FC236}">
                        <a16:creationId xmlns:a16="http://schemas.microsoft.com/office/drawing/2014/main" id="{16DB986E-C6EF-EF41-A9F5-B4DAE7BF5302}"/>
                      </a:ext>
                    </a:extLst>
                  </p:cNvPr>
                  <p:cNvGrpSpPr/>
                  <p:nvPr/>
                </p:nvGrpSpPr>
                <p:grpSpPr>
                  <a:xfrm>
                    <a:off x="6949639" y="5580669"/>
                    <a:ext cx="1838329" cy="1294809"/>
                    <a:chOff x="2736" y="1008"/>
                    <a:chExt cx="1158" cy="956"/>
                  </a:xfrm>
                </p:grpSpPr>
                <p:grpSp>
                  <p:nvGrpSpPr>
                    <p:cNvPr id="182" name="Google Shape;231;p17">
                      <a:extLst>
                        <a:ext uri="{FF2B5EF4-FFF2-40B4-BE49-F238E27FC236}">
                          <a16:creationId xmlns:a16="http://schemas.microsoft.com/office/drawing/2014/main" id="{9408632E-A09D-0A48-88F9-05D2B8173C67}"/>
                        </a:ext>
                      </a:extLst>
                    </p:cNvPr>
                    <p:cNvGrpSpPr/>
                    <p:nvPr/>
                  </p:nvGrpSpPr>
                  <p:grpSpPr>
                    <a:xfrm>
                      <a:off x="2736" y="1008"/>
                      <a:ext cx="1158" cy="956"/>
                      <a:chOff x="2832" y="1008"/>
                      <a:chExt cx="1158" cy="956"/>
                    </a:xfrm>
                  </p:grpSpPr>
                  <p:cxnSp>
                    <p:nvCxnSpPr>
                      <p:cNvPr id="184" name="Google Shape;232;p17">
                        <a:extLst>
                          <a:ext uri="{FF2B5EF4-FFF2-40B4-BE49-F238E27FC236}">
                            <a16:creationId xmlns:a16="http://schemas.microsoft.com/office/drawing/2014/main" id="{C4F38DF0-9459-A447-BBE2-BB5AEE9863F2}"/>
                          </a:ext>
                        </a:extLst>
                      </p:cNvPr>
                      <p:cNvCxnSpPr/>
                      <p:nvPr/>
                    </p:nvCxnSpPr>
                    <p:spPr>
                      <a:xfrm>
                        <a:off x="3403" y="1008"/>
                        <a:ext cx="0" cy="135"/>
                      </a:xfrm>
                      <a:prstGeom prst="straightConnector1">
                        <a:avLst/>
                      </a:prstGeom>
                      <a:noFill/>
                      <a:ln w="12700" cap="flat" cmpd="sng">
                        <a:solidFill>
                          <a:schemeClr val="dk1"/>
                        </a:solidFill>
                        <a:prstDash val="solid"/>
                        <a:round/>
                        <a:headEnd type="none" w="sm" len="sm"/>
                        <a:tailEnd type="none" w="sm" len="sm"/>
                      </a:ln>
                    </p:spPr>
                  </p:cxnSp>
                  <p:cxnSp>
                    <p:nvCxnSpPr>
                      <p:cNvPr id="185" name="Google Shape;233;p17">
                        <a:extLst>
                          <a:ext uri="{FF2B5EF4-FFF2-40B4-BE49-F238E27FC236}">
                            <a16:creationId xmlns:a16="http://schemas.microsoft.com/office/drawing/2014/main" id="{32D66411-5D79-7F40-BC23-78D5FFEEF415}"/>
                          </a:ext>
                        </a:extLst>
                      </p:cNvPr>
                      <p:cNvCxnSpPr/>
                      <p:nvPr/>
                    </p:nvCxnSpPr>
                    <p:spPr>
                      <a:xfrm>
                        <a:off x="3403" y="1380"/>
                        <a:ext cx="0" cy="202"/>
                      </a:xfrm>
                      <a:prstGeom prst="straightConnector1">
                        <a:avLst/>
                      </a:prstGeom>
                      <a:noFill/>
                      <a:ln w="12700" cap="flat" cmpd="sng">
                        <a:solidFill>
                          <a:schemeClr val="dk1"/>
                        </a:solidFill>
                        <a:prstDash val="solid"/>
                        <a:round/>
                        <a:headEnd type="none" w="sm" len="sm"/>
                        <a:tailEnd type="none" w="sm" len="sm"/>
                      </a:ln>
                    </p:spPr>
                  </p:cxnSp>
                  <p:cxnSp>
                    <p:nvCxnSpPr>
                      <p:cNvPr id="186" name="Google Shape;234;p17">
                        <a:extLst>
                          <a:ext uri="{FF2B5EF4-FFF2-40B4-BE49-F238E27FC236}">
                            <a16:creationId xmlns:a16="http://schemas.microsoft.com/office/drawing/2014/main" id="{47487DEE-18AC-1A4B-B0AA-18F7AC8591ED}"/>
                          </a:ext>
                        </a:extLst>
                      </p:cNvPr>
                      <p:cNvCxnSpPr/>
                      <p:nvPr/>
                    </p:nvCxnSpPr>
                    <p:spPr>
                      <a:xfrm>
                        <a:off x="3367" y="1661"/>
                        <a:ext cx="72" cy="0"/>
                      </a:xfrm>
                      <a:prstGeom prst="straightConnector1">
                        <a:avLst/>
                      </a:prstGeom>
                      <a:noFill/>
                      <a:ln w="12700" cap="flat" cmpd="sng">
                        <a:solidFill>
                          <a:schemeClr val="dk1"/>
                        </a:solidFill>
                        <a:prstDash val="solid"/>
                        <a:round/>
                        <a:headEnd type="none" w="sm" len="sm"/>
                        <a:tailEnd type="none" w="sm" len="sm"/>
                      </a:ln>
                    </p:spPr>
                  </p:cxnSp>
                  <p:cxnSp>
                    <p:nvCxnSpPr>
                      <p:cNvPr id="187" name="Google Shape;235;p17">
                        <a:extLst>
                          <a:ext uri="{FF2B5EF4-FFF2-40B4-BE49-F238E27FC236}">
                            <a16:creationId xmlns:a16="http://schemas.microsoft.com/office/drawing/2014/main" id="{F30E7E59-1D31-194F-9288-40C7A1705C28}"/>
                          </a:ext>
                        </a:extLst>
                      </p:cNvPr>
                      <p:cNvCxnSpPr/>
                      <p:nvPr/>
                    </p:nvCxnSpPr>
                    <p:spPr>
                      <a:xfrm>
                        <a:off x="3258" y="1565"/>
                        <a:ext cx="290" cy="0"/>
                      </a:xfrm>
                      <a:prstGeom prst="straightConnector1">
                        <a:avLst/>
                      </a:prstGeom>
                      <a:noFill/>
                      <a:ln w="12700" cap="flat" cmpd="sng">
                        <a:solidFill>
                          <a:schemeClr val="dk1"/>
                        </a:solidFill>
                        <a:prstDash val="solid"/>
                        <a:round/>
                        <a:headEnd type="none" w="sm" len="sm"/>
                        <a:tailEnd type="none" w="sm" len="sm"/>
                      </a:ln>
                    </p:spPr>
                  </p:cxnSp>
                  <p:cxnSp>
                    <p:nvCxnSpPr>
                      <p:cNvPr id="188" name="Google Shape;236;p17">
                        <a:extLst>
                          <a:ext uri="{FF2B5EF4-FFF2-40B4-BE49-F238E27FC236}">
                            <a16:creationId xmlns:a16="http://schemas.microsoft.com/office/drawing/2014/main" id="{739CA786-856A-BB4F-A09C-11F6A8E971F9}"/>
                          </a:ext>
                        </a:extLst>
                      </p:cNvPr>
                      <p:cNvCxnSpPr/>
                      <p:nvPr/>
                    </p:nvCxnSpPr>
                    <p:spPr>
                      <a:xfrm>
                        <a:off x="3416" y="1666"/>
                        <a:ext cx="0" cy="202"/>
                      </a:xfrm>
                      <a:prstGeom prst="straightConnector1">
                        <a:avLst/>
                      </a:prstGeom>
                      <a:noFill/>
                      <a:ln w="12700" cap="flat" cmpd="sng">
                        <a:solidFill>
                          <a:schemeClr val="dk1"/>
                        </a:solidFill>
                        <a:prstDash val="solid"/>
                        <a:round/>
                        <a:headEnd type="none" w="sm" len="sm"/>
                        <a:tailEnd type="none" w="sm" len="sm"/>
                      </a:ln>
                    </p:spPr>
                  </p:cxnSp>
                  <p:grpSp>
                    <p:nvGrpSpPr>
                      <p:cNvPr id="189" name="Google Shape;237;p17">
                        <a:extLst>
                          <a:ext uri="{FF2B5EF4-FFF2-40B4-BE49-F238E27FC236}">
                            <a16:creationId xmlns:a16="http://schemas.microsoft.com/office/drawing/2014/main" id="{B6ADBA60-F295-7E4C-AC5F-BFDEFB983FC2}"/>
                          </a:ext>
                        </a:extLst>
                      </p:cNvPr>
                      <p:cNvGrpSpPr/>
                      <p:nvPr/>
                    </p:nvGrpSpPr>
                    <p:grpSpPr>
                      <a:xfrm rot="5400000">
                        <a:off x="3302" y="1218"/>
                        <a:ext cx="238" cy="108"/>
                        <a:chOff x="3216" y="1728"/>
                        <a:chExt cx="336" cy="144"/>
                      </a:xfrm>
                    </p:grpSpPr>
                    <p:cxnSp>
                      <p:nvCxnSpPr>
                        <p:cNvPr id="194" name="Google Shape;238;p17">
                          <a:extLst>
                            <a:ext uri="{FF2B5EF4-FFF2-40B4-BE49-F238E27FC236}">
                              <a16:creationId xmlns:a16="http://schemas.microsoft.com/office/drawing/2014/main" id="{78923DA0-416D-704E-A4C0-B07B3503E750}"/>
                            </a:ext>
                          </a:extLst>
                        </p:cNvPr>
                        <p:cNvCxnSpPr/>
                        <p:nvPr/>
                      </p:nvCxnSpPr>
                      <p:spPr>
                        <a:xfrm rot="10800000" flipH="1">
                          <a:off x="3216" y="1728"/>
                          <a:ext cx="48" cy="96"/>
                        </a:xfrm>
                        <a:prstGeom prst="straightConnector1">
                          <a:avLst/>
                        </a:prstGeom>
                        <a:noFill/>
                        <a:ln w="12700" cap="flat" cmpd="sng">
                          <a:solidFill>
                            <a:schemeClr val="dk1"/>
                          </a:solidFill>
                          <a:prstDash val="solid"/>
                          <a:round/>
                          <a:headEnd type="none" w="sm" len="sm"/>
                          <a:tailEnd type="none" w="sm" len="sm"/>
                        </a:ln>
                      </p:spPr>
                    </p:cxnSp>
                    <p:cxnSp>
                      <p:nvCxnSpPr>
                        <p:cNvPr id="195" name="Google Shape;239;p17">
                          <a:extLst>
                            <a:ext uri="{FF2B5EF4-FFF2-40B4-BE49-F238E27FC236}">
                              <a16:creationId xmlns:a16="http://schemas.microsoft.com/office/drawing/2014/main" id="{58AEE3BB-4871-9548-8AD9-CB41D837C7DF}"/>
                            </a:ext>
                          </a:extLst>
                        </p:cNvPr>
                        <p:cNvCxnSpPr/>
                        <p:nvPr/>
                      </p:nvCxnSpPr>
                      <p:spPr>
                        <a:xfrm>
                          <a:off x="3264" y="1728"/>
                          <a:ext cx="48" cy="144"/>
                        </a:xfrm>
                        <a:prstGeom prst="straightConnector1">
                          <a:avLst/>
                        </a:prstGeom>
                        <a:noFill/>
                        <a:ln w="12700" cap="flat" cmpd="sng">
                          <a:solidFill>
                            <a:schemeClr val="dk1"/>
                          </a:solidFill>
                          <a:prstDash val="solid"/>
                          <a:round/>
                          <a:headEnd type="none" w="sm" len="sm"/>
                          <a:tailEnd type="none" w="sm" len="sm"/>
                        </a:ln>
                      </p:spPr>
                    </p:cxnSp>
                    <p:cxnSp>
                      <p:nvCxnSpPr>
                        <p:cNvPr id="196" name="Google Shape;240;p17">
                          <a:extLst>
                            <a:ext uri="{FF2B5EF4-FFF2-40B4-BE49-F238E27FC236}">
                              <a16:creationId xmlns:a16="http://schemas.microsoft.com/office/drawing/2014/main" id="{D34D76B1-BA00-3049-AA33-414E5CD2D2BC}"/>
                            </a:ext>
                          </a:extLst>
                        </p:cNvPr>
                        <p:cNvCxnSpPr/>
                        <p:nvPr/>
                      </p:nvCxnSpPr>
                      <p:spPr>
                        <a:xfrm rot="10800000" flipH="1">
                          <a:off x="3312" y="1728"/>
                          <a:ext cx="48" cy="144"/>
                        </a:xfrm>
                        <a:prstGeom prst="straightConnector1">
                          <a:avLst/>
                        </a:prstGeom>
                        <a:noFill/>
                        <a:ln w="12700" cap="flat" cmpd="sng">
                          <a:solidFill>
                            <a:schemeClr val="dk1"/>
                          </a:solidFill>
                          <a:prstDash val="solid"/>
                          <a:round/>
                          <a:headEnd type="none" w="sm" len="sm"/>
                          <a:tailEnd type="none" w="sm" len="sm"/>
                        </a:ln>
                      </p:spPr>
                    </p:cxnSp>
                    <p:cxnSp>
                      <p:nvCxnSpPr>
                        <p:cNvPr id="197" name="Google Shape;241;p17">
                          <a:extLst>
                            <a:ext uri="{FF2B5EF4-FFF2-40B4-BE49-F238E27FC236}">
                              <a16:creationId xmlns:a16="http://schemas.microsoft.com/office/drawing/2014/main" id="{6583E1C6-AE27-B848-ADC2-B317CE04EE04}"/>
                            </a:ext>
                          </a:extLst>
                        </p:cNvPr>
                        <p:cNvCxnSpPr/>
                        <p:nvPr/>
                      </p:nvCxnSpPr>
                      <p:spPr>
                        <a:xfrm>
                          <a:off x="3360" y="1728"/>
                          <a:ext cx="48" cy="144"/>
                        </a:xfrm>
                        <a:prstGeom prst="straightConnector1">
                          <a:avLst/>
                        </a:prstGeom>
                        <a:noFill/>
                        <a:ln w="12700" cap="flat" cmpd="sng">
                          <a:solidFill>
                            <a:schemeClr val="dk1"/>
                          </a:solidFill>
                          <a:prstDash val="solid"/>
                          <a:round/>
                          <a:headEnd type="none" w="sm" len="sm"/>
                          <a:tailEnd type="none" w="sm" len="sm"/>
                        </a:ln>
                      </p:spPr>
                    </p:cxnSp>
                    <p:cxnSp>
                      <p:nvCxnSpPr>
                        <p:cNvPr id="198" name="Google Shape;242;p17">
                          <a:extLst>
                            <a:ext uri="{FF2B5EF4-FFF2-40B4-BE49-F238E27FC236}">
                              <a16:creationId xmlns:a16="http://schemas.microsoft.com/office/drawing/2014/main" id="{F5F42EE8-D319-5A4A-A187-1E6BE19AEF3B}"/>
                            </a:ext>
                          </a:extLst>
                        </p:cNvPr>
                        <p:cNvCxnSpPr/>
                        <p:nvPr/>
                      </p:nvCxnSpPr>
                      <p:spPr>
                        <a:xfrm rot="10800000" flipH="1">
                          <a:off x="3408" y="1728"/>
                          <a:ext cx="48" cy="144"/>
                        </a:xfrm>
                        <a:prstGeom prst="straightConnector1">
                          <a:avLst/>
                        </a:prstGeom>
                        <a:noFill/>
                        <a:ln w="12700" cap="flat" cmpd="sng">
                          <a:solidFill>
                            <a:schemeClr val="dk1"/>
                          </a:solidFill>
                          <a:prstDash val="solid"/>
                          <a:round/>
                          <a:headEnd type="none" w="sm" len="sm"/>
                          <a:tailEnd type="none" w="sm" len="sm"/>
                        </a:ln>
                      </p:spPr>
                    </p:cxnSp>
                    <p:cxnSp>
                      <p:nvCxnSpPr>
                        <p:cNvPr id="199" name="Google Shape;243;p17">
                          <a:extLst>
                            <a:ext uri="{FF2B5EF4-FFF2-40B4-BE49-F238E27FC236}">
                              <a16:creationId xmlns:a16="http://schemas.microsoft.com/office/drawing/2014/main" id="{B9ADE9BA-5A97-6743-8666-CC2845BB50F2}"/>
                            </a:ext>
                          </a:extLst>
                        </p:cNvPr>
                        <p:cNvCxnSpPr/>
                        <p:nvPr/>
                      </p:nvCxnSpPr>
                      <p:spPr>
                        <a:xfrm>
                          <a:off x="3456" y="1728"/>
                          <a:ext cx="48" cy="144"/>
                        </a:xfrm>
                        <a:prstGeom prst="straightConnector1">
                          <a:avLst/>
                        </a:prstGeom>
                        <a:noFill/>
                        <a:ln w="12700" cap="flat" cmpd="sng">
                          <a:solidFill>
                            <a:schemeClr val="dk1"/>
                          </a:solidFill>
                          <a:prstDash val="solid"/>
                          <a:round/>
                          <a:headEnd type="none" w="sm" len="sm"/>
                          <a:tailEnd type="none" w="sm" len="sm"/>
                        </a:ln>
                      </p:spPr>
                    </p:cxnSp>
                    <p:cxnSp>
                      <p:nvCxnSpPr>
                        <p:cNvPr id="200" name="Google Shape;244;p17">
                          <a:extLst>
                            <a:ext uri="{FF2B5EF4-FFF2-40B4-BE49-F238E27FC236}">
                              <a16:creationId xmlns:a16="http://schemas.microsoft.com/office/drawing/2014/main" id="{48524F2D-A51E-1D4F-BC0B-9DA9B2322CAB}"/>
                            </a:ext>
                          </a:extLst>
                        </p:cNvPr>
                        <p:cNvCxnSpPr/>
                        <p:nvPr/>
                      </p:nvCxnSpPr>
                      <p:spPr>
                        <a:xfrm rot="10800000" flipH="1">
                          <a:off x="3504" y="1824"/>
                          <a:ext cx="48" cy="48"/>
                        </a:xfrm>
                        <a:prstGeom prst="straightConnector1">
                          <a:avLst/>
                        </a:prstGeom>
                        <a:noFill/>
                        <a:ln w="12700" cap="flat" cmpd="sng">
                          <a:solidFill>
                            <a:schemeClr val="dk1"/>
                          </a:solidFill>
                          <a:prstDash val="solid"/>
                          <a:round/>
                          <a:headEnd type="none" w="sm" len="sm"/>
                          <a:tailEnd type="none" w="sm" len="sm"/>
                        </a:ln>
                      </p:spPr>
                    </p:cxnSp>
                  </p:grpSp>
                  <p:sp>
                    <p:nvSpPr>
                      <p:cNvPr id="190" name="Google Shape;245;p17">
                        <a:extLst>
                          <a:ext uri="{FF2B5EF4-FFF2-40B4-BE49-F238E27FC236}">
                            <a16:creationId xmlns:a16="http://schemas.microsoft.com/office/drawing/2014/main" id="{4CD6E9FE-FD4C-494A-A165-48FA56A1F9CC}"/>
                          </a:ext>
                        </a:extLst>
                      </p:cNvPr>
                      <p:cNvSpPr/>
                      <p:nvPr/>
                    </p:nvSpPr>
                    <p:spPr>
                      <a:xfrm>
                        <a:off x="3403" y="1556"/>
                        <a:ext cx="570" cy="408"/>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700"/>
                          <a:buFont typeface="Arial"/>
                          <a:buNone/>
                        </a:pPr>
                        <a:r>
                          <a:rPr lang="en-GB" sz="500" b="0" i="0" u="none" strike="noStrike" cap="none">
                            <a:solidFill>
                              <a:srgbClr val="000000"/>
                            </a:solidFill>
                            <a:latin typeface="Arial"/>
                            <a:ea typeface="Arial"/>
                            <a:cs typeface="Arial"/>
                            <a:sym typeface="Arial"/>
                          </a:rPr>
                          <a:t>E</a:t>
                        </a:r>
                        <a:r>
                          <a:rPr lang="en-GB" sz="500" b="0" i="0" u="none" strike="noStrike" cap="none" baseline="-25000">
                            <a:solidFill>
                              <a:srgbClr val="000000"/>
                            </a:solidFill>
                            <a:latin typeface="Arial"/>
                            <a:ea typeface="Arial"/>
                            <a:cs typeface="Arial"/>
                            <a:sym typeface="Arial"/>
                          </a:rPr>
                          <a:t>Na</a:t>
                        </a:r>
                        <a:endParaRPr sz="500" b="0" i="0" u="none" strike="noStrike" cap="none">
                          <a:solidFill>
                            <a:srgbClr val="000000"/>
                          </a:solidFill>
                          <a:latin typeface="Arial"/>
                          <a:ea typeface="Arial"/>
                          <a:cs typeface="Arial"/>
                          <a:sym typeface="Arial"/>
                        </a:endParaRPr>
                      </a:p>
                    </p:txBody>
                  </p:sp>
                  <p:sp>
                    <p:nvSpPr>
                      <p:cNvPr id="191" name="Google Shape;246;p17">
                        <a:extLst>
                          <a:ext uri="{FF2B5EF4-FFF2-40B4-BE49-F238E27FC236}">
                            <a16:creationId xmlns:a16="http://schemas.microsoft.com/office/drawing/2014/main" id="{F4D62E87-A1AF-9F4A-A407-4650C0EB81B5}"/>
                          </a:ext>
                        </a:extLst>
                      </p:cNvPr>
                      <p:cNvSpPr/>
                      <p:nvPr/>
                    </p:nvSpPr>
                    <p:spPr>
                      <a:xfrm>
                        <a:off x="3431" y="1092"/>
                        <a:ext cx="559" cy="408"/>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700"/>
                          <a:buFont typeface="Arial"/>
                          <a:buNone/>
                        </a:pPr>
                        <a:r>
                          <a:rPr lang="en-GB" sz="500" b="0" i="0" u="none" strike="noStrike" cap="none">
                            <a:solidFill>
                              <a:srgbClr val="000000"/>
                            </a:solidFill>
                            <a:latin typeface="Arial"/>
                            <a:ea typeface="Arial"/>
                            <a:cs typeface="Arial"/>
                            <a:sym typeface="Arial"/>
                          </a:rPr>
                          <a:t>g</a:t>
                        </a:r>
                        <a:r>
                          <a:rPr lang="en-GB" sz="500" b="0" i="0" u="none" strike="noStrike" cap="none" baseline="-25000">
                            <a:solidFill>
                              <a:srgbClr val="000000"/>
                            </a:solidFill>
                            <a:latin typeface="Arial"/>
                            <a:ea typeface="Arial"/>
                            <a:cs typeface="Arial"/>
                            <a:sym typeface="Arial"/>
                          </a:rPr>
                          <a:t>Na</a:t>
                        </a:r>
                        <a:endParaRPr sz="500" b="0" i="0" u="none" strike="noStrike" cap="none">
                          <a:solidFill>
                            <a:srgbClr val="000000"/>
                          </a:solidFill>
                          <a:latin typeface="Arial"/>
                          <a:ea typeface="Arial"/>
                          <a:cs typeface="Arial"/>
                          <a:sym typeface="Arial"/>
                        </a:endParaRPr>
                      </a:p>
                    </p:txBody>
                  </p:sp>
                  <p:cxnSp>
                    <p:nvCxnSpPr>
                      <p:cNvPr id="192" name="Google Shape;247;p17">
                        <a:extLst>
                          <a:ext uri="{FF2B5EF4-FFF2-40B4-BE49-F238E27FC236}">
                            <a16:creationId xmlns:a16="http://schemas.microsoft.com/office/drawing/2014/main" id="{BE4F2964-5B04-6F43-8F49-56576CF6B060}"/>
                          </a:ext>
                        </a:extLst>
                      </p:cNvPr>
                      <p:cNvCxnSpPr/>
                      <p:nvPr/>
                    </p:nvCxnSpPr>
                    <p:spPr>
                      <a:xfrm>
                        <a:off x="2850" y="1876"/>
                        <a:ext cx="570" cy="0"/>
                      </a:xfrm>
                      <a:prstGeom prst="straightConnector1">
                        <a:avLst/>
                      </a:prstGeom>
                      <a:noFill/>
                      <a:ln w="12700" cap="flat" cmpd="sng">
                        <a:solidFill>
                          <a:schemeClr val="dk1"/>
                        </a:solidFill>
                        <a:prstDash val="solid"/>
                        <a:round/>
                        <a:headEnd type="none" w="sm" len="sm"/>
                        <a:tailEnd type="none" w="sm" len="sm"/>
                      </a:ln>
                    </p:spPr>
                  </p:cxnSp>
                  <p:cxnSp>
                    <p:nvCxnSpPr>
                      <p:cNvPr id="193" name="Google Shape;248;p17">
                        <a:extLst>
                          <a:ext uri="{FF2B5EF4-FFF2-40B4-BE49-F238E27FC236}">
                            <a16:creationId xmlns:a16="http://schemas.microsoft.com/office/drawing/2014/main" id="{F170DAD1-F109-A946-B4C5-E428F395FDA8}"/>
                          </a:ext>
                        </a:extLst>
                      </p:cNvPr>
                      <p:cNvCxnSpPr/>
                      <p:nvPr/>
                    </p:nvCxnSpPr>
                    <p:spPr>
                      <a:xfrm>
                        <a:off x="2832" y="1024"/>
                        <a:ext cx="570" cy="0"/>
                      </a:xfrm>
                      <a:prstGeom prst="straightConnector1">
                        <a:avLst/>
                      </a:prstGeom>
                      <a:noFill/>
                      <a:ln w="12700" cap="flat" cmpd="sng">
                        <a:solidFill>
                          <a:schemeClr val="dk1"/>
                        </a:solidFill>
                        <a:prstDash val="solid"/>
                        <a:round/>
                        <a:headEnd type="none" w="sm" len="sm"/>
                        <a:tailEnd type="none" w="sm" len="sm"/>
                      </a:ln>
                    </p:spPr>
                  </p:cxnSp>
                </p:grpSp>
                <p:cxnSp>
                  <p:nvCxnSpPr>
                    <p:cNvPr id="183" name="Google Shape;249;p17">
                      <a:extLst>
                        <a:ext uri="{FF2B5EF4-FFF2-40B4-BE49-F238E27FC236}">
                          <a16:creationId xmlns:a16="http://schemas.microsoft.com/office/drawing/2014/main" id="{A1914FCE-D538-1C4B-9044-DF6F20CEBD16}"/>
                        </a:ext>
                      </a:extLst>
                    </p:cNvPr>
                    <p:cNvCxnSpPr/>
                    <p:nvPr/>
                  </p:nvCxnSpPr>
                  <p:spPr>
                    <a:xfrm rot="10800000" flipH="1">
                      <a:off x="3216" y="1008"/>
                      <a:ext cx="288" cy="336"/>
                    </a:xfrm>
                    <a:prstGeom prst="straightConnector1">
                      <a:avLst/>
                    </a:prstGeom>
                    <a:noFill/>
                    <a:ln w="12700" cap="flat" cmpd="sng">
                      <a:solidFill>
                        <a:schemeClr val="dk1"/>
                      </a:solidFill>
                      <a:prstDash val="solid"/>
                      <a:round/>
                      <a:headEnd type="none" w="sm" len="sm"/>
                      <a:tailEnd type="triangle" w="med" len="med"/>
                    </a:ln>
                  </p:spPr>
                </p:cxnSp>
              </p:grpSp>
              <p:grpSp>
                <p:nvGrpSpPr>
                  <p:cNvPr id="156" name="Google Shape;250;p17">
                    <a:extLst>
                      <a:ext uri="{FF2B5EF4-FFF2-40B4-BE49-F238E27FC236}">
                        <a16:creationId xmlns:a16="http://schemas.microsoft.com/office/drawing/2014/main" id="{58A95A40-BC87-C443-A901-1019B1C05A71}"/>
                      </a:ext>
                    </a:extLst>
                  </p:cNvPr>
                  <p:cNvGrpSpPr/>
                  <p:nvPr/>
                </p:nvGrpSpPr>
                <p:grpSpPr>
                  <a:xfrm>
                    <a:off x="7876748" y="5598641"/>
                    <a:ext cx="1762126" cy="1281766"/>
                    <a:chOff x="4320" y="1120"/>
                    <a:chExt cx="1110" cy="892"/>
                  </a:xfrm>
                </p:grpSpPr>
                <p:cxnSp>
                  <p:nvCxnSpPr>
                    <p:cNvPr id="164" name="Google Shape;251;p17">
                      <a:extLst>
                        <a:ext uri="{FF2B5EF4-FFF2-40B4-BE49-F238E27FC236}">
                          <a16:creationId xmlns:a16="http://schemas.microsoft.com/office/drawing/2014/main" id="{92E1F473-BCAF-6F49-954A-3F38351D4FE8}"/>
                        </a:ext>
                      </a:extLst>
                    </p:cNvPr>
                    <p:cNvCxnSpPr/>
                    <p:nvPr/>
                  </p:nvCxnSpPr>
                  <p:spPr>
                    <a:xfrm>
                      <a:off x="4837" y="1126"/>
                      <a:ext cx="0" cy="135"/>
                    </a:xfrm>
                    <a:prstGeom prst="straightConnector1">
                      <a:avLst/>
                    </a:prstGeom>
                    <a:noFill/>
                    <a:ln w="12700" cap="flat" cmpd="sng">
                      <a:solidFill>
                        <a:schemeClr val="dk1"/>
                      </a:solidFill>
                      <a:prstDash val="solid"/>
                      <a:round/>
                      <a:headEnd type="none" w="sm" len="sm"/>
                      <a:tailEnd type="none" w="sm" len="sm"/>
                    </a:ln>
                  </p:spPr>
                </p:cxnSp>
                <p:cxnSp>
                  <p:nvCxnSpPr>
                    <p:cNvPr id="165" name="Google Shape;252;p17">
                      <a:extLst>
                        <a:ext uri="{FF2B5EF4-FFF2-40B4-BE49-F238E27FC236}">
                          <a16:creationId xmlns:a16="http://schemas.microsoft.com/office/drawing/2014/main" id="{66FA0497-4A36-2642-B328-3B02BAF0E3F0}"/>
                        </a:ext>
                      </a:extLst>
                    </p:cNvPr>
                    <p:cNvCxnSpPr/>
                    <p:nvPr/>
                  </p:nvCxnSpPr>
                  <p:spPr>
                    <a:xfrm>
                      <a:off x="4837" y="1476"/>
                      <a:ext cx="0" cy="202"/>
                    </a:xfrm>
                    <a:prstGeom prst="straightConnector1">
                      <a:avLst/>
                    </a:prstGeom>
                    <a:noFill/>
                    <a:ln w="12700" cap="flat" cmpd="sng">
                      <a:solidFill>
                        <a:schemeClr val="dk1"/>
                      </a:solidFill>
                      <a:prstDash val="solid"/>
                      <a:round/>
                      <a:headEnd type="none" w="sm" len="sm"/>
                      <a:tailEnd type="none" w="sm" len="sm"/>
                    </a:ln>
                  </p:spPr>
                </p:cxnSp>
                <p:cxnSp>
                  <p:nvCxnSpPr>
                    <p:cNvPr id="166" name="Google Shape;253;p17">
                      <a:extLst>
                        <a:ext uri="{FF2B5EF4-FFF2-40B4-BE49-F238E27FC236}">
                          <a16:creationId xmlns:a16="http://schemas.microsoft.com/office/drawing/2014/main" id="{0E259A2D-EE98-2E4F-A3EC-F34FFCA388CE}"/>
                        </a:ext>
                      </a:extLst>
                    </p:cNvPr>
                    <p:cNvCxnSpPr/>
                    <p:nvPr/>
                  </p:nvCxnSpPr>
                  <p:spPr>
                    <a:xfrm>
                      <a:off x="4801" y="1757"/>
                      <a:ext cx="72" cy="0"/>
                    </a:xfrm>
                    <a:prstGeom prst="straightConnector1">
                      <a:avLst/>
                    </a:prstGeom>
                    <a:noFill/>
                    <a:ln w="12700" cap="flat" cmpd="sng">
                      <a:solidFill>
                        <a:schemeClr val="dk1"/>
                      </a:solidFill>
                      <a:prstDash val="solid"/>
                      <a:round/>
                      <a:headEnd type="none" w="sm" len="sm"/>
                      <a:tailEnd type="none" w="sm" len="sm"/>
                    </a:ln>
                  </p:spPr>
                </p:cxnSp>
                <p:cxnSp>
                  <p:nvCxnSpPr>
                    <p:cNvPr id="167" name="Google Shape;254;p17">
                      <a:extLst>
                        <a:ext uri="{FF2B5EF4-FFF2-40B4-BE49-F238E27FC236}">
                          <a16:creationId xmlns:a16="http://schemas.microsoft.com/office/drawing/2014/main" id="{09B30373-280F-5C41-934F-F9550724352F}"/>
                        </a:ext>
                      </a:extLst>
                    </p:cNvPr>
                    <p:cNvCxnSpPr/>
                    <p:nvPr/>
                  </p:nvCxnSpPr>
                  <p:spPr>
                    <a:xfrm>
                      <a:off x="4692" y="1661"/>
                      <a:ext cx="290" cy="0"/>
                    </a:xfrm>
                    <a:prstGeom prst="straightConnector1">
                      <a:avLst/>
                    </a:prstGeom>
                    <a:noFill/>
                    <a:ln w="12700" cap="flat" cmpd="sng">
                      <a:solidFill>
                        <a:schemeClr val="dk1"/>
                      </a:solidFill>
                      <a:prstDash val="solid"/>
                      <a:round/>
                      <a:headEnd type="none" w="sm" len="sm"/>
                      <a:tailEnd type="none" w="sm" len="sm"/>
                    </a:ln>
                  </p:spPr>
                </p:cxnSp>
                <p:cxnSp>
                  <p:nvCxnSpPr>
                    <p:cNvPr id="168" name="Google Shape;255;p17">
                      <a:extLst>
                        <a:ext uri="{FF2B5EF4-FFF2-40B4-BE49-F238E27FC236}">
                          <a16:creationId xmlns:a16="http://schemas.microsoft.com/office/drawing/2014/main" id="{3B6ED934-0BEF-A542-BCD3-49CEE041ED79}"/>
                        </a:ext>
                      </a:extLst>
                    </p:cNvPr>
                    <p:cNvCxnSpPr/>
                    <p:nvPr/>
                  </p:nvCxnSpPr>
                  <p:spPr>
                    <a:xfrm>
                      <a:off x="4837" y="1746"/>
                      <a:ext cx="0" cy="187"/>
                    </a:xfrm>
                    <a:prstGeom prst="straightConnector1">
                      <a:avLst/>
                    </a:prstGeom>
                    <a:noFill/>
                    <a:ln w="12700" cap="flat" cmpd="sng">
                      <a:solidFill>
                        <a:schemeClr val="dk1"/>
                      </a:solidFill>
                      <a:prstDash val="solid"/>
                      <a:round/>
                      <a:headEnd type="none" w="sm" len="sm"/>
                      <a:tailEnd type="none" w="sm" len="sm"/>
                    </a:ln>
                  </p:spPr>
                </p:cxnSp>
                <p:grpSp>
                  <p:nvGrpSpPr>
                    <p:cNvPr id="169" name="Google Shape;256;p17">
                      <a:extLst>
                        <a:ext uri="{FF2B5EF4-FFF2-40B4-BE49-F238E27FC236}">
                          <a16:creationId xmlns:a16="http://schemas.microsoft.com/office/drawing/2014/main" id="{C3AA971C-B12A-1248-9D56-0CE1DA8F2022}"/>
                        </a:ext>
                      </a:extLst>
                    </p:cNvPr>
                    <p:cNvGrpSpPr/>
                    <p:nvPr/>
                  </p:nvGrpSpPr>
                  <p:grpSpPr>
                    <a:xfrm rot="5400000">
                      <a:off x="4736" y="1314"/>
                      <a:ext cx="238" cy="108"/>
                      <a:chOff x="3216" y="1728"/>
                      <a:chExt cx="336" cy="144"/>
                    </a:xfrm>
                  </p:grpSpPr>
                  <p:cxnSp>
                    <p:nvCxnSpPr>
                      <p:cNvPr id="175" name="Google Shape;257;p17">
                        <a:extLst>
                          <a:ext uri="{FF2B5EF4-FFF2-40B4-BE49-F238E27FC236}">
                            <a16:creationId xmlns:a16="http://schemas.microsoft.com/office/drawing/2014/main" id="{E3F62B65-A538-3445-BC5B-9D5CB448F7C5}"/>
                          </a:ext>
                        </a:extLst>
                      </p:cNvPr>
                      <p:cNvCxnSpPr/>
                      <p:nvPr/>
                    </p:nvCxnSpPr>
                    <p:spPr>
                      <a:xfrm rot="10800000" flipH="1">
                        <a:off x="3216" y="1728"/>
                        <a:ext cx="48" cy="96"/>
                      </a:xfrm>
                      <a:prstGeom prst="straightConnector1">
                        <a:avLst/>
                      </a:prstGeom>
                      <a:noFill/>
                      <a:ln w="12700" cap="flat" cmpd="sng">
                        <a:solidFill>
                          <a:schemeClr val="dk1"/>
                        </a:solidFill>
                        <a:prstDash val="solid"/>
                        <a:round/>
                        <a:headEnd type="none" w="sm" len="sm"/>
                        <a:tailEnd type="none" w="sm" len="sm"/>
                      </a:ln>
                    </p:spPr>
                  </p:cxnSp>
                  <p:cxnSp>
                    <p:nvCxnSpPr>
                      <p:cNvPr id="176" name="Google Shape;258;p17">
                        <a:extLst>
                          <a:ext uri="{FF2B5EF4-FFF2-40B4-BE49-F238E27FC236}">
                            <a16:creationId xmlns:a16="http://schemas.microsoft.com/office/drawing/2014/main" id="{4A09C27E-33DB-5345-A84F-A22DFCC32380}"/>
                          </a:ext>
                        </a:extLst>
                      </p:cNvPr>
                      <p:cNvCxnSpPr/>
                      <p:nvPr/>
                    </p:nvCxnSpPr>
                    <p:spPr>
                      <a:xfrm>
                        <a:off x="3264" y="1728"/>
                        <a:ext cx="48" cy="144"/>
                      </a:xfrm>
                      <a:prstGeom prst="straightConnector1">
                        <a:avLst/>
                      </a:prstGeom>
                      <a:noFill/>
                      <a:ln w="12700" cap="flat" cmpd="sng">
                        <a:solidFill>
                          <a:schemeClr val="dk1"/>
                        </a:solidFill>
                        <a:prstDash val="solid"/>
                        <a:round/>
                        <a:headEnd type="none" w="sm" len="sm"/>
                        <a:tailEnd type="none" w="sm" len="sm"/>
                      </a:ln>
                    </p:spPr>
                  </p:cxnSp>
                  <p:cxnSp>
                    <p:nvCxnSpPr>
                      <p:cNvPr id="177" name="Google Shape;259;p17">
                        <a:extLst>
                          <a:ext uri="{FF2B5EF4-FFF2-40B4-BE49-F238E27FC236}">
                            <a16:creationId xmlns:a16="http://schemas.microsoft.com/office/drawing/2014/main" id="{F1E7C7A1-B88A-B446-B7B8-D75443CE021C}"/>
                          </a:ext>
                        </a:extLst>
                      </p:cNvPr>
                      <p:cNvCxnSpPr/>
                      <p:nvPr/>
                    </p:nvCxnSpPr>
                    <p:spPr>
                      <a:xfrm rot="10800000" flipH="1">
                        <a:off x="3312" y="1728"/>
                        <a:ext cx="48" cy="144"/>
                      </a:xfrm>
                      <a:prstGeom prst="straightConnector1">
                        <a:avLst/>
                      </a:prstGeom>
                      <a:noFill/>
                      <a:ln w="12700" cap="flat" cmpd="sng">
                        <a:solidFill>
                          <a:schemeClr val="dk1"/>
                        </a:solidFill>
                        <a:prstDash val="solid"/>
                        <a:round/>
                        <a:headEnd type="none" w="sm" len="sm"/>
                        <a:tailEnd type="none" w="sm" len="sm"/>
                      </a:ln>
                    </p:spPr>
                  </p:cxnSp>
                  <p:cxnSp>
                    <p:nvCxnSpPr>
                      <p:cNvPr id="178" name="Google Shape;260;p17">
                        <a:extLst>
                          <a:ext uri="{FF2B5EF4-FFF2-40B4-BE49-F238E27FC236}">
                            <a16:creationId xmlns:a16="http://schemas.microsoft.com/office/drawing/2014/main" id="{7BA06D1D-0E55-8744-987A-2DDE7497D788}"/>
                          </a:ext>
                        </a:extLst>
                      </p:cNvPr>
                      <p:cNvCxnSpPr/>
                      <p:nvPr/>
                    </p:nvCxnSpPr>
                    <p:spPr>
                      <a:xfrm>
                        <a:off x="3360" y="1728"/>
                        <a:ext cx="48" cy="144"/>
                      </a:xfrm>
                      <a:prstGeom prst="straightConnector1">
                        <a:avLst/>
                      </a:prstGeom>
                      <a:noFill/>
                      <a:ln w="12700" cap="flat" cmpd="sng">
                        <a:solidFill>
                          <a:schemeClr val="dk1"/>
                        </a:solidFill>
                        <a:prstDash val="solid"/>
                        <a:round/>
                        <a:headEnd type="none" w="sm" len="sm"/>
                        <a:tailEnd type="none" w="sm" len="sm"/>
                      </a:ln>
                    </p:spPr>
                  </p:cxnSp>
                  <p:cxnSp>
                    <p:nvCxnSpPr>
                      <p:cNvPr id="179" name="Google Shape;261;p17">
                        <a:extLst>
                          <a:ext uri="{FF2B5EF4-FFF2-40B4-BE49-F238E27FC236}">
                            <a16:creationId xmlns:a16="http://schemas.microsoft.com/office/drawing/2014/main" id="{0EE22C95-BFCA-F94E-9D35-3359383BDB2E}"/>
                          </a:ext>
                        </a:extLst>
                      </p:cNvPr>
                      <p:cNvCxnSpPr/>
                      <p:nvPr/>
                    </p:nvCxnSpPr>
                    <p:spPr>
                      <a:xfrm rot="10800000" flipH="1">
                        <a:off x="3408" y="1728"/>
                        <a:ext cx="48" cy="144"/>
                      </a:xfrm>
                      <a:prstGeom prst="straightConnector1">
                        <a:avLst/>
                      </a:prstGeom>
                      <a:noFill/>
                      <a:ln w="12700" cap="flat" cmpd="sng">
                        <a:solidFill>
                          <a:schemeClr val="dk1"/>
                        </a:solidFill>
                        <a:prstDash val="solid"/>
                        <a:round/>
                        <a:headEnd type="none" w="sm" len="sm"/>
                        <a:tailEnd type="none" w="sm" len="sm"/>
                      </a:ln>
                    </p:spPr>
                  </p:cxnSp>
                  <p:cxnSp>
                    <p:nvCxnSpPr>
                      <p:cNvPr id="180" name="Google Shape;262;p17">
                        <a:extLst>
                          <a:ext uri="{FF2B5EF4-FFF2-40B4-BE49-F238E27FC236}">
                            <a16:creationId xmlns:a16="http://schemas.microsoft.com/office/drawing/2014/main" id="{114FB65D-3E0B-C44E-A96A-57EC6A727D07}"/>
                          </a:ext>
                        </a:extLst>
                      </p:cNvPr>
                      <p:cNvCxnSpPr/>
                      <p:nvPr/>
                    </p:nvCxnSpPr>
                    <p:spPr>
                      <a:xfrm>
                        <a:off x="3456" y="1728"/>
                        <a:ext cx="48" cy="144"/>
                      </a:xfrm>
                      <a:prstGeom prst="straightConnector1">
                        <a:avLst/>
                      </a:prstGeom>
                      <a:noFill/>
                      <a:ln w="12700" cap="flat" cmpd="sng">
                        <a:solidFill>
                          <a:schemeClr val="dk1"/>
                        </a:solidFill>
                        <a:prstDash val="solid"/>
                        <a:round/>
                        <a:headEnd type="none" w="sm" len="sm"/>
                        <a:tailEnd type="none" w="sm" len="sm"/>
                      </a:ln>
                    </p:spPr>
                  </p:cxnSp>
                  <p:cxnSp>
                    <p:nvCxnSpPr>
                      <p:cNvPr id="181" name="Google Shape;263;p17">
                        <a:extLst>
                          <a:ext uri="{FF2B5EF4-FFF2-40B4-BE49-F238E27FC236}">
                            <a16:creationId xmlns:a16="http://schemas.microsoft.com/office/drawing/2014/main" id="{8D00826B-D991-2646-95AD-AB68323A5CD3}"/>
                          </a:ext>
                        </a:extLst>
                      </p:cNvPr>
                      <p:cNvCxnSpPr/>
                      <p:nvPr/>
                    </p:nvCxnSpPr>
                    <p:spPr>
                      <a:xfrm rot="10800000" flipH="1">
                        <a:off x="3504" y="1824"/>
                        <a:ext cx="48" cy="48"/>
                      </a:xfrm>
                      <a:prstGeom prst="straightConnector1">
                        <a:avLst/>
                      </a:prstGeom>
                      <a:noFill/>
                      <a:ln w="12700" cap="flat" cmpd="sng">
                        <a:solidFill>
                          <a:schemeClr val="dk1"/>
                        </a:solidFill>
                        <a:prstDash val="solid"/>
                        <a:round/>
                        <a:headEnd type="none" w="sm" len="sm"/>
                        <a:tailEnd type="none" w="sm" len="sm"/>
                      </a:ln>
                    </p:spPr>
                  </p:cxnSp>
                </p:grpSp>
                <p:sp>
                  <p:nvSpPr>
                    <p:cNvPr id="170" name="Google Shape;264;p17">
                      <a:extLst>
                        <a:ext uri="{FF2B5EF4-FFF2-40B4-BE49-F238E27FC236}">
                          <a16:creationId xmlns:a16="http://schemas.microsoft.com/office/drawing/2014/main" id="{FAA00DCA-AB13-8442-91AC-BF07E6D975B7}"/>
                        </a:ext>
                      </a:extLst>
                    </p:cNvPr>
                    <p:cNvSpPr/>
                    <p:nvPr/>
                  </p:nvSpPr>
                  <p:spPr>
                    <a:xfrm>
                      <a:off x="4830" y="1628"/>
                      <a:ext cx="600" cy="384"/>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700"/>
                        <a:buFont typeface="Arial"/>
                        <a:buNone/>
                      </a:pPr>
                      <a:r>
                        <a:rPr lang="en-GB" sz="500" b="0" i="0" u="none" strike="noStrike" cap="none">
                          <a:solidFill>
                            <a:srgbClr val="000000"/>
                          </a:solidFill>
                          <a:latin typeface="Arial"/>
                          <a:ea typeface="Arial"/>
                          <a:cs typeface="Arial"/>
                          <a:sym typeface="Arial"/>
                        </a:rPr>
                        <a:t>E</a:t>
                      </a:r>
                      <a:r>
                        <a:rPr lang="en-GB" sz="500" b="0" i="0" u="none" strike="noStrike" cap="none" baseline="-25000">
                          <a:solidFill>
                            <a:srgbClr val="000000"/>
                          </a:solidFill>
                          <a:latin typeface="Arial"/>
                          <a:ea typeface="Arial"/>
                          <a:cs typeface="Arial"/>
                          <a:sym typeface="Arial"/>
                        </a:rPr>
                        <a:t>k</a:t>
                      </a:r>
                      <a:endParaRPr sz="500" b="0" i="0" u="none" strike="noStrike" cap="none">
                        <a:solidFill>
                          <a:srgbClr val="000000"/>
                        </a:solidFill>
                        <a:latin typeface="Arial"/>
                        <a:ea typeface="Arial"/>
                        <a:cs typeface="Arial"/>
                        <a:sym typeface="Arial"/>
                      </a:endParaRPr>
                    </a:p>
                  </p:txBody>
                </p:sp>
                <p:sp>
                  <p:nvSpPr>
                    <p:cNvPr id="171" name="Google Shape;265;p17">
                      <a:extLst>
                        <a:ext uri="{FF2B5EF4-FFF2-40B4-BE49-F238E27FC236}">
                          <a16:creationId xmlns:a16="http://schemas.microsoft.com/office/drawing/2014/main" id="{03116FB2-DDBE-FC48-AE01-E9672DF5253F}"/>
                        </a:ext>
                      </a:extLst>
                    </p:cNvPr>
                    <p:cNvSpPr/>
                    <p:nvPr/>
                  </p:nvSpPr>
                  <p:spPr>
                    <a:xfrm>
                      <a:off x="4865" y="1163"/>
                      <a:ext cx="511" cy="384"/>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700"/>
                        <a:buFont typeface="Arial"/>
                        <a:buNone/>
                      </a:pPr>
                      <a:r>
                        <a:rPr lang="en-GB" sz="500" b="0" i="0" u="none" strike="noStrike" cap="none">
                          <a:solidFill>
                            <a:srgbClr val="000000"/>
                          </a:solidFill>
                          <a:latin typeface="Arial"/>
                          <a:ea typeface="Arial"/>
                          <a:cs typeface="Arial"/>
                          <a:sym typeface="Arial"/>
                        </a:rPr>
                        <a:t>g</a:t>
                      </a:r>
                      <a:r>
                        <a:rPr lang="en-GB" sz="500" b="0" i="0" u="none" strike="noStrike" cap="none" baseline="-25000">
                          <a:solidFill>
                            <a:srgbClr val="000000"/>
                          </a:solidFill>
                          <a:latin typeface="Arial"/>
                          <a:ea typeface="Arial"/>
                          <a:cs typeface="Arial"/>
                          <a:sym typeface="Arial"/>
                        </a:rPr>
                        <a:t>k</a:t>
                      </a:r>
                      <a:endParaRPr sz="500" b="0" i="0" u="none" strike="noStrike" cap="none">
                        <a:solidFill>
                          <a:srgbClr val="000000"/>
                        </a:solidFill>
                        <a:latin typeface="Arial"/>
                        <a:ea typeface="Arial"/>
                        <a:cs typeface="Arial"/>
                        <a:sym typeface="Arial"/>
                      </a:endParaRPr>
                    </a:p>
                  </p:txBody>
                </p:sp>
                <p:cxnSp>
                  <p:nvCxnSpPr>
                    <p:cNvPr id="172" name="Google Shape;266;p17">
                      <a:extLst>
                        <a:ext uri="{FF2B5EF4-FFF2-40B4-BE49-F238E27FC236}">
                          <a16:creationId xmlns:a16="http://schemas.microsoft.com/office/drawing/2014/main" id="{F3C0BFDD-589A-1C4F-AD01-8A461CDF72FF}"/>
                        </a:ext>
                      </a:extLst>
                    </p:cNvPr>
                    <p:cNvCxnSpPr/>
                    <p:nvPr/>
                  </p:nvCxnSpPr>
                  <p:spPr>
                    <a:xfrm>
                      <a:off x="4320" y="1926"/>
                      <a:ext cx="516" cy="0"/>
                    </a:xfrm>
                    <a:prstGeom prst="straightConnector1">
                      <a:avLst/>
                    </a:prstGeom>
                    <a:noFill/>
                    <a:ln w="12700" cap="flat" cmpd="sng">
                      <a:solidFill>
                        <a:schemeClr val="dk1"/>
                      </a:solidFill>
                      <a:prstDash val="solid"/>
                      <a:round/>
                      <a:headEnd type="none" w="sm" len="sm"/>
                      <a:tailEnd type="none" w="sm" len="sm"/>
                    </a:ln>
                  </p:spPr>
                </p:cxnSp>
                <p:cxnSp>
                  <p:nvCxnSpPr>
                    <p:cNvPr id="173" name="Google Shape;267;p17">
                      <a:extLst>
                        <a:ext uri="{FF2B5EF4-FFF2-40B4-BE49-F238E27FC236}">
                          <a16:creationId xmlns:a16="http://schemas.microsoft.com/office/drawing/2014/main" id="{9D989A5C-3716-F44A-9965-805A8DCCAF27}"/>
                        </a:ext>
                      </a:extLst>
                    </p:cNvPr>
                    <p:cNvCxnSpPr/>
                    <p:nvPr/>
                  </p:nvCxnSpPr>
                  <p:spPr>
                    <a:xfrm>
                      <a:off x="4320" y="1120"/>
                      <a:ext cx="516" cy="0"/>
                    </a:xfrm>
                    <a:prstGeom prst="straightConnector1">
                      <a:avLst/>
                    </a:prstGeom>
                    <a:noFill/>
                    <a:ln w="12700" cap="flat" cmpd="sng">
                      <a:solidFill>
                        <a:schemeClr val="dk1"/>
                      </a:solidFill>
                      <a:prstDash val="solid"/>
                      <a:round/>
                      <a:headEnd type="none" w="sm" len="sm"/>
                      <a:tailEnd type="none" w="sm" len="sm"/>
                    </a:ln>
                  </p:spPr>
                </p:cxnSp>
                <p:cxnSp>
                  <p:nvCxnSpPr>
                    <p:cNvPr id="174" name="Google Shape;268;p17">
                      <a:extLst>
                        <a:ext uri="{FF2B5EF4-FFF2-40B4-BE49-F238E27FC236}">
                          <a16:creationId xmlns:a16="http://schemas.microsoft.com/office/drawing/2014/main" id="{E6E85CA0-FEC3-E342-B4DD-321D75890792}"/>
                        </a:ext>
                      </a:extLst>
                    </p:cNvPr>
                    <p:cNvCxnSpPr/>
                    <p:nvPr/>
                  </p:nvCxnSpPr>
                  <p:spPr>
                    <a:xfrm rot="10800000" flipH="1">
                      <a:off x="4704" y="1152"/>
                      <a:ext cx="336" cy="240"/>
                    </a:xfrm>
                    <a:prstGeom prst="straightConnector1">
                      <a:avLst/>
                    </a:prstGeom>
                    <a:noFill/>
                    <a:ln w="12700" cap="flat" cmpd="sng">
                      <a:solidFill>
                        <a:schemeClr val="dk1"/>
                      </a:solidFill>
                      <a:prstDash val="solid"/>
                      <a:round/>
                      <a:headEnd type="none" w="sm" len="sm"/>
                      <a:tailEnd type="triangle" w="med" len="med"/>
                    </a:ln>
                  </p:spPr>
                </p:cxnSp>
              </p:grpSp>
              <p:grpSp>
                <p:nvGrpSpPr>
                  <p:cNvPr id="157" name="Google Shape;269;p17">
                    <a:extLst>
                      <a:ext uri="{FF2B5EF4-FFF2-40B4-BE49-F238E27FC236}">
                        <a16:creationId xmlns:a16="http://schemas.microsoft.com/office/drawing/2014/main" id="{EF47B755-9711-544E-A9EF-DF9E5C3A6C3C}"/>
                      </a:ext>
                    </a:extLst>
                  </p:cNvPr>
                  <p:cNvGrpSpPr/>
                  <p:nvPr/>
                </p:nvGrpSpPr>
                <p:grpSpPr>
                  <a:xfrm>
                    <a:off x="6219381" y="5606760"/>
                    <a:ext cx="1778375" cy="1153577"/>
                    <a:chOff x="6130925" y="1349283"/>
                    <a:chExt cx="1778375" cy="1154686"/>
                  </a:xfrm>
                </p:grpSpPr>
                <p:sp>
                  <p:nvSpPr>
                    <p:cNvPr id="158" name="Google Shape;270;p17">
                      <a:extLst>
                        <a:ext uri="{FF2B5EF4-FFF2-40B4-BE49-F238E27FC236}">
                          <a16:creationId xmlns:a16="http://schemas.microsoft.com/office/drawing/2014/main" id="{FD388881-997B-5E4A-9FB9-5BB898F4DFE5}"/>
                        </a:ext>
                      </a:extLst>
                    </p:cNvPr>
                    <p:cNvSpPr/>
                    <p:nvPr/>
                  </p:nvSpPr>
                  <p:spPr>
                    <a:xfrm>
                      <a:off x="6764702" y="1349283"/>
                      <a:ext cx="1144598" cy="55279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700"/>
                        <a:buFont typeface="Arial"/>
                        <a:buNone/>
                      </a:pPr>
                      <a:r>
                        <a:rPr lang="en-GB" sz="500" b="0" i="0" u="none" strike="noStrike" cap="none">
                          <a:solidFill>
                            <a:srgbClr val="000000"/>
                          </a:solidFill>
                          <a:latin typeface="Arial"/>
                          <a:ea typeface="Arial"/>
                          <a:cs typeface="Arial"/>
                          <a:sym typeface="Arial"/>
                        </a:rPr>
                        <a:t>I inj</a:t>
                      </a:r>
                      <a:endParaRPr sz="500" b="0" i="0" u="none" strike="noStrike" cap="none">
                        <a:solidFill>
                          <a:srgbClr val="000000"/>
                        </a:solidFill>
                        <a:latin typeface="Arial"/>
                        <a:ea typeface="Arial"/>
                        <a:cs typeface="Arial"/>
                        <a:sym typeface="Arial"/>
                      </a:endParaRPr>
                    </a:p>
                  </p:txBody>
                </p:sp>
                <p:sp>
                  <p:nvSpPr>
                    <p:cNvPr id="159" name="Google Shape;271;p17">
                      <a:extLst>
                        <a:ext uri="{FF2B5EF4-FFF2-40B4-BE49-F238E27FC236}">
                          <a16:creationId xmlns:a16="http://schemas.microsoft.com/office/drawing/2014/main" id="{CD9BDDD2-BB03-8B40-83CA-915FD5DA7DE4}"/>
                        </a:ext>
                      </a:extLst>
                    </p:cNvPr>
                    <p:cNvSpPr/>
                    <p:nvPr/>
                  </p:nvSpPr>
                  <p:spPr>
                    <a:xfrm>
                      <a:off x="6772275" y="1828630"/>
                      <a:ext cx="228600" cy="228820"/>
                    </a:xfrm>
                    <a:prstGeom prst="ellipse">
                      <a:avLst/>
                    </a:prstGeom>
                    <a:solidFill>
                      <a:srgbClr val="00CC00"/>
                    </a:solidFill>
                    <a:ln w="127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900"/>
                        <a:buFont typeface="Arial"/>
                        <a:buNone/>
                      </a:pPr>
                      <a:endParaRPr sz="700" b="0" i="0" u="none" strike="noStrike" cap="none">
                        <a:solidFill>
                          <a:schemeClr val="lt1"/>
                        </a:solidFill>
                        <a:latin typeface="Arial"/>
                        <a:ea typeface="Arial"/>
                        <a:cs typeface="Arial"/>
                        <a:sym typeface="Arial"/>
                      </a:endParaRPr>
                    </a:p>
                  </p:txBody>
                </p:sp>
                <p:grpSp>
                  <p:nvGrpSpPr>
                    <p:cNvPr id="160" name="Google Shape;272;p17">
                      <a:extLst>
                        <a:ext uri="{FF2B5EF4-FFF2-40B4-BE49-F238E27FC236}">
                          <a16:creationId xmlns:a16="http://schemas.microsoft.com/office/drawing/2014/main" id="{9AD62AAE-0E58-1342-A8A5-21B09E6BB5FF}"/>
                        </a:ext>
                      </a:extLst>
                    </p:cNvPr>
                    <p:cNvGrpSpPr/>
                    <p:nvPr/>
                  </p:nvGrpSpPr>
                  <p:grpSpPr>
                    <a:xfrm>
                      <a:off x="6130925" y="1350334"/>
                      <a:ext cx="762003" cy="1153635"/>
                      <a:chOff x="6130925" y="1350334"/>
                      <a:chExt cx="762003" cy="1153635"/>
                    </a:xfrm>
                  </p:grpSpPr>
                  <p:cxnSp>
                    <p:nvCxnSpPr>
                      <p:cNvPr id="161" name="Google Shape;273;p17">
                        <a:extLst>
                          <a:ext uri="{FF2B5EF4-FFF2-40B4-BE49-F238E27FC236}">
                            <a16:creationId xmlns:a16="http://schemas.microsoft.com/office/drawing/2014/main" id="{D1EF1850-891D-0449-9792-EF9B3715E21B}"/>
                          </a:ext>
                        </a:extLst>
                      </p:cNvPr>
                      <p:cNvCxnSpPr/>
                      <p:nvPr/>
                    </p:nvCxnSpPr>
                    <p:spPr>
                      <a:xfrm>
                        <a:off x="6880853" y="1350334"/>
                        <a:ext cx="0" cy="1142999"/>
                      </a:xfrm>
                      <a:prstGeom prst="straightConnector1">
                        <a:avLst/>
                      </a:prstGeom>
                      <a:noFill/>
                      <a:ln w="12700" cap="flat" cmpd="sng">
                        <a:solidFill>
                          <a:schemeClr val="dk1"/>
                        </a:solidFill>
                        <a:prstDash val="solid"/>
                        <a:round/>
                        <a:headEnd type="none" w="sm" len="sm"/>
                        <a:tailEnd type="none" w="sm" len="sm"/>
                      </a:ln>
                    </p:spPr>
                  </p:cxnSp>
                  <p:cxnSp>
                    <p:nvCxnSpPr>
                      <p:cNvPr id="162" name="Google Shape;274;p17">
                        <a:extLst>
                          <a:ext uri="{FF2B5EF4-FFF2-40B4-BE49-F238E27FC236}">
                            <a16:creationId xmlns:a16="http://schemas.microsoft.com/office/drawing/2014/main" id="{F5E17832-6E93-1747-9C09-0AC078F6F247}"/>
                          </a:ext>
                        </a:extLst>
                      </p:cNvPr>
                      <p:cNvCxnSpPr/>
                      <p:nvPr/>
                    </p:nvCxnSpPr>
                    <p:spPr>
                      <a:xfrm>
                        <a:off x="6130926" y="1350334"/>
                        <a:ext cx="762000" cy="0"/>
                      </a:xfrm>
                      <a:prstGeom prst="straightConnector1">
                        <a:avLst/>
                      </a:prstGeom>
                      <a:noFill/>
                      <a:ln w="12700" cap="flat" cmpd="sng">
                        <a:solidFill>
                          <a:schemeClr val="dk1"/>
                        </a:solidFill>
                        <a:prstDash val="solid"/>
                        <a:round/>
                        <a:headEnd type="none" w="sm" len="sm"/>
                        <a:tailEnd type="none" w="sm" len="sm"/>
                      </a:ln>
                    </p:spPr>
                  </p:cxnSp>
                  <p:cxnSp>
                    <p:nvCxnSpPr>
                      <p:cNvPr id="163" name="Google Shape;275;p17">
                        <a:extLst>
                          <a:ext uri="{FF2B5EF4-FFF2-40B4-BE49-F238E27FC236}">
                            <a16:creationId xmlns:a16="http://schemas.microsoft.com/office/drawing/2014/main" id="{11B6B6A3-62EC-4C40-810E-4E02C4154738}"/>
                          </a:ext>
                        </a:extLst>
                      </p:cNvPr>
                      <p:cNvCxnSpPr/>
                      <p:nvPr/>
                    </p:nvCxnSpPr>
                    <p:spPr>
                      <a:xfrm>
                        <a:off x="6130925" y="2503969"/>
                        <a:ext cx="762003" cy="0"/>
                      </a:xfrm>
                      <a:prstGeom prst="straightConnector1">
                        <a:avLst/>
                      </a:prstGeom>
                      <a:noFill/>
                      <a:ln w="12700" cap="flat" cmpd="sng">
                        <a:solidFill>
                          <a:schemeClr val="dk1"/>
                        </a:solidFill>
                        <a:prstDash val="solid"/>
                        <a:round/>
                        <a:headEnd type="none" w="sm" len="sm"/>
                        <a:tailEnd type="none" w="sm" len="sm"/>
                      </a:ln>
                    </p:spPr>
                  </p:cxnSp>
                </p:grpSp>
              </p:grpSp>
            </p:grpSp>
            <p:pic>
              <p:nvPicPr>
                <p:cNvPr id="153" name="Google Shape;276;p17">
                  <a:extLst>
                    <a:ext uri="{FF2B5EF4-FFF2-40B4-BE49-F238E27FC236}">
                      <a16:creationId xmlns:a16="http://schemas.microsoft.com/office/drawing/2014/main" id="{12ACF2DE-C06F-654B-9C03-DA73C9AA79CC}"/>
                    </a:ext>
                  </a:extLst>
                </p:cNvPr>
                <p:cNvPicPr preferRelativeResize="0"/>
                <p:nvPr/>
              </p:nvPicPr>
              <p:blipFill rotWithShape="1">
                <a:blip r:embed="rId9">
                  <a:alphaModFix/>
                </a:blip>
                <a:srcRect/>
                <a:stretch/>
              </p:blipFill>
              <p:spPr>
                <a:xfrm>
                  <a:off x="6162525" y="2232981"/>
                  <a:ext cx="2639492" cy="393339"/>
                </a:xfrm>
                <a:prstGeom prst="rect">
                  <a:avLst/>
                </a:prstGeom>
                <a:noFill/>
                <a:ln>
                  <a:noFill/>
                </a:ln>
              </p:spPr>
            </p:pic>
          </p:grpSp>
          <p:sp>
            <p:nvSpPr>
              <p:cNvPr id="149" name="Google Shape;278;p17">
                <a:extLst>
                  <a:ext uri="{FF2B5EF4-FFF2-40B4-BE49-F238E27FC236}">
                    <a16:creationId xmlns:a16="http://schemas.microsoft.com/office/drawing/2014/main" id="{485A8B3A-F632-E640-A39B-C5C910197C2F}"/>
                  </a:ext>
                </a:extLst>
              </p:cNvPr>
              <p:cNvSpPr/>
              <p:nvPr/>
            </p:nvSpPr>
            <p:spPr>
              <a:xfrm>
                <a:off x="3057566" y="2008522"/>
                <a:ext cx="234385" cy="230614"/>
              </a:xfrm>
              <a:prstGeom prst="ellipse">
                <a:avLst/>
              </a:prstGeom>
              <a:gradFill>
                <a:gsLst>
                  <a:gs pos="0">
                    <a:srgbClr val="A0E1F4"/>
                  </a:gs>
                  <a:gs pos="35000">
                    <a:srgbClr val="BCEAF6"/>
                  </a:gs>
                  <a:gs pos="100000">
                    <a:srgbClr val="E4F9FC"/>
                  </a:gs>
                </a:gsLst>
                <a:lin ang="16200000" scaled="0"/>
              </a:gradFill>
              <a:ln w="9525" cap="flat" cmpd="sng">
                <a:solidFill>
                  <a:srgbClr val="2794A3"/>
                </a:solidFill>
                <a:prstDash val="solid"/>
                <a:round/>
                <a:headEnd type="none" w="sm" len="sm"/>
                <a:tailEnd type="none" w="sm" len="sm"/>
              </a:ln>
              <a:effectLst>
                <a:outerShdw blurRad="40000" dist="20000" dir="5400000" rotWithShape="0">
                  <a:srgbClr val="000000">
                    <a:alpha val="37254"/>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50"/>
                  <a:buFont typeface="Arial"/>
                  <a:buNone/>
                </a:pPr>
                <a:endParaRPr sz="900" b="0" i="0" u="none" strike="noStrike" cap="none">
                  <a:solidFill>
                    <a:schemeClr val="dk1"/>
                  </a:solidFill>
                  <a:latin typeface="Arial"/>
                  <a:ea typeface="Arial"/>
                  <a:cs typeface="Arial"/>
                  <a:sym typeface="Arial"/>
                </a:endParaRPr>
              </a:p>
            </p:txBody>
          </p:sp>
        </p:grpSp>
      </p:grpSp>
      <p:pic>
        <p:nvPicPr>
          <p:cNvPr id="230" name="Bild 16">
            <a:extLst>
              <a:ext uri="{FF2B5EF4-FFF2-40B4-BE49-F238E27FC236}">
                <a16:creationId xmlns:a16="http://schemas.microsoft.com/office/drawing/2014/main" id="{80A8ECC5-D55E-154E-A48E-851059C7BCCE}"/>
              </a:ext>
            </a:extLst>
          </p:cNvPr>
          <p:cNvPicPr>
            <a:picLocks noChangeAspect="1"/>
          </p:cNvPicPr>
          <p:nvPr/>
        </p:nvPicPr>
        <p:blipFill>
          <a:blip r:embed="rId12"/>
          <a:stretch>
            <a:fillRect/>
          </a:stretch>
        </p:blipFill>
        <p:spPr>
          <a:xfrm>
            <a:off x="6023637" y="592257"/>
            <a:ext cx="691089" cy="589310"/>
          </a:xfrm>
          <a:prstGeom prst="rect">
            <a:avLst/>
          </a:prstGeom>
        </p:spPr>
      </p:pic>
      <p:grpSp>
        <p:nvGrpSpPr>
          <p:cNvPr id="236" name="Group 235">
            <a:extLst>
              <a:ext uri="{FF2B5EF4-FFF2-40B4-BE49-F238E27FC236}">
                <a16:creationId xmlns:a16="http://schemas.microsoft.com/office/drawing/2014/main" id="{415708C7-C71C-A147-AE0E-7C3856DFA574}"/>
              </a:ext>
            </a:extLst>
          </p:cNvPr>
          <p:cNvGrpSpPr/>
          <p:nvPr/>
        </p:nvGrpSpPr>
        <p:grpSpPr>
          <a:xfrm>
            <a:off x="6798023" y="604008"/>
            <a:ext cx="859663" cy="522724"/>
            <a:chOff x="5783648" y="-194083"/>
            <a:chExt cx="1432034" cy="870757"/>
          </a:xfrm>
        </p:grpSpPr>
        <p:pic>
          <p:nvPicPr>
            <p:cNvPr id="231" name="Bild 21">
              <a:extLst>
                <a:ext uri="{FF2B5EF4-FFF2-40B4-BE49-F238E27FC236}">
                  <a16:creationId xmlns:a16="http://schemas.microsoft.com/office/drawing/2014/main" id="{DE61A81F-38CF-C940-981F-E027F0E93863}"/>
                </a:ext>
              </a:extLst>
            </p:cNvPr>
            <p:cNvPicPr>
              <a:picLocks noChangeAspect="1"/>
            </p:cNvPicPr>
            <p:nvPr/>
          </p:nvPicPr>
          <p:blipFill>
            <a:blip r:embed="rId13"/>
            <a:stretch>
              <a:fillRect/>
            </a:stretch>
          </p:blipFill>
          <p:spPr>
            <a:xfrm>
              <a:off x="5783649" y="-194083"/>
              <a:ext cx="1432033" cy="684553"/>
            </a:xfrm>
            <a:prstGeom prst="rect">
              <a:avLst/>
            </a:prstGeom>
          </p:spPr>
        </p:pic>
        <p:sp>
          <p:nvSpPr>
            <p:cNvPr id="232" name="Textfeld 3">
              <a:extLst>
                <a:ext uri="{FF2B5EF4-FFF2-40B4-BE49-F238E27FC236}">
                  <a16:creationId xmlns:a16="http://schemas.microsoft.com/office/drawing/2014/main" id="{E967AD12-E29D-D24A-BCB2-9A739D8E11BF}"/>
                </a:ext>
              </a:extLst>
            </p:cNvPr>
            <p:cNvSpPr txBox="1"/>
            <p:nvPr/>
          </p:nvSpPr>
          <p:spPr>
            <a:xfrm>
              <a:off x="5783648" y="320278"/>
              <a:ext cx="1432033" cy="356396"/>
            </a:xfrm>
            <a:prstGeom prst="rect">
              <a:avLst/>
            </a:prstGeom>
            <a:noFill/>
          </p:spPr>
          <p:txBody>
            <a:bodyPr wrap="square" rtlCol="0">
              <a:spAutoFit/>
            </a:bodyPr>
            <a:lstStyle/>
            <a:p>
              <a:pPr algn="ctr"/>
              <a:r>
                <a:rPr lang="de-DE" sz="1100" dirty="0">
                  <a:solidFill>
                    <a:schemeClr val="accent1">
                      <a:lumMod val="75000"/>
                    </a:schemeClr>
                  </a:solidFill>
                </a:rPr>
                <a:t>TrueNorth</a:t>
              </a:r>
            </a:p>
          </p:txBody>
        </p:sp>
      </p:grpSp>
      <p:grpSp>
        <p:nvGrpSpPr>
          <p:cNvPr id="237" name="Group 236">
            <a:extLst>
              <a:ext uri="{FF2B5EF4-FFF2-40B4-BE49-F238E27FC236}">
                <a16:creationId xmlns:a16="http://schemas.microsoft.com/office/drawing/2014/main" id="{2F4AEB1B-0978-9642-9BCF-377D91A0811B}"/>
              </a:ext>
            </a:extLst>
          </p:cNvPr>
          <p:cNvGrpSpPr/>
          <p:nvPr/>
        </p:nvGrpSpPr>
        <p:grpSpPr>
          <a:xfrm>
            <a:off x="7574388" y="595410"/>
            <a:ext cx="859664" cy="558939"/>
            <a:chOff x="7664428" y="-188054"/>
            <a:chExt cx="1432033" cy="931084"/>
          </a:xfrm>
        </p:grpSpPr>
        <p:pic>
          <p:nvPicPr>
            <p:cNvPr id="233" name="Grafik 22">
              <a:extLst>
                <a:ext uri="{FF2B5EF4-FFF2-40B4-BE49-F238E27FC236}">
                  <a16:creationId xmlns:a16="http://schemas.microsoft.com/office/drawing/2014/main" id="{D10DD298-4C76-8B4D-87EC-7F76F0817FD9}"/>
                </a:ext>
              </a:extLst>
            </p:cNvPr>
            <p:cNvPicPr>
              <a:picLocks noChangeAspect="1"/>
            </p:cNvPicPr>
            <p:nvPr/>
          </p:nvPicPr>
          <p:blipFill>
            <a:blip r:embed="rId14"/>
            <a:stretch>
              <a:fillRect/>
            </a:stretch>
          </p:blipFill>
          <p:spPr>
            <a:xfrm>
              <a:off x="7859615" y="-188054"/>
              <a:ext cx="950820" cy="630869"/>
            </a:xfrm>
            <a:prstGeom prst="rect">
              <a:avLst/>
            </a:prstGeom>
          </p:spPr>
        </p:pic>
        <p:sp>
          <p:nvSpPr>
            <p:cNvPr id="234" name="Textfeld 23">
              <a:extLst>
                <a:ext uri="{FF2B5EF4-FFF2-40B4-BE49-F238E27FC236}">
                  <a16:creationId xmlns:a16="http://schemas.microsoft.com/office/drawing/2014/main" id="{5C3BF83E-DEB1-A044-9B1D-12AEE24E120B}"/>
                </a:ext>
              </a:extLst>
            </p:cNvPr>
            <p:cNvSpPr txBox="1"/>
            <p:nvPr/>
          </p:nvSpPr>
          <p:spPr>
            <a:xfrm>
              <a:off x="7664428" y="386634"/>
              <a:ext cx="1432033" cy="356396"/>
            </a:xfrm>
            <a:prstGeom prst="rect">
              <a:avLst/>
            </a:prstGeom>
            <a:noFill/>
          </p:spPr>
          <p:txBody>
            <a:bodyPr wrap="square" rtlCol="0">
              <a:spAutoFit/>
            </a:bodyPr>
            <a:lstStyle/>
            <a:p>
              <a:pPr algn="ctr"/>
              <a:r>
                <a:rPr lang="de-DE" sz="1100" dirty="0" err="1">
                  <a:solidFill>
                    <a:srgbClr val="0070C0"/>
                  </a:solidFill>
                </a:rPr>
                <a:t>Loihi</a:t>
              </a:r>
              <a:endParaRPr lang="de-DE" sz="1100" dirty="0">
                <a:solidFill>
                  <a:srgbClr val="0070C0"/>
                </a:solidFill>
              </a:endParaRPr>
            </a:p>
          </p:txBody>
        </p:sp>
      </p:grpSp>
      <p:pic>
        <p:nvPicPr>
          <p:cNvPr id="239" name="Bild 10" descr="Logo.jpg">
            <a:extLst>
              <a:ext uri="{FF2B5EF4-FFF2-40B4-BE49-F238E27FC236}">
                <a16:creationId xmlns:a16="http://schemas.microsoft.com/office/drawing/2014/main" id="{446BA47A-B2D3-F242-AE15-A9664CB51AD5}"/>
              </a:ext>
            </a:extLst>
          </p:cNvPr>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8356852" y="643627"/>
            <a:ext cx="736004" cy="3683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40" name="TextBox 239">
            <a:extLst>
              <a:ext uri="{FF2B5EF4-FFF2-40B4-BE49-F238E27FC236}">
                <a16:creationId xmlns:a16="http://schemas.microsoft.com/office/drawing/2014/main" id="{D8DE04C4-F8CE-FF46-A87A-86D9451E1EB7}"/>
              </a:ext>
            </a:extLst>
          </p:cNvPr>
          <p:cNvSpPr txBox="1"/>
          <p:nvPr/>
        </p:nvSpPr>
        <p:spPr>
          <a:xfrm>
            <a:off x="5955816" y="1253289"/>
            <a:ext cx="633507" cy="461665"/>
          </a:xfrm>
          <a:prstGeom prst="rect">
            <a:avLst/>
          </a:prstGeom>
          <a:noFill/>
        </p:spPr>
        <p:txBody>
          <a:bodyPr wrap="none" rtlCol="0">
            <a:spAutoFit/>
          </a:bodyPr>
          <a:lstStyle/>
          <a:p>
            <a:pPr algn="ctr"/>
            <a:r>
              <a:rPr lang="en-US" sz="1200" dirty="0">
                <a:latin typeface="Arial Narrow" charset="0"/>
                <a:cs typeface="Arial Narrow" charset="0"/>
              </a:rPr>
              <a:t>YES</a:t>
            </a:r>
          </a:p>
          <a:p>
            <a:pPr algn="ctr"/>
            <a:r>
              <a:rPr lang="en-US" sz="1200" dirty="0">
                <a:latin typeface="Arial Narrow" charset="0"/>
                <a:cs typeface="Arial Narrow" charset="0"/>
              </a:rPr>
              <a:t>numeric</a:t>
            </a:r>
          </a:p>
        </p:txBody>
      </p:sp>
      <p:sp>
        <p:nvSpPr>
          <p:cNvPr id="243" name="TextBox 242">
            <a:extLst>
              <a:ext uri="{FF2B5EF4-FFF2-40B4-BE49-F238E27FC236}">
                <a16:creationId xmlns:a16="http://schemas.microsoft.com/office/drawing/2014/main" id="{3C2CA61E-9D4C-064C-A546-0FAC6C2977B8}"/>
              </a:ext>
            </a:extLst>
          </p:cNvPr>
          <p:cNvSpPr txBox="1"/>
          <p:nvPr/>
        </p:nvSpPr>
        <p:spPr>
          <a:xfrm>
            <a:off x="8423294" y="1253289"/>
            <a:ext cx="638316" cy="461665"/>
          </a:xfrm>
          <a:prstGeom prst="rect">
            <a:avLst/>
          </a:prstGeom>
          <a:noFill/>
        </p:spPr>
        <p:txBody>
          <a:bodyPr wrap="none" rtlCol="0">
            <a:spAutoFit/>
          </a:bodyPr>
          <a:lstStyle/>
          <a:p>
            <a:pPr algn="ctr"/>
            <a:r>
              <a:rPr lang="en-US" sz="1200" dirty="0">
                <a:latin typeface="Arial Narrow" charset="0"/>
                <a:cs typeface="Arial Narrow" charset="0"/>
              </a:rPr>
              <a:t>YES</a:t>
            </a:r>
          </a:p>
          <a:p>
            <a:pPr algn="ctr"/>
            <a:r>
              <a:rPr lang="en-US" sz="1200" dirty="0">
                <a:latin typeface="Arial Narrow" charset="0"/>
                <a:cs typeface="Arial Narrow" charset="0"/>
              </a:rPr>
              <a:t>physical</a:t>
            </a:r>
          </a:p>
        </p:txBody>
      </p:sp>
      <p:sp>
        <p:nvSpPr>
          <p:cNvPr id="248" name="TextBox 247">
            <a:extLst>
              <a:ext uri="{FF2B5EF4-FFF2-40B4-BE49-F238E27FC236}">
                <a16:creationId xmlns:a16="http://schemas.microsoft.com/office/drawing/2014/main" id="{4B3D2E13-96BA-C044-9283-DC20359C31ED}"/>
              </a:ext>
            </a:extLst>
          </p:cNvPr>
          <p:cNvSpPr txBox="1"/>
          <p:nvPr/>
        </p:nvSpPr>
        <p:spPr>
          <a:xfrm>
            <a:off x="6870004" y="1253289"/>
            <a:ext cx="633507" cy="461665"/>
          </a:xfrm>
          <a:prstGeom prst="rect">
            <a:avLst/>
          </a:prstGeom>
          <a:noFill/>
        </p:spPr>
        <p:txBody>
          <a:bodyPr wrap="none" rtlCol="0">
            <a:spAutoFit/>
          </a:bodyPr>
          <a:lstStyle/>
          <a:p>
            <a:pPr algn="ctr"/>
            <a:r>
              <a:rPr lang="en-US" sz="1200" dirty="0">
                <a:latin typeface="Arial Narrow" charset="0"/>
                <a:cs typeface="Arial Narrow" charset="0"/>
              </a:rPr>
              <a:t>YES</a:t>
            </a:r>
          </a:p>
          <a:p>
            <a:pPr algn="ctr"/>
            <a:r>
              <a:rPr lang="en-US" sz="1200" dirty="0">
                <a:latin typeface="Arial Narrow" charset="0"/>
                <a:cs typeface="Arial Narrow" charset="0"/>
              </a:rPr>
              <a:t>numeric</a:t>
            </a:r>
          </a:p>
        </p:txBody>
      </p:sp>
      <p:sp>
        <p:nvSpPr>
          <p:cNvPr id="249" name="TextBox 248">
            <a:extLst>
              <a:ext uri="{FF2B5EF4-FFF2-40B4-BE49-F238E27FC236}">
                <a16:creationId xmlns:a16="http://schemas.microsoft.com/office/drawing/2014/main" id="{4597AC13-C28E-FC4A-A898-88EE40491F1F}"/>
              </a:ext>
            </a:extLst>
          </p:cNvPr>
          <p:cNvSpPr txBox="1"/>
          <p:nvPr/>
        </p:nvSpPr>
        <p:spPr>
          <a:xfrm>
            <a:off x="7733495" y="1253289"/>
            <a:ext cx="633507" cy="461665"/>
          </a:xfrm>
          <a:prstGeom prst="rect">
            <a:avLst/>
          </a:prstGeom>
          <a:noFill/>
        </p:spPr>
        <p:txBody>
          <a:bodyPr wrap="none" rtlCol="0">
            <a:spAutoFit/>
          </a:bodyPr>
          <a:lstStyle/>
          <a:p>
            <a:pPr algn="ctr"/>
            <a:r>
              <a:rPr lang="en-US" sz="1200" dirty="0">
                <a:latin typeface="Arial Narrow" charset="0"/>
                <a:cs typeface="Arial Narrow" charset="0"/>
              </a:rPr>
              <a:t>YES</a:t>
            </a:r>
          </a:p>
          <a:p>
            <a:pPr algn="ctr"/>
            <a:r>
              <a:rPr lang="en-US" sz="1200" dirty="0">
                <a:latin typeface="Arial Narrow" charset="0"/>
                <a:cs typeface="Arial Narrow" charset="0"/>
              </a:rPr>
              <a:t>numeric</a:t>
            </a:r>
          </a:p>
        </p:txBody>
      </p:sp>
      <p:sp>
        <p:nvSpPr>
          <p:cNvPr id="250" name="TextBox 249">
            <a:extLst>
              <a:ext uri="{FF2B5EF4-FFF2-40B4-BE49-F238E27FC236}">
                <a16:creationId xmlns:a16="http://schemas.microsoft.com/office/drawing/2014/main" id="{F9BE26DD-A4A8-3741-BC30-FBF2DA901B37}"/>
              </a:ext>
            </a:extLst>
          </p:cNvPr>
          <p:cNvSpPr txBox="1"/>
          <p:nvPr/>
        </p:nvSpPr>
        <p:spPr>
          <a:xfrm>
            <a:off x="6116905" y="2217067"/>
            <a:ext cx="373820" cy="461665"/>
          </a:xfrm>
          <a:prstGeom prst="rect">
            <a:avLst/>
          </a:prstGeom>
          <a:noFill/>
        </p:spPr>
        <p:txBody>
          <a:bodyPr wrap="none" rtlCol="0">
            <a:spAutoFit/>
          </a:bodyPr>
          <a:lstStyle/>
          <a:p>
            <a:pPr algn="ctr"/>
            <a:r>
              <a:rPr lang="en-US" sz="1200" dirty="0">
                <a:latin typeface="Arial Narrow" charset="0"/>
                <a:cs typeface="Arial Narrow" charset="0"/>
              </a:rPr>
              <a:t>NO</a:t>
            </a:r>
          </a:p>
          <a:p>
            <a:pPr algn="ctr"/>
            <a:endParaRPr lang="en-US" sz="1200" dirty="0">
              <a:latin typeface="Arial Narrow" charset="0"/>
              <a:cs typeface="Arial Narrow" charset="0"/>
            </a:endParaRPr>
          </a:p>
        </p:txBody>
      </p:sp>
      <p:sp>
        <p:nvSpPr>
          <p:cNvPr id="251" name="TextBox 250">
            <a:extLst>
              <a:ext uri="{FF2B5EF4-FFF2-40B4-BE49-F238E27FC236}">
                <a16:creationId xmlns:a16="http://schemas.microsoft.com/office/drawing/2014/main" id="{7B4235C4-475C-184E-823C-DEE9CF4EDC5F}"/>
              </a:ext>
            </a:extLst>
          </p:cNvPr>
          <p:cNvSpPr txBox="1"/>
          <p:nvPr/>
        </p:nvSpPr>
        <p:spPr>
          <a:xfrm>
            <a:off x="8586788" y="2217067"/>
            <a:ext cx="373820" cy="461665"/>
          </a:xfrm>
          <a:prstGeom prst="rect">
            <a:avLst/>
          </a:prstGeom>
          <a:noFill/>
        </p:spPr>
        <p:txBody>
          <a:bodyPr wrap="none" rtlCol="0">
            <a:spAutoFit/>
          </a:bodyPr>
          <a:lstStyle/>
          <a:p>
            <a:pPr algn="ctr"/>
            <a:r>
              <a:rPr lang="en-US" sz="1200" dirty="0">
                <a:latin typeface="Arial Narrow" charset="0"/>
                <a:cs typeface="Arial Narrow" charset="0"/>
              </a:rPr>
              <a:t>NO</a:t>
            </a:r>
          </a:p>
          <a:p>
            <a:pPr algn="ctr"/>
            <a:endParaRPr lang="en-US" sz="1200" dirty="0">
              <a:latin typeface="Arial Narrow" charset="0"/>
              <a:cs typeface="Arial Narrow" charset="0"/>
            </a:endParaRPr>
          </a:p>
        </p:txBody>
      </p:sp>
      <p:sp>
        <p:nvSpPr>
          <p:cNvPr id="252" name="TextBox 251">
            <a:extLst>
              <a:ext uri="{FF2B5EF4-FFF2-40B4-BE49-F238E27FC236}">
                <a16:creationId xmlns:a16="http://schemas.microsoft.com/office/drawing/2014/main" id="{CBBCA644-6F2B-6546-86DE-9DBA47255F3A}"/>
              </a:ext>
            </a:extLst>
          </p:cNvPr>
          <p:cNvSpPr txBox="1"/>
          <p:nvPr/>
        </p:nvSpPr>
        <p:spPr>
          <a:xfrm>
            <a:off x="7031093" y="2217067"/>
            <a:ext cx="373820" cy="461665"/>
          </a:xfrm>
          <a:prstGeom prst="rect">
            <a:avLst/>
          </a:prstGeom>
          <a:noFill/>
        </p:spPr>
        <p:txBody>
          <a:bodyPr wrap="none" rtlCol="0">
            <a:spAutoFit/>
          </a:bodyPr>
          <a:lstStyle/>
          <a:p>
            <a:pPr algn="ctr"/>
            <a:r>
              <a:rPr lang="en-US" sz="1200" dirty="0">
                <a:latin typeface="Arial Narrow" charset="0"/>
                <a:cs typeface="Arial Narrow" charset="0"/>
              </a:rPr>
              <a:t>NO</a:t>
            </a:r>
          </a:p>
          <a:p>
            <a:pPr algn="ctr"/>
            <a:endParaRPr lang="en-US" sz="1200" dirty="0">
              <a:latin typeface="Arial Narrow" charset="0"/>
              <a:cs typeface="Arial Narrow" charset="0"/>
            </a:endParaRPr>
          </a:p>
        </p:txBody>
      </p:sp>
      <p:sp>
        <p:nvSpPr>
          <p:cNvPr id="253" name="TextBox 252">
            <a:extLst>
              <a:ext uri="{FF2B5EF4-FFF2-40B4-BE49-F238E27FC236}">
                <a16:creationId xmlns:a16="http://schemas.microsoft.com/office/drawing/2014/main" id="{A8C81226-9120-D04A-9358-B72122471FC9}"/>
              </a:ext>
            </a:extLst>
          </p:cNvPr>
          <p:cNvSpPr txBox="1"/>
          <p:nvPr/>
        </p:nvSpPr>
        <p:spPr>
          <a:xfrm>
            <a:off x="7894584" y="2217067"/>
            <a:ext cx="373820" cy="461665"/>
          </a:xfrm>
          <a:prstGeom prst="rect">
            <a:avLst/>
          </a:prstGeom>
          <a:noFill/>
        </p:spPr>
        <p:txBody>
          <a:bodyPr wrap="none" rtlCol="0">
            <a:spAutoFit/>
          </a:bodyPr>
          <a:lstStyle/>
          <a:p>
            <a:pPr algn="ctr"/>
            <a:r>
              <a:rPr lang="en-US" sz="1200" dirty="0">
                <a:latin typeface="Arial Narrow" charset="0"/>
                <a:cs typeface="Arial Narrow" charset="0"/>
              </a:rPr>
              <a:t>NO</a:t>
            </a:r>
          </a:p>
          <a:p>
            <a:pPr algn="ctr"/>
            <a:endParaRPr lang="en-US" sz="1200" dirty="0">
              <a:latin typeface="Arial Narrow" charset="0"/>
              <a:cs typeface="Arial Narrow" charset="0"/>
            </a:endParaRPr>
          </a:p>
        </p:txBody>
      </p:sp>
      <p:sp>
        <p:nvSpPr>
          <p:cNvPr id="254" name="TextBox 253">
            <a:extLst>
              <a:ext uri="{FF2B5EF4-FFF2-40B4-BE49-F238E27FC236}">
                <a16:creationId xmlns:a16="http://schemas.microsoft.com/office/drawing/2014/main" id="{A3DB01E2-E969-694D-B5D0-AA15B6E96988}"/>
              </a:ext>
            </a:extLst>
          </p:cNvPr>
          <p:cNvSpPr txBox="1"/>
          <p:nvPr/>
        </p:nvSpPr>
        <p:spPr>
          <a:xfrm>
            <a:off x="6116905" y="3359955"/>
            <a:ext cx="373820" cy="276999"/>
          </a:xfrm>
          <a:prstGeom prst="rect">
            <a:avLst/>
          </a:prstGeom>
          <a:noFill/>
        </p:spPr>
        <p:txBody>
          <a:bodyPr wrap="none" rtlCol="0">
            <a:spAutoFit/>
          </a:bodyPr>
          <a:lstStyle/>
          <a:p>
            <a:pPr algn="ctr"/>
            <a:r>
              <a:rPr lang="en-US" sz="1200" dirty="0">
                <a:latin typeface="Arial Narrow" charset="0"/>
                <a:cs typeface="Arial Narrow" charset="0"/>
              </a:rPr>
              <a:t>NO</a:t>
            </a:r>
          </a:p>
        </p:txBody>
      </p:sp>
      <p:sp>
        <p:nvSpPr>
          <p:cNvPr id="255" name="TextBox 254">
            <a:extLst>
              <a:ext uri="{FF2B5EF4-FFF2-40B4-BE49-F238E27FC236}">
                <a16:creationId xmlns:a16="http://schemas.microsoft.com/office/drawing/2014/main" id="{8D74187A-A198-914B-8714-EDF2C88DE422}"/>
              </a:ext>
            </a:extLst>
          </p:cNvPr>
          <p:cNvSpPr txBox="1"/>
          <p:nvPr/>
        </p:nvSpPr>
        <p:spPr>
          <a:xfrm>
            <a:off x="8454540" y="3359955"/>
            <a:ext cx="638316" cy="461665"/>
          </a:xfrm>
          <a:prstGeom prst="rect">
            <a:avLst/>
          </a:prstGeom>
          <a:noFill/>
        </p:spPr>
        <p:txBody>
          <a:bodyPr wrap="none" rtlCol="0">
            <a:spAutoFit/>
          </a:bodyPr>
          <a:lstStyle/>
          <a:p>
            <a:pPr algn="ctr"/>
            <a:r>
              <a:rPr lang="en-US" sz="1200" dirty="0">
                <a:latin typeface="Arial Narrow" charset="0"/>
                <a:cs typeface="Arial Narrow" charset="0"/>
              </a:rPr>
              <a:t>COMP</a:t>
            </a:r>
          </a:p>
          <a:p>
            <a:pPr algn="ctr"/>
            <a:r>
              <a:rPr lang="en-US" sz="1200" dirty="0">
                <a:latin typeface="Arial Narrow" charset="0"/>
                <a:cs typeface="Arial Narrow" charset="0"/>
              </a:rPr>
              <a:t>physical</a:t>
            </a:r>
          </a:p>
        </p:txBody>
      </p:sp>
      <p:sp>
        <p:nvSpPr>
          <p:cNvPr id="256" name="TextBox 255">
            <a:extLst>
              <a:ext uri="{FF2B5EF4-FFF2-40B4-BE49-F238E27FC236}">
                <a16:creationId xmlns:a16="http://schemas.microsoft.com/office/drawing/2014/main" id="{D7B2CB33-F457-BF4B-A926-C69669F79FC5}"/>
              </a:ext>
            </a:extLst>
          </p:cNvPr>
          <p:cNvSpPr txBox="1"/>
          <p:nvPr/>
        </p:nvSpPr>
        <p:spPr>
          <a:xfrm>
            <a:off x="7031093" y="3359955"/>
            <a:ext cx="373820" cy="461665"/>
          </a:xfrm>
          <a:prstGeom prst="rect">
            <a:avLst/>
          </a:prstGeom>
          <a:noFill/>
        </p:spPr>
        <p:txBody>
          <a:bodyPr wrap="none" rtlCol="0">
            <a:spAutoFit/>
          </a:bodyPr>
          <a:lstStyle/>
          <a:p>
            <a:pPr algn="ctr"/>
            <a:r>
              <a:rPr lang="en-US" sz="1200" dirty="0">
                <a:latin typeface="Arial Narrow" charset="0"/>
                <a:cs typeface="Arial Narrow" charset="0"/>
              </a:rPr>
              <a:t>NO</a:t>
            </a:r>
          </a:p>
          <a:p>
            <a:pPr algn="ctr"/>
            <a:endParaRPr lang="en-US" sz="1200" dirty="0">
              <a:latin typeface="Arial Narrow" charset="0"/>
              <a:cs typeface="Arial Narrow" charset="0"/>
            </a:endParaRPr>
          </a:p>
        </p:txBody>
      </p:sp>
      <p:sp>
        <p:nvSpPr>
          <p:cNvPr id="257" name="TextBox 256">
            <a:extLst>
              <a:ext uri="{FF2B5EF4-FFF2-40B4-BE49-F238E27FC236}">
                <a16:creationId xmlns:a16="http://schemas.microsoft.com/office/drawing/2014/main" id="{7BC638AB-1065-7140-BB78-C1F22EA17CDE}"/>
              </a:ext>
            </a:extLst>
          </p:cNvPr>
          <p:cNvSpPr txBox="1"/>
          <p:nvPr/>
        </p:nvSpPr>
        <p:spPr>
          <a:xfrm>
            <a:off x="7764741" y="3359955"/>
            <a:ext cx="633507" cy="461665"/>
          </a:xfrm>
          <a:prstGeom prst="rect">
            <a:avLst/>
          </a:prstGeom>
          <a:noFill/>
        </p:spPr>
        <p:txBody>
          <a:bodyPr wrap="none" rtlCol="0">
            <a:spAutoFit/>
          </a:bodyPr>
          <a:lstStyle/>
          <a:p>
            <a:pPr algn="ctr"/>
            <a:r>
              <a:rPr lang="en-US" sz="1200" dirty="0">
                <a:latin typeface="Arial Narrow" charset="0"/>
                <a:cs typeface="Arial Narrow" charset="0"/>
              </a:rPr>
              <a:t>COMP</a:t>
            </a:r>
          </a:p>
          <a:p>
            <a:pPr algn="ctr"/>
            <a:r>
              <a:rPr lang="en-US" sz="1200" dirty="0">
                <a:latin typeface="Arial Narrow" charset="0"/>
                <a:cs typeface="Arial Narrow" charset="0"/>
              </a:rPr>
              <a:t>numeric</a:t>
            </a:r>
          </a:p>
        </p:txBody>
      </p:sp>
      <p:sp>
        <p:nvSpPr>
          <p:cNvPr id="258" name="TextBox 257">
            <a:extLst>
              <a:ext uri="{FF2B5EF4-FFF2-40B4-BE49-F238E27FC236}">
                <a16:creationId xmlns:a16="http://schemas.microsoft.com/office/drawing/2014/main" id="{0A14A94F-0167-E44D-AAA2-3899C591FED0}"/>
              </a:ext>
            </a:extLst>
          </p:cNvPr>
          <p:cNvSpPr txBox="1"/>
          <p:nvPr/>
        </p:nvSpPr>
        <p:spPr>
          <a:xfrm>
            <a:off x="6116905" y="4401808"/>
            <a:ext cx="373820" cy="461665"/>
          </a:xfrm>
          <a:prstGeom prst="rect">
            <a:avLst/>
          </a:prstGeom>
          <a:noFill/>
        </p:spPr>
        <p:txBody>
          <a:bodyPr wrap="none" rtlCol="0">
            <a:spAutoFit/>
          </a:bodyPr>
          <a:lstStyle/>
          <a:p>
            <a:pPr algn="ctr"/>
            <a:r>
              <a:rPr lang="en-US" sz="1200" dirty="0">
                <a:latin typeface="Arial Narrow" charset="0"/>
                <a:cs typeface="Arial Narrow" charset="0"/>
              </a:rPr>
              <a:t>NO</a:t>
            </a:r>
          </a:p>
          <a:p>
            <a:pPr algn="ctr"/>
            <a:endParaRPr lang="en-US" sz="1200" dirty="0">
              <a:latin typeface="Arial Narrow" charset="0"/>
              <a:cs typeface="Arial Narrow" charset="0"/>
            </a:endParaRPr>
          </a:p>
        </p:txBody>
      </p:sp>
      <p:sp>
        <p:nvSpPr>
          <p:cNvPr id="259" name="TextBox 258">
            <a:extLst>
              <a:ext uri="{FF2B5EF4-FFF2-40B4-BE49-F238E27FC236}">
                <a16:creationId xmlns:a16="http://schemas.microsoft.com/office/drawing/2014/main" id="{C1F5462F-DE16-BE4F-84C8-3A5D9A4AD2B4}"/>
              </a:ext>
            </a:extLst>
          </p:cNvPr>
          <p:cNvSpPr txBox="1"/>
          <p:nvPr/>
        </p:nvSpPr>
        <p:spPr>
          <a:xfrm>
            <a:off x="8586788" y="4401808"/>
            <a:ext cx="373820" cy="461665"/>
          </a:xfrm>
          <a:prstGeom prst="rect">
            <a:avLst/>
          </a:prstGeom>
          <a:noFill/>
        </p:spPr>
        <p:txBody>
          <a:bodyPr wrap="none" rtlCol="0">
            <a:spAutoFit/>
          </a:bodyPr>
          <a:lstStyle/>
          <a:p>
            <a:pPr algn="ctr"/>
            <a:r>
              <a:rPr lang="en-US" sz="1200" dirty="0">
                <a:latin typeface="Arial Narrow" charset="0"/>
                <a:cs typeface="Arial Narrow" charset="0"/>
              </a:rPr>
              <a:t>NO</a:t>
            </a:r>
          </a:p>
          <a:p>
            <a:pPr algn="ctr"/>
            <a:endParaRPr lang="en-US" sz="1200" dirty="0">
              <a:latin typeface="Arial Narrow" charset="0"/>
              <a:cs typeface="Arial Narrow" charset="0"/>
            </a:endParaRPr>
          </a:p>
        </p:txBody>
      </p:sp>
      <p:sp>
        <p:nvSpPr>
          <p:cNvPr id="260" name="TextBox 259">
            <a:extLst>
              <a:ext uri="{FF2B5EF4-FFF2-40B4-BE49-F238E27FC236}">
                <a16:creationId xmlns:a16="http://schemas.microsoft.com/office/drawing/2014/main" id="{C0759A57-8F19-334C-8B2F-0CC80E85BDE7}"/>
              </a:ext>
            </a:extLst>
          </p:cNvPr>
          <p:cNvSpPr txBox="1"/>
          <p:nvPr/>
        </p:nvSpPr>
        <p:spPr>
          <a:xfrm>
            <a:off x="7031093" y="4401808"/>
            <a:ext cx="373820" cy="461665"/>
          </a:xfrm>
          <a:prstGeom prst="rect">
            <a:avLst/>
          </a:prstGeom>
          <a:noFill/>
        </p:spPr>
        <p:txBody>
          <a:bodyPr wrap="none" rtlCol="0">
            <a:spAutoFit/>
          </a:bodyPr>
          <a:lstStyle/>
          <a:p>
            <a:pPr algn="ctr"/>
            <a:r>
              <a:rPr lang="en-US" sz="1200" dirty="0">
                <a:latin typeface="Arial Narrow" charset="0"/>
                <a:cs typeface="Arial Narrow" charset="0"/>
              </a:rPr>
              <a:t>NO</a:t>
            </a:r>
          </a:p>
          <a:p>
            <a:pPr algn="ctr"/>
            <a:endParaRPr lang="en-US" sz="1200" dirty="0">
              <a:latin typeface="Arial Narrow" charset="0"/>
              <a:cs typeface="Arial Narrow" charset="0"/>
            </a:endParaRPr>
          </a:p>
        </p:txBody>
      </p:sp>
      <p:sp>
        <p:nvSpPr>
          <p:cNvPr id="261" name="TextBox 260">
            <a:extLst>
              <a:ext uri="{FF2B5EF4-FFF2-40B4-BE49-F238E27FC236}">
                <a16:creationId xmlns:a16="http://schemas.microsoft.com/office/drawing/2014/main" id="{45582166-DBB2-7C46-A65E-151521DAE17D}"/>
              </a:ext>
            </a:extLst>
          </p:cNvPr>
          <p:cNvSpPr txBox="1"/>
          <p:nvPr/>
        </p:nvSpPr>
        <p:spPr>
          <a:xfrm>
            <a:off x="7894584" y="4401808"/>
            <a:ext cx="373820" cy="461665"/>
          </a:xfrm>
          <a:prstGeom prst="rect">
            <a:avLst/>
          </a:prstGeom>
          <a:noFill/>
        </p:spPr>
        <p:txBody>
          <a:bodyPr wrap="none" rtlCol="0">
            <a:spAutoFit/>
          </a:bodyPr>
          <a:lstStyle/>
          <a:p>
            <a:pPr algn="ctr"/>
            <a:r>
              <a:rPr lang="en-US" sz="1200" dirty="0">
                <a:latin typeface="Arial Narrow" charset="0"/>
                <a:cs typeface="Arial Narrow" charset="0"/>
              </a:rPr>
              <a:t>NO</a:t>
            </a:r>
          </a:p>
          <a:p>
            <a:pPr algn="ctr"/>
            <a:endParaRPr lang="en-US" sz="1200" dirty="0">
              <a:latin typeface="Arial Narrow" charset="0"/>
              <a:cs typeface="Arial Narrow" charset="0"/>
            </a:endParaRPr>
          </a:p>
        </p:txBody>
      </p:sp>
    </p:spTree>
    <p:extLst>
      <p:ext uri="{BB962C8B-B14F-4D97-AF65-F5344CB8AC3E}">
        <p14:creationId xmlns:p14="http://schemas.microsoft.com/office/powerpoint/2010/main" val="1604469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3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3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4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4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4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4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5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5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5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5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5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5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5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57"/>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58"/>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60"/>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61"/>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0" grpId="0"/>
      <p:bldP spid="243" grpId="0"/>
      <p:bldP spid="248" grpId="0"/>
      <p:bldP spid="249" grpId="0"/>
      <p:bldP spid="250" grpId="0"/>
      <p:bldP spid="251" grpId="0"/>
      <p:bldP spid="252" grpId="0"/>
      <p:bldP spid="253" grpId="0"/>
      <p:bldP spid="254" grpId="0"/>
      <p:bldP spid="255" grpId="0"/>
      <p:bldP spid="256" grpId="0"/>
      <p:bldP spid="257" grpId="0"/>
      <p:bldP spid="258" grpId="0"/>
      <p:bldP spid="259" grpId="0"/>
      <p:bldP spid="260" grpId="0"/>
      <p:bldP spid="26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6B1F739-6344-7D43-BD52-2F73EE2EF481}"/>
              </a:ext>
            </a:extLst>
          </p:cNvPr>
          <p:cNvSpPr>
            <a:spLocks noGrp="1"/>
          </p:cNvSpPr>
          <p:nvPr>
            <p:ph type="title"/>
          </p:nvPr>
        </p:nvSpPr>
        <p:spPr>
          <a:xfrm>
            <a:off x="199936" y="147055"/>
            <a:ext cx="8944064" cy="467707"/>
          </a:xfrm>
        </p:spPr>
        <p:txBody>
          <a:bodyPr>
            <a:normAutofit/>
          </a:bodyPr>
          <a:lstStyle/>
          <a:p>
            <a:r>
              <a:rPr lang="en-US" dirty="0"/>
              <a:t>Building Blocks of Neuromorphic Hardware: Synapses</a:t>
            </a:r>
          </a:p>
        </p:txBody>
      </p:sp>
      <p:sp>
        <p:nvSpPr>
          <p:cNvPr id="2" name="Slide Number Placeholder 1">
            <a:extLst>
              <a:ext uri="{FF2B5EF4-FFF2-40B4-BE49-F238E27FC236}">
                <a16:creationId xmlns:a16="http://schemas.microsoft.com/office/drawing/2014/main" id="{193C2123-4FB7-1B46-96BD-77ABDFD6E7B9}"/>
              </a:ext>
            </a:extLst>
          </p:cNvPr>
          <p:cNvSpPr>
            <a:spLocks noGrp="1"/>
          </p:cNvSpPr>
          <p:nvPr>
            <p:ph type="sldNum" sz="quarter" idx="10"/>
          </p:nvPr>
        </p:nvSpPr>
        <p:spPr/>
        <p:txBody>
          <a:bodyPr/>
          <a:lstStyle/>
          <a:p>
            <a:fld id="{38132D04-DB0F-4616-976E-401F62A29C48}" type="slidenum">
              <a:rPr lang="fr-CH" smtClean="0"/>
              <a:pPr/>
              <a:t>15</a:t>
            </a:fld>
            <a:endParaRPr lang="fr-CH"/>
          </a:p>
        </p:txBody>
      </p:sp>
      <p:sp>
        <p:nvSpPr>
          <p:cNvPr id="3" name="Footer Placeholder 2">
            <a:extLst>
              <a:ext uri="{FF2B5EF4-FFF2-40B4-BE49-F238E27FC236}">
                <a16:creationId xmlns:a16="http://schemas.microsoft.com/office/drawing/2014/main" id="{970F5528-9CC6-604C-AAD2-9C0D6A7566EB}"/>
              </a:ext>
            </a:extLst>
          </p:cNvPr>
          <p:cNvSpPr>
            <a:spLocks noGrp="1"/>
          </p:cNvSpPr>
          <p:nvPr>
            <p:ph type="ftr" sz="quarter" idx="3"/>
          </p:nvPr>
        </p:nvSpPr>
        <p:spPr/>
        <p:txBody>
          <a:bodyPr/>
          <a:lstStyle/>
          <a:p>
            <a:r>
              <a:rPr lang="fr-CH"/>
              <a:t>ACAT19</a:t>
            </a:r>
            <a:endParaRPr lang="fr-CH" dirty="0"/>
          </a:p>
        </p:txBody>
      </p:sp>
      <p:pic>
        <p:nvPicPr>
          <p:cNvPr id="5" name="Bild 16">
            <a:extLst>
              <a:ext uri="{FF2B5EF4-FFF2-40B4-BE49-F238E27FC236}">
                <a16:creationId xmlns:a16="http://schemas.microsoft.com/office/drawing/2014/main" id="{A972F230-0B18-AD43-A930-BA295040A29A}"/>
              </a:ext>
            </a:extLst>
          </p:cNvPr>
          <p:cNvPicPr>
            <a:picLocks noChangeAspect="1"/>
          </p:cNvPicPr>
          <p:nvPr/>
        </p:nvPicPr>
        <p:blipFill>
          <a:blip r:embed="rId2"/>
          <a:stretch>
            <a:fillRect/>
          </a:stretch>
        </p:blipFill>
        <p:spPr>
          <a:xfrm>
            <a:off x="5772104" y="694778"/>
            <a:ext cx="691089" cy="589310"/>
          </a:xfrm>
          <a:prstGeom prst="rect">
            <a:avLst/>
          </a:prstGeom>
        </p:spPr>
      </p:pic>
      <p:grpSp>
        <p:nvGrpSpPr>
          <p:cNvPr id="6" name="Group 5">
            <a:extLst>
              <a:ext uri="{FF2B5EF4-FFF2-40B4-BE49-F238E27FC236}">
                <a16:creationId xmlns:a16="http://schemas.microsoft.com/office/drawing/2014/main" id="{B464D68A-33C4-994F-82E7-808BF02822B4}"/>
              </a:ext>
            </a:extLst>
          </p:cNvPr>
          <p:cNvGrpSpPr/>
          <p:nvPr/>
        </p:nvGrpSpPr>
        <p:grpSpPr>
          <a:xfrm>
            <a:off x="6546490" y="706529"/>
            <a:ext cx="859663" cy="522724"/>
            <a:chOff x="5783648" y="-194083"/>
            <a:chExt cx="1432034" cy="870757"/>
          </a:xfrm>
        </p:grpSpPr>
        <p:pic>
          <p:nvPicPr>
            <p:cNvPr id="7" name="Bild 21">
              <a:extLst>
                <a:ext uri="{FF2B5EF4-FFF2-40B4-BE49-F238E27FC236}">
                  <a16:creationId xmlns:a16="http://schemas.microsoft.com/office/drawing/2014/main" id="{7537FF9E-AA88-6247-A9CA-7A34311E8949}"/>
                </a:ext>
              </a:extLst>
            </p:cNvPr>
            <p:cNvPicPr>
              <a:picLocks noChangeAspect="1"/>
            </p:cNvPicPr>
            <p:nvPr/>
          </p:nvPicPr>
          <p:blipFill>
            <a:blip r:embed="rId3"/>
            <a:stretch>
              <a:fillRect/>
            </a:stretch>
          </p:blipFill>
          <p:spPr>
            <a:xfrm>
              <a:off x="5783649" y="-194083"/>
              <a:ext cx="1432033" cy="684553"/>
            </a:xfrm>
            <a:prstGeom prst="rect">
              <a:avLst/>
            </a:prstGeom>
          </p:spPr>
        </p:pic>
        <p:sp>
          <p:nvSpPr>
            <p:cNvPr id="8" name="Textfeld 3">
              <a:extLst>
                <a:ext uri="{FF2B5EF4-FFF2-40B4-BE49-F238E27FC236}">
                  <a16:creationId xmlns:a16="http://schemas.microsoft.com/office/drawing/2014/main" id="{18624374-5777-A245-94D3-805C6E680FE5}"/>
                </a:ext>
              </a:extLst>
            </p:cNvPr>
            <p:cNvSpPr txBox="1"/>
            <p:nvPr/>
          </p:nvSpPr>
          <p:spPr>
            <a:xfrm>
              <a:off x="5783648" y="320278"/>
              <a:ext cx="1432033" cy="356396"/>
            </a:xfrm>
            <a:prstGeom prst="rect">
              <a:avLst/>
            </a:prstGeom>
            <a:noFill/>
          </p:spPr>
          <p:txBody>
            <a:bodyPr wrap="square" rtlCol="0">
              <a:spAutoFit/>
            </a:bodyPr>
            <a:lstStyle/>
            <a:p>
              <a:pPr algn="ctr"/>
              <a:r>
                <a:rPr lang="de-DE" sz="1100" dirty="0">
                  <a:solidFill>
                    <a:schemeClr val="accent1">
                      <a:lumMod val="75000"/>
                    </a:schemeClr>
                  </a:solidFill>
                </a:rPr>
                <a:t>TrueNorth</a:t>
              </a:r>
            </a:p>
          </p:txBody>
        </p:sp>
      </p:grpSp>
      <p:grpSp>
        <p:nvGrpSpPr>
          <p:cNvPr id="9" name="Group 8">
            <a:extLst>
              <a:ext uri="{FF2B5EF4-FFF2-40B4-BE49-F238E27FC236}">
                <a16:creationId xmlns:a16="http://schemas.microsoft.com/office/drawing/2014/main" id="{52B9CD87-3840-A64A-8F86-A59FFE66948F}"/>
              </a:ext>
            </a:extLst>
          </p:cNvPr>
          <p:cNvGrpSpPr/>
          <p:nvPr/>
        </p:nvGrpSpPr>
        <p:grpSpPr>
          <a:xfrm>
            <a:off x="7322855" y="697931"/>
            <a:ext cx="859664" cy="558939"/>
            <a:chOff x="7664428" y="-188054"/>
            <a:chExt cx="1432033" cy="931084"/>
          </a:xfrm>
        </p:grpSpPr>
        <p:pic>
          <p:nvPicPr>
            <p:cNvPr id="10" name="Grafik 22">
              <a:extLst>
                <a:ext uri="{FF2B5EF4-FFF2-40B4-BE49-F238E27FC236}">
                  <a16:creationId xmlns:a16="http://schemas.microsoft.com/office/drawing/2014/main" id="{A3D260FA-E577-9E44-92E0-AB4EA3BC8EE8}"/>
                </a:ext>
              </a:extLst>
            </p:cNvPr>
            <p:cNvPicPr>
              <a:picLocks noChangeAspect="1"/>
            </p:cNvPicPr>
            <p:nvPr/>
          </p:nvPicPr>
          <p:blipFill>
            <a:blip r:embed="rId4"/>
            <a:stretch>
              <a:fillRect/>
            </a:stretch>
          </p:blipFill>
          <p:spPr>
            <a:xfrm>
              <a:off x="7859615" y="-188054"/>
              <a:ext cx="950820" cy="630869"/>
            </a:xfrm>
            <a:prstGeom prst="rect">
              <a:avLst/>
            </a:prstGeom>
          </p:spPr>
        </p:pic>
        <p:sp>
          <p:nvSpPr>
            <p:cNvPr id="11" name="Textfeld 23">
              <a:extLst>
                <a:ext uri="{FF2B5EF4-FFF2-40B4-BE49-F238E27FC236}">
                  <a16:creationId xmlns:a16="http://schemas.microsoft.com/office/drawing/2014/main" id="{2D00FF75-9D4F-894F-AAC0-32790B1506C3}"/>
                </a:ext>
              </a:extLst>
            </p:cNvPr>
            <p:cNvSpPr txBox="1"/>
            <p:nvPr/>
          </p:nvSpPr>
          <p:spPr>
            <a:xfrm>
              <a:off x="7664428" y="386634"/>
              <a:ext cx="1432033" cy="356396"/>
            </a:xfrm>
            <a:prstGeom prst="rect">
              <a:avLst/>
            </a:prstGeom>
            <a:noFill/>
          </p:spPr>
          <p:txBody>
            <a:bodyPr wrap="square" rtlCol="0">
              <a:spAutoFit/>
            </a:bodyPr>
            <a:lstStyle/>
            <a:p>
              <a:pPr algn="ctr"/>
              <a:r>
                <a:rPr lang="de-DE" sz="1100" dirty="0" err="1">
                  <a:solidFill>
                    <a:srgbClr val="0070C0"/>
                  </a:solidFill>
                </a:rPr>
                <a:t>Loihi</a:t>
              </a:r>
              <a:endParaRPr lang="de-DE" sz="1100" dirty="0">
                <a:solidFill>
                  <a:srgbClr val="0070C0"/>
                </a:solidFill>
              </a:endParaRPr>
            </a:p>
          </p:txBody>
        </p:sp>
      </p:grpSp>
      <p:pic>
        <p:nvPicPr>
          <p:cNvPr id="12" name="Bild 10" descr="Logo.jpg">
            <a:extLst>
              <a:ext uri="{FF2B5EF4-FFF2-40B4-BE49-F238E27FC236}">
                <a16:creationId xmlns:a16="http://schemas.microsoft.com/office/drawing/2014/main" id="{185D19EE-381D-024A-A843-F85E8576BF73}"/>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105319" y="746148"/>
            <a:ext cx="736004" cy="3683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26" name="Group 25">
            <a:extLst>
              <a:ext uri="{FF2B5EF4-FFF2-40B4-BE49-F238E27FC236}">
                <a16:creationId xmlns:a16="http://schemas.microsoft.com/office/drawing/2014/main" id="{67956D21-E375-9148-89F9-A2C4E8542329}"/>
              </a:ext>
            </a:extLst>
          </p:cNvPr>
          <p:cNvGrpSpPr/>
          <p:nvPr/>
        </p:nvGrpSpPr>
        <p:grpSpPr>
          <a:xfrm>
            <a:off x="81055" y="1273253"/>
            <a:ext cx="5572207" cy="3810588"/>
            <a:chOff x="81055" y="1273253"/>
            <a:chExt cx="5572207" cy="3810588"/>
          </a:xfrm>
        </p:grpSpPr>
        <p:sp>
          <p:nvSpPr>
            <p:cNvPr id="13" name="Shape 269">
              <a:extLst>
                <a:ext uri="{FF2B5EF4-FFF2-40B4-BE49-F238E27FC236}">
                  <a16:creationId xmlns:a16="http://schemas.microsoft.com/office/drawing/2014/main" id="{0706D2EA-3F55-B04B-B55E-74E2BE297E33}"/>
                </a:ext>
              </a:extLst>
            </p:cNvPr>
            <p:cNvSpPr/>
            <p:nvPr/>
          </p:nvSpPr>
          <p:spPr>
            <a:xfrm>
              <a:off x="81055" y="1660632"/>
              <a:ext cx="2276572" cy="1665679"/>
            </a:xfrm>
            <a:prstGeom prst="rect">
              <a:avLst/>
            </a:prstGeom>
            <a:blipFill>
              <a:blip r:embed="rId6"/>
              <a:stretch>
                <a:fillRect/>
              </a:stretch>
            </a:blipFill>
            <a:ln>
              <a:noFill/>
            </a:ln>
          </p:spPr>
        </p:sp>
        <p:pic>
          <p:nvPicPr>
            <p:cNvPr id="14" name="Picture 16">
              <a:extLst>
                <a:ext uri="{FF2B5EF4-FFF2-40B4-BE49-F238E27FC236}">
                  <a16:creationId xmlns:a16="http://schemas.microsoft.com/office/drawing/2014/main" id="{300513B6-56FF-A040-BB83-44D4A093E277}"/>
                </a:ext>
              </a:extLst>
            </p:cNvPr>
            <p:cNvPicPr>
              <a:picLocks noChangeAspect="1" noChangeArrowheads="1"/>
            </p:cNvPicPr>
            <p:nvPr/>
          </p:nvPicPr>
          <p:blipFill>
            <a:blip r:embed="rId7">
              <a:biLevel thresh="75000"/>
              <a:extLst>
                <a:ext uri="{BEBA8EAE-BF5A-486C-A8C5-ECC9F3942E4B}">
                  <a14:imgProps xmlns:a14="http://schemas.microsoft.com/office/drawing/2010/main">
                    <a14:imgLayer r:embed="rId8">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3224290" y="2798120"/>
              <a:ext cx="1755413" cy="1249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pic>
        <p:sp>
          <p:nvSpPr>
            <p:cNvPr id="15" name="Google Shape;189;p17">
              <a:extLst>
                <a:ext uri="{FF2B5EF4-FFF2-40B4-BE49-F238E27FC236}">
                  <a16:creationId xmlns:a16="http://schemas.microsoft.com/office/drawing/2014/main" id="{2279E1AB-193D-D64C-BCB8-C04D62FC7070}"/>
                </a:ext>
              </a:extLst>
            </p:cNvPr>
            <p:cNvSpPr/>
            <p:nvPr/>
          </p:nvSpPr>
          <p:spPr>
            <a:xfrm rot="2348572">
              <a:off x="1643103" y="3563023"/>
              <a:ext cx="964874" cy="194355"/>
            </a:xfrm>
            <a:prstGeom prst="rightArrow">
              <a:avLst>
                <a:gd name="adj1" fmla="val 50000"/>
                <a:gd name="adj2" fmla="val 50000"/>
              </a:avLst>
            </a:prstGeom>
            <a:gradFill>
              <a:gsLst>
                <a:gs pos="0">
                  <a:srgbClr val="BABABA"/>
                </a:gs>
                <a:gs pos="35000">
                  <a:srgbClr val="CFCFCF"/>
                </a:gs>
                <a:gs pos="100000">
                  <a:srgbClr val="EDEDED"/>
                </a:gs>
              </a:gsLst>
              <a:lin ang="16200000" scaled="0"/>
            </a:gradFill>
            <a:ln w="9525" cap="flat" cmpd="sng">
              <a:solidFill>
                <a:schemeClr val="dk1"/>
              </a:solidFill>
              <a:prstDash val="solid"/>
              <a:round/>
              <a:headEnd type="none" w="sm" len="sm"/>
              <a:tailEnd type="none" w="sm" len="sm"/>
            </a:ln>
            <a:effectLst>
              <a:outerShdw blurRad="40000" dist="20000" dir="5400000" rotWithShape="0">
                <a:srgbClr val="000000">
                  <a:alpha val="37254"/>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50"/>
                <a:buFont typeface="Arial"/>
                <a:buNone/>
              </a:pPr>
              <a:endParaRPr sz="900" b="0" i="0" u="none" strike="noStrike" cap="none">
                <a:solidFill>
                  <a:schemeClr val="dk1"/>
                </a:solidFill>
                <a:latin typeface="Arial"/>
                <a:ea typeface="Arial"/>
                <a:cs typeface="Arial"/>
                <a:sym typeface="Arial"/>
              </a:endParaRPr>
            </a:p>
          </p:txBody>
        </p:sp>
        <p:sp>
          <p:nvSpPr>
            <p:cNvPr id="16" name="Google Shape;191;p17">
              <a:extLst>
                <a:ext uri="{FF2B5EF4-FFF2-40B4-BE49-F238E27FC236}">
                  <a16:creationId xmlns:a16="http://schemas.microsoft.com/office/drawing/2014/main" id="{5D026B60-3EED-F94E-8176-5ACD2D2E736C}"/>
                </a:ext>
              </a:extLst>
            </p:cNvPr>
            <p:cNvSpPr txBox="1"/>
            <p:nvPr/>
          </p:nvSpPr>
          <p:spPr>
            <a:xfrm>
              <a:off x="2386562" y="4119087"/>
              <a:ext cx="2778385" cy="25456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050" b="1" i="0" u="none" strike="noStrike" cap="none" dirty="0">
                  <a:solidFill>
                    <a:srgbClr val="000000"/>
                  </a:solidFill>
                  <a:latin typeface="Arial Narrow"/>
                  <a:ea typeface="Arial Narrow"/>
                  <a:cs typeface="Arial Narrow"/>
                  <a:sym typeface="Arial Narrow"/>
                </a:rPr>
                <a:t>Subcellular model: Reaction-Diffusion formalism</a:t>
              </a:r>
              <a:endParaRPr sz="1050" b="1" i="0" u="none" strike="noStrike" cap="none" dirty="0">
                <a:solidFill>
                  <a:srgbClr val="000000"/>
                </a:solidFill>
                <a:latin typeface="Arial Narrow"/>
                <a:ea typeface="Arial Narrow"/>
                <a:cs typeface="Arial Narrow"/>
                <a:sym typeface="Arial Narrow"/>
              </a:endParaRPr>
            </a:p>
          </p:txBody>
        </p:sp>
        <p:sp>
          <p:nvSpPr>
            <p:cNvPr id="17" name="Google Shape;189;p17">
              <a:extLst>
                <a:ext uri="{FF2B5EF4-FFF2-40B4-BE49-F238E27FC236}">
                  <a16:creationId xmlns:a16="http://schemas.microsoft.com/office/drawing/2014/main" id="{664C41EA-0ADD-8742-BB2A-9EE43EE30E17}"/>
                </a:ext>
              </a:extLst>
            </p:cNvPr>
            <p:cNvSpPr/>
            <p:nvPr/>
          </p:nvSpPr>
          <p:spPr>
            <a:xfrm rot="900000">
              <a:off x="1852705" y="2699758"/>
              <a:ext cx="964874" cy="194355"/>
            </a:xfrm>
            <a:prstGeom prst="rightArrow">
              <a:avLst>
                <a:gd name="adj1" fmla="val 50000"/>
                <a:gd name="adj2" fmla="val 50000"/>
              </a:avLst>
            </a:prstGeom>
            <a:gradFill>
              <a:gsLst>
                <a:gs pos="0">
                  <a:srgbClr val="BABABA"/>
                </a:gs>
                <a:gs pos="35000">
                  <a:srgbClr val="CFCFCF"/>
                </a:gs>
                <a:gs pos="100000">
                  <a:srgbClr val="EDEDED"/>
                </a:gs>
              </a:gsLst>
              <a:lin ang="16200000" scaled="0"/>
            </a:gradFill>
            <a:ln w="9525" cap="flat" cmpd="sng">
              <a:solidFill>
                <a:schemeClr val="dk1"/>
              </a:solidFill>
              <a:prstDash val="solid"/>
              <a:round/>
              <a:headEnd type="none" w="sm" len="sm"/>
              <a:tailEnd type="none" w="sm" len="sm"/>
            </a:ln>
            <a:effectLst>
              <a:outerShdw blurRad="40000" dist="20000" dir="5400000" rotWithShape="0">
                <a:srgbClr val="000000">
                  <a:alpha val="37254"/>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50"/>
                <a:buFont typeface="Arial"/>
                <a:buNone/>
              </a:pPr>
              <a:endParaRPr sz="900" b="0" i="0" u="none" strike="noStrike" cap="none">
                <a:solidFill>
                  <a:schemeClr val="dk1"/>
                </a:solidFill>
                <a:latin typeface="Arial"/>
                <a:ea typeface="Arial"/>
                <a:cs typeface="Arial"/>
                <a:sym typeface="Arial"/>
              </a:endParaRPr>
            </a:p>
          </p:txBody>
        </p:sp>
        <p:sp>
          <p:nvSpPr>
            <p:cNvPr id="18" name="Google Shape;191;p17">
              <a:extLst>
                <a:ext uri="{FF2B5EF4-FFF2-40B4-BE49-F238E27FC236}">
                  <a16:creationId xmlns:a16="http://schemas.microsoft.com/office/drawing/2014/main" id="{BB40794B-10E9-0F47-9A20-C514CCB369CD}"/>
                </a:ext>
              </a:extLst>
            </p:cNvPr>
            <p:cNvSpPr txBox="1"/>
            <p:nvPr/>
          </p:nvSpPr>
          <p:spPr>
            <a:xfrm>
              <a:off x="2874877" y="2484928"/>
              <a:ext cx="2778385" cy="25456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050" b="1" i="0" u="none" strike="noStrike" cap="none" dirty="0">
                  <a:solidFill>
                    <a:srgbClr val="000000"/>
                  </a:solidFill>
                  <a:latin typeface="Arial Narrow"/>
                  <a:ea typeface="Arial Narrow"/>
                  <a:cs typeface="Arial Narrow"/>
                  <a:sym typeface="Arial Narrow"/>
                </a:rPr>
                <a:t>Phenomenological: Short term plasticity</a:t>
              </a:r>
              <a:endParaRPr sz="1050" b="1" i="0" u="none" strike="noStrike" cap="none" dirty="0">
                <a:solidFill>
                  <a:srgbClr val="000000"/>
                </a:solidFill>
                <a:latin typeface="Arial Narrow"/>
                <a:ea typeface="Arial Narrow"/>
                <a:cs typeface="Arial Narrow"/>
                <a:sym typeface="Arial Narrow"/>
              </a:endParaRPr>
            </a:p>
          </p:txBody>
        </p:sp>
        <p:sp>
          <p:nvSpPr>
            <p:cNvPr id="19" name="Google Shape;189;p17">
              <a:extLst>
                <a:ext uri="{FF2B5EF4-FFF2-40B4-BE49-F238E27FC236}">
                  <a16:creationId xmlns:a16="http://schemas.microsoft.com/office/drawing/2014/main" id="{DFEB3598-3871-3F4B-9520-13341E6B6F1E}"/>
                </a:ext>
              </a:extLst>
            </p:cNvPr>
            <p:cNvSpPr/>
            <p:nvPr/>
          </p:nvSpPr>
          <p:spPr>
            <a:xfrm rot="20862614">
              <a:off x="1816455" y="2174721"/>
              <a:ext cx="964874" cy="194355"/>
            </a:xfrm>
            <a:prstGeom prst="rightArrow">
              <a:avLst>
                <a:gd name="adj1" fmla="val 50000"/>
                <a:gd name="adj2" fmla="val 50000"/>
              </a:avLst>
            </a:prstGeom>
            <a:gradFill>
              <a:gsLst>
                <a:gs pos="0">
                  <a:srgbClr val="BABABA"/>
                </a:gs>
                <a:gs pos="35000">
                  <a:srgbClr val="CFCFCF"/>
                </a:gs>
                <a:gs pos="100000">
                  <a:srgbClr val="EDEDED"/>
                </a:gs>
              </a:gsLst>
              <a:lin ang="16200000" scaled="0"/>
            </a:gradFill>
            <a:ln w="9525" cap="flat" cmpd="sng">
              <a:solidFill>
                <a:schemeClr val="dk1"/>
              </a:solidFill>
              <a:prstDash val="solid"/>
              <a:round/>
              <a:headEnd type="none" w="sm" len="sm"/>
              <a:tailEnd type="none" w="sm" len="sm"/>
            </a:ln>
            <a:effectLst>
              <a:outerShdw blurRad="40000" dist="20000" dir="5400000" rotWithShape="0">
                <a:srgbClr val="000000">
                  <a:alpha val="37254"/>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50"/>
                <a:buFont typeface="Arial"/>
                <a:buNone/>
              </a:pPr>
              <a:endParaRPr sz="900" b="0" i="0" u="none" strike="noStrike" cap="none">
                <a:solidFill>
                  <a:schemeClr val="dk1"/>
                </a:solidFill>
                <a:latin typeface="Arial"/>
                <a:ea typeface="Arial"/>
                <a:cs typeface="Arial"/>
                <a:sym typeface="Arial"/>
              </a:endParaRPr>
            </a:p>
          </p:txBody>
        </p:sp>
        <p:pic>
          <p:nvPicPr>
            <p:cNvPr id="20" name="Google Shape;192;p17" descr="CME.png">
              <a:extLst>
                <a:ext uri="{FF2B5EF4-FFF2-40B4-BE49-F238E27FC236}">
                  <a16:creationId xmlns:a16="http://schemas.microsoft.com/office/drawing/2014/main" id="{9D261D42-C46B-5246-A567-1663FF6A063D}"/>
                </a:ext>
              </a:extLst>
            </p:cNvPr>
            <p:cNvPicPr preferRelativeResize="0"/>
            <p:nvPr/>
          </p:nvPicPr>
          <p:blipFill rotWithShape="1">
            <a:blip r:embed="rId9">
              <a:alphaModFix/>
            </a:blip>
            <a:srcRect/>
            <a:stretch/>
          </p:blipFill>
          <p:spPr>
            <a:xfrm>
              <a:off x="3332335" y="4345343"/>
              <a:ext cx="1647368" cy="738498"/>
            </a:xfrm>
            <a:prstGeom prst="rect">
              <a:avLst/>
            </a:prstGeom>
            <a:noFill/>
            <a:ln>
              <a:noFill/>
            </a:ln>
          </p:spPr>
        </p:pic>
        <p:sp>
          <p:nvSpPr>
            <p:cNvPr id="21" name="Google Shape;191;p17">
              <a:extLst>
                <a:ext uri="{FF2B5EF4-FFF2-40B4-BE49-F238E27FC236}">
                  <a16:creationId xmlns:a16="http://schemas.microsoft.com/office/drawing/2014/main" id="{C32B0EAE-3417-DF40-A78A-21DEACB22B33}"/>
                </a:ext>
              </a:extLst>
            </p:cNvPr>
            <p:cNvSpPr txBox="1"/>
            <p:nvPr/>
          </p:nvSpPr>
          <p:spPr>
            <a:xfrm>
              <a:off x="2744401" y="1864539"/>
              <a:ext cx="2778385" cy="25456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050" b="1" i="0" u="none" strike="noStrike" cap="none" dirty="0">
                  <a:solidFill>
                    <a:srgbClr val="000000"/>
                  </a:solidFill>
                  <a:latin typeface="Arial Narrow"/>
                  <a:ea typeface="Arial Narrow"/>
                  <a:cs typeface="Arial Narrow"/>
                  <a:sym typeface="Arial Narrow"/>
                </a:rPr>
                <a:t>Simplified model: exponential</a:t>
              </a:r>
              <a:endParaRPr sz="1050" b="1" i="0" u="none" strike="noStrike" cap="none" dirty="0">
                <a:solidFill>
                  <a:srgbClr val="000000"/>
                </a:solidFill>
                <a:latin typeface="Arial Narrow"/>
                <a:ea typeface="Arial Narrow"/>
                <a:cs typeface="Arial Narrow"/>
                <a:sym typeface="Arial Narrow"/>
              </a:endParaRPr>
            </a:p>
          </p:txBody>
        </p:sp>
        <p:sp>
          <p:nvSpPr>
            <p:cNvPr id="22" name="Google Shape;189;p17">
              <a:extLst>
                <a:ext uri="{FF2B5EF4-FFF2-40B4-BE49-F238E27FC236}">
                  <a16:creationId xmlns:a16="http://schemas.microsoft.com/office/drawing/2014/main" id="{AF286AE1-59D7-D347-ABD3-435CC43F6B53}"/>
                </a:ext>
              </a:extLst>
            </p:cNvPr>
            <p:cNvSpPr/>
            <p:nvPr/>
          </p:nvSpPr>
          <p:spPr>
            <a:xfrm rot="19472534">
              <a:off x="1660183" y="1606924"/>
              <a:ext cx="964874" cy="194355"/>
            </a:xfrm>
            <a:prstGeom prst="rightArrow">
              <a:avLst>
                <a:gd name="adj1" fmla="val 50000"/>
                <a:gd name="adj2" fmla="val 50000"/>
              </a:avLst>
            </a:prstGeom>
            <a:gradFill>
              <a:gsLst>
                <a:gs pos="0">
                  <a:srgbClr val="BABABA"/>
                </a:gs>
                <a:gs pos="35000">
                  <a:srgbClr val="CFCFCF"/>
                </a:gs>
                <a:gs pos="100000">
                  <a:srgbClr val="EDEDED"/>
                </a:gs>
              </a:gsLst>
              <a:lin ang="16200000" scaled="0"/>
            </a:gradFill>
            <a:ln w="9525" cap="flat" cmpd="sng">
              <a:solidFill>
                <a:schemeClr val="dk1"/>
              </a:solidFill>
              <a:prstDash val="solid"/>
              <a:round/>
              <a:headEnd type="none" w="sm" len="sm"/>
              <a:tailEnd type="none" w="sm" len="sm"/>
            </a:ln>
            <a:effectLst>
              <a:outerShdw blurRad="40000" dist="20000" dir="5400000" rotWithShape="0">
                <a:srgbClr val="000000">
                  <a:alpha val="37254"/>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50"/>
                <a:buFont typeface="Arial"/>
                <a:buNone/>
              </a:pPr>
              <a:endParaRPr sz="900" b="0" i="0" u="none" strike="noStrike" cap="none">
                <a:solidFill>
                  <a:schemeClr val="dk1"/>
                </a:solidFill>
                <a:latin typeface="Arial"/>
                <a:ea typeface="Arial"/>
                <a:cs typeface="Arial"/>
                <a:sym typeface="Arial"/>
              </a:endParaRPr>
            </a:p>
          </p:txBody>
        </p:sp>
        <p:sp>
          <p:nvSpPr>
            <p:cNvPr id="23" name="Google Shape;191;p17">
              <a:extLst>
                <a:ext uri="{FF2B5EF4-FFF2-40B4-BE49-F238E27FC236}">
                  <a16:creationId xmlns:a16="http://schemas.microsoft.com/office/drawing/2014/main" id="{42574881-59F1-DC49-A1C6-D6E8A57EAA6F}"/>
                </a:ext>
              </a:extLst>
            </p:cNvPr>
            <p:cNvSpPr txBox="1"/>
            <p:nvPr/>
          </p:nvSpPr>
          <p:spPr>
            <a:xfrm>
              <a:off x="2591959" y="1273253"/>
              <a:ext cx="2778385" cy="25456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050" b="1" i="0" u="none" strike="noStrike" cap="none" dirty="0">
                  <a:solidFill>
                    <a:srgbClr val="000000"/>
                  </a:solidFill>
                  <a:latin typeface="Arial Narrow"/>
                  <a:ea typeface="Arial Narrow"/>
                  <a:cs typeface="Arial Narrow"/>
                  <a:sym typeface="Arial Narrow"/>
                </a:rPr>
                <a:t>Abstract model: fixed weight</a:t>
              </a:r>
              <a:endParaRPr sz="1050" b="1" i="0" u="none" strike="noStrike" cap="none" dirty="0">
                <a:solidFill>
                  <a:srgbClr val="000000"/>
                </a:solidFill>
                <a:latin typeface="Arial Narrow"/>
                <a:ea typeface="Arial Narrow"/>
                <a:cs typeface="Arial Narrow"/>
                <a:sym typeface="Arial Narrow"/>
              </a:endParaRPr>
            </a:p>
          </p:txBody>
        </p:sp>
        <p:pic>
          <p:nvPicPr>
            <p:cNvPr id="24" name="Picture 23">
              <a:extLst>
                <a:ext uri="{FF2B5EF4-FFF2-40B4-BE49-F238E27FC236}">
                  <a16:creationId xmlns:a16="http://schemas.microsoft.com/office/drawing/2014/main" id="{1AD1C93A-1F7A-3545-BD64-B3AD91CDAB5A}"/>
                </a:ext>
              </a:extLst>
            </p:cNvPr>
            <p:cNvPicPr>
              <a:picLocks noChangeAspect="1"/>
            </p:cNvPicPr>
            <p:nvPr/>
          </p:nvPicPr>
          <p:blipFill>
            <a:blip r:embed="rId10"/>
            <a:stretch>
              <a:fillRect/>
            </a:stretch>
          </p:blipFill>
          <p:spPr>
            <a:xfrm>
              <a:off x="3224290" y="2043742"/>
              <a:ext cx="1771251" cy="395028"/>
            </a:xfrm>
            <a:prstGeom prst="rect">
              <a:avLst/>
            </a:prstGeom>
          </p:spPr>
        </p:pic>
        <p:sp>
          <p:nvSpPr>
            <p:cNvPr id="25" name="TextBox 24">
              <a:extLst>
                <a:ext uri="{FF2B5EF4-FFF2-40B4-BE49-F238E27FC236}">
                  <a16:creationId xmlns:a16="http://schemas.microsoft.com/office/drawing/2014/main" id="{BD1C3911-A6DA-7D40-9E92-97C878DFB1A4}"/>
                </a:ext>
              </a:extLst>
            </p:cNvPr>
            <p:cNvSpPr txBox="1"/>
            <p:nvPr/>
          </p:nvSpPr>
          <p:spPr>
            <a:xfrm>
              <a:off x="3451545" y="1467736"/>
              <a:ext cx="295274" cy="276999"/>
            </a:xfrm>
            <a:prstGeom prst="rect">
              <a:avLst/>
            </a:prstGeom>
            <a:noFill/>
          </p:spPr>
          <p:txBody>
            <a:bodyPr wrap="none" rtlCol="0">
              <a:spAutoFit/>
            </a:bodyPr>
            <a:lstStyle/>
            <a:p>
              <a:r>
                <a:rPr lang="en-US" sz="1200" i="1" dirty="0">
                  <a:latin typeface="Times" pitchFamily="2" charset="0"/>
                  <a:cs typeface="Arial Narrow" charset="0"/>
                </a:rPr>
                <a:t>w</a:t>
              </a:r>
            </a:p>
          </p:txBody>
        </p:sp>
      </p:grpSp>
      <p:sp>
        <p:nvSpPr>
          <p:cNvPr id="27" name="TextBox 26">
            <a:extLst>
              <a:ext uri="{FF2B5EF4-FFF2-40B4-BE49-F238E27FC236}">
                <a16:creationId xmlns:a16="http://schemas.microsoft.com/office/drawing/2014/main" id="{4AE7024C-BA34-4C49-B7FA-424FF9D535EE}"/>
              </a:ext>
            </a:extLst>
          </p:cNvPr>
          <p:cNvSpPr txBox="1"/>
          <p:nvPr/>
        </p:nvSpPr>
        <p:spPr>
          <a:xfrm>
            <a:off x="5772104" y="1424192"/>
            <a:ext cx="633507" cy="461665"/>
          </a:xfrm>
          <a:prstGeom prst="rect">
            <a:avLst/>
          </a:prstGeom>
          <a:noFill/>
        </p:spPr>
        <p:txBody>
          <a:bodyPr wrap="none" rtlCol="0">
            <a:spAutoFit/>
          </a:bodyPr>
          <a:lstStyle/>
          <a:p>
            <a:pPr algn="ctr"/>
            <a:r>
              <a:rPr lang="en-US" sz="1200" dirty="0">
                <a:latin typeface="Arial Narrow" charset="0"/>
                <a:cs typeface="Arial Narrow" charset="0"/>
              </a:rPr>
              <a:t>YES</a:t>
            </a:r>
          </a:p>
          <a:p>
            <a:pPr algn="ctr"/>
            <a:r>
              <a:rPr lang="en-US" sz="1200" dirty="0">
                <a:latin typeface="Arial Narrow" charset="0"/>
                <a:cs typeface="Arial Narrow" charset="0"/>
              </a:rPr>
              <a:t>numeric</a:t>
            </a:r>
          </a:p>
        </p:txBody>
      </p:sp>
      <p:sp>
        <p:nvSpPr>
          <p:cNvPr id="28" name="TextBox 27">
            <a:extLst>
              <a:ext uri="{FF2B5EF4-FFF2-40B4-BE49-F238E27FC236}">
                <a16:creationId xmlns:a16="http://schemas.microsoft.com/office/drawing/2014/main" id="{EF764A6D-452D-254D-9035-A647E825C94F}"/>
              </a:ext>
            </a:extLst>
          </p:cNvPr>
          <p:cNvSpPr txBox="1"/>
          <p:nvPr/>
        </p:nvSpPr>
        <p:spPr>
          <a:xfrm>
            <a:off x="8239582" y="1424192"/>
            <a:ext cx="638316" cy="461665"/>
          </a:xfrm>
          <a:prstGeom prst="rect">
            <a:avLst/>
          </a:prstGeom>
          <a:noFill/>
        </p:spPr>
        <p:txBody>
          <a:bodyPr wrap="none" rtlCol="0">
            <a:spAutoFit/>
          </a:bodyPr>
          <a:lstStyle/>
          <a:p>
            <a:pPr algn="ctr"/>
            <a:r>
              <a:rPr lang="en-US" sz="1200" dirty="0">
                <a:latin typeface="Arial Narrow" charset="0"/>
                <a:cs typeface="Arial Narrow" charset="0"/>
              </a:rPr>
              <a:t>6-bit</a:t>
            </a:r>
          </a:p>
          <a:p>
            <a:pPr algn="ctr"/>
            <a:r>
              <a:rPr lang="en-US" sz="1200" dirty="0">
                <a:latin typeface="Arial Narrow" charset="0"/>
                <a:cs typeface="Arial Narrow" charset="0"/>
              </a:rPr>
              <a:t>physical</a:t>
            </a:r>
          </a:p>
        </p:txBody>
      </p:sp>
      <p:sp>
        <p:nvSpPr>
          <p:cNvPr id="29" name="TextBox 28">
            <a:extLst>
              <a:ext uri="{FF2B5EF4-FFF2-40B4-BE49-F238E27FC236}">
                <a16:creationId xmlns:a16="http://schemas.microsoft.com/office/drawing/2014/main" id="{ECB6BD99-0BE1-2E4B-B582-09EF751CBDC5}"/>
              </a:ext>
            </a:extLst>
          </p:cNvPr>
          <p:cNvSpPr txBox="1"/>
          <p:nvPr/>
        </p:nvSpPr>
        <p:spPr>
          <a:xfrm>
            <a:off x="6686292" y="1424192"/>
            <a:ext cx="633507" cy="461665"/>
          </a:xfrm>
          <a:prstGeom prst="rect">
            <a:avLst/>
          </a:prstGeom>
          <a:noFill/>
        </p:spPr>
        <p:txBody>
          <a:bodyPr wrap="none" rtlCol="0">
            <a:spAutoFit/>
          </a:bodyPr>
          <a:lstStyle/>
          <a:p>
            <a:pPr algn="ctr"/>
            <a:r>
              <a:rPr lang="en-US" sz="1200" dirty="0">
                <a:latin typeface="Arial Narrow" charset="0"/>
                <a:cs typeface="Arial Narrow" charset="0"/>
              </a:rPr>
              <a:t>1-bit</a:t>
            </a:r>
          </a:p>
          <a:p>
            <a:pPr algn="ctr"/>
            <a:r>
              <a:rPr lang="en-US" sz="1200" dirty="0">
                <a:latin typeface="Arial Narrow" charset="0"/>
                <a:cs typeface="Arial Narrow" charset="0"/>
              </a:rPr>
              <a:t>numeric</a:t>
            </a:r>
          </a:p>
        </p:txBody>
      </p:sp>
      <p:sp>
        <p:nvSpPr>
          <p:cNvPr id="30" name="TextBox 29">
            <a:extLst>
              <a:ext uri="{FF2B5EF4-FFF2-40B4-BE49-F238E27FC236}">
                <a16:creationId xmlns:a16="http://schemas.microsoft.com/office/drawing/2014/main" id="{BAB2988D-7C24-1B41-B033-615EB32BA1F5}"/>
              </a:ext>
            </a:extLst>
          </p:cNvPr>
          <p:cNvSpPr txBox="1"/>
          <p:nvPr/>
        </p:nvSpPr>
        <p:spPr>
          <a:xfrm>
            <a:off x="7549783" y="1424192"/>
            <a:ext cx="633507" cy="461665"/>
          </a:xfrm>
          <a:prstGeom prst="rect">
            <a:avLst/>
          </a:prstGeom>
          <a:noFill/>
        </p:spPr>
        <p:txBody>
          <a:bodyPr wrap="none" rtlCol="0">
            <a:spAutoFit/>
          </a:bodyPr>
          <a:lstStyle/>
          <a:p>
            <a:pPr algn="ctr"/>
            <a:r>
              <a:rPr lang="en-US" sz="1200" dirty="0">
                <a:latin typeface="Arial Narrow" charset="0"/>
                <a:cs typeface="Arial Narrow" charset="0"/>
              </a:rPr>
              <a:t>9-bit</a:t>
            </a:r>
          </a:p>
          <a:p>
            <a:pPr algn="ctr"/>
            <a:r>
              <a:rPr lang="en-US" sz="1200" dirty="0">
                <a:latin typeface="Arial Narrow" charset="0"/>
                <a:cs typeface="Arial Narrow" charset="0"/>
              </a:rPr>
              <a:t>numeric</a:t>
            </a:r>
          </a:p>
        </p:txBody>
      </p:sp>
      <p:sp>
        <p:nvSpPr>
          <p:cNvPr id="31" name="TextBox 30">
            <a:extLst>
              <a:ext uri="{FF2B5EF4-FFF2-40B4-BE49-F238E27FC236}">
                <a16:creationId xmlns:a16="http://schemas.microsoft.com/office/drawing/2014/main" id="{8F614686-16E0-894F-9FD2-0D424CBAD7B9}"/>
              </a:ext>
            </a:extLst>
          </p:cNvPr>
          <p:cNvSpPr txBox="1"/>
          <p:nvPr/>
        </p:nvSpPr>
        <p:spPr>
          <a:xfrm>
            <a:off x="5771333" y="1977105"/>
            <a:ext cx="633507" cy="461665"/>
          </a:xfrm>
          <a:prstGeom prst="rect">
            <a:avLst/>
          </a:prstGeom>
          <a:noFill/>
        </p:spPr>
        <p:txBody>
          <a:bodyPr wrap="none" rtlCol="0">
            <a:spAutoFit/>
          </a:bodyPr>
          <a:lstStyle/>
          <a:p>
            <a:pPr algn="ctr"/>
            <a:r>
              <a:rPr lang="en-US" sz="1200" dirty="0">
                <a:latin typeface="Arial Narrow" charset="0"/>
                <a:cs typeface="Arial Narrow" charset="0"/>
              </a:rPr>
              <a:t>YES</a:t>
            </a:r>
          </a:p>
          <a:p>
            <a:pPr algn="ctr"/>
            <a:r>
              <a:rPr lang="en-US" sz="1200" dirty="0">
                <a:latin typeface="Arial Narrow" charset="0"/>
                <a:cs typeface="Arial Narrow" charset="0"/>
              </a:rPr>
              <a:t>numeric</a:t>
            </a:r>
          </a:p>
        </p:txBody>
      </p:sp>
      <p:sp>
        <p:nvSpPr>
          <p:cNvPr id="32" name="TextBox 31">
            <a:extLst>
              <a:ext uri="{FF2B5EF4-FFF2-40B4-BE49-F238E27FC236}">
                <a16:creationId xmlns:a16="http://schemas.microsoft.com/office/drawing/2014/main" id="{C9BEC546-A71A-E84A-90DF-4A2588DA8C08}"/>
              </a:ext>
            </a:extLst>
          </p:cNvPr>
          <p:cNvSpPr txBox="1"/>
          <p:nvPr/>
        </p:nvSpPr>
        <p:spPr>
          <a:xfrm>
            <a:off x="8238811" y="1977105"/>
            <a:ext cx="638316" cy="461665"/>
          </a:xfrm>
          <a:prstGeom prst="rect">
            <a:avLst/>
          </a:prstGeom>
          <a:noFill/>
        </p:spPr>
        <p:txBody>
          <a:bodyPr wrap="none" rtlCol="0">
            <a:spAutoFit/>
          </a:bodyPr>
          <a:lstStyle/>
          <a:p>
            <a:pPr algn="ctr"/>
            <a:r>
              <a:rPr lang="en-US" sz="1200" dirty="0">
                <a:latin typeface="Arial Narrow" charset="0"/>
                <a:cs typeface="Arial Narrow" charset="0"/>
              </a:rPr>
              <a:t>6-bit</a:t>
            </a:r>
          </a:p>
          <a:p>
            <a:pPr algn="ctr"/>
            <a:r>
              <a:rPr lang="en-US" sz="1200" dirty="0">
                <a:latin typeface="Arial Narrow" charset="0"/>
                <a:cs typeface="Arial Narrow" charset="0"/>
              </a:rPr>
              <a:t>physical</a:t>
            </a:r>
          </a:p>
        </p:txBody>
      </p:sp>
      <p:sp>
        <p:nvSpPr>
          <p:cNvPr id="33" name="TextBox 32">
            <a:extLst>
              <a:ext uri="{FF2B5EF4-FFF2-40B4-BE49-F238E27FC236}">
                <a16:creationId xmlns:a16="http://schemas.microsoft.com/office/drawing/2014/main" id="{4E1D2F30-A9EA-5C4F-97AD-9B6DE4CA1389}"/>
              </a:ext>
            </a:extLst>
          </p:cNvPr>
          <p:cNvSpPr txBox="1"/>
          <p:nvPr/>
        </p:nvSpPr>
        <p:spPr>
          <a:xfrm>
            <a:off x="6815364" y="1977105"/>
            <a:ext cx="373820" cy="461665"/>
          </a:xfrm>
          <a:prstGeom prst="rect">
            <a:avLst/>
          </a:prstGeom>
          <a:noFill/>
        </p:spPr>
        <p:txBody>
          <a:bodyPr wrap="none" rtlCol="0">
            <a:spAutoFit/>
          </a:bodyPr>
          <a:lstStyle/>
          <a:p>
            <a:pPr algn="ctr"/>
            <a:r>
              <a:rPr lang="en-US" sz="1200" dirty="0">
                <a:latin typeface="Arial Narrow" charset="0"/>
                <a:cs typeface="Arial Narrow" charset="0"/>
              </a:rPr>
              <a:t>NO</a:t>
            </a:r>
          </a:p>
          <a:p>
            <a:pPr algn="ctr"/>
            <a:endParaRPr lang="en-US" sz="1200" dirty="0">
              <a:latin typeface="Arial Narrow" charset="0"/>
              <a:cs typeface="Arial Narrow" charset="0"/>
            </a:endParaRPr>
          </a:p>
        </p:txBody>
      </p:sp>
      <p:sp>
        <p:nvSpPr>
          <p:cNvPr id="34" name="TextBox 33">
            <a:extLst>
              <a:ext uri="{FF2B5EF4-FFF2-40B4-BE49-F238E27FC236}">
                <a16:creationId xmlns:a16="http://schemas.microsoft.com/office/drawing/2014/main" id="{7D928BE5-EBD1-FB45-9259-7F231CA1072C}"/>
              </a:ext>
            </a:extLst>
          </p:cNvPr>
          <p:cNvSpPr txBox="1"/>
          <p:nvPr/>
        </p:nvSpPr>
        <p:spPr>
          <a:xfrm>
            <a:off x="7678855" y="1977105"/>
            <a:ext cx="373820" cy="461665"/>
          </a:xfrm>
          <a:prstGeom prst="rect">
            <a:avLst/>
          </a:prstGeom>
          <a:noFill/>
        </p:spPr>
        <p:txBody>
          <a:bodyPr wrap="none" rtlCol="0">
            <a:spAutoFit/>
          </a:bodyPr>
          <a:lstStyle/>
          <a:p>
            <a:pPr algn="ctr"/>
            <a:r>
              <a:rPr lang="en-US" sz="1200" dirty="0">
                <a:latin typeface="Arial Narrow" charset="0"/>
                <a:cs typeface="Arial Narrow" charset="0"/>
              </a:rPr>
              <a:t>NO</a:t>
            </a:r>
          </a:p>
          <a:p>
            <a:pPr algn="ctr"/>
            <a:endParaRPr lang="en-US" sz="1200" dirty="0">
              <a:latin typeface="Arial Narrow" charset="0"/>
              <a:cs typeface="Arial Narrow" charset="0"/>
            </a:endParaRPr>
          </a:p>
        </p:txBody>
      </p:sp>
      <p:sp>
        <p:nvSpPr>
          <p:cNvPr id="35" name="TextBox 34">
            <a:extLst>
              <a:ext uri="{FF2B5EF4-FFF2-40B4-BE49-F238E27FC236}">
                <a16:creationId xmlns:a16="http://schemas.microsoft.com/office/drawing/2014/main" id="{EE6E685E-05AF-8342-BCD2-5F519F506A2F}"/>
              </a:ext>
            </a:extLst>
          </p:cNvPr>
          <p:cNvSpPr txBox="1"/>
          <p:nvPr/>
        </p:nvSpPr>
        <p:spPr>
          <a:xfrm>
            <a:off x="5846366" y="2854709"/>
            <a:ext cx="373820" cy="461665"/>
          </a:xfrm>
          <a:prstGeom prst="rect">
            <a:avLst/>
          </a:prstGeom>
          <a:noFill/>
        </p:spPr>
        <p:txBody>
          <a:bodyPr wrap="none" rtlCol="0">
            <a:spAutoFit/>
          </a:bodyPr>
          <a:lstStyle/>
          <a:p>
            <a:pPr algn="ctr"/>
            <a:r>
              <a:rPr lang="en-US" sz="1200" dirty="0">
                <a:latin typeface="Arial Narrow" charset="0"/>
                <a:cs typeface="Arial Narrow" charset="0"/>
              </a:rPr>
              <a:t>NO</a:t>
            </a:r>
          </a:p>
          <a:p>
            <a:pPr algn="ctr"/>
            <a:endParaRPr lang="en-US" sz="1200" dirty="0">
              <a:latin typeface="Arial Narrow" charset="0"/>
              <a:cs typeface="Arial Narrow" charset="0"/>
            </a:endParaRPr>
          </a:p>
        </p:txBody>
      </p:sp>
      <p:sp>
        <p:nvSpPr>
          <p:cNvPr id="36" name="TextBox 35">
            <a:extLst>
              <a:ext uri="{FF2B5EF4-FFF2-40B4-BE49-F238E27FC236}">
                <a16:creationId xmlns:a16="http://schemas.microsoft.com/office/drawing/2014/main" id="{6EC60CF2-AAA8-F94E-86FA-EF999AA0ACAD}"/>
              </a:ext>
            </a:extLst>
          </p:cNvPr>
          <p:cNvSpPr txBox="1"/>
          <p:nvPr/>
        </p:nvSpPr>
        <p:spPr>
          <a:xfrm>
            <a:off x="8316249" y="2854709"/>
            <a:ext cx="373820" cy="461665"/>
          </a:xfrm>
          <a:prstGeom prst="rect">
            <a:avLst/>
          </a:prstGeom>
          <a:noFill/>
        </p:spPr>
        <p:txBody>
          <a:bodyPr wrap="none" rtlCol="0">
            <a:spAutoFit/>
          </a:bodyPr>
          <a:lstStyle/>
          <a:p>
            <a:pPr algn="ctr"/>
            <a:r>
              <a:rPr lang="en-US" sz="1200" dirty="0">
                <a:latin typeface="Arial Narrow" charset="0"/>
                <a:cs typeface="Arial Narrow" charset="0"/>
              </a:rPr>
              <a:t>NO</a:t>
            </a:r>
          </a:p>
          <a:p>
            <a:pPr algn="ctr"/>
            <a:endParaRPr lang="en-US" sz="1200" dirty="0">
              <a:latin typeface="Arial Narrow" charset="0"/>
              <a:cs typeface="Arial Narrow" charset="0"/>
            </a:endParaRPr>
          </a:p>
        </p:txBody>
      </p:sp>
      <p:sp>
        <p:nvSpPr>
          <p:cNvPr id="37" name="TextBox 36">
            <a:extLst>
              <a:ext uri="{FF2B5EF4-FFF2-40B4-BE49-F238E27FC236}">
                <a16:creationId xmlns:a16="http://schemas.microsoft.com/office/drawing/2014/main" id="{9AC382F5-DFA4-AB4D-824B-ACC71F4443B2}"/>
              </a:ext>
            </a:extLst>
          </p:cNvPr>
          <p:cNvSpPr txBox="1"/>
          <p:nvPr/>
        </p:nvSpPr>
        <p:spPr>
          <a:xfrm>
            <a:off x="6760554" y="2854709"/>
            <a:ext cx="373820" cy="461665"/>
          </a:xfrm>
          <a:prstGeom prst="rect">
            <a:avLst/>
          </a:prstGeom>
          <a:noFill/>
        </p:spPr>
        <p:txBody>
          <a:bodyPr wrap="none" rtlCol="0">
            <a:spAutoFit/>
          </a:bodyPr>
          <a:lstStyle/>
          <a:p>
            <a:pPr algn="ctr"/>
            <a:r>
              <a:rPr lang="en-US" sz="1200" dirty="0">
                <a:latin typeface="Arial Narrow" charset="0"/>
                <a:cs typeface="Arial Narrow" charset="0"/>
              </a:rPr>
              <a:t>NO</a:t>
            </a:r>
          </a:p>
          <a:p>
            <a:pPr algn="ctr"/>
            <a:endParaRPr lang="en-US" sz="1200" dirty="0">
              <a:latin typeface="Arial Narrow" charset="0"/>
              <a:cs typeface="Arial Narrow" charset="0"/>
            </a:endParaRPr>
          </a:p>
        </p:txBody>
      </p:sp>
      <p:sp>
        <p:nvSpPr>
          <p:cNvPr id="38" name="TextBox 37">
            <a:extLst>
              <a:ext uri="{FF2B5EF4-FFF2-40B4-BE49-F238E27FC236}">
                <a16:creationId xmlns:a16="http://schemas.microsoft.com/office/drawing/2014/main" id="{7C7024FC-1033-0949-B9E0-56DB9F5D679E}"/>
              </a:ext>
            </a:extLst>
          </p:cNvPr>
          <p:cNvSpPr txBox="1"/>
          <p:nvPr/>
        </p:nvSpPr>
        <p:spPr>
          <a:xfrm>
            <a:off x="7624045" y="2854709"/>
            <a:ext cx="373820" cy="461665"/>
          </a:xfrm>
          <a:prstGeom prst="rect">
            <a:avLst/>
          </a:prstGeom>
          <a:noFill/>
        </p:spPr>
        <p:txBody>
          <a:bodyPr wrap="none" rtlCol="0">
            <a:spAutoFit/>
          </a:bodyPr>
          <a:lstStyle/>
          <a:p>
            <a:pPr algn="ctr"/>
            <a:r>
              <a:rPr lang="en-US" sz="1200" dirty="0">
                <a:latin typeface="Arial Narrow" charset="0"/>
                <a:cs typeface="Arial Narrow" charset="0"/>
              </a:rPr>
              <a:t>NO</a:t>
            </a:r>
          </a:p>
          <a:p>
            <a:pPr algn="ctr"/>
            <a:endParaRPr lang="en-US" sz="1200" dirty="0">
              <a:latin typeface="Arial Narrow" charset="0"/>
              <a:cs typeface="Arial Narrow" charset="0"/>
            </a:endParaRPr>
          </a:p>
        </p:txBody>
      </p:sp>
      <p:sp>
        <p:nvSpPr>
          <p:cNvPr id="39" name="TextBox 38">
            <a:extLst>
              <a:ext uri="{FF2B5EF4-FFF2-40B4-BE49-F238E27FC236}">
                <a16:creationId xmlns:a16="http://schemas.microsoft.com/office/drawing/2014/main" id="{66F803C5-E413-6344-9B75-4D9BE25DB2F6}"/>
              </a:ext>
            </a:extLst>
          </p:cNvPr>
          <p:cNvSpPr txBox="1"/>
          <p:nvPr/>
        </p:nvSpPr>
        <p:spPr>
          <a:xfrm>
            <a:off x="5846366" y="4214255"/>
            <a:ext cx="373820" cy="461665"/>
          </a:xfrm>
          <a:prstGeom prst="rect">
            <a:avLst/>
          </a:prstGeom>
          <a:noFill/>
        </p:spPr>
        <p:txBody>
          <a:bodyPr wrap="none" rtlCol="0">
            <a:spAutoFit/>
          </a:bodyPr>
          <a:lstStyle/>
          <a:p>
            <a:pPr algn="ctr"/>
            <a:r>
              <a:rPr lang="en-US" sz="1200" dirty="0">
                <a:latin typeface="Arial Narrow" charset="0"/>
                <a:cs typeface="Arial Narrow" charset="0"/>
              </a:rPr>
              <a:t>NO</a:t>
            </a:r>
          </a:p>
          <a:p>
            <a:pPr algn="ctr"/>
            <a:endParaRPr lang="en-US" sz="1200" dirty="0">
              <a:latin typeface="Arial Narrow" charset="0"/>
              <a:cs typeface="Arial Narrow" charset="0"/>
            </a:endParaRPr>
          </a:p>
        </p:txBody>
      </p:sp>
      <p:sp>
        <p:nvSpPr>
          <p:cNvPr id="40" name="TextBox 39">
            <a:extLst>
              <a:ext uri="{FF2B5EF4-FFF2-40B4-BE49-F238E27FC236}">
                <a16:creationId xmlns:a16="http://schemas.microsoft.com/office/drawing/2014/main" id="{D244FEF9-DF44-5145-9D02-E69242A78AD4}"/>
              </a:ext>
            </a:extLst>
          </p:cNvPr>
          <p:cNvSpPr txBox="1"/>
          <p:nvPr/>
        </p:nvSpPr>
        <p:spPr>
          <a:xfrm>
            <a:off x="8316249" y="4214255"/>
            <a:ext cx="373820" cy="461665"/>
          </a:xfrm>
          <a:prstGeom prst="rect">
            <a:avLst/>
          </a:prstGeom>
          <a:noFill/>
        </p:spPr>
        <p:txBody>
          <a:bodyPr wrap="none" rtlCol="0">
            <a:spAutoFit/>
          </a:bodyPr>
          <a:lstStyle/>
          <a:p>
            <a:pPr algn="ctr"/>
            <a:r>
              <a:rPr lang="en-US" sz="1200" dirty="0">
                <a:latin typeface="Arial Narrow" charset="0"/>
                <a:cs typeface="Arial Narrow" charset="0"/>
              </a:rPr>
              <a:t>NO</a:t>
            </a:r>
          </a:p>
          <a:p>
            <a:pPr algn="ctr"/>
            <a:endParaRPr lang="en-US" sz="1200" dirty="0">
              <a:latin typeface="Arial Narrow" charset="0"/>
              <a:cs typeface="Arial Narrow" charset="0"/>
            </a:endParaRPr>
          </a:p>
        </p:txBody>
      </p:sp>
      <p:sp>
        <p:nvSpPr>
          <p:cNvPr id="41" name="TextBox 40">
            <a:extLst>
              <a:ext uri="{FF2B5EF4-FFF2-40B4-BE49-F238E27FC236}">
                <a16:creationId xmlns:a16="http://schemas.microsoft.com/office/drawing/2014/main" id="{CAA09D4D-6EA1-8642-A00F-40F8A127B224}"/>
              </a:ext>
            </a:extLst>
          </p:cNvPr>
          <p:cNvSpPr txBox="1"/>
          <p:nvPr/>
        </p:nvSpPr>
        <p:spPr>
          <a:xfrm>
            <a:off x="6760554" y="4214255"/>
            <a:ext cx="373820" cy="461665"/>
          </a:xfrm>
          <a:prstGeom prst="rect">
            <a:avLst/>
          </a:prstGeom>
          <a:noFill/>
        </p:spPr>
        <p:txBody>
          <a:bodyPr wrap="none" rtlCol="0">
            <a:spAutoFit/>
          </a:bodyPr>
          <a:lstStyle/>
          <a:p>
            <a:pPr algn="ctr"/>
            <a:r>
              <a:rPr lang="en-US" sz="1200" dirty="0">
                <a:latin typeface="Arial Narrow" charset="0"/>
                <a:cs typeface="Arial Narrow" charset="0"/>
              </a:rPr>
              <a:t>NO</a:t>
            </a:r>
          </a:p>
          <a:p>
            <a:pPr algn="ctr"/>
            <a:endParaRPr lang="en-US" sz="1200" dirty="0">
              <a:latin typeface="Arial Narrow" charset="0"/>
              <a:cs typeface="Arial Narrow" charset="0"/>
            </a:endParaRPr>
          </a:p>
        </p:txBody>
      </p:sp>
      <p:sp>
        <p:nvSpPr>
          <p:cNvPr id="42" name="TextBox 41">
            <a:extLst>
              <a:ext uri="{FF2B5EF4-FFF2-40B4-BE49-F238E27FC236}">
                <a16:creationId xmlns:a16="http://schemas.microsoft.com/office/drawing/2014/main" id="{78658698-E35A-0D45-9302-26B179EDF686}"/>
              </a:ext>
            </a:extLst>
          </p:cNvPr>
          <p:cNvSpPr txBox="1"/>
          <p:nvPr/>
        </p:nvSpPr>
        <p:spPr>
          <a:xfrm>
            <a:off x="7624045" y="4214255"/>
            <a:ext cx="373820" cy="461665"/>
          </a:xfrm>
          <a:prstGeom prst="rect">
            <a:avLst/>
          </a:prstGeom>
          <a:noFill/>
        </p:spPr>
        <p:txBody>
          <a:bodyPr wrap="none" rtlCol="0">
            <a:spAutoFit/>
          </a:bodyPr>
          <a:lstStyle/>
          <a:p>
            <a:pPr algn="ctr"/>
            <a:r>
              <a:rPr lang="en-US" sz="1200" dirty="0">
                <a:latin typeface="Arial Narrow" charset="0"/>
                <a:cs typeface="Arial Narrow" charset="0"/>
              </a:rPr>
              <a:t>NO</a:t>
            </a:r>
          </a:p>
          <a:p>
            <a:pPr algn="ctr"/>
            <a:endParaRPr lang="en-US" sz="1200" dirty="0">
              <a:latin typeface="Arial Narrow" charset="0"/>
              <a:cs typeface="Arial Narrow" charset="0"/>
            </a:endParaRPr>
          </a:p>
        </p:txBody>
      </p:sp>
    </p:spTree>
    <p:extLst>
      <p:ext uri="{BB962C8B-B14F-4D97-AF65-F5344CB8AC3E}">
        <p14:creationId xmlns:p14="http://schemas.microsoft.com/office/powerpoint/2010/main" val="3552727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1"/>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p:bldP spid="32" grpId="0"/>
      <p:bldP spid="33" grpId="0"/>
      <p:bldP spid="34" grpId="0"/>
      <p:bldP spid="35" grpId="0"/>
      <p:bldP spid="36" grpId="0"/>
      <p:bldP spid="37" grpId="0"/>
      <p:bldP spid="38" grpId="0"/>
      <p:bldP spid="39" grpId="0"/>
      <p:bldP spid="40" grpId="0"/>
      <p:bldP spid="41" grpId="0"/>
      <p:bldP spid="4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95680B9-B9E6-D249-A123-2950D0CC658E}"/>
              </a:ext>
            </a:extLst>
          </p:cNvPr>
          <p:cNvSpPr>
            <a:spLocks noGrp="1"/>
          </p:cNvSpPr>
          <p:nvPr>
            <p:ph type="title"/>
          </p:nvPr>
        </p:nvSpPr>
        <p:spPr/>
        <p:txBody>
          <a:bodyPr/>
          <a:lstStyle/>
          <a:p>
            <a:r>
              <a:rPr lang="en-US" dirty="0"/>
              <a:t>Different Design Points</a:t>
            </a:r>
          </a:p>
        </p:txBody>
      </p:sp>
      <p:sp>
        <p:nvSpPr>
          <p:cNvPr id="2" name="Slide Number Placeholder 1">
            <a:extLst>
              <a:ext uri="{FF2B5EF4-FFF2-40B4-BE49-F238E27FC236}">
                <a16:creationId xmlns:a16="http://schemas.microsoft.com/office/drawing/2014/main" id="{0DB5F126-3781-8144-A20F-F9E10C9CF402}"/>
              </a:ext>
            </a:extLst>
          </p:cNvPr>
          <p:cNvSpPr>
            <a:spLocks noGrp="1"/>
          </p:cNvSpPr>
          <p:nvPr>
            <p:ph type="sldNum" sz="quarter" idx="10"/>
          </p:nvPr>
        </p:nvSpPr>
        <p:spPr/>
        <p:txBody>
          <a:bodyPr/>
          <a:lstStyle/>
          <a:p>
            <a:fld id="{38132D04-DB0F-4616-976E-401F62A29C48}" type="slidenum">
              <a:rPr lang="fr-CH" smtClean="0"/>
              <a:pPr/>
              <a:t>16</a:t>
            </a:fld>
            <a:endParaRPr lang="fr-CH"/>
          </a:p>
        </p:txBody>
      </p:sp>
      <p:sp>
        <p:nvSpPr>
          <p:cNvPr id="3" name="Footer Placeholder 2">
            <a:extLst>
              <a:ext uri="{FF2B5EF4-FFF2-40B4-BE49-F238E27FC236}">
                <a16:creationId xmlns:a16="http://schemas.microsoft.com/office/drawing/2014/main" id="{5F53B2FA-BB25-AB4F-9A8A-A032B6B9E513}"/>
              </a:ext>
            </a:extLst>
          </p:cNvPr>
          <p:cNvSpPr>
            <a:spLocks noGrp="1"/>
          </p:cNvSpPr>
          <p:nvPr>
            <p:ph type="ftr" sz="quarter" idx="3"/>
          </p:nvPr>
        </p:nvSpPr>
        <p:spPr/>
        <p:txBody>
          <a:bodyPr/>
          <a:lstStyle/>
          <a:p>
            <a:r>
              <a:rPr lang="fr-CH"/>
              <a:t>ACAT19</a:t>
            </a:r>
            <a:endParaRPr lang="fr-CH" dirty="0"/>
          </a:p>
        </p:txBody>
      </p:sp>
      <p:pic>
        <p:nvPicPr>
          <p:cNvPr id="6" name="Picture 5">
            <a:extLst>
              <a:ext uri="{FF2B5EF4-FFF2-40B4-BE49-F238E27FC236}">
                <a16:creationId xmlns:a16="http://schemas.microsoft.com/office/drawing/2014/main" id="{817EFA07-4738-E64C-801F-88E63CD2BF2A}"/>
              </a:ext>
            </a:extLst>
          </p:cNvPr>
          <p:cNvPicPr>
            <a:picLocks noChangeAspect="1"/>
          </p:cNvPicPr>
          <p:nvPr/>
        </p:nvPicPr>
        <p:blipFill rotWithShape="1">
          <a:blip r:embed="rId3"/>
          <a:srcRect l="7671" t="14150"/>
          <a:stretch/>
        </p:blipFill>
        <p:spPr>
          <a:xfrm>
            <a:off x="10841" y="2004598"/>
            <a:ext cx="2872539" cy="1909551"/>
          </a:xfrm>
          <a:prstGeom prst="rect">
            <a:avLst/>
          </a:prstGeom>
        </p:spPr>
      </p:pic>
      <p:pic>
        <p:nvPicPr>
          <p:cNvPr id="7" name="Picture 6">
            <a:extLst>
              <a:ext uri="{FF2B5EF4-FFF2-40B4-BE49-F238E27FC236}">
                <a16:creationId xmlns:a16="http://schemas.microsoft.com/office/drawing/2014/main" id="{4BCC711B-4BFA-6E49-9718-E1C737923045}"/>
              </a:ext>
            </a:extLst>
          </p:cNvPr>
          <p:cNvPicPr>
            <a:picLocks noChangeAspect="1"/>
          </p:cNvPicPr>
          <p:nvPr/>
        </p:nvPicPr>
        <p:blipFill rotWithShape="1">
          <a:blip r:embed="rId4"/>
          <a:srcRect l="5886" t="9310"/>
          <a:stretch/>
        </p:blipFill>
        <p:spPr>
          <a:xfrm>
            <a:off x="2903558" y="1889418"/>
            <a:ext cx="2914817" cy="2055509"/>
          </a:xfrm>
          <a:prstGeom prst="rect">
            <a:avLst/>
          </a:prstGeom>
        </p:spPr>
      </p:pic>
      <p:pic>
        <p:nvPicPr>
          <p:cNvPr id="8" name="Picture 7">
            <a:extLst>
              <a:ext uri="{FF2B5EF4-FFF2-40B4-BE49-F238E27FC236}">
                <a16:creationId xmlns:a16="http://schemas.microsoft.com/office/drawing/2014/main" id="{5660BB89-7252-3844-8D27-E88E3193E9E8}"/>
              </a:ext>
            </a:extLst>
          </p:cNvPr>
          <p:cNvPicPr>
            <a:picLocks noChangeAspect="1"/>
          </p:cNvPicPr>
          <p:nvPr/>
        </p:nvPicPr>
        <p:blipFill rotWithShape="1">
          <a:blip r:embed="rId5"/>
          <a:srcRect l="9153" t="12565"/>
          <a:stretch/>
        </p:blipFill>
        <p:spPr>
          <a:xfrm>
            <a:off x="6149641" y="1957701"/>
            <a:ext cx="2788063" cy="1870975"/>
          </a:xfrm>
          <a:prstGeom prst="rect">
            <a:avLst/>
          </a:prstGeom>
        </p:spPr>
      </p:pic>
      <p:pic>
        <p:nvPicPr>
          <p:cNvPr id="9" name="Bild 16">
            <a:extLst>
              <a:ext uri="{FF2B5EF4-FFF2-40B4-BE49-F238E27FC236}">
                <a16:creationId xmlns:a16="http://schemas.microsoft.com/office/drawing/2014/main" id="{27C5FE0F-F109-544C-9D90-113CFBAE27CB}"/>
              </a:ext>
            </a:extLst>
          </p:cNvPr>
          <p:cNvPicPr>
            <a:picLocks noChangeAspect="1"/>
          </p:cNvPicPr>
          <p:nvPr/>
        </p:nvPicPr>
        <p:blipFill>
          <a:blip r:embed="rId6"/>
          <a:stretch>
            <a:fillRect/>
          </a:stretch>
        </p:blipFill>
        <p:spPr>
          <a:xfrm>
            <a:off x="3234761" y="4075150"/>
            <a:ext cx="691089" cy="589310"/>
          </a:xfrm>
          <a:prstGeom prst="rect">
            <a:avLst/>
          </a:prstGeom>
        </p:spPr>
      </p:pic>
      <p:grpSp>
        <p:nvGrpSpPr>
          <p:cNvPr id="10" name="Group 9">
            <a:extLst>
              <a:ext uri="{FF2B5EF4-FFF2-40B4-BE49-F238E27FC236}">
                <a16:creationId xmlns:a16="http://schemas.microsoft.com/office/drawing/2014/main" id="{57229E03-D044-DF42-AAED-92BAEB23E9CF}"/>
              </a:ext>
            </a:extLst>
          </p:cNvPr>
          <p:cNvGrpSpPr/>
          <p:nvPr/>
        </p:nvGrpSpPr>
        <p:grpSpPr>
          <a:xfrm>
            <a:off x="4009147" y="4086901"/>
            <a:ext cx="859663" cy="522724"/>
            <a:chOff x="5783648" y="-194083"/>
            <a:chExt cx="1432034" cy="870757"/>
          </a:xfrm>
        </p:grpSpPr>
        <p:pic>
          <p:nvPicPr>
            <p:cNvPr id="11" name="Bild 21">
              <a:extLst>
                <a:ext uri="{FF2B5EF4-FFF2-40B4-BE49-F238E27FC236}">
                  <a16:creationId xmlns:a16="http://schemas.microsoft.com/office/drawing/2014/main" id="{FAFBFBEF-AEA1-104F-91D9-E3C1AD7D92B4}"/>
                </a:ext>
              </a:extLst>
            </p:cNvPr>
            <p:cNvPicPr>
              <a:picLocks noChangeAspect="1"/>
            </p:cNvPicPr>
            <p:nvPr/>
          </p:nvPicPr>
          <p:blipFill>
            <a:blip r:embed="rId7"/>
            <a:stretch>
              <a:fillRect/>
            </a:stretch>
          </p:blipFill>
          <p:spPr>
            <a:xfrm>
              <a:off x="5783649" y="-194083"/>
              <a:ext cx="1432033" cy="684553"/>
            </a:xfrm>
            <a:prstGeom prst="rect">
              <a:avLst/>
            </a:prstGeom>
          </p:spPr>
        </p:pic>
        <p:sp>
          <p:nvSpPr>
            <p:cNvPr id="12" name="Textfeld 3">
              <a:extLst>
                <a:ext uri="{FF2B5EF4-FFF2-40B4-BE49-F238E27FC236}">
                  <a16:creationId xmlns:a16="http://schemas.microsoft.com/office/drawing/2014/main" id="{E9C4D4A9-62F7-2E4F-B5E7-DE92BCE0CFB6}"/>
                </a:ext>
              </a:extLst>
            </p:cNvPr>
            <p:cNvSpPr txBox="1"/>
            <p:nvPr/>
          </p:nvSpPr>
          <p:spPr>
            <a:xfrm>
              <a:off x="5783648" y="320278"/>
              <a:ext cx="1432033" cy="356396"/>
            </a:xfrm>
            <a:prstGeom prst="rect">
              <a:avLst/>
            </a:prstGeom>
            <a:noFill/>
          </p:spPr>
          <p:txBody>
            <a:bodyPr wrap="square" rtlCol="0">
              <a:spAutoFit/>
            </a:bodyPr>
            <a:lstStyle/>
            <a:p>
              <a:pPr algn="ctr"/>
              <a:r>
                <a:rPr lang="de-DE" sz="1100" dirty="0">
                  <a:solidFill>
                    <a:schemeClr val="accent1">
                      <a:lumMod val="75000"/>
                    </a:schemeClr>
                  </a:solidFill>
                </a:rPr>
                <a:t>TrueNorth</a:t>
              </a:r>
            </a:p>
          </p:txBody>
        </p:sp>
      </p:grpSp>
      <p:grpSp>
        <p:nvGrpSpPr>
          <p:cNvPr id="13" name="Group 12">
            <a:extLst>
              <a:ext uri="{FF2B5EF4-FFF2-40B4-BE49-F238E27FC236}">
                <a16:creationId xmlns:a16="http://schemas.microsoft.com/office/drawing/2014/main" id="{E9BE08C3-20D9-164E-BDAE-E2D030F72929}"/>
              </a:ext>
            </a:extLst>
          </p:cNvPr>
          <p:cNvGrpSpPr/>
          <p:nvPr/>
        </p:nvGrpSpPr>
        <p:grpSpPr>
          <a:xfrm>
            <a:off x="4785512" y="4078303"/>
            <a:ext cx="859664" cy="558939"/>
            <a:chOff x="7664428" y="-188054"/>
            <a:chExt cx="1432033" cy="931084"/>
          </a:xfrm>
        </p:grpSpPr>
        <p:pic>
          <p:nvPicPr>
            <p:cNvPr id="14" name="Grafik 22">
              <a:extLst>
                <a:ext uri="{FF2B5EF4-FFF2-40B4-BE49-F238E27FC236}">
                  <a16:creationId xmlns:a16="http://schemas.microsoft.com/office/drawing/2014/main" id="{F18E2AFC-5FBA-2147-A663-2D1F17D4FB95}"/>
                </a:ext>
              </a:extLst>
            </p:cNvPr>
            <p:cNvPicPr>
              <a:picLocks noChangeAspect="1"/>
            </p:cNvPicPr>
            <p:nvPr/>
          </p:nvPicPr>
          <p:blipFill>
            <a:blip r:embed="rId8"/>
            <a:stretch>
              <a:fillRect/>
            </a:stretch>
          </p:blipFill>
          <p:spPr>
            <a:xfrm>
              <a:off x="7859615" y="-188054"/>
              <a:ext cx="950820" cy="630869"/>
            </a:xfrm>
            <a:prstGeom prst="rect">
              <a:avLst/>
            </a:prstGeom>
          </p:spPr>
        </p:pic>
        <p:sp>
          <p:nvSpPr>
            <p:cNvPr id="15" name="Textfeld 23">
              <a:extLst>
                <a:ext uri="{FF2B5EF4-FFF2-40B4-BE49-F238E27FC236}">
                  <a16:creationId xmlns:a16="http://schemas.microsoft.com/office/drawing/2014/main" id="{B8565FF5-7A8A-5D4E-9F78-86A41555C470}"/>
                </a:ext>
              </a:extLst>
            </p:cNvPr>
            <p:cNvSpPr txBox="1"/>
            <p:nvPr/>
          </p:nvSpPr>
          <p:spPr>
            <a:xfrm>
              <a:off x="7664428" y="386634"/>
              <a:ext cx="1432033" cy="356396"/>
            </a:xfrm>
            <a:prstGeom prst="rect">
              <a:avLst/>
            </a:prstGeom>
            <a:noFill/>
          </p:spPr>
          <p:txBody>
            <a:bodyPr wrap="square" rtlCol="0">
              <a:spAutoFit/>
            </a:bodyPr>
            <a:lstStyle/>
            <a:p>
              <a:pPr algn="ctr"/>
              <a:r>
                <a:rPr lang="de-DE" sz="1100" dirty="0" err="1">
                  <a:solidFill>
                    <a:srgbClr val="0070C0"/>
                  </a:solidFill>
                </a:rPr>
                <a:t>Loihi</a:t>
              </a:r>
              <a:endParaRPr lang="de-DE" sz="1100" dirty="0">
                <a:solidFill>
                  <a:srgbClr val="0070C0"/>
                </a:solidFill>
              </a:endParaRPr>
            </a:p>
          </p:txBody>
        </p:sp>
      </p:grpSp>
      <p:pic>
        <p:nvPicPr>
          <p:cNvPr id="16" name="Bild 10" descr="Logo.jpg">
            <a:extLst>
              <a:ext uri="{FF2B5EF4-FFF2-40B4-BE49-F238E27FC236}">
                <a16:creationId xmlns:a16="http://schemas.microsoft.com/office/drawing/2014/main" id="{E0B57C5D-E179-8D42-AC04-059384084EA3}"/>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7228899" y="4198221"/>
            <a:ext cx="736004" cy="3683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7" name="Picture 16">
            <a:extLst>
              <a:ext uri="{FF2B5EF4-FFF2-40B4-BE49-F238E27FC236}">
                <a16:creationId xmlns:a16="http://schemas.microsoft.com/office/drawing/2014/main" id="{2810F2A0-BBEB-924B-99EC-E2C08A4DF6D0}"/>
              </a:ext>
            </a:extLst>
          </p:cNvPr>
          <p:cNvPicPr>
            <a:picLocks noChangeAspect="1"/>
          </p:cNvPicPr>
          <p:nvPr/>
        </p:nvPicPr>
        <p:blipFill rotWithShape="1">
          <a:blip r:embed="rId10"/>
          <a:srcRect t="1" r="83970" b="87196"/>
          <a:stretch/>
        </p:blipFill>
        <p:spPr>
          <a:xfrm>
            <a:off x="764456" y="4122120"/>
            <a:ext cx="927033" cy="233755"/>
          </a:xfrm>
          <a:prstGeom prst="rect">
            <a:avLst/>
          </a:prstGeom>
        </p:spPr>
      </p:pic>
      <p:pic>
        <p:nvPicPr>
          <p:cNvPr id="18" name="Picture 17">
            <a:extLst>
              <a:ext uri="{FF2B5EF4-FFF2-40B4-BE49-F238E27FC236}">
                <a16:creationId xmlns:a16="http://schemas.microsoft.com/office/drawing/2014/main" id="{5D89A94F-99B5-3847-9B8A-122DF3A1DC2F}"/>
              </a:ext>
            </a:extLst>
          </p:cNvPr>
          <p:cNvPicPr>
            <a:picLocks noChangeAspect="1"/>
          </p:cNvPicPr>
          <p:nvPr/>
        </p:nvPicPr>
        <p:blipFill>
          <a:blip r:embed="rId11"/>
          <a:stretch>
            <a:fillRect/>
          </a:stretch>
        </p:blipFill>
        <p:spPr>
          <a:xfrm>
            <a:off x="1684025" y="4122120"/>
            <a:ext cx="597405" cy="266571"/>
          </a:xfrm>
          <a:prstGeom prst="rect">
            <a:avLst/>
          </a:prstGeom>
        </p:spPr>
      </p:pic>
      <p:pic>
        <p:nvPicPr>
          <p:cNvPr id="19" name="Picture 18">
            <a:extLst>
              <a:ext uri="{FF2B5EF4-FFF2-40B4-BE49-F238E27FC236}">
                <a16:creationId xmlns:a16="http://schemas.microsoft.com/office/drawing/2014/main" id="{C19B03B0-A180-0A48-AED7-39309A3C106F}"/>
              </a:ext>
            </a:extLst>
          </p:cNvPr>
          <p:cNvPicPr>
            <a:picLocks noChangeAspect="1"/>
          </p:cNvPicPr>
          <p:nvPr/>
        </p:nvPicPr>
        <p:blipFill>
          <a:blip r:embed="rId12"/>
          <a:stretch>
            <a:fillRect/>
          </a:stretch>
        </p:blipFill>
        <p:spPr>
          <a:xfrm>
            <a:off x="269462" y="4168713"/>
            <a:ext cx="576001" cy="154839"/>
          </a:xfrm>
          <a:prstGeom prst="rect">
            <a:avLst/>
          </a:prstGeom>
        </p:spPr>
      </p:pic>
      <p:sp>
        <p:nvSpPr>
          <p:cNvPr id="20" name="TextBox 19">
            <a:extLst>
              <a:ext uri="{FF2B5EF4-FFF2-40B4-BE49-F238E27FC236}">
                <a16:creationId xmlns:a16="http://schemas.microsoft.com/office/drawing/2014/main" id="{175B7E6B-D0DC-F04F-8FDB-BD8517CF8AD9}"/>
              </a:ext>
            </a:extLst>
          </p:cNvPr>
          <p:cNvSpPr txBox="1"/>
          <p:nvPr/>
        </p:nvSpPr>
        <p:spPr>
          <a:xfrm>
            <a:off x="396038" y="1517382"/>
            <a:ext cx="2122697" cy="369332"/>
          </a:xfrm>
          <a:prstGeom prst="rect">
            <a:avLst/>
          </a:prstGeom>
          <a:noFill/>
        </p:spPr>
        <p:txBody>
          <a:bodyPr wrap="none" rtlCol="0">
            <a:spAutoFit/>
          </a:bodyPr>
          <a:lstStyle/>
          <a:p>
            <a:r>
              <a:rPr lang="en-US" b="1" dirty="0">
                <a:latin typeface="Arial Narrow" charset="0"/>
                <a:cs typeface="Arial Narrow" charset="0"/>
              </a:rPr>
              <a:t>Numerical Simulation</a:t>
            </a:r>
          </a:p>
        </p:txBody>
      </p:sp>
      <p:sp>
        <p:nvSpPr>
          <p:cNvPr id="21" name="TextBox 20">
            <a:extLst>
              <a:ext uri="{FF2B5EF4-FFF2-40B4-BE49-F238E27FC236}">
                <a16:creationId xmlns:a16="http://schemas.microsoft.com/office/drawing/2014/main" id="{4D24E8C9-B1AB-BF49-9EA5-47986FE202ED}"/>
              </a:ext>
            </a:extLst>
          </p:cNvPr>
          <p:cNvSpPr txBox="1"/>
          <p:nvPr/>
        </p:nvSpPr>
        <p:spPr>
          <a:xfrm>
            <a:off x="3223123" y="1517382"/>
            <a:ext cx="2448106" cy="369332"/>
          </a:xfrm>
          <a:prstGeom prst="rect">
            <a:avLst/>
          </a:prstGeom>
          <a:noFill/>
        </p:spPr>
        <p:txBody>
          <a:bodyPr wrap="none" rtlCol="0">
            <a:spAutoFit/>
          </a:bodyPr>
          <a:lstStyle/>
          <a:p>
            <a:r>
              <a:rPr lang="en-US" b="1" dirty="0">
                <a:latin typeface="Arial Narrow" charset="0"/>
                <a:cs typeface="Arial Narrow" charset="0"/>
              </a:rPr>
              <a:t>Numerical Neuromorphic</a:t>
            </a:r>
          </a:p>
        </p:txBody>
      </p:sp>
      <p:sp>
        <p:nvSpPr>
          <p:cNvPr id="22" name="TextBox 21">
            <a:extLst>
              <a:ext uri="{FF2B5EF4-FFF2-40B4-BE49-F238E27FC236}">
                <a16:creationId xmlns:a16="http://schemas.microsoft.com/office/drawing/2014/main" id="{73C263DB-896E-A44C-855A-02D6613C53A2}"/>
              </a:ext>
            </a:extLst>
          </p:cNvPr>
          <p:cNvSpPr txBox="1"/>
          <p:nvPr/>
        </p:nvSpPr>
        <p:spPr>
          <a:xfrm>
            <a:off x="6321059" y="1517382"/>
            <a:ext cx="2302233" cy="369332"/>
          </a:xfrm>
          <a:prstGeom prst="rect">
            <a:avLst/>
          </a:prstGeom>
          <a:noFill/>
        </p:spPr>
        <p:txBody>
          <a:bodyPr wrap="none" rtlCol="0">
            <a:spAutoFit/>
          </a:bodyPr>
          <a:lstStyle/>
          <a:p>
            <a:r>
              <a:rPr lang="en-US" b="1" dirty="0">
                <a:latin typeface="Arial Narrow" charset="0"/>
                <a:cs typeface="Arial Narrow" charset="0"/>
              </a:rPr>
              <a:t>Physical Neuromorphic</a:t>
            </a:r>
          </a:p>
        </p:txBody>
      </p:sp>
      <p:grpSp>
        <p:nvGrpSpPr>
          <p:cNvPr id="40" name="Group 39">
            <a:extLst>
              <a:ext uri="{FF2B5EF4-FFF2-40B4-BE49-F238E27FC236}">
                <a16:creationId xmlns:a16="http://schemas.microsoft.com/office/drawing/2014/main" id="{C967716B-423F-4442-93B3-079332BE9013}"/>
              </a:ext>
            </a:extLst>
          </p:cNvPr>
          <p:cNvGrpSpPr/>
          <p:nvPr/>
        </p:nvGrpSpPr>
        <p:grpSpPr>
          <a:xfrm>
            <a:off x="6862144" y="567538"/>
            <a:ext cx="1633338" cy="823723"/>
            <a:chOff x="5105400" y="1990725"/>
            <a:chExt cx="3311497" cy="1670050"/>
          </a:xfrm>
        </p:grpSpPr>
        <p:sp>
          <p:nvSpPr>
            <p:cNvPr id="23" name="Line 9">
              <a:extLst>
                <a:ext uri="{FF2B5EF4-FFF2-40B4-BE49-F238E27FC236}">
                  <a16:creationId xmlns:a16="http://schemas.microsoft.com/office/drawing/2014/main" id="{756DA567-6140-D044-80BD-5420A93D8192}"/>
                </a:ext>
              </a:extLst>
            </p:cNvPr>
            <p:cNvSpPr>
              <a:spLocks noChangeShapeType="1"/>
            </p:cNvSpPr>
            <p:nvPr/>
          </p:nvSpPr>
          <p:spPr bwMode="auto">
            <a:xfrm>
              <a:off x="5105400" y="2746375"/>
              <a:ext cx="609600" cy="0"/>
            </a:xfrm>
            <a:prstGeom prst="line">
              <a:avLst/>
            </a:prstGeom>
            <a:noFill/>
            <a:ln w="381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de-DE" sz="800"/>
            </a:p>
          </p:txBody>
        </p:sp>
        <p:sp>
          <p:nvSpPr>
            <p:cNvPr id="24" name="Line 10">
              <a:extLst>
                <a:ext uri="{FF2B5EF4-FFF2-40B4-BE49-F238E27FC236}">
                  <a16:creationId xmlns:a16="http://schemas.microsoft.com/office/drawing/2014/main" id="{DCF10215-26E9-9844-9624-679A64C666A0}"/>
                </a:ext>
              </a:extLst>
            </p:cNvPr>
            <p:cNvSpPr>
              <a:spLocks noChangeShapeType="1"/>
            </p:cNvSpPr>
            <p:nvPr/>
          </p:nvSpPr>
          <p:spPr bwMode="auto">
            <a:xfrm>
              <a:off x="5257800" y="2898775"/>
              <a:ext cx="304800" cy="0"/>
            </a:xfrm>
            <a:prstGeom prst="line">
              <a:avLst/>
            </a:prstGeom>
            <a:noFill/>
            <a:ln w="1905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de-DE" sz="800"/>
            </a:p>
          </p:txBody>
        </p:sp>
        <p:sp>
          <p:nvSpPr>
            <p:cNvPr id="25" name="Line 11">
              <a:extLst>
                <a:ext uri="{FF2B5EF4-FFF2-40B4-BE49-F238E27FC236}">
                  <a16:creationId xmlns:a16="http://schemas.microsoft.com/office/drawing/2014/main" id="{D52E4E9D-C4A6-194A-A24B-DC48EF209322}"/>
                </a:ext>
              </a:extLst>
            </p:cNvPr>
            <p:cNvSpPr>
              <a:spLocks noChangeShapeType="1"/>
            </p:cNvSpPr>
            <p:nvPr/>
          </p:nvSpPr>
          <p:spPr bwMode="auto">
            <a:xfrm>
              <a:off x="5410200" y="2898775"/>
              <a:ext cx="0" cy="685800"/>
            </a:xfrm>
            <a:prstGeom prst="line">
              <a:avLst/>
            </a:prstGeom>
            <a:noFill/>
            <a:ln w="1905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de-DE" sz="800"/>
            </a:p>
          </p:txBody>
        </p:sp>
        <p:sp>
          <p:nvSpPr>
            <p:cNvPr id="26" name="Line 12">
              <a:extLst>
                <a:ext uri="{FF2B5EF4-FFF2-40B4-BE49-F238E27FC236}">
                  <a16:creationId xmlns:a16="http://schemas.microsoft.com/office/drawing/2014/main" id="{94405E36-B207-424F-95E0-B8CA77C39D9C}"/>
                </a:ext>
              </a:extLst>
            </p:cNvPr>
            <p:cNvSpPr>
              <a:spLocks noChangeShapeType="1"/>
            </p:cNvSpPr>
            <p:nvPr/>
          </p:nvSpPr>
          <p:spPr bwMode="auto">
            <a:xfrm flipV="1">
              <a:off x="5410200" y="2136775"/>
              <a:ext cx="0" cy="609600"/>
            </a:xfrm>
            <a:prstGeom prst="line">
              <a:avLst/>
            </a:prstGeom>
            <a:noFill/>
            <a:ln w="1905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de-DE" sz="800"/>
            </a:p>
          </p:txBody>
        </p:sp>
        <p:sp>
          <p:nvSpPr>
            <p:cNvPr id="27" name="Line 13">
              <a:extLst>
                <a:ext uri="{FF2B5EF4-FFF2-40B4-BE49-F238E27FC236}">
                  <a16:creationId xmlns:a16="http://schemas.microsoft.com/office/drawing/2014/main" id="{90958CC7-6F82-D94D-A59F-9B95144E584C}"/>
                </a:ext>
              </a:extLst>
            </p:cNvPr>
            <p:cNvSpPr>
              <a:spLocks noChangeShapeType="1"/>
            </p:cNvSpPr>
            <p:nvPr/>
          </p:nvSpPr>
          <p:spPr bwMode="auto">
            <a:xfrm>
              <a:off x="7620000" y="2136775"/>
              <a:ext cx="0" cy="609600"/>
            </a:xfrm>
            <a:prstGeom prst="line">
              <a:avLst/>
            </a:prstGeom>
            <a:noFill/>
            <a:ln w="1905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de-DE" sz="800"/>
            </a:p>
          </p:txBody>
        </p:sp>
        <p:sp>
          <p:nvSpPr>
            <p:cNvPr id="28" name="Line 14">
              <a:extLst>
                <a:ext uri="{FF2B5EF4-FFF2-40B4-BE49-F238E27FC236}">
                  <a16:creationId xmlns:a16="http://schemas.microsoft.com/office/drawing/2014/main" id="{E0C6DC96-823A-CF42-B49A-2402203046E5}"/>
                </a:ext>
              </a:extLst>
            </p:cNvPr>
            <p:cNvSpPr>
              <a:spLocks noChangeShapeType="1"/>
            </p:cNvSpPr>
            <p:nvPr/>
          </p:nvSpPr>
          <p:spPr bwMode="auto">
            <a:xfrm>
              <a:off x="7315200" y="2746375"/>
              <a:ext cx="609600" cy="0"/>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de-DE" sz="800"/>
            </a:p>
          </p:txBody>
        </p:sp>
        <p:sp>
          <p:nvSpPr>
            <p:cNvPr id="29" name="Line 15">
              <a:extLst>
                <a:ext uri="{FF2B5EF4-FFF2-40B4-BE49-F238E27FC236}">
                  <a16:creationId xmlns:a16="http://schemas.microsoft.com/office/drawing/2014/main" id="{C53D9FF0-E3B1-5644-8955-36140B481405}"/>
                </a:ext>
              </a:extLst>
            </p:cNvPr>
            <p:cNvSpPr>
              <a:spLocks noChangeShapeType="1"/>
            </p:cNvSpPr>
            <p:nvPr/>
          </p:nvSpPr>
          <p:spPr bwMode="auto">
            <a:xfrm>
              <a:off x="7315200" y="2898775"/>
              <a:ext cx="609600" cy="0"/>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de-DE" sz="800"/>
            </a:p>
          </p:txBody>
        </p:sp>
        <p:sp>
          <p:nvSpPr>
            <p:cNvPr id="30" name="Line 16">
              <a:extLst>
                <a:ext uri="{FF2B5EF4-FFF2-40B4-BE49-F238E27FC236}">
                  <a16:creationId xmlns:a16="http://schemas.microsoft.com/office/drawing/2014/main" id="{B95F2F4A-D26D-E248-B19E-418B0898C282}"/>
                </a:ext>
              </a:extLst>
            </p:cNvPr>
            <p:cNvSpPr>
              <a:spLocks noChangeShapeType="1"/>
            </p:cNvSpPr>
            <p:nvPr/>
          </p:nvSpPr>
          <p:spPr bwMode="auto">
            <a:xfrm>
              <a:off x="7620000" y="2898775"/>
              <a:ext cx="0" cy="685800"/>
            </a:xfrm>
            <a:prstGeom prst="line">
              <a:avLst/>
            </a:prstGeom>
            <a:noFill/>
            <a:ln w="1905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de-DE" sz="800"/>
            </a:p>
          </p:txBody>
        </p:sp>
        <p:sp>
          <p:nvSpPr>
            <p:cNvPr id="31" name="Line 17">
              <a:extLst>
                <a:ext uri="{FF2B5EF4-FFF2-40B4-BE49-F238E27FC236}">
                  <a16:creationId xmlns:a16="http://schemas.microsoft.com/office/drawing/2014/main" id="{267FEF70-4238-704A-AC7A-2722C9BB706E}"/>
                </a:ext>
              </a:extLst>
            </p:cNvPr>
            <p:cNvSpPr>
              <a:spLocks noChangeShapeType="1"/>
            </p:cNvSpPr>
            <p:nvPr/>
          </p:nvSpPr>
          <p:spPr bwMode="auto">
            <a:xfrm>
              <a:off x="5257800" y="3584575"/>
              <a:ext cx="304800" cy="0"/>
            </a:xfrm>
            <a:prstGeom prst="line">
              <a:avLst/>
            </a:prstGeom>
            <a:noFill/>
            <a:ln w="1905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de-DE" sz="800"/>
            </a:p>
          </p:txBody>
        </p:sp>
        <p:sp>
          <p:nvSpPr>
            <p:cNvPr id="32" name="Line 18">
              <a:extLst>
                <a:ext uri="{FF2B5EF4-FFF2-40B4-BE49-F238E27FC236}">
                  <a16:creationId xmlns:a16="http://schemas.microsoft.com/office/drawing/2014/main" id="{A5A76E64-BD16-DC49-A4C0-2BE2D828FED8}"/>
                </a:ext>
              </a:extLst>
            </p:cNvPr>
            <p:cNvSpPr>
              <a:spLocks noChangeShapeType="1"/>
            </p:cNvSpPr>
            <p:nvPr/>
          </p:nvSpPr>
          <p:spPr bwMode="auto">
            <a:xfrm>
              <a:off x="5334000" y="3660775"/>
              <a:ext cx="152400" cy="0"/>
            </a:xfrm>
            <a:prstGeom prst="line">
              <a:avLst/>
            </a:prstGeom>
            <a:noFill/>
            <a:ln w="1905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de-DE" sz="800"/>
            </a:p>
          </p:txBody>
        </p:sp>
        <p:sp>
          <p:nvSpPr>
            <p:cNvPr id="33" name="Line 19">
              <a:extLst>
                <a:ext uri="{FF2B5EF4-FFF2-40B4-BE49-F238E27FC236}">
                  <a16:creationId xmlns:a16="http://schemas.microsoft.com/office/drawing/2014/main" id="{545A65A5-E901-B54A-ADAF-2FC19EA61908}"/>
                </a:ext>
              </a:extLst>
            </p:cNvPr>
            <p:cNvSpPr>
              <a:spLocks noChangeShapeType="1"/>
            </p:cNvSpPr>
            <p:nvPr/>
          </p:nvSpPr>
          <p:spPr bwMode="auto">
            <a:xfrm>
              <a:off x="7467600" y="3584575"/>
              <a:ext cx="304800" cy="0"/>
            </a:xfrm>
            <a:prstGeom prst="line">
              <a:avLst/>
            </a:prstGeom>
            <a:noFill/>
            <a:ln w="1905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de-DE" sz="800"/>
            </a:p>
          </p:txBody>
        </p:sp>
        <p:sp>
          <p:nvSpPr>
            <p:cNvPr id="34" name="Line 20">
              <a:extLst>
                <a:ext uri="{FF2B5EF4-FFF2-40B4-BE49-F238E27FC236}">
                  <a16:creationId xmlns:a16="http://schemas.microsoft.com/office/drawing/2014/main" id="{94E3984C-1F8E-4E42-9FDC-CA4A04E550C2}"/>
                </a:ext>
              </a:extLst>
            </p:cNvPr>
            <p:cNvSpPr>
              <a:spLocks noChangeShapeType="1"/>
            </p:cNvSpPr>
            <p:nvPr/>
          </p:nvSpPr>
          <p:spPr bwMode="auto">
            <a:xfrm>
              <a:off x="7543800" y="3660775"/>
              <a:ext cx="152400" cy="0"/>
            </a:xfrm>
            <a:prstGeom prst="line">
              <a:avLst/>
            </a:prstGeom>
            <a:noFill/>
            <a:ln w="1905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de-DE" sz="800"/>
            </a:p>
          </p:txBody>
        </p:sp>
        <p:sp>
          <p:nvSpPr>
            <p:cNvPr id="35" name="Text Box 21">
              <a:extLst>
                <a:ext uri="{FF2B5EF4-FFF2-40B4-BE49-F238E27FC236}">
                  <a16:creationId xmlns:a16="http://schemas.microsoft.com/office/drawing/2014/main" id="{99CDA129-15E2-C148-83DF-DF8DB1C1CEF2}"/>
                </a:ext>
              </a:extLst>
            </p:cNvPr>
            <p:cNvSpPr txBox="1">
              <a:spLocks noChangeArrowheads="1"/>
            </p:cNvSpPr>
            <p:nvPr/>
          </p:nvSpPr>
          <p:spPr bwMode="auto">
            <a:xfrm>
              <a:off x="6934199" y="2743202"/>
              <a:ext cx="699398" cy="5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eaLnBrk="1" hangingPunct="1">
                <a:spcAft>
                  <a:spcPct val="0"/>
                </a:spcAft>
                <a:buClrTx/>
                <a:buSzTx/>
              </a:pPr>
              <a:r>
                <a:rPr lang="en-US" sz="1000" i="1">
                  <a:latin typeface="Times New Roman" charset="0"/>
                </a:rPr>
                <a:t>C</a:t>
              </a:r>
              <a:r>
                <a:rPr lang="en-US" sz="1000" baseline="-25000">
                  <a:latin typeface="Times New Roman" charset="0"/>
                </a:rPr>
                <a:t>m</a:t>
              </a:r>
              <a:endParaRPr lang="en-US" sz="1000">
                <a:latin typeface="Times New Roman" charset="0"/>
              </a:endParaRPr>
            </a:p>
          </p:txBody>
        </p:sp>
        <p:sp>
          <p:nvSpPr>
            <p:cNvPr id="36" name="Text Box 22">
              <a:extLst>
                <a:ext uri="{FF2B5EF4-FFF2-40B4-BE49-F238E27FC236}">
                  <a16:creationId xmlns:a16="http://schemas.microsoft.com/office/drawing/2014/main" id="{B11DDF50-D492-B04B-A644-AC295D44028E}"/>
                </a:ext>
              </a:extLst>
            </p:cNvPr>
            <p:cNvSpPr txBox="1">
              <a:spLocks noChangeArrowheads="1"/>
            </p:cNvSpPr>
            <p:nvPr/>
          </p:nvSpPr>
          <p:spPr bwMode="auto">
            <a:xfrm>
              <a:off x="5905499" y="2233612"/>
              <a:ext cx="1482648" cy="5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eaLnBrk="1" hangingPunct="1">
                <a:spcAft>
                  <a:spcPct val="0"/>
                </a:spcAft>
                <a:buClrTx/>
                <a:buSzTx/>
              </a:pPr>
              <a:r>
                <a:rPr lang="en-US" sz="1000" i="1">
                  <a:latin typeface="Times New Roman" charset="0"/>
                </a:rPr>
                <a:t>R </a:t>
              </a:r>
              <a:r>
                <a:rPr lang="en-US" sz="1000">
                  <a:latin typeface="Times New Roman" charset="0"/>
                </a:rPr>
                <a:t>= 1/</a:t>
              </a:r>
              <a:r>
                <a:rPr lang="en-US" sz="1000" i="1">
                  <a:latin typeface="Times New Roman" charset="0"/>
                </a:rPr>
                <a:t>g</a:t>
              </a:r>
              <a:r>
                <a:rPr lang="en-US" sz="1000" baseline="-25000">
                  <a:latin typeface="Times New Roman" charset="0"/>
                </a:rPr>
                <a:t>leak</a:t>
              </a:r>
              <a:endParaRPr lang="en-US" sz="1000">
                <a:latin typeface="Times New Roman" charset="0"/>
              </a:endParaRPr>
            </a:p>
          </p:txBody>
        </p:sp>
        <p:sp>
          <p:nvSpPr>
            <p:cNvPr id="37" name="Text Box 23">
              <a:extLst>
                <a:ext uri="{FF2B5EF4-FFF2-40B4-BE49-F238E27FC236}">
                  <a16:creationId xmlns:a16="http://schemas.microsoft.com/office/drawing/2014/main" id="{16394D22-2E26-3848-8C10-FC009BB44DFC}"/>
                </a:ext>
              </a:extLst>
            </p:cNvPr>
            <p:cNvSpPr txBox="1">
              <a:spLocks noChangeArrowheads="1"/>
            </p:cNvSpPr>
            <p:nvPr/>
          </p:nvSpPr>
          <p:spPr bwMode="auto">
            <a:xfrm>
              <a:off x="5562600" y="2743202"/>
              <a:ext cx="845650" cy="5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eaLnBrk="1" hangingPunct="1">
                <a:spcAft>
                  <a:spcPct val="0"/>
                </a:spcAft>
                <a:buClrTx/>
                <a:buSzTx/>
              </a:pPr>
              <a:r>
                <a:rPr lang="en-US" sz="1000" i="1">
                  <a:latin typeface="Times New Roman" charset="0"/>
                </a:rPr>
                <a:t>E</a:t>
              </a:r>
              <a:r>
                <a:rPr lang="en-US" sz="1000" baseline="-25000">
                  <a:latin typeface="Times New Roman" charset="0"/>
                </a:rPr>
                <a:t>leak</a:t>
              </a:r>
              <a:endParaRPr lang="en-US" sz="1000">
                <a:latin typeface="Times New Roman" charset="0"/>
              </a:endParaRPr>
            </a:p>
          </p:txBody>
        </p:sp>
        <p:sp>
          <p:nvSpPr>
            <p:cNvPr id="38" name="Text Box 24">
              <a:extLst>
                <a:ext uri="{FF2B5EF4-FFF2-40B4-BE49-F238E27FC236}">
                  <a16:creationId xmlns:a16="http://schemas.microsoft.com/office/drawing/2014/main" id="{C45ECD3F-4A29-254B-9A40-11BB504B737B}"/>
                </a:ext>
              </a:extLst>
            </p:cNvPr>
            <p:cNvSpPr txBox="1">
              <a:spLocks noChangeArrowheads="1"/>
            </p:cNvSpPr>
            <p:nvPr/>
          </p:nvSpPr>
          <p:spPr bwMode="auto">
            <a:xfrm>
              <a:off x="7619999" y="2133599"/>
              <a:ext cx="796898" cy="5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eaLnBrk="1" hangingPunct="1">
                <a:spcAft>
                  <a:spcPct val="0"/>
                </a:spcAft>
                <a:buClrTx/>
                <a:buSzTx/>
              </a:pPr>
              <a:r>
                <a:rPr lang="en-US" sz="1000" i="1">
                  <a:latin typeface="Times New Roman" charset="0"/>
                </a:rPr>
                <a:t>V(t)</a:t>
              </a:r>
            </a:p>
          </p:txBody>
        </p:sp>
        <p:sp>
          <p:nvSpPr>
            <p:cNvPr id="39" name="Freeform 25">
              <a:extLst>
                <a:ext uri="{FF2B5EF4-FFF2-40B4-BE49-F238E27FC236}">
                  <a16:creationId xmlns:a16="http://schemas.microsoft.com/office/drawing/2014/main" id="{FACA6CC4-97AD-4C4B-868D-A59FDC16000A}"/>
                </a:ext>
              </a:extLst>
            </p:cNvPr>
            <p:cNvSpPr>
              <a:spLocks/>
            </p:cNvSpPr>
            <p:nvPr/>
          </p:nvSpPr>
          <p:spPr bwMode="auto">
            <a:xfrm>
              <a:off x="5407025" y="1990725"/>
              <a:ext cx="2205038" cy="287338"/>
            </a:xfrm>
            <a:custGeom>
              <a:avLst/>
              <a:gdLst>
                <a:gd name="T0" fmla="*/ 0 w 1089"/>
                <a:gd name="T1" fmla="*/ 90 h 181"/>
                <a:gd name="T2" fmla="*/ 318 w 1089"/>
                <a:gd name="T3" fmla="*/ 90 h 181"/>
                <a:gd name="T4" fmla="*/ 363 w 1089"/>
                <a:gd name="T5" fmla="*/ 0 h 181"/>
                <a:gd name="T6" fmla="*/ 454 w 1089"/>
                <a:gd name="T7" fmla="*/ 181 h 181"/>
                <a:gd name="T8" fmla="*/ 544 w 1089"/>
                <a:gd name="T9" fmla="*/ 0 h 181"/>
                <a:gd name="T10" fmla="*/ 635 w 1089"/>
                <a:gd name="T11" fmla="*/ 181 h 181"/>
                <a:gd name="T12" fmla="*/ 726 w 1089"/>
                <a:gd name="T13" fmla="*/ 0 h 181"/>
                <a:gd name="T14" fmla="*/ 771 w 1089"/>
                <a:gd name="T15" fmla="*/ 90 h 181"/>
                <a:gd name="T16" fmla="*/ 1089 w 1089"/>
                <a:gd name="T17"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89" h="181">
                  <a:moveTo>
                    <a:pt x="0" y="90"/>
                  </a:moveTo>
                  <a:lnTo>
                    <a:pt x="318" y="90"/>
                  </a:lnTo>
                  <a:lnTo>
                    <a:pt x="363" y="0"/>
                  </a:lnTo>
                  <a:lnTo>
                    <a:pt x="454" y="181"/>
                  </a:lnTo>
                  <a:lnTo>
                    <a:pt x="544" y="0"/>
                  </a:lnTo>
                  <a:lnTo>
                    <a:pt x="635" y="181"/>
                  </a:lnTo>
                  <a:lnTo>
                    <a:pt x="726" y="0"/>
                  </a:lnTo>
                  <a:lnTo>
                    <a:pt x="771" y="90"/>
                  </a:lnTo>
                  <a:lnTo>
                    <a:pt x="1089" y="90"/>
                  </a:lnTo>
                </a:path>
              </a:pathLst>
            </a:custGeom>
            <a:noFill/>
            <a:ln w="19050" cap="flat" cmpd="sng">
              <a:solidFill>
                <a:schemeClr val="tx1"/>
              </a:solidFill>
              <a:prstDash val="solid"/>
              <a:round/>
              <a:headEnd/>
              <a:tailEnd/>
            </a:ln>
            <a:effectLst/>
            <a:extLst>
              <a:ext uri="{909E8E84-426E-40dd-AFC4-6F175D3DCCD1}">
                <a14:hiddenFill xmlns:a14="http://schemas.microsoft.com/office/drawing/2010/main" xmlns="">
                  <a:solidFill>
                    <a:schemeClr val="bg1"/>
                  </a:solid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endParaRPr lang="de-DE" sz="800"/>
            </a:p>
          </p:txBody>
        </p:sp>
      </p:grpSp>
      <p:graphicFrame>
        <p:nvGraphicFramePr>
          <p:cNvPr id="41" name="Object 6">
            <a:extLst>
              <a:ext uri="{FF2B5EF4-FFF2-40B4-BE49-F238E27FC236}">
                <a16:creationId xmlns:a16="http://schemas.microsoft.com/office/drawing/2014/main" id="{422B742B-27DA-7E4B-AC11-176613E19B0E}"/>
              </a:ext>
            </a:extLst>
          </p:cNvPr>
          <p:cNvGraphicFramePr>
            <a:graphicFrameLocks noChangeAspect="1"/>
          </p:cNvGraphicFramePr>
          <p:nvPr>
            <p:extLst>
              <p:ext uri="{D42A27DB-BD31-4B8C-83A1-F6EECF244321}">
                <p14:modId xmlns:p14="http://schemas.microsoft.com/office/powerpoint/2010/main" val="3893133292"/>
              </p:ext>
            </p:extLst>
          </p:nvPr>
        </p:nvGraphicFramePr>
        <p:xfrm>
          <a:off x="3381569" y="864516"/>
          <a:ext cx="1950433" cy="525531"/>
        </p:xfrm>
        <a:graphic>
          <a:graphicData uri="http://schemas.openxmlformats.org/presentationml/2006/ole">
            <mc:AlternateContent xmlns:mc="http://schemas.openxmlformats.org/markup-compatibility/2006">
              <mc:Choice xmlns:v="urn:schemas-microsoft-com:vml" Requires="v">
                <p:oleObj spid="_x0000_s3102" name="Equation" r:id="rId13" imgW="1460160" imgH="393480" progId="Equation.3">
                  <p:embed/>
                </p:oleObj>
              </mc:Choice>
              <mc:Fallback>
                <p:oleObj name="Equation" r:id="rId13" imgW="1460160" imgH="393480" progId="Equation.3">
                  <p:embed/>
                  <p:pic>
                    <p:nvPicPr>
                      <p:cNvPr id="54278" name="Object 6"/>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381569" y="864516"/>
                        <a:ext cx="1950433" cy="525531"/>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oleObj>
              </mc:Fallback>
            </mc:AlternateContent>
          </a:graphicData>
        </a:graphic>
      </p:graphicFrame>
      <p:pic>
        <p:nvPicPr>
          <p:cNvPr id="43" name="Google Shape;198;p17">
            <a:extLst>
              <a:ext uri="{FF2B5EF4-FFF2-40B4-BE49-F238E27FC236}">
                <a16:creationId xmlns:a16="http://schemas.microsoft.com/office/drawing/2014/main" id="{7C37ADE1-1BA2-8742-A327-E3D36B56125C}"/>
              </a:ext>
            </a:extLst>
          </p:cNvPr>
          <p:cNvPicPr preferRelativeResize="0"/>
          <p:nvPr/>
        </p:nvPicPr>
        <p:blipFill rotWithShape="1">
          <a:blip r:embed="rId15">
            <a:alphaModFix/>
          </a:blip>
          <a:srcRect/>
          <a:stretch/>
        </p:blipFill>
        <p:spPr>
          <a:xfrm>
            <a:off x="426520" y="913010"/>
            <a:ext cx="1963757" cy="631035"/>
          </a:xfrm>
          <a:prstGeom prst="rect">
            <a:avLst/>
          </a:prstGeom>
          <a:noFill/>
          <a:ln>
            <a:noFill/>
          </a:ln>
        </p:spPr>
      </p:pic>
      <p:pic>
        <p:nvPicPr>
          <p:cNvPr id="44" name="Google Shape;276;p17">
            <a:extLst>
              <a:ext uri="{FF2B5EF4-FFF2-40B4-BE49-F238E27FC236}">
                <a16:creationId xmlns:a16="http://schemas.microsoft.com/office/drawing/2014/main" id="{A80E639F-4BD6-A744-B0EB-C10C4A04BCC3}"/>
              </a:ext>
            </a:extLst>
          </p:cNvPr>
          <p:cNvPicPr preferRelativeResize="0"/>
          <p:nvPr/>
        </p:nvPicPr>
        <p:blipFill rotWithShape="1">
          <a:blip r:embed="rId16">
            <a:alphaModFix/>
          </a:blip>
          <a:srcRect/>
          <a:stretch/>
        </p:blipFill>
        <p:spPr>
          <a:xfrm>
            <a:off x="666921" y="659167"/>
            <a:ext cx="1579005" cy="231518"/>
          </a:xfrm>
          <a:prstGeom prst="rect">
            <a:avLst/>
          </a:prstGeom>
          <a:noFill/>
          <a:ln>
            <a:noFill/>
          </a:ln>
        </p:spPr>
      </p:pic>
    </p:spTree>
    <p:extLst>
      <p:ext uri="{BB962C8B-B14F-4D97-AF65-F5344CB8AC3E}">
        <p14:creationId xmlns:p14="http://schemas.microsoft.com/office/powerpoint/2010/main" val="23452129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AA22D44-CEDC-654A-B4DD-E27199E6B60E}"/>
              </a:ext>
            </a:extLst>
          </p:cNvPr>
          <p:cNvSpPr>
            <a:spLocks noGrp="1"/>
          </p:cNvSpPr>
          <p:nvPr>
            <p:ph type="title"/>
          </p:nvPr>
        </p:nvSpPr>
        <p:spPr/>
        <p:txBody>
          <a:bodyPr/>
          <a:lstStyle/>
          <a:p>
            <a:r>
              <a:rPr lang="en-US" dirty="0"/>
              <a:t>Successes and Challenges of Neuromorphic Systems</a:t>
            </a:r>
          </a:p>
        </p:txBody>
      </p:sp>
      <p:sp>
        <p:nvSpPr>
          <p:cNvPr id="2" name="Slide Number Placeholder 1">
            <a:extLst>
              <a:ext uri="{FF2B5EF4-FFF2-40B4-BE49-F238E27FC236}">
                <a16:creationId xmlns:a16="http://schemas.microsoft.com/office/drawing/2014/main" id="{CB0E1AC5-5C93-1A46-BA28-9E610E342A12}"/>
              </a:ext>
            </a:extLst>
          </p:cNvPr>
          <p:cNvSpPr>
            <a:spLocks noGrp="1"/>
          </p:cNvSpPr>
          <p:nvPr>
            <p:ph type="sldNum" sz="quarter" idx="10"/>
          </p:nvPr>
        </p:nvSpPr>
        <p:spPr/>
        <p:txBody>
          <a:bodyPr/>
          <a:lstStyle/>
          <a:p>
            <a:fld id="{38132D04-DB0F-4616-976E-401F62A29C48}" type="slidenum">
              <a:rPr lang="fr-CH" smtClean="0"/>
              <a:pPr/>
              <a:t>17</a:t>
            </a:fld>
            <a:endParaRPr lang="fr-CH"/>
          </a:p>
        </p:txBody>
      </p:sp>
      <p:sp>
        <p:nvSpPr>
          <p:cNvPr id="3" name="Footer Placeholder 2">
            <a:extLst>
              <a:ext uri="{FF2B5EF4-FFF2-40B4-BE49-F238E27FC236}">
                <a16:creationId xmlns:a16="http://schemas.microsoft.com/office/drawing/2014/main" id="{EDA1A4D6-B106-E842-8FB3-778178D233FE}"/>
              </a:ext>
            </a:extLst>
          </p:cNvPr>
          <p:cNvSpPr>
            <a:spLocks noGrp="1"/>
          </p:cNvSpPr>
          <p:nvPr>
            <p:ph type="ftr" sz="quarter" idx="3"/>
          </p:nvPr>
        </p:nvSpPr>
        <p:spPr/>
        <p:txBody>
          <a:bodyPr/>
          <a:lstStyle/>
          <a:p>
            <a:r>
              <a:rPr lang="fr-CH"/>
              <a:t>ACAT19</a:t>
            </a:r>
            <a:endParaRPr lang="fr-CH" dirty="0"/>
          </a:p>
        </p:txBody>
      </p:sp>
      <p:pic>
        <p:nvPicPr>
          <p:cNvPr id="7" name="Picture 6">
            <a:extLst>
              <a:ext uri="{FF2B5EF4-FFF2-40B4-BE49-F238E27FC236}">
                <a16:creationId xmlns:a16="http://schemas.microsoft.com/office/drawing/2014/main" id="{33C1ADC0-D9E9-734C-8FDC-3327CAAD47F7}"/>
              </a:ext>
            </a:extLst>
          </p:cNvPr>
          <p:cNvPicPr>
            <a:picLocks noChangeAspect="1"/>
          </p:cNvPicPr>
          <p:nvPr/>
        </p:nvPicPr>
        <p:blipFill rotWithShape="1">
          <a:blip r:embed="rId2"/>
          <a:srcRect b="68390"/>
          <a:stretch/>
        </p:blipFill>
        <p:spPr>
          <a:xfrm>
            <a:off x="624094" y="2220269"/>
            <a:ext cx="3197270" cy="1003026"/>
          </a:xfrm>
          <a:prstGeom prst="rect">
            <a:avLst/>
          </a:prstGeom>
        </p:spPr>
      </p:pic>
      <p:sp>
        <p:nvSpPr>
          <p:cNvPr id="8" name="TextBox 7">
            <a:extLst>
              <a:ext uri="{FF2B5EF4-FFF2-40B4-BE49-F238E27FC236}">
                <a16:creationId xmlns:a16="http://schemas.microsoft.com/office/drawing/2014/main" id="{AF01EEF5-5F19-A34E-818C-878E81D8D81F}"/>
              </a:ext>
            </a:extLst>
          </p:cNvPr>
          <p:cNvSpPr txBox="1"/>
          <p:nvPr/>
        </p:nvSpPr>
        <p:spPr>
          <a:xfrm>
            <a:off x="2548734" y="4610621"/>
            <a:ext cx="1472967" cy="276999"/>
          </a:xfrm>
          <a:prstGeom prst="rect">
            <a:avLst/>
          </a:prstGeom>
          <a:noFill/>
        </p:spPr>
        <p:txBody>
          <a:bodyPr wrap="none" rtlCol="0">
            <a:spAutoFit/>
          </a:bodyPr>
          <a:lstStyle/>
          <a:p>
            <a:r>
              <a:rPr lang="en-US" sz="1200" dirty="0">
                <a:latin typeface="Arial Narrow" charset="0"/>
                <a:cs typeface="Arial Narrow" charset="0"/>
              </a:rPr>
              <a:t>van </a:t>
            </a:r>
            <a:r>
              <a:rPr lang="en-US" sz="1200" dirty="0" err="1">
                <a:latin typeface="Arial Narrow" charset="0"/>
                <a:cs typeface="Arial Narrow" charset="0"/>
              </a:rPr>
              <a:t>Albada</a:t>
            </a:r>
            <a:r>
              <a:rPr lang="en-US" sz="1200" dirty="0">
                <a:latin typeface="Arial Narrow" charset="0"/>
                <a:cs typeface="Arial Narrow" charset="0"/>
              </a:rPr>
              <a:t> et al., 2018</a:t>
            </a:r>
          </a:p>
        </p:txBody>
      </p:sp>
      <p:sp>
        <p:nvSpPr>
          <p:cNvPr id="12" name="TextBox 11">
            <a:extLst>
              <a:ext uri="{FF2B5EF4-FFF2-40B4-BE49-F238E27FC236}">
                <a16:creationId xmlns:a16="http://schemas.microsoft.com/office/drawing/2014/main" id="{75123CB3-3E32-E747-A8D7-2115FC40BAEB}"/>
              </a:ext>
            </a:extLst>
          </p:cNvPr>
          <p:cNvSpPr txBox="1"/>
          <p:nvPr/>
        </p:nvSpPr>
        <p:spPr>
          <a:xfrm>
            <a:off x="6377787" y="4193625"/>
            <a:ext cx="1474506" cy="276999"/>
          </a:xfrm>
          <a:prstGeom prst="rect">
            <a:avLst/>
          </a:prstGeom>
          <a:noFill/>
        </p:spPr>
        <p:txBody>
          <a:bodyPr wrap="none" rtlCol="0">
            <a:spAutoFit/>
          </a:bodyPr>
          <a:lstStyle/>
          <a:p>
            <a:r>
              <a:rPr lang="en-US" sz="1200" dirty="0">
                <a:latin typeface="Arial Narrow" charset="0"/>
                <a:cs typeface="Arial Narrow" charset="0"/>
              </a:rPr>
              <a:t>Wunderlich et al., 2019</a:t>
            </a:r>
          </a:p>
        </p:txBody>
      </p:sp>
      <p:pic>
        <p:nvPicPr>
          <p:cNvPr id="11" name="Picture 10">
            <a:extLst>
              <a:ext uri="{FF2B5EF4-FFF2-40B4-BE49-F238E27FC236}">
                <a16:creationId xmlns:a16="http://schemas.microsoft.com/office/drawing/2014/main" id="{A14245B0-6CAC-B64D-BF55-657E7CFD9B52}"/>
              </a:ext>
            </a:extLst>
          </p:cNvPr>
          <p:cNvPicPr>
            <a:picLocks noChangeAspect="1"/>
          </p:cNvPicPr>
          <p:nvPr/>
        </p:nvPicPr>
        <p:blipFill>
          <a:blip r:embed="rId3"/>
          <a:stretch>
            <a:fillRect/>
          </a:stretch>
        </p:blipFill>
        <p:spPr>
          <a:xfrm>
            <a:off x="5516342" y="2059152"/>
            <a:ext cx="2907180" cy="2079129"/>
          </a:xfrm>
          <a:prstGeom prst="rect">
            <a:avLst/>
          </a:prstGeom>
        </p:spPr>
      </p:pic>
      <p:sp>
        <p:nvSpPr>
          <p:cNvPr id="13" name="TextBox 12">
            <a:extLst>
              <a:ext uri="{FF2B5EF4-FFF2-40B4-BE49-F238E27FC236}">
                <a16:creationId xmlns:a16="http://schemas.microsoft.com/office/drawing/2014/main" id="{4992BB49-5EB0-FE43-8F73-5133F62871DF}"/>
              </a:ext>
            </a:extLst>
          </p:cNvPr>
          <p:cNvSpPr txBox="1"/>
          <p:nvPr/>
        </p:nvSpPr>
        <p:spPr>
          <a:xfrm>
            <a:off x="5300827" y="1215192"/>
            <a:ext cx="3514078" cy="830997"/>
          </a:xfrm>
          <a:prstGeom prst="rect">
            <a:avLst/>
          </a:prstGeom>
          <a:noFill/>
        </p:spPr>
        <p:txBody>
          <a:bodyPr wrap="square" rtlCol="0">
            <a:spAutoFit/>
          </a:bodyPr>
          <a:lstStyle/>
          <a:p>
            <a:pPr marL="342900" indent="-342900">
              <a:buFont typeface="Arial" panose="020B0604020202020204" pitchFamily="34" charset="0"/>
              <a:buChar char="•"/>
            </a:pPr>
            <a:r>
              <a:rPr lang="en-US" sz="1600" dirty="0">
                <a:latin typeface="Arial Narrow" charset="0"/>
                <a:cs typeface="Arial Narrow" charset="0"/>
              </a:rPr>
              <a:t>Physical neuromorphic up to </a:t>
            </a:r>
            <a:r>
              <a:rPr lang="en-US" sz="1600" dirty="0">
                <a:solidFill>
                  <a:schemeClr val="accent1"/>
                </a:solidFill>
                <a:latin typeface="Arial Narrow" charset="0"/>
                <a:cs typeface="Arial Narrow" charset="0"/>
              </a:rPr>
              <a:t>100x faster </a:t>
            </a:r>
            <a:r>
              <a:rPr lang="en-US" sz="1600" dirty="0">
                <a:latin typeface="Arial Narrow" charset="0"/>
                <a:cs typeface="Arial Narrow" charset="0"/>
              </a:rPr>
              <a:t>and </a:t>
            </a:r>
            <a:r>
              <a:rPr lang="en-US" sz="1600" dirty="0">
                <a:solidFill>
                  <a:schemeClr val="accent1"/>
                </a:solidFill>
                <a:latin typeface="Arial Narrow" charset="0"/>
                <a:cs typeface="Arial Narrow" charset="0"/>
              </a:rPr>
              <a:t>1000x more power efficient </a:t>
            </a:r>
            <a:r>
              <a:rPr lang="en-US" sz="1600" dirty="0">
                <a:latin typeface="Arial Narrow" charset="0"/>
                <a:cs typeface="Arial Narrow" charset="0"/>
              </a:rPr>
              <a:t>than simulation</a:t>
            </a:r>
          </a:p>
        </p:txBody>
      </p:sp>
      <p:pic>
        <p:nvPicPr>
          <p:cNvPr id="17" name="Bild 16">
            <a:extLst>
              <a:ext uri="{FF2B5EF4-FFF2-40B4-BE49-F238E27FC236}">
                <a16:creationId xmlns:a16="http://schemas.microsoft.com/office/drawing/2014/main" id="{3ECD985E-2CA2-E842-81EF-10F624C71639}"/>
              </a:ext>
            </a:extLst>
          </p:cNvPr>
          <p:cNvPicPr>
            <a:picLocks noChangeAspect="1"/>
          </p:cNvPicPr>
          <p:nvPr/>
        </p:nvPicPr>
        <p:blipFill>
          <a:blip r:embed="rId4"/>
          <a:stretch>
            <a:fillRect/>
          </a:stretch>
        </p:blipFill>
        <p:spPr>
          <a:xfrm>
            <a:off x="1666591" y="675211"/>
            <a:ext cx="691089" cy="589310"/>
          </a:xfrm>
          <a:prstGeom prst="rect">
            <a:avLst/>
          </a:prstGeom>
        </p:spPr>
      </p:pic>
      <p:pic>
        <p:nvPicPr>
          <p:cNvPr id="18" name="Bild 10" descr="Logo.jpg">
            <a:extLst>
              <a:ext uri="{FF2B5EF4-FFF2-40B4-BE49-F238E27FC236}">
                <a16:creationId xmlns:a16="http://schemas.microsoft.com/office/drawing/2014/main" id="{AFA9F61C-6DED-624B-85F2-F3B433C317C6}"/>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47038" y="758875"/>
            <a:ext cx="736004" cy="3683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9" name="TextBox 18">
            <a:extLst>
              <a:ext uri="{FF2B5EF4-FFF2-40B4-BE49-F238E27FC236}">
                <a16:creationId xmlns:a16="http://schemas.microsoft.com/office/drawing/2014/main" id="{47FC7B70-9756-754B-814A-490F1B786ED3}"/>
              </a:ext>
            </a:extLst>
          </p:cNvPr>
          <p:cNvSpPr txBox="1"/>
          <p:nvPr/>
        </p:nvSpPr>
        <p:spPr>
          <a:xfrm>
            <a:off x="192486" y="1257997"/>
            <a:ext cx="4482256" cy="830997"/>
          </a:xfrm>
          <a:prstGeom prst="rect">
            <a:avLst/>
          </a:prstGeom>
          <a:noFill/>
        </p:spPr>
        <p:txBody>
          <a:bodyPr wrap="square" rtlCol="0">
            <a:spAutoFit/>
          </a:bodyPr>
          <a:lstStyle/>
          <a:p>
            <a:pPr marL="342900" indent="-342900">
              <a:buFont typeface="Arial" panose="020B0604020202020204" pitchFamily="34" charset="0"/>
              <a:buChar char="•"/>
            </a:pPr>
            <a:r>
              <a:rPr lang="en-US" sz="1600" dirty="0">
                <a:latin typeface="Arial Narrow" charset="0"/>
                <a:cs typeface="Arial Narrow" charset="0"/>
              </a:rPr>
              <a:t>At similar time to solution </a:t>
            </a:r>
            <a:r>
              <a:rPr lang="en-US" sz="1600" dirty="0">
                <a:solidFill>
                  <a:schemeClr val="accent1"/>
                </a:solidFill>
                <a:latin typeface="Arial Narrow" charset="0"/>
                <a:cs typeface="Arial Narrow" charset="0"/>
              </a:rPr>
              <a:t>numerical neuromorphic and simulation have similar power consumption</a:t>
            </a:r>
            <a:r>
              <a:rPr lang="en-US" sz="1600" dirty="0">
                <a:latin typeface="Arial Narrow" charset="0"/>
                <a:cs typeface="Arial Narrow" charset="0"/>
              </a:rPr>
              <a:t>; simulation can go 10x faster at cost of higher energy</a:t>
            </a:r>
          </a:p>
        </p:txBody>
      </p:sp>
      <p:pic>
        <p:nvPicPr>
          <p:cNvPr id="20" name="Picture 19">
            <a:extLst>
              <a:ext uri="{FF2B5EF4-FFF2-40B4-BE49-F238E27FC236}">
                <a16:creationId xmlns:a16="http://schemas.microsoft.com/office/drawing/2014/main" id="{B5973F70-D344-F547-88C2-59586AA8FB1F}"/>
              </a:ext>
            </a:extLst>
          </p:cNvPr>
          <p:cNvPicPr>
            <a:picLocks noChangeAspect="1"/>
          </p:cNvPicPr>
          <p:nvPr/>
        </p:nvPicPr>
        <p:blipFill rotWithShape="1">
          <a:blip r:embed="rId2"/>
          <a:srcRect t="60998"/>
          <a:stretch/>
        </p:blipFill>
        <p:spPr>
          <a:xfrm>
            <a:off x="624094" y="3312185"/>
            <a:ext cx="3197270" cy="1237608"/>
          </a:xfrm>
          <a:prstGeom prst="rect">
            <a:avLst/>
          </a:prstGeom>
        </p:spPr>
      </p:pic>
      <p:sp>
        <p:nvSpPr>
          <p:cNvPr id="16" name="Rectangle 15">
            <a:extLst>
              <a:ext uri="{FF2B5EF4-FFF2-40B4-BE49-F238E27FC236}">
                <a16:creationId xmlns:a16="http://schemas.microsoft.com/office/drawing/2014/main" id="{F7906CCD-DAE3-464D-A9FC-12ECE410EB43}"/>
              </a:ext>
            </a:extLst>
          </p:cNvPr>
          <p:cNvSpPr/>
          <p:nvPr/>
        </p:nvSpPr>
        <p:spPr>
          <a:xfrm>
            <a:off x="521445" y="2374105"/>
            <a:ext cx="8094749" cy="1848549"/>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dirty="0">
                <a:solidFill>
                  <a:schemeClr val="tx1"/>
                </a:solidFill>
              </a:rPr>
              <a:t>All neuromorphic systems have same challenge in common: the circuits/architecture have to come from somewhere else and in the meantime learning is supposed to fix this.</a:t>
            </a:r>
          </a:p>
        </p:txBody>
      </p:sp>
    </p:spTree>
    <p:extLst>
      <p:ext uri="{BB962C8B-B14F-4D97-AF65-F5344CB8AC3E}">
        <p14:creationId xmlns:p14="http://schemas.microsoft.com/office/powerpoint/2010/main" val="16312811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777790F-8521-6646-ACEA-EC8B3BBFC489}"/>
              </a:ext>
            </a:extLst>
          </p:cNvPr>
          <p:cNvSpPr>
            <a:spLocks noGrp="1"/>
          </p:cNvSpPr>
          <p:nvPr>
            <p:ph type="title"/>
          </p:nvPr>
        </p:nvSpPr>
        <p:spPr/>
        <p:txBody>
          <a:bodyPr/>
          <a:lstStyle/>
          <a:p>
            <a:r>
              <a:rPr lang="en-US" dirty="0"/>
              <a:t>Blue Brain Project – Simulation Neuroscience</a:t>
            </a:r>
          </a:p>
        </p:txBody>
      </p:sp>
      <p:sp>
        <p:nvSpPr>
          <p:cNvPr id="2" name="Slide Number Placeholder 1">
            <a:extLst>
              <a:ext uri="{FF2B5EF4-FFF2-40B4-BE49-F238E27FC236}">
                <a16:creationId xmlns:a16="http://schemas.microsoft.com/office/drawing/2014/main" id="{FCA47359-F81B-8C45-B1E8-5132FA197E56}"/>
              </a:ext>
            </a:extLst>
          </p:cNvPr>
          <p:cNvSpPr>
            <a:spLocks noGrp="1"/>
          </p:cNvSpPr>
          <p:nvPr>
            <p:ph type="sldNum" sz="quarter" idx="10"/>
          </p:nvPr>
        </p:nvSpPr>
        <p:spPr/>
        <p:txBody>
          <a:bodyPr/>
          <a:lstStyle/>
          <a:p>
            <a:fld id="{38132D04-DB0F-4616-976E-401F62A29C48}" type="slidenum">
              <a:rPr lang="fr-CH" smtClean="0"/>
              <a:pPr/>
              <a:t>18</a:t>
            </a:fld>
            <a:endParaRPr lang="fr-CH"/>
          </a:p>
        </p:txBody>
      </p:sp>
      <p:sp>
        <p:nvSpPr>
          <p:cNvPr id="3" name="Footer Placeholder 2">
            <a:extLst>
              <a:ext uri="{FF2B5EF4-FFF2-40B4-BE49-F238E27FC236}">
                <a16:creationId xmlns:a16="http://schemas.microsoft.com/office/drawing/2014/main" id="{008C4C76-218B-584E-8170-627EEE007178}"/>
              </a:ext>
            </a:extLst>
          </p:cNvPr>
          <p:cNvSpPr>
            <a:spLocks noGrp="1"/>
          </p:cNvSpPr>
          <p:nvPr>
            <p:ph type="ftr" sz="quarter" idx="3"/>
          </p:nvPr>
        </p:nvSpPr>
        <p:spPr/>
        <p:txBody>
          <a:bodyPr/>
          <a:lstStyle/>
          <a:p>
            <a:r>
              <a:rPr lang="fr-CH"/>
              <a:t>ACAT19</a:t>
            </a:r>
            <a:endParaRPr lang="fr-CH" dirty="0"/>
          </a:p>
        </p:txBody>
      </p:sp>
      <p:pic>
        <p:nvPicPr>
          <p:cNvPr id="4" name="Google Shape;130;p14">
            <a:extLst>
              <a:ext uri="{FF2B5EF4-FFF2-40B4-BE49-F238E27FC236}">
                <a16:creationId xmlns:a16="http://schemas.microsoft.com/office/drawing/2014/main" id="{B6C8F629-A36E-854E-9D35-ED9B88E411CA}"/>
              </a:ext>
            </a:extLst>
          </p:cNvPr>
          <p:cNvPicPr preferRelativeResize="0"/>
          <p:nvPr/>
        </p:nvPicPr>
        <p:blipFill rotWithShape="1">
          <a:blip r:embed="rId2">
            <a:alphaModFix/>
          </a:blip>
          <a:srcRect/>
          <a:stretch/>
        </p:blipFill>
        <p:spPr>
          <a:xfrm>
            <a:off x="199936" y="540911"/>
            <a:ext cx="4761701" cy="4589088"/>
          </a:xfrm>
          <a:prstGeom prst="rect">
            <a:avLst/>
          </a:prstGeom>
          <a:noFill/>
          <a:ln>
            <a:noFill/>
          </a:ln>
        </p:spPr>
      </p:pic>
      <p:sp>
        <p:nvSpPr>
          <p:cNvPr id="6" name="Rectangle 5">
            <a:extLst>
              <a:ext uri="{FF2B5EF4-FFF2-40B4-BE49-F238E27FC236}">
                <a16:creationId xmlns:a16="http://schemas.microsoft.com/office/drawing/2014/main" id="{A29F31E6-BD47-B04C-B2CF-11242510F62F}"/>
              </a:ext>
            </a:extLst>
          </p:cNvPr>
          <p:cNvSpPr/>
          <p:nvPr/>
        </p:nvSpPr>
        <p:spPr>
          <a:xfrm>
            <a:off x="5220112" y="1084855"/>
            <a:ext cx="3486213" cy="3018840"/>
          </a:xfrm>
          <a:prstGeom prst="rect">
            <a:avLst/>
          </a:prstGeom>
        </p:spPr>
        <p:txBody>
          <a:bodyPr wrap="square">
            <a:spAutoFit/>
          </a:bodyPr>
          <a:lstStyle/>
          <a:p>
            <a:pPr marL="285750" indent="-285750">
              <a:lnSpc>
                <a:spcPct val="120000"/>
              </a:lnSpc>
              <a:buFont typeface="Arial" panose="020B0604020202020204" pitchFamily="34" charset="0"/>
              <a:buChar char="•"/>
            </a:pPr>
            <a:r>
              <a:rPr lang="en-US" sz="1600" dirty="0"/>
              <a:t>A Swiss national infrastructure project to build digital reconstructions and simulations of the rodent, and ultimately the human brain </a:t>
            </a:r>
          </a:p>
          <a:p>
            <a:pPr marL="285750" indent="-285750">
              <a:lnSpc>
                <a:spcPct val="120000"/>
              </a:lnSpc>
              <a:buFont typeface="Arial" panose="020B0604020202020204" pitchFamily="34" charset="0"/>
              <a:buChar char="•"/>
            </a:pPr>
            <a:r>
              <a:rPr lang="en-US" sz="1600" dirty="0"/>
              <a:t>Funded by the ETH Board and implemented as a center at EPFL</a:t>
            </a:r>
          </a:p>
          <a:p>
            <a:pPr marL="285750" indent="-285750">
              <a:lnSpc>
                <a:spcPct val="120000"/>
              </a:lnSpc>
              <a:buFont typeface="Arial" panose="020B0604020202020204" pitchFamily="34" charset="0"/>
              <a:buChar char="•"/>
            </a:pPr>
            <a:r>
              <a:rPr lang="en-US" sz="1600" dirty="0"/>
              <a:t>Mission-driven team-science project with 130 scientists and engineers</a:t>
            </a:r>
          </a:p>
          <a:p>
            <a:pPr>
              <a:lnSpc>
                <a:spcPct val="120000"/>
              </a:lnSpc>
            </a:pPr>
            <a:endParaRPr lang="en-US" sz="1600" dirty="0"/>
          </a:p>
          <a:p>
            <a:pPr>
              <a:lnSpc>
                <a:spcPct val="120000"/>
              </a:lnSpc>
            </a:pPr>
            <a:endParaRPr lang="en-US" sz="1600" dirty="0"/>
          </a:p>
        </p:txBody>
      </p:sp>
      <p:sp>
        <p:nvSpPr>
          <p:cNvPr id="7" name="TextBox 6">
            <a:extLst>
              <a:ext uri="{FF2B5EF4-FFF2-40B4-BE49-F238E27FC236}">
                <a16:creationId xmlns:a16="http://schemas.microsoft.com/office/drawing/2014/main" id="{CC9204BA-18E2-F648-8F66-EA8BDE4E4951}"/>
              </a:ext>
            </a:extLst>
          </p:cNvPr>
          <p:cNvSpPr txBox="1"/>
          <p:nvPr/>
        </p:nvSpPr>
        <p:spPr>
          <a:xfrm>
            <a:off x="5076289" y="4011743"/>
            <a:ext cx="3432350" cy="523220"/>
          </a:xfrm>
          <a:prstGeom prst="rect">
            <a:avLst/>
          </a:prstGeom>
          <a:noFill/>
        </p:spPr>
        <p:txBody>
          <a:bodyPr wrap="none" rtlCol="0">
            <a:spAutoFit/>
          </a:bodyPr>
          <a:lstStyle/>
          <a:p>
            <a:r>
              <a:rPr lang="en-US" sz="1400" dirty="0">
                <a:latin typeface="Arial Narrow" charset="0"/>
                <a:cs typeface="Arial Narrow" charset="0"/>
              </a:rPr>
              <a:t>Website: </a:t>
            </a:r>
            <a:r>
              <a:rPr lang="en-US" sz="1400" dirty="0">
                <a:latin typeface="Arial Narrow" charset="0"/>
                <a:cs typeface="Arial Narrow" charset="0"/>
                <a:hlinkClick r:id="rId3"/>
              </a:rPr>
              <a:t>https://bluebrain.epfl.ch</a:t>
            </a:r>
            <a:r>
              <a:rPr lang="en-US" sz="1400" dirty="0">
                <a:latin typeface="Arial Narrow" charset="0"/>
                <a:cs typeface="Arial Narrow" charset="0"/>
              </a:rPr>
              <a:t> </a:t>
            </a:r>
          </a:p>
          <a:p>
            <a:r>
              <a:rPr lang="en-US" sz="1400" dirty="0">
                <a:latin typeface="Arial Narrow" charset="0"/>
                <a:cs typeface="Arial Narrow" charset="0"/>
              </a:rPr>
              <a:t>Public Resources: </a:t>
            </a:r>
            <a:r>
              <a:rPr lang="en-US" sz="1400" dirty="0">
                <a:latin typeface="Arial Narrow" charset="0"/>
                <a:cs typeface="Arial Narrow" charset="0"/>
                <a:hlinkClick r:id="rId4"/>
              </a:rPr>
              <a:t>https://portal.bluebrain.epfl.ch</a:t>
            </a:r>
            <a:r>
              <a:rPr lang="en-US" sz="1400" dirty="0">
                <a:latin typeface="Arial Narrow" charset="0"/>
                <a:cs typeface="Arial Narrow" charset="0"/>
              </a:rPr>
              <a:t>  </a:t>
            </a:r>
          </a:p>
        </p:txBody>
      </p:sp>
    </p:spTree>
    <p:extLst>
      <p:ext uri="{BB962C8B-B14F-4D97-AF65-F5344CB8AC3E}">
        <p14:creationId xmlns:p14="http://schemas.microsoft.com/office/powerpoint/2010/main" val="35879543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solidFill>
                  <a:srgbClr val="0070C0"/>
                </a:solidFill>
              </a:rPr>
              <a:t>BBP</a:t>
            </a:r>
            <a:r>
              <a:rPr lang="en-US" dirty="0"/>
              <a:t> Reconstruction and Simulation of Neocortical </a:t>
            </a:r>
            <a:r>
              <a:rPr lang="en-US" dirty="0" err="1"/>
              <a:t>Microcircuitry</a:t>
            </a:r>
            <a:endParaRPr lang="en-US" dirty="0"/>
          </a:p>
        </p:txBody>
      </p:sp>
      <p:sp>
        <p:nvSpPr>
          <p:cNvPr id="7" name="Rectangle 6"/>
          <p:cNvSpPr/>
          <p:nvPr/>
        </p:nvSpPr>
        <p:spPr>
          <a:xfrm>
            <a:off x="7095435" y="1941724"/>
            <a:ext cx="1723549" cy="261610"/>
          </a:xfrm>
          <a:prstGeom prst="rect">
            <a:avLst/>
          </a:prstGeom>
        </p:spPr>
        <p:txBody>
          <a:bodyPr wrap="none">
            <a:spAutoFit/>
          </a:bodyPr>
          <a:lstStyle/>
          <a:p>
            <a:r>
              <a:rPr lang="en-US" sz="1050" dirty="0">
                <a:hlinkClick r:id="rId2"/>
              </a:rPr>
              <a:t>https://bbp.epfl.ch/nmc-portal/</a:t>
            </a:r>
            <a:r>
              <a:rPr lang="en-US" sz="1050" dirty="0"/>
              <a:t>  </a:t>
            </a:r>
          </a:p>
        </p:txBody>
      </p:sp>
      <p:pic>
        <p:nvPicPr>
          <p:cNvPr id="8" name="Picture 7"/>
          <p:cNvPicPr>
            <a:picLocks noChangeAspect="1"/>
          </p:cNvPicPr>
          <p:nvPr/>
        </p:nvPicPr>
        <p:blipFill>
          <a:blip r:embed="rId3"/>
          <a:stretch>
            <a:fillRect/>
          </a:stretch>
        </p:blipFill>
        <p:spPr>
          <a:xfrm>
            <a:off x="280294" y="614763"/>
            <a:ext cx="5303967" cy="3991104"/>
          </a:xfrm>
          <a:prstGeom prst="rect">
            <a:avLst/>
          </a:prstGeom>
        </p:spPr>
      </p:pic>
      <p:pic>
        <p:nvPicPr>
          <p:cNvPr id="9" name="Picture 8" descr="cover_1a_mod_rgb_72dpi.pn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759066" y="614763"/>
            <a:ext cx="1242866" cy="1637735"/>
          </a:xfrm>
          <a:prstGeom prst="rect">
            <a:avLst/>
          </a:prstGeom>
        </p:spPr>
      </p:pic>
      <p:sp>
        <p:nvSpPr>
          <p:cNvPr id="10" name="TextBox 9"/>
          <p:cNvSpPr txBox="1"/>
          <p:nvPr/>
        </p:nvSpPr>
        <p:spPr>
          <a:xfrm>
            <a:off x="5640035" y="2403306"/>
            <a:ext cx="3421617" cy="2292935"/>
          </a:xfrm>
          <a:prstGeom prst="rect">
            <a:avLst/>
          </a:prstGeom>
          <a:noFill/>
        </p:spPr>
        <p:txBody>
          <a:bodyPr wrap="square" rtlCol="0">
            <a:spAutoFit/>
          </a:bodyPr>
          <a:lstStyle/>
          <a:p>
            <a:pPr marL="285750" indent="-285750">
              <a:buFont typeface="Arial"/>
              <a:buChar char="•"/>
            </a:pPr>
            <a:r>
              <a:rPr lang="en-US" sz="1600" dirty="0"/>
              <a:t>Major example of </a:t>
            </a:r>
            <a:r>
              <a:rPr lang="en-US" sz="1600" dirty="0">
                <a:solidFill>
                  <a:srgbClr val="D70015"/>
                </a:solidFill>
              </a:rPr>
              <a:t>highly collaborative neuroscience</a:t>
            </a:r>
            <a:r>
              <a:rPr lang="en-US" sz="1600" dirty="0"/>
              <a:t>: 82 authors</a:t>
            </a:r>
          </a:p>
          <a:p>
            <a:pPr marL="285750" indent="-285750">
              <a:buFont typeface="Arial"/>
              <a:buChar char="•"/>
            </a:pPr>
            <a:endParaRPr lang="en-US" sz="500" dirty="0"/>
          </a:p>
          <a:p>
            <a:pPr marL="285750" indent="-285750">
              <a:buFont typeface="Arial"/>
              <a:buChar char="•"/>
            </a:pPr>
            <a:r>
              <a:rPr lang="en-US" sz="1600" dirty="0"/>
              <a:t>Shows that </a:t>
            </a:r>
            <a:r>
              <a:rPr lang="en-US" sz="1600" dirty="0">
                <a:solidFill>
                  <a:srgbClr val="D70015"/>
                </a:solidFill>
              </a:rPr>
              <a:t>detailed models </a:t>
            </a:r>
            <a:r>
              <a:rPr lang="en-US" sz="1600" dirty="0"/>
              <a:t>can be built </a:t>
            </a:r>
            <a:r>
              <a:rPr lang="en-US" sz="1600" dirty="0">
                <a:solidFill>
                  <a:srgbClr val="D70015"/>
                </a:solidFill>
              </a:rPr>
              <a:t>from sparse data</a:t>
            </a:r>
          </a:p>
          <a:p>
            <a:pPr marL="285750" indent="-285750">
              <a:buFont typeface="Arial"/>
              <a:buChar char="•"/>
            </a:pPr>
            <a:endParaRPr lang="en-US" sz="500" dirty="0"/>
          </a:p>
          <a:p>
            <a:pPr marL="285750" indent="-285750">
              <a:buFont typeface="Arial"/>
              <a:buChar char="•"/>
            </a:pPr>
            <a:r>
              <a:rPr lang="en-US" sz="1600" dirty="0"/>
              <a:t>Emergent behavior </a:t>
            </a:r>
            <a:r>
              <a:rPr lang="en-US" sz="1600" dirty="0">
                <a:solidFill>
                  <a:srgbClr val="D70015"/>
                </a:solidFill>
              </a:rPr>
              <a:t>reproduces wide range of in vitro and in vivo experiments</a:t>
            </a:r>
          </a:p>
          <a:p>
            <a:pPr marL="285750" indent="-285750">
              <a:buFont typeface="Arial"/>
              <a:buChar char="•"/>
            </a:pPr>
            <a:endParaRPr lang="en-US" sz="500" dirty="0"/>
          </a:p>
          <a:p>
            <a:pPr marL="285750" indent="-285750">
              <a:buFont typeface="Arial"/>
              <a:buChar char="•"/>
            </a:pPr>
            <a:r>
              <a:rPr lang="en-US" sz="1600" dirty="0"/>
              <a:t>Can ask </a:t>
            </a:r>
            <a:r>
              <a:rPr lang="en-US" sz="1600" dirty="0">
                <a:solidFill>
                  <a:srgbClr val="D70015"/>
                </a:solidFill>
              </a:rPr>
              <a:t>new questions </a:t>
            </a:r>
            <a:r>
              <a:rPr lang="en-US" sz="1600" dirty="0"/>
              <a:t>about cellular and synaptic mechanisms</a:t>
            </a:r>
          </a:p>
        </p:txBody>
      </p:sp>
      <p:sp>
        <p:nvSpPr>
          <p:cNvPr id="2" name="Footer Placeholder 1"/>
          <p:cNvSpPr>
            <a:spLocks noGrp="1"/>
          </p:cNvSpPr>
          <p:nvPr>
            <p:ph type="ftr" sz="quarter" idx="3"/>
          </p:nvPr>
        </p:nvSpPr>
        <p:spPr/>
        <p:txBody>
          <a:bodyPr/>
          <a:lstStyle/>
          <a:p>
            <a:r>
              <a:rPr lang="fr-CH"/>
              <a:t>ACAT19</a:t>
            </a:r>
            <a:endParaRPr lang="fr-CH" dirty="0"/>
          </a:p>
        </p:txBody>
      </p:sp>
      <p:sp>
        <p:nvSpPr>
          <p:cNvPr id="3" name="Slide Number Placeholder 2"/>
          <p:cNvSpPr>
            <a:spLocks noGrp="1"/>
          </p:cNvSpPr>
          <p:nvPr>
            <p:ph type="sldNum" sz="quarter" idx="10"/>
          </p:nvPr>
        </p:nvSpPr>
        <p:spPr/>
        <p:txBody>
          <a:bodyPr/>
          <a:lstStyle/>
          <a:p>
            <a:fld id="{38132D04-DB0F-4616-976E-401F62A29C48}" type="slidenum">
              <a:rPr lang="fr-CH" smtClean="0"/>
              <a:pPr/>
              <a:t>19</a:t>
            </a:fld>
            <a:endParaRPr lang="fr-CH"/>
          </a:p>
        </p:txBody>
      </p:sp>
      <p:sp>
        <p:nvSpPr>
          <p:cNvPr id="12" name="TextBox 11">
            <a:extLst>
              <a:ext uri="{FF2B5EF4-FFF2-40B4-BE49-F238E27FC236}">
                <a16:creationId xmlns:a16="http://schemas.microsoft.com/office/drawing/2014/main" id="{3E3E36B2-A95E-3F43-94EA-502058E6F19D}"/>
              </a:ext>
            </a:extLst>
          </p:cNvPr>
          <p:cNvSpPr txBox="1"/>
          <p:nvPr/>
        </p:nvSpPr>
        <p:spPr>
          <a:xfrm>
            <a:off x="7020969" y="695262"/>
            <a:ext cx="2123031" cy="1169551"/>
          </a:xfrm>
          <a:prstGeom prst="rect">
            <a:avLst/>
          </a:prstGeom>
          <a:noFill/>
        </p:spPr>
        <p:txBody>
          <a:bodyPr wrap="square" rtlCol="0">
            <a:spAutoFit/>
          </a:bodyPr>
          <a:lstStyle/>
          <a:p>
            <a:r>
              <a:rPr lang="en-US" sz="1000" b="1" dirty="0">
                <a:latin typeface="Arial Narrow" charset="0"/>
                <a:cs typeface="Arial Narrow" charset="0"/>
              </a:rPr>
              <a:t>H. </a:t>
            </a:r>
            <a:r>
              <a:rPr lang="en-US" sz="1000" b="1" dirty="0" err="1">
                <a:latin typeface="Arial Narrow" charset="0"/>
                <a:cs typeface="Arial Narrow" charset="0"/>
              </a:rPr>
              <a:t>Markram</a:t>
            </a:r>
            <a:r>
              <a:rPr lang="en-US" sz="1000" dirty="0">
                <a:latin typeface="Arial Narrow" charset="0"/>
                <a:cs typeface="Arial Narrow" charset="0"/>
              </a:rPr>
              <a:t>, E. Muller, S. Ramaswamy, Michael W. Reimann, M. </a:t>
            </a:r>
            <a:r>
              <a:rPr lang="en-US" sz="1000" dirty="0" err="1">
                <a:latin typeface="Arial Narrow" charset="0"/>
                <a:cs typeface="Arial Narrow" charset="0"/>
              </a:rPr>
              <a:t>Abdellah</a:t>
            </a:r>
            <a:r>
              <a:rPr lang="en-US" sz="1000" dirty="0">
                <a:latin typeface="Arial Narrow" charset="0"/>
                <a:cs typeface="Arial Narrow" charset="0"/>
              </a:rPr>
              <a:t>, Carlos A. Sanchez, A. </a:t>
            </a:r>
            <a:r>
              <a:rPr lang="en-US" sz="1000" dirty="0" err="1">
                <a:latin typeface="Arial Narrow" charset="0"/>
                <a:cs typeface="Arial Narrow" charset="0"/>
              </a:rPr>
              <a:t>Ailamaki</a:t>
            </a:r>
            <a:r>
              <a:rPr lang="en-US" sz="1000" dirty="0">
                <a:latin typeface="Arial Narrow" charset="0"/>
                <a:cs typeface="Arial Narrow" charset="0"/>
              </a:rPr>
              <a:t>, …, Stefano M. </a:t>
            </a:r>
            <a:r>
              <a:rPr lang="en-US" sz="1000" dirty="0" err="1">
                <a:latin typeface="Arial Narrow" charset="0"/>
                <a:cs typeface="Arial Narrow" charset="0"/>
              </a:rPr>
              <a:t>Zaninetta</a:t>
            </a:r>
            <a:r>
              <a:rPr lang="en-US" sz="1000" dirty="0">
                <a:latin typeface="Arial Narrow" charset="0"/>
                <a:cs typeface="Arial Narrow" charset="0"/>
              </a:rPr>
              <a:t>, J. </a:t>
            </a:r>
            <a:r>
              <a:rPr lang="en-US" sz="1000" dirty="0" err="1">
                <a:latin typeface="Arial Narrow" charset="0"/>
                <a:cs typeface="Arial Narrow" charset="0"/>
              </a:rPr>
              <a:t>DeFelipe</a:t>
            </a:r>
            <a:r>
              <a:rPr lang="en-US" sz="1000" dirty="0">
                <a:latin typeface="Arial Narrow" charset="0"/>
                <a:cs typeface="Arial Narrow" charset="0"/>
              </a:rPr>
              <a:t>*, Sean L. Hill* I. </a:t>
            </a:r>
            <a:r>
              <a:rPr lang="en-US" sz="1000" dirty="0" err="1">
                <a:latin typeface="Arial Narrow" charset="0"/>
                <a:cs typeface="Arial Narrow" charset="0"/>
              </a:rPr>
              <a:t>Segev</a:t>
            </a:r>
            <a:r>
              <a:rPr lang="en-US" sz="1000" dirty="0">
                <a:latin typeface="Arial Narrow" charset="0"/>
                <a:cs typeface="Arial Narrow" charset="0"/>
              </a:rPr>
              <a:t>*, and </a:t>
            </a:r>
            <a:r>
              <a:rPr lang="en-US" sz="1000" b="1" dirty="0">
                <a:latin typeface="Arial Narrow" charset="0"/>
                <a:cs typeface="Arial Narrow" charset="0"/>
              </a:rPr>
              <a:t>F. Schürmann* ,</a:t>
            </a:r>
          </a:p>
          <a:p>
            <a:r>
              <a:rPr lang="en-US" sz="1000" i="1" dirty="0">
                <a:latin typeface="Arial Narrow" charset="0"/>
                <a:cs typeface="Arial Narrow" charset="0"/>
              </a:rPr>
              <a:t>Reconstruction and Simulation of Neocortical </a:t>
            </a:r>
            <a:r>
              <a:rPr lang="en-US" sz="1000" i="1" dirty="0" err="1">
                <a:latin typeface="Arial Narrow" charset="0"/>
                <a:cs typeface="Arial Narrow" charset="0"/>
              </a:rPr>
              <a:t>Microcircuitry</a:t>
            </a:r>
            <a:r>
              <a:rPr lang="en-US" sz="1000" dirty="0">
                <a:latin typeface="Arial Narrow" charset="0"/>
                <a:cs typeface="Arial Narrow" charset="0"/>
              </a:rPr>
              <a:t>, Cell, 2105</a:t>
            </a:r>
          </a:p>
        </p:txBody>
      </p:sp>
    </p:spTree>
    <p:extLst>
      <p:ext uri="{BB962C8B-B14F-4D97-AF65-F5344CB8AC3E}">
        <p14:creationId xmlns:p14="http://schemas.microsoft.com/office/powerpoint/2010/main" val="8975507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6074141-DB9C-B245-ACDA-981D28DF32D9}"/>
              </a:ext>
            </a:extLst>
          </p:cNvPr>
          <p:cNvSpPr>
            <a:spLocks noGrp="1"/>
          </p:cNvSpPr>
          <p:nvPr>
            <p:ph type="title"/>
          </p:nvPr>
        </p:nvSpPr>
        <p:spPr>
          <a:xfrm>
            <a:off x="199936" y="147055"/>
            <a:ext cx="8737768" cy="467707"/>
          </a:xfrm>
        </p:spPr>
        <p:txBody>
          <a:bodyPr/>
          <a:lstStyle/>
          <a:p>
            <a:r>
              <a:rPr lang="en-US" dirty="0"/>
              <a:t>Simulation Science</a:t>
            </a:r>
          </a:p>
        </p:txBody>
      </p:sp>
      <p:sp>
        <p:nvSpPr>
          <p:cNvPr id="5" name="Slide Number Placeholder 4">
            <a:extLst>
              <a:ext uri="{FF2B5EF4-FFF2-40B4-BE49-F238E27FC236}">
                <a16:creationId xmlns:a16="http://schemas.microsoft.com/office/drawing/2014/main" id="{5F7BB8B8-89FD-4249-8BB5-CA9403277157}"/>
              </a:ext>
            </a:extLst>
          </p:cNvPr>
          <p:cNvSpPr>
            <a:spLocks noGrp="1"/>
          </p:cNvSpPr>
          <p:nvPr>
            <p:ph type="sldNum" sz="quarter" idx="10"/>
          </p:nvPr>
        </p:nvSpPr>
        <p:spPr/>
        <p:txBody>
          <a:bodyPr/>
          <a:lstStyle/>
          <a:p>
            <a:fld id="{4EC80D97-9A74-1849-B221-CB4DB01A477E}" type="slidenum">
              <a:rPr lang="en-US" smtClean="0"/>
              <a:t>2</a:t>
            </a:fld>
            <a:endParaRPr lang="en-US"/>
          </a:p>
        </p:txBody>
      </p:sp>
      <p:sp>
        <p:nvSpPr>
          <p:cNvPr id="4" name="Footer Placeholder 3">
            <a:extLst>
              <a:ext uri="{FF2B5EF4-FFF2-40B4-BE49-F238E27FC236}">
                <a16:creationId xmlns:a16="http://schemas.microsoft.com/office/drawing/2014/main" id="{6945C6FF-E41B-5040-BAF0-A442D8AD2FE2}"/>
              </a:ext>
            </a:extLst>
          </p:cNvPr>
          <p:cNvSpPr>
            <a:spLocks noGrp="1"/>
          </p:cNvSpPr>
          <p:nvPr>
            <p:ph type="ftr" sz="quarter" idx="3"/>
          </p:nvPr>
        </p:nvSpPr>
        <p:spPr/>
        <p:txBody>
          <a:bodyPr/>
          <a:lstStyle/>
          <a:p>
            <a:r>
              <a:rPr lang="en-US"/>
              <a:t>ACAT19</a:t>
            </a:r>
          </a:p>
        </p:txBody>
      </p:sp>
      <p:cxnSp>
        <p:nvCxnSpPr>
          <p:cNvPr id="11" name="Straight Arrow Connector 10">
            <a:extLst>
              <a:ext uri="{FF2B5EF4-FFF2-40B4-BE49-F238E27FC236}">
                <a16:creationId xmlns:a16="http://schemas.microsoft.com/office/drawing/2014/main" id="{8C3C8D58-0BF6-834B-BE51-4EE83D24DE80}"/>
              </a:ext>
            </a:extLst>
          </p:cNvPr>
          <p:cNvCxnSpPr/>
          <p:nvPr/>
        </p:nvCxnSpPr>
        <p:spPr>
          <a:xfrm>
            <a:off x="7233205" y="2555505"/>
            <a:ext cx="0" cy="302312"/>
          </a:xfrm>
          <a:prstGeom prst="straightConnector1">
            <a:avLst/>
          </a:prstGeom>
          <a:ln>
            <a:tailEnd type="oval"/>
          </a:ln>
        </p:spPr>
        <p:style>
          <a:lnRef idx="1">
            <a:schemeClr val="dk1"/>
          </a:lnRef>
          <a:fillRef idx="0">
            <a:schemeClr val="dk1"/>
          </a:fillRef>
          <a:effectRef idx="0">
            <a:schemeClr val="dk1"/>
          </a:effectRef>
          <a:fontRef idx="minor">
            <a:schemeClr val="tx1"/>
          </a:fontRef>
        </p:style>
      </p:cxnSp>
      <p:cxnSp>
        <p:nvCxnSpPr>
          <p:cNvPr id="12" name="Straight Arrow Connector 11">
            <a:extLst>
              <a:ext uri="{FF2B5EF4-FFF2-40B4-BE49-F238E27FC236}">
                <a16:creationId xmlns:a16="http://schemas.microsoft.com/office/drawing/2014/main" id="{DBB1DD58-DADB-964A-8E28-6040ABCA5528}"/>
              </a:ext>
            </a:extLst>
          </p:cNvPr>
          <p:cNvCxnSpPr/>
          <p:nvPr/>
        </p:nvCxnSpPr>
        <p:spPr>
          <a:xfrm>
            <a:off x="4170100" y="2318111"/>
            <a:ext cx="0" cy="507833"/>
          </a:xfrm>
          <a:prstGeom prst="straightConnector1">
            <a:avLst/>
          </a:prstGeom>
          <a:ln>
            <a:tailEnd type="oval"/>
          </a:ln>
        </p:spPr>
        <p:style>
          <a:lnRef idx="1">
            <a:schemeClr val="dk1"/>
          </a:lnRef>
          <a:fillRef idx="0">
            <a:schemeClr val="dk1"/>
          </a:fillRef>
          <a:effectRef idx="0">
            <a:schemeClr val="dk1"/>
          </a:effectRef>
          <a:fontRef idx="minor">
            <a:schemeClr val="tx1"/>
          </a:fontRef>
        </p:style>
      </p:cxnSp>
      <p:cxnSp>
        <p:nvCxnSpPr>
          <p:cNvPr id="13" name="Straight Arrow Connector 12">
            <a:extLst>
              <a:ext uri="{FF2B5EF4-FFF2-40B4-BE49-F238E27FC236}">
                <a16:creationId xmlns:a16="http://schemas.microsoft.com/office/drawing/2014/main" id="{F2659504-4859-8841-B42A-2E48C9E4C273}"/>
              </a:ext>
            </a:extLst>
          </p:cNvPr>
          <p:cNvCxnSpPr/>
          <p:nvPr/>
        </p:nvCxnSpPr>
        <p:spPr>
          <a:xfrm>
            <a:off x="2382769" y="2532343"/>
            <a:ext cx="0" cy="888188"/>
          </a:xfrm>
          <a:prstGeom prst="straightConnector1">
            <a:avLst/>
          </a:prstGeom>
          <a:ln>
            <a:tailEnd type="oval"/>
          </a:ln>
        </p:spPr>
        <p:style>
          <a:lnRef idx="1">
            <a:schemeClr val="dk1"/>
          </a:lnRef>
          <a:fillRef idx="0">
            <a:schemeClr val="dk1"/>
          </a:fillRef>
          <a:effectRef idx="0">
            <a:schemeClr val="dk1"/>
          </a:effectRef>
          <a:fontRef idx="minor">
            <a:schemeClr val="tx1"/>
          </a:fontRef>
        </p:style>
      </p:cxnSp>
      <p:cxnSp>
        <p:nvCxnSpPr>
          <p:cNvPr id="14" name="Straight Arrow Connector 13">
            <a:extLst>
              <a:ext uri="{FF2B5EF4-FFF2-40B4-BE49-F238E27FC236}">
                <a16:creationId xmlns:a16="http://schemas.microsoft.com/office/drawing/2014/main" id="{95F353D9-A74E-A745-BD6F-6CD871E38D57}"/>
              </a:ext>
            </a:extLst>
          </p:cNvPr>
          <p:cNvCxnSpPr/>
          <p:nvPr/>
        </p:nvCxnSpPr>
        <p:spPr>
          <a:xfrm flipV="1">
            <a:off x="1401213" y="1564949"/>
            <a:ext cx="0" cy="687264"/>
          </a:xfrm>
          <a:prstGeom prst="straightConnector1">
            <a:avLst/>
          </a:prstGeom>
          <a:ln>
            <a:tailEnd type="oval"/>
          </a:ln>
        </p:spPr>
        <p:style>
          <a:lnRef idx="1">
            <a:schemeClr val="dk1"/>
          </a:lnRef>
          <a:fillRef idx="0">
            <a:schemeClr val="dk1"/>
          </a:fillRef>
          <a:effectRef idx="0">
            <a:schemeClr val="dk1"/>
          </a:effectRef>
          <a:fontRef idx="minor">
            <a:schemeClr val="tx1"/>
          </a:fontRef>
        </p:style>
      </p:cxnSp>
      <p:sp>
        <p:nvSpPr>
          <p:cNvPr id="15" name="TextBox 14">
            <a:extLst>
              <a:ext uri="{FF2B5EF4-FFF2-40B4-BE49-F238E27FC236}">
                <a16:creationId xmlns:a16="http://schemas.microsoft.com/office/drawing/2014/main" id="{7D485481-AB91-2F44-973E-B0E4A1683147}"/>
              </a:ext>
            </a:extLst>
          </p:cNvPr>
          <p:cNvSpPr txBox="1"/>
          <p:nvPr/>
        </p:nvSpPr>
        <p:spPr>
          <a:xfrm>
            <a:off x="5126214" y="1021528"/>
            <a:ext cx="2292570" cy="577081"/>
          </a:xfrm>
          <a:prstGeom prst="rect">
            <a:avLst/>
          </a:prstGeom>
          <a:noFill/>
        </p:spPr>
        <p:txBody>
          <a:bodyPr wrap="square" rtlCol="0">
            <a:spAutoFit/>
          </a:bodyPr>
          <a:lstStyle/>
          <a:p>
            <a:r>
              <a:rPr lang="en-US" sz="1050" b="1" dirty="0">
                <a:solidFill>
                  <a:srgbClr val="7F7F7F"/>
                </a:solidFill>
              </a:rPr>
              <a:t>AEROSPACE INDUSTRIES</a:t>
            </a:r>
          </a:p>
          <a:p>
            <a:r>
              <a:rPr lang="en-US" sz="1050" b="1" dirty="0">
                <a:solidFill>
                  <a:srgbClr val="7F7F7F"/>
                </a:solidFill>
              </a:rPr>
              <a:t>NUCLEAR STOCKPILE STEWARDSHIP</a:t>
            </a:r>
            <a:br>
              <a:rPr lang="en-US" sz="1050" b="1" dirty="0">
                <a:solidFill>
                  <a:srgbClr val="7F7F7F"/>
                </a:solidFill>
              </a:rPr>
            </a:br>
            <a:r>
              <a:rPr lang="en-US" sz="1050" b="1" dirty="0">
                <a:solidFill>
                  <a:srgbClr val="7F7F7F"/>
                </a:solidFill>
              </a:rPr>
              <a:t>COMPUTATIONAL BIOLOGY</a:t>
            </a:r>
            <a:endParaRPr lang="en-US" sz="1050" dirty="0">
              <a:solidFill>
                <a:srgbClr val="7F7F7F"/>
              </a:solidFill>
            </a:endParaRPr>
          </a:p>
        </p:txBody>
      </p:sp>
      <p:cxnSp>
        <p:nvCxnSpPr>
          <p:cNvPr id="16" name="Straight Arrow Connector 15">
            <a:extLst>
              <a:ext uri="{FF2B5EF4-FFF2-40B4-BE49-F238E27FC236}">
                <a16:creationId xmlns:a16="http://schemas.microsoft.com/office/drawing/2014/main" id="{D4DB1EFA-C937-2E4F-94F1-7A895C3EEAFF}"/>
              </a:ext>
            </a:extLst>
          </p:cNvPr>
          <p:cNvCxnSpPr/>
          <p:nvPr/>
        </p:nvCxnSpPr>
        <p:spPr>
          <a:xfrm flipH="1" flipV="1">
            <a:off x="3338012" y="2042506"/>
            <a:ext cx="15197" cy="354186"/>
          </a:xfrm>
          <a:prstGeom prst="straightConnector1">
            <a:avLst/>
          </a:prstGeom>
          <a:ln>
            <a:tailEnd type="oval"/>
          </a:ln>
        </p:spPr>
        <p:style>
          <a:lnRef idx="1">
            <a:schemeClr val="dk1"/>
          </a:lnRef>
          <a:fillRef idx="0">
            <a:schemeClr val="dk1"/>
          </a:fillRef>
          <a:effectRef idx="0">
            <a:schemeClr val="dk1"/>
          </a:effectRef>
          <a:fontRef idx="minor">
            <a:schemeClr val="tx1"/>
          </a:fontRef>
        </p:style>
      </p:cxnSp>
      <p:cxnSp>
        <p:nvCxnSpPr>
          <p:cNvPr id="17" name="Straight Arrow Connector 16">
            <a:extLst>
              <a:ext uri="{FF2B5EF4-FFF2-40B4-BE49-F238E27FC236}">
                <a16:creationId xmlns:a16="http://schemas.microsoft.com/office/drawing/2014/main" id="{3F8D3D97-9519-6F49-852D-32E86A611D36}"/>
              </a:ext>
            </a:extLst>
          </p:cNvPr>
          <p:cNvCxnSpPr/>
          <p:nvPr/>
        </p:nvCxnSpPr>
        <p:spPr>
          <a:xfrm flipV="1">
            <a:off x="5236231" y="1652092"/>
            <a:ext cx="0" cy="719140"/>
          </a:xfrm>
          <a:prstGeom prst="straightConnector1">
            <a:avLst/>
          </a:prstGeom>
          <a:ln>
            <a:tailEnd type="oval"/>
          </a:ln>
        </p:spPr>
        <p:style>
          <a:lnRef idx="1">
            <a:schemeClr val="dk1"/>
          </a:lnRef>
          <a:fillRef idx="0">
            <a:schemeClr val="dk1"/>
          </a:fillRef>
          <a:effectRef idx="0">
            <a:schemeClr val="dk1"/>
          </a:effectRef>
          <a:fontRef idx="minor">
            <a:schemeClr val="tx1"/>
          </a:fontRef>
        </p:style>
      </p:cxnSp>
      <p:sp>
        <p:nvSpPr>
          <p:cNvPr id="18" name="Chevron 17">
            <a:extLst>
              <a:ext uri="{FF2B5EF4-FFF2-40B4-BE49-F238E27FC236}">
                <a16:creationId xmlns:a16="http://schemas.microsoft.com/office/drawing/2014/main" id="{7FE87457-2A8E-C346-9DB4-F4E417AF2A9B}"/>
              </a:ext>
            </a:extLst>
          </p:cNvPr>
          <p:cNvSpPr/>
          <p:nvPr/>
        </p:nvSpPr>
        <p:spPr>
          <a:xfrm>
            <a:off x="1072985" y="2233428"/>
            <a:ext cx="1109205" cy="424966"/>
          </a:xfrm>
          <a:prstGeom prst="chevron">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solidFill>
                  <a:schemeClr val="tx1"/>
                </a:solidFill>
                <a:latin typeface="Arial Black"/>
                <a:cs typeface="Arial Black"/>
              </a:rPr>
              <a:t>1950s</a:t>
            </a:r>
          </a:p>
        </p:txBody>
      </p:sp>
      <p:sp>
        <p:nvSpPr>
          <p:cNvPr id="19" name="Chevron 18">
            <a:extLst>
              <a:ext uri="{FF2B5EF4-FFF2-40B4-BE49-F238E27FC236}">
                <a16:creationId xmlns:a16="http://schemas.microsoft.com/office/drawing/2014/main" id="{D74E603B-0B63-6A4F-B0B3-0775C8B4643A}"/>
              </a:ext>
            </a:extLst>
          </p:cNvPr>
          <p:cNvSpPr/>
          <p:nvPr/>
        </p:nvSpPr>
        <p:spPr>
          <a:xfrm>
            <a:off x="2026948" y="2233428"/>
            <a:ext cx="1109205" cy="424966"/>
          </a:xfrm>
          <a:prstGeom prst="chevron">
            <a:avLst/>
          </a:prstGeom>
          <a:solidFill>
            <a:schemeClr val="bg2">
              <a:lumMod val="9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solidFill>
                  <a:schemeClr val="tx1"/>
                </a:solidFill>
                <a:latin typeface="Arial Black"/>
                <a:cs typeface="Arial Black"/>
              </a:rPr>
              <a:t>1960s</a:t>
            </a:r>
          </a:p>
        </p:txBody>
      </p:sp>
      <p:sp>
        <p:nvSpPr>
          <p:cNvPr id="20" name="Chevron 19">
            <a:extLst>
              <a:ext uri="{FF2B5EF4-FFF2-40B4-BE49-F238E27FC236}">
                <a16:creationId xmlns:a16="http://schemas.microsoft.com/office/drawing/2014/main" id="{AEC36424-27BE-4F49-AED7-806C216CD70D}"/>
              </a:ext>
            </a:extLst>
          </p:cNvPr>
          <p:cNvSpPr/>
          <p:nvPr/>
        </p:nvSpPr>
        <p:spPr>
          <a:xfrm>
            <a:off x="2986062" y="2232424"/>
            <a:ext cx="1109205" cy="424966"/>
          </a:xfrm>
          <a:prstGeom prst="chevron">
            <a:avLst/>
          </a:prstGeom>
          <a:solidFill>
            <a:schemeClr val="bg2">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solidFill>
                  <a:schemeClr val="tx1"/>
                </a:solidFill>
                <a:latin typeface="Arial Black"/>
                <a:cs typeface="Arial Black"/>
              </a:rPr>
              <a:t>1970s</a:t>
            </a:r>
          </a:p>
        </p:txBody>
      </p:sp>
      <p:sp>
        <p:nvSpPr>
          <p:cNvPr id="21" name="Chevron 20">
            <a:extLst>
              <a:ext uri="{FF2B5EF4-FFF2-40B4-BE49-F238E27FC236}">
                <a16:creationId xmlns:a16="http://schemas.microsoft.com/office/drawing/2014/main" id="{452298F8-24AC-D946-9C39-8091D2E4F082}"/>
              </a:ext>
            </a:extLst>
          </p:cNvPr>
          <p:cNvSpPr/>
          <p:nvPr/>
        </p:nvSpPr>
        <p:spPr>
          <a:xfrm>
            <a:off x="3933243" y="2231419"/>
            <a:ext cx="1109205" cy="424966"/>
          </a:xfrm>
          <a:prstGeom prst="chevron">
            <a:avLst/>
          </a:prstGeom>
          <a:solidFill>
            <a:schemeClr val="bg2">
              <a:lumMod val="5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solidFill>
                  <a:schemeClr val="tx1"/>
                </a:solidFill>
                <a:latin typeface="Arial Black"/>
                <a:cs typeface="Arial Black"/>
              </a:rPr>
              <a:t>1980s</a:t>
            </a:r>
          </a:p>
        </p:txBody>
      </p:sp>
      <p:sp>
        <p:nvSpPr>
          <p:cNvPr id="22" name="Chevron 21">
            <a:extLst>
              <a:ext uri="{FF2B5EF4-FFF2-40B4-BE49-F238E27FC236}">
                <a16:creationId xmlns:a16="http://schemas.microsoft.com/office/drawing/2014/main" id="{1250B16E-9833-6746-A32C-9446A5C26ACA}"/>
              </a:ext>
            </a:extLst>
          </p:cNvPr>
          <p:cNvSpPr/>
          <p:nvPr/>
        </p:nvSpPr>
        <p:spPr>
          <a:xfrm>
            <a:off x="4889416" y="2231419"/>
            <a:ext cx="1109205" cy="424966"/>
          </a:xfrm>
          <a:prstGeom prst="chevron">
            <a:avLst/>
          </a:prstGeom>
          <a:solidFill>
            <a:schemeClr val="bg2">
              <a:lumMod val="2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solidFill>
                  <a:schemeClr val="bg1"/>
                </a:solidFill>
                <a:latin typeface="Arial Black"/>
                <a:cs typeface="Arial Black"/>
              </a:rPr>
              <a:t>1990s</a:t>
            </a:r>
          </a:p>
        </p:txBody>
      </p:sp>
      <p:sp>
        <p:nvSpPr>
          <p:cNvPr id="23" name="Chevron 22">
            <a:extLst>
              <a:ext uri="{FF2B5EF4-FFF2-40B4-BE49-F238E27FC236}">
                <a16:creationId xmlns:a16="http://schemas.microsoft.com/office/drawing/2014/main" id="{A27FB96D-3385-7A43-B084-643927B25BBB}"/>
              </a:ext>
            </a:extLst>
          </p:cNvPr>
          <p:cNvSpPr/>
          <p:nvPr/>
        </p:nvSpPr>
        <p:spPr>
          <a:xfrm>
            <a:off x="5839322" y="2231419"/>
            <a:ext cx="1109205" cy="424966"/>
          </a:xfrm>
          <a:prstGeom prst="chevron">
            <a:avLst/>
          </a:prstGeom>
          <a:solidFill>
            <a:schemeClr val="bg2">
              <a:lumMod val="1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solidFill>
                  <a:schemeClr val="bg1"/>
                </a:solidFill>
                <a:latin typeface="Arial Black"/>
                <a:cs typeface="Arial Black"/>
              </a:rPr>
              <a:t>2000s</a:t>
            </a:r>
          </a:p>
        </p:txBody>
      </p:sp>
      <p:sp>
        <p:nvSpPr>
          <p:cNvPr id="24" name="Chevron 23">
            <a:extLst>
              <a:ext uri="{FF2B5EF4-FFF2-40B4-BE49-F238E27FC236}">
                <a16:creationId xmlns:a16="http://schemas.microsoft.com/office/drawing/2014/main" id="{D14137CB-6F88-4B4F-8EB5-2DAD0892002E}"/>
              </a:ext>
            </a:extLst>
          </p:cNvPr>
          <p:cNvSpPr/>
          <p:nvPr/>
        </p:nvSpPr>
        <p:spPr>
          <a:xfrm>
            <a:off x="6782270" y="2229409"/>
            <a:ext cx="1109205" cy="424966"/>
          </a:xfrm>
          <a:prstGeom prst="chevron">
            <a:avLst/>
          </a:prstGeom>
          <a:solidFill>
            <a:schemeClr val="tx1">
              <a:lumMod val="85000"/>
              <a:lumOff val="1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solidFill>
                  <a:schemeClr val="bg1"/>
                </a:solidFill>
                <a:latin typeface="Arial Black"/>
                <a:cs typeface="Arial Black"/>
              </a:rPr>
              <a:t>2010s</a:t>
            </a:r>
          </a:p>
        </p:txBody>
      </p:sp>
      <p:sp>
        <p:nvSpPr>
          <p:cNvPr id="25" name="TextBox 24">
            <a:extLst>
              <a:ext uri="{FF2B5EF4-FFF2-40B4-BE49-F238E27FC236}">
                <a16:creationId xmlns:a16="http://schemas.microsoft.com/office/drawing/2014/main" id="{8EBF72BE-E827-544F-86C3-8327AA5CADE5}"/>
              </a:ext>
            </a:extLst>
          </p:cNvPr>
          <p:cNvSpPr txBox="1"/>
          <p:nvPr/>
        </p:nvSpPr>
        <p:spPr>
          <a:xfrm>
            <a:off x="4062696" y="2857817"/>
            <a:ext cx="3652943" cy="577081"/>
          </a:xfrm>
          <a:prstGeom prst="rect">
            <a:avLst/>
          </a:prstGeom>
          <a:noFill/>
        </p:spPr>
        <p:txBody>
          <a:bodyPr wrap="square" rtlCol="0">
            <a:spAutoFit/>
          </a:bodyPr>
          <a:lstStyle/>
          <a:p>
            <a:r>
              <a:rPr lang="en-US" sz="1050" b="1" dirty="0">
                <a:solidFill>
                  <a:srgbClr val="7F7F7F"/>
                </a:solidFill>
              </a:rPr>
              <a:t>NUMERIAL WEATHER PREDICTION</a:t>
            </a:r>
          </a:p>
          <a:p>
            <a:r>
              <a:rPr lang="en-US" sz="1050" b="1" dirty="0">
                <a:solidFill>
                  <a:srgbClr val="7F7F7F"/>
                </a:solidFill>
              </a:rPr>
              <a:t>ELECTRICAL ENGINEERING</a:t>
            </a:r>
            <a:endParaRPr lang="en-US" sz="1050" dirty="0">
              <a:solidFill>
                <a:srgbClr val="7F7F7F"/>
              </a:solidFill>
            </a:endParaRPr>
          </a:p>
          <a:p>
            <a:r>
              <a:rPr lang="en-US" sz="1050" b="1" dirty="0">
                <a:solidFill>
                  <a:srgbClr val="7F7F7F"/>
                </a:solidFill>
              </a:rPr>
              <a:t>DRUG DESIGN &amp; SURGICAL PLANNING</a:t>
            </a:r>
          </a:p>
        </p:txBody>
      </p:sp>
      <p:sp>
        <p:nvSpPr>
          <p:cNvPr id="26" name="TextBox 25">
            <a:extLst>
              <a:ext uri="{FF2B5EF4-FFF2-40B4-BE49-F238E27FC236}">
                <a16:creationId xmlns:a16="http://schemas.microsoft.com/office/drawing/2014/main" id="{68786764-B770-2D4F-BBC9-05DC2E353F5B}"/>
              </a:ext>
            </a:extLst>
          </p:cNvPr>
          <p:cNvSpPr txBox="1"/>
          <p:nvPr/>
        </p:nvSpPr>
        <p:spPr>
          <a:xfrm>
            <a:off x="1304506" y="970648"/>
            <a:ext cx="3436172" cy="577081"/>
          </a:xfrm>
          <a:prstGeom prst="rect">
            <a:avLst/>
          </a:prstGeom>
          <a:noFill/>
        </p:spPr>
        <p:txBody>
          <a:bodyPr wrap="square" rtlCol="0">
            <a:spAutoFit/>
          </a:bodyPr>
          <a:lstStyle/>
          <a:p>
            <a:r>
              <a:rPr lang="en-US" sz="1050" b="1" dirty="0">
                <a:solidFill>
                  <a:srgbClr val="7F7F7F"/>
                </a:solidFill>
              </a:rPr>
              <a:t>FIRST CLIMATE MODELS</a:t>
            </a:r>
            <a:br>
              <a:rPr lang="en-US" sz="1050" dirty="0">
                <a:solidFill>
                  <a:srgbClr val="7F7F7F"/>
                </a:solidFill>
              </a:rPr>
            </a:br>
            <a:r>
              <a:rPr lang="en-US" sz="1050" b="1" dirty="0">
                <a:solidFill>
                  <a:srgbClr val="7F7F7F"/>
                </a:solidFill>
              </a:rPr>
              <a:t>MECHANICAL ENGINEERING</a:t>
            </a:r>
            <a:endParaRPr lang="en-US" sz="1050" dirty="0">
              <a:solidFill>
                <a:srgbClr val="7F7F7F"/>
              </a:solidFill>
            </a:endParaRPr>
          </a:p>
          <a:p>
            <a:r>
              <a:rPr lang="en-US" sz="1050" b="1" dirty="0">
                <a:solidFill>
                  <a:srgbClr val="7F7F7F"/>
                </a:solidFill>
              </a:rPr>
              <a:t>ASTROPHYSICS</a:t>
            </a:r>
            <a:endParaRPr lang="en-US" sz="1050" dirty="0">
              <a:solidFill>
                <a:srgbClr val="7F7F7F"/>
              </a:solidFill>
            </a:endParaRPr>
          </a:p>
        </p:txBody>
      </p:sp>
      <p:sp>
        <p:nvSpPr>
          <p:cNvPr id="27" name="TextBox 26">
            <a:extLst>
              <a:ext uri="{FF2B5EF4-FFF2-40B4-BE49-F238E27FC236}">
                <a16:creationId xmlns:a16="http://schemas.microsoft.com/office/drawing/2014/main" id="{9D398A7D-9813-4F43-85E5-DC2CC011B402}"/>
              </a:ext>
            </a:extLst>
          </p:cNvPr>
          <p:cNvSpPr txBox="1"/>
          <p:nvPr/>
        </p:nvSpPr>
        <p:spPr>
          <a:xfrm>
            <a:off x="2263733" y="3431155"/>
            <a:ext cx="3705655" cy="415498"/>
          </a:xfrm>
          <a:prstGeom prst="rect">
            <a:avLst/>
          </a:prstGeom>
          <a:noFill/>
        </p:spPr>
        <p:txBody>
          <a:bodyPr wrap="square" rtlCol="0">
            <a:spAutoFit/>
          </a:bodyPr>
          <a:lstStyle/>
          <a:p>
            <a:r>
              <a:rPr lang="en-US" sz="1050" b="1" dirty="0">
                <a:solidFill>
                  <a:srgbClr val="7F7F7F"/>
                </a:solidFill>
              </a:rPr>
              <a:t>(AERO)SPACE &amp; COMPUTATIONAL FLUID DYNAMICS</a:t>
            </a:r>
          </a:p>
          <a:p>
            <a:r>
              <a:rPr lang="en-US" sz="1050" b="1" dirty="0">
                <a:solidFill>
                  <a:srgbClr val="7F7F7F"/>
                </a:solidFill>
              </a:rPr>
              <a:t>MATERIAL SCIENCE</a:t>
            </a:r>
            <a:endParaRPr lang="en-US" sz="1050" dirty="0">
              <a:solidFill>
                <a:srgbClr val="7F7F7F"/>
              </a:solidFill>
            </a:endParaRPr>
          </a:p>
        </p:txBody>
      </p:sp>
      <p:sp>
        <p:nvSpPr>
          <p:cNvPr id="28" name="TextBox 27">
            <a:extLst>
              <a:ext uri="{FF2B5EF4-FFF2-40B4-BE49-F238E27FC236}">
                <a16:creationId xmlns:a16="http://schemas.microsoft.com/office/drawing/2014/main" id="{1B0192D5-737D-504D-8288-6F6F6342FF6C}"/>
              </a:ext>
            </a:extLst>
          </p:cNvPr>
          <p:cNvSpPr txBox="1"/>
          <p:nvPr/>
        </p:nvSpPr>
        <p:spPr>
          <a:xfrm>
            <a:off x="3242394" y="1639599"/>
            <a:ext cx="3825253" cy="415498"/>
          </a:xfrm>
          <a:prstGeom prst="rect">
            <a:avLst/>
          </a:prstGeom>
          <a:noFill/>
        </p:spPr>
        <p:txBody>
          <a:bodyPr wrap="square" rtlCol="0">
            <a:spAutoFit/>
          </a:bodyPr>
          <a:lstStyle/>
          <a:p>
            <a:r>
              <a:rPr lang="en-US" sz="1050" b="1" dirty="0">
                <a:solidFill>
                  <a:srgbClr val="7F7F7F"/>
                </a:solidFill>
              </a:rPr>
              <a:t>COMPUTATIONAL CHEMISTRY</a:t>
            </a:r>
          </a:p>
          <a:p>
            <a:r>
              <a:rPr lang="en-US" sz="1050" b="1" dirty="0">
                <a:solidFill>
                  <a:srgbClr val="7F7F7F"/>
                </a:solidFill>
              </a:rPr>
              <a:t>CIVIL ENGINEERING</a:t>
            </a:r>
            <a:endParaRPr lang="en-US" sz="1050" dirty="0">
              <a:solidFill>
                <a:srgbClr val="7F7F7F"/>
              </a:solidFill>
            </a:endParaRPr>
          </a:p>
        </p:txBody>
      </p:sp>
      <p:cxnSp>
        <p:nvCxnSpPr>
          <p:cNvPr id="29" name="Straight Arrow Connector 28">
            <a:extLst>
              <a:ext uri="{FF2B5EF4-FFF2-40B4-BE49-F238E27FC236}">
                <a16:creationId xmlns:a16="http://schemas.microsoft.com/office/drawing/2014/main" id="{FC25D2D9-1205-8C4F-B577-FA5E6B177BF6}"/>
              </a:ext>
            </a:extLst>
          </p:cNvPr>
          <p:cNvCxnSpPr/>
          <p:nvPr/>
        </p:nvCxnSpPr>
        <p:spPr>
          <a:xfrm>
            <a:off x="6204281" y="2537915"/>
            <a:ext cx="0" cy="876874"/>
          </a:xfrm>
          <a:prstGeom prst="straightConnector1">
            <a:avLst/>
          </a:prstGeom>
          <a:ln>
            <a:tailEnd type="oval"/>
          </a:ln>
        </p:spPr>
        <p:style>
          <a:lnRef idx="1">
            <a:schemeClr val="dk1"/>
          </a:lnRef>
          <a:fillRef idx="0">
            <a:schemeClr val="dk1"/>
          </a:fillRef>
          <a:effectRef idx="0">
            <a:schemeClr val="dk1"/>
          </a:effectRef>
          <a:fontRef idx="minor">
            <a:schemeClr val="tx1"/>
          </a:fontRef>
        </p:style>
      </p:cxnSp>
      <p:sp>
        <p:nvSpPr>
          <p:cNvPr id="30" name="TextBox 29">
            <a:extLst>
              <a:ext uri="{FF2B5EF4-FFF2-40B4-BE49-F238E27FC236}">
                <a16:creationId xmlns:a16="http://schemas.microsoft.com/office/drawing/2014/main" id="{7ED6124A-64D6-B043-B0C6-842F14A6CD60}"/>
              </a:ext>
            </a:extLst>
          </p:cNvPr>
          <p:cNvSpPr txBox="1"/>
          <p:nvPr/>
        </p:nvSpPr>
        <p:spPr>
          <a:xfrm>
            <a:off x="6096878" y="3404165"/>
            <a:ext cx="2432049" cy="577081"/>
          </a:xfrm>
          <a:prstGeom prst="rect">
            <a:avLst/>
          </a:prstGeom>
          <a:noFill/>
        </p:spPr>
        <p:txBody>
          <a:bodyPr wrap="square" rtlCol="0">
            <a:spAutoFit/>
          </a:bodyPr>
          <a:lstStyle/>
          <a:p>
            <a:r>
              <a:rPr lang="en-US" sz="1050" b="1" dirty="0">
                <a:solidFill>
                  <a:srgbClr val="7F7F7F"/>
                </a:solidFill>
              </a:rPr>
              <a:t>ADVANCED CLIMATE MODELING</a:t>
            </a:r>
          </a:p>
          <a:p>
            <a:r>
              <a:rPr lang="en-US" sz="1050" b="1" dirty="0">
                <a:solidFill>
                  <a:srgbClr val="7F7F7F"/>
                </a:solidFill>
              </a:rPr>
              <a:t>EARTH SYSTEM MODELING</a:t>
            </a:r>
          </a:p>
          <a:p>
            <a:r>
              <a:rPr lang="en-US" sz="1050" b="1" dirty="0">
                <a:solidFill>
                  <a:srgbClr val="7F7F7F"/>
                </a:solidFill>
              </a:rPr>
              <a:t>PHARMACOLOGY</a:t>
            </a:r>
            <a:endParaRPr lang="en-US" sz="1050" dirty="0">
              <a:solidFill>
                <a:srgbClr val="7F7F7F"/>
              </a:solidFill>
            </a:endParaRPr>
          </a:p>
        </p:txBody>
      </p:sp>
      <p:sp>
        <p:nvSpPr>
          <p:cNvPr id="31" name="TextBox 30">
            <a:extLst>
              <a:ext uri="{FF2B5EF4-FFF2-40B4-BE49-F238E27FC236}">
                <a16:creationId xmlns:a16="http://schemas.microsoft.com/office/drawing/2014/main" id="{59E7ABD4-2D1B-9841-A96E-F05CED6FACD9}"/>
              </a:ext>
            </a:extLst>
          </p:cNvPr>
          <p:cNvSpPr txBox="1"/>
          <p:nvPr/>
        </p:nvSpPr>
        <p:spPr>
          <a:xfrm>
            <a:off x="6882792" y="2851344"/>
            <a:ext cx="1920370" cy="253916"/>
          </a:xfrm>
          <a:prstGeom prst="rect">
            <a:avLst/>
          </a:prstGeom>
          <a:noFill/>
        </p:spPr>
        <p:txBody>
          <a:bodyPr wrap="square" rtlCol="0">
            <a:spAutoFit/>
          </a:bodyPr>
          <a:lstStyle/>
          <a:p>
            <a:r>
              <a:rPr lang="en-US" sz="1050" b="1" dirty="0">
                <a:solidFill>
                  <a:srgbClr val="7F7F7F"/>
                </a:solidFill>
              </a:rPr>
              <a:t>COMPUTATIONAL MEDICINE</a:t>
            </a:r>
          </a:p>
        </p:txBody>
      </p:sp>
      <p:grpSp>
        <p:nvGrpSpPr>
          <p:cNvPr id="32" name="Group 31">
            <a:extLst>
              <a:ext uri="{FF2B5EF4-FFF2-40B4-BE49-F238E27FC236}">
                <a16:creationId xmlns:a16="http://schemas.microsoft.com/office/drawing/2014/main" id="{4542D1FD-736C-5C41-8F72-68FFFB63CB1F}"/>
              </a:ext>
            </a:extLst>
          </p:cNvPr>
          <p:cNvGrpSpPr/>
          <p:nvPr/>
        </p:nvGrpSpPr>
        <p:grpSpPr>
          <a:xfrm>
            <a:off x="6204281" y="1659927"/>
            <a:ext cx="1920370" cy="743178"/>
            <a:chOff x="7045997" y="1338897"/>
            <a:chExt cx="1920370" cy="743178"/>
          </a:xfrm>
        </p:grpSpPr>
        <p:cxnSp>
          <p:nvCxnSpPr>
            <p:cNvPr id="33" name="Straight Arrow Connector 32">
              <a:extLst>
                <a:ext uri="{FF2B5EF4-FFF2-40B4-BE49-F238E27FC236}">
                  <a16:creationId xmlns:a16="http://schemas.microsoft.com/office/drawing/2014/main" id="{DB8B40FD-6EC2-E748-9DA2-DEFD0D76C014}"/>
                </a:ext>
              </a:extLst>
            </p:cNvPr>
            <p:cNvCxnSpPr/>
            <p:nvPr/>
          </p:nvCxnSpPr>
          <p:spPr>
            <a:xfrm flipV="1">
              <a:off x="7180612" y="1613308"/>
              <a:ext cx="0" cy="468767"/>
            </a:xfrm>
            <a:prstGeom prst="straightConnector1">
              <a:avLst/>
            </a:prstGeom>
            <a:ln>
              <a:tailEnd type="oval"/>
            </a:ln>
          </p:spPr>
          <p:style>
            <a:lnRef idx="1">
              <a:schemeClr val="dk1"/>
            </a:lnRef>
            <a:fillRef idx="0">
              <a:schemeClr val="dk1"/>
            </a:fillRef>
            <a:effectRef idx="0">
              <a:schemeClr val="dk1"/>
            </a:effectRef>
            <a:fontRef idx="minor">
              <a:schemeClr val="tx1"/>
            </a:fontRef>
          </p:style>
        </p:cxnSp>
        <p:sp>
          <p:nvSpPr>
            <p:cNvPr id="34" name="TextBox 33">
              <a:extLst>
                <a:ext uri="{FF2B5EF4-FFF2-40B4-BE49-F238E27FC236}">
                  <a16:creationId xmlns:a16="http://schemas.microsoft.com/office/drawing/2014/main" id="{36DBE563-108D-E042-89F1-296C02F8F8BE}"/>
                </a:ext>
              </a:extLst>
            </p:cNvPr>
            <p:cNvSpPr txBox="1"/>
            <p:nvPr/>
          </p:nvSpPr>
          <p:spPr>
            <a:xfrm>
              <a:off x="7045997" y="1338897"/>
              <a:ext cx="1920370" cy="253916"/>
            </a:xfrm>
            <a:prstGeom prst="rect">
              <a:avLst/>
            </a:prstGeom>
            <a:noFill/>
          </p:spPr>
          <p:txBody>
            <a:bodyPr wrap="square" rtlCol="0">
              <a:spAutoFit/>
            </a:bodyPr>
            <a:lstStyle/>
            <a:p>
              <a:r>
                <a:rPr lang="en-US" sz="1050" b="1" dirty="0">
                  <a:solidFill>
                    <a:srgbClr val="FF0000"/>
                  </a:solidFill>
                </a:rPr>
                <a:t>SIMULATION NEUROSCIENCE</a:t>
              </a:r>
            </a:p>
          </p:txBody>
        </p:sp>
      </p:grpSp>
      <p:grpSp>
        <p:nvGrpSpPr>
          <p:cNvPr id="35" name="Group 34">
            <a:extLst>
              <a:ext uri="{FF2B5EF4-FFF2-40B4-BE49-F238E27FC236}">
                <a16:creationId xmlns:a16="http://schemas.microsoft.com/office/drawing/2014/main" id="{DCC78E7A-C6FB-BD43-8C16-D47D6896573C}"/>
              </a:ext>
            </a:extLst>
          </p:cNvPr>
          <p:cNvGrpSpPr/>
          <p:nvPr/>
        </p:nvGrpSpPr>
        <p:grpSpPr>
          <a:xfrm>
            <a:off x="713548" y="2252213"/>
            <a:ext cx="2444849" cy="1739543"/>
            <a:chOff x="713548" y="2252213"/>
            <a:chExt cx="2444849" cy="1739543"/>
          </a:xfrm>
        </p:grpSpPr>
        <p:sp>
          <p:nvSpPr>
            <p:cNvPr id="2" name="5-Point Star 1">
              <a:extLst>
                <a:ext uri="{FF2B5EF4-FFF2-40B4-BE49-F238E27FC236}">
                  <a16:creationId xmlns:a16="http://schemas.microsoft.com/office/drawing/2014/main" id="{39690532-48F9-DF49-86E5-F2F0B1147A29}"/>
                </a:ext>
              </a:extLst>
            </p:cNvPr>
            <p:cNvSpPr/>
            <p:nvPr/>
          </p:nvSpPr>
          <p:spPr>
            <a:xfrm>
              <a:off x="713548" y="2252213"/>
              <a:ext cx="294289" cy="294289"/>
            </a:xfrm>
            <a:prstGeom prst="star5">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BDE71875-801F-DF4E-AF21-8B9575FB41AB}"/>
                </a:ext>
              </a:extLst>
            </p:cNvPr>
            <p:cNvGrpSpPr/>
            <p:nvPr/>
          </p:nvGrpSpPr>
          <p:grpSpPr>
            <a:xfrm>
              <a:off x="824222" y="3519335"/>
              <a:ext cx="2334175" cy="472421"/>
              <a:chOff x="3762703" y="-283779"/>
              <a:chExt cx="2334175" cy="472421"/>
            </a:xfrm>
          </p:grpSpPr>
          <p:sp>
            <p:nvSpPr>
              <p:cNvPr id="7" name="Rectangle 6">
                <a:extLst>
                  <a:ext uri="{FF2B5EF4-FFF2-40B4-BE49-F238E27FC236}">
                    <a16:creationId xmlns:a16="http://schemas.microsoft.com/office/drawing/2014/main" id="{6F505342-22C4-1D48-8F06-3923E6156717}"/>
                  </a:ext>
                </a:extLst>
              </p:cNvPr>
              <p:cNvSpPr/>
              <p:nvPr/>
            </p:nvSpPr>
            <p:spPr>
              <a:xfrm>
                <a:off x="3762703" y="-283779"/>
                <a:ext cx="2334175" cy="47242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740A4313-A8AF-D144-9909-6403E0241469}"/>
                  </a:ext>
                </a:extLst>
              </p:cNvPr>
              <p:cNvSpPr txBox="1"/>
              <p:nvPr/>
            </p:nvSpPr>
            <p:spPr>
              <a:xfrm>
                <a:off x="3782939" y="-239827"/>
                <a:ext cx="2274982" cy="400110"/>
              </a:xfrm>
              <a:prstGeom prst="rect">
                <a:avLst/>
              </a:prstGeom>
              <a:noFill/>
            </p:spPr>
            <p:txBody>
              <a:bodyPr wrap="none" rtlCol="0">
                <a:spAutoFit/>
              </a:bodyPr>
              <a:lstStyle/>
              <a:p>
                <a:r>
                  <a:rPr lang="en-US" sz="2000" dirty="0">
                    <a:latin typeface="Arial Narrow" charset="0"/>
                    <a:cs typeface="Arial Narrow" charset="0"/>
                  </a:rPr>
                  <a:t>“ENIAC”: ~10</a:t>
                </a:r>
                <a:r>
                  <a:rPr lang="en-US" sz="2000" baseline="30000" dirty="0">
                    <a:latin typeface="Arial Narrow" charset="0"/>
                    <a:cs typeface="Arial Narrow" charset="0"/>
                  </a:rPr>
                  <a:t>3</a:t>
                </a:r>
                <a:r>
                  <a:rPr lang="en-US" sz="2000" dirty="0">
                    <a:latin typeface="Arial Narrow" charset="0"/>
                    <a:cs typeface="Arial Narrow" charset="0"/>
                  </a:rPr>
                  <a:t> FLOPS</a:t>
                </a:r>
              </a:p>
            </p:txBody>
          </p:sp>
        </p:grpSp>
        <p:cxnSp>
          <p:nvCxnSpPr>
            <p:cNvPr id="10" name="Straight Connector 9">
              <a:extLst>
                <a:ext uri="{FF2B5EF4-FFF2-40B4-BE49-F238E27FC236}">
                  <a16:creationId xmlns:a16="http://schemas.microsoft.com/office/drawing/2014/main" id="{2C08B3CC-49B1-5845-AA04-87DD27CE8310}"/>
                </a:ext>
              </a:extLst>
            </p:cNvPr>
            <p:cNvCxnSpPr/>
            <p:nvPr/>
          </p:nvCxnSpPr>
          <p:spPr>
            <a:xfrm flipV="1">
              <a:off x="847168" y="2638782"/>
              <a:ext cx="0" cy="870043"/>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36" name="Group 35">
            <a:extLst>
              <a:ext uri="{FF2B5EF4-FFF2-40B4-BE49-F238E27FC236}">
                <a16:creationId xmlns:a16="http://schemas.microsoft.com/office/drawing/2014/main" id="{AF7205CB-0F9E-1B43-8D3C-F17A35124005}"/>
              </a:ext>
            </a:extLst>
          </p:cNvPr>
          <p:cNvGrpSpPr/>
          <p:nvPr/>
        </p:nvGrpSpPr>
        <p:grpSpPr>
          <a:xfrm>
            <a:off x="6702583" y="720796"/>
            <a:ext cx="2420856" cy="1843686"/>
            <a:chOff x="-636160" y="702816"/>
            <a:chExt cx="2420856" cy="1843686"/>
          </a:xfrm>
        </p:grpSpPr>
        <p:sp>
          <p:nvSpPr>
            <p:cNvPr id="37" name="5-Point Star 36">
              <a:extLst>
                <a:ext uri="{FF2B5EF4-FFF2-40B4-BE49-F238E27FC236}">
                  <a16:creationId xmlns:a16="http://schemas.microsoft.com/office/drawing/2014/main" id="{813A29E2-9DF1-B14F-B845-26FBA6B33086}"/>
                </a:ext>
              </a:extLst>
            </p:cNvPr>
            <p:cNvSpPr/>
            <p:nvPr/>
          </p:nvSpPr>
          <p:spPr>
            <a:xfrm>
              <a:off x="713548" y="2252213"/>
              <a:ext cx="294289" cy="294289"/>
            </a:xfrm>
            <a:prstGeom prst="star5">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38" name="Group 37">
              <a:extLst>
                <a:ext uri="{FF2B5EF4-FFF2-40B4-BE49-F238E27FC236}">
                  <a16:creationId xmlns:a16="http://schemas.microsoft.com/office/drawing/2014/main" id="{13E331FA-605E-5749-8334-36BE0E6BF0C9}"/>
                </a:ext>
              </a:extLst>
            </p:cNvPr>
            <p:cNvGrpSpPr/>
            <p:nvPr/>
          </p:nvGrpSpPr>
          <p:grpSpPr>
            <a:xfrm>
              <a:off x="-636160" y="702816"/>
              <a:ext cx="2420856" cy="472421"/>
              <a:chOff x="2302321" y="-3100298"/>
              <a:chExt cx="2420856" cy="472421"/>
            </a:xfrm>
          </p:grpSpPr>
          <p:sp>
            <p:nvSpPr>
              <p:cNvPr id="40" name="Rectangle 39">
                <a:extLst>
                  <a:ext uri="{FF2B5EF4-FFF2-40B4-BE49-F238E27FC236}">
                    <a16:creationId xmlns:a16="http://schemas.microsoft.com/office/drawing/2014/main" id="{0CA78CDF-8F54-384D-B1E7-E29752EED8F2}"/>
                  </a:ext>
                </a:extLst>
              </p:cNvPr>
              <p:cNvSpPr/>
              <p:nvPr/>
            </p:nvSpPr>
            <p:spPr>
              <a:xfrm>
                <a:off x="2324125" y="-3100298"/>
                <a:ext cx="2334175" cy="47242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37D7CBFB-D713-E042-B627-90FA9FFA873A}"/>
                  </a:ext>
                </a:extLst>
              </p:cNvPr>
              <p:cNvSpPr txBox="1"/>
              <p:nvPr/>
            </p:nvSpPr>
            <p:spPr>
              <a:xfrm>
                <a:off x="2302321" y="-3056346"/>
                <a:ext cx="2420856" cy="400110"/>
              </a:xfrm>
              <a:prstGeom prst="rect">
                <a:avLst/>
              </a:prstGeom>
              <a:noFill/>
            </p:spPr>
            <p:txBody>
              <a:bodyPr wrap="none" rtlCol="0">
                <a:spAutoFit/>
              </a:bodyPr>
              <a:lstStyle/>
              <a:p>
                <a:r>
                  <a:rPr lang="en-US" sz="2000" dirty="0">
                    <a:latin typeface="Arial Narrow" charset="0"/>
                    <a:cs typeface="Arial Narrow" charset="0"/>
                  </a:rPr>
                  <a:t>“Summit”: ~10</a:t>
                </a:r>
                <a:r>
                  <a:rPr lang="en-US" sz="2000" baseline="30000" dirty="0">
                    <a:latin typeface="Arial Narrow" charset="0"/>
                    <a:cs typeface="Arial Narrow" charset="0"/>
                  </a:rPr>
                  <a:t>17</a:t>
                </a:r>
                <a:r>
                  <a:rPr lang="en-US" sz="2000" dirty="0">
                    <a:latin typeface="Arial Narrow" charset="0"/>
                    <a:cs typeface="Arial Narrow" charset="0"/>
                  </a:rPr>
                  <a:t> FLOPS</a:t>
                </a:r>
              </a:p>
            </p:txBody>
          </p:sp>
        </p:grpSp>
        <p:cxnSp>
          <p:nvCxnSpPr>
            <p:cNvPr id="39" name="Straight Connector 38">
              <a:extLst>
                <a:ext uri="{FF2B5EF4-FFF2-40B4-BE49-F238E27FC236}">
                  <a16:creationId xmlns:a16="http://schemas.microsoft.com/office/drawing/2014/main" id="{B8F8620D-5B6F-334C-B353-CC2B11A72FB3}"/>
                </a:ext>
              </a:extLst>
            </p:cNvPr>
            <p:cNvCxnSpPr/>
            <p:nvPr/>
          </p:nvCxnSpPr>
          <p:spPr>
            <a:xfrm flipV="1">
              <a:off x="869555" y="1241208"/>
              <a:ext cx="0" cy="870043"/>
            </a:xfrm>
            <a:prstGeom prst="line">
              <a:avLst/>
            </a:prstGeom>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278775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28"/>
          <p:cNvSpPr/>
          <p:nvPr/>
        </p:nvSpPr>
        <p:spPr>
          <a:xfrm>
            <a:off x="-17577" y="4457635"/>
            <a:ext cx="5402377" cy="6731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Title 27"/>
          <p:cNvSpPr>
            <a:spLocks noGrp="1"/>
          </p:cNvSpPr>
          <p:nvPr>
            <p:ph type="title"/>
          </p:nvPr>
        </p:nvSpPr>
        <p:spPr/>
        <p:txBody>
          <a:bodyPr/>
          <a:lstStyle/>
          <a:p>
            <a:r>
              <a:rPr lang="en-US" dirty="0"/>
              <a:t>Accelerating Research towards Whole Brain</a:t>
            </a:r>
          </a:p>
        </p:txBody>
      </p:sp>
      <p:sp>
        <p:nvSpPr>
          <p:cNvPr id="2" name="Footer Placeholder 1"/>
          <p:cNvSpPr>
            <a:spLocks noGrp="1"/>
          </p:cNvSpPr>
          <p:nvPr>
            <p:ph type="ftr" sz="quarter" idx="3"/>
          </p:nvPr>
        </p:nvSpPr>
        <p:spPr/>
        <p:txBody>
          <a:bodyPr/>
          <a:lstStyle/>
          <a:p>
            <a:r>
              <a:rPr lang="fr-CH" dirty="0"/>
              <a:t>ACAT 2019</a:t>
            </a:r>
          </a:p>
        </p:txBody>
      </p:sp>
      <p:sp>
        <p:nvSpPr>
          <p:cNvPr id="30" name="Slide Number Placeholder 29"/>
          <p:cNvSpPr>
            <a:spLocks noGrp="1"/>
          </p:cNvSpPr>
          <p:nvPr>
            <p:ph type="sldNum" sz="quarter" idx="10"/>
          </p:nvPr>
        </p:nvSpPr>
        <p:spPr/>
        <p:txBody>
          <a:bodyPr/>
          <a:lstStyle/>
          <a:p>
            <a:fld id="{38132D04-DB0F-4616-976E-401F62A29C48}" type="slidenum">
              <a:rPr lang="fr-CH" smtClean="0"/>
              <a:pPr/>
              <a:t>20</a:t>
            </a:fld>
            <a:endParaRPr lang="fr-CH"/>
          </a:p>
        </p:txBody>
      </p:sp>
      <p:grpSp>
        <p:nvGrpSpPr>
          <p:cNvPr id="40" name="Group 39">
            <a:extLst>
              <a:ext uri="{FF2B5EF4-FFF2-40B4-BE49-F238E27FC236}">
                <a16:creationId xmlns:a16="http://schemas.microsoft.com/office/drawing/2014/main" id="{6EA4C782-DD52-B242-A101-9BAFAEE3C274}"/>
              </a:ext>
            </a:extLst>
          </p:cNvPr>
          <p:cNvGrpSpPr/>
          <p:nvPr/>
        </p:nvGrpSpPr>
        <p:grpSpPr>
          <a:xfrm>
            <a:off x="319149" y="570876"/>
            <a:ext cx="8547666" cy="4422520"/>
            <a:chOff x="319149" y="570876"/>
            <a:chExt cx="8547666" cy="4422520"/>
          </a:xfrm>
        </p:grpSpPr>
        <p:grpSp>
          <p:nvGrpSpPr>
            <p:cNvPr id="8" name="Group 7"/>
            <p:cNvGrpSpPr/>
            <p:nvPr/>
          </p:nvGrpSpPr>
          <p:grpSpPr>
            <a:xfrm>
              <a:off x="319149" y="829959"/>
              <a:ext cx="8405751" cy="4163437"/>
              <a:chOff x="0" y="1727200"/>
              <a:chExt cx="9144000" cy="4529098"/>
            </a:xfrm>
          </p:grpSpPr>
          <p:pic>
            <p:nvPicPr>
              <p:cNvPr id="9" name="Picture 8"/>
              <p:cNvPicPr>
                <a:picLocks noChangeAspect="1"/>
              </p:cNvPicPr>
              <p:nvPr/>
            </p:nvPicPr>
            <p:blipFill>
              <a:blip r:embed="rId2"/>
              <a:stretch>
                <a:fillRect/>
              </a:stretch>
            </p:blipFill>
            <p:spPr>
              <a:xfrm>
                <a:off x="7299823" y="4559300"/>
                <a:ext cx="750705" cy="1327666"/>
              </a:xfrm>
              <a:prstGeom prst="rect">
                <a:avLst/>
              </a:prstGeom>
            </p:spPr>
          </p:pic>
          <p:sp>
            <p:nvSpPr>
              <p:cNvPr id="10" name="TextBox 9"/>
              <p:cNvSpPr txBox="1"/>
              <p:nvPr/>
            </p:nvSpPr>
            <p:spPr>
              <a:xfrm>
                <a:off x="6761239" y="5886966"/>
                <a:ext cx="1713367" cy="369332"/>
              </a:xfrm>
              <a:prstGeom prst="rect">
                <a:avLst/>
              </a:prstGeom>
              <a:noFill/>
            </p:spPr>
            <p:txBody>
              <a:bodyPr wrap="none" rtlCol="0">
                <a:spAutoFit/>
              </a:bodyPr>
              <a:lstStyle/>
              <a:p>
                <a:r>
                  <a:rPr lang="en-US" dirty="0"/>
                  <a:t>Human Neurons</a:t>
                </a:r>
              </a:p>
            </p:txBody>
          </p:sp>
          <p:sp>
            <p:nvSpPr>
              <p:cNvPr id="12" name="TextBox 11"/>
              <p:cNvSpPr txBox="1"/>
              <p:nvPr/>
            </p:nvSpPr>
            <p:spPr>
              <a:xfrm>
                <a:off x="244863" y="5886966"/>
                <a:ext cx="2622157" cy="369332"/>
              </a:xfrm>
              <a:prstGeom prst="rect">
                <a:avLst/>
              </a:prstGeom>
              <a:noFill/>
            </p:spPr>
            <p:txBody>
              <a:bodyPr wrap="none" rtlCol="0">
                <a:spAutoFit/>
              </a:bodyPr>
              <a:lstStyle/>
              <a:p>
                <a:r>
                  <a:rPr lang="en-US" dirty="0"/>
                  <a:t>Rodent Hippocampus CA1</a:t>
                </a:r>
              </a:p>
            </p:txBody>
          </p:sp>
          <p:sp>
            <p:nvSpPr>
              <p:cNvPr id="14" name="TextBox 13"/>
              <p:cNvSpPr txBox="1"/>
              <p:nvPr/>
            </p:nvSpPr>
            <p:spPr>
              <a:xfrm>
                <a:off x="460763" y="3826663"/>
                <a:ext cx="1989735" cy="369332"/>
              </a:xfrm>
              <a:prstGeom prst="rect">
                <a:avLst/>
              </a:prstGeom>
              <a:noFill/>
            </p:spPr>
            <p:txBody>
              <a:bodyPr wrap="none" rtlCol="0">
                <a:spAutoFit/>
              </a:bodyPr>
              <a:lstStyle/>
              <a:p>
                <a:r>
                  <a:rPr lang="en-US" dirty="0"/>
                  <a:t>Rodent Cerebellum</a:t>
                </a:r>
              </a:p>
            </p:txBody>
          </p:sp>
          <p:sp>
            <p:nvSpPr>
              <p:cNvPr id="16" name="TextBox 15"/>
              <p:cNvSpPr txBox="1"/>
              <p:nvPr/>
            </p:nvSpPr>
            <p:spPr>
              <a:xfrm>
                <a:off x="6657254" y="3826663"/>
                <a:ext cx="2156547" cy="369332"/>
              </a:xfrm>
              <a:prstGeom prst="rect">
                <a:avLst/>
              </a:prstGeom>
              <a:noFill/>
            </p:spPr>
            <p:txBody>
              <a:bodyPr wrap="none" rtlCol="0">
                <a:spAutoFit/>
              </a:bodyPr>
              <a:lstStyle/>
              <a:p>
                <a:r>
                  <a:rPr lang="en-US" dirty="0"/>
                  <a:t>Rodent Basal Ganglia</a:t>
                </a:r>
              </a:p>
            </p:txBody>
          </p:sp>
          <p:pic>
            <p:nvPicPr>
              <p:cNvPr id="17" name="Picture 16"/>
              <p:cNvPicPr>
                <a:picLocks noChangeAspect="1"/>
              </p:cNvPicPr>
              <p:nvPr/>
            </p:nvPicPr>
            <p:blipFill rotWithShape="1">
              <a:blip r:embed="rId3" cstate="screen">
                <a:extLst>
                  <a:ext uri="{28A0092B-C50C-407E-A947-70E740481C1C}">
                    <a14:useLocalDpi xmlns:a14="http://schemas.microsoft.com/office/drawing/2010/main"/>
                  </a:ext>
                </a:extLst>
              </a:blip>
              <a:srcRect l="23489" r="22008" b="26415"/>
              <a:stretch/>
            </p:blipFill>
            <p:spPr>
              <a:xfrm>
                <a:off x="8393991" y="4540766"/>
                <a:ext cx="750009" cy="696436"/>
              </a:xfrm>
              <a:prstGeom prst="rect">
                <a:avLst/>
              </a:prstGeom>
            </p:spPr>
          </p:pic>
          <p:pic>
            <p:nvPicPr>
              <p:cNvPr id="18" name="Picture 17"/>
              <p:cNvPicPr>
                <a:picLocks noChangeAspect="1"/>
              </p:cNvPicPr>
              <p:nvPr/>
            </p:nvPicPr>
            <p:blipFill rotWithShape="1">
              <a:blip r:embed="rId3" cstate="screen">
                <a:extLst>
                  <a:ext uri="{28A0092B-C50C-407E-A947-70E740481C1C}">
                    <a14:useLocalDpi xmlns:a14="http://schemas.microsoft.com/office/drawing/2010/main"/>
                  </a:ext>
                </a:extLst>
              </a:blip>
              <a:srcRect l="23489" r="22008" b="26415"/>
              <a:stretch/>
            </p:blipFill>
            <p:spPr>
              <a:xfrm>
                <a:off x="8393991" y="1727200"/>
                <a:ext cx="750009" cy="696436"/>
              </a:xfrm>
              <a:prstGeom prst="rect">
                <a:avLst/>
              </a:prstGeom>
            </p:spPr>
          </p:pic>
          <p:pic>
            <p:nvPicPr>
              <p:cNvPr id="19" name="Picture 18"/>
              <p:cNvPicPr>
                <a:picLocks noChangeAspect="1"/>
              </p:cNvPicPr>
              <p:nvPr/>
            </p:nvPicPr>
            <p:blipFill rotWithShape="1">
              <a:blip r:embed="rId3" cstate="screen">
                <a:extLst>
                  <a:ext uri="{28A0092B-C50C-407E-A947-70E740481C1C}">
                    <a14:useLocalDpi xmlns:a14="http://schemas.microsoft.com/office/drawing/2010/main"/>
                  </a:ext>
                </a:extLst>
              </a:blip>
              <a:srcRect l="23489" r="22008" b="26415"/>
              <a:stretch/>
            </p:blipFill>
            <p:spPr>
              <a:xfrm>
                <a:off x="0" y="1834282"/>
                <a:ext cx="750009" cy="696436"/>
              </a:xfrm>
              <a:prstGeom prst="rect">
                <a:avLst/>
              </a:prstGeom>
            </p:spPr>
          </p:pic>
          <p:pic>
            <p:nvPicPr>
              <p:cNvPr id="20" name="Picture 19"/>
              <p:cNvPicPr>
                <a:picLocks noChangeAspect="1"/>
              </p:cNvPicPr>
              <p:nvPr/>
            </p:nvPicPr>
            <p:blipFill rotWithShape="1">
              <a:blip r:embed="rId3" cstate="screen">
                <a:extLst>
                  <a:ext uri="{28A0092B-C50C-407E-A947-70E740481C1C}">
                    <a14:useLocalDpi xmlns:a14="http://schemas.microsoft.com/office/drawing/2010/main"/>
                  </a:ext>
                </a:extLst>
              </a:blip>
              <a:srcRect l="23489" r="22008" b="26415"/>
              <a:stretch/>
            </p:blipFill>
            <p:spPr>
              <a:xfrm>
                <a:off x="25401" y="4434364"/>
                <a:ext cx="750009" cy="696436"/>
              </a:xfrm>
              <a:prstGeom prst="rect">
                <a:avLst/>
              </a:prstGeom>
            </p:spPr>
          </p:pic>
          <p:sp>
            <p:nvSpPr>
              <p:cNvPr id="21" name="Right Arrow 20"/>
              <p:cNvSpPr/>
              <p:nvPr/>
            </p:nvSpPr>
            <p:spPr>
              <a:xfrm>
                <a:off x="5847090" y="3257550"/>
                <a:ext cx="692270" cy="3429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ight Arrow 21"/>
              <p:cNvSpPr/>
              <p:nvPr/>
            </p:nvSpPr>
            <p:spPr>
              <a:xfrm>
                <a:off x="5847090" y="4578350"/>
                <a:ext cx="692270" cy="3429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ight Arrow 22"/>
              <p:cNvSpPr/>
              <p:nvPr/>
            </p:nvSpPr>
            <p:spPr>
              <a:xfrm flipH="1">
                <a:off x="2520885" y="3238500"/>
                <a:ext cx="692270" cy="3429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Right Arrow 23"/>
              <p:cNvSpPr/>
              <p:nvPr/>
            </p:nvSpPr>
            <p:spPr>
              <a:xfrm flipH="1">
                <a:off x="2520885" y="4559300"/>
                <a:ext cx="692270" cy="3429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32" name="Google Shape;409;p24">
              <a:extLst>
                <a:ext uri="{FF2B5EF4-FFF2-40B4-BE49-F238E27FC236}">
                  <a16:creationId xmlns:a16="http://schemas.microsoft.com/office/drawing/2014/main" id="{EE9CBD7F-336B-B34F-BD33-8687DF0A8DD7}"/>
                </a:ext>
              </a:extLst>
            </p:cNvPr>
            <p:cNvPicPr preferRelativeResize="0"/>
            <p:nvPr/>
          </p:nvPicPr>
          <p:blipFill rotWithShape="1">
            <a:blip r:embed="rId4">
              <a:alphaModFix/>
            </a:blip>
            <a:srcRect/>
            <a:stretch/>
          </p:blipFill>
          <p:spPr>
            <a:xfrm>
              <a:off x="1031955" y="3318558"/>
              <a:ext cx="1276278" cy="1301194"/>
            </a:xfrm>
            <a:prstGeom prst="rect">
              <a:avLst/>
            </a:prstGeom>
            <a:noFill/>
            <a:ln>
              <a:noFill/>
            </a:ln>
          </p:spPr>
        </p:pic>
        <p:pic>
          <p:nvPicPr>
            <p:cNvPr id="33" name="Google Shape;417;p24">
              <a:extLst>
                <a:ext uri="{FF2B5EF4-FFF2-40B4-BE49-F238E27FC236}">
                  <a16:creationId xmlns:a16="http://schemas.microsoft.com/office/drawing/2014/main" id="{2805BD4C-E7D3-E14F-B794-00B6DF61C7D0}"/>
                </a:ext>
              </a:extLst>
            </p:cNvPr>
            <p:cNvPicPr preferRelativeResize="0"/>
            <p:nvPr/>
          </p:nvPicPr>
          <p:blipFill rotWithShape="1">
            <a:blip r:embed="rId5">
              <a:alphaModFix/>
            </a:blip>
            <a:srcRect l="48838" t="-103" r="34757" b="84005"/>
            <a:stretch/>
          </p:blipFill>
          <p:spPr>
            <a:xfrm>
              <a:off x="1420429" y="615264"/>
              <a:ext cx="942655" cy="1138575"/>
            </a:xfrm>
            <a:prstGeom prst="rect">
              <a:avLst/>
            </a:prstGeom>
            <a:noFill/>
            <a:ln>
              <a:noFill/>
            </a:ln>
          </p:spPr>
        </p:pic>
        <p:pic>
          <p:nvPicPr>
            <p:cNvPr id="34" name="Google Shape;418;p24">
              <a:extLst>
                <a:ext uri="{FF2B5EF4-FFF2-40B4-BE49-F238E27FC236}">
                  <a16:creationId xmlns:a16="http://schemas.microsoft.com/office/drawing/2014/main" id="{8826D957-F71E-174F-83D7-4D96EA384368}"/>
                </a:ext>
              </a:extLst>
            </p:cNvPr>
            <p:cNvPicPr preferRelativeResize="0"/>
            <p:nvPr/>
          </p:nvPicPr>
          <p:blipFill rotWithShape="1">
            <a:blip r:embed="rId6">
              <a:alphaModFix/>
            </a:blip>
            <a:srcRect/>
            <a:stretch/>
          </p:blipFill>
          <p:spPr>
            <a:xfrm>
              <a:off x="355882" y="1617050"/>
              <a:ext cx="1714116" cy="1033308"/>
            </a:xfrm>
            <a:prstGeom prst="rect">
              <a:avLst/>
            </a:prstGeom>
            <a:noFill/>
            <a:ln>
              <a:noFill/>
            </a:ln>
          </p:spPr>
        </p:pic>
        <p:pic>
          <p:nvPicPr>
            <p:cNvPr id="35" name="Google Shape;422;p24">
              <a:extLst>
                <a:ext uri="{FF2B5EF4-FFF2-40B4-BE49-F238E27FC236}">
                  <a16:creationId xmlns:a16="http://schemas.microsoft.com/office/drawing/2014/main" id="{BDC4092E-438E-CC44-AE46-393F070A75C7}"/>
                </a:ext>
              </a:extLst>
            </p:cNvPr>
            <p:cNvPicPr preferRelativeResize="0"/>
            <p:nvPr/>
          </p:nvPicPr>
          <p:blipFill rotWithShape="1">
            <a:blip r:embed="rId7">
              <a:alphaModFix/>
            </a:blip>
            <a:srcRect/>
            <a:stretch/>
          </p:blipFill>
          <p:spPr>
            <a:xfrm>
              <a:off x="6832426" y="1558400"/>
              <a:ext cx="2034389" cy="993571"/>
            </a:xfrm>
            <a:prstGeom prst="rect">
              <a:avLst/>
            </a:prstGeom>
            <a:noFill/>
            <a:ln>
              <a:noFill/>
            </a:ln>
          </p:spPr>
        </p:pic>
        <p:pic>
          <p:nvPicPr>
            <p:cNvPr id="36" name="Google Shape;423;p24">
              <a:extLst>
                <a:ext uri="{FF2B5EF4-FFF2-40B4-BE49-F238E27FC236}">
                  <a16:creationId xmlns:a16="http://schemas.microsoft.com/office/drawing/2014/main" id="{2F428D39-7FEE-834C-A626-6CBE7A7B8915}"/>
                </a:ext>
              </a:extLst>
            </p:cNvPr>
            <p:cNvPicPr preferRelativeResize="0"/>
            <p:nvPr/>
          </p:nvPicPr>
          <p:blipFill rotWithShape="1">
            <a:blip r:embed="rId8">
              <a:alphaModFix/>
            </a:blip>
            <a:srcRect/>
            <a:stretch/>
          </p:blipFill>
          <p:spPr>
            <a:xfrm>
              <a:off x="6261127" y="570876"/>
              <a:ext cx="1701419" cy="1035599"/>
            </a:xfrm>
            <a:prstGeom prst="rect">
              <a:avLst/>
            </a:prstGeom>
            <a:noFill/>
            <a:ln>
              <a:noFill/>
            </a:ln>
          </p:spPr>
        </p:pic>
      </p:grpSp>
      <p:grpSp>
        <p:nvGrpSpPr>
          <p:cNvPr id="39" name="Group 38">
            <a:extLst>
              <a:ext uri="{FF2B5EF4-FFF2-40B4-BE49-F238E27FC236}">
                <a16:creationId xmlns:a16="http://schemas.microsoft.com/office/drawing/2014/main" id="{FC95DBC1-DFA6-8D48-95F6-2AC01C8CA6D6}"/>
              </a:ext>
            </a:extLst>
          </p:cNvPr>
          <p:cNvGrpSpPr/>
          <p:nvPr/>
        </p:nvGrpSpPr>
        <p:grpSpPr>
          <a:xfrm>
            <a:off x="2641600" y="502181"/>
            <a:ext cx="3352891" cy="4702067"/>
            <a:chOff x="2641600" y="502181"/>
            <a:chExt cx="3352891" cy="4702067"/>
          </a:xfrm>
        </p:grpSpPr>
        <p:pic>
          <p:nvPicPr>
            <p:cNvPr id="3" name="Picture 2"/>
            <p:cNvPicPr>
              <a:picLocks noChangeAspect="1"/>
            </p:cNvPicPr>
            <p:nvPr/>
          </p:nvPicPr>
          <p:blipFill rotWithShape="1">
            <a:blip r:embed="rId9"/>
            <a:srcRect t="5157" r="32870" b="5050"/>
            <a:stretch/>
          </p:blipFill>
          <p:spPr>
            <a:xfrm>
              <a:off x="3559553" y="2234209"/>
              <a:ext cx="2025929" cy="2246696"/>
            </a:xfrm>
            <a:prstGeom prst="rect">
              <a:avLst/>
            </a:prstGeom>
          </p:spPr>
        </p:pic>
        <p:sp>
          <p:nvSpPr>
            <p:cNvPr id="4" name="TextBox 3"/>
            <p:cNvSpPr txBox="1"/>
            <p:nvPr/>
          </p:nvSpPr>
          <p:spPr>
            <a:xfrm>
              <a:off x="3244872" y="4557917"/>
              <a:ext cx="2749619" cy="646331"/>
            </a:xfrm>
            <a:prstGeom prst="rect">
              <a:avLst/>
            </a:prstGeom>
            <a:noFill/>
          </p:spPr>
          <p:txBody>
            <a:bodyPr wrap="square" rtlCol="0">
              <a:spAutoFit/>
            </a:bodyPr>
            <a:lstStyle/>
            <a:p>
              <a:pPr algn="ctr"/>
              <a:r>
                <a:rPr lang="en-US" dirty="0"/>
                <a:t>Blue Brain Reconstruction &amp; Simulation Workflows</a:t>
              </a:r>
            </a:p>
          </p:txBody>
        </p:sp>
        <p:sp>
          <p:nvSpPr>
            <p:cNvPr id="5" name="Right Arrow 4"/>
            <p:cNvSpPr/>
            <p:nvPr/>
          </p:nvSpPr>
          <p:spPr>
            <a:xfrm rot="16200000">
              <a:off x="4963667" y="1748973"/>
              <a:ext cx="361950" cy="2794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2641600" y="524127"/>
              <a:ext cx="1313180" cy="369332"/>
            </a:xfrm>
            <a:prstGeom prst="rect">
              <a:avLst/>
            </a:prstGeom>
            <a:noFill/>
          </p:spPr>
          <p:txBody>
            <a:bodyPr wrap="none" rtlCol="0">
              <a:spAutoFit/>
            </a:bodyPr>
            <a:lstStyle/>
            <a:p>
              <a:r>
                <a:rPr lang="en-US" dirty="0"/>
                <a:t>Microcircuit</a:t>
              </a:r>
            </a:p>
          </p:txBody>
        </p:sp>
        <p:sp>
          <p:nvSpPr>
            <p:cNvPr id="7" name="TextBox 6"/>
            <p:cNvSpPr txBox="1"/>
            <p:nvPr/>
          </p:nvSpPr>
          <p:spPr>
            <a:xfrm>
              <a:off x="4743541" y="502181"/>
              <a:ext cx="1159292" cy="369332"/>
            </a:xfrm>
            <a:prstGeom prst="rect">
              <a:avLst/>
            </a:prstGeom>
            <a:noFill/>
          </p:spPr>
          <p:txBody>
            <a:bodyPr wrap="none" rtlCol="0">
              <a:spAutoFit/>
            </a:bodyPr>
            <a:lstStyle/>
            <a:p>
              <a:r>
                <a:rPr lang="en-US" dirty="0" err="1"/>
                <a:t>Neocortex</a:t>
              </a:r>
              <a:endParaRPr lang="en-US" dirty="0"/>
            </a:p>
          </p:txBody>
        </p:sp>
        <p:sp>
          <p:nvSpPr>
            <p:cNvPr id="26" name="Right Arrow 25"/>
            <p:cNvSpPr/>
            <p:nvPr/>
          </p:nvSpPr>
          <p:spPr>
            <a:xfrm rot="16200000">
              <a:off x="3580729" y="1748973"/>
              <a:ext cx="361950" cy="2794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7" name="Google Shape;428;p24">
              <a:extLst>
                <a:ext uri="{FF2B5EF4-FFF2-40B4-BE49-F238E27FC236}">
                  <a16:creationId xmlns:a16="http://schemas.microsoft.com/office/drawing/2014/main" id="{F8145617-7779-6548-8A17-CFC8BBFA1BB5}"/>
                </a:ext>
              </a:extLst>
            </p:cNvPr>
            <p:cNvPicPr preferRelativeResize="0"/>
            <p:nvPr/>
          </p:nvPicPr>
          <p:blipFill rotWithShape="1">
            <a:blip r:embed="rId10">
              <a:alphaModFix/>
            </a:blip>
            <a:srcRect/>
            <a:stretch/>
          </p:blipFill>
          <p:spPr>
            <a:xfrm>
              <a:off x="3441848" y="839873"/>
              <a:ext cx="541365" cy="861315"/>
            </a:xfrm>
            <a:prstGeom prst="rect">
              <a:avLst/>
            </a:prstGeom>
            <a:noFill/>
            <a:ln>
              <a:noFill/>
            </a:ln>
          </p:spPr>
        </p:pic>
        <p:pic>
          <p:nvPicPr>
            <p:cNvPr id="38" name="Google Shape;430;p24">
              <a:extLst>
                <a:ext uri="{FF2B5EF4-FFF2-40B4-BE49-F238E27FC236}">
                  <a16:creationId xmlns:a16="http://schemas.microsoft.com/office/drawing/2014/main" id="{D1897D44-9FB0-BE4A-B766-2C1AF738DD63}"/>
                </a:ext>
              </a:extLst>
            </p:cNvPr>
            <p:cNvPicPr preferRelativeResize="0"/>
            <p:nvPr/>
          </p:nvPicPr>
          <p:blipFill rotWithShape="1">
            <a:blip r:embed="rId11">
              <a:alphaModFix/>
            </a:blip>
            <a:srcRect/>
            <a:stretch/>
          </p:blipFill>
          <p:spPr>
            <a:xfrm>
              <a:off x="4722274" y="1026989"/>
              <a:ext cx="844736" cy="463312"/>
            </a:xfrm>
            <a:prstGeom prst="rect">
              <a:avLst/>
            </a:prstGeom>
            <a:noFill/>
            <a:ln>
              <a:noFill/>
            </a:ln>
          </p:spPr>
        </p:pic>
      </p:grpSp>
    </p:spTree>
    <p:extLst>
      <p:ext uri="{BB962C8B-B14F-4D97-AF65-F5344CB8AC3E}">
        <p14:creationId xmlns:p14="http://schemas.microsoft.com/office/powerpoint/2010/main" val="1501098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barn(outVertical)">
                                      <p:cBhvr>
                                        <p:cTn id="7"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Down Arrow 77">
            <a:extLst>
              <a:ext uri="{FF2B5EF4-FFF2-40B4-BE49-F238E27FC236}">
                <a16:creationId xmlns:a16="http://schemas.microsoft.com/office/drawing/2014/main" id="{ADFCC6EC-705D-7945-A95C-036C706B2DBB}"/>
              </a:ext>
            </a:extLst>
          </p:cNvPr>
          <p:cNvSpPr/>
          <p:nvPr/>
        </p:nvSpPr>
        <p:spPr>
          <a:xfrm rot="10800000">
            <a:off x="7993486" y="1355191"/>
            <a:ext cx="311286" cy="2857736"/>
          </a:xfrm>
          <a:prstGeom prst="down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grpSp>
        <p:nvGrpSpPr>
          <p:cNvPr id="95" name="Group 94">
            <a:extLst>
              <a:ext uri="{FF2B5EF4-FFF2-40B4-BE49-F238E27FC236}">
                <a16:creationId xmlns:a16="http://schemas.microsoft.com/office/drawing/2014/main" id="{CE6F1EA3-C703-E146-9736-68177ECAB626}"/>
              </a:ext>
            </a:extLst>
          </p:cNvPr>
          <p:cNvGrpSpPr/>
          <p:nvPr/>
        </p:nvGrpSpPr>
        <p:grpSpPr>
          <a:xfrm>
            <a:off x="555834" y="1601286"/>
            <a:ext cx="6597808" cy="624416"/>
            <a:chOff x="555834" y="1601286"/>
            <a:chExt cx="6597808" cy="624416"/>
          </a:xfrm>
        </p:grpSpPr>
        <p:sp>
          <p:nvSpPr>
            <p:cNvPr id="45" name="Rectangle 44">
              <a:extLst>
                <a:ext uri="{FF2B5EF4-FFF2-40B4-BE49-F238E27FC236}">
                  <a16:creationId xmlns:a16="http://schemas.microsoft.com/office/drawing/2014/main" id="{7B6C357B-60DD-884F-802E-76C9DAC38CA5}"/>
                </a:ext>
              </a:extLst>
            </p:cNvPr>
            <p:cNvSpPr/>
            <p:nvPr/>
          </p:nvSpPr>
          <p:spPr>
            <a:xfrm>
              <a:off x="2698374" y="1601286"/>
              <a:ext cx="4455268" cy="624416"/>
            </a:xfrm>
            <a:prstGeom prst="rect">
              <a:avLst/>
            </a:prstGeom>
            <a:gradFill flip="none" rotWithShape="1">
              <a:gsLst>
                <a:gs pos="0">
                  <a:schemeClr val="accent3">
                    <a:lumMod val="60000"/>
                    <a:lumOff val="40000"/>
                    <a:tint val="66000"/>
                    <a:satMod val="160000"/>
                  </a:schemeClr>
                </a:gs>
                <a:gs pos="50000">
                  <a:schemeClr val="accent3">
                    <a:lumMod val="60000"/>
                    <a:lumOff val="40000"/>
                    <a:tint val="44500"/>
                    <a:satMod val="160000"/>
                  </a:schemeClr>
                </a:gs>
                <a:gs pos="100000">
                  <a:schemeClr val="bg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F7FC033B-5512-4742-8E73-71E76CA487EB}"/>
                </a:ext>
              </a:extLst>
            </p:cNvPr>
            <p:cNvSpPr txBox="1"/>
            <p:nvPr/>
          </p:nvSpPr>
          <p:spPr>
            <a:xfrm>
              <a:off x="3640369" y="1607771"/>
              <a:ext cx="2186624" cy="307777"/>
            </a:xfrm>
            <a:prstGeom prst="rect">
              <a:avLst/>
            </a:prstGeom>
            <a:noFill/>
          </p:spPr>
          <p:txBody>
            <a:bodyPr wrap="none" rtlCol="0">
              <a:spAutoFit/>
            </a:bodyPr>
            <a:lstStyle/>
            <a:p>
              <a:r>
                <a:rPr lang="en-US" sz="1400" dirty="0">
                  <a:latin typeface="Helvetica" pitchFamily="2" charset="0"/>
                  <a:cs typeface="Arial Narrow" charset="0"/>
                </a:rPr>
                <a:t>Specialized Architectures</a:t>
              </a:r>
            </a:p>
          </p:txBody>
        </p:sp>
        <p:cxnSp>
          <p:nvCxnSpPr>
            <p:cNvPr id="49" name="Straight Connector 48">
              <a:extLst>
                <a:ext uri="{FF2B5EF4-FFF2-40B4-BE49-F238E27FC236}">
                  <a16:creationId xmlns:a16="http://schemas.microsoft.com/office/drawing/2014/main" id="{842D75B0-437B-AA4B-8A62-EE485D1193BE}"/>
                </a:ext>
              </a:extLst>
            </p:cNvPr>
            <p:cNvCxnSpPr/>
            <p:nvPr/>
          </p:nvCxnSpPr>
          <p:spPr>
            <a:xfrm>
              <a:off x="3106936" y="1909063"/>
              <a:ext cx="3431249" cy="0"/>
            </a:xfrm>
            <a:prstGeom prst="line">
              <a:avLst/>
            </a:prstGeom>
          </p:spPr>
          <p:style>
            <a:lnRef idx="2">
              <a:schemeClr val="accent3"/>
            </a:lnRef>
            <a:fillRef idx="0">
              <a:schemeClr val="accent3"/>
            </a:fillRef>
            <a:effectRef idx="1">
              <a:schemeClr val="accent3"/>
            </a:effectRef>
            <a:fontRef idx="minor">
              <a:schemeClr val="tx1"/>
            </a:fontRef>
          </p:style>
        </p:cxnSp>
        <p:sp>
          <p:nvSpPr>
            <p:cNvPr id="10" name="TextBox 9">
              <a:extLst>
                <a:ext uri="{FF2B5EF4-FFF2-40B4-BE49-F238E27FC236}">
                  <a16:creationId xmlns:a16="http://schemas.microsoft.com/office/drawing/2014/main" id="{E32A0B3C-73EE-F144-82F3-3D43899640B7}"/>
                </a:ext>
              </a:extLst>
            </p:cNvPr>
            <p:cNvSpPr txBox="1"/>
            <p:nvPr/>
          </p:nvSpPr>
          <p:spPr>
            <a:xfrm>
              <a:off x="555834" y="1738235"/>
              <a:ext cx="2003088" cy="307777"/>
            </a:xfrm>
            <a:prstGeom prst="rect">
              <a:avLst/>
            </a:prstGeom>
            <a:noFill/>
          </p:spPr>
          <p:txBody>
            <a:bodyPr wrap="square" rtlCol="0">
              <a:spAutoFit/>
            </a:bodyPr>
            <a:lstStyle/>
            <a:p>
              <a:r>
                <a:rPr lang="en-US" sz="1400" b="1" dirty="0">
                  <a:latin typeface="Helvetica" pitchFamily="2" charset="0"/>
                  <a:cs typeface="Arial Narrow" charset="0"/>
                </a:rPr>
                <a:t>Machine Learning</a:t>
              </a:r>
            </a:p>
          </p:txBody>
        </p:sp>
        <p:sp>
          <p:nvSpPr>
            <p:cNvPr id="46" name="TextBox 45">
              <a:extLst>
                <a:ext uri="{FF2B5EF4-FFF2-40B4-BE49-F238E27FC236}">
                  <a16:creationId xmlns:a16="http://schemas.microsoft.com/office/drawing/2014/main" id="{F63233CC-5ED9-0547-AB62-14BC7A3077F6}"/>
                </a:ext>
              </a:extLst>
            </p:cNvPr>
            <p:cNvSpPr txBox="1"/>
            <p:nvPr/>
          </p:nvSpPr>
          <p:spPr>
            <a:xfrm>
              <a:off x="3290686" y="1939115"/>
              <a:ext cx="873957" cy="246221"/>
            </a:xfrm>
            <a:prstGeom prst="rect">
              <a:avLst/>
            </a:prstGeom>
            <a:noFill/>
          </p:spPr>
          <p:txBody>
            <a:bodyPr wrap="none" rtlCol="0">
              <a:spAutoFit/>
            </a:bodyPr>
            <a:lstStyle/>
            <a:p>
              <a:r>
                <a:rPr lang="en-US" sz="1000" dirty="0">
                  <a:latin typeface="Helvetica" pitchFamily="2" charset="0"/>
                  <a:cs typeface="Arial Narrow" charset="0"/>
                </a:rPr>
                <a:t>More Moore</a:t>
              </a:r>
            </a:p>
          </p:txBody>
        </p:sp>
        <p:sp>
          <p:nvSpPr>
            <p:cNvPr id="47" name="TextBox 46">
              <a:extLst>
                <a:ext uri="{FF2B5EF4-FFF2-40B4-BE49-F238E27FC236}">
                  <a16:creationId xmlns:a16="http://schemas.microsoft.com/office/drawing/2014/main" id="{66AB7628-014F-E84E-87DD-A506F74757F6}"/>
                </a:ext>
              </a:extLst>
            </p:cNvPr>
            <p:cNvSpPr txBox="1"/>
            <p:nvPr/>
          </p:nvSpPr>
          <p:spPr>
            <a:xfrm>
              <a:off x="5230813" y="1939115"/>
              <a:ext cx="1035861" cy="246221"/>
            </a:xfrm>
            <a:prstGeom prst="rect">
              <a:avLst/>
            </a:prstGeom>
            <a:noFill/>
          </p:spPr>
          <p:txBody>
            <a:bodyPr wrap="none" rtlCol="0">
              <a:spAutoFit/>
            </a:bodyPr>
            <a:lstStyle/>
            <a:p>
              <a:r>
                <a:rPr lang="en-US" sz="1000" dirty="0">
                  <a:latin typeface="Helvetica" pitchFamily="2" charset="0"/>
                  <a:cs typeface="Arial Narrow" charset="0"/>
                </a:rPr>
                <a:t>Beyond CMOS</a:t>
              </a:r>
            </a:p>
          </p:txBody>
        </p:sp>
      </p:grpSp>
      <p:sp>
        <p:nvSpPr>
          <p:cNvPr id="72" name="Down Arrow 71">
            <a:extLst>
              <a:ext uri="{FF2B5EF4-FFF2-40B4-BE49-F238E27FC236}">
                <a16:creationId xmlns:a16="http://schemas.microsoft.com/office/drawing/2014/main" id="{3D29B23B-8219-714C-BEB7-710E06860449}"/>
              </a:ext>
            </a:extLst>
          </p:cNvPr>
          <p:cNvSpPr/>
          <p:nvPr/>
        </p:nvSpPr>
        <p:spPr>
          <a:xfrm rot="10800000">
            <a:off x="4977448" y="2147993"/>
            <a:ext cx="311286" cy="1298993"/>
          </a:xfrm>
          <a:prstGeom prst="down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grpSp>
        <p:nvGrpSpPr>
          <p:cNvPr id="96" name="Group 95">
            <a:extLst>
              <a:ext uri="{FF2B5EF4-FFF2-40B4-BE49-F238E27FC236}">
                <a16:creationId xmlns:a16="http://schemas.microsoft.com/office/drawing/2014/main" id="{87355358-371C-754A-A6B6-FBB5313CBCC7}"/>
              </a:ext>
            </a:extLst>
          </p:cNvPr>
          <p:cNvGrpSpPr/>
          <p:nvPr/>
        </p:nvGrpSpPr>
        <p:grpSpPr>
          <a:xfrm>
            <a:off x="582249" y="2505215"/>
            <a:ext cx="8364409" cy="630367"/>
            <a:chOff x="582249" y="2505215"/>
            <a:chExt cx="8364409" cy="630367"/>
          </a:xfrm>
        </p:grpSpPr>
        <p:sp>
          <p:nvSpPr>
            <p:cNvPr id="92" name="Rectangle 91">
              <a:extLst>
                <a:ext uri="{FF2B5EF4-FFF2-40B4-BE49-F238E27FC236}">
                  <a16:creationId xmlns:a16="http://schemas.microsoft.com/office/drawing/2014/main" id="{DAF14D22-DEFB-D346-BA67-C03B9EFCD097}"/>
                </a:ext>
              </a:extLst>
            </p:cNvPr>
            <p:cNvSpPr/>
            <p:nvPr/>
          </p:nvSpPr>
          <p:spPr>
            <a:xfrm>
              <a:off x="2707328" y="2505215"/>
              <a:ext cx="6239330" cy="624416"/>
            </a:xfrm>
            <a:prstGeom prst="rect">
              <a:avLst/>
            </a:prstGeom>
            <a:gradFill flip="none" rotWithShape="1">
              <a:gsLst>
                <a:gs pos="0">
                  <a:schemeClr val="bg1"/>
                </a:gs>
                <a:gs pos="55000">
                  <a:schemeClr val="accent5">
                    <a:lumMod val="20000"/>
                    <a:lumOff val="80000"/>
                  </a:schemeClr>
                </a:gs>
                <a:gs pos="100000">
                  <a:schemeClr val="accent5"/>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F66E2B06-E5FC-1841-A96D-4FD83E6025EF}"/>
                </a:ext>
              </a:extLst>
            </p:cNvPr>
            <p:cNvSpPr/>
            <p:nvPr/>
          </p:nvSpPr>
          <p:spPr>
            <a:xfrm>
              <a:off x="2698374" y="2825428"/>
              <a:ext cx="4664178" cy="310154"/>
            </a:xfrm>
            <a:prstGeom prst="rect">
              <a:avLst/>
            </a:prstGeom>
            <a:gradFill flip="none" rotWithShape="1">
              <a:gsLst>
                <a:gs pos="0">
                  <a:schemeClr val="bg1"/>
                </a:gs>
                <a:gs pos="55000">
                  <a:schemeClr val="accent3">
                    <a:lumMod val="60000"/>
                    <a:lumOff val="40000"/>
                    <a:tint val="44500"/>
                    <a:satMod val="160000"/>
                  </a:schemeClr>
                </a:gs>
                <a:gs pos="100000">
                  <a:schemeClr val="accent3">
                    <a:lumMod val="20000"/>
                    <a:lumOff val="80000"/>
                  </a:schemeClr>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 name="TextBox 50">
              <a:extLst>
                <a:ext uri="{FF2B5EF4-FFF2-40B4-BE49-F238E27FC236}">
                  <a16:creationId xmlns:a16="http://schemas.microsoft.com/office/drawing/2014/main" id="{C19526E6-C7DC-5246-9C7B-E85CDF468C2B}"/>
                </a:ext>
              </a:extLst>
            </p:cNvPr>
            <p:cNvSpPr txBox="1"/>
            <p:nvPr/>
          </p:nvSpPr>
          <p:spPr>
            <a:xfrm>
              <a:off x="3290686" y="2848995"/>
              <a:ext cx="873957" cy="246221"/>
            </a:xfrm>
            <a:prstGeom prst="rect">
              <a:avLst/>
            </a:prstGeom>
            <a:noFill/>
          </p:spPr>
          <p:txBody>
            <a:bodyPr wrap="none" rtlCol="0">
              <a:spAutoFit/>
            </a:bodyPr>
            <a:lstStyle/>
            <a:p>
              <a:r>
                <a:rPr lang="en-US" sz="1000" dirty="0">
                  <a:latin typeface="Helvetica" pitchFamily="2" charset="0"/>
                  <a:cs typeface="Arial Narrow" charset="0"/>
                </a:rPr>
                <a:t>More Moore</a:t>
              </a:r>
            </a:p>
          </p:txBody>
        </p:sp>
        <p:sp>
          <p:nvSpPr>
            <p:cNvPr id="52" name="TextBox 51">
              <a:extLst>
                <a:ext uri="{FF2B5EF4-FFF2-40B4-BE49-F238E27FC236}">
                  <a16:creationId xmlns:a16="http://schemas.microsoft.com/office/drawing/2014/main" id="{03D8C79B-B3FE-3A40-B35F-91DC5D804A9C}"/>
                </a:ext>
              </a:extLst>
            </p:cNvPr>
            <p:cNvSpPr txBox="1"/>
            <p:nvPr/>
          </p:nvSpPr>
          <p:spPr>
            <a:xfrm>
              <a:off x="5230813" y="2848995"/>
              <a:ext cx="1035861" cy="246221"/>
            </a:xfrm>
            <a:prstGeom prst="rect">
              <a:avLst/>
            </a:prstGeom>
            <a:noFill/>
          </p:spPr>
          <p:txBody>
            <a:bodyPr wrap="none" rtlCol="0">
              <a:spAutoFit/>
            </a:bodyPr>
            <a:lstStyle/>
            <a:p>
              <a:r>
                <a:rPr lang="en-US" sz="1000" dirty="0">
                  <a:latin typeface="Helvetica" pitchFamily="2" charset="0"/>
                  <a:cs typeface="Arial Narrow" charset="0"/>
                </a:rPr>
                <a:t>Beyond CMOS</a:t>
              </a:r>
            </a:p>
          </p:txBody>
        </p:sp>
        <p:sp>
          <p:nvSpPr>
            <p:cNvPr id="53" name="TextBox 52">
              <a:extLst>
                <a:ext uri="{FF2B5EF4-FFF2-40B4-BE49-F238E27FC236}">
                  <a16:creationId xmlns:a16="http://schemas.microsoft.com/office/drawing/2014/main" id="{7473474A-BD67-A847-9518-5B377661665F}"/>
                </a:ext>
              </a:extLst>
            </p:cNvPr>
            <p:cNvSpPr txBox="1"/>
            <p:nvPr/>
          </p:nvSpPr>
          <p:spPr>
            <a:xfrm>
              <a:off x="4587920" y="2517651"/>
              <a:ext cx="2393412" cy="307777"/>
            </a:xfrm>
            <a:prstGeom prst="rect">
              <a:avLst/>
            </a:prstGeom>
            <a:noFill/>
          </p:spPr>
          <p:txBody>
            <a:bodyPr wrap="none" rtlCol="0">
              <a:spAutoFit/>
            </a:bodyPr>
            <a:lstStyle/>
            <a:p>
              <a:r>
                <a:rPr lang="en-US" sz="1400" dirty="0">
                  <a:latin typeface="Helvetica" pitchFamily="2" charset="0"/>
                  <a:cs typeface="Arial Narrow" charset="0"/>
                </a:rPr>
                <a:t>Neuromorphic Architectures</a:t>
              </a:r>
            </a:p>
          </p:txBody>
        </p:sp>
        <p:cxnSp>
          <p:nvCxnSpPr>
            <p:cNvPr id="54" name="Straight Connector 53">
              <a:extLst>
                <a:ext uri="{FF2B5EF4-FFF2-40B4-BE49-F238E27FC236}">
                  <a16:creationId xmlns:a16="http://schemas.microsoft.com/office/drawing/2014/main" id="{410537EC-8C7A-4446-A0C1-12E384ADC11E}"/>
                </a:ext>
              </a:extLst>
            </p:cNvPr>
            <p:cNvCxnSpPr>
              <a:cxnSpLocks/>
            </p:cNvCxnSpPr>
            <p:nvPr/>
          </p:nvCxnSpPr>
          <p:spPr>
            <a:xfrm>
              <a:off x="3106936" y="2818943"/>
              <a:ext cx="5197836" cy="0"/>
            </a:xfrm>
            <a:prstGeom prst="line">
              <a:avLst/>
            </a:prstGeom>
          </p:spPr>
          <p:style>
            <a:lnRef idx="2">
              <a:schemeClr val="accent2"/>
            </a:lnRef>
            <a:fillRef idx="0">
              <a:schemeClr val="accent2"/>
            </a:fillRef>
            <a:effectRef idx="1">
              <a:schemeClr val="accent2"/>
            </a:effectRef>
            <a:fontRef idx="minor">
              <a:schemeClr val="tx1"/>
            </a:fontRef>
          </p:style>
        </p:cxnSp>
        <p:sp>
          <p:nvSpPr>
            <p:cNvPr id="66" name="TextBox 65">
              <a:extLst>
                <a:ext uri="{FF2B5EF4-FFF2-40B4-BE49-F238E27FC236}">
                  <a16:creationId xmlns:a16="http://schemas.microsoft.com/office/drawing/2014/main" id="{4E63C426-75AD-164A-BB5B-1B30931CE145}"/>
                </a:ext>
              </a:extLst>
            </p:cNvPr>
            <p:cNvSpPr txBox="1"/>
            <p:nvPr/>
          </p:nvSpPr>
          <p:spPr>
            <a:xfrm>
              <a:off x="582249" y="2606981"/>
              <a:ext cx="2085112" cy="523220"/>
            </a:xfrm>
            <a:prstGeom prst="rect">
              <a:avLst/>
            </a:prstGeom>
            <a:noFill/>
          </p:spPr>
          <p:txBody>
            <a:bodyPr wrap="square" rtlCol="0">
              <a:spAutoFit/>
            </a:bodyPr>
            <a:lstStyle/>
            <a:p>
              <a:r>
                <a:rPr lang="en-US" sz="1400" b="1" dirty="0">
                  <a:latin typeface="Helvetica" pitchFamily="2" charset="0"/>
                  <a:cs typeface="Arial Narrow" charset="0"/>
                </a:rPr>
                <a:t>Machine Learning/Bio-inspired Intelligence</a:t>
              </a:r>
            </a:p>
          </p:txBody>
        </p:sp>
        <p:sp>
          <p:nvSpPr>
            <p:cNvPr id="91" name="TextBox 90">
              <a:extLst>
                <a:ext uri="{FF2B5EF4-FFF2-40B4-BE49-F238E27FC236}">
                  <a16:creationId xmlns:a16="http://schemas.microsoft.com/office/drawing/2014/main" id="{1909E876-0CD2-594D-A6CD-7A6EA99EED69}"/>
                </a:ext>
              </a:extLst>
            </p:cNvPr>
            <p:cNvSpPr txBox="1"/>
            <p:nvPr/>
          </p:nvSpPr>
          <p:spPr>
            <a:xfrm>
              <a:off x="7499521" y="2877052"/>
              <a:ext cx="1290738" cy="246221"/>
            </a:xfrm>
            <a:prstGeom prst="rect">
              <a:avLst/>
            </a:prstGeom>
            <a:noFill/>
          </p:spPr>
          <p:txBody>
            <a:bodyPr wrap="none" rtlCol="0">
              <a:spAutoFit/>
            </a:bodyPr>
            <a:lstStyle/>
            <a:p>
              <a:r>
                <a:rPr lang="en-US" sz="1000" dirty="0">
                  <a:latin typeface="Helvetica" pitchFamily="2" charset="0"/>
                  <a:cs typeface="Arial Narrow" charset="0"/>
                </a:rPr>
                <a:t>Better architectures</a:t>
              </a:r>
            </a:p>
          </p:txBody>
        </p:sp>
      </p:grpSp>
      <p:grpSp>
        <p:nvGrpSpPr>
          <p:cNvPr id="94" name="Group 93">
            <a:extLst>
              <a:ext uri="{FF2B5EF4-FFF2-40B4-BE49-F238E27FC236}">
                <a16:creationId xmlns:a16="http://schemas.microsoft.com/office/drawing/2014/main" id="{27DEFB93-E615-B045-A0B9-DAE337E16542}"/>
              </a:ext>
            </a:extLst>
          </p:cNvPr>
          <p:cNvGrpSpPr/>
          <p:nvPr/>
        </p:nvGrpSpPr>
        <p:grpSpPr>
          <a:xfrm>
            <a:off x="528751" y="730775"/>
            <a:ext cx="8408953" cy="624416"/>
            <a:chOff x="528751" y="730775"/>
            <a:chExt cx="8408953" cy="624416"/>
          </a:xfrm>
        </p:grpSpPr>
        <p:sp>
          <p:nvSpPr>
            <p:cNvPr id="85" name="Rectangle 84">
              <a:extLst>
                <a:ext uri="{FF2B5EF4-FFF2-40B4-BE49-F238E27FC236}">
                  <a16:creationId xmlns:a16="http://schemas.microsoft.com/office/drawing/2014/main" id="{308021C8-163A-B04A-A670-E2326F2DA5D8}"/>
                </a:ext>
              </a:extLst>
            </p:cNvPr>
            <p:cNvSpPr/>
            <p:nvPr/>
          </p:nvSpPr>
          <p:spPr>
            <a:xfrm>
              <a:off x="6317284" y="737260"/>
              <a:ext cx="2620420" cy="604960"/>
            </a:xfrm>
            <a:prstGeom prst="rect">
              <a:avLst/>
            </a:prstGeom>
            <a:no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9A81E290-FD4F-D04C-B4BE-788B4039210F}"/>
                </a:ext>
              </a:extLst>
            </p:cNvPr>
            <p:cNvSpPr txBox="1"/>
            <p:nvPr/>
          </p:nvSpPr>
          <p:spPr>
            <a:xfrm>
              <a:off x="528751" y="883937"/>
              <a:ext cx="2003088" cy="307777"/>
            </a:xfrm>
            <a:prstGeom prst="rect">
              <a:avLst/>
            </a:prstGeom>
            <a:noFill/>
          </p:spPr>
          <p:txBody>
            <a:bodyPr wrap="square" rtlCol="0">
              <a:spAutoFit/>
            </a:bodyPr>
            <a:lstStyle/>
            <a:p>
              <a:r>
                <a:rPr lang="en-US" sz="1400" b="1" dirty="0">
                  <a:latin typeface="Helvetica" pitchFamily="2" charset="0"/>
                  <a:cs typeface="Arial Narrow" charset="0"/>
                </a:rPr>
                <a:t>General Purpose</a:t>
              </a:r>
            </a:p>
          </p:txBody>
        </p:sp>
        <p:sp>
          <p:nvSpPr>
            <p:cNvPr id="5" name="Rectangle 4">
              <a:extLst>
                <a:ext uri="{FF2B5EF4-FFF2-40B4-BE49-F238E27FC236}">
                  <a16:creationId xmlns:a16="http://schemas.microsoft.com/office/drawing/2014/main" id="{524F8502-75F3-7149-B626-32780F20417E}"/>
                </a:ext>
              </a:extLst>
            </p:cNvPr>
            <p:cNvSpPr/>
            <p:nvPr/>
          </p:nvSpPr>
          <p:spPr>
            <a:xfrm>
              <a:off x="2698374" y="730775"/>
              <a:ext cx="4455268" cy="624416"/>
            </a:xfrm>
            <a:prstGeom prst="rect">
              <a:avLst/>
            </a:prstGeom>
            <a:gradFill flip="none" rotWithShape="1">
              <a:gsLst>
                <a:gs pos="0">
                  <a:schemeClr val="accent3">
                    <a:lumMod val="60000"/>
                    <a:lumOff val="40000"/>
                    <a:tint val="66000"/>
                    <a:satMod val="160000"/>
                  </a:schemeClr>
                </a:gs>
                <a:gs pos="50000">
                  <a:schemeClr val="accent3">
                    <a:lumMod val="60000"/>
                    <a:lumOff val="40000"/>
                    <a:tint val="44500"/>
                    <a:satMod val="160000"/>
                  </a:schemeClr>
                </a:gs>
                <a:gs pos="100000">
                  <a:schemeClr val="bg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A1A6B10E-D081-9945-90E3-8DFCA27D77D7}"/>
                </a:ext>
              </a:extLst>
            </p:cNvPr>
            <p:cNvSpPr txBox="1"/>
            <p:nvPr/>
          </p:nvSpPr>
          <p:spPr>
            <a:xfrm>
              <a:off x="3290686" y="1068604"/>
              <a:ext cx="873957" cy="246221"/>
            </a:xfrm>
            <a:prstGeom prst="rect">
              <a:avLst/>
            </a:prstGeom>
            <a:noFill/>
          </p:spPr>
          <p:txBody>
            <a:bodyPr wrap="none" rtlCol="0">
              <a:spAutoFit/>
            </a:bodyPr>
            <a:lstStyle/>
            <a:p>
              <a:r>
                <a:rPr lang="en-US" sz="1000" dirty="0">
                  <a:latin typeface="Helvetica" pitchFamily="2" charset="0"/>
                  <a:cs typeface="Arial Narrow" charset="0"/>
                </a:rPr>
                <a:t>More Moore</a:t>
              </a:r>
            </a:p>
          </p:txBody>
        </p:sp>
        <p:sp>
          <p:nvSpPr>
            <p:cNvPr id="7" name="TextBox 6">
              <a:extLst>
                <a:ext uri="{FF2B5EF4-FFF2-40B4-BE49-F238E27FC236}">
                  <a16:creationId xmlns:a16="http://schemas.microsoft.com/office/drawing/2014/main" id="{55BB4A05-2F3B-7648-9C45-18E0E61543CF}"/>
                </a:ext>
              </a:extLst>
            </p:cNvPr>
            <p:cNvSpPr txBox="1"/>
            <p:nvPr/>
          </p:nvSpPr>
          <p:spPr>
            <a:xfrm>
              <a:off x="5230813" y="1068604"/>
              <a:ext cx="1035861" cy="246221"/>
            </a:xfrm>
            <a:prstGeom prst="rect">
              <a:avLst/>
            </a:prstGeom>
            <a:noFill/>
          </p:spPr>
          <p:txBody>
            <a:bodyPr wrap="none" rtlCol="0">
              <a:spAutoFit/>
            </a:bodyPr>
            <a:lstStyle/>
            <a:p>
              <a:r>
                <a:rPr lang="en-US" sz="1000" dirty="0">
                  <a:latin typeface="Helvetica" pitchFamily="2" charset="0"/>
                  <a:cs typeface="Arial Narrow" charset="0"/>
                </a:rPr>
                <a:t>Beyond CMOS</a:t>
              </a:r>
            </a:p>
          </p:txBody>
        </p:sp>
        <p:sp>
          <p:nvSpPr>
            <p:cNvPr id="22" name="TextBox 21">
              <a:extLst>
                <a:ext uri="{FF2B5EF4-FFF2-40B4-BE49-F238E27FC236}">
                  <a16:creationId xmlns:a16="http://schemas.microsoft.com/office/drawing/2014/main" id="{5B6AAD65-4FC1-734D-B4C1-B16FA6321D70}"/>
                </a:ext>
              </a:extLst>
            </p:cNvPr>
            <p:cNvSpPr txBox="1"/>
            <p:nvPr/>
          </p:nvSpPr>
          <p:spPr>
            <a:xfrm>
              <a:off x="4036911" y="737260"/>
              <a:ext cx="3026598" cy="307777"/>
            </a:xfrm>
            <a:prstGeom prst="rect">
              <a:avLst/>
            </a:prstGeom>
            <a:noFill/>
          </p:spPr>
          <p:txBody>
            <a:bodyPr wrap="none" rtlCol="0">
              <a:spAutoFit/>
            </a:bodyPr>
            <a:lstStyle/>
            <a:p>
              <a:r>
                <a:rPr lang="en-US" sz="1400" dirty="0">
                  <a:latin typeface="Helvetica" pitchFamily="2" charset="0"/>
                  <a:cs typeface="Arial Narrow" charset="0"/>
                </a:rPr>
                <a:t>General + Specialized Architectures</a:t>
              </a:r>
            </a:p>
          </p:txBody>
        </p:sp>
        <p:cxnSp>
          <p:nvCxnSpPr>
            <p:cNvPr id="44" name="Straight Connector 43">
              <a:extLst>
                <a:ext uri="{FF2B5EF4-FFF2-40B4-BE49-F238E27FC236}">
                  <a16:creationId xmlns:a16="http://schemas.microsoft.com/office/drawing/2014/main" id="{1463158A-950B-A24E-B8E1-6C87F478C38C}"/>
                </a:ext>
              </a:extLst>
            </p:cNvPr>
            <p:cNvCxnSpPr>
              <a:cxnSpLocks/>
            </p:cNvCxnSpPr>
            <p:nvPr/>
          </p:nvCxnSpPr>
          <p:spPr>
            <a:xfrm>
              <a:off x="3106936" y="1038552"/>
              <a:ext cx="5278307" cy="0"/>
            </a:xfrm>
            <a:prstGeom prst="line">
              <a:avLst/>
            </a:prstGeom>
          </p:spPr>
          <p:style>
            <a:lnRef idx="2">
              <a:schemeClr val="accent3"/>
            </a:lnRef>
            <a:fillRef idx="0">
              <a:schemeClr val="accent3"/>
            </a:fillRef>
            <a:effectRef idx="1">
              <a:schemeClr val="accent3"/>
            </a:effectRef>
            <a:fontRef idx="minor">
              <a:schemeClr val="tx1"/>
            </a:fontRef>
          </p:style>
        </p:cxnSp>
        <p:sp>
          <p:nvSpPr>
            <p:cNvPr id="87" name="TextBox 86">
              <a:extLst>
                <a:ext uri="{FF2B5EF4-FFF2-40B4-BE49-F238E27FC236}">
                  <a16:creationId xmlns:a16="http://schemas.microsoft.com/office/drawing/2014/main" id="{D5DD20C2-1C9F-164A-A936-72575CFA9180}"/>
                </a:ext>
              </a:extLst>
            </p:cNvPr>
            <p:cNvSpPr txBox="1"/>
            <p:nvPr/>
          </p:nvSpPr>
          <p:spPr>
            <a:xfrm>
              <a:off x="7598867" y="1065669"/>
              <a:ext cx="667170" cy="246221"/>
            </a:xfrm>
            <a:prstGeom prst="rect">
              <a:avLst/>
            </a:prstGeom>
            <a:noFill/>
          </p:spPr>
          <p:txBody>
            <a:bodyPr wrap="none" rtlCol="0">
              <a:spAutoFit/>
            </a:bodyPr>
            <a:lstStyle/>
            <a:p>
              <a:r>
                <a:rPr lang="en-US" sz="1000" dirty="0">
                  <a:latin typeface="Helvetica" pitchFamily="2" charset="0"/>
                  <a:cs typeface="Arial Narrow" charset="0"/>
                </a:rPr>
                <a:t>maintain</a:t>
              </a:r>
            </a:p>
          </p:txBody>
        </p:sp>
      </p:grpSp>
      <p:sp>
        <p:nvSpPr>
          <p:cNvPr id="74" name="Title 73">
            <a:extLst>
              <a:ext uri="{FF2B5EF4-FFF2-40B4-BE49-F238E27FC236}">
                <a16:creationId xmlns:a16="http://schemas.microsoft.com/office/drawing/2014/main" id="{4A308708-07DF-6645-9AF2-B76452023AE4}"/>
              </a:ext>
            </a:extLst>
          </p:cNvPr>
          <p:cNvSpPr>
            <a:spLocks noGrp="1"/>
          </p:cNvSpPr>
          <p:nvPr>
            <p:ph type="title"/>
          </p:nvPr>
        </p:nvSpPr>
        <p:spPr/>
        <p:txBody>
          <a:bodyPr/>
          <a:lstStyle/>
          <a:p>
            <a:r>
              <a:rPr lang="en-US" dirty="0"/>
              <a:t>Neuroscience and the Future of Computing</a:t>
            </a:r>
          </a:p>
        </p:txBody>
      </p:sp>
      <p:sp>
        <p:nvSpPr>
          <p:cNvPr id="2" name="Slide Number Placeholder 1">
            <a:extLst>
              <a:ext uri="{FF2B5EF4-FFF2-40B4-BE49-F238E27FC236}">
                <a16:creationId xmlns:a16="http://schemas.microsoft.com/office/drawing/2014/main" id="{D61F2392-2C08-C146-A159-D2DCEBB6E34B}"/>
              </a:ext>
            </a:extLst>
          </p:cNvPr>
          <p:cNvSpPr>
            <a:spLocks noGrp="1"/>
          </p:cNvSpPr>
          <p:nvPr>
            <p:ph type="sldNum" sz="quarter" idx="10"/>
          </p:nvPr>
        </p:nvSpPr>
        <p:spPr/>
        <p:txBody>
          <a:bodyPr/>
          <a:lstStyle/>
          <a:p>
            <a:fld id="{38132D04-DB0F-4616-976E-401F62A29C48}" type="slidenum">
              <a:rPr lang="fr-CH" smtClean="0"/>
              <a:pPr/>
              <a:t>21</a:t>
            </a:fld>
            <a:endParaRPr lang="fr-CH"/>
          </a:p>
        </p:txBody>
      </p:sp>
      <p:sp>
        <p:nvSpPr>
          <p:cNvPr id="3" name="Footer Placeholder 2">
            <a:extLst>
              <a:ext uri="{FF2B5EF4-FFF2-40B4-BE49-F238E27FC236}">
                <a16:creationId xmlns:a16="http://schemas.microsoft.com/office/drawing/2014/main" id="{28D1BCA1-BA68-6A4D-9575-B30D89B2452C}"/>
              </a:ext>
            </a:extLst>
          </p:cNvPr>
          <p:cNvSpPr>
            <a:spLocks noGrp="1"/>
          </p:cNvSpPr>
          <p:nvPr>
            <p:ph type="ftr" sz="quarter" idx="3"/>
          </p:nvPr>
        </p:nvSpPr>
        <p:spPr/>
        <p:txBody>
          <a:bodyPr/>
          <a:lstStyle/>
          <a:p>
            <a:r>
              <a:rPr lang="fr-CH"/>
              <a:t>ACAT19</a:t>
            </a:r>
            <a:endParaRPr lang="fr-CH" dirty="0"/>
          </a:p>
        </p:txBody>
      </p:sp>
      <p:sp>
        <p:nvSpPr>
          <p:cNvPr id="67" name="Down Arrow 66">
            <a:extLst>
              <a:ext uri="{FF2B5EF4-FFF2-40B4-BE49-F238E27FC236}">
                <a16:creationId xmlns:a16="http://schemas.microsoft.com/office/drawing/2014/main" id="{A9DFA26A-3AB5-D94A-BFA1-D41BF7F872B4}"/>
              </a:ext>
            </a:extLst>
          </p:cNvPr>
          <p:cNvSpPr/>
          <p:nvPr/>
        </p:nvSpPr>
        <p:spPr>
          <a:xfrm rot="10800000">
            <a:off x="2858086" y="1188718"/>
            <a:ext cx="311286" cy="487899"/>
          </a:xfrm>
          <a:prstGeom prst="down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68" name="TextBox 67">
            <a:extLst>
              <a:ext uri="{FF2B5EF4-FFF2-40B4-BE49-F238E27FC236}">
                <a16:creationId xmlns:a16="http://schemas.microsoft.com/office/drawing/2014/main" id="{A45A25F6-CEB8-AB44-A9B7-DE202C1296C2}"/>
              </a:ext>
            </a:extLst>
          </p:cNvPr>
          <p:cNvSpPr txBox="1"/>
          <p:nvPr/>
        </p:nvSpPr>
        <p:spPr>
          <a:xfrm>
            <a:off x="2367509" y="1368840"/>
            <a:ext cx="545342" cy="307777"/>
          </a:xfrm>
          <a:prstGeom prst="rect">
            <a:avLst/>
          </a:prstGeom>
          <a:noFill/>
        </p:spPr>
        <p:txBody>
          <a:bodyPr wrap="none" rtlCol="0">
            <a:spAutoFit/>
          </a:bodyPr>
          <a:lstStyle/>
          <a:p>
            <a:r>
              <a:rPr lang="en-US" sz="1400" i="1" dirty="0">
                <a:latin typeface="Arial Narrow" charset="0"/>
                <a:cs typeface="Arial Narrow" charset="0"/>
              </a:rPr>
              <a:t>boost</a:t>
            </a:r>
          </a:p>
        </p:txBody>
      </p:sp>
      <p:sp>
        <p:nvSpPr>
          <p:cNvPr id="69" name="Down Arrow 68">
            <a:extLst>
              <a:ext uri="{FF2B5EF4-FFF2-40B4-BE49-F238E27FC236}">
                <a16:creationId xmlns:a16="http://schemas.microsoft.com/office/drawing/2014/main" id="{29DC2F2A-1096-E840-BCBE-93067F05176B}"/>
              </a:ext>
            </a:extLst>
          </p:cNvPr>
          <p:cNvSpPr/>
          <p:nvPr/>
        </p:nvSpPr>
        <p:spPr>
          <a:xfrm rot="10800000">
            <a:off x="3446306" y="2180398"/>
            <a:ext cx="311286" cy="487899"/>
          </a:xfrm>
          <a:prstGeom prst="down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70" name="TextBox 69">
            <a:extLst>
              <a:ext uri="{FF2B5EF4-FFF2-40B4-BE49-F238E27FC236}">
                <a16:creationId xmlns:a16="http://schemas.microsoft.com/office/drawing/2014/main" id="{794FE277-1547-B240-B10F-3489575FF2A3}"/>
              </a:ext>
            </a:extLst>
          </p:cNvPr>
          <p:cNvSpPr txBox="1"/>
          <p:nvPr/>
        </p:nvSpPr>
        <p:spPr>
          <a:xfrm>
            <a:off x="2980179" y="2286353"/>
            <a:ext cx="545342" cy="307777"/>
          </a:xfrm>
          <a:prstGeom prst="rect">
            <a:avLst/>
          </a:prstGeom>
          <a:noFill/>
        </p:spPr>
        <p:txBody>
          <a:bodyPr wrap="none" rtlCol="0">
            <a:spAutoFit/>
          </a:bodyPr>
          <a:lstStyle/>
          <a:p>
            <a:r>
              <a:rPr lang="en-US" sz="1400" i="1" dirty="0">
                <a:latin typeface="Arial Narrow" charset="0"/>
                <a:cs typeface="Arial Narrow" charset="0"/>
              </a:rPr>
              <a:t>boost</a:t>
            </a:r>
          </a:p>
        </p:txBody>
      </p:sp>
      <p:grpSp>
        <p:nvGrpSpPr>
          <p:cNvPr id="97" name="Group 96">
            <a:extLst>
              <a:ext uri="{FF2B5EF4-FFF2-40B4-BE49-F238E27FC236}">
                <a16:creationId xmlns:a16="http://schemas.microsoft.com/office/drawing/2014/main" id="{A31E016B-297D-F640-9363-AAB240376E96}"/>
              </a:ext>
            </a:extLst>
          </p:cNvPr>
          <p:cNvGrpSpPr/>
          <p:nvPr/>
        </p:nvGrpSpPr>
        <p:grpSpPr>
          <a:xfrm>
            <a:off x="582249" y="3440502"/>
            <a:ext cx="7067503" cy="624416"/>
            <a:chOff x="582249" y="3440502"/>
            <a:chExt cx="7067503" cy="624416"/>
          </a:xfrm>
        </p:grpSpPr>
        <p:sp>
          <p:nvSpPr>
            <p:cNvPr id="55" name="Rectangle 54">
              <a:extLst>
                <a:ext uri="{FF2B5EF4-FFF2-40B4-BE49-F238E27FC236}">
                  <a16:creationId xmlns:a16="http://schemas.microsoft.com/office/drawing/2014/main" id="{EC005841-8D6B-1B4F-AA24-D3EE8B1B1412}"/>
                </a:ext>
              </a:extLst>
            </p:cNvPr>
            <p:cNvSpPr/>
            <p:nvPr/>
          </p:nvSpPr>
          <p:spPr>
            <a:xfrm>
              <a:off x="3194484" y="3440502"/>
              <a:ext cx="4455268" cy="624416"/>
            </a:xfrm>
            <a:prstGeom prst="rect">
              <a:avLst/>
            </a:prstGeom>
            <a:gradFill flip="none" rotWithShape="1">
              <a:gsLst>
                <a:gs pos="0">
                  <a:schemeClr val="bg1"/>
                </a:gs>
                <a:gs pos="55000">
                  <a:schemeClr val="accent6">
                    <a:lumMod val="20000"/>
                    <a:lumOff val="80000"/>
                  </a:schemeClr>
                </a:gs>
                <a:gs pos="100000">
                  <a:schemeClr val="accent6">
                    <a:lumMod val="20000"/>
                    <a:lumOff val="80000"/>
                  </a:schemeClr>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 name="TextBox 57">
              <a:extLst>
                <a:ext uri="{FF2B5EF4-FFF2-40B4-BE49-F238E27FC236}">
                  <a16:creationId xmlns:a16="http://schemas.microsoft.com/office/drawing/2014/main" id="{3177DC3C-EE33-B845-9757-8A45277082A7}"/>
                </a:ext>
              </a:extLst>
            </p:cNvPr>
            <p:cNvSpPr txBox="1"/>
            <p:nvPr/>
          </p:nvSpPr>
          <p:spPr>
            <a:xfrm>
              <a:off x="4139272" y="3621989"/>
              <a:ext cx="2842060" cy="307777"/>
            </a:xfrm>
            <a:prstGeom prst="rect">
              <a:avLst/>
            </a:prstGeom>
            <a:noFill/>
          </p:spPr>
          <p:txBody>
            <a:bodyPr wrap="none" rtlCol="0">
              <a:spAutoFit/>
            </a:bodyPr>
            <a:lstStyle/>
            <a:p>
              <a:r>
                <a:rPr lang="en-US" sz="1400" dirty="0">
                  <a:latin typeface="Helvetica" pitchFamily="2" charset="0"/>
                  <a:cs typeface="Arial Narrow" charset="0"/>
                </a:rPr>
                <a:t>Quantum Annealing Architectures</a:t>
              </a:r>
            </a:p>
          </p:txBody>
        </p:sp>
        <p:sp>
          <p:nvSpPr>
            <p:cNvPr id="71" name="TextBox 70">
              <a:extLst>
                <a:ext uri="{FF2B5EF4-FFF2-40B4-BE49-F238E27FC236}">
                  <a16:creationId xmlns:a16="http://schemas.microsoft.com/office/drawing/2014/main" id="{0DBA0394-18A4-D944-8126-AEAA6AB3CAE5}"/>
                </a:ext>
              </a:extLst>
            </p:cNvPr>
            <p:cNvSpPr txBox="1"/>
            <p:nvPr/>
          </p:nvSpPr>
          <p:spPr>
            <a:xfrm>
              <a:off x="582249" y="3556737"/>
              <a:ext cx="2180954" cy="307777"/>
            </a:xfrm>
            <a:prstGeom prst="rect">
              <a:avLst/>
            </a:prstGeom>
            <a:noFill/>
          </p:spPr>
          <p:txBody>
            <a:bodyPr wrap="square" rtlCol="0">
              <a:spAutoFit/>
            </a:bodyPr>
            <a:lstStyle/>
            <a:p>
              <a:r>
                <a:rPr lang="en-US" sz="1400" b="1" dirty="0">
                  <a:latin typeface="Helvetica" pitchFamily="2" charset="0"/>
                  <a:cs typeface="Arial Narrow" charset="0"/>
                </a:rPr>
                <a:t>Optimization?</a:t>
              </a:r>
            </a:p>
          </p:txBody>
        </p:sp>
      </p:grpSp>
      <p:sp>
        <p:nvSpPr>
          <p:cNvPr id="73" name="TextBox 72">
            <a:extLst>
              <a:ext uri="{FF2B5EF4-FFF2-40B4-BE49-F238E27FC236}">
                <a16:creationId xmlns:a16="http://schemas.microsoft.com/office/drawing/2014/main" id="{E424E570-E65A-DE45-98E4-09B93CA7BAE5}"/>
              </a:ext>
            </a:extLst>
          </p:cNvPr>
          <p:cNvSpPr txBox="1"/>
          <p:nvPr/>
        </p:nvSpPr>
        <p:spPr>
          <a:xfrm>
            <a:off x="5268265" y="2249894"/>
            <a:ext cx="545342" cy="307777"/>
          </a:xfrm>
          <a:prstGeom prst="rect">
            <a:avLst/>
          </a:prstGeom>
          <a:noFill/>
        </p:spPr>
        <p:txBody>
          <a:bodyPr wrap="none" rtlCol="0">
            <a:spAutoFit/>
          </a:bodyPr>
          <a:lstStyle/>
          <a:p>
            <a:r>
              <a:rPr lang="en-US" sz="1400" i="1" dirty="0">
                <a:latin typeface="Arial Narrow" charset="0"/>
                <a:cs typeface="Arial Narrow" charset="0"/>
              </a:rPr>
              <a:t>boost</a:t>
            </a:r>
          </a:p>
        </p:txBody>
      </p:sp>
      <p:sp>
        <p:nvSpPr>
          <p:cNvPr id="79" name="TextBox 78">
            <a:extLst>
              <a:ext uri="{FF2B5EF4-FFF2-40B4-BE49-F238E27FC236}">
                <a16:creationId xmlns:a16="http://schemas.microsoft.com/office/drawing/2014/main" id="{CF794677-7C5A-DF43-A441-DD40042A057B}"/>
              </a:ext>
            </a:extLst>
          </p:cNvPr>
          <p:cNvSpPr txBox="1"/>
          <p:nvPr/>
        </p:nvSpPr>
        <p:spPr>
          <a:xfrm>
            <a:off x="8070103" y="1794309"/>
            <a:ext cx="1038833" cy="307777"/>
          </a:xfrm>
          <a:prstGeom prst="rect">
            <a:avLst/>
          </a:prstGeom>
          <a:noFill/>
        </p:spPr>
        <p:txBody>
          <a:bodyPr wrap="square" rtlCol="0">
            <a:spAutoFit/>
          </a:bodyPr>
          <a:lstStyle/>
          <a:p>
            <a:r>
              <a:rPr lang="en-US" sz="1400" i="1" dirty="0">
                <a:latin typeface="Arial Narrow" charset="0"/>
                <a:cs typeface="Arial Narrow" charset="0"/>
              </a:rPr>
              <a:t>complement</a:t>
            </a:r>
          </a:p>
        </p:txBody>
      </p:sp>
      <p:grpSp>
        <p:nvGrpSpPr>
          <p:cNvPr id="98" name="Group 97">
            <a:extLst>
              <a:ext uri="{FF2B5EF4-FFF2-40B4-BE49-F238E27FC236}">
                <a16:creationId xmlns:a16="http://schemas.microsoft.com/office/drawing/2014/main" id="{F2804C28-229E-0D40-BF61-D779BC6F1B4D}"/>
              </a:ext>
            </a:extLst>
          </p:cNvPr>
          <p:cNvGrpSpPr/>
          <p:nvPr/>
        </p:nvGrpSpPr>
        <p:grpSpPr>
          <a:xfrm>
            <a:off x="2318559" y="4212321"/>
            <a:ext cx="6646141" cy="624416"/>
            <a:chOff x="2318559" y="4212321"/>
            <a:chExt cx="6646141" cy="624416"/>
          </a:xfrm>
        </p:grpSpPr>
        <p:sp>
          <p:nvSpPr>
            <p:cNvPr id="75" name="Rectangle 74">
              <a:extLst>
                <a:ext uri="{FF2B5EF4-FFF2-40B4-BE49-F238E27FC236}">
                  <a16:creationId xmlns:a16="http://schemas.microsoft.com/office/drawing/2014/main" id="{39296616-982C-CA46-B839-C813B9CBEBBF}"/>
                </a:ext>
              </a:extLst>
            </p:cNvPr>
            <p:cNvSpPr/>
            <p:nvPr/>
          </p:nvSpPr>
          <p:spPr>
            <a:xfrm>
              <a:off x="5359939" y="4212321"/>
              <a:ext cx="3604761" cy="624416"/>
            </a:xfrm>
            <a:prstGeom prst="rect">
              <a:avLst/>
            </a:prstGeom>
            <a:gradFill flip="none" rotWithShape="1">
              <a:gsLst>
                <a:gs pos="0">
                  <a:schemeClr val="bg1"/>
                </a:gs>
                <a:gs pos="55000">
                  <a:schemeClr val="accent6">
                    <a:lumMod val="20000"/>
                    <a:lumOff val="80000"/>
                  </a:schemeClr>
                </a:gs>
                <a:gs pos="100000">
                  <a:schemeClr val="accent6">
                    <a:lumMod val="20000"/>
                    <a:lumOff val="80000"/>
                  </a:schemeClr>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6" name="TextBox 75">
              <a:extLst>
                <a:ext uri="{FF2B5EF4-FFF2-40B4-BE49-F238E27FC236}">
                  <a16:creationId xmlns:a16="http://schemas.microsoft.com/office/drawing/2014/main" id="{EA883D47-41E7-CD48-9F7F-32BA968CE650}"/>
                </a:ext>
              </a:extLst>
            </p:cNvPr>
            <p:cNvSpPr txBox="1"/>
            <p:nvPr/>
          </p:nvSpPr>
          <p:spPr>
            <a:xfrm>
              <a:off x="6538185" y="4370640"/>
              <a:ext cx="2282997" cy="307777"/>
            </a:xfrm>
            <a:prstGeom prst="rect">
              <a:avLst/>
            </a:prstGeom>
            <a:noFill/>
          </p:spPr>
          <p:txBody>
            <a:bodyPr wrap="none" rtlCol="0">
              <a:spAutoFit/>
            </a:bodyPr>
            <a:lstStyle/>
            <a:p>
              <a:r>
                <a:rPr lang="en-US" sz="1400" dirty="0">
                  <a:latin typeface="Helvetica" pitchFamily="2" charset="0"/>
                  <a:cs typeface="Arial Narrow" charset="0"/>
                </a:rPr>
                <a:t>Quantum Gate Computers</a:t>
              </a:r>
            </a:p>
          </p:txBody>
        </p:sp>
        <p:sp>
          <p:nvSpPr>
            <p:cNvPr id="81" name="TextBox 80">
              <a:extLst>
                <a:ext uri="{FF2B5EF4-FFF2-40B4-BE49-F238E27FC236}">
                  <a16:creationId xmlns:a16="http://schemas.microsoft.com/office/drawing/2014/main" id="{EF7C1FED-147D-EC49-B61F-713ECF1859B7}"/>
                </a:ext>
              </a:extLst>
            </p:cNvPr>
            <p:cNvSpPr txBox="1"/>
            <p:nvPr/>
          </p:nvSpPr>
          <p:spPr>
            <a:xfrm>
              <a:off x="2318559" y="4391287"/>
              <a:ext cx="2912253" cy="307777"/>
            </a:xfrm>
            <a:prstGeom prst="rect">
              <a:avLst/>
            </a:prstGeom>
            <a:noFill/>
          </p:spPr>
          <p:txBody>
            <a:bodyPr wrap="square" rtlCol="0">
              <a:spAutoFit/>
            </a:bodyPr>
            <a:lstStyle/>
            <a:p>
              <a:r>
                <a:rPr lang="en-US" sz="1400" b="1" dirty="0">
                  <a:latin typeface="Helvetica" pitchFamily="2" charset="0"/>
                  <a:cs typeface="Arial Narrow" charset="0"/>
                </a:rPr>
                <a:t>Search/Specialized Functions?</a:t>
              </a:r>
            </a:p>
          </p:txBody>
        </p:sp>
      </p:grpSp>
      <p:sp>
        <p:nvSpPr>
          <p:cNvPr id="89" name="Down Arrow 88">
            <a:extLst>
              <a:ext uri="{FF2B5EF4-FFF2-40B4-BE49-F238E27FC236}">
                <a16:creationId xmlns:a16="http://schemas.microsoft.com/office/drawing/2014/main" id="{F6D894CF-0FC4-C946-812C-039D8207AF28}"/>
              </a:ext>
            </a:extLst>
          </p:cNvPr>
          <p:cNvSpPr/>
          <p:nvPr/>
        </p:nvSpPr>
        <p:spPr>
          <a:xfrm rot="10800000">
            <a:off x="7548459" y="1368840"/>
            <a:ext cx="311286" cy="1294068"/>
          </a:xfrm>
          <a:prstGeom prst="down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90" name="TextBox 89">
            <a:extLst>
              <a:ext uri="{FF2B5EF4-FFF2-40B4-BE49-F238E27FC236}">
                <a16:creationId xmlns:a16="http://schemas.microsoft.com/office/drawing/2014/main" id="{BB7B7680-C911-524D-988C-F9684532325F}"/>
              </a:ext>
            </a:extLst>
          </p:cNvPr>
          <p:cNvSpPr txBox="1"/>
          <p:nvPr/>
        </p:nvSpPr>
        <p:spPr>
          <a:xfrm>
            <a:off x="7003489" y="1794309"/>
            <a:ext cx="987771" cy="307777"/>
          </a:xfrm>
          <a:prstGeom prst="rect">
            <a:avLst/>
          </a:prstGeom>
          <a:noFill/>
        </p:spPr>
        <p:txBody>
          <a:bodyPr wrap="none" rtlCol="0">
            <a:spAutoFit/>
          </a:bodyPr>
          <a:lstStyle/>
          <a:p>
            <a:r>
              <a:rPr lang="en-US" sz="1400" i="1" dirty="0">
                <a:latin typeface="Arial Narrow" charset="0"/>
                <a:cs typeface="Arial Narrow" charset="0"/>
              </a:rPr>
              <a:t>complement</a:t>
            </a:r>
          </a:p>
        </p:txBody>
      </p:sp>
    </p:spTree>
    <p:extLst>
      <p:ext uri="{BB962C8B-B14F-4D97-AF65-F5344CB8AC3E}">
        <p14:creationId xmlns:p14="http://schemas.microsoft.com/office/powerpoint/2010/main" val="619944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9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8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97"/>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72"/>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7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98"/>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78"/>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7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72" grpId="0" animBg="1"/>
      <p:bldP spid="67" grpId="0" animBg="1"/>
      <p:bldP spid="68" grpId="0"/>
      <p:bldP spid="69" grpId="0" animBg="1"/>
      <p:bldP spid="70" grpId="0"/>
      <p:bldP spid="73" grpId="0"/>
      <p:bldP spid="79" grpId="0"/>
      <p:bldP spid="89" grpId="0" animBg="1"/>
      <p:bldP spid="9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8948731-14C5-CA4D-B2B7-C3DF585CD60B}"/>
              </a:ext>
            </a:extLst>
          </p:cNvPr>
          <p:cNvSpPr>
            <a:spLocks noGrp="1"/>
          </p:cNvSpPr>
          <p:nvPr>
            <p:ph type="title"/>
          </p:nvPr>
        </p:nvSpPr>
        <p:spPr/>
        <p:txBody>
          <a:bodyPr/>
          <a:lstStyle/>
          <a:p>
            <a:r>
              <a:rPr lang="en-US" dirty="0"/>
              <a:t>Acknowledgments</a:t>
            </a:r>
          </a:p>
        </p:txBody>
      </p:sp>
      <p:sp>
        <p:nvSpPr>
          <p:cNvPr id="2" name="Slide Number Placeholder 1">
            <a:extLst>
              <a:ext uri="{FF2B5EF4-FFF2-40B4-BE49-F238E27FC236}">
                <a16:creationId xmlns:a16="http://schemas.microsoft.com/office/drawing/2014/main" id="{1E501E2C-53BA-F741-99ED-CD36361E4D96}"/>
              </a:ext>
            </a:extLst>
          </p:cNvPr>
          <p:cNvSpPr>
            <a:spLocks noGrp="1"/>
          </p:cNvSpPr>
          <p:nvPr>
            <p:ph type="sldNum" sz="quarter" idx="10"/>
          </p:nvPr>
        </p:nvSpPr>
        <p:spPr/>
        <p:txBody>
          <a:bodyPr/>
          <a:lstStyle/>
          <a:p>
            <a:fld id="{38132D04-DB0F-4616-976E-401F62A29C48}" type="slidenum">
              <a:rPr lang="fr-CH" smtClean="0"/>
              <a:pPr/>
              <a:t>22</a:t>
            </a:fld>
            <a:endParaRPr lang="fr-CH"/>
          </a:p>
        </p:txBody>
      </p:sp>
      <p:sp>
        <p:nvSpPr>
          <p:cNvPr id="3" name="Footer Placeholder 2">
            <a:extLst>
              <a:ext uri="{FF2B5EF4-FFF2-40B4-BE49-F238E27FC236}">
                <a16:creationId xmlns:a16="http://schemas.microsoft.com/office/drawing/2014/main" id="{094CCA61-B972-C64A-AC88-F13C97F82362}"/>
              </a:ext>
            </a:extLst>
          </p:cNvPr>
          <p:cNvSpPr>
            <a:spLocks noGrp="1"/>
          </p:cNvSpPr>
          <p:nvPr>
            <p:ph type="ftr" sz="quarter" idx="3"/>
          </p:nvPr>
        </p:nvSpPr>
        <p:spPr/>
        <p:txBody>
          <a:bodyPr/>
          <a:lstStyle/>
          <a:p>
            <a:r>
              <a:rPr lang="fr-CH"/>
              <a:t>ACAT19</a:t>
            </a:r>
            <a:endParaRPr lang="fr-CH" dirty="0"/>
          </a:p>
        </p:txBody>
      </p:sp>
      <p:pic>
        <p:nvPicPr>
          <p:cNvPr id="5" name="Picture 4" descr="Retreat_1.jpg">
            <a:extLst>
              <a:ext uri="{FF2B5EF4-FFF2-40B4-BE49-F238E27FC236}">
                <a16:creationId xmlns:a16="http://schemas.microsoft.com/office/drawing/2014/main" id="{C9B33837-BB47-ED48-8734-4CFC8D0150BE}"/>
              </a:ext>
            </a:extLst>
          </p:cNvPr>
          <p:cNvPicPr>
            <a:picLocks noChangeAspect="1"/>
          </p:cNvPicPr>
          <p:nvPr/>
        </p:nvPicPr>
        <p:blipFill rotWithShape="1">
          <a:blip r:embed="rId2">
            <a:extLst>
              <a:ext uri="{28A0092B-C50C-407E-A947-70E740481C1C}">
                <a14:useLocalDpi xmlns:a14="http://schemas.microsoft.com/office/drawing/2010/main" val="0"/>
              </a:ext>
            </a:extLst>
          </a:blip>
          <a:srcRect t="13155" b="2609"/>
          <a:stretch/>
        </p:blipFill>
        <p:spPr>
          <a:xfrm>
            <a:off x="5246983" y="530363"/>
            <a:ext cx="3670663" cy="2061339"/>
          </a:xfrm>
          <a:prstGeom prst="rect">
            <a:avLst/>
          </a:prstGeom>
        </p:spPr>
      </p:pic>
      <p:sp>
        <p:nvSpPr>
          <p:cNvPr id="7" name="TextBox 6">
            <a:extLst>
              <a:ext uri="{FF2B5EF4-FFF2-40B4-BE49-F238E27FC236}">
                <a16:creationId xmlns:a16="http://schemas.microsoft.com/office/drawing/2014/main" id="{0854E4E7-85ED-0149-A975-9A08E780A533}"/>
              </a:ext>
            </a:extLst>
          </p:cNvPr>
          <p:cNvSpPr txBox="1"/>
          <p:nvPr/>
        </p:nvSpPr>
        <p:spPr>
          <a:xfrm>
            <a:off x="199936" y="861779"/>
            <a:ext cx="3932487" cy="1323439"/>
          </a:xfrm>
          <a:prstGeom prst="rect">
            <a:avLst/>
          </a:prstGeom>
          <a:noFill/>
        </p:spPr>
        <p:txBody>
          <a:bodyPr wrap="none" rtlCol="0">
            <a:spAutoFit/>
          </a:bodyPr>
          <a:lstStyle/>
          <a:p>
            <a:r>
              <a:rPr lang="en-US" sz="1600" b="1" dirty="0">
                <a:latin typeface="Arial Narrow" charset="0"/>
                <a:cs typeface="Arial Narrow" charset="0"/>
              </a:rPr>
              <a:t>Laboratory of </a:t>
            </a:r>
            <a:r>
              <a:rPr lang="en-US" sz="1600" b="1" dirty="0" err="1">
                <a:latin typeface="Arial Narrow" charset="0"/>
                <a:cs typeface="Arial Narrow" charset="0"/>
              </a:rPr>
              <a:t>Neurosimulation</a:t>
            </a:r>
            <a:r>
              <a:rPr lang="en-US" sz="1600" b="1" dirty="0">
                <a:latin typeface="Arial Narrow" charset="0"/>
                <a:cs typeface="Arial Narrow" charset="0"/>
              </a:rPr>
              <a:t> Technology</a:t>
            </a:r>
          </a:p>
          <a:p>
            <a:r>
              <a:rPr lang="en-US" sz="1600" dirty="0">
                <a:latin typeface="Arial Narrow" charset="0"/>
                <a:cs typeface="Arial Narrow" charset="0"/>
              </a:rPr>
              <a:t>Francesco </a:t>
            </a:r>
            <a:r>
              <a:rPr lang="en-US" sz="1600" dirty="0" err="1">
                <a:latin typeface="Arial Narrow" charset="0"/>
                <a:cs typeface="Arial Narrow" charset="0"/>
              </a:rPr>
              <a:t>Cremonesi</a:t>
            </a:r>
            <a:r>
              <a:rPr lang="en-US" sz="1600" dirty="0">
                <a:latin typeface="Arial Narrow" charset="0"/>
                <a:cs typeface="Arial Narrow" charset="0"/>
              </a:rPr>
              <a:t> – Performance Modeling</a:t>
            </a:r>
          </a:p>
          <a:p>
            <a:r>
              <a:rPr lang="en-US" sz="1600" dirty="0">
                <a:latin typeface="Arial Narrow" charset="0"/>
                <a:cs typeface="Arial Narrow" charset="0"/>
              </a:rPr>
              <a:t>Pramod </a:t>
            </a:r>
            <a:r>
              <a:rPr lang="en-US" sz="1600" dirty="0" err="1">
                <a:latin typeface="Arial Narrow" charset="0"/>
                <a:cs typeface="Arial Narrow" charset="0"/>
              </a:rPr>
              <a:t>Kumbhar</a:t>
            </a:r>
            <a:r>
              <a:rPr lang="en-US" sz="1600" dirty="0">
                <a:latin typeface="Arial Narrow" charset="0"/>
                <a:cs typeface="Arial Narrow" charset="0"/>
              </a:rPr>
              <a:t> – </a:t>
            </a:r>
            <a:r>
              <a:rPr lang="en-US" sz="1600" dirty="0" err="1">
                <a:latin typeface="Arial Narrow" charset="0"/>
                <a:cs typeface="Arial Narrow" charset="0"/>
              </a:rPr>
              <a:t>CoreNeuron</a:t>
            </a:r>
            <a:r>
              <a:rPr lang="en-US" sz="1600" dirty="0">
                <a:latin typeface="Arial Narrow" charset="0"/>
                <a:cs typeface="Arial Narrow" charset="0"/>
              </a:rPr>
              <a:t>, Source-2-source</a:t>
            </a:r>
          </a:p>
          <a:p>
            <a:r>
              <a:rPr lang="en-US" sz="1600" dirty="0">
                <a:latin typeface="Arial Narrow" charset="0"/>
                <a:cs typeface="Arial Narrow" charset="0"/>
              </a:rPr>
              <a:t>Bruno </a:t>
            </a:r>
            <a:r>
              <a:rPr lang="en-US" sz="1600" dirty="0" err="1">
                <a:latin typeface="Arial Narrow" charset="0"/>
                <a:cs typeface="Arial Narrow" charset="0"/>
              </a:rPr>
              <a:t>Magalhaes</a:t>
            </a:r>
            <a:r>
              <a:rPr lang="en-US" sz="1600" dirty="0">
                <a:latin typeface="Arial Narrow" charset="0"/>
                <a:cs typeface="Arial Narrow" charset="0"/>
              </a:rPr>
              <a:t> – Asynchronous Execution</a:t>
            </a:r>
          </a:p>
          <a:p>
            <a:r>
              <a:rPr lang="en-US" sz="1600" dirty="0" err="1">
                <a:latin typeface="Arial Narrow" charset="0"/>
                <a:cs typeface="Arial Narrow" charset="0"/>
              </a:rPr>
              <a:t>Judit</a:t>
            </a:r>
            <a:r>
              <a:rPr lang="en-US" sz="1600" dirty="0">
                <a:latin typeface="Arial Narrow" charset="0"/>
                <a:cs typeface="Arial Narrow" charset="0"/>
              </a:rPr>
              <a:t> </a:t>
            </a:r>
            <a:r>
              <a:rPr lang="en-US" sz="1600" dirty="0" err="1">
                <a:latin typeface="Arial Narrow" charset="0"/>
                <a:cs typeface="Arial Narrow" charset="0"/>
              </a:rPr>
              <a:t>Planas</a:t>
            </a:r>
            <a:r>
              <a:rPr lang="en-US" sz="1600" dirty="0">
                <a:latin typeface="Arial Narrow" charset="0"/>
                <a:cs typeface="Arial Narrow" charset="0"/>
              </a:rPr>
              <a:t> – Data Intensive Computing</a:t>
            </a:r>
          </a:p>
        </p:txBody>
      </p:sp>
      <p:sp>
        <p:nvSpPr>
          <p:cNvPr id="8" name="TextBox 7">
            <a:extLst>
              <a:ext uri="{FF2B5EF4-FFF2-40B4-BE49-F238E27FC236}">
                <a16:creationId xmlns:a16="http://schemas.microsoft.com/office/drawing/2014/main" id="{AB64FD15-68C6-2F42-822D-6444EE1E8D85}"/>
              </a:ext>
            </a:extLst>
          </p:cNvPr>
          <p:cNvSpPr txBox="1"/>
          <p:nvPr/>
        </p:nvSpPr>
        <p:spPr>
          <a:xfrm>
            <a:off x="199937" y="2340373"/>
            <a:ext cx="4953752" cy="1569660"/>
          </a:xfrm>
          <a:prstGeom prst="rect">
            <a:avLst/>
          </a:prstGeom>
          <a:noFill/>
        </p:spPr>
        <p:txBody>
          <a:bodyPr wrap="square" rtlCol="0">
            <a:spAutoFit/>
          </a:bodyPr>
          <a:lstStyle/>
          <a:p>
            <a:r>
              <a:rPr lang="en-US" sz="1600" b="1" dirty="0">
                <a:latin typeface="Arial Narrow" charset="0"/>
                <a:cs typeface="Arial Narrow" charset="0"/>
              </a:rPr>
              <a:t>Collaborations</a:t>
            </a:r>
          </a:p>
          <a:p>
            <a:r>
              <a:rPr lang="en-US" sz="1600" dirty="0">
                <a:latin typeface="Arial Narrow" charset="0"/>
                <a:cs typeface="Arial Narrow" charset="0"/>
              </a:rPr>
              <a:t>Dr. Michael Hines (Yale University) – NEURON simulator</a:t>
            </a:r>
          </a:p>
          <a:p>
            <a:r>
              <a:rPr lang="en-US" sz="1600" dirty="0">
                <a:latin typeface="Arial Narrow" charset="0"/>
                <a:cs typeface="Arial Narrow" charset="0"/>
              </a:rPr>
              <a:t>Prof. Thomas Sterling (Indiana University) – </a:t>
            </a:r>
            <a:r>
              <a:rPr lang="en-US" sz="1600" dirty="0" err="1">
                <a:latin typeface="Arial Narrow" charset="0"/>
                <a:cs typeface="Arial Narrow" charset="0"/>
              </a:rPr>
              <a:t>ParalleX</a:t>
            </a:r>
            <a:r>
              <a:rPr lang="en-US" sz="1600" dirty="0">
                <a:latin typeface="Arial Narrow" charset="0"/>
                <a:cs typeface="Arial Narrow" charset="0"/>
              </a:rPr>
              <a:t> Execution Model/HPX</a:t>
            </a:r>
          </a:p>
          <a:p>
            <a:r>
              <a:rPr lang="en-US" sz="1600" dirty="0">
                <a:latin typeface="Arial Narrow" charset="0"/>
                <a:cs typeface="Arial Narrow" charset="0"/>
              </a:rPr>
              <a:t>Prof. Gerhard </a:t>
            </a:r>
            <a:r>
              <a:rPr lang="en-US" sz="1600" dirty="0" err="1">
                <a:latin typeface="Arial Narrow" charset="0"/>
                <a:cs typeface="Arial Narrow" charset="0"/>
              </a:rPr>
              <a:t>Wellein</a:t>
            </a:r>
            <a:r>
              <a:rPr lang="en-US" sz="1600" dirty="0">
                <a:latin typeface="Arial Narrow" charset="0"/>
                <a:cs typeface="Arial Narrow" charset="0"/>
              </a:rPr>
              <a:t>/Dr. Georg Hager – ECM Performance Modeling</a:t>
            </a:r>
          </a:p>
        </p:txBody>
      </p:sp>
      <p:sp>
        <p:nvSpPr>
          <p:cNvPr id="11" name="TextBox 10">
            <a:extLst>
              <a:ext uri="{FF2B5EF4-FFF2-40B4-BE49-F238E27FC236}">
                <a16:creationId xmlns:a16="http://schemas.microsoft.com/office/drawing/2014/main" id="{F2E84168-41FE-4C46-9019-8418F0F6BE90}"/>
              </a:ext>
            </a:extLst>
          </p:cNvPr>
          <p:cNvSpPr txBox="1"/>
          <p:nvPr/>
        </p:nvSpPr>
        <p:spPr>
          <a:xfrm>
            <a:off x="5153688" y="206957"/>
            <a:ext cx="1841081" cy="338554"/>
          </a:xfrm>
          <a:prstGeom prst="rect">
            <a:avLst/>
          </a:prstGeom>
          <a:noFill/>
        </p:spPr>
        <p:txBody>
          <a:bodyPr wrap="none" rtlCol="0">
            <a:spAutoFit/>
          </a:bodyPr>
          <a:lstStyle/>
          <a:p>
            <a:r>
              <a:rPr lang="en-US" sz="1600" b="1" dirty="0">
                <a:latin typeface="Arial Narrow" charset="0"/>
                <a:cs typeface="Arial Narrow" charset="0"/>
              </a:rPr>
              <a:t>The Blue Brain Team</a:t>
            </a:r>
          </a:p>
        </p:txBody>
      </p:sp>
      <p:sp>
        <p:nvSpPr>
          <p:cNvPr id="13" name="TextBox 12">
            <a:extLst>
              <a:ext uri="{FF2B5EF4-FFF2-40B4-BE49-F238E27FC236}">
                <a16:creationId xmlns:a16="http://schemas.microsoft.com/office/drawing/2014/main" id="{75B493A1-90EC-DD48-97E8-09AADB0CC7E6}"/>
              </a:ext>
            </a:extLst>
          </p:cNvPr>
          <p:cNvSpPr txBox="1"/>
          <p:nvPr/>
        </p:nvSpPr>
        <p:spPr>
          <a:xfrm>
            <a:off x="3141599" y="3767745"/>
            <a:ext cx="2012089" cy="830997"/>
          </a:xfrm>
          <a:prstGeom prst="rect">
            <a:avLst/>
          </a:prstGeom>
          <a:noFill/>
        </p:spPr>
        <p:txBody>
          <a:bodyPr wrap="none" rtlCol="0">
            <a:spAutoFit/>
          </a:bodyPr>
          <a:lstStyle/>
          <a:p>
            <a:r>
              <a:rPr lang="en-US" sz="1600" b="1" dirty="0">
                <a:latin typeface="Arial Narrow" charset="0"/>
                <a:cs typeface="Arial Narrow" charset="0"/>
              </a:rPr>
              <a:t>Funders</a:t>
            </a:r>
          </a:p>
          <a:p>
            <a:r>
              <a:rPr lang="en-US" sz="1600" dirty="0">
                <a:latin typeface="Arial Narrow" charset="0"/>
                <a:cs typeface="Arial Narrow" charset="0"/>
              </a:rPr>
              <a:t>ETH Board</a:t>
            </a:r>
          </a:p>
          <a:p>
            <a:r>
              <a:rPr lang="en-US" sz="1600" dirty="0">
                <a:latin typeface="Arial Narrow" charset="0"/>
                <a:cs typeface="Arial Narrow" charset="0"/>
              </a:rPr>
              <a:t>EC Human Brain Project</a:t>
            </a:r>
          </a:p>
        </p:txBody>
      </p:sp>
      <p:sp>
        <p:nvSpPr>
          <p:cNvPr id="14" name="TextBox 13">
            <a:extLst>
              <a:ext uri="{FF2B5EF4-FFF2-40B4-BE49-F238E27FC236}">
                <a16:creationId xmlns:a16="http://schemas.microsoft.com/office/drawing/2014/main" id="{39982F46-938D-8E40-AD35-C612A6645902}"/>
              </a:ext>
            </a:extLst>
          </p:cNvPr>
          <p:cNvSpPr txBox="1"/>
          <p:nvPr/>
        </p:nvSpPr>
        <p:spPr>
          <a:xfrm>
            <a:off x="6074228" y="3767745"/>
            <a:ext cx="2430474" cy="1077218"/>
          </a:xfrm>
          <a:prstGeom prst="rect">
            <a:avLst/>
          </a:prstGeom>
          <a:noFill/>
        </p:spPr>
        <p:txBody>
          <a:bodyPr wrap="none" rtlCol="0">
            <a:spAutoFit/>
          </a:bodyPr>
          <a:lstStyle/>
          <a:p>
            <a:r>
              <a:rPr lang="en-US" sz="1600" b="1" dirty="0">
                <a:latin typeface="Arial Narrow" charset="0"/>
                <a:cs typeface="Arial Narrow" charset="0"/>
              </a:rPr>
              <a:t>Computing Resources</a:t>
            </a:r>
          </a:p>
          <a:p>
            <a:r>
              <a:rPr lang="en-US" sz="1600" dirty="0">
                <a:latin typeface="Arial Narrow" charset="0"/>
                <a:cs typeface="Arial Narrow" charset="0"/>
              </a:rPr>
              <a:t>Blue Brain Project @ CSCS</a:t>
            </a:r>
          </a:p>
          <a:p>
            <a:r>
              <a:rPr lang="en-US" sz="1600" dirty="0" err="1">
                <a:latin typeface="Arial Narrow" charset="0"/>
                <a:cs typeface="Arial Narrow" charset="0"/>
              </a:rPr>
              <a:t>Julich</a:t>
            </a:r>
            <a:r>
              <a:rPr lang="en-US" sz="1600" dirty="0">
                <a:latin typeface="Arial Narrow" charset="0"/>
                <a:cs typeface="Arial Narrow" charset="0"/>
              </a:rPr>
              <a:t> Supercomputing Center</a:t>
            </a:r>
          </a:p>
          <a:p>
            <a:r>
              <a:rPr lang="en-US" sz="1600" dirty="0">
                <a:latin typeface="Arial Narrow" charset="0"/>
                <a:cs typeface="Arial Narrow" charset="0"/>
              </a:rPr>
              <a:t>Argonne National Laboratory</a:t>
            </a:r>
          </a:p>
        </p:txBody>
      </p:sp>
      <p:sp>
        <p:nvSpPr>
          <p:cNvPr id="15" name="TextBox 14">
            <a:extLst>
              <a:ext uri="{FF2B5EF4-FFF2-40B4-BE49-F238E27FC236}">
                <a16:creationId xmlns:a16="http://schemas.microsoft.com/office/drawing/2014/main" id="{791DC5E8-D545-2940-8F67-BD51A9996A21}"/>
              </a:ext>
            </a:extLst>
          </p:cNvPr>
          <p:cNvSpPr txBox="1"/>
          <p:nvPr/>
        </p:nvSpPr>
        <p:spPr>
          <a:xfrm>
            <a:off x="5473696" y="2609731"/>
            <a:ext cx="2920479" cy="584775"/>
          </a:xfrm>
          <a:prstGeom prst="rect">
            <a:avLst/>
          </a:prstGeom>
          <a:noFill/>
        </p:spPr>
        <p:txBody>
          <a:bodyPr wrap="none" rtlCol="0">
            <a:spAutoFit/>
          </a:bodyPr>
          <a:lstStyle/>
          <a:p>
            <a:r>
              <a:rPr lang="en-US" sz="1600" dirty="0">
                <a:latin typeface="Arial Narrow" charset="0"/>
                <a:cs typeface="Arial Narrow" charset="0"/>
              </a:rPr>
              <a:t>Fabien </a:t>
            </a:r>
            <a:r>
              <a:rPr lang="en-US" sz="1600" dirty="0" err="1">
                <a:latin typeface="Arial Narrow" charset="0"/>
                <a:cs typeface="Arial Narrow" charset="0"/>
              </a:rPr>
              <a:t>Delalondre</a:t>
            </a:r>
            <a:r>
              <a:rPr lang="en-US" sz="1600" dirty="0">
                <a:latin typeface="Arial Narrow" charset="0"/>
                <a:cs typeface="Arial Narrow" charset="0"/>
              </a:rPr>
              <a:t> - </a:t>
            </a:r>
            <a:r>
              <a:rPr lang="en-US" sz="1600" dirty="0" err="1">
                <a:latin typeface="Arial Narrow" charset="0"/>
                <a:cs typeface="Arial Narrow" charset="0"/>
              </a:rPr>
              <a:t>CoreNeuron</a:t>
            </a:r>
            <a:br>
              <a:rPr lang="en-US" sz="1600" dirty="0">
                <a:latin typeface="Arial Narrow" charset="0"/>
                <a:cs typeface="Arial Narrow" charset="0"/>
              </a:rPr>
            </a:br>
            <a:r>
              <a:rPr lang="en-US" sz="1600" dirty="0" err="1">
                <a:latin typeface="Arial Narrow" charset="0"/>
                <a:cs typeface="Arial Narrow" charset="0"/>
              </a:rPr>
              <a:t>Timothey</a:t>
            </a:r>
            <a:r>
              <a:rPr lang="en-US" sz="1600" dirty="0">
                <a:latin typeface="Arial Narrow" charset="0"/>
                <a:cs typeface="Arial Narrow" charset="0"/>
              </a:rPr>
              <a:t> Ewart – Exponential, SIMD</a:t>
            </a:r>
          </a:p>
        </p:txBody>
      </p:sp>
    </p:spTree>
    <p:extLst>
      <p:ext uri="{BB962C8B-B14F-4D97-AF65-F5344CB8AC3E}">
        <p14:creationId xmlns:p14="http://schemas.microsoft.com/office/powerpoint/2010/main" val="6920080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E347ACF-DC63-B24F-8EDE-A8235E109DD4}"/>
              </a:ext>
            </a:extLst>
          </p:cNvPr>
          <p:cNvSpPr>
            <a:spLocks noGrp="1"/>
          </p:cNvSpPr>
          <p:nvPr>
            <p:ph type="title"/>
          </p:nvPr>
        </p:nvSpPr>
        <p:spPr/>
        <p:txBody>
          <a:bodyPr/>
          <a:lstStyle/>
          <a:p>
            <a:r>
              <a:rPr lang="en-US" dirty="0"/>
              <a:t>Let’s Remind Ourselves – what is a supercomputer?</a:t>
            </a:r>
          </a:p>
        </p:txBody>
      </p:sp>
      <p:sp>
        <p:nvSpPr>
          <p:cNvPr id="2" name="Slide Number Placeholder 1">
            <a:extLst>
              <a:ext uri="{FF2B5EF4-FFF2-40B4-BE49-F238E27FC236}">
                <a16:creationId xmlns:a16="http://schemas.microsoft.com/office/drawing/2014/main" id="{4DE1CA9C-0395-DD49-A452-FF4851421BAA}"/>
              </a:ext>
            </a:extLst>
          </p:cNvPr>
          <p:cNvSpPr>
            <a:spLocks noGrp="1"/>
          </p:cNvSpPr>
          <p:nvPr>
            <p:ph type="sldNum" sz="quarter" idx="10"/>
          </p:nvPr>
        </p:nvSpPr>
        <p:spPr/>
        <p:txBody>
          <a:bodyPr/>
          <a:lstStyle/>
          <a:p>
            <a:fld id="{38132D04-DB0F-4616-976E-401F62A29C48}" type="slidenum">
              <a:rPr lang="fr-CH" smtClean="0"/>
              <a:pPr/>
              <a:t>3</a:t>
            </a:fld>
            <a:endParaRPr lang="fr-CH"/>
          </a:p>
        </p:txBody>
      </p:sp>
      <p:sp>
        <p:nvSpPr>
          <p:cNvPr id="3" name="Footer Placeholder 2">
            <a:extLst>
              <a:ext uri="{FF2B5EF4-FFF2-40B4-BE49-F238E27FC236}">
                <a16:creationId xmlns:a16="http://schemas.microsoft.com/office/drawing/2014/main" id="{62922FB1-55EE-9540-B05C-40791F16E2D7}"/>
              </a:ext>
            </a:extLst>
          </p:cNvPr>
          <p:cNvSpPr>
            <a:spLocks noGrp="1"/>
          </p:cNvSpPr>
          <p:nvPr>
            <p:ph type="ftr" sz="quarter" idx="3"/>
          </p:nvPr>
        </p:nvSpPr>
        <p:spPr/>
        <p:txBody>
          <a:bodyPr/>
          <a:lstStyle/>
          <a:p>
            <a:r>
              <a:rPr lang="fr-CH"/>
              <a:t>ACAT19</a:t>
            </a:r>
            <a:endParaRPr lang="fr-CH" dirty="0"/>
          </a:p>
        </p:txBody>
      </p:sp>
      <p:pic>
        <p:nvPicPr>
          <p:cNvPr id="38" name="Picture 37">
            <a:extLst>
              <a:ext uri="{FF2B5EF4-FFF2-40B4-BE49-F238E27FC236}">
                <a16:creationId xmlns:a16="http://schemas.microsoft.com/office/drawing/2014/main" id="{E964EA9C-978E-5C46-AAAF-67D1B4B42353}"/>
              </a:ext>
            </a:extLst>
          </p:cNvPr>
          <p:cNvPicPr>
            <a:picLocks noChangeAspect="1"/>
          </p:cNvPicPr>
          <p:nvPr/>
        </p:nvPicPr>
        <p:blipFill>
          <a:blip r:embed="rId2"/>
          <a:stretch>
            <a:fillRect/>
          </a:stretch>
        </p:blipFill>
        <p:spPr>
          <a:xfrm>
            <a:off x="357692" y="1181712"/>
            <a:ext cx="4139004" cy="2912632"/>
          </a:xfrm>
          <a:prstGeom prst="rect">
            <a:avLst/>
          </a:prstGeom>
        </p:spPr>
      </p:pic>
      <p:pic>
        <p:nvPicPr>
          <p:cNvPr id="41" name="Picture 40">
            <a:extLst>
              <a:ext uri="{FF2B5EF4-FFF2-40B4-BE49-F238E27FC236}">
                <a16:creationId xmlns:a16="http://schemas.microsoft.com/office/drawing/2014/main" id="{F1017837-CE66-A441-8F0B-BFC3A7AD0479}"/>
              </a:ext>
            </a:extLst>
          </p:cNvPr>
          <p:cNvPicPr>
            <a:picLocks noChangeAspect="1"/>
          </p:cNvPicPr>
          <p:nvPr/>
        </p:nvPicPr>
        <p:blipFill rotWithShape="1">
          <a:blip r:embed="rId3"/>
          <a:srcRect t="6097"/>
          <a:stretch/>
        </p:blipFill>
        <p:spPr>
          <a:xfrm>
            <a:off x="6099587" y="1088224"/>
            <a:ext cx="2405117" cy="3750685"/>
          </a:xfrm>
          <a:prstGeom prst="rect">
            <a:avLst/>
          </a:prstGeom>
        </p:spPr>
      </p:pic>
      <p:sp>
        <p:nvSpPr>
          <p:cNvPr id="40" name="TextBox 39">
            <a:extLst>
              <a:ext uri="{FF2B5EF4-FFF2-40B4-BE49-F238E27FC236}">
                <a16:creationId xmlns:a16="http://schemas.microsoft.com/office/drawing/2014/main" id="{A3370444-CD78-324C-8352-B78EF9198623}"/>
              </a:ext>
            </a:extLst>
          </p:cNvPr>
          <p:cNvSpPr txBox="1"/>
          <p:nvPr/>
        </p:nvSpPr>
        <p:spPr>
          <a:xfrm>
            <a:off x="6287341" y="698721"/>
            <a:ext cx="1835759" cy="400110"/>
          </a:xfrm>
          <a:prstGeom prst="rect">
            <a:avLst/>
          </a:prstGeom>
          <a:noFill/>
        </p:spPr>
        <p:txBody>
          <a:bodyPr wrap="none" rtlCol="0">
            <a:spAutoFit/>
          </a:bodyPr>
          <a:lstStyle/>
          <a:p>
            <a:r>
              <a:rPr lang="en-US" sz="2000" dirty="0">
                <a:latin typeface="Arial Narrow" charset="0"/>
                <a:cs typeface="Arial Narrow" charset="0"/>
              </a:rPr>
              <a:t>OLCF – “Summit”</a:t>
            </a:r>
          </a:p>
        </p:txBody>
      </p:sp>
      <p:sp>
        <p:nvSpPr>
          <p:cNvPr id="42" name="Rectangle 41">
            <a:extLst>
              <a:ext uri="{FF2B5EF4-FFF2-40B4-BE49-F238E27FC236}">
                <a16:creationId xmlns:a16="http://schemas.microsoft.com/office/drawing/2014/main" id="{47428AB6-3C8B-B24D-BC22-4B9F497A0ACF}"/>
              </a:ext>
            </a:extLst>
          </p:cNvPr>
          <p:cNvSpPr/>
          <p:nvPr/>
        </p:nvSpPr>
        <p:spPr>
          <a:xfrm>
            <a:off x="3829511" y="4469577"/>
            <a:ext cx="1817613" cy="369332"/>
          </a:xfrm>
          <a:prstGeom prst="rect">
            <a:avLst/>
          </a:prstGeom>
        </p:spPr>
        <p:txBody>
          <a:bodyPr wrap="none">
            <a:spAutoFit/>
          </a:bodyPr>
          <a:lstStyle/>
          <a:p>
            <a:r>
              <a:rPr lang="en-US" dirty="0">
                <a:solidFill>
                  <a:srgbClr val="3D3C3F"/>
                </a:solidFill>
                <a:latin typeface="DIN" pitchFamily="2" charset="0"/>
              </a:rPr>
              <a:t>2,397,824 cores!!</a:t>
            </a:r>
            <a:endParaRPr lang="en-US" dirty="0"/>
          </a:p>
        </p:txBody>
      </p:sp>
      <p:cxnSp>
        <p:nvCxnSpPr>
          <p:cNvPr id="44" name="Straight Arrow Connector 43">
            <a:extLst>
              <a:ext uri="{FF2B5EF4-FFF2-40B4-BE49-F238E27FC236}">
                <a16:creationId xmlns:a16="http://schemas.microsoft.com/office/drawing/2014/main" id="{91BE2866-4FFF-D440-942D-C477542D5BF9}"/>
              </a:ext>
            </a:extLst>
          </p:cNvPr>
          <p:cNvCxnSpPr/>
          <p:nvPr/>
        </p:nvCxnSpPr>
        <p:spPr>
          <a:xfrm flipH="1">
            <a:off x="5271247" y="3324113"/>
            <a:ext cx="1463040" cy="98970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293916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949D1D7-6F04-CE4D-B449-64D88D271FF1}"/>
              </a:ext>
            </a:extLst>
          </p:cNvPr>
          <p:cNvSpPr>
            <a:spLocks noGrp="1"/>
          </p:cNvSpPr>
          <p:nvPr>
            <p:ph type="title"/>
          </p:nvPr>
        </p:nvSpPr>
        <p:spPr/>
        <p:txBody>
          <a:bodyPr/>
          <a:lstStyle/>
          <a:p>
            <a:r>
              <a:rPr lang="en-US" dirty="0"/>
              <a:t>Key Enablers</a:t>
            </a:r>
          </a:p>
        </p:txBody>
      </p:sp>
      <p:sp>
        <p:nvSpPr>
          <p:cNvPr id="2" name="Slide Number Placeholder 1">
            <a:extLst>
              <a:ext uri="{FF2B5EF4-FFF2-40B4-BE49-F238E27FC236}">
                <a16:creationId xmlns:a16="http://schemas.microsoft.com/office/drawing/2014/main" id="{FF09D484-8D9C-A045-8260-6EDA593A73B7}"/>
              </a:ext>
            </a:extLst>
          </p:cNvPr>
          <p:cNvSpPr>
            <a:spLocks noGrp="1"/>
          </p:cNvSpPr>
          <p:nvPr>
            <p:ph type="sldNum" sz="quarter" idx="10"/>
          </p:nvPr>
        </p:nvSpPr>
        <p:spPr/>
        <p:txBody>
          <a:bodyPr/>
          <a:lstStyle/>
          <a:p>
            <a:fld id="{38132D04-DB0F-4616-976E-401F62A29C48}" type="slidenum">
              <a:rPr lang="fr-CH" smtClean="0"/>
              <a:pPr/>
              <a:t>4</a:t>
            </a:fld>
            <a:endParaRPr lang="fr-CH"/>
          </a:p>
        </p:txBody>
      </p:sp>
      <p:sp>
        <p:nvSpPr>
          <p:cNvPr id="3" name="Footer Placeholder 2">
            <a:extLst>
              <a:ext uri="{FF2B5EF4-FFF2-40B4-BE49-F238E27FC236}">
                <a16:creationId xmlns:a16="http://schemas.microsoft.com/office/drawing/2014/main" id="{7D62F820-13EC-8449-9E54-1677935DA19B}"/>
              </a:ext>
            </a:extLst>
          </p:cNvPr>
          <p:cNvSpPr>
            <a:spLocks noGrp="1"/>
          </p:cNvSpPr>
          <p:nvPr>
            <p:ph type="ftr" sz="quarter" idx="3"/>
          </p:nvPr>
        </p:nvSpPr>
        <p:spPr/>
        <p:txBody>
          <a:bodyPr/>
          <a:lstStyle/>
          <a:p>
            <a:r>
              <a:rPr lang="fr-CH"/>
              <a:t>ACAT19</a:t>
            </a:r>
            <a:endParaRPr lang="fr-CH" dirty="0"/>
          </a:p>
        </p:txBody>
      </p:sp>
      <p:pic>
        <p:nvPicPr>
          <p:cNvPr id="5" name="Picture 4">
            <a:extLst>
              <a:ext uri="{FF2B5EF4-FFF2-40B4-BE49-F238E27FC236}">
                <a16:creationId xmlns:a16="http://schemas.microsoft.com/office/drawing/2014/main" id="{283457B3-90E2-D040-8ED3-94521188FF27}"/>
              </a:ext>
            </a:extLst>
          </p:cNvPr>
          <p:cNvPicPr>
            <a:picLocks noChangeAspect="1"/>
          </p:cNvPicPr>
          <p:nvPr/>
        </p:nvPicPr>
        <p:blipFill>
          <a:blip r:embed="rId3"/>
          <a:stretch>
            <a:fillRect/>
          </a:stretch>
        </p:blipFill>
        <p:spPr>
          <a:xfrm>
            <a:off x="2397672" y="1581902"/>
            <a:ext cx="1871651" cy="1803876"/>
          </a:xfrm>
          <a:prstGeom prst="rect">
            <a:avLst/>
          </a:prstGeom>
        </p:spPr>
      </p:pic>
      <p:pic>
        <p:nvPicPr>
          <p:cNvPr id="6" name="Picture 5">
            <a:extLst>
              <a:ext uri="{FF2B5EF4-FFF2-40B4-BE49-F238E27FC236}">
                <a16:creationId xmlns:a16="http://schemas.microsoft.com/office/drawing/2014/main" id="{CB4775B0-27CF-634B-A8FB-133FAB36CC52}"/>
              </a:ext>
            </a:extLst>
          </p:cNvPr>
          <p:cNvPicPr>
            <a:picLocks noChangeAspect="1"/>
          </p:cNvPicPr>
          <p:nvPr/>
        </p:nvPicPr>
        <p:blipFill>
          <a:blip r:embed="rId4"/>
          <a:stretch>
            <a:fillRect/>
          </a:stretch>
        </p:blipFill>
        <p:spPr>
          <a:xfrm>
            <a:off x="657500" y="1581902"/>
            <a:ext cx="1424862" cy="1803876"/>
          </a:xfrm>
          <a:prstGeom prst="rect">
            <a:avLst/>
          </a:prstGeom>
        </p:spPr>
      </p:pic>
      <p:sp>
        <p:nvSpPr>
          <p:cNvPr id="7" name="TextBox 6">
            <a:extLst>
              <a:ext uri="{FF2B5EF4-FFF2-40B4-BE49-F238E27FC236}">
                <a16:creationId xmlns:a16="http://schemas.microsoft.com/office/drawing/2014/main" id="{95AD7958-0E5B-9B4D-95B0-7D83E5F7205D}"/>
              </a:ext>
            </a:extLst>
          </p:cNvPr>
          <p:cNvSpPr txBox="1"/>
          <p:nvPr/>
        </p:nvSpPr>
        <p:spPr>
          <a:xfrm>
            <a:off x="504496" y="1094027"/>
            <a:ext cx="1767215" cy="400110"/>
          </a:xfrm>
          <a:prstGeom prst="rect">
            <a:avLst/>
          </a:prstGeom>
          <a:noFill/>
        </p:spPr>
        <p:txBody>
          <a:bodyPr wrap="none" rtlCol="0">
            <a:spAutoFit/>
          </a:bodyPr>
          <a:lstStyle/>
          <a:p>
            <a:r>
              <a:rPr lang="en-US" sz="2000" dirty="0">
                <a:latin typeface="Arial Narrow" charset="0"/>
                <a:cs typeface="Arial Narrow" charset="0"/>
              </a:rPr>
              <a:t>Transistor - 1948</a:t>
            </a:r>
          </a:p>
        </p:txBody>
      </p:sp>
      <p:pic>
        <p:nvPicPr>
          <p:cNvPr id="9" name="Picture 8">
            <a:extLst>
              <a:ext uri="{FF2B5EF4-FFF2-40B4-BE49-F238E27FC236}">
                <a16:creationId xmlns:a16="http://schemas.microsoft.com/office/drawing/2014/main" id="{3705DD81-BE00-374C-A658-81969E97BEB9}"/>
              </a:ext>
            </a:extLst>
          </p:cNvPr>
          <p:cNvPicPr>
            <a:picLocks noChangeAspect="1"/>
          </p:cNvPicPr>
          <p:nvPr/>
        </p:nvPicPr>
        <p:blipFill rotWithShape="1">
          <a:blip r:embed="rId5"/>
          <a:srcRect t="50289"/>
          <a:stretch/>
        </p:blipFill>
        <p:spPr>
          <a:xfrm>
            <a:off x="5226929" y="1494137"/>
            <a:ext cx="3316446" cy="1854734"/>
          </a:xfrm>
          <a:prstGeom prst="rect">
            <a:avLst/>
          </a:prstGeom>
        </p:spPr>
      </p:pic>
      <p:sp>
        <p:nvSpPr>
          <p:cNvPr id="10" name="TextBox 9">
            <a:extLst>
              <a:ext uri="{FF2B5EF4-FFF2-40B4-BE49-F238E27FC236}">
                <a16:creationId xmlns:a16="http://schemas.microsoft.com/office/drawing/2014/main" id="{25164E3D-2F3C-8948-8551-5587D640F987}"/>
              </a:ext>
            </a:extLst>
          </p:cNvPr>
          <p:cNvSpPr txBox="1"/>
          <p:nvPr/>
        </p:nvSpPr>
        <p:spPr>
          <a:xfrm>
            <a:off x="5226929" y="1071340"/>
            <a:ext cx="2438488" cy="400110"/>
          </a:xfrm>
          <a:prstGeom prst="rect">
            <a:avLst/>
          </a:prstGeom>
          <a:noFill/>
        </p:spPr>
        <p:txBody>
          <a:bodyPr wrap="none" rtlCol="0">
            <a:spAutoFit/>
          </a:bodyPr>
          <a:lstStyle/>
          <a:p>
            <a:r>
              <a:rPr lang="en-US" sz="2000" dirty="0">
                <a:latin typeface="Arial Narrow" charset="0"/>
                <a:cs typeface="Arial Narrow" charset="0"/>
              </a:rPr>
              <a:t>Integrated Circuit - 1958</a:t>
            </a:r>
          </a:p>
        </p:txBody>
      </p:sp>
    </p:spTree>
    <p:extLst>
      <p:ext uri="{BB962C8B-B14F-4D97-AF65-F5344CB8AC3E}">
        <p14:creationId xmlns:p14="http://schemas.microsoft.com/office/powerpoint/2010/main" val="20715402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F6DF8BF-4AD2-8543-B56D-8F9CE3DFE750}"/>
              </a:ext>
            </a:extLst>
          </p:cNvPr>
          <p:cNvSpPr>
            <a:spLocks noGrp="1"/>
          </p:cNvSpPr>
          <p:nvPr>
            <p:ph type="sldNum" sz="quarter" idx="10"/>
          </p:nvPr>
        </p:nvSpPr>
        <p:spPr/>
        <p:txBody>
          <a:bodyPr/>
          <a:lstStyle/>
          <a:p>
            <a:fld id="{38132D04-DB0F-4616-976E-401F62A29C48}" type="slidenum">
              <a:rPr lang="fr-CH" smtClean="0"/>
              <a:pPr/>
              <a:t>5</a:t>
            </a:fld>
            <a:endParaRPr lang="fr-CH"/>
          </a:p>
        </p:txBody>
      </p:sp>
      <p:sp>
        <p:nvSpPr>
          <p:cNvPr id="3" name="Footer Placeholder 2">
            <a:extLst>
              <a:ext uri="{FF2B5EF4-FFF2-40B4-BE49-F238E27FC236}">
                <a16:creationId xmlns:a16="http://schemas.microsoft.com/office/drawing/2014/main" id="{1F5286BE-412A-5147-AC76-BD1BBD96A2D9}"/>
              </a:ext>
            </a:extLst>
          </p:cNvPr>
          <p:cNvSpPr>
            <a:spLocks noGrp="1"/>
          </p:cNvSpPr>
          <p:nvPr>
            <p:ph type="ftr" sz="quarter" idx="3"/>
          </p:nvPr>
        </p:nvSpPr>
        <p:spPr/>
        <p:txBody>
          <a:bodyPr/>
          <a:lstStyle/>
          <a:p>
            <a:r>
              <a:rPr lang="fr-CH"/>
              <a:t>ACAT19</a:t>
            </a:r>
            <a:endParaRPr lang="fr-CH" dirty="0"/>
          </a:p>
        </p:txBody>
      </p:sp>
      <p:pic>
        <p:nvPicPr>
          <p:cNvPr id="4" name="Content Placeholder 11">
            <a:extLst>
              <a:ext uri="{FF2B5EF4-FFF2-40B4-BE49-F238E27FC236}">
                <a16:creationId xmlns:a16="http://schemas.microsoft.com/office/drawing/2014/main" id="{49191520-0DBC-F54B-9019-5E05111046BF}"/>
              </a:ext>
            </a:extLst>
          </p:cNvPr>
          <p:cNvPicPr>
            <a:picLocks noChangeAspect="1"/>
          </p:cNvPicPr>
          <p:nvPr/>
        </p:nvPicPr>
        <p:blipFill rotWithShape="1">
          <a:blip r:embed="rId2"/>
          <a:srcRect t="11734" b="4148"/>
          <a:stretch/>
        </p:blipFill>
        <p:spPr>
          <a:xfrm>
            <a:off x="1891919" y="304615"/>
            <a:ext cx="7163553" cy="4400082"/>
          </a:xfrm>
          <a:prstGeom prst="rect">
            <a:avLst/>
          </a:prstGeom>
        </p:spPr>
      </p:pic>
      <p:pic>
        <p:nvPicPr>
          <p:cNvPr id="6" name="Content Placeholder 11">
            <a:extLst>
              <a:ext uri="{FF2B5EF4-FFF2-40B4-BE49-F238E27FC236}">
                <a16:creationId xmlns:a16="http://schemas.microsoft.com/office/drawing/2014/main" id="{AE3ABC04-5D19-BA4E-99EE-84DC31E7BAB4}"/>
              </a:ext>
            </a:extLst>
          </p:cNvPr>
          <p:cNvPicPr>
            <a:picLocks noChangeAspect="1"/>
          </p:cNvPicPr>
          <p:nvPr/>
        </p:nvPicPr>
        <p:blipFill rotWithShape="1">
          <a:blip r:embed="rId2"/>
          <a:srcRect t="95330" r="36329" b="331"/>
          <a:stretch/>
        </p:blipFill>
        <p:spPr>
          <a:xfrm>
            <a:off x="2669045" y="4774536"/>
            <a:ext cx="4080547" cy="203063"/>
          </a:xfrm>
          <a:prstGeom prst="rect">
            <a:avLst/>
          </a:prstGeom>
        </p:spPr>
      </p:pic>
      <p:pic>
        <p:nvPicPr>
          <p:cNvPr id="7" name="Content Placeholder 11">
            <a:extLst>
              <a:ext uri="{FF2B5EF4-FFF2-40B4-BE49-F238E27FC236}">
                <a16:creationId xmlns:a16="http://schemas.microsoft.com/office/drawing/2014/main" id="{6C16F20A-F63C-8E4B-BD1C-73E627840278}"/>
              </a:ext>
            </a:extLst>
          </p:cNvPr>
          <p:cNvPicPr>
            <a:picLocks noChangeAspect="1"/>
          </p:cNvPicPr>
          <p:nvPr/>
        </p:nvPicPr>
        <p:blipFill rotWithShape="1">
          <a:blip r:embed="rId2"/>
          <a:srcRect l="70139" t="96744"/>
          <a:stretch/>
        </p:blipFill>
        <p:spPr>
          <a:xfrm>
            <a:off x="2550173" y="4977599"/>
            <a:ext cx="1913691" cy="152400"/>
          </a:xfrm>
          <a:prstGeom prst="rect">
            <a:avLst/>
          </a:prstGeom>
        </p:spPr>
      </p:pic>
      <p:sp>
        <p:nvSpPr>
          <p:cNvPr id="5" name="Title 4">
            <a:extLst>
              <a:ext uri="{FF2B5EF4-FFF2-40B4-BE49-F238E27FC236}">
                <a16:creationId xmlns:a16="http://schemas.microsoft.com/office/drawing/2014/main" id="{697AF74E-3EB4-9343-B895-6F6C4BB73B8E}"/>
              </a:ext>
            </a:extLst>
          </p:cNvPr>
          <p:cNvSpPr>
            <a:spLocks noGrp="1"/>
          </p:cNvSpPr>
          <p:nvPr>
            <p:ph type="title"/>
          </p:nvPr>
        </p:nvSpPr>
        <p:spPr/>
        <p:txBody>
          <a:bodyPr/>
          <a:lstStyle/>
          <a:p>
            <a:r>
              <a:rPr lang="en-US" dirty="0"/>
              <a:t>Moore’s Law</a:t>
            </a:r>
          </a:p>
        </p:txBody>
      </p:sp>
    </p:spTree>
    <p:extLst>
      <p:ext uri="{BB962C8B-B14F-4D97-AF65-F5344CB8AC3E}">
        <p14:creationId xmlns:p14="http://schemas.microsoft.com/office/powerpoint/2010/main" val="23965528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does it work? – CMOS Scaling</a:t>
            </a:r>
          </a:p>
        </p:txBody>
      </p:sp>
      <p:sp>
        <p:nvSpPr>
          <p:cNvPr id="9" name="Slide Number Placeholder 8">
            <a:extLst>
              <a:ext uri="{FF2B5EF4-FFF2-40B4-BE49-F238E27FC236}">
                <a16:creationId xmlns:a16="http://schemas.microsoft.com/office/drawing/2014/main" id="{EC6A13B1-9EE8-4449-8955-F809D52693CB}"/>
              </a:ext>
            </a:extLst>
          </p:cNvPr>
          <p:cNvSpPr>
            <a:spLocks noGrp="1"/>
          </p:cNvSpPr>
          <p:nvPr>
            <p:ph type="sldNum" sz="quarter" idx="10"/>
          </p:nvPr>
        </p:nvSpPr>
        <p:spPr/>
        <p:txBody>
          <a:bodyPr/>
          <a:lstStyle/>
          <a:p>
            <a:fld id="{4EC80D97-9A74-1849-B221-CB4DB01A477E}" type="slidenum">
              <a:rPr lang="en-US" smtClean="0"/>
              <a:pPr/>
              <a:t>6</a:t>
            </a:fld>
            <a:endParaRPr lang="en-US" dirty="0"/>
          </a:p>
        </p:txBody>
      </p:sp>
      <p:sp>
        <p:nvSpPr>
          <p:cNvPr id="8" name="Footer Placeholder 7">
            <a:extLst>
              <a:ext uri="{FF2B5EF4-FFF2-40B4-BE49-F238E27FC236}">
                <a16:creationId xmlns:a16="http://schemas.microsoft.com/office/drawing/2014/main" id="{8E8E6B60-2C73-4741-85E8-FC9094352AA0}"/>
              </a:ext>
            </a:extLst>
          </p:cNvPr>
          <p:cNvSpPr>
            <a:spLocks noGrp="1"/>
          </p:cNvSpPr>
          <p:nvPr>
            <p:ph type="ftr" sz="quarter" idx="3"/>
          </p:nvPr>
        </p:nvSpPr>
        <p:spPr/>
        <p:txBody>
          <a:bodyPr/>
          <a:lstStyle/>
          <a:p>
            <a:r>
              <a:rPr lang="en-US"/>
              <a:t>ACAT19</a:t>
            </a:r>
            <a:endParaRPr lang="en-US" dirty="0"/>
          </a:p>
        </p:txBody>
      </p:sp>
      <p:sp>
        <p:nvSpPr>
          <p:cNvPr id="3" name="Content Placeholder 2"/>
          <p:cNvSpPr>
            <a:spLocks noGrp="1"/>
          </p:cNvSpPr>
          <p:nvPr>
            <p:ph idx="4294967295"/>
          </p:nvPr>
        </p:nvSpPr>
        <p:spPr>
          <a:xfrm>
            <a:off x="4228963" y="3429554"/>
            <a:ext cx="4151312" cy="1400175"/>
          </a:xfrm>
        </p:spPr>
        <p:txBody>
          <a:bodyPr>
            <a:normAutofit/>
          </a:bodyPr>
          <a:lstStyle/>
          <a:p>
            <a:pPr marL="0" indent="0">
              <a:buNone/>
            </a:pPr>
            <a:r>
              <a:rPr lang="en-US" sz="1800" dirty="0">
                <a:sym typeface="Wingdings" pitchFamily="2" charset="2"/>
              </a:rPr>
              <a:t> </a:t>
            </a:r>
            <a:r>
              <a:rPr lang="en-US" sz="1800" dirty="0"/>
              <a:t>Device density scales quadratically</a:t>
            </a:r>
          </a:p>
          <a:p>
            <a:pPr marL="0" indent="0">
              <a:buNone/>
            </a:pPr>
            <a:r>
              <a:rPr lang="en-US" sz="1800" dirty="0">
                <a:sym typeface="Wingdings" pitchFamily="2" charset="2"/>
              </a:rPr>
              <a:t> </a:t>
            </a:r>
            <a:r>
              <a:rPr lang="en-US" sz="1800" dirty="0"/>
              <a:t>Circuit speed increases linearly</a:t>
            </a:r>
          </a:p>
          <a:p>
            <a:pPr marL="0" indent="0">
              <a:buNone/>
            </a:pPr>
            <a:r>
              <a:rPr lang="en-US" sz="1800" dirty="0">
                <a:sym typeface="Wingdings" pitchFamily="2" charset="2"/>
              </a:rPr>
              <a:t> </a:t>
            </a:r>
            <a:r>
              <a:rPr lang="en-US" sz="1800" dirty="0"/>
              <a:t>Power reduces quadratically</a:t>
            </a:r>
          </a:p>
          <a:p>
            <a:endParaRPr lang="en-US" sz="1800" dirty="0"/>
          </a:p>
          <a:p>
            <a:endParaRPr lang="en-US" sz="1800" dirty="0"/>
          </a:p>
        </p:txBody>
      </p:sp>
      <p:sp>
        <p:nvSpPr>
          <p:cNvPr id="4" name="Text Box 2"/>
          <p:cNvSpPr txBox="1">
            <a:spLocks noChangeArrowheads="1"/>
          </p:cNvSpPr>
          <p:nvPr/>
        </p:nvSpPr>
        <p:spPr bwMode="auto">
          <a:xfrm>
            <a:off x="501206" y="1007666"/>
            <a:ext cx="1540669" cy="193950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5400">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0" tIns="0" rIns="0" bIns="0">
            <a:spAutoFit/>
          </a:bodyPr>
          <a:lstStyle>
            <a:lvl1pPr defTabSz="823913">
              <a:tabLst>
                <a:tab pos="1143000" algn="l"/>
              </a:tabLst>
              <a:defRPr sz="2400">
                <a:solidFill>
                  <a:schemeClr val="tx1"/>
                </a:solidFill>
                <a:latin typeface="Times New Roman" charset="0"/>
                <a:ea typeface="ＭＳ Ｐゴシック" charset="0"/>
                <a:cs typeface="Arial" charset="0"/>
              </a:defRPr>
            </a:lvl1pPr>
            <a:lvl2pPr marL="103188" indent="165100" defTabSz="823913">
              <a:tabLst>
                <a:tab pos="1143000" algn="l"/>
              </a:tabLst>
              <a:defRPr sz="2400">
                <a:solidFill>
                  <a:schemeClr val="tx1"/>
                </a:solidFill>
                <a:latin typeface="Times New Roman" charset="0"/>
                <a:ea typeface="Arial" charset="0"/>
                <a:cs typeface="Arial" charset="0"/>
              </a:defRPr>
            </a:lvl2pPr>
            <a:lvl3pPr marL="823913" defTabSz="823913">
              <a:tabLst>
                <a:tab pos="1143000" algn="l"/>
              </a:tabLst>
              <a:defRPr sz="2400">
                <a:solidFill>
                  <a:schemeClr val="tx1"/>
                </a:solidFill>
                <a:latin typeface="Times New Roman" charset="0"/>
                <a:ea typeface="Arial" charset="0"/>
                <a:cs typeface="Arial" charset="0"/>
              </a:defRPr>
            </a:lvl3pPr>
            <a:lvl4pPr marL="1236663" defTabSz="823913">
              <a:tabLst>
                <a:tab pos="1143000" algn="l"/>
              </a:tabLst>
              <a:defRPr sz="2400">
                <a:solidFill>
                  <a:schemeClr val="tx1"/>
                </a:solidFill>
                <a:latin typeface="Times New Roman" charset="0"/>
                <a:ea typeface="Arial" charset="0"/>
                <a:cs typeface="Arial" charset="0"/>
              </a:defRPr>
            </a:lvl4pPr>
            <a:lvl5pPr marL="1649413" defTabSz="823913">
              <a:tabLst>
                <a:tab pos="1143000" algn="l"/>
              </a:tabLst>
              <a:defRPr sz="2400">
                <a:solidFill>
                  <a:schemeClr val="tx1"/>
                </a:solidFill>
                <a:latin typeface="Times New Roman" charset="0"/>
                <a:ea typeface="Arial" charset="0"/>
                <a:cs typeface="Arial" charset="0"/>
              </a:defRPr>
            </a:lvl5pPr>
            <a:lvl6pPr marL="2106613" defTabSz="823913" fontAlgn="base">
              <a:spcBef>
                <a:spcPct val="0"/>
              </a:spcBef>
              <a:spcAft>
                <a:spcPct val="0"/>
              </a:spcAft>
              <a:tabLst>
                <a:tab pos="1143000" algn="l"/>
              </a:tabLst>
              <a:defRPr sz="2400">
                <a:solidFill>
                  <a:schemeClr val="tx1"/>
                </a:solidFill>
                <a:latin typeface="Times New Roman" charset="0"/>
                <a:ea typeface="Arial" charset="0"/>
                <a:cs typeface="Arial" charset="0"/>
              </a:defRPr>
            </a:lvl6pPr>
            <a:lvl7pPr marL="2563813" defTabSz="823913" fontAlgn="base">
              <a:spcBef>
                <a:spcPct val="0"/>
              </a:spcBef>
              <a:spcAft>
                <a:spcPct val="0"/>
              </a:spcAft>
              <a:tabLst>
                <a:tab pos="1143000" algn="l"/>
              </a:tabLst>
              <a:defRPr sz="2400">
                <a:solidFill>
                  <a:schemeClr val="tx1"/>
                </a:solidFill>
                <a:latin typeface="Times New Roman" charset="0"/>
                <a:ea typeface="Arial" charset="0"/>
                <a:cs typeface="Arial" charset="0"/>
              </a:defRPr>
            </a:lvl7pPr>
            <a:lvl8pPr marL="3021013" defTabSz="823913" fontAlgn="base">
              <a:spcBef>
                <a:spcPct val="0"/>
              </a:spcBef>
              <a:spcAft>
                <a:spcPct val="0"/>
              </a:spcAft>
              <a:tabLst>
                <a:tab pos="1143000" algn="l"/>
              </a:tabLst>
              <a:defRPr sz="2400">
                <a:solidFill>
                  <a:schemeClr val="tx1"/>
                </a:solidFill>
                <a:latin typeface="Times New Roman" charset="0"/>
                <a:ea typeface="Arial" charset="0"/>
                <a:cs typeface="Arial" charset="0"/>
              </a:defRPr>
            </a:lvl8pPr>
            <a:lvl9pPr marL="3478213" defTabSz="823913" fontAlgn="base">
              <a:spcBef>
                <a:spcPct val="0"/>
              </a:spcBef>
              <a:spcAft>
                <a:spcPct val="0"/>
              </a:spcAft>
              <a:tabLst>
                <a:tab pos="1143000" algn="l"/>
              </a:tabLst>
              <a:defRPr sz="2400">
                <a:solidFill>
                  <a:schemeClr val="tx1"/>
                </a:solidFill>
                <a:latin typeface="Times New Roman" charset="0"/>
                <a:ea typeface="Arial" charset="0"/>
                <a:cs typeface="Arial" charset="0"/>
              </a:defRPr>
            </a:lvl9pPr>
          </a:lstStyle>
          <a:p>
            <a:pPr eaLnBrk="0" hangingPunct="0">
              <a:spcAft>
                <a:spcPct val="15000"/>
              </a:spcAft>
            </a:pPr>
            <a:r>
              <a:rPr lang="en-US" sz="1125" i="1" dirty="0">
                <a:latin typeface="Helvetica" pitchFamily="2" charset="0"/>
              </a:rPr>
              <a:t>SCALING:</a:t>
            </a:r>
          </a:p>
          <a:p>
            <a:pPr eaLnBrk="0" hangingPunct="0">
              <a:spcAft>
                <a:spcPct val="15000"/>
              </a:spcAft>
            </a:pPr>
            <a:endParaRPr lang="en-US" sz="1125" dirty="0">
              <a:latin typeface="Helvetica" pitchFamily="2" charset="0"/>
            </a:endParaRPr>
          </a:p>
          <a:p>
            <a:pPr eaLnBrk="0" hangingPunct="0">
              <a:spcAft>
                <a:spcPct val="15000"/>
              </a:spcAft>
            </a:pPr>
            <a:r>
              <a:rPr lang="en-US" sz="1125" dirty="0">
                <a:latin typeface="Helvetica" pitchFamily="2" charset="0"/>
              </a:rPr>
              <a:t>Voltage:	V/a</a:t>
            </a:r>
          </a:p>
          <a:p>
            <a:pPr eaLnBrk="0" hangingPunct="0">
              <a:spcAft>
                <a:spcPct val="15000"/>
              </a:spcAft>
            </a:pPr>
            <a:r>
              <a:rPr lang="en-US" sz="1125" dirty="0">
                <a:latin typeface="Helvetica" pitchFamily="2" charset="0"/>
              </a:rPr>
              <a:t>Oxide:	</a:t>
            </a:r>
            <a:r>
              <a:rPr lang="en-US" sz="1125" dirty="0" err="1">
                <a:latin typeface="Helvetica" pitchFamily="2" charset="0"/>
              </a:rPr>
              <a:t>t</a:t>
            </a:r>
            <a:r>
              <a:rPr lang="en-US" sz="1125" baseline="-20000" dirty="0" err="1">
                <a:latin typeface="Helvetica" pitchFamily="2" charset="0"/>
              </a:rPr>
              <a:t>ox</a:t>
            </a:r>
            <a:r>
              <a:rPr lang="en-US" sz="1125" baseline="-20000" dirty="0">
                <a:latin typeface="Helvetica" pitchFamily="2" charset="0"/>
              </a:rPr>
              <a:t> </a:t>
            </a:r>
            <a:r>
              <a:rPr lang="en-US" sz="1125" dirty="0">
                <a:latin typeface="Helvetica" pitchFamily="2" charset="0"/>
              </a:rPr>
              <a:t>/a</a:t>
            </a:r>
          </a:p>
          <a:p>
            <a:pPr eaLnBrk="0" hangingPunct="0">
              <a:spcAft>
                <a:spcPct val="15000"/>
              </a:spcAft>
            </a:pPr>
            <a:r>
              <a:rPr lang="en-US" sz="1125" dirty="0">
                <a:latin typeface="Helvetica" pitchFamily="2" charset="0"/>
              </a:rPr>
              <a:t>Wire width:	W/a</a:t>
            </a:r>
          </a:p>
          <a:p>
            <a:pPr eaLnBrk="0" hangingPunct="0">
              <a:spcAft>
                <a:spcPct val="15000"/>
              </a:spcAft>
            </a:pPr>
            <a:r>
              <a:rPr lang="en-US" sz="1125" dirty="0">
                <a:latin typeface="Helvetica" pitchFamily="2" charset="0"/>
              </a:rPr>
              <a:t>Gate width:	L/a</a:t>
            </a:r>
          </a:p>
          <a:p>
            <a:pPr eaLnBrk="0" hangingPunct="0">
              <a:spcAft>
                <a:spcPct val="15000"/>
              </a:spcAft>
            </a:pPr>
            <a:r>
              <a:rPr lang="en-US" sz="1125" dirty="0">
                <a:latin typeface="Helvetica" pitchFamily="2" charset="0"/>
              </a:rPr>
              <a:t>Diffusion:	</a:t>
            </a:r>
            <a:r>
              <a:rPr lang="en-US" sz="1125" dirty="0" err="1">
                <a:latin typeface="Helvetica" pitchFamily="2" charset="0"/>
              </a:rPr>
              <a:t>x</a:t>
            </a:r>
            <a:r>
              <a:rPr lang="en-US" sz="1125" baseline="-20000" dirty="0" err="1">
                <a:latin typeface="Helvetica" pitchFamily="2" charset="0"/>
              </a:rPr>
              <a:t>d</a:t>
            </a:r>
            <a:r>
              <a:rPr lang="en-US" sz="1125" baseline="-20000" dirty="0">
                <a:latin typeface="Helvetica" pitchFamily="2" charset="0"/>
              </a:rPr>
              <a:t> </a:t>
            </a:r>
            <a:r>
              <a:rPr lang="en-US" sz="1125" dirty="0">
                <a:latin typeface="Helvetica" pitchFamily="2" charset="0"/>
              </a:rPr>
              <a:t>/a</a:t>
            </a:r>
          </a:p>
          <a:p>
            <a:pPr eaLnBrk="0" hangingPunct="0">
              <a:spcAft>
                <a:spcPct val="15000"/>
              </a:spcAft>
            </a:pPr>
            <a:r>
              <a:rPr lang="en-US" sz="1125" dirty="0">
                <a:latin typeface="Helvetica" pitchFamily="2" charset="0"/>
              </a:rPr>
              <a:t>Substrate:	a</a:t>
            </a:r>
            <a:r>
              <a:rPr lang="en-US" sz="1125" baseline="-20000" dirty="0">
                <a:latin typeface="Helvetica" pitchFamily="2" charset="0"/>
              </a:rPr>
              <a:t> </a:t>
            </a:r>
            <a:r>
              <a:rPr lang="en-US" sz="1125" dirty="0">
                <a:latin typeface="Helvetica" pitchFamily="2" charset="0"/>
              </a:rPr>
              <a:t>*</a:t>
            </a:r>
            <a:r>
              <a:rPr lang="en-US" sz="1125" baseline="-20000" dirty="0">
                <a:latin typeface="Helvetica" pitchFamily="2" charset="0"/>
              </a:rPr>
              <a:t> </a:t>
            </a:r>
            <a:r>
              <a:rPr lang="en-US" sz="1125" dirty="0">
                <a:latin typeface="Helvetica" pitchFamily="2" charset="0"/>
              </a:rPr>
              <a:t>N</a:t>
            </a:r>
            <a:r>
              <a:rPr lang="en-US" sz="1125" baseline="-20000" dirty="0">
                <a:latin typeface="Helvetica" pitchFamily="2" charset="0"/>
              </a:rPr>
              <a:t>A</a:t>
            </a:r>
            <a:endParaRPr lang="en-US" sz="1125" dirty="0">
              <a:latin typeface="Helvetica" pitchFamily="2" charset="0"/>
            </a:endParaRPr>
          </a:p>
          <a:p>
            <a:pPr lvl="1" eaLnBrk="0" hangingPunct="0">
              <a:lnSpc>
                <a:spcPct val="90000"/>
              </a:lnSpc>
              <a:spcAft>
                <a:spcPct val="15000"/>
              </a:spcAft>
            </a:pPr>
            <a:endParaRPr lang="en-US" sz="1125" baseline="-20000" dirty="0">
              <a:latin typeface="Helvetica" pitchFamily="2" charset="0"/>
              <a:ea typeface="ＭＳ Ｐゴシック" charset="0"/>
            </a:endParaRPr>
          </a:p>
          <a:p>
            <a:pPr lvl="1" eaLnBrk="0" hangingPunct="0">
              <a:lnSpc>
                <a:spcPct val="90000"/>
              </a:lnSpc>
              <a:spcAft>
                <a:spcPct val="15000"/>
              </a:spcAft>
            </a:pPr>
            <a:r>
              <a:rPr lang="en-US" sz="1125" baseline="30000" dirty="0">
                <a:latin typeface="Helvetica" pitchFamily="2" charset="0"/>
                <a:ea typeface="ＭＳ Ｐゴシック" charset="0"/>
              </a:rPr>
              <a:t> </a:t>
            </a:r>
          </a:p>
          <a:p>
            <a:pPr lvl="1" eaLnBrk="0" hangingPunct="0">
              <a:lnSpc>
                <a:spcPct val="90000"/>
              </a:lnSpc>
              <a:spcAft>
                <a:spcPct val="15000"/>
              </a:spcAft>
            </a:pPr>
            <a:r>
              <a:rPr lang="en-US" sz="1125" baseline="-20000" dirty="0">
                <a:latin typeface="Helvetica" pitchFamily="2" charset="0"/>
                <a:ea typeface="ＭＳ Ｐゴシック" charset="0"/>
              </a:rPr>
              <a:t> </a:t>
            </a:r>
          </a:p>
        </p:txBody>
      </p:sp>
      <p:sp>
        <p:nvSpPr>
          <p:cNvPr id="5" name="Text Box 3"/>
          <p:cNvSpPr txBox="1">
            <a:spLocks noChangeArrowheads="1"/>
          </p:cNvSpPr>
          <p:nvPr/>
        </p:nvSpPr>
        <p:spPr bwMode="auto">
          <a:xfrm>
            <a:off x="480280" y="3027789"/>
            <a:ext cx="2284730" cy="116859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5400">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lIns="0" tIns="0" rIns="0" bIns="0">
            <a:spAutoFit/>
          </a:bodyPr>
          <a:lstStyle>
            <a:lvl1pPr defTabSz="823913">
              <a:tabLst>
                <a:tab pos="1431925" algn="l"/>
              </a:tabLst>
              <a:defRPr sz="2400">
                <a:solidFill>
                  <a:schemeClr val="tx1"/>
                </a:solidFill>
                <a:latin typeface="Times New Roman" charset="0"/>
                <a:ea typeface="ＭＳ Ｐゴシック" charset="0"/>
                <a:cs typeface="Arial" charset="0"/>
              </a:defRPr>
            </a:lvl1pPr>
            <a:lvl2pPr marL="412750" defTabSz="823913">
              <a:tabLst>
                <a:tab pos="1431925" algn="l"/>
              </a:tabLst>
              <a:defRPr sz="2400">
                <a:solidFill>
                  <a:schemeClr val="tx1"/>
                </a:solidFill>
                <a:latin typeface="Times New Roman" charset="0"/>
                <a:ea typeface="Arial" charset="0"/>
                <a:cs typeface="Arial" charset="0"/>
              </a:defRPr>
            </a:lvl2pPr>
            <a:lvl3pPr marL="823913" defTabSz="823913">
              <a:tabLst>
                <a:tab pos="1431925" algn="l"/>
              </a:tabLst>
              <a:defRPr sz="2400">
                <a:solidFill>
                  <a:schemeClr val="tx1"/>
                </a:solidFill>
                <a:latin typeface="Times New Roman" charset="0"/>
                <a:ea typeface="Arial" charset="0"/>
                <a:cs typeface="Arial" charset="0"/>
              </a:defRPr>
            </a:lvl3pPr>
            <a:lvl4pPr marL="1236663" defTabSz="823913">
              <a:tabLst>
                <a:tab pos="1431925" algn="l"/>
              </a:tabLst>
              <a:defRPr sz="2400">
                <a:solidFill>
                  <a:schemeClr val="tx1"/>
                </a:solidFill>
                <a:latin typeface="Times New Roman" charset="0"/>
                <a:ea typeface="Arial" charset="0"/>
                <a:cs typeface="Arial" charset="0"/>
              </a:defRPr>
            </a:lvl4pPr>
            <a:lvl5pPr marL="1649413" defTabSz="823913">
              <a:tabLst>
                <a:tab pos="1431925" algn="l"/>
              </a:tabLst>
              <a:defRPr sz="2400">
                <a:solidFill>
                  <a:schemeClr val="tx1"/>
                </a:solidFill>
                <a:latin typeface="Times New Roman" charset="0"/>
                <a:ea typeface="Arial" charset="0"/>
                <a:cs typeface="Arial" charset="0"/>
              </a:defRPr>
            </a:lvl5pPr>
            <a:lvl6pPr marL="2106613" defTabSz="823913" fontAlgn="base">
              <a:spcBef>
                <a:spcPct val="0"/>
              </a:spcBef>
              <a:spcAft>
                <a:spcPct val="0"/>
              </a:spcAft>
              <a:tabLst>
                <a:tab pos="1431925" algn="l"/>
              </a:tabLst>
              <a:defRPr sz="2400">
                <a:solidFill>
                  <a:schemeClr val="tx1"/>
                </a:solidFill>
                <a:latin typeface="Times New Roman" charset="0"/>
                <a:ea typeface="Arial" charset="0"/>
                <a:cs typeface="Arial" charset="0"/>
              </a:defRPr>
            </a:lvl6pPr>
            <a:lvl7pPr marL="2563813" defTabSz="823913" fontAlgn="base">
              <a:spcBef>
                <a:spcPct val="0"/>
              </a:spcBef>
              <a:spcAft>
                <a:spcPct val="0"/>
              </a:spcAft>
              <a:tabLst>
                <a:tab pos="1431925" algn="l"/>
              </a:tabLst>
              <a:defRPr sz="2400">
                <a:solidFill>
                  <a:schemeClr val="tx1"/>
                </a:solidFill>
                <a:latin typeface="Times New Roman" charset="0"/>
                <a:ea typeface="Arial" charset="0"/>
                <a:cs typeface="Arial" charset="0"/>
              </a:defRPr>
            </a:lvl7pPr>
            <a:lvl8pPr marL="3021013" defTabSz="823913" fontAlgn="base">
              <a:spcBef>
                <a:spcPct val="0"/>
              </a:spcBef>
              <a:spcAft>
                <a:spcPct val="0"/>
              </a:spcAft>
              <a:tabLst>
                <a:tab pos="1431925" algn="l"/>
              </a:tabLst>
              <a:defRPr sz="2400">
                <a:solidFill>
                  <a:schemeClr val="tx1"/>
                </a:solidFill>
                <a:latin typeface="Times New Roman" charset="0"/>
                <a:ea typeface="Arial" charset="0"/>
                <a:cs typeface="Arial" charset="0"/>
              </a:defRPr>
            </a:lvl8pPr>
            <a:lvl9pPr marL="3478213" defTabSz="823913" fontAlgn="base">
              <a:spcBef>
                <a:spcPct val="0"/>
              </a:spcBef>
              <a:spcAft>
                <a:spcPct val="0"/>
              </a:spcAft>
              <a:tabLst>
                <a:tab pos="1431925" algn="l"/>
              </a:tabLst>
              <a:defRPr sz="2400">
                <a:solidFill>
                  <a:schemeClr val="tx1"/>
                </a:solidFill>
                <a:latin typeface="Times New Roman" charset="0"/>
                <a:ea typeface="Arial" charset="0"/>
                <a:cs typeface="Arial" charset="0"/>
              </a:defRPr>
            </a:lvl9pPr>
          </a:lstStyle>
          <a:p>
            <a:pPr eaLnBrk="0" hangingPunct="0">
              <a:spcAft>
                <a:spcPct val="15000"/>
              </a:spcAft>
            </a:pPr>
            <a:r>
              <a:rPr lang="en-US" sz="1125" i="1" dirty="0">
                <a:latin typeface="Helvetica" pitchFamily="2" charset="0"/>
              </a:rPr>
              <a:t>RESULTS:</a:t>
            </a:r>
          </a:p>
          <a:p>
            <a:pPr eaLnBrk="0" hangingPunct="0">
              <a:spcAft>
                <a:spcPct val="15000"/>
              </a:spcAft>
            </a:pPr>
            <a:endParaRPr lang="en-US" sz="1125" dirty="0">
              <a:latin typeface="Helvetica" pitchFamily="2" charset="0"/>
            </a:endParaRPr>
          </a:p>
          <a:p>
            <a:pPr eaLnBrk="0" hangingPunct="0">
              <a:spcAft>
                <a:spcPct val="15000"/>
              </a:spcAft>
            </a:pPr>
            <a:r>
              <a:rPr lang="en-US" sz="1125" dirty="0">
                <a:latin typeface="Helvetica" pitchFamily="2" charset="0"/>
              </a:rPr>
              <a:t>Higher Density:	~a</a:t>
            </a:r>
            <a:r>
              <a:rPr lang="en-US" sz="1125" baseline="30000" dirty="0">
                <a:latin typeface="Helvetica" pitchFamily="2" charset="0"/>
              </a:rPr>
              <a:t>2</a:t>
            </a:r>
            <a:endParaRPr lang="en-US" sz="1125" dirty="0">
              <a:latin typeface="Helvetica" pitchFamily="2" charset="0"/>
            </a:endParaRPr>
          </a:p>
          <a:p>
            <a:pPr eaLnBrk="0" hangingPunct="0">
              <a:spcAft>
                <a:spcPct val="15000"/>
              </a:spcAft>
            </a:pPr>
            <a:r>
              <a:rPr lang="en-US" sz="1125" dirty="0">
                <a:latin typeface="Helvetica" pitchFamily="2" charset="0"/>
              </a:rPr>
              <a:t>Higher Speed:	~a</a:t>
            </a:r>
          </a:p>
          <a:p>
            <a:pPr eaLnBrk="0" hangingPunct="0">
              <a:spcAft>
                <a:spcPct val="15000"/>
              </a:spcAft>
            </a:pPr>
            <a:r>
              <a:rPr lang="en-US" sz="1125" dirty="0">
                <a:latin typeface="Helvetica" pitchFamily="2" charset="0"/>
              </a:rPr>
              <a:t>Power/</a:t>
            </a:r>
            <a:r>
              <a:rPr lang="en-US" sz="1125" dirty="0" err="1">
                <a:latin typeface="Helvetica" pitchFamily="2" charset="0"/>
              </a:rPr>
              <a:t>ckt</a:t>
            </a:r>
            <a:r>
              <a:rPr lang="en-US" sz="1125" dirty="0">
                <a:latin typeface="Helvetica" pitchFamily="2" charset="0"/>
              </a:rPr>
              <a:t>:	~1/a</a:t>
            </a:r>
            <a:r>
              <a:rPr lang="en-US" sz="1125" baseline="30000" dirty="0">
                <a:latin typeface="Helvetica" pitchFamily="2" charset="0"/>
              </a:rPr>
              <a:t>2</a:t>
            </a:r>
            <a:endParaRPr lang="en-US" sz="1125" dirty="0">
              <a:latin typeface="Helvetica" pitchFamily="2" charset="0"/>
            </a:endParaRPr>
          </a:p>
          <a:p>
            <a:pPr eaLnBrk="0" hangingPunct="0">
              <a:spcAft>
                <a:spcPct val="15000"/>
              </a:spcAft>
            </a:pPr>
            <a:r>
              <a:rPr lang="en-US" sz="1125" dirty="0">
                <a:solidFill>
                  <a:srgbClr val="00FF00"/>
                </a:solidFill>
                <a:latin typeface="Helvetica" pitchFamily="2" charset="0"/>
              </a:rPr>
              <a:t>Power Density:	~Constant</a:t>
            </a:r>
          </a:p>
        </p:txBody>
      </p:sp>
      <p:graphicFrame>
        <p:nvGraphicFramePr>
          <p:cNvPr id="6" name="Object 5"/>
          <p:cNvGraphicFramePr>
            <a:graphicFrameLocks noChangeAspect="1"/>
          </p:cNvGraphicFramePr>
          <p:nvPr>
            <p:extLst>
              <p:ext uri="{D42A27DB-BD31-4B8C-83A1-F6EECF244321}">
                <p14:modId xmlns:p14="http://schemas.microsoft.com/office/powerpoint/2010/main" val="2523686543"/>
              </p:ext>
            </p:extLst>
          </p:nvPr>
        </p:nvGraphicFramePr>
        <p:xfrm>
          <a:off x="6012707" y="1124155"/>
          <a:ext cx="2374730" cy="1729475"/>
        </p:xfrm>
        <a:graphic>
          <a:graphicData uri="http://schemas.openxmlformats.org/presentationml/2006/ole">
            <mc:AlternateContent xmlns:mc="http://schemas.openxmlformats.org/markup-compatibility/2006">
              <mc:Choice xmlns:v="urn:schemas-microsoft-com:vml" Requires="v">
                <p:oleObj spid="_x0000_s1113" name="Drawing" r:id="rId3" imgW="3855600" imgH="2808000" progId="FLW3Drawing">
                  <p:embed/>
                </p:oleObj>
              </mc:Choice>
              <mc:Fallback>
                <p:oleObj name="Drawing" r:id="rId3" imgW="3855600" imgH="2808000" progId="FLW3Drawing">
                  <p:embed/>
                  <p:pic>
                    <p:nvPicPr>
                      <p:cNvPr id="6"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12707" y="1124155"/>
                        <a:ext cx="2374730" cy="1729475"/>
                      </a:xfrm>
                      <a:prstGeom prst="rect">
                        <a:avLst/>
                      </a:prstGeom>
                      <a:solidFill>
                        <a:srgbClr val="CCFFCC"/>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oleObj>
              </mc:Fallback>
            </mc:AlternateContent>
          </a:graphicData>
        </a:graphic>
      </p:graphicFrame>
      <p:pic>
        <p:nvPicPr>
          <p:cNvPr id="12" name="Picture 11">
            <a:extLst>
              <a:ext uri="{FF2B5EF4-FFF2-40B4-BE49-F238E27FC236}">
                <a16:creationId xmlns:a16="http://schemas.microsoft.com/office/drawing/2014/main" id="{C2C3C053-DC21-1347-B3EE-3F018A78FC33}"/>
              </a:ext>
            </a:extLst>
          </p:cNvPr>
          <p:cNvPicPr>
            <a:picLocks noChangeAspect="1"/>
          </p:cNvPicPr>
          <p:nvPr/>
        </p:nvPicPr>
        <p:blipFill>
          <a:blip r:embed="rId5"/>
          <a:stretch>
            <a:fillRect/>
          </a:stretch>
        </p:blipFill>
        <p:spPr>
          <a:xfrm>
            <a:off x="2864769" y="818391"/>
            <a:ext cx="2774545" cy="2184216"/>
          </a:xfrm>
          <a:prstGeom prst="rect">
            <a:avLst/>
          </a:prstGeom>
        </p:spPr>
      </p:pic>
      <p:pic>
        <p:nvPicPr>
          <p:cNvPr id="13" name="Picture 12">
            <a:extLst>
              <a:ext uri="{FF2B5EF4-FFF2-40B4-BE49-F238E27FC236}">
                <a16:creationId xmlns:a16="http://schemas.microsoft.com/office/drawing/2014/main" id="{DDF49B9A-3519-E246-AB87-A819ACE1F8E3}"/>
              </a:ext>
            </a:extLst>
          </p:cNvPr>
          <p:cNvPicPr>
            <a:picLocks noChangeAspect="1"/>
          </p:cNvPicPr>
          <p:nvPr/>
        </p:nvPicPr>
        <p:blipFill rotWithShape="1">
          <a:blip r:embed="rId6"/>
          <a:srcRect l="2009" t="15699" r="2659" b="7529"/>
          <a:stretch/>
        </p:blipFill>
        <p:spPr>
          <a:xfrm>
            <a:off x="92361" y="872884"/>
            <a:ext cx="8952917" cy="3604923"/>
          </a:xfrm>
          <a:prstGeom prst="rect">
            <a:avLst/>
          </a:prstGeom>
        </p:spPr>
      </p:pic>
    </p:spTree>
    <p:extLst>
      <p:ext uri="{BB962C8B-B14F-4D97-AF65-F5344CB8AC3E}">
        <p14:creationId xmlns:p14="http://schemas.microsoft.com/office/powerpoint/2010/main" val="252978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E347ACF-DC63-B24F-8EDE-A8235E109DD4}"/>
              </a:ext>
            </a:extLst>
          </p:cNvPr>
          <p:cNvSpPr>
            <a:spLocks noGrp="1"/>
          </p:cNvSpPr>
          <p:nvPr>
            <p:ph type="title"/>
          </p:nvPr>
        </p:nvSpPr>
        <p:spPr/>
        <p:txBody>
          <a:bodyPr/>
          <a:lstStyle/>
          <a:p>
            <a:r>
              <a:rPr lang="en-US" dirty="0"/>
              <a:t>Earlier Signs of Concern – Break Down of Strong Scaling</a:t>
            </a:r>
          </a:p>
        </p:txBody>
      </p:sp>
      <p:sp>
        <p:nvSpPr>
          <p:cNvPr id="2" name="Slide Number Placeholder 1">
            <a:extLst>
              <a:ext uri="{FF2B5EF4-FFF2-40B4-BE49-F238E27FC236}">
                <a16:creationId xmlns:a16="http://schemas.microsoft.com/office/drawing/2014/main" id="{4DE1CA9C-0395-DD49-A452-FF4851421BAA}"/>
              </a:ext>
            </a:extLst>
          </p:cNvPr>
          <p:cNvSpPr>
            <a:spLocks noGrp="1"/>
          </p:cNvSpPr>
          <p:nvPr>
            <p:ph type="sldNum" sz="quarter" idx="10"/>
          </p:nvPr>
        </p:nvSpPr>
        <p:spPr/>
        <p:txBody>
          <a:bodyPr/>
          <a:lstStyle/>
          <a:p>
            <a:fld id="{38132D04-DB0F-4616-976E-401F62A29C48}" type="slidenum">
              <a:rPr lang="fr-CH" smtClean="0"/>
              <a:pPr/>
              <a:t>7</a:t>
            </a:fld>
            <a:endParaRPr lang="fr-CH"/>
          </a:p>
        </p:txBody>
      </p:sp>
      <p:sp>
        <p:nvSpPr>
          <p:cNvPr id="3" name="Footer Placeholder 2">
            <a:extLst>
              <a:ext uri="{FF2B5EF4-FFF2-40B4-BE49-F238E27FC236}">
                <a16:creationId xmlns:a16="http://schemas.microsoft.com/office/drawing/2014/main" id="{62922FB1-55EE-9540-B05C-40791F16E2D7}"/>
              </a:ext>
            </a:extLst>
          </p:cNvPr>
          <p:cNvSpPr>
            <a:spLocks noGrp="1"/>
          </p:cNvSpPr>
          <p:nvPr>
            <p:ph type="ftr" sz="quarter" idx="3"/>
          </p:nvPr>
        </p:nvSpPr>
        <p:spPr/>
        <p:txBody>
          <a:bodyPr/>
          <a:lstStyle/>
          <a:p>
            <a:r>
              <a:rPr lang="fr-CH"/>
              <a:t>ACAT19</a:t>
            </a:r>
            <a:endParaRPr lang="fr-CH" dirty="0"/>
          </a:p>
        </p:txBody>
      </p:sp>
      <p:pic>
        <p:nvPicPr>
          <p:cNvPr id="5" name="Picture 4">
            <a:extLst>
              <a:ext uri="{FF2B5EF4-FFF2-40B4-BE49-F238E27FC236}">
                <a16:creationId xmlns:a16="http://schemas.microsoft.com/office/drawing/2014/main" id="{5D630465-9351-D547-8CD1-3374DC961569}"/>
              </a:ext>
            </a:extLst>
          </p:cNvPr>
          <p:cNvPicPr>
            <a:picLocks noChangeAspect="1"/>
          </p:cNvPicPr>
          <p:nvPr/>
        </p:nvPicPr>
        <p:blipFill>
          <a:blip r:embed="rId2"/>
          <a:stretch>
            <a:fillRect/>
          </a:stretch>
        </p:blipFill>
        <p:spPr>
          <a:xfrm>
            <a:off x="306514" y="908491"/>
            <a:ext cx="3089952" cy="3079309"/>
          </a:xfrm>
          <a:prstGeom prst="rect">
            <a:avLst/>
          </a:prstGeom>
        </p:spPr>
      </p:pic>
      <p:sp>
        <p:nvSpPr>
          <p:cNvPr id="6" name="TextBox 5">
            <a:extLst>
              <a:ext uri="{FF2B5EF4-FFF2-40B4-BE49-F238E27FC236}">
                <a16:creationId xmlns:a16="http://schemas.microsoft.com/office/drawing/2014/main" id="{007182E9-53D4-F34F-AF16-EF3FA1CAFCEE}"/>
              </a:ext>
            </a:extLst>
          </p:cNvPr>
          <p:cNvSpPr txBox="1"/>
          <p:nvPr/>
        </p:nvSpPr>
        <p:spPr>
          <a:xfrm>
            <a:off x="425781" y="4057386"/>
            <a:ext cx="2970685" cy="230832"/>
          </a:xfrm>
          <a:prstGeom prst="rect">
            <a:avLst/>
          </a:prstGeom>
          <a:noFill/>
        </p:spPr>
        <p:txBody>
          <a:bodyPr wrap="none" rtlCol="0">
            <a:spAutoFit/>
          </a:bodyPr>
          <a:lstStyle/>
          <a:p>
            <a:r>
              <a:rPr lang="en-US" sz="900" dirty="0"/>
              <a:t>Source: Dr. Dobb’s Journal, 30(3), 2005; update 2009 online</a:t>
            </a:r>
          </a:p>
        </p:txBody>
      </p:sp>
      <p:sp>
        <p:nvSpPr>
          <p:cNvPr id="7" name="TextBox 6">
            <a:extLst>
              <a:ext uri="{FF2B5EF4-FFF2-40B4-BE49-F238E27FC236}">
                <a16:creationId xmlns:a16="http://schemas.microsoft.com/office/drawing/2014/main" id="{B56A9EB4-9C94-4844-AAE5-DFFC57A096A2}"/>
              </a:ext>
            </a:extLst>
          </p:cNvPr>
          <p:cNvSpPr txBox="1"/>
          <p:nvPr/>
        </p:nvSpPr>
        <p:spPr>
          <a:xfrm>
            <a:off x="4074873" y="623026"/>
            <a:ext cx="4815293" cy="369332"/>
          </a:xfrm>
          <a:prstGeom prst="rect">
            <a:avLst/>
          </a:prstGeom>
          <a:noFill/>
        </p:spPr>
        <p:txBody>
          <a:bodyPr wrap="none" rtlCol="0">
            <a:spAutoFit/>
          </a:bodyPr>
          <a:lstStyle/>
          <a:p>
            <a:r>
              <a:rPr lang="en-US" b="1" dirty="0">
                <a:latin typeface="Arial Narrow" charset="0"/>
                <a:cs typeface="Arial Narrow" charset="0"/>
              </a:rPr>
              <a:t>Shaw et al., SC2014 - Molecular Dynamics – Anton2</a:t>
            </a:r>
          </a:p>
        </p:txBody>
      </p:sp>
      <p:grpSp>
        <p:nvGrpSpPr>
          <p:cNvPr id="13" name="Group 12">
            <a:extLst>
              <a:ext uri="{FF2B5EF4-FFF2-40B4-BE49-F238E27FC236}">
                <a16:creationId xmlns:a16="http://schemas.microsoft.com/office/drawing/2014/main" id="{B7BE7CA4-1BA4-7C45-B10A-F4993DAA2FEE}"/>
              </a:ext>
            </a:extLst>
          </p:cNvPr>
          <p:cNvGrpSpPr/>
          <p:nvPr/>
        </p:nvGrpSpPr>
        <p:grpSpPr>
          <a:xfrm>
            <a:off x="4736898" y="930886"/>
            <a:ext cx="3491244" cy="2446419"/>
            <a:chOff x="1246308" y="-446465"/>
            <a:chExt cx="8229600" cy="5766727"/>
          </a:xfrm>
        </p:grpSpPr>
        <p:pic>
          <p:nvPicPr>
            <p:cNvPr id="11" name="Content Placeholder 3">
              <a:extLst>
                <a:ext uri="{FF2B5EF4-FFF2-40B4-BE49-F238E27FC236}">
                  <a16:creationId xmlns:a16="http://schemas.microsoft.com/office/drawing/2014/main" id="{F2C95286-4B66-7B4E-83D7-0511E3B13F40}"/>
                </a:ext>
              </a:extLst>
            </p:cNvPr>
            <p:cNvPicPr>
              <a:picLocks noChangeAspect="1"/>
            </p:cNvPicPr>
            <p:nvPr/>
          </p:nvPicPr>
          <p:blipFill>
            <a:blip r:embed="rId3"/>
            <a:srcRect t="-2823" b="-2823"/>
            <a:stretch>
              <a:fillRect/>
            </a:stretch>
          </p:blipFill>
          <p:spPr>
            <a:xfrm>
              <a:off x="1246308" y="-446465"/>
              <a:ext cx="8229600" cy="5766727"/>
            </a:xfrm>
            <a:prstGeom prst="rect">
              <a:avLst/>
            </a:prstGeom>
          </p:spPr>
        </p:pic>
        <p:pic>
          <p:nvPicPr>
            <p:cNvPr id="12" name="Picture 11">
              <a:extLst>
                <a:ext uri="{FF2B5EF4-FFF2-40B4-BE49-F238E27FC236}">
                  <a16:creationId xmlns:a16="http://schemas.microsoft.com/office/drawing/2014/main" id="{3E9DDA85-36CF-5F46-B910-616655DEB0E6}"/>
                </a:ext>
              </a:extLst>
            </p:cNvPr>
            <p:cNvPicPr>
              <a:picLocks noChangeAspect="1"/>
            </p:cNvPicPr>
            <p:nvPr/>
          </p:nvPicPr>
          <p:blipFill>
            <a:blip r:embed="rId4"/>
            <a:stretch>
              <a:fillRect/>
            </a:stretch>
          </p:blipFill>
          <p:spPr>
            <a:xfrm>
              <a:off x="5303966" y="2458521"/>
              <a:ext cx="3928933" cy="2724905"/>
            </a:xfrm>
            <a:prstGeom prst="rect">
              <a:avLst/>
            </a:prstGeom>
          </p:spPr>
        </p:pic>
      </p:grpSp>
      <p:pic>
        <p:nvPicPr>
          <p:cNvPr id="14" name="Picture 13">
            <a:extLst>
              <a:ext uri="{FF2B5EF4-FFF2-40B4-BE49-F238E27FC236}">
                <a16:creationId xmlns:a16="http://schemas.microsoft.com/office/drawing/2014/main" id="{1A2963C8-8207-EA43-B55C-95B12A8553D2}"/>
              </a:ext>
            </a:extLst>
          </p:cNvPr>
          <p:cNvPicPr>
            <a:picLocks noChangeAspect="1"/>
          </p:cNvPicPr>
          <p:nvPr/>
        </p:nvPicPr>
        <p:blipFill rotWithShape="1">
          <a:blip r:embed="rId5"/>
          <a:srcRect t="55627"/>
          <a:stretch/>
        </p:blipFill>
        <p:spPr>
          <a:xfrm>
            <a:off x="4864481" y="3458807"/>
            <a:ext cx="3236078" cy="1178206"/>
          </a:xfrm>
          <a:prstGeom prst="rect">
            <a:avLst/>
          </a:prstGeom>
        </p:spPr>
      </p:pic>
      <p:sp>
        <p:nvSpPr>
          <p:cNvPr id="17" name="TextBox 16">
            <a:extLst>
              <a:ext uri="{FF2B5EF4-FFF2-40B4-BE49-F238E27FC236}">
                <a16:creationId xmlns:a16="http://schemas.microsoft.com/office/drawing/2014/main" id="{BC6549DD-8CF1-C74F-B720-39342E80A937}"/>
              </a:ext>
            </a:extLst>
          </p:cNvPr>
          <p:cNvSpPr txBox="1"/>
          <p:nvPr/>
        </p:nvSpPr>
        <p:spPr>
          <a:xfrm>
            <a:off x="4505009" y="4714329"/>
            <a:ext cx="4268635" cy="307777"/>
          </a:xfrm>
          <a:prstGeom prst="rect">
            <a:avLst/>
          </a:prstGeom>
          <a:noFill/>
        </p:spPr>
        <p:txBody>
          <a:bodyPr wrap="square" rtlCol="0">
            <a:spAutoFit/>
          </a:bodyPr>
          <a:lstStyle/>
          <a:p>
            <a:r>
              <a:rPr lang="en-US" sz="1400" dirty="0">
                <a:solidFill>
                  <a:schemeClr val="accent1"/>
                </a:solidFill>
                <a:sym typeface="Wingdings" pitchFamily="2" charset="2"/>
              </a:rPr>
              <a:t> </a:t>
            </a:r>
            <a:r>
              <a:rPr lang="en-US" sz="1400" dirty="0">
                <a:solidFill>
                  <a:schemeClr val="accent1"/>
                </a:solidFill>
              </a:rPr>
              <a:t>O(100x) faster than general-purpose computers</a:t>
            </a:r>
          </a:p>
        </p:txBody>
      </p:sp>
      <p:sp>
        <p:nvSpPr>
          <p:cNvPr id="24" name="Freeform 22">
            <a:extLst>
              <a:ext uri="{FF2B5EF4-FFF2-40B4-BE49-F238E27FC236}">
                <a16:creationId xmlns:a16="http://schemas.microsoft.com/office/drawing/2014/main" id="{66AA0B4C-AB76-C847-AC4B-B9B4ED4ECA02}"/>
              </a:ext>
            </a:extLst>
          </p:cNvPr>
          <p:cNvSpPr>
            <a:spLocks/>
          </p:cNvSpPr>
          <p:nvPr/>
        </p:nvSpPr>
        <p:spPr bwMode="auto">
          <a:xfrm>
            <a:off x="2408663" y="2016278"/>
            <a:ext cx="987803" cy="581903"/>
          </a:xfrm>
          <a:custGeom>
            <a:avLst/>
            <a:gdLst>
              <a:gd name="T0" fmla="*/ 514 w 1020"/>
              <a:gd name="T1" fmla="*/ 0 h 484"/>
              <a:gd name="T2" fmla="*/ 196 w 1020"/>
              <a:gd name="T3" fmla="*/ 91 h 484"/>
              <a:gd name="T4" fmla="*/ 15 w 1020"/>
              <a:gd name="T5" fmla="*/ 272 h 484"/>
              <a:gd name="T6" fmla="*/ 105 w 1020"/>
              <a:gd name="T7" fmla="*/ 408 h 484"/>
              <a:gd name="T8" fmla="*/ 604 w 1020"/>
              <a:gd name="T9" fmla="*/ 454 h 484"/>
              <a:gd name="T10" fmla="*/ 967 w 1020"/>
              <a:gd name="T11" fmla="*/ 227 h 484"/>
              <a:gd name="T12" fmla="*/ 922 w 1020"/>
              <a:gd name="T13" fmla="*/ 45 h 484"/>
              <a:gd name="T14" fmla="*/ 559 w 1020"/>
              <a:gd name="T15" fmla="*/ 45 h 484"/>
              <a:gd name="T16" fmla="*/ 332 w 1020"/>
              <a:gd name="T17" fmla="*/ 91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20" h="484">
                <a:moveTo>
                  <a:pt x="514" y="0"/>
                </a:moveTo>
                <a:cubicBezTo>
                  <a:pt x="396" y="23"/>
                  <a:pt x="279" y="46"/>
                  <a:pt x="196" y="91"/>
                </a:cubicBezTo>
                <a:cubicBezTo>
                  <a:pt x="113" y="136"/>
                  <a:pt x="30" y="219"/>
                  <a:pt x="15" y="272"/>
                </a:cubicBezTo>
                <a:cubicBezTo>
                  <a:pt x="0" y="325"/>
                  <a:pt x="7" y="378"/>
                  <a:pt x="105" y="408"/>
                </a:cubicBezTo>
                <a:cubicBezTo>
                  <a:pt x="203" y="438"/>
                  <a:pt x="461" y="484"/>
                  <a:pt x="604" y="454"/>
                </a:cubicBezTo>
                <a:cubicBezTo>
                  <a:pt x="747" y="424"/>
                  <a:pt x="914" y="295"/>
                  <a:pt x="967" y="227"/>
                </a:cubicBezTo>
                <a:cubicBezTo>
                  <a:pt x="1020" y="159"/>
                  <a:pt x="990" y="75"/>
                  <a:pt x="922" y="45"/>
                </a:cubicBezTo>
                <a:cubicBezTo>
                  <a:pt x="854" y="15"/>
                  <a:pt x="657" y="37"/>
                  <a:pt x="559" y="45"/>
                </a:cubicBezTo>
                <a:cubicBezTo>
                  <a:pt x="461" y="53"/>
                  <a:pt x="396" y="72"/>
                  <a:pt x="332" y="91"/>
                </a:cubicBezTo>
              </a:path>
            </a:pathLst>
          </a:custGeom>
          <a:noFill/>
          <a:ln w="38100" cmpd="sng">
            <a:solidFill>
              <a:srgbClr val="FF0000"/>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sz="1350" dirty="0"/>
          </a:p>
        </p:txBody>
      </p:sp>
    </p:spTree>
    <p:extLst>
      <p:ext uri="{BB962C8B-B14F-4D97-AF65-F5344CB8AC3E}">
        <p14:creationId xmlns:p14="http://schemas.microsoft.com/office/powerpoint/2010/main" val="14915881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7" grpId="0"/>
      <p:bldP spid="2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B83A96A-6D4C-074C-806E-3E78E034D6DF}"/>
              </a:ext>
            </a:extLst>
          </p:cNvPr>
          <p:cNvSpPr>
            <a:spLocks noGrp="1"/>
          </p:cNvSpPr>
          <p:nvPr>
            <p:ph type="title"/>
          </p:nvPr>
        </p:nvSpPr>
        <p:spPr/>
        <p:txBody>
          <a:bodyPr/>
          <a:lstStyle/>
          <a:p>
            <a:r>
              <a:rPr lang="en-US" dirty="0"/>
              <a:t>The End of Moore as we Know it for Weak Scaling?!</a:t>
            </a:r>
          </a:p>
        </p:txBody>
      </p:sp>
      <p:sp>
        <p:nvSpPr>
          <p:cNvPr id="2" name="Slide Number Placeholder 1">
            <a:extLst>
              <a:ext uri="{FF2B5EF4-FFF2-40B4-BE49-F238E27FC236}">
                <a16:creationId xmlns:a16="http://schemas.microsoft.com/office/drawing/2014/main" id="{0BB8A170-C136-F947-9F76-6ACF4C9A0D0E}"/>
              </a:ext>
            </a:extLst>
          </p:cNvPr>
          <p:cNvSpPr>
            <a:spLocks noGrp="1"/>
          </p:cNvSpPr>
          <p:nvPr>
            <p:ph type="sldNum" sz="quarter" idx="10"/>
          </p:nvPr>
        </p:nvSpPr>
        <p:spPr/>
        <p:txBody>
          <a:bodyPr/>
          <a:lstStyle/>
          <a:p>
            <a:fld id="{38132D04-DB0F-4616-976E-401F62A29C48}" type="slidenum">
              <a:rPr lang="fr-CH" smtClean="0"/>
              <a:pPr/>
              <a:t>8</a:t>
            </a:fld>
            <a:endParaRPr lang="fr-CH"/>
          </a:p>
        </p:txBody>
      </p:sp>
      <p:sp>
        <p:nvSpPr>
          <p:cNvPr id="3" name="Footer Placeholder 2">
            <a:extLst>
              <a:ext uri="{FF2B5EF4-FFF2-40B4-BE49-F238E27FC236}">
                <a16:creationId xmlns:a16="http://schemas.microsoft.com/office/drawing/2014/main" id="{9372C3CF-F141-D243-96D3-FE4020EC4BC0}"/>
              </a:ext>
            </a:extLst>
          </p:cNvPr>
          <p:cNvSpPr>
            <a:spLocks noGrp="1"/>
          </p:cNvSpPr>
          <p:nvPr>
            <p:ph type="ftr" sz="quarter" idx="3"/>
          </p:nvPr>
        </p:nvSpPr>
        <p:spPr/>
        <p:txBody>
          <a:bodyPr/>
          <a:lstStyle/>
          <a:p>
            <a:r>
              <a:rPr lang="fr-CH"/>
              <a:t>ACAT19</a:t>
            </a:r>
            <a:endParaRPr lang="fr-CH" dirty="0"/>
          </a:p>
        </p:txBody>
      </p:sp>
      <p:pic>
        <p:nvPicPr>
          <p:cNvPr id="5" name="Picture 4">
            <a:extLst>
              <a:ext uri="{FF2B5EF4-FFF2-40B4-BE49-F238E27FC236}">
                <a16:creationId xmlns:a16="http://schemas.microsoft.com/office/drawing/2014/main" id="{374A936E-CB1E-4245-BCC7-614CA41EC3A1}"/>
              </a:ext>
            </a:extLst>
          </p:cNvPr>
          <p:cNvPicPr>
            <a:picLocks noChangeAspect="1"/>
          </p:cNvPicPr>
          <p:nvPr/>
        </p:nvPicPr>
        <p:blipFill>
          <a:blip r:embed="rId2"/>
          <a:stretch>
            <a:fillRect/>
          </a:stretch>
        </p:blipFill>
        <p:spPr>
          <a:xfrm>
            <a:off x="7848600" y="112200"/>
            <a:ext cx="1099750" cy="1333030"/>
          </a:xfrm>
          <a:prstGeom prst="rect">
            <a:avLst/>
          </a:prstGeom>
        </p:spPr>
      </p:pic>
      <p:sp>
        <p:nvSpPr>
          <p:cNvPr id="9" name="Rectangle 8">
            <a:extLst>
              <a:ext uri="{FF2B5EF4-FFF2-40B4-BE49-F238E27FC236}">
                <a16:creationId xmlns:a16="http://schemas.microsoft.com/office/drawing/2014/main" id="{D4E66D7E-D410-2648-8F3F-515AEB0D4C7B}"/>
              </a:ext>
            </a:extLst>
          </p:cNvPr>
          <p:cNvSpPr/>
          <p:nvPr/>
        </p:nvSpPr>
        <p:spPr>
          <a:xfrm>
            <a:off x="342900" y="900243"/>
            <a:ext cx="8092146" cy="1815882"/>
          </a:xfrm>
          <a:prstGeom prst="rect">
            <a:avLst/>
          </a:prstGeom>
        </p:spPr>
        <p:txBody>
          <a:bodyPr wrap="square">
            <a:spAutoFit/>
          </a:bodyPr>
          <a:lstStyle/>
          <a:p>
            <a:pPr marL="285750" indent="-285750">
              <a:buFont typeface="Arial" panose="020B0604020202020204" pitchFamily="34" charset="0"/>
              <a:buChar char="•"/>
            </a:pPr>
            <a:r>
              <a:rPr lang="en-US" sz="1600" dirty="0"/>
              <a:t>More Moore</a:t>
            </a:r>
          </a:p>
          <a:p>
            <a:pPr marL="742950" lvl="1" indent="-285750">
              <a:buFont typeface="Arial" panose="020B0604020202020204" pitchFamily="34" charset="0"/>
              <a:buChar char="•"/>
            </a:pPr>
            <a:r>
              <a:rPr lang="en-US" sz="1600" dirty="0"/>
              <a:t>“</a:t>
            </a:r>
            <a:r>
              <a:rPr lang="en-US" sz="1600" dirty="0">
                <a:solidFill>
                  <a:schemeClr val="accent1"/>
                </a:solidFill>
              </a:rPr>
              <a:t>Ground rule scaling </a:t>
            </a:r>
            <a:r>
              <a:rPr lang="en-US" sz="1600" dirty="0"/>
              <a:t>is expected to slow down and </a:t>
            </a:r>
            <a:r>
              <a:rPr lang="en-US" sz="1600" dirty="0">
                <a:solidFill>
                  <a:schemeClr val="accent1"/>
                </a:solidFill>
              </a:rPr>
              <a:t>saturate around 2027</a:t>
            </a:r>
            <a:r>
              <a:rPr lang="en-US" sz="1600" dirty="0"/>
              <a:t>”</a:t>
            </a:r>
          </a:p>
          <a:p>
            <a:pPr marL="742950" lvl="1" indent="-285750">
              <a:buFont typeface="Arial" panose="020B0604020202020204" pitchFamily="34" charset="0"/>
              <a:buChar char="•"/>
            </a:pPr>
            <a:r>
              <a:rPr lang="en-US" sz="1600" dirty="0"/>
              <a:t>“</a:t>
            </a:r>
            <a:r>
              <a:rPr lang="en-US" sz="1600" dirty="0">
                <a:solidFill>
                  <a:schemeClr val="accent1"/>
                </a:solidFill>
              </a:rPr>
              <a:t>Transition to 3D</a:t>
            </a:r>
            <a:r>
              <a:rPr lang="en-US" sz="1600" dirty="0"/>
              <a:t> integration and use of beyond CMOS devices for complementary System-on-Chip (SoC) functions are projected </a:t>
            </a:r>
            <a:r>
              <a:rPr lang="en-US" sz="1600" dirty="0">
                <a:solidFill>
                  <a:schemeClr val="accent1"/>
                </a:solidFill>
              </a:rPr>
              <a:t>after 2027</a:t>
            </a:r>
            <a:r>
              <a:rPr lang="en-US" sz="1600" dirty="0"/>
              <a:t>”</a:t>
            </a:r>
          </a:p>
          <a:p>
            <a:pPr marL="742950" lvl="1" indent="-285750">
              <a:buFont typeface="Arial" panose="020B0604020202020204" pitchFamily="34" charset="0"/>
              <a:buChar char="•"/>
            </a:pPr>
            <a:r>
              <a:rPr lang="en-US" sz="1600" dirty="0"/>
              <a:t>"technological solutions will assure continuation of </a:t>
            </a:r>
            <a:r>
              <a:rPr lang="en-US" sz="1600" dirty="0">
                <a:solidFill>
                  <a:schemeClr val="accent1"/>
                </a:solidFill>
              </a:rPr>
              <a:t>Moore’s Law for an additional 10−15 years</a:t>
            </a:r>
            <a:r>
              <a:rPr lang="en-US" sz="1600" dirty="0"/>
              <a:t>”</a:t>
            </a:r>
          </a:p>
          <a:p>
            <a:pPr marL="742950" lvl="1" indent="-285750">
              <a:buFont typeface="Arial" panose="020B0604020202020204" pitchFamily="34" charset="0"/>
              <a:buChar char="•"/>
            </a:pPr>
            <a:r>
              <a:rPr lang="en-US" sz="1600" dirty="0"/>
              <a:t>BUT also: “</a:t>
            </a:r>
            <a:r>
              <a:rPr lang="en-US" sz="1600" dirty="0">
                <a:solidFill>
                  <a:schemeClr val="accent1"/>
                </a:solidFill>
              </a:rPr>
              <a:t>Die cost reduction has been enabled so far by concurrent scaling </a:t>
            </a:r>
            <a:r>
              <a:rPr lang="en-US" sz="1600" dirty="0"/>
              <a:t>of poly pitch, metal pitch, and cell height scaling. This [</a:t>
            </a:r>
            <a:r>
              <a:rPr lang="en-US" sz="1600" dirty="0">
                <a:solidFill>
                  <a:schemeClr val="accent1"/>
                </a:solidFill>
              </a:rPr>
              <a:t>will likely</a:t>
            </a:r>
            <a:r>
              <a:rPr lang="en-US" sz="1600" dirty="0"/>
              <a:t>] </a:t>
            </a:r>
            <a:r>
              <a:rPr lang="en-US" sz="1600" dirty="0">
                <a:solidFill>
                  <a:schemeClr val="accent1"/>
                </a:solidFill>
              </a:rPr>
              <a:t>continue until 2024</a:t>
            </a:r>
            <a:r>
              <a:rPr lang="en-US" sz="1600" dirty="0"/>
              <a:t>”</a:t>
            </a:r>
          </a:p>
        </p:txBody>
      </p:sp>
      <p:pic>
        <p:nvPicPr>
          <p:cNvPr id="6" name="Picture 5">
            <a:extLst>
              <a:ext uri="{FF2B5EF4-FFF2-40B4-BE49-F238E27FC236}">
                <a16:creationId xmlns:a16="http://schemas.microsoft.com/office/drawing/2014/main" id="{2B1FD1E9-FE24-2245-897C-1332521A7B9C}"/>
              </a:ext>
            </a:extLst>
          </p:cNvPr>
          <p:cNvPicPr>
            <a:picLocks noChangeAspect="1"/>
          </p:cNvPicPr>
          <p:nvPr/>
        </p:nvPicPr>
        <p:blipFill rotWithShape="1">
          <a:blip r:embed="rId3"/>
          <a:srcRect b="44905"/>
          <a:stretch/>
        </p:blipFill>
        <p:spPr>
          <a:xfrm>
            <a:off x="3495404" y="2760584"/>
            <a:ext cx="5452946" cy="2153630"/>
          </a:xfrm>
          <a:prstGeom prst="rect">
            <a:avLst/>
          </a:prstGeom>
        </p:spPr>
      </p:pic>
      <p:sp>
        <p:nvSpPr>
          <p:cNvPr id="11" name="Rectangle 10">
            <a:extLst>
              <a:ext uri="{FF2B5EF4-FFF2-40B4-BE49-F238E27FC236}">
                <a16:creationId xmlns:a16="http://schemas.microsoft.com/office/drawing/2014/main" id="{2725FBA6-E667-0642-A412-781E1823D893}"/>
              </a:ext>
            </a:extLst>
          </p:cNvPr>
          <p:cNvSpPr/>
          <p:nvPr/>
        </p:nvSpPr>
        <p:spPr>
          <a:xfrm>
            <a:off x="342900" y="2716125"/>
            <a:ext cx="4572000" cy="1323439"/>
          </a:xfrm>
          <a:prstGeom prst="rect">
            <a:avLst/>
          </a:prstGeom>
        </p:spPr>
        <p:txBody>
          <a:bodyPr>
            <a:spAutoFit/>
          </a:bodyPr>
          <a:lstStyle/>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Beyond CMOS</a:t>
            </a:r>
          </a:p>
          <a:p>
            <a:pPr marL="742950" lvl="1" indent="-285750">
              <a:buFont typeface="Arial" panose="020B0604020202020204" pitchFamily="34" charset="0"/>
              <a:buChar char="•"/>
            </a:pPr>
            <a:r>
              <a:rPr lang="en-US" sz="1600" dirty="0"/>
              <a:t>Emerging Architectures</a:t>
            </a:r>
          </a:p>
          <a:p>
            <a:pPr marL="742950" lvl="1" indent="-285750">
              <a:buFont typeface="Arial" panose="020B0604020202020204" pitchFamily="34" charset="0"/>
              <a:buChar char="•"/>
            </a:pPr>
            <a:r>
              <a:rPr lang="en-US" sz="1600" dirty="0"/>
              <a:t>Emerging Devices/Processes</a:t>
            </a:r>
          </a:p>
          <a:p>
            <a:pPr marL="742950" lvl="1" indent="-285750">
              <a:buFont typeface="Arial" panose="020B0604020202020204" pitchFamily="34" charset="0"/>
              <a:buChar char="•"/>
            </a:pPr>
            <a:r>
              <a:rPr lang="en-US" sz="1600" dirty="0"/>
              <a:t>Emerging Materials</a:t>
            </a:r>
          </a:p>
        </p:txBody>
      </p:sp>
    </p:spTree>
    <p:extLst>
      <p:ext uri="{BB962C8B-B14F-4D97-AF65-F5344CB8AC3E}">
        <p14:creationId xmlns:p14="http://schemas.microsoft.com/office/powerpoint/2010/main" val="424779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600EA29-9CFA-DC45-B49F-0DB9A54DC899}"/>
              </a:ext>
            </a:extLst>
          </p:cNvPr>
          <p:cNvSpPr>
            <a:spLocks noGrp="1"/>
          </p:cNvSpPr>
          <p:nvPr>
            <p:ph type="title"/>
          </p:nvPr>
        </p:nvSpPr>
        <p:spPr/>
        <p:txBody>
          <a:bodyPr/>
          <a:lstStyle/>
          <a:p>
            <a:r>
              <a:rPr lang="en-US" dirty="0"/>
              <a:t>What shall we do?</a:t>
            </a:r>
          </a:p>
        </p:txBody>
      </p:sp>
      <p:sp>
        <p:nvSpPr>
          <p:cNvPr id="2" name="Slide Number Placeholder 1">
            <a:extLst>
              <a:ext uri="{FF2B5EF4-FFF2-40B4-BE49-F238E27FC236}">
                <a16:creationId xmlns:a16="http://schemas.microsoft.com/office/drawing/2014/main" id="{2C8BE09F-B4D7-6043-8DBB-200F9C0914D2}"/>
              </a:ext>
            </a:extLst>
          </p:cNvPr>
          <p:cNvSpPr>
            <a:spLocks noGrp="1"/>
          </p:cNvSpPr>
          <p:nvPr>
            <p:ph type="sldNum" sz="quarter" idx="10"/>
          </p:nvPr>
        </p:nvSpPr>
        <p:spPr/>
        <p:txBody>
          <a:bodyPr/>
          <a:lstStyle/>
          <a:p>
            <a:fld id="{38132D04-DB0F-4616-976E-401F62A29C48}" type="slidenum">
              <a:rPr lang="fr-CH" smtClean="0"/>
              <a:pPr/>
              <a:t>9</a:t>
            </a:fld>
            <a:endParaRPr lang="fr-CH"/>
          </a:p>
        </p:txBody>
      </p:sp>
      <p:sp>
        <p:nvSpPr>
          <p:cNvPr id="3" name="Footer Placeholder 2">
            <a:extLst>
              <a:ext uri="{FF2B5EF4-FFF2-40B4-BE49-F238E27FC236}">
                <a16:creationId xmlns:a16="http://schemas.microsoft.com/office/drawing/2014/main" id="{FD164B77-7934-E647-9CFE-70641529D145}"/>
              </a:ext>
            </a:extLst>
          </p:cNvPr>
          <p:cNvSpPr>
            <a:spLocks noGrp="1"/>
          </p:cNvSpPr>
          <p:nvPr>
            <p:ph type="ftr" sz="quarter" idx="3"/>
          </p:nvPr>
        </p:nvSpPr>
        <p:spPr/>
        <p:txBody>
          <a:bodyPr/>
          <a:lstStyle/>
          <a:p>
            <a:r>
              <a:rPr lang="fr-CH"/>
              <a:t>ACAT19</a:t>
            </a:r>
            <a:endParaRPr lang="fr-CH" dirty="0"/>
          </a:p>
        </p:txBody>
      </p:sp>
      <p:sp>
        <p:nvSpPr>
          <p:cNvPr id="6" name="Rectangle 5">
            <a:extLst>
              <a:ext uri="{FF2B5EF4-FFF2-40B4-BE49-F238E27FC236}">
                <a16:creationId xmlns:a16="http://schemas.microsoft.com/office/drawing/2014/main" id="{C8105BFE-F25C-9C44-92C6-A3D3DAE65E88}"/>
              </a:ext>
            </a:extLst>
          </p:cNvPr>
          <p:cNvSpPr/>
          <p:nvPr/>
        </p:nvSpPr>
        <p:spPr>
          <a:xfrm>
            <a:off x="660972" y="1233938"/>
            <a:ext cx="7815695" cy="2308324"/>
          </a:xfrm>
          <a:prstGeom prst="rect">
            <a:avLst/>
          </a:prstGeom>
        </p:spPr>
        <p:txBody>
          <a:bodyPr wrap="square">
            <a:spAutoFit/>
          </a:bodyPr>
          <a:lstStyle/>
          <a:p>
            <a:pPr marL="342900" indent="-342900">
              <a:buFont typeface="Arial" panose="020B0604020202020204" pitchFamily="34" charset="0"/>
              <a:buChar char="•"/>
            </a:pPr>
            <a:r>
              <a:rPr lang="en-US" dirty="0">
                <a:latin typeface="Arial Narrow" charset="0"/>
                <a:cs typeface="Arial Narrow" charset="0"/>
              </a:rPr>
              <a:t>There is still substantial room for improvement in software and algorithms</a:t>
            </a:r>
          </a:p>
          <a:p>
            <a:pPr marL="800100" lvl="1" indent="-342900">
              <a:buFont typeface="Arial" panose="020B0604020202020204" pitchFamily="34" charset="0"/>
              <a:buChar char="•"/>
            </a:pPr>
            <a:r>
              <a:rPr lang="en-US" dirty="0">
                <a:latin typeface="Arial Narrow" charset="0"/>
                <a:cs typeface="Arial Narrow" charset="0"/>
              </a:rPr>
              <a:t>We will have to work more on software and be ready for architectural changes</a:t>
            </a:r>
          </a:p>
          <a:p>
            <a:pPr marL="800100" lvl="1" indent="-342900">
              <a:buFont typeface="Arial" panose="020B0604020202020204" pitchFamily="34" charset="0"/>
              <a:buChar char="•"/>
            </a:pPr>
            <a:endParaRPr lang="en-US" dirty="0">
              <a:latin typeface="Arial Narrow" charset="0"/>
              <a:cs typeface="Arial Narrow" charset="0"/>
            </a:endParaRPr>
          </a:p>
          <a:p>
            <a:pPr marL="342900" indent="-342900">
              <a:buFont typeface="Arial" panose="020B0604020202020204" pitchFamily="34" charset="0"/>
              <a:buChar char="•"/>
            </a:pPr>
            <a:r>
              <a:rPr lang="en-US" dirty="0">
                <a:latin typeface="Arial Narrow" charset="0"/>
                <a:cs typeface="Arial Narrow" charset="0"/>
              </a:rPr>
              <a:t>Specialized Chips</a:t>
            </a:r>
          </a:p>
          <a:p>
            <a:pPr marL="800100" lvl="1" indent="-342900">
              <a:buFont typeface="Arial" panose="020B0604020202020204" pitchFamily="34" charset="0"/>
              <a:buChar char="•"/>
            </a:pPr>
            <a:r>
              <a:rPr lang="en-US" dirty="0">
                <a:latin typeface="Arial Narrow" charset="0"/>
                <a:cs typeface="Arial Narrow" charset="0"/>
                <a:sym typeface="Wingdings" pitchFamily="2" charset="2"/>
              </a:rPr>
              <a:t>GPUs, TPUs, NPUs, Spatial Accelerators etc.</a:t>
            </a:r>
          </a:p>
          <a:p>
            <a:pPr marL="800100" lvl="1" indent="-342900">
              <a:buFont typeface="Arial" panose="020B0604020202020204" pitchFamily="34" charset="0"/>
              <a:buChar char="•"/>
            </a:pPr>
            <a:endParaRPr lang="en-US" dirty="0">
              <a:latin typeface="Arial Narrow" charset="0"/>
              <a:cs typeface="Arial Narrow" charset="0"/>
              <a:sym typeface="Wingdings" pitchFamily="2" charset="2"/>
            </a:endParaRPr>
          </a:p>
          <a:p>
            <a:pPr marL="342900" indent="-342900">
              <a:buFont typeface="Arial" panose="020B0604020202020204" pitchFamily="34" charset="0"/>
              <a:buChar char="•"/>
            </a:pPr>
            <a:r>
              <a:rPr lang="en-US" dirty="0">
                <a:latin typeface="Arial Narrow" charset="0"/>
                <a:cs typeface="Arial Narrow" charset="0"/>
                <a:sym typeface="Wingdings" pitchFamily="2" charset="2"/>
              </a:rPr>
              <a:t>New computing paradigms: Neuromorphic, Quantum</a:t>
            </a:r>
            <a:endParaRPr lang="en-US" dirty="0">
              <a:latin typeface="Arial Narrow" charset="0"/>
              <a:cs typeface="Arial Narrow" charset="0"/>
            </a:endParaRPr>
          </a:p>
          <a:p>
            <a:pPr marL="342900" indent="-342900">
              <a:buFont typeface="Arial" panose="020B0604020202020204" pitchFamily="34" charset="0"/>
              <a:buChar char="•"/>
            </a:pPr>
            <a:endParaRPr lang="en-US" dirty="0">
              <a:latin typeface="Arial Narrow" charset="0"/>
              <a:cs typeface="Arial Narrow" charset="0"/>
              <a:sym typeface="Wingdings" pitchFamily="2" charset="2"/>
            </a:endParaRPr>
          </a:p>
        </p:txBody>
      </p:sp>
    </p:spTree>
    <p:extLst>
      <p:ext uri="{BB962C8B-B14F-4D97-AF65-F5344CB8AC3E}">
        <p14:creationId xmlns:p14="http://schemas.microsoft.com/office/powerpoint/2010/main" val="95742382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PVERSION" val="5"/>
  <p:tag name="TPFULLVERSION" val="5.4.0.8"/>
  <p:tag name="PPTVERSION" val="15"/>
  <p:tag name="TPOS" val="2"/>
</p:tagLst>
</file>

<file path=ppt/theme/theme1.xml><?xml version="1.0" encoding="utf-8"?>
<a:theme xmlns:a="http://schemas.openxmlformats.org/drawingml/2006/main" name="Style clair">
  <a:themeElements>
    <a:clrScheme name="Blanc">
      <a:dk1>
        <a:srgbClr val="000000"/>
      </a:dk1>
      <a:lt1>
        <a:srgbClr val="FFFFFF"/>
      </a:lt1>
      <a:dk2>
        <a:srgbClr val="000000"/>
      </a:dk2>
      <a:lt2>
        <a:srgbClr val="FFFFFF"/>
      </a:lt2>
      <a:accent1>
        <a:srgbClr val="D70015"/>
      </a:accent1>
      <a:accent2>
        <a:srgbClr val="A6A6A6"/>
      </a:accent2>
      <a:accent3>
        <a:srgbClr val="F58001"/>
      </a:accent3>
      <a:accent4>
        <a:srgbClr val="066FFF"/>
      </a:accent4>
      <a:accent5>
        <a:srgbClr val="09AA08"/>
      </a:accent5>
      <a:accent6>
        <a:srgbClr val="2B96A5"/>
      </a:accent6>
      <a:hlink>
        <a:srgbClr val="B40003"/>
      </a:hlink>
      <a:folHlink>
        <a:srgbClr val="F15316"/>
      </a:folHlink>
    </a:clrScheme>
    <a:fontScheme name="EPFL">
      <a:majorFont>
        <a:latin typeface="Impact"/>
        <a:ea typeface=""/>
        <a:cs typeface=""/>
      </a:majorFont>
      <a:minorFont>
        <a:latin typeface="Arial Narrow"/>
        <a:ea typeface=""/>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none" rtlCol="0">
        <a:spAutoFit/>
      </a:bodyPr>
      <a:lstStyle>
        <a:defPPr>
          <a:defRPr sz="2000" dirty="0" smtClean="0">
            <a:latin typeface="Arial Narrow" charset="0"/>
            <a:cs typeface="Arial Narrow" charset="0"/>
          </a:defRPr>
        </a:defPPr>
      </a:lstStyle>
    </a:txDef>
  </a:objectDefaults>
  <a:extraClrSchemeLst/>
</a:theme>
</file>

<file path=ppt/theme/theme2.xml><?xml version="1.0" encoding="utf-8"?>
<a:theme xmlns:a="http://schemas.openxmlformats.org/drawingml/2006/main" name="Style foncé">
  <a:themeElements>
    <a:clrScheme name="Noir">
      <a:dk1>
        <a:srgbClr val="FFFFFF"/>
      </a:dk1>
      <a:lt1>
        <a:srgbClr val="000000"/>
      </a:lt1>
      <a:dk2>
        <a:srgbClr val="FFFFFF"/>
      </a:dk2>
      <a:lt2>
        <a:srgbClr val="000000"/>
      </a:lt2>
      <a:accent1>
        <a:srgbClr val="D70015"/>
      </a:accent1>
      <a:accent2>
        <a:srgbClr val="A6A6A6"/>
      </a:accent2>
      <a:accent3>
        <a:srgbClr val="F58001"/>
      </a:accent3>
      <a:accent4>
        <a:srgbClr val="066FFF"/>
      </a:accent4>
      <a:accent5>
        <a:srgbClr val="09AA08"/>
      </a:accent5>
      <a:accent6>
        <a:srgbClr val="2B96A5"/>
      </a:accent6>
      <a:hlink>
        <a:srgbClr val="B40003"/>
      </a:hlink>
      <a:folHlink>
        <a:srgbClr val="F15316"/>
      </a:folHlink>
    </a:clrScheme>
    <a:fontScheme name="epfl test">
      <a:majorFont>
        <a:latin typeface="Impact"/>
        <a:ea typeface=""/>
        <a:cs typeface=""/>
        <a:font script="Jpan" typeface="ＭＳ ゴシック"/>
        <a:font script="Hang" typeface="HY얕은샘물M"/>
        <a:font script="Hans" typeface="华文新魏"/>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ＭＳ ゴシック"/>
        <a:font script="Hang" typeface="HY얕은샘물M"/>
        <a:font script="Hans" typeface="华文新魏"/>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none" rtlCol="0">
        <a:spAutoFit/>
      </a:bodyPr>
      <a:lstStyle>
        <a:defPPr>
          <a:defRPr sz="2000" dirty="0" smtClean="0">
            <a:latin typeface="Arial Narrow" charset="0"/>
            <a:cs typeface="Arial Narrow" charset="0"/>
          </a:defRPr>
        </a:defPPr>
      </a:lstStyle>
    </a:tx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mode emploi clean.thmx</Template>
  <TotalTime>17538</TotalTime>
  <Words>1315</Words>
  <Application>Microsoft Macintosh PowerPoint</Application>
  <PresentationFormat>On-screen Show (16:9)</PresentationFormat>
  <Paragraphs>329</Paragraphs>
  <Slides>22</Slides>
  <Notes>4</Notes>
  <HiddenSlides>0</HiddenSlides>
  <MMClips>0</MMClips>
  <ScaleCrop>false</ScaleCrop>
  <HeadingPairs>
    <vt:vector size="8" baseType="variant">
      <vt:variant>
        <vt:lpstr>Fonts Used</vt:lpstr>
      </vt:variant>
      <vt:variant>
        <vt:i4>11</vt:i4>
      </vt:variant>
      <vt:variant>
        <vt:lpstr>Theme</vt:lpstr>
      </vt:variant>
      <vt:variant>
        <vt:i4>2</vt:i4>
      </vt:variant>
      <vt:variant>
        <vt:lpstr>Embedded OLE Servers</vt:lpstr>
      </vt:variant>
      <vt:variant>
        <vt:i4>2</vt:i4>
      </vt:variant>
      <vt:variant>
        <vt:lpstr>Slide Titles</vt:lpstr>
      </vt:variant>
      <vt:variant>
        <vt:i4>22</vt:i4>
      </vt:variant>
    </vt:vector>
  </HeadingPairs>
  <TitlesOfParts>
    <vt:vector size="37" baseType="lpstr">
      <vt:lpstr>ＭＳ Ｐゴシック</vt:lpstr>
      <vt:lpstr>Arial</vt:lpstr>
      <vt:lpstr>Arial Black</vt:lpstr>
      <vt:lpstr>Arial Narrow</vt:lpstr>
      <vt:lpstr>Calibri</vt:lpstr>
      <vt:lpstr>DIN</vt:lpstr>
      <vt:lpstr>Helvetica</vt:lpstr>
      <vt:lpstr>Impact</vt:lpstr>
      <vt:lpstr>Times</vt:lpstr>
      <vt:lpstr>Times New Roman</vt:lpstr>
      <vt:lpstr>Wingdings</vt:lpstr>
      <vt:lpstr>Style clair</vt:lpstr>
      <vt:lpstr>Style foncé</vt:lpstr>
      <vt:lpstr>Drawing</vt:lpstr>
      <vt:lpstr>Equation</vt:lpstr>
      <vt:lpstr>Neuroscience and the Future of Computing</vt:lpstr>
      <vt:lpstr>Simulation Science</vt:lpstr>
      <vt:lpstr>Let’s Remind Ourselves – what is a supercomputer?</vt:lpstr>
      <vt:lpstr>Key Enablers</vt:lpstr>
      <vt:lpstr>Moore’s Law</vt:lpstr>
      <vt:lpstr>How does it work? – CMOS Scaling</vt:lpstr>
      <vt:lpstr>Earlier Signs of Concern – Break Down of Strong Scaling</vt:lpstr>
      <vt:lpstr>The End of Moore as we Know it for Weak Scaling?!</vt:lpstr>
      <vt:lpstr>What shall we do?</vt:lpstr>
      <vt:lpstr>Examples of Software Improvements in BBP</vt:lpstr>
      <vt:lpstr>Specialized Chips</vt:lpstr>
      <vt:lpstr>Neuromorphic Computing</vt:lpstr>
      <vt:lpstr>Selected Contemporary Neuromorphic Systems</vt:lpstr>
      <vt:lpstr>Building Blocks of Neuromorphic Hardware: Neurons</vt:lpstr>
      <vt:lpstr>Building Blocks of Neuromorphic Hardware: Synapses</vt:lpstr>
      <vt:lpstr>Different Design Points</vt:lpstr>
      <vt:lpstr>Successes and Challenges of Neuromorphic Systems</vt:lpstr>
      <vt:lpstr>Blue Brain Project – Simulation Neuroscience</vt:lpstr>
      <vt:lpstr>BBP Reconstruction and Simulation of Neocortical Microcircuitry</vt:lpstr>
      <vt:lpstr>Accelerating Research towards Whole Brain</vt:lpstr>
      <vt:lpstr>Neuroscience and the Future of Computing</vt:lpstr>
      <vt:lpstr>Acknowledgments</vt:lpstr>
    </vt:vector>
  </TitlesOfParts>
  <Company>EPFL</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pascal coderay</dc:creator>
  <cp:lastModifiedBy>Felix Schürmann</cp:lastModifiedBy>
  <cp:revision>982</cp:revision>
  <cp:lastPrinted>2017-11-15T06:04:26Z</cp:lastPrinted>
  <dcterms:created xsi:type="dcterms:W3CDTF">2017-03-17T08:41:32Z</dcterms:created>
  <dcterms:modified xsi:type="dcterms:W3CDTF">2019-03-13T09:28:59Z</dcterms:modified>
</cp:coreProperties>
</file>