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2" r:id="rId2"/>
    <p:sldId id="267" r:id="rId3"/>
    <p:sldId id="273" r:id="rId4"/>
    <p:sldId id="274" r:id="rId5"/>
    <p:sldId id="284" r:id="rId6"/>
    <p:sldId id="304" r:id="rId7"/>
    <p:sldId id="292" r:id="rId8"/>
    <p:sldId id="286" r:id="rId9"/>
    <p:sldId id="293" r:id="rId10"/>
    <p:sldId id="294" r:id="rId11"/>
    <p:sldId id="296" r:id="rId12"/>
    <p:sldId id="297" r:id="rId13"/>
    <p:sldId id="295" r:id="rId14"/>
    <p:sldId id="301" r:id="rId15"/>
    <p:sldId id="275" r:id="rId16"/>
    <p:sldId id="277" r:id="rId17"/>
    <p:sldId id="278" r:id="rId18"/>
    <p:sldId id="298" r:id="rId19"/>
    <p:sldId id="299" r:id="rId20"/>
    <p:sldId id="287" r:id="rId21"/>
    <p:sldId id="302" r:id="rId22"/>
    <p:sldId id="291" r:id="rId2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26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D4044-77F5-47B0-B484-CDBFE8B592D3}" type="datetimeFigureOut">
              <a:rPr lang="en-GB" smtClean="0"/>
              <a:t>09/03/2018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5DE1D-6F84-4CFC-B420-15007B2AC6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802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353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5D60-957A-432C-8B53-88D8725F872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761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671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02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299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031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81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76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DE1D-6F84-4CFC-B420-15007B2AC6B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82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94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27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34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32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5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8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9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1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23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6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09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388EA-31C0-4B36-9CDF-E1509B9E6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7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" y="205741"/>
            <a:ext cx="11830050" cy="8915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CYCLE for the 2018 ION RUN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1120" y="1611631"/>
            <a:ext cx="9144000" cy="880110"/>
          </a:xfrm>
        </p:spPr>
        <p:txBody>
          <a:bodyPr>
            <a:normAutofit/>
          </a:bodyPr>
          <a:lstStyle/>
          <a:p>
            <a:r>
              <a:rPr lang="en-US" dirty="0" smtClean="0"/>
              <a:t>S. Fartoukh  BE/ABP</a:t>
            </a:r>
          </a:p>
          <a:p>
            <a:r>
              <a:rPr lang="en-US" dirty="0" smtClean="0"/>
              <a:t>Acknowledgements: J. Jowett, M. Solfaroli, J. Wenninger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8296" y="2788920"/>
            <a:ext cx="1173463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70C0"/>
                </a:solidFill>
              </a:rPr>
              <a:t>Main optics parameters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70C0"/>
                </a:solidFill>
              </a:rPr>
              <a:t>Optics and crossing scheme transition in IR2 &amp; IR8, including IP2 shift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70C0"/>
                </a:solidFill>
              </a:rPr>
              <a:t>Aperture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err="1" smtClean="0">
                <a:solidFill>
                  <a:srgbClr val="0070C0"/>
                </a:solidFill>
              </a:rPr>
              <a:t>Hypercycle</a:t>
            </a:r>
            <a:r>
              <a:rPr lang="en-US" sz="3000" b="1" dirty="0" smtClean="0">
                <a:solidFill>
                  <a:srgbClr val="0070C0"/>
                </a:solidFill>
              </a:rPr>
              <a:t> (IR optics assembly strategy)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70C0"/>
                </a:solidFill>
              </a:rPr>
              <a:t>Chromatic aberrations &amp; spurious dispersion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rgbClr val="0070C0"/>
                </a:solidFill>
              </a:rPr>
              <a:t>Matched points </a:t>
            </a:r>
            <a:r>
              <a:rPr lang="en-US" sz="3000" b="1" dirty="0" smtClean="0">
                <a:solidFill>
                  <a:srgbClr val="0070C0"/>
                </a:solidFill>
              </a:rPr>
              <a:t>selection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70C0"/>
                </a:solidFill>
              </a:rPr>
              <a:t>Conclusions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0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443" y="1590522"/>
            <a:ext cx="6056227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2017"/>
            <a:ext cx="6056227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999" y="774164"/>
            <a:ext cx="4644221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IR5-b1 (with -1.8 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+160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H)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2" y="0"/>
            <a:ext cx="12153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Aperture calculation (with LHC as-built tolerances)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10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301123" y="781798"/>
            <a:ext cx="4644221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IR5-b2 (with -1.8 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-160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H)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7078" y="5833130"/>
            <a:ext cx="1139686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IT aperture: ~  11 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s </a:t>
            </a:r>
            <a:r>
              <a:rPr lang="en-US" sz="2800" b="1" dirty="0">
                <a:solidFill>
                  <a:srgbClr val="00B0F0"/>
                </a:solidFill>
              </a:rPr>
              <a:t>i</a:t>
            </a:r>
            <a:r>
              <a:rPr lang="en-US" sz="2800" b="1" dirty="0" smtClean="0">
                <a:solidFill>
                  <a:srgbClr val="00B0F0"/>
                </a:solidFill>
              </a:rPr>
              <a:t>n IR5 </a:t>
            </a:r>
            <a:r>
              <a:rPr lang="en-US" sz="2800" b="1" dirty="0" smtClean="0"/>
              <a:t>(with MKD-TCT phases of  167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/153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 for b1/b2)</a:t>
            </a:r>
            <a:endParaRPr lang="en-GB" sz="2800" b="1" dirty="0">
              <a:latin typeface="Symbol" panose="05050102010706020507" pitchFamily="18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42753" y="32443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30071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452" y="1596838"/>
            <a:ext cx="6056227" cy="46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96838"/>
            <a:ext cx="6056227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5941" y="774164"/>
            <a:ext cx="5788764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IR2-b1, X-angle &gt; 0  (-2.0 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</a:t>
            </a:r>
            <a:r>
              <a:rPr lang="en-US" b="1" dirty="0" smtClean="0">
                <a:solidFill>
                  <a:srgbClr val="0070C0"/>
                </a:solidFill>
              </a:rPr>
              <a:t>+137 </a:t>
            </a:r>
            <a:r>
              <a:rPr lang="en-US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b="1" dirty="0" smtClean="0">
                <a:solidFill>
                  <a:srgbClr val="0070C0"/>
                </a:solidFill>
              </a:rPr>
              <a:t>rad V</a:t>
            </a:r>
            <a:r>
              <a:rPr lang="en-US" b="1" dirty="0" smtClean="0"/>
              <a:t>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2" y="0"/>
            <a:ext cx="12153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Aperture calculation (with LHC as-built tolerances)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11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371046" y="781798"/>
            <a:ext cx="5788764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IR2-b2, X-angle &gt; 0  (-2.0 </a:t>
            </a:r>
            <a:r>
              <a:rPr lang="en-US" sz="2800" b="1" dirty="0">
                <a:solidFill>
                  <a:srgbClr val="FF0000"/>
                </a:solidFill>
              </a:rPr>
              <a:t>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</a:t>
            </a:r>
            <a:r>
              <a:rPr lang="en-US" b="1" dirty="0" smtClean="0">
                <a:solidFill>
                  <a:srgbClr val="0070C0"/>
                </a:solidFill>
              </a:rPr>
              <a:t>-137 </a:t>
            </a:r>
            <a:r>
              <a:rPr lang="en-US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b="1" dirty="0" smtClean="0">
                <a:solidFill>
                  <a:srgbClr val="0070C0"/>
                </a:solidFill>
              </a:rPr>
              <a:t>rad V</a:t>
            </a:r>
            <a:r>
              <a:rPr lang="en-US" b="1" dirty="0" smtClean="0"/>
              <a:t>)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7078" y="5833130"/>
            <a:ext cx="1139686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IT aperture: ~  10 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s </a:t>
            </a:r>
            <a:r>
              <a:rPr lang="en-US" sz="2800" b="1" dirty="0">
                <a:solidFill>
                  <a:srgbClr val="00B0F0"/>
                </a:solidFill>
              </a:rPr>
              <a:t>i</a:t>
            </a:r>
            <a:r>
              <a:rPr lang="en-US" sz="2800" b="1" dirty="0" smtClean="0">
                <a:solidFill>
                  <a:srgbClr val="00B0F0"/>
                </a:solidFill>
              </a:rPr>
              <a:t>n IR2 </a:t>
            </a:r>
            <a:r>
              <a:rPr lang="en-US" sz="2800" b="1" dirty="0" smtClean="0"/>
              <a:t>(with MKD-TCT phases of  </a:t>
            </a:r>
            <a:r>
              <a:rPr lang="en-US" sz="2800" b="1" dirty="0" smtClean="0">
                <a:solidFill>
                  <a:srgbClr val="FF0000"/>
                </a:solidFill>
              </a:rPr>
              <a:t>228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o</a:t>
            </a:r>
            <a:r>
              <a:rPr lang="en-US" sz="2800" b="1" dirty="0" smtClean="0"/>
              <a:t>/211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 for b1/b2)</a:t>
            </a:r>
            <a:endParaRPr lang="en-GB" sz="2800" b="1" dirty="0"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9757" y="4278282"/>
            <a:ext cx="187750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TCDD @ 11.3 </a:t>
            </a:r>
            <a:r>
              <a:rPr lang="en-US" dirty="0" smtClean="0">
                <a:latin typeface="Symbol" panose="05050102010706020507" pitchFamily="18" charset="2"/>
              </a:rPr>
              <a:t>s ??</a:t>
            </a:r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610600" y="3949148"/>
            <a:ext cx="480391" cy="329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91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756" y="1587009"/>
            <a:ext cx="6056227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82017"/>
            <a:ext cx="6056227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5941" y="774164"/>
            <a:ext cx="5788764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IR2-b1, X-angle &lt; 0  (-2.0 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</a:t>
            </a:r>
            <a:r>
              <a:rPr lang="en-US" b="1" dirty="0">
                <a:solidFill>
                  <a:srgbClr val="0070C0"/>
                </a:solidFill>
              </a:rPr>
              <a:t>-</a:t>
            </a:r>
            <a:r>
              <a:rPr lang="en-US" b="1" dirty="0" smtClean="0">
                <a:solidFill>
                  <a:srgbClr val="0070C0"/>
                </a:solidFill>
              </a:rPr>
              <a:t>137 </a:t>
            </a:r>
            <a:r>
              <a:rPr lang="en-US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b="1" dirty="0" smtClean="0">
                <a:solidFill>
                  <a:srgbClr val="0070C0"/>
                </a:solidFill>
              </a:rPr>
              <a:t>rad V</a:t>
            </a:r>
            <a:r>
              <a:rPr lang="en-US" b="1" dirty="0" smtClean="0"/>
              <a:t>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2" y="0"/>
            <a:ext cx="12153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Aperture calculation (with LHC as-built tolerances)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12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417533" y="781798"/>
            <a:ext cx="5695790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IR2-b2 X-angle &lt; 0  (-2.0 </a:t>
            </a:r>
            <a:r>
              <a:rPr lang="en-US" sz="2800" b="1" dirty="0">
                <a:solidFill>
                  <a:srgbClr val="FF0000"/>
                </a:solidFill>
              </a:rPr>
              <a:t>mm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</a:t>
            </a:r>
            <a:r>
              <a:rPr lang="en-US" b="1" dirty="0">
                <a:solidFill>
                  <a:srgbClr val="0070C0"/>
                </a:solidFill>
              </a:rPr>
              <a:t>+</a:t>
            </a:r>
            <a:r>
              <a:rPr lang="en-US" b="1" dirty="0" smtClean="0">
                <a:solidFill>
                  <a:srgbClr val="0070C0"/>
                </a:solidFill>
              </a:rPr>
              <a:t>137 </a:t>
            </a:r>
            <a:r>
              <a:rPr lang="en-US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b="1" dirty="0" smtClean="0">
                <a:solidFill>
                  <a:srgbClr val="0070C0"/>
                </a:solidFill>
              </a:rPr>
              <a:t>rad V</a:t>
            </a:r>
            <a:r>
              <a:rPr lang="en-US" b="1" dirty="0" smtClean="0"/>
              <a:t>)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7078" y="5833130"/>
            <a:ext cx="1139686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IT aperture: ~  11.5 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s </a:t>
            </a:r>
            <a:r>
              <a:rPr lang="en-US" sz="2800" b="1" dirty="0">
                <a:solidFill>
                  <a:srgbClr val="00B0F0"/>
                </a:solidFill>
              </a:rPr>
              <a:t>i</a:t>
            </a:r>
            <a:r>
              <a:rPr lang="en-US" sz="2800" b="1" dirty="0" smtClean="0">
                <a:solidFill>
                  <a:srgbClr val="00B0F0"/>
                </a:solidFill>
              </a:rPr>
              <a:t>n IR2 </a:t>
            </a:r>
            <a:r>
              <a:rPr lang="en-US" sz="2800" b="1" dirty="0" smtClean="0"/>
              <a:t>(with MKD-TCT phases of  </a:t>
            </a:r>
            <a:r>
              <a:rPr lang="en-US" sz="2800" b="1" dirty="0" smtClean="0">
                <a:solidFill>
                  <a:srgbClr val="FF0000"/>
                </a:solidFill>
              </a:rPr>
              <a:t>228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o</a:t>
            </a:r>
            <a:r>
              <a:rPr lang="en-US" sz="2800" b="1" dirty="0" smtClean="0"/>
              <a:t>/211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 for b1/b2)</a:t>
            </a:r>
            <a:endParaRPr lang="en-GB" sz="2800" b="1" dirty="0">
              <a:latin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59757" y="4278282"/>
            <a:ext cx="170277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TCDD @ 12 </a:t>
            </a:r>
            <a:r>
              <a:rPr lang="en-US" dirty="0" smtClean="0">
                <a:latin typeface="Symbol" panose="05050102010706020507" pitchFamily="18" charset="2"/>
              </a:rPr>
              <a:t>s ??</a:t>
            </a:r>
            <a:endParaRPr lang="en-GB" dirty="0">
              <a:latin typeface="Symbol" panose="05050102010706020507" pitchFamily="18" charset="2"/>
            </a:endParaRPr>
          </a:p>
        </p:txBody>
      </p:sp>
      <p:cxnSp>
        <p:nvCxnSpPr>
          <p:cNvPr id="13" name="Straight Arrow Connector 12"/>
          <p:cNvCxnSpPr>
            <a:stCxn id="15" idx="0"/>
          </p:cNvCxnSpPr>
          <p:nvPr/>
        </p:nvCxnSpPr>
        <p:spPr>
          <a:xfrm flipV="1">
            <a:off x="8511144" y="3922018"/>
            <a:ext cx="540091" cy="356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7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789" y="1590125"/>
            <a:ext cx="6056227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64" y="1574383"/>
            <a:ext cx="6056227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43904" y="774164"/>
            <a:ext cx="3036409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IR8-b1 (no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=1.5 m, -170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H)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2" y="0"/>
            <a:ext cx="12153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Aperture calculation (with LHC as-built tolerances)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13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45908" y="781798"/>
            <a:ext cx="2954655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IR8-b2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(no IP shift)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=1.5 m, +170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H)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22782" y="5782147"/>
            <a:ext cx="8812694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IT  aperture: ~  19 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s </a:t>
            </a:r>
            <a:r>
              <a:rPr lang="en-US" sz="2800" b="1" dirty="0">
                <a:solidFill>
                  <a:srgbClr val="00B0F0"/>
                </a:solidFill>
              </a:rPr>
              <a:t>i</a:t>
            </a:r>
            <a:r>
              <a:rPr lang="en-US" sz="2800" b="1" dirty="0" smtClean="0">
                <a:solidFill>
                  <a:srgbClr val="00B0F0"/>
                </a:solidFill>
              </a:rPr>
              <a:t>n IR8 </a:t>
            </a:r>
            <a:r>
              <a:rPr lang="en-US" sz="2800" b="1" dirty="0" smtClean="0"/>
              <a:t>(TCDDM @ 16.6 </a:t>
            </a:r>
            <a:r>
              <a:rPr lang="en-US" sz="2800" b="1" dirty="0" smtClean="0">
                <a:latin typeface="Symbol" panose="05050102010706020507" pitchFamily="18" charset="2"/>
              </a:rPr>
              <a:t>s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 </a:t>
            </a:r>
            <a:r>
              <a:rPr lang="en-US" sz="2800" b="1" dirty="0" smtClean="0"/>
              <a:t>for beam2)</a:t>
            </a:r>
            <a:endParaRPr lang="en-GB" sz="2800" b="1" dirty="0">
              <a:latin typeface="Symbol" panose="05050102010706020507" pitchFamily="18" charset="2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9607826" y="3366052"/>
            <a:ext cx="808383" cy="212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16209" y="3366052"/>
            <a:ext cx="89806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TCDDM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"/>
            <a:ext cx="9773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4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Hypercycle</a:t>
            </a:r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(IR optics assembly strategy)</a:t>
            </a:r>
            <a:endParaRPr lang="en-GB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46" y="1356539"/>
            <a:ext cx="1218115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/>
              <a:t>Injection optics  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Nominal 2017 injection optics (</a:t>
            </a:r>
            <a:r>
              <a:rPr lang="en-US" sz="28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 smtClean="0">
                <a:sym typeface="Wingdings" panose="05000000000000000000" pitchFamily="2" charset="2"/>
              </a:rPr>
              <a:t>*</a:t>
            </a:r>
            <a:r>
              <a:rPr lang="en-US" sz="2800" dirty="0" smtClean="0">
                <a:sym typeface="Wingdings" panose="05000000000000000000" pitchFamily="2" charset="2"/>
              </a:rPr>
              <a:t> =11/10/11/10 m at IP1/2/5/8)</a:t>
            </a:r>
          </a:p>
          <a:p>
            <a:endParaRPr lang="en-US" sz="1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sym typeface="Wingdings" panose="05000000000000000000" pitchFamily="2" charset="2"/>
              </a:rPr>
              <a:t>Combined ramp and squeeze </a:t>
            </a:r>
            <a:r>
              <a:rPr lang="en-US" sz="2800" dirty="0" smtClean="0">
                <a:sym typeface="Wingdings" panose="05000000000000000000" pitchFamily="2" charset="2"/>
              </a:rPr>
              <a:t>down to </a:t>
            </a:r>
            <a:r>
              <a:rPr lang="en-US" sz="2800" b="1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="1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*</a:t>
            </a:r>
            <a:r>
              <a:rPr lang="en-US" sz="28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=1.0/1.0/1.0/1.5 </a:t>
            </a:r>
            <a:r>
              <a:rPr lang="en-US" sz="2800" b="1" dirty="0">
                <a:solidFill>
                  <a:srgbClr val="00B0F0"/>
                </a:solidFill>
                <a:sym typeface="Wingdings" panose="05000000000000000000" pitchFamily="2" charset="2"/>
              </a:rPr>
              <a:t>m at </a:t>
            </a: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IP1/2/5/8</a:t>
            </a:r>
          </a:p>
          <a:p>
            <a:pPr lvl="1"/>
            <a:r>
              <a:rPr lang="en-US" sz="2800" dirty="0" smtClean="0">
                <a:sym typeface="Wingdings" panose="05000000000000000000" pitchFamily="2" charset="2"/>
              </a:rPr>
              <a:t> First, IR1/5 squeezed from 11 m to 10 m at cst IR2/8 optics (</a:t>
            </a:r>
            <a:r>
              <a:rPr lang="en-US" sz="28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>
                <a:sym typeface="Wingdings" panose="05000000000000000000" pitchFamily="2" charset="2"/>
              </a:rPr>
              <a:t>*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= 10 m)</a:t>
            </a:r>
          </a:p>
          <a:p>
            <a:pPr lvl="1"/>
            <a:r>
              <a:rPr lang="en-US" sz="2800" dirty="0" smtClean="0">
                <a:sym typeface="Wingdings" panose="05000000000000000000" pitchFamily="2" charset="2"/>
              </a:rPr>
              <a:t> Second, IR1/2/5/8 squeezed from 10 m to 1.5 m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dirty="0" smtClean="0">
                <a:sym typeface="Wingdings" panose="05000000000000000000" pitchFamily="2" charset="2"/>
              </a:rPr>
              <a:t>Third, IR1/2/5 squeezed from 1.5 m to 1 m at cst IR8 optics </a:t>
            </a:r>
            <a:r>
              <a:rPr lang="en-US" sz="2800" dirty="0">
                <a:sym typeface="Wingdings" panose="05000000000000000000" pitchFamily="2" charset="2"/>
              </a:rPr>
              <a:t>(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>
                <a:sym typeface="Wingdings" panose="05000000000000000000" pitchFamily="2" charset="2"/>
              </a:rPr>
              <a:t>*</a:t>
            </a:r>
            <a:r>
              <a:rPr lang="en-US" sz="2800" dirty="0">
                <a:sym typeface="Wingdings" panose="05000000000000000000" pitchFamily="2" charset="2"/>
              </a:rPr>
              <a:t> = </a:t>
            </a:r>
            <a:r>
              <a:rPr lang="en-US" sz="2800" dirty="0" smtClean="0">
                <a:sym typeface="Wingdings" panose="05000000000000000000" pitchFamily="2" charset="2"/>
              </a:rPr>
              <a:t>1.5 </a:t>
            </a:r>
            <a:r>
              <a:rPr lang="en-US" sz="2800" dirty="0">
                <a:sym typeface="Wingdings" panose="05000000000000000000" pitchFamily="2" charset="2"/>
              </a:rPr>
              <a:t>m</a:t>
            </a:r>
            <a:r>
              <a:rPr lang="en-US" sz="2800" dirty="0" smtClean="0">
                <a:sym typeface="Wingdings" panose="05000000000000000000" pitchFamily="2" charset="2"/>
              </a:rPr>
              <a:t>)</a:t>
            </a:r>
          </a:p>
          <a:p>
            <a:endParaRPr lang="en-US" sz="28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ym typeface="Wingdings" panose="05000000000000000000" pitchFamily="2" charset="2"/>
              </a:rPr>
              <a:t>Squeeze</a:t>
            </a:r>
            <a:r>
              <a:rPr lang="en-US" sz="2800" dirty="0" smtClean="0">
                <a:sym typeface="Wingdings" panose="05000000000000000000" pitchFamily="2" charset="2"/>
              </a:rPr>
              <a:t> down to </a:t>
            </a:r>
            <a:r>
              <a:rPr lang="en-US" sz="2800" b="1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="1" baseline="30000" dirty="0">
                <a:solidFill>
                  <a:srgbClr val="00B0F0"/>
                </a:solidFill>
                <a:sym typeface="Wingdings" panose="05000000000000000000" pitchFamily="2" charset="2"/>
              </a:rPr>
              <a:t>*</a:t>
            </a:r>
            <a:r>
              <a:rPr lang="en-US" sz="28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=0.5/0.5/0.5/1.5 </a:t>
            </a:r>
            <a:r>
              <a:rPr lang="en-US" sz="2800" b="1" dirty="0">
                <a:solidFill>
                  <a:srgbClr val="00B0F0"/>
                </a:solidFill>
                <a:sym typeface="Wingdings" panose="05000000000000000000" pitchFamily="2" charset="2"/>
              </a:rPr>
              <a:t>m at </a:t>
            </a:r>
            <a:r>
              <a:rPr lang="en-US" sz="28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IP1/2/5/8 (40 cm optional @ IP1/5)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u="sng" dirty="0" smtClean="0">
                <a:sym typeface="Wingdings" panose="05000000000000000000" pitchFamily="2" charset="2"/>
              </a:rPr>
              <a:t>Baseline</a:t>
            </a:r>
            <a:r>
              <a:rPr lang="en-US" sz="2800" dirty="0" smtClean="0">
                <a:sym typeface="Wingdings" panose="05000000000000000000" pitchFamily="2" charset="2"/>
              </a:rPr>
              <a:t>: IR1/2/5 </a:t>
            </a:r>
            <a:r>
              <a:rPr lang="en-US" sz="2800" dirty="0">
                <a:sym typeface="Wingdings" panose="05000000000000000000" pitchFamily="2" charset="2"/>
              </a:rPr>
              <a:t>squeezed from </a:t>
            </a:r>
            <a:r>
              <a:rPr lang="en-US" sz="2800" dirty="0" smtClean="0">
                <a:sym typeface="Wingdings" panose="05000000000000000000" pitchFamily="2" charset="2"/>
              </a:rPr>
              <a:t>1.0 </a:t>
            </a:r>
            <a:r>
              <a:rPr lang="en-US" sz="2800" dirty="0">
                <a:sym typeface="Wingdings" panose="05000000000000000000" pitchFamily="2" charset="2"/>
              </a:rPr>
              <a:t>m to </a:t>
            </a:r>
            <a:r>
              <a:rPr lang="en-US" sz="2800" dirty="0" smtClean="0">
                <a:sym typeface="Wingdings" panose="05000000000000000000" pitchFamily="2" charset="2"/>
              </a:rPr>
              <a:t>50 cm </a:t>
            </a:r>
            <a:r>
              <a:rPr lang="en-US" sz="2800" dirty="0">
                <a:sym typeface="Wingdings" panose="05000000000000000000" pitchFamily="2" charset="2"/>
              </a:rPr>
              <a:t>at cst IR8 optics (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>
                <a:sym typeface="Wingdings" panose="05000000000000000000" pitchFamily="2" charset="2"/>
              </a:rPr>
              <a:t>*</a:t>
            </a:r>
            <a:r>
              <a:rPr lang="en-US" sz="2800" dirty="0">
                <a:sym typeface="Wingdings" panose="05000000000000000000" pitchFamily="2" charset="2"/>
              </a:rPr>
              <a:t> = 1.5 m</a:t>
            </a:r>
            <a:r>
              <a:rPr lang="en-US" sz="2800" dirty="0" smtClean="0">
                <a:sym typeface="Wingdings" panose="05000000000000000000" pitchFamily="2" charset="2"/>
              </a:rPr>
              <a:t>)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800" u="sng" dirty="0" smtClean="0">
                <a:sym typeface="Wingdings" panose="05000000000000000000" pitchFamily="2" charset="2"/>
              </a:rPr>
              <a:t>Extension</a:t>
            </a:r>
            <a:r>
              <a:rPr lang="en-US" sz="2800" dirty="0" smtClean="0">
                <a:sym typeface="Wingdings" panose="05000000000000000000" pitchFamily="2" charset="2"/>
              </a:rPr>
              <a:t>: IR1/5 cont’d from 50 to 40 cm at cst IR2/8 optics </a:t>
            </a:r>
            <a:r>
              <a:rPr lang="en-US" sz="2800" dirty="0">
                <a:sym typeface="Wingdings" panose="05000000000000000000" pitchFamily="2" charset="2"/>
              </a:rPr>
              <a:t>(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baseline="30000" dirty="0">
                <a:sym typeface="Wingdings" panose="05000000000000000000" pitchFamily="2" charset="2"/>
              </a:rPr>
              <a:t>*</a:t>
            </a:r>
            <a:r>
              <a:rPr lang="en-US" sz="2800" dirty="0">
                <a:sym typeface="Wingdings" panose="05000000000000000000" pitchFamily="2" charset="2"/>
              </a:rPr>
              <a:t> = </a:t>
            </a:r>
            <a:r>
              <a:rPr lang="en-US" sz="2800" dirty="0" smtClean="0">
                <a:sym typeface="Wingdings" panose="05000000000000000000" pitchFamily="2" charset="2"/>
              </a:rPr>
              <a:t>0.5/1.5 </a:t>
            </a:r>
            <a:r>
              <a:rPr lang="en-US" sz="2800" dirty="0">
                <a:sym typeface="Wingdings" panose="05000000000000000000" pitchFamily="2" charset="2"/>
              </a:rPr>
              <a:t>m</a:t>
            </a:r>
            <a:r>
              <a:rPr lang="en-US" sz="2800" dirty="0" smtClean="0"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76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3687" y="1546087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352882" y="1591881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smtClean="0"/>
              <a:t>Beam 2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44"/>
            <a:ext cx="8469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Chromatic aberrations 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(sextupole functions)</a:t>
            </a:r>
            <a:endParaRPr lang="en-GB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48" y="771939"/>
            <a:ext cx="11613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Tunes vs. </a:t>
            </a:r>
            <a:r>
              <a:rPr lang="en-US" sz="4400" b="1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en-US" sz="4400" b="1" baseline="-25000" dirty="0" err="1" smtClean="0">
                <a:solidFill>
                  <a:srgbClr val="0070C0"/>
                </a:solidFill>
              </a:rPr>
              <a:t>p</a:t>
            </a:r>
            <a:r>
              <a:rPr lang="en-US" sz="4400" b="1" dirty="0">
                <a:solidFill>
                  <a:srgbClr val="0070C0"/>
                </a:solidFill>
              </a:rPr>
              <a:t> </a:t>
            </a:r>
            <a:r>
              <a:rPr lang="en-US" sz="4400" b="1" dirty="0" smtClean="0">
                <a:solidFill>
                  <a:srgbClr val="0070C0"/>
                </a:solidFill>
              </a:rPr>
              <a:t>vs. </a:t>
            </a:r>
            <a:r>
              <a:rPr lang="en-US" sz="44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*</a:t>
            </a:r>
            <a:r>
              <a:rPr lang="en-US" sz="4400" b="1" dirty="0" smtClean="0">
                <a:solidFill>
                  <a:srgbClr val="0070C0"/>
                </a:solidFill>
              </a:rPr>
              <a:t> at IP1/5 </a:t>
            </a:r>
            <a:r>
              <a:rPr lang="en-US" sz="2800" b="1" dirty="0" smtClean="0">
                <a:solidFill>
                  <a:srgbClr val="0070C0"/>
                </a:solidFill>
              </a:rPr>
              <a:t>(Q’ = 2 in this example) </a:t>
            </a:r>
            <a:r>
              <a:rPr lang="en-US" sz="44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OK</a:t>
            </a:r>
            <a:endParaRPr lang="en-GB" sz="4400" b="1" baseline="-25000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875722" y="3034748"/>
            <a:ext cx="0" cy="3101009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500406" y="3034747"/>
            <a:ext cx="0" cy="3101009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653670" y="3034748"/>
            <a:ext cx="0" cy="3101009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717235" y="3034748"/>
            <a:ext cx="0" cy="3101009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75722" y="3140765"/>
            <a:ext cx="841513" cy="0"/>
          </a:xfrm>
          <a:prstGeom prst="straightConnector1">
            <a:avLst/>
          </a:prstGeom>
          <a:ln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653670" y="3140765"/>
            <a:ext cx="841513" cy="0"/>
          </a:xfrm>
          <a:prstGeom prst="straightConnector1">
            <a:avLst/>
          </a:prstGeom>
          <a:ln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15480" y="2650437"/>
            <a:ext cx="8324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Bucket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666922" y="2652312"/>
            <a:ext cx="8324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Bucket</a:t>
            </a:r>
            <a:endParaRPr lang="en-GB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81" y="2185781"/>
            <a:ext cx="6397122" cy="46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1" y="2182911"/>
            <a:ext cx="6397122" cy="4680000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16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98" y="2176831"/>
            <a:ext cx="6397122" cy="46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" y="2176831"/>
            <a:ext cx="6397122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3687" y="1546087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352882" y="1591881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smtClean="0"/>
              <a:t>Beam 2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44"/>
            <a:ext cx="84690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Chromatic aberrations </a:t>
            </a:r>
            <a:r>
              <a:rPr lang="en-US" sz="28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(sextupole functions</a:t>
            </a:r>
            <a:r>
              <a:rPr lang="en-US" sz="28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838" y="776646"/>
            <a:ext cx="115293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Off-momentum </a:t>
            </a:r>
            <a:r>
              <a:rPr lang="en-US" sz="44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4400" b="1" dirty="0">
                <a:solidFill>
                  <a:srgbClr val="0070C0"/>
                </a:solidFill>
              </a:rPr>
              <a:t>-beating vs. </a:t>
            </a:r>
            <a:r>
              <a:rPr lang="en-US" sz="4400" b="1" dirty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4400" b="1" baseline="30000" dirty="0">
                <a:solidFill>
                  <a:srgbClr val="0070C0"/>
                </a:solidFill>
              </a:rPr>
              <a:t>*</a:t>
            </a:r>
            <a:r>
              <a:rPr lang="en-US" sz="4400" b="1" dirty="0">
                <a:solidFill>
                  <a:srgbClr val="0070C0"/>
                </a:solidFill>
              </a:rPr>
              <a:t> at </a:t>
            </a:r>
            <a:r>
              <a:rPr lang="en-US" sz="4400" b="1" dirty="0" smtClean="0">
                <a:solidFill>
                  <a:srgbClr val="0070C0"/>
                </a:solidFill>
              </a:rPr>
              <a:t>IP1/5 </a:t>
            </a:r>
            <a:r>
              <a:rPr lang="en-US" sz="44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OK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endParaRPr lang="en-GB" sz="4400" b="1" baseline="-25000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600005" y="4107007"/>
            <a:ext cx="3952656" cy="4482"/>
          </a:xfrm>
          <a:prstGeom prst="line">
            <a:avLst/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311137" y="3244334"/>
            <a:ext cx="1569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vs. b* at IP1/5 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350215" y="4107007"/>
            <a:ext cx="3964760" cy="8770"/>
          </a:xfrm>
          <a:prstGeom prst="line">
            <a:avLst/>
          </a:prstGeom>
          <a:ln w="381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99343" y="3931111"/>
            <a:ext cx="291951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±10%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-beat over the bucket</a:t>
            </a:r>
            <a:endParaRPr lang="en-GB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467960" y="3742060"/>
            <a:ext cx="39145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IR3</a:t>
            </a:r>
            <a:endParaRPr lang="en-GB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76787" y="3743453"/>
            <a:ext cx="39145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IR7</a:t>
            </a:r>
            <a:endParaRPr lang="en-GB" sz="1200" b="1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3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952" y="1425325"/>
            <a:ext cx="3726909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9249" y="1425325"/>
            <a:ext cx="3726909" cy="288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44"/>
            <a:ext cx="120106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Dispersion from X-angle before adjust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(parallel sep., no IP shift)</a:t>
            </a:r>
            <a:endParaRPr lang="en-GB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9249" y="4110520"/>
            <a:ext cx="3726909" cy="28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5952" y="4110520"/>
            <a:ext cx="3726909" cy="28800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7735340" y="1216723"/>
            <a:ext cx="0" cy="5568388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79434" y="4110520"/>
            <a:ext cx="10312894" cy="0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5518" y="1914192"/>
            <a:ext cx="306006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Positive ext. X-angle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2.0 m for beam1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IT5)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~2.5-3 m for beam2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IT1, IT2 and IT5)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5242703" y="3202579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9367997" y="3297537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0109406" y="3323475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6194154" y="5853014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505392" y="5853014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85518" y="4737189"/>
            <a:ext cx="289072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Negative </a:t>
            </a:r>
            <a:r>
              <a:rPr lang="en-US" sz="2400" b="1" dirty="0"/>
              <a:t>ext. X-angle</a:t>
            </a:r>
            <a:endParaRPr lang="en-US" sz="2400" b="1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2 m for beam1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IT1 and IT2)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1 m for beam2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IT2)</a:t>
            </a:r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9367997" y="5571301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0102782" y="1673579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029699" y="729829"/>
            <a:ext cx="2928687" cy="76944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Beam1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=04/0.5/0.4/1.5  at IP1/2/5/8)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8619414" y="729829"/>
            <a:ext cx="2979983" cy="76944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Beam2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=0.4/0.5/0.4/1.5  at IP1/2/5/8)</a:t>
            </a:r>
            <a:endParaRPr lang="en-GB" sz="1600" dirty="0"/>
          </a:p>
        </p:txBody>
      </p:sp>
      <p:sp>
        <p:nvSpPr>
          <p:cNvPr id="36" name="Oval 35"/>
          <p:cNvSpPr/>
          <p:nvPr/>
        </p:nvSpPr>
        <p:spPr>
          <a:xfrm>
            <a:off x="9069110" y="3303599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31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951" y="1425325"/>
            <a:ext cx="3726909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9248" y="1426820"/>
            <a:ext cx="3726909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5951" y="4123108"/>
            <a:ext cx="3726909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9248" y="4110520"/>
            <a:ext cx="3726909" cy="288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44"/>
            <a:ext cx="109954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Dispersion from X-angle in </a:t>
            </a:r>
            <a:r>
              <a:rPr lang="en-US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sep.,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shift)</a:t>
            </a:r>
            <a:endParaRPr lang="en-GB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7735340" y="1216723"/>
            <a:ext cx="0" cy="5568388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79434" y="4110520"/>
            <a:ext cx="10312894" cy="0"/>
          </a:xfrm>
          <a:prstGeom prst="line">
            <a:avLst/>
          </a:prstGeom>
          <a:ln w="412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5518" y="1914192"/>
            <a:ext cx="3127075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Positive </a:t>
            </a:r>
            <a:r>
              <a:rPr lang="en-US" sz="2400" b="1" dirty="0"/>
              <a:t>ext. X-angle</a:t>
            </a:r>
            <a:endParaRPr lang="en-US" sz="2400" b="1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2.5 m for beam1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IT5)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~3.0-3.5 m </a:t>
            </a:r>
            <a:r>
              <a:rPr lang="en-US" dirty="0" smtClean="0">
                <a:sym typeface="Wingdings" panose="05000000000000000000" pitchFamily="2" charset="2"/>
              </a:rPr>
              <a:t>for beam2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IT1, IT2 and IT5)</a:t>
            </a:r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5242703" y="3268839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9367997" y="3297537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0109406" y="3442743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6194154" y="5853014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505392" y="5853014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85518" y="4737189"/>
            <a:ext cx="289072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Negative </a:t>
            </a:r>
            <a:r>
              <a:rPr lang="en-US" sz="2400" b="1" dirty="0"/>
              <a:t>ext. X-angle</a:t>
            </a:r>
            <a:endParaRPr lang="en-US" sz="2400" b="1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2 m for beam1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IT1 and IT2)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Up to ~ 1 m for beam2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(</a:t>
            </a:r>
            <a:r>
              <a:rPr lang="en-US" dirty="0" err="1" smtClean="0">
                <a:sym typeface="Wingdings" panose="05000000000000000000" pitchFamily="2" charset="2"/>
              </a:rPr>
              <a:t>Dy</a:t>
            </a:r>
            <a:r>
              <a:rPr lang="en-US" dirty="0" smtClean="0">
                <a:sym typeface="Wingdings" panose="05000000000000000000" pitchFamily="2" charset="2"/>
              </a:rPr>
              <a:t> in IT2)</a:t>
            </a:r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9367997" y="5611057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029699" y="729829"/>
            <a:ext cx="2928687" cy="76944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Beam1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=04/0.5/0.4/1.5  at IP1/2/5/8)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8645062" y="729829"/>
            <a:ext cx="2928687" cy="769441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Beam2 </a:t>
            </a:r>
          </a:p>
          <a:p>
            <a:pPr algn="ctr"/>
            <a:r>
              <a:rPr lang="en-US" sz="1600" dirty="0" smtClean="0"/>
              <a:t>(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=04/0.5/0.4/1.5  at IP1/2/5/8)</a:t>
            </a:r>
            <a:endParaRPr lang="en-GB" sz="1600" dirty="0"/>
          </a:p>
        </p:txBody>
      </p:sp>
      <p:sp>
        <p:nvSpPr>
          <p:cNvPr id="27" name="Oval 26"/>
          <p:cNvSpPr/>
          <p:nvPr/>
        </p:nvSpPr>
        <p:spPr>
          <a:xfrm>
            <a:off x="9135374" y="3528883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0102782" y="1594065"/>
            <a:ext cx="283454" cy="3590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78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"/>
            <a:ext cx="81741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Dispersion from X-angle in collision</a:t>
            </a:r>
            <a:endParaRPr lang="en-GB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46" y="940906"/>
            <a:ext cx="121016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Possible mitigation with ATS dispersion bumps </a:t>
            </a:r>
            <a:r>
              <a:rPr lang="en-US" sz="3000" dirty="0" smtClean="0">
                <a:sym typeface="Wingdings" panose="05000000000000000000" pitchFamily="2" charset="2"/>
              </a:rPr>
              <a:t>(compensating IR1 &amp; 5 only)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500" dirty="0" smtClean="0">
                <a:sym typeface="Wingdings" panose="05000000000000000000" pitchFamily="2" charset="2"/>
              </a:rPr>
              <a:t> For the worst case of b2 with IP shift and positive ext. X-angle, </a:t>
            </a:r>
            <a:r>
              <a:rPr lang="en-US" sz="2500" dirty="0" err="1" smtClean="0">
                <a:sym typeface="Wingdings" panose="05000000000000000000" pitchFamily="2" charset="2"/>
              </a:rPr>
              <a:t>D</a:t>
            </a:r>
            <a:r>
              <a:rPr lang="en-US" sz="2500" baseline="-25000" dirty="0" err="1" smtClean="0">
                <a:sym typeface="Wingdings" panose="05000000000000000000" pitchFamily="2" charset="2"/>
              </a:rPr>
              <a:t>x</a:t>
            </a:r>
            <a:r>
              <a:rPr lang="en-US" sz="2500" baseline="-25000" dirty="0" smtClean="0">
                <a:sym typeface="Wingdings" panose="05000000000000000000" pitchFamily="2" charset="2"/>
              </a:rPr>
              <a:t>/y</a:t>
            </a:r>
            <a:r>
              <a:rPr lang="en-US" sz="2500" dirty="0" smtClean="0">
                <a:sym typeface="Wingdings" panose="05000000000000000000" pitchFamily="2" charset="2"/>
              </a:rPr>
              <a:t> is more than halved</a:t>
            </a:r>
            <a:endParaRPr lang="en-GB" sz="2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5277"/>
            <a:ext cx="6056227" cy="46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227" y="1855277"/>
            <a:ext cx="6056227" cy="4680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658678" y="3856383"/>
            <a:ext cx="1020418" cy="13252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82" y="92765"/>
            <a:ext cx="12043410" cy="1027671"/>
          </a:xfrm>
        </p:spPr>
        <p:txBody>
          <a:bodyPr>
            <a:noAutofit/>
          </a:bodyPr>
          <a:lstStyle/>
          <a:p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optics parameters in collision (6.37 </a:t>
            </a:r>
            <a:r>
              <a:rPr lang="en-US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ZTeV</a:t>
            </a: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the injection optics is kept unchanged)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812265"/>
              </p:ext>
            </p:extLst>
          </p:nvPr>
        </p:nvGraphicFramePr>
        <p:xfrm>
          <a:off x="148590" y="1348644"/>
          <a:ext cx="11730989" cy="3204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4970">
                  <a:extLst>
                    <a:ext uri="{9D8B030D-6E8A-4147-A177-3AD203B41FA5}">
                      <a16:colId xmlns:a16="http://schemas.microsoft.com/office/drawing/2014/main" val="2821710249"/>
                    </a:ext>
                  </a:extLst>
                </a:gridCol>
                <a:gridCol w="1476729">
                  <a:extLst>
                    <a:ext uri="{9D8B030D-6E8A-4147-A177-3AD203B41FA5}">
                      <a16:colId xmlns:a16="http://schemas.microsoft.com/office/drawing/2014/main" val="2398920521"/>
                    </a:ext>
                  </a:extLst>
                </a:gridCol>
                <a:gridCol w="1712241">
                  <a:extLst>
                    <a:ext uri="{9D8B030D-6E8A-4147-A177-3AD203B41FA5}">
                      <a16:colId xmlns:a16="http://schemas.microsoft.com/office/drawing/2014/main" val="1726568819"/>
                    </a:ext>
                  </a:extLst>
                </a:gridCol>
                <a:gridCol w="1485094">
                  <a:extLst>
                    <a:ext uri="{9D8B030D-6E8A-4147-A177-3AD203B41FA5}">
                      <a16:colId xmlns:a16="http://schemas.microsoft.com/office/drawing/2014/main" val="574421562"/>
                    </a:ext>
                  </a:extLst>
                </a:gridCol>
                <a:gridCol w="1581955">
                  <a:extLst>
                    <a:ext uri="{9D8B030D-6E8A-4147-A177-3AD203B41FA5}">
                      <a16:colId xmlns:a16="http://schemas.microsoft.com/office/drawing/2014/main" val="382882906"/>
                    </a:ext>
                  </a:extLst>
                </a:gridCol>
              </a:tblGrid>
              <a:tr h="765951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IR1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IR2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IR5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IR8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622344"/>
                  </a:ext>
                </a:extLst>
              </a:tr>
              <a:tr h="331753">
                <a:tc>
                  <a:txBody>
                    <a:bodyPr/>
                    <a:lstStyle/>
                    <a:p>
                      <a:pPr algn="ctr"/>
                      <a:r>
                        <a:rPr lang="en-US" sz="2600" b="1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2600" b="1" baseline="30000" dirty="0" smtClean="0"/>
                        <a:t>*</a:t>
                      </a:r>
                      <a:r>
                        <a:rPr lang="en-US" sz="2600" b="1" dirty="0" smtClean="0"/>
                        <a:t> [m]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0.5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0.5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0.5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1.5</a:t>
                      </a:r>
                      <a:endParaRPr lang="en-GB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55867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External Half</a:t>
                      </a:r>
                      <a:r>
                        <a:rPr lang="en-US" sz="2600" b="1" baseline="0" dirty="0" smtClean="0"/>
                        <a:t> </a:t>
                      </a:r>
                      <a:r>
                        <a:rPr lang="en-US" sz="2600" b="1" dirty="0" smtClean="0"/>
                        <a:t>X-</a:t>
                      </a:r>
                      <a:r>
                        <a:rPr lang="en-US" sz="2600" b="1" baseline="0" dirty="0" smtClean="0"/>
                        <a:t>angle [</a:t>
                      </a:r>
                      <a:r>
                        <a:rPr lang="en-US" sz="2600" b="1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2600" b="1" baseline="0" dirty="0" smtClean="0"/>
                        <a:t>rad] </a:t>
                      </a:r>
                      <a:r>
                        <a:rPr lang="en-US" sz="2600" b="1" baseline="30000" dirty="0" smtClean="0"/>
                        <a:t>(*)</a:t>
                      </a:r>
                      <a:endParaRPr lang="en-GB" sz="26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±160 (V)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±137</a:t>
                      </a:r>
                      <a:r>
                        <a:rPr lang="en-US" sz="2600" b="1" baseline="30000" dirty="0" smtClean="0">
                          <a:solidFill>
                            <a:srgbClr val="00B0F0"/>
                          </a:solidFill>
                        </a:rPr>
                        <a:t>(**)</a:t>
                      </a:r>
                      <a:r>
                        <a:rPr lang="en-US" sz="2600" b="1" dirty="0" smtClean="0"/>
                        <a:t> (V)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±160 (H)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±170 (H)</a:t>
                      </a:r>
                      <a:endParaRPr lang="en-GB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02245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External X-angle [</a:t>
                      </a:r>
                      <a:r>
                        <a:rPr lang="en-US" sz="2600" b="1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2600" b="1" dirty="0" smtClean="0"/>
                        <a:t>] (for</a:t>
                      </a:r>
                      <a:r>
                        <a:rPr lang="en-US" sz="2600" b="1" baseline="0" dirty="0" smtClean="0"/>
                        <a:t> </a:t>
                      </a:r>
                      <a:r>
                        <a:rPr lang="en-US" sz="2600" b="1" baseline="0" dirty="0" smtClean="0">
                          <a:latin typeface="Symbol" panose="05050102010706020507" pitchFamily="18" charset="2"/>
                        </a:rPr>
                        <a:t>ge</a:t>
                      </a:r>
                      <a:r>
                        <a:rPr lang="en-US" sz="2600" b="1" baseline="0" dirty="0" smtClean="0"/>
                        <a:t>=3.75 </a:t>
                      </a:r>
                      <a:r>
                        <a:rPr lang="en-US" sz="2600" b="1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2600" b="1" baseline="0" dirty="0" smtClean="0"/>
                        <a:t>m)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9.6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8.3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9.6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17.7</a:t>
                      </a:r>
                      <a:endParaRPr lang="en-GB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977754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dirty="0" smtClean="0"/>
                        <a:t>Half</a:t>
                      </a:r>
                      <a:r>
                        <a:rPr lang="en-US" sz="2600" b="1" baseline="0" dirty="0" smtClean="0"/>
                        <a:t> parallel separation [mm]</a:t>
                      </a:r>
                      <a:r>
                        <a:rPr lang="en-US" sz="2600" b="1" baseline="30000" dirty="0" smtClean="0"/>
                        <a:t>(*)</a:t>
                      </a:r>
                      <a:endParaRPr lang="en-GB" sz="2600" b="1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±0.55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</a:t>
                      </a:r>
                      <a:r>
                        <a:rPr lang="en-GB" sz="2600" b="1" dirty="0" smtClean="0"/>
                        <a:t>1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</a:t>
                      </a:r>
                      <a:r>
                        <a:rPr lang="en-GB" sz="2600" b="1" dirty="0" smtClean="0"/>
                        <a:t>0.55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±</a:t>
                      </a:r>
                      <a:r>
                        <a:rPr lang="en-GB" sz="2600" b="1" dirty="0" smtClean="0"/>
                        <a:t>1</a:t>
                      </a:r>
                      <a:endParaRPr lang="en-GB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389210"/>
                  </a:ext>
                </a:extLst>
              </a:tr>
              <a:tr h="382976"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Vertical IP shift [mm]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 0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-2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-1.8</a:t>
                      </a:r>
                      <a:endParaRPr lang="en-GB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dirty="0" smtClean="0"/>
                        <a:t>0</a:t>
                      </a:r>
                      <a:endParaRPr lang="en-GB" sz="2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158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8700" y="4549140"/>
            <a:ext cx="11577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/>
              <a:t>(*)</a:t>
            </a:r>
            <a:r>
              <a:rPr lang="en-US" sz="2000" b="1" dirty="0" smtClean="0"/>
              <a:t>: Reached end of ramp (after possible Xing gymnastic in IR2, see below), and kept cst till end of squeeze</a:t>
            </a:r>
          </a:p>
          <a:p>
            <a:r>
              <a:rPr lang="en-US" sz="2000" b="1" baseline="30000" dirty="0" smtClean="0">
                <a:solidFill>
                  <a:srgbClr val="00B0F0"/>
                </a:solidFill>
              </a:rPr>
              <a:t>(**)</a:t>
            </a:r>
            <a:r>
              <a:rPr lang="en-US" sz="2000" b="1" dirty="0" smtClean="0">
                <a:solidFill>
                  <a:srgbClr val="00B0F0"/>
                </a:solidFill>
              </a:rPr>
              <a:t>: </a:t>
            </a:r>
            <a:r>
              <a:rPr lang="en-US" sz="2000" b="1" dirty="0">
                <a:solidFill>
                  <a:srgbClr val="00B0F0"/>
                </a:solidFill>
              </a:rPr>
              <a:t>± </a:t>
            </a:r>
            <a:r>
              <a:rPr lang="en-US" sz="2000" b="1" dirty="0" smtClean="0">
                <a:solidFill>
                  <a:srgbClr val="00B0F0"/>
                </a:solidFill>
              </a:rPr>
              <a:t>60 </a:t>
            </a:r>
            <a:r>
              <a:rPr lang="en-US" sz="20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lang="en-US" sz="2000" b="1" dirty="0" smtClean="0">
                <a:solidFill>
                  <a:srgbClr val="00B0F0"/>
                </a:solidFill>
              </a:rPr>
              <a:t>rad internal (see later the </a:t>
            </a:r>
            <a:r>
              <a:rPr lang="en-US" sz="2000" b="1" smtClean="0">
                <a:solidFill>
                  <a:srgbClr val="00B0F0"/>
                </a:solidFill>
              </a:rPr>
              <a:t>bb separation)</a:t>
            </a:r>
            <a:endParaRPr lang="en-GB" sz="20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700" y="5405666"/>
            <a:ext cx="1149095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Only the “good polarity” for LHCb is planned ( internal half-crossing angle of </a:t>
            </a:r>
            <a:r>
              <a:rPr lang="en-US" dirty="0"/>
              <a:t>± </a:t>
            </a:r>
            <a:r>
              <a:rPr lang="en-US" dirty="0" smtClean="0">
                <a:sym typeface="Wingdings" panose="05000000000000000000" pitchFamily="2" charset="2"/>
              </a:rPr>
              <a:t>320 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rad)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 polarity switch of the Alice spectrometer is planned, which might impact on the min. allowed end of ramp </a:t>
            </a:r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/>
              <a:t>*</a:t>
            </a:r>
            <a:r>
              <a:rPr lang="en-US" dirty="0" smtClean="0">
                <a:sym typeface="Wingdings" panose="05000000000000000000" pitchFamily="2" charset="2"/>
              </a:rPr>
              <a:t> for IR2 (TBD) and might impose a special BP for crossing angle gymnastic in the end of the ramp (see later)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66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10515600" cy="62940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Matched point selection (1/2)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20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4747" y="629406"/>
            <a:ext cx="11595651" cy="7177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dirty="0" smtClean="0">
                <a:sym typeface="Wingdings" panose="05000000000000000000" pitchFamily="2" charset="2"/>
              </a:rPr>
              <a:t>Arbitrary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dirty="0" smtClean="0">
                <a:sym typeface="Wingdings" panose="05000000000000000000" pitchFamily="2" charset="2"/>
              </a:rPr>
              <a:t>* granularity is available, but  only a few optics are selected (</a:t>
            </a:r>
            <a:r>
              <a:rPr 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2200" dirty="0" smtClean="0">
                <a:sym typeface="Wingdings" panose="05000000000000000000" pitchFamily="2" charset="2"/>
              </a:rPr>
              <a:t>Q </a:t>
            </a:r>
            <a:r>
              <a:rPr 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~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a few 10</a:t>
            </a:r>
            <a:r>
              <a:rPr lang="en-US" sz="2200" baseline="30000" dirty="0" smtClean="0">
                <a:sym typeface="Wingdings" panose="05000000000000000000" pitchFamily="2" charset="2"/>
              </a:rPr>
              <a:t>-3</a:t>
            </a:r>
            <a:r>
              <a:rPr lang="en-US" sz="2200" dirty="0" smtClean="0">
                <a:sym typeface="Wingdings" panose="05000000000000000000" pitchFamily="2" charset="2"/>
              </a:rPr>
              <a:t>,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2200" dirty="0" smtClean="0">
                <a:sym typeface="Wingdings" panose="05000000000000000000" pitchFamily="2" charset="2"/>
              </a:rPr>
              <a:t>Q’ </a:t>
            </a:r>
            <a:r>
              <a:rPr 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&lt;</a:t>
            </a:r>
            <a:r>
              <a:rPr lang="en-US" sz="2200" dirty="0" smtClean="0">
                <a:sym typeface="Wingdings" panose="05000000000000000000" pitchFamily="2" charset="2"/>
              </a:rPr>
              <a:t> 0.5 units,</a:t>
            </a:r>
          </a:p>
          <a:p>
            <a:pPr marL="0" indent="0">
              <a:buNone/>
            </a:pP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Db/b  ~ </a:t>
            </a:r>
            <a:r>
              <a:rPr lang="en-US" sz="2200" dirty="0" smtClean="0">
                <a:sym typeface="Wingdings" panose="05000000000000000000" pitchFamily="2" charset="2"/>
              </a:rPr>
              <a:t>1-2 %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between matched points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)</a:t>
            </a:r>
            <a:r>
              <a:rPr lang="en-US" sz="2200" dirty="0" smtClean="0">
                <a:sym typeface="Wingdings" panose="05000000000000000000" pitchFamily="2" charset="2"/>
              </a:rPr>
              <a:t>  Optics files uploaded: /afs/cern.ch/eng/lhc/optics/</a:t>
            </a:r>
            <a:r>
              <a:rPr lang="en-US" sz="2200" dirty="0" err="1" smtClean="0">
                <a:sym typeface="Wingdings" panose="05000000000000000000" pitchFamily="2" charset="2"/>
              </a:rPr>
              <a:t>runII</a:t>
            </a:r>
            <a:r>
              <a:rPr lang="en-US" sz="2200" dirty="0" smtClean="0">
                <a:sym typeface="Wingdings" panose="05000000000000000000" pitchFamily="2" charset="2"/>
              </a:rPr>
              <a:t>/2018/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ION</a:t>
            </a:r>
            <a:endParaRPr lang="en-GB" sz="22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328534"/>
              </p:ext>
            </p:extLst>
          </p:nvPr>
        </p:nvGraphicFramePr>
        <p:xfrm>
          <a:off x="339735" y="1843661"/>
          <a:ext cx="11640227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6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2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55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83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Optics file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500" dirty="0" smtClean="0">
                          <a:sym typeface="Wingdings" panose="05000000000000000000" pitchFamily="2" charset="2"/>
                        </a:rPr>
                        <a:t>* [m] in </a:t>
                      </a:r>
                      <a:r>
                        <a:rPr lang="en-US" sz="15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500" dirty="0" smtClean="0">
                          <a:sym typeface="Wingdings" panose="05000000000000000000" pitchFamily="2" charset="2"/>
                        </a:rPr>
                        <a:t>IR1/2/5/8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Peak </a:t>
                      </a:r>
                      <a:r>
                        <a:rPr lang="en-US" sz="15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Db/b [%] </a:t>
                      </a:r>
                      <a:r>
                        <a:rPr lang="en-US" sz="1500" baseline="0" dirty="0" smtClean="0">
                          <a:latin typeface="+mn-lt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500" dirty="0" smtClean="0"/>
                        <a:t>between</a:t>
                      </a:r>
                      <a:r>
                        <a:rPr lang="en-US" sz="1500" baseline="0" dirty="0" smtClean="0"/>
                        <a:t> MP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Comment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11.00/10.00/11.00/10.00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Nominal 2017 injection optics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Opticsfile.2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9.70/9.70/9.70/9.70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</a:t>
                      </a:r>
                      <a:r>
                        <a:rPr lang="en-US" sz="1200" baseline="0" dirty="0" smtClean="0"/>
                        <a:t>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smtClean="0"/>
                        <a:t>With passage to</a:t>
                      </a:r>
                      <a:r>
                        <a:rPr lang="en-US" sz="1200" b="1" dirty="0" smtClean="0"/>
                        <a:t> the ATS compatible IR4 optics (as for protons)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9.20/9.20/9.20/9.20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1.6</a:t>
                      </a:r>
                      <a:r>
                        <a:rPr lang="en-US" sz="1200" baseline="0" dirty="0" smtClean="0"/>
                        <a:t> (b1-V)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Opticsfile.4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8.50/8.50/8.50/8.50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7.60/7.60/7.60/7.60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1.7 (b1-H)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1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Opticsfile.6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6.70/6.70/6.70/6.70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1.7 (b1-H)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Opticsfile.7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5.90/5.90/5.90/5.90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 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Opticsfile.8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5.20/5.20/5.20/5.20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Opticsfile.9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4.50/4.50/4.50/4.50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Opticsfile.10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4.00/4.00/4.00/4.00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66495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Opticsfile.11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3.60/3.60/3.60/3.60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749632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Opticsfile.12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3.20/3.20/3.20/3.20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2.0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599499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Opticsfile.13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2.90/2.90/2.90/2.90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 (b2-H)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138586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Opticsfile.14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2.30/2.30/2.30/2.30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 (b1-V)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88575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Opticsfile.15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1.85/1.85/1.85/1.85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1.7 (b2-H)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222556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Opticsfile.16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1.35/1.35/1.35/1.50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 (b1-V &amp; b2-H)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719955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Opticsfile.17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1.00/1.00/1.00/1.50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 (b1-V &amp; b2-V)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End of Ramp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8395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29951" y="1360381"/>
            <a:ext cx="7054111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Combine Ramp &amp; Squeeze </a:t>
            </a:r>
            <a:r>
              <a:rPr lang="en-US" sz="2400" b="1" dirty="0" smtClean="0">
                <a:sym typeface="Wingdings" panose="05000000000000000000" pitchFamily="2" charset="2"/>
              </a:rPr>
              <a:t> 17 Matched Points (MP)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10338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0515600" cy="569843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Matched point selection (2/2)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834486"/>
              </p:ext>
            </p:extLst>
          </p:nvPr>
        </p:nvGraphicFramePr>
        <p:xfrm>
          <a:off x="193963" y="1459350"/>
          <a:ext cx="11896435" cy="224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1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74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45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835"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Optics file</a:t>
                      </a:r>
                      <a:endParaRPr lang="en-GB" sz="15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500" dirty="0" smtClean="0">
                          <a:sym typeface="Wingdings" panose="05000000000000000000" pitchFamily="2" charset="2"/>
                        </a:rPr>
                        <a:t>* [m] in </a:t>
                      </a:r>
                      <a:r>
                        <a:rPr lang="en-US" sz="15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500" dirty="0" smtClean="0">
                          <a:sym typeface="Wingdings" panose="05000000000000000000" pitchFamily="2" charset="2"/>
                        </a:rPr>
                        <a:t>IR1/2/5/8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Peak </a:t>
                      </a:r>
                      <a:r>
                        <a:rPr lang="en-US" sz="15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Db/b [%] </a:t>
                      </a:r>
                      <a:r>
                        <a:rPr lang="en-US" sz="1500" baseline="0" dirty="0" smtClean="0">
                          <a:latin typeface="+mn-lt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500" dirty="0" smtClean="0"/>
                        <a:t>between</a:t>
                      </a:r>
                      <a:r>
                        <a:rPr lang="en-US" sz="1500" baseline="0" dirty="0" smtClean="0"/>
                        <a:t> MP</a:t>
                      </a:r>
                      <a:endParaRPr lang="en-GB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Comment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Opticsfile.17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1.00/1.00/1.00/1.50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Beginning of squeeze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Opticsfile.18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0.82/0.82/0.82/1.50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 (b1-V &amp; b2-V)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324512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Opticsfile.19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0.68/0.68/0.68/1.50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1.0 (b1-V &amp; b2-V)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Opticsfile.20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0.57/0.57/0.57/1.50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0.9 (b1-V &amp; b2-V)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Opticsfile.21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0.50/0.50/0.50/1.50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0.6 b2-V)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End of squeeze (50 cm @ IP1/2/5, 1.5 m @ IP8)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Opticsfile.22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0.44/0.50/0.44/1.50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0.7 (b1-V &amp; b2-V)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Optional extension for IR1 &amp; IR5 (44 cm @ IP1/5)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Opticsfile.23</a:t>
                      </a:r>
                      <a:endParaRPr lang="en-GB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0.40/0.50/0.40/1.50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0.4 (b1-V &amp; b2-V)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Optional extension for IR1 &amp; IR5 (40 cm @ IP1/5)</a:t>
                      </a:r>
                      <a:endParaRPr lang="en-GB" sz="12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773555" y="883303"/>
            <a:ext cx="585602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Squeeze at flat top </a:t>
            </a:r>
            <a:r>
              <a:rPr lang="en-US" sz="2400" b="1" dirty="0" smtClean="0">
                <a:sym typeface="Wingdings" panose="05000000000000000000" pitchFamily="2" charset="2"/>
              </a:rPr>
              <a:t> 5 (+2) matched points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05646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"/>
            <a:ext cx="52227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and outlook</a:t>
            </a:r>
            <a:endParaRPr lang="en-GB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9306"/>
            <a:ext cx="12192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*</a:t>
            </a:r>
            <a:r>
              <a:rPr lang="en-US" sz="2400" b="1" dirty="0" smtClean="0">
                <a:solidFill>
                  <a:srgbClr val="00B0F0"/>
                </a:solidFill>
              </a:rPr>
              <a:t> = 50 cm @ IP2 is challenging due to the IP2 shift of -2 mm in the X-plane: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with positive external crossing angle (negative Alice polarity): tight aperture, worst case for spurious dispersion (which can be mitigated with the ATS dispersion bumps)</a:t>
            </a:r>
          </a:p>
          <a:p>
            <a:pPr lvl="1"/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Green light from collimation and MP is needed </a:t>
            </a:r>
            <a:r>
              <a:rPr lang="en-US" sz="2400" dirty="0" smtClean="0">
                <a:sym typeface="Wingdings" panose="05000000000000000000" pitchFamily="2" charset="2"/>
              </a:rPr>
              <a:t>(~45/30</a:t>
            </a:r>
            <a:r>
              <a:rPr lang="en-US" sz="2400" baseline="30000" dirty="0" smtClean="0">
                <a:sym typeface="Wingdings" panose="05000000000000000000" pitchFamily="2" charset="2"/>
              </a:rPr>
              <a:t>o</a:t>
            </a:r>
            <a:r>
              <a:rPr lang="en-US" sz="2400" dirty="0" smtClean="0">
                <a:sym typeface="Wingdings" panose="05000000000000000000" pitchFamily="2" charset="2"/>
              </a:rPr>
              <a:t> MKD-TCT phase for b1/2)</a:t>
            </a:r>
            <a:r>
              <a:rPr lang="en-US" sz="2400" dirty="0" smtClean="0"/>
              <a:t> 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for both polarities: truncating 36 % (@6.37 TeV) of the COD budget at Q4/5/6/7 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400" b="1" dirty="0">
                <a:solidFill>
                  <a:srgbClr val="00B0F0"/>
                </a:solidFill>
                <a:sym typeface="Wingdings" panose="05000000000000000000" pitchFamily="2" charset="2"/>
              </a:rPr>
              <a:t>I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nspection of the 2017 COD settings needed for knob confirmation.</a:t>
            </a:r>
            <a:endParaRPr lang="en-US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B0F0"/>
                </a:solidFill>
              </a:rPr>
              <a:t>The strategy for the Alice </a:t>
            </a:r>
            <a:r>
              <a:rPr lang="en-US" sz="2400" b="1" dirty="0" err="1">
                <a:solidFill>
                  <a:srgbClr val="00B0F0"/>
                </a:solidFill>
              </a:rPr>
              <a:t>s</a:t>
            </a:r>
            <a:r>
              <a:rPr lang="en-US" sz="2400" b="1" dirty="0" err="1" smtClean="0">
                <a:solidFill>
                  <a:srgbClr val="00B0F0"/>
                </a:solidFill>
              </a:rPr>
              <a:t>pectro</a:t>
            </a:r>
            <a:r>
              <a:rPr lang="en-US" sz="2400" b="1" dirty="0" smtClean="0">
                <a:solidFill>
                  <a:srgbClr val="00B0F0"/>
                </a:solidFill>
              </a:rPr>
              <a:t>-meter polarity reversal needs to be work out.</a:t>
            </a:r>
          </a:p>
          <a:p>
            <a:r>
              <a:rPr lang="en-US" sz="2400" dirty="0" smtClean="0"/>
              <a:t>3 (+1) options are possible and under discussion (decision postponed to Sept-October):</a:t>
            </a:r>
          </a:p>
          <a:p>
            <a:pPr marL="971550" lvl="1" indent="-514350">
              <a:buAutoNum type="romanLcParenBoth"/>
            </a:pPr>
            <a:r>
              <a:rPr lang="en-US" sz="2000" b="1" u="sng" dirty="0" smtClean="0"/>
              <a:t>Brute force: </a:t>
            </a:r>
            <a:r>
              <a:rPr lang="en-US" sz="2000" dirty="0" smtClean="0"/>
              <a:t>Commissioning of 2 injection BPs, 2 ramps, 2 squeezes with opposite ext. crossing angle in IR2 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.. Not ideal</a:t>
            </a:r>
          </a:p>
          <a:p>
            <a:pPr lvl="1"/>
            <a:r>
              <a:rPr lang="en-US" sz="2000" b="1" dirty="0" smtClean="0">
                <a:sym typeface="Wingdings" panose="05000000000000000000" pitchFamily="2" charset="2"/>
              </a:rPr>
              <a:t>(ii)     </a:t>
            </a:r>
            <a:r>
              <a:rPr lang="en-US" sz="2000" b="1" u="sng" dirty="0" smtClean="0">
                <a:sym typeface="Wingdings" panose="05000000000000000000" pitchFamily="2" charset="2"/>
              </a:rPr>
              <a:t>Risky: </a:t>
            </a:r>
            <a:r>
              <a:rPr lang="en-US" sz="2000" dirty="0"/>
              <a:t>External crossing angle polarity switch in the end of the squeeze 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00B0F0"/>
                </a:solidFill>
                <a:sym typeface="Wingdings" panose="05000000000000000000" pitchFamily="2" charset="2"/>
              </a:rPr>
              <a:t>Unknown territory for 75 ns bunch spacing  </a:t>
            </a:r>
            <a:r>
              <a:rPr lang="en-US" sz="2000" dirty="0">
                <a:sym typeface="Wingdings" panose="05000000000000000000" pitchFamily="2" charset="2"/>
              </a:rPr>
              <a:t>(was done with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200 ns, at </a:t>
            </a:r>
            <a:r>
              <a:rPr lang="en-US" sz="2000" dirty="0">
                <a:latin typeface="Symbol" panose="05050102010706020507" pitchFamily="18" charset="2"/>
              </a:rPr>
              <a:t>b</a:t>
            </a:r>
            <a:r>
              <a:rPr lang="en-US" sz="2000" baseline="30000" dirty="0"/>
              <a:t>*</a:t>
            </a:r>
            <a:r>
              <a:rPr lang="en-US" sz="2000" dirty="0"/>
              <a:t>= </a:t>
            </a:r>
            <a:r>
              <a:rPr lang="en-US" sz="2000" dirty="0">
                <a:sym typeface="Wingdings" panose="05000000000000000000" pitchFamily="2" charset="2"/>
              </a:rPr>
              <a:t>80 cm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sz="2000" b="1" dirty="0" smtClean="0">
                <a:sym typeface="Wingdings" panose="05000000000000000000" pitchFamily="2" charset="2"/>
              </a:rPr>
              <a:t>(iii)    </a:t>
            </a:r>
            <a:r>
              <a:rPr lang="en-US" sz="2000" b="1" u="sng" dirty="0" smtClean="0">
                <a:sym typeface="Wingdings" panose="05000000000000000000" pitchFamily="2" charset="2"/>
              </a:rPr>
              <a:t>Possible compromise</a:t>
            </a:r>
            <a:r>
              <a:rPr lang="en-US" sz="2000" b="1" dirty="0" smtClean="0">
                <a:sym typeface="Wingdings" panose="05000000000000000000" pitchFamily="2" charset="2"/>
              </a:rPr>
              <a:t>: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/>
              <a:t>Rotating the X-plane by 180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at </a:t>
            </a:r>
            <a:r>
              <a:rPr lang="en-US" sz="2000" dirty="0" err="1" smtClean="0"/>
              <a:t>EoR</a:t>
            </a:r>
            <a:r>
              <a:rPr lang="en-US" sz="2000" dirty="0" smtClean="0"/>
              <a:t> for one polarity, and commission </a:t>
            </a:r>
            <a:r>
              <a:rPr lang="en-US" sz="2000" dirty="0"/>
              <a:t>2</a:t>
            </a:r>
            <a:r>
              <a:rPr lang="en-US" sz="2000" dirty="0" smtClean="0"/>
              <a:t> squeezes</a:t>
            </a:r>
          </a:p>
          <a:p>
            <a:pPr lvl="1"/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COD </a:t>
            </a:r>
            <a:r>
              <a:rPr lang="en-US" sz="2000" b="1" dirty="0" smtClean="0">
                <a:solidFill>
                  <a:srgbClr val="00B0F0"/>
                </a:solidFill>
              </a:rPr>
              <a:t>functions to be defined and the aperture checked @ </a:t>
            </a:r>
            <a:r>
              <a:rPr lang="en-US" sz="20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000" b="1" baseline="30000" dirty="0" smtClean="0">
                <a:solidFill>
                  <a:srgbClr val="00B0F0"/>
                </a:solidFill>
              </a:rPr>
              <a:t>*</a:t>
            </a:r>
            <a:r>
              <a:rPr lang="en-US" sz="2000" b="1" dirty="0" smtClean="0">
                <a:solidFill>
                  <a:srgbClr val="00B0F0"/>
                </a:solidFill>
              </a:rPr>
              <a:t>= 1 m</a:t>
            </a:r>
          </a:p>
          <a:p>
            <a:pPr marL="971550" lvl="1" indent="-514350">
              <a:buAutoNum type="romanLcParenBoth" startAt="4"/>
            </a:pPr>
            <a:r>
              <a:rPr lang="en-US" sz="2000" b="1" u="sng" dirty="0" smtClean="0">
                <a:sym typeface="Wingdings" panose="05000000000000000000" pitchFamily="2" charset="2"/>
              </a:rPr>
              <a:t>The future</a:t>
            </a:r>
            <a:r>
              <a:rPr lang="en-US" sz="2000" b="1" dirty="0" smtClean="0">
                <a:sym typeface="Wingdings" panose="05000000000000000000" pitchFamily="2" charset="2"/>
              </a:rPr>
              <a:t>: </a:t>
            </a:r>
            <a:r>
              <a:rPr lang="en-US" sz="20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Flat optics (e.g. 1 m/25 cm) with H external crossing</a:t>
            </a:r>
            <a:r>
              <a:rPr lang="en-US" sz="2000" dirty="0" smtClean="0">
                <a:sym typeface="Wingdings" panose="05000000000000000000" pitchFamily="2" charset="2"/>
              </a:rPr>
              <a:t> (enabling </a:t>
            </a:r>
            <a:r>
              <a:rPr lang="en-US" sz="2000" smtClean="0">
                <a:sym typeface="Wingdings" panose="05000000000000000000" pitchFamily="2" charset="2"/>
              </a:rPr>
              <a:t>as well a </a:t>
            </a:r>
            <a:r>
              <a:rPr lang="en-US" sz="2000" dirty="0" smtClean="0">
                <a:sym typeface="Wingdings" panose="05000000000000000000" pitchFamily="2" charset="2"/>
              </a:rPr>
              <a:t>further reduction of the internal crossing angle below 60 </a:t>
            </a:r>
            <a:r>
              <a:rPr lang="en-US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ym typeface="Wingdings" panose="05000000000000000000" pitchFamily="2" charset="2"/>
              </a:rPr>
              <a:t>rad)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For Run III</a:t>
            </a:r>
            <a:endParaRPr lang="en-US" sz="2000" b="1" dirty="0" smtClean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14/03/2018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 HSS meeting, 14/03/2018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83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3687" y="1157467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352882" y="1203261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2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105010" y="20535"/>
            <a:ext cx="70631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IR2 transition (10 m </a:t>
            </a:r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50 cm)</a:t>
            </a:r>
            <a:endParaRPr lang="en-US" sz="4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01406"/>
            <a:ext cx="19489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Optics</a:t>
            </a:r>
            <a:endParaRPr lang="en-GB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479" y="1716619"/>
            <a:ext cx="6397122" cy="46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2" y="1678519"/>
            <a:ext cx="639712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3687" y="923234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513576" y="973584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2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6228" y="0"/>
            <a:ext cx="12139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Crossing bumps </a:t>
            </a:r>
            <a:r>
              <a:rPr lang="en-US" sz="3200" b="1" dirty="0" smtClean="0">
                <a:solidFill>
                  <a:srgbClr val="0070C0"/>
                </a:solidFill>
              </a:rPr>
              <a:t>(animation with Xangle kept fixed at 137 </a:t>
            </a:r>
            <a:r>
              <a:rPr lang="en-US" sz="3200" b="1" dirty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3200" b="1" dirty="0">
                <a:solidFill>
                  <a:srgbClr val="0070C0"/>
                </a:solidFill>
              </a:rPr>
              <a:t>rad</a:t>
            </a:r>
            <a:r>
              <a:rPr lang="en-US" sz="3200" b="1" dirty="0" smtClean="0">
                <a:solidFill>
                  <a:srgbClr val="0070C0"/>
                </a:solidFill>
              </a:rPr>
              <a:t>)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17" y="1568399"/>
            <a:ext cx="6397122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" y="1560482"/>
            <a:ext cx="639712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3353" y="1004807"/>
            <a:ext cx="4192773" cy="324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3705" y="986878"/>
            <a:ext cx="4192773" cy="32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3097" y="656918"/>
            <a:ext cx="1140056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Beam 1</a:t>
            </a:r>
            <a:endParaRPr lang="en-GB" sz="2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5</a:t>
            </a:fld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914" y="1477245"/>
            <a:ext cx="5059014" cy="212365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Positive</a:t>
            </a:r>
            <a:r>
              <a:rPr lang="en-US" sz="2200" dirty="0" smtClean="0">
                <a:sym typeface="Wingdings" panose="05000000000000000000" pitchFamily="2" charset="2"/>
              </a:rPr>
              <a:t> external X-angle (+137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200" dirty="0" smtClean="0">
                <a:sym typeface="Wingdings" panose="05000000000000000000" pitchFamily="2" charset="2"/>
              </a:rPr>
              <a:t>rad)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with negative spectrometer polarity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ym typeface="Wingdings" panose="05000000000000000000" pitchFamily="2" charset="2"/>
              </a:rPr>
              <a:t>MCBY(C)</a:t>
            </a:r>
            <a:r>
              <a:rPr lang="en-US" sz="2200" b="1" dirty="0" smtClean="0">
                <a:sym typeface="Wingdings" panose="05000000000000000000" pitchFamily="2" charset="2"/>
              </a:rPr>
              <a:t>S</a:t>
            </a:r>
            <a:r>
              <a:rPr lang="en-US" sz="2200" dirty="0" smtClean="0">
                <a:sym typeface="Wingdings" panose="05000000000000000000" pitchFamily="2" charset="2"/>
              </a:rPr>
              <a:t> pushed up to 80% (7 TeV eq.)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ym typeface="Wingdings" panose="05000000000000000000" pitchFamily="2" charset="2"/>
              </a:rPr>
              <a:t>Standard MCBY(C) at Q4/5/6/7 not</a:t>
            </a:r>
          </a:p>
          <a:p>
            <a:r>
              <a:rPr lang="en-US" sz="2200" dirty="0">
                <a:sym typeface="Wingdings" panose="05000000000000000000" pitchFamily="2" charset="2"/>
              </a:rPr>
              <a:t>e</a:t>
            </a:r>
            <a:r>
              <a:rPr lang="en-US" sz="2200" dirty="0" smtClean="0">
                <a:sym typeface="Wingdings" panose="05000000000000000000" pitchFamily="2" charset="2"/>
              </a:rPr>
              <a:t>xceeding 40% </a:t>
            </a:r>
            <a:r>
              <a:rPr lang="en-US" sz="2200" dirty="0">
                <a:sym typeface="Wingdings" panose="05000000000000000000" pitchFamily="2" charset="2"/>
              </a:rPr>
              <a:t>(7 TeV eq</a:t>
            </a:r>
            <a:r>
              <a:rPr lang="en-US" sz="2200" dirty="0" smtClean="0">
                <a:sym typeface="Wingdings" panose="05000000000000000000" pitchFamily="2" charset="2"/>
              </a:rPr>
              <a:t>.):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checked</a:t>
            </a:r>
          </a:p>
          <a:p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 OK vs. 2017 for closed orbit correction</a:t>
            </a: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28" y="0"/>
            <a:ext cx="12139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Crossing bumps with IP shift ON (-2 mm)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59274" y="670985"/>
            <a:ext cx="1140056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Beam 2</a:t>
            </a:r>
            <a:endParaRPr lang="en-GB" sz="24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704" y="3622483"/>
            <a:ext cx="4192773" cy="324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1165" y="4208851"/>
            <a:ext cx="5059014" cy="212365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Negative</a:t>
            </a:r>
            <a:r>
              <a:rPr lang="en-US" sz="2200" dirty="0" smtClean="0">
                <a:sym typeface="Wingdings" panose="05000000000000000000" pitchFamily="2" charset="2"/>
              </a:rPr>
              <a:t> external X-angle (-137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200" dirty="0" smtClean="0">
                <a:sym typeface="Wingdings" panose="05000000000000000000" pitchFamily="2" charset="2"/>
              </a:rPr>
              <a:t>rad)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with positive spectrometer polarity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MCBY(C)</a:t>
            </a:r>
            <a:r>
              <a:rPr lang="en-US" sz="2200" b="1" dirty="0">
                <a:sym typeface="Wingdings" panose="05000000000000000000" pitchFamily="2" charset="2"/>
              </a:rPr>
              <a:t>S</a:t>
            </a:r>
            <a:r>
              <a:rPr lang="en-US" sz="2200" dirty="0" smtClean="0">
                <a:sym typeface="Wingdings" panose="05000000000000000000" pitchFamily="2" charset="2"/>
              </a:rPr>
              <a:t> pushed up to 90% (7 TeV eq.)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ym typeface="Wingdings" panose="05000000000000000000" pitchFamily="2" charset="2"/>
              </a:rPr>
              <a:t>Standard MCBY(C) at Q4/5/6/7 not</a:t>
            </a:r>
          </a:p>
          <a:p>
            <a:r>
              <a:rPr lang="en-US" sz="2200" dirty="0">
                <a:sym typeface="Wingdings" panose="05000000000000000000" pitchFamily="2" charset="2"/>
              </a:rPr>
              <a:t>e</a:t>
            </a:r>
            <a:r>
              <a:rPr lang="en-US" sz="2200" dirty="0" smtClean="0">
                <a:sym typeface="Wingdings" panose="05000000000000000000" pitchFamily="2" charset="2"/>
              </a:rPr>
              <a:t>xceeding 40% </a:t>
            </a:r>
            <a:r>
              <a:rPr lang="en-US" sz="2200" dirty="0">
                <a:sym typeface="Wingdings" panose="05000000000000000000" pitchFamily="2" charset="2"/>
              </a:rPr>
              <a:t>(7 TeV eq</a:t>
            </a:r>
            <a:r>
              <a:rPr lang="en-US" sz="2200" dirty="0" smtClean="0">
                <a:sym typeface="Wingdings" panose="05000000000000000000" pitchFamily="2" charset="2"/>
              </a:rPr>
              <a:t>.):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checked</a:t>
            </a:r>
          </a:p>
          <a:p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 OK vs. 2017 for closed orbit correction</a:t>
            </a:r>
            <a:endParaRPr lang="en-US" sz="22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2998" y="3644063"/>
            <a:ext cx="419277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2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529" y="1193513"/>
            <a:ext cx="6056471" cy="468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00" y="1197745"/>
            <a:ext cx="6056471" cy="46800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 HSS meeting, 14/03/2018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228" y="0"/>
            <a:ext cx="12139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Beam-beam separation in IR2 (75 ns)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5392" y="5337041"/>
            <a:ext cx="209987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 millimeter</a:t>
            </a:r>
            <a:endParaRPr lang="en-GB" sz="28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298713" y="3889595"/>
            <a:ext cx="795130" cy="69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7313" y="3520261"/>
            <a:ext cx="363452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Last 75 ns BBLR encounter before D1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273388" y="5350293"/>
            <a:ext cx="470237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Normalized (2 BBLR’s @ 4-5</a:t>
            </a:r>
            <a:r>
              <a:rPr lang="en-US" sz="2800" b="1" dirty="0" smtClean="0">
                <a:latin typeface="Symbol" panose="05050102010706020507" pitchFamily="18" charset="2"/>
              </a:rPr>
              <a:t>s</a:t>
            </a:r>
            <a:r>
              <a:rPr lang="en-US" sz="2800" b="1" dirty="0" smtClean="0"/>
              <a:t>) </a:t>
            </a:r>
            <a:endParaRPr lang="en-GB" sz="2800" b="1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7023652" y="1590263"/>
            <a:ext cx="13252" cy="32950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11688417" y="1497498"/>
            <a:ext cx="26505" cy="33746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24867" y="3087758"/>
            <a:ext cx="36260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H</a:t>
            </a:r>
            <a:endParaRPr lang="en-GB" sz="2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1509513" y="3107638"/>
            <a:ext cx="36260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V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077736" y="3953431"/>
            <a:ext cx="318053" cy="3396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9521688" y="3748022"/>
            <a:ext cx="318053" cy="3396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9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3687" y="1157467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352882" y="1203261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2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033677" y="20535"/>
            <a:ext cx="72058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IR8 transition (10 m </a:t>
            </a:r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1.5 m)</a:t>
            </a:r>
            <a:endParaRPr lang="en-US" sz="4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01406"/>
            <a:ext cx="19489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Optics</a:t>
            </a:r>
            <a:endParaRPr lang="en-GB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358" y="1726481"/>
            <a:ext cx="6397122" cy="46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" y="1699676"/>
            <a:ext cx="639712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2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63687" y="764205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1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487072" y="764205"/>
            <a:ext cx="1281120" cy="52322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Beam 2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6228" y="0"/>
            <a:ext cx="12139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dirty="0" smtClean="0">
                <a:solidFill>
                  <a:srgbClr val="0070C0"/>
                </a:solidFill>
              </a:rPr>
              <a:t>Crossing bumps </a:t>
            </a:r>
            <a:r>
              <a:rPr lang="en-US" sz="3200" b="1" dirty="0" smtClean="0">
                <a:solidFill>
                  <a:srgbClr val="0070C0"/>
                </a:solidFill>
              </a:rPr>
              <a:t>(Xangle kept fixed at 170 </a:t>
            </a:r>
            <a:r>
              <a:rPr lang="en-US" sz="3200" b="1" dirty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3200" b="1" dirty="0">
                <a:solidFill>
                  <a:srgbClr val="0070C0"/>
                </a:solidFill>
              </a:rPr>
              <a:t>rad</a:t>
            </a:r>
            <a:r>
              <a:rPr lang="en-US" sz="3200" b="1" dirty="0" smtClean="0">
                <a:solidFill>
                  <a:srgbClr val="0070C0"/>
                </a:solidFill>
              </a:rPr>
              <a:t>)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8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78" y="1398795"/>
            <a:ext cx="6397122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" y="1409370"/>
            <a:ext cx="639712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5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4383"/>
            <a:ext cx="6056227" cy="46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43904" y="774164"/>
            <a:ext cx="3036409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IR1-b1 (no IP shift)</a:t>
            </a:r>
            <a:r>
              <a:rPr lang="en-US" sz="2800" b="1" dirty="0" smtClean="0"/>
              <a:t> 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+160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V)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92" y="0"/>
            <a:ext cx="12153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Aperture calculation (with LHC as-built tolerances)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598" y="4375320"/>
            <a:ext cx="2441181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10 </a:t>
            </a:r>
            <a:r>
              <a:rPr lang="en-US" b="1" dirty="0" smtClean="0">
                <a:latin typeface="Symbol" panose="05050102010706020507" pitchFamily="18" charset="2"/>
              </a:rPr>
              <a:t>s</a:t>
            </a:r>
            <a:r>
              <a:rPr lang="en-US" b="1" dirty="0" smtClean="0"/>
              <a:t> (to guide the eyes)</a:t>
            </a:r>
            <a:endParaRPr lang="en-GB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39033" y="4150128"/>
            <a:ext cx="278175" cy="246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14/03/2018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 HSS meeting, 14/03/2018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88EA-31C0-4B36-9CDF-E1509B9E6C06}" type="slidenum">
              <a:rPr lang="en-GB" smtClean="0"/>
              <a:t>9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45908" y="781798"/>
            <a:ext cx="2954655" cy="800219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IR1-b2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(no IP shift)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 =50 cm, -160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 V)</a:t>
            </a:r>
            <a:endParaRPr lang="en-GB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853" y="1574383"/>
            <a:ext cx="6056227" cy="46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842" y="5833130"/>
            <a:ext cx="12068482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IT (D1) aperture: ~  11 </a:t>
            </a:r>
            <a:r>
              <a:rPr lang="en-US" sz="2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s </a:t>
            </a:r>
            <a:r>
              <a:rPr lang="en-US" sz="2800" b="1" dirty="0" smtClean="0">
                <a:solidFill>
                  <a:srgbClr val="00B0F0"/>
                </a:solidFill>
              </a:rPr>
              <a:t>ln IR1 </a:t>
            </a:r>
            <a:r>
              <a:rPr lang="en-US" sz="2800" b="1" dirty="0" smtClean="0"/>
              <a:t>(with MKD-TCT phases of  175</a:t>
            </a:r>
            <a:r>
              <a:rPr lang="en-US" sz="2800" b="1" baseline="30000" dirty="0"/>
              <a:t>o</a:t>
            </a:r>
            <a:r>
              <a:rPr lang="en-US" sz="2800" b="1" dirty="0" smtClean="0"/>
              <a:t>/176</a:t>
            </a:r>
            <a:r>
              <a:rPr lang="en-US" sz="2800" b="1" baseline="30000" dirty="0" smtClean="0"/>
              <a:t>o</a:t>
            </a:r>
            <a:r>
              <a:rPr lang="en-US" sz="2800" b="1" dirty="0" smtClean="0"/>
              <a:t> for b1/b2)</a:t>
            </a:r>
            <a:endParaRPr lang="en-GB" sz="2800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033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24945</TotalTime>
  <Words>2052</Words>
  <Application>Microsoft Office PowerPoint</Application>
  <PresentationFormat>Widescreen</PresentationFormat>
  <Paragraphs>357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Wingdings</vt:lpstr>
      <vt:lpstr>Office Theme</vt:lpstr>
      <vt:lpstr>LHC CYCLE for the 2018 ION RUN</vt:lpstr>
      <vt:lpstr>Main optics parameters in collision (6.37 ZTeV) ( the injection optics is kept unchanged)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Matched point selection (1/2)</vt:lpstr>
      <vt:lpstr>Matched point selection (2/2)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Fartoukh</dc:creator>
  <cp:lastModifiedBy>Stephane Fartoukh</cp:lastModifiedBy>
  <cp:revision>176</cp:revision>
  <cp:lastPrinted>2018-03-08T10:12:52Z</cp:lastPrinted>
  <dcterms:created xsi:type="dcterms:W3CDTF">2016-02-02T15:02:23Z</dcterms:created>
  <dcterms:modified xsi:type="dcterms:W3CDTF">2018-03-09T09:11:17Z</dcterms:modified>
</cp:coreProperties>
</file>