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handoutMasterIdLst>
    <p:handoutMasterId r:id="rId18"/>
  </p:handoutMasterIdLst>
  <p:sldIdLst>
    <p:sldId id="257" r:id="rId2"/>
    <p:sldId id="292" r:id="rId3"/>
    <p:sldId id="293" r:id="rId4"/>
    <p:sldId id="334" r:id="rId5"/>
    <p:sldId id="258" r:id="rId6"/>
    <p:sldId id="314" r:id="rId7"/>
    <p:sldId id="281" r:id="rId8"/>
    <p:sldId id="301" r:id="rId9"/>
    <p:sldId id="336" r:id="rId10"/>
    <p:sldId id="259" r:id="rId11"/>
    <p:sldId id="269" r:id="rId12"/>
    <p:sldId id="270" r:id="rId13"/>
    <p:sldId id="271" r:id="rId14"/>
    <p:sldId id="272" r:id="rId15"/>
    <p:sldId id="273" r:id="rId16"/>
  </p:sldIdLst>
  <p:sldSz cx="9144000" cy="6858000" type="screen4x3"/>
  <p:notesSz cx="6669088" cy="9926638"/>
  <p:custShowLst>
    <p:custShow name="Loop" id="0">
      <p:sldLst>
        <p:sld r:id="rId2"/>
        <p:sld r:id="rId3"/>
        <p:sld r:id="rId4"/>
        <p:sld r:id="rId11"/>
        <p:sld r:id="rId5"/>
        <p:sld r:id="rId6"/>
        <p:sld r:id="rId7"/>
        <p:sld r:id="rId12"/>
        <p:sld r:id="rId8"/>
        <p:sld r:id="rId9"/>
        <p:sld r:id="rId10"/>
        <p:sld r:id="rId13"/>
        <p:sld r:id="rId2"/>
        <p:sld r:id="rId3"/>
        <p:sld r:id="rId4"/>
        <p:sld r:id="rId14"/>
        <p:sld r:id="rId5"/>
        <p:sld r:id="rId6"/>
        <p:sld r:id="rId7"/>
        <p:sld r:id="rId15"/>
        <p:sld r:id="rId8"/>
        <p:sld r:id="rId9"/>
        <p:sld r:id="rId10"/>
        <p:sld r:id="rId16"/>
      </p:sldLst>
    </p:custShow>
  </p:custShow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5A0"/>
    <a:srgbClr val="104282"/>
    <a:srgbClr val="0B387C"/>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95" autoAdjust="0"/>
    <p:restoredTop sz="86429" autoAdjust="0"/>
  </p:normalViewPr>
  <p:slideViewPr>
    <p:cSldViewPr snapToGrid="0" snapToObjects="1">
      <p:cViewPr varScale="1">
        <p:scale>
          <a:sx n="67" d="100"/>
          <a:sy n="67" d="100"/>
        </p:scale>
        <p:origin x="576" y="66"/>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777607" y="0"/>
            <a:ext cx="2889938" cy="498056"/>
          </a:xfrm>
          <a:prstGeom prst="rect">
            <a:avLst/>
          </a:prstGeom>
        </p:spPr>
        <p:txBody>
          <a:bodyPr vert="horz" lIns="91440" tIns="45720" rIns="91440" bIns="45720" rtlCol="0"/>
          <a:lstStyle>
            <a:lvl1pPr algn="r">
              <a:defRPr sz="1200"/>
            </a:lvl1pPr>
          </a:lstStyle>
          <a:p>
            <a:fld id="{7BF14396-0F50-444F-A23B-6A6541ECD8D1}" type="datetimeFigureOut">
              <a:rPr lang="en-GB" smtClean="0"/>
              <a:t>23/02/2018</a:t>
            </a:fld>
            <a:endParaRPr lang="en-GB"/>
          </a:p>
        </p:txBody>
      </p:sp>
      <p:sp>
        <p:nvSpPr>
          <p:cNvPr id="4" name="Footer Placeholder 3"/>
          <p:cNvSpPr>
            <a:spLocks noGrp="1"/>
          </p:cNvSpPr>
          <p:nvPr>
            <p:ph type="ftr" sz="quarter" idx="2"/>
          </p:nvPr>
        </p:nvSpPr>
        <p:spPr>
          <a:xfrm>
            <a:off x="0" y="9428584"/>
            <a:ext cx="2889938" cy="49805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777607" y="9428584"/>
            <a:ext cx="2889938" cy="498055"/>
          </a:xfrm>
          <a:prstGeom prst="rect">
            <a:avLst/>
          </a:prstGeom>
        </p:spPr>
        <p:txBody>
          <a:bodyPr vert="horz" lIns="91440" tIns="45720" rIns="91440" bIns="45720" rtlCol="0" anchor="b"/>
          <a:lstStyle>
            <a:lvl1pPr algn="r">
              <a:defRPr sz="1200"/>
            </a:lvl1pPr>
          </a:lstStyle>
          <a:p>
            <a:fld id="{A459BA96-2C0B-401D-9FD0-50A7E5E6BC67}" type="slidenum">
              <a:rPr lang="en-GB" smtClean="0"/>
              <a:t>‹#›</a:t>
            </a:fld>
            <a:endParaRPr lang="en-GB"/>
          </a:p>
        </p:txBody>
      </p:sp>
    </p:spTree>
    <p:extLst>
      <p:ext uri="{BB962C8B-B14F-4D97-AF65-F5344CB8AC3E}">
        <p14:creationId xmlns:p14="http://schemas.microsoft.com/office/powerpoint/2010/main" val="3063881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777607" y="0"/>
            <a:ext cx="2889938" cy="498056"/>
          </a:xfrm>
          <a:prstGeom prst="rect">
            <a:avLst/>
          </a:prstGeom>
        </p:spPr>
        <p:txBody>
          <a:bodyPr vert="horz" lIns="91440" tIns="45720" rIns="91440" bIns="45720" rtlCol="0"/>
          <a:lstStyle>
            <a:lvl1pPr algn="r">
              <a:defRPr sz="1200"/>
            </a:lvl1pPr>
          </a:lstStyle>
          <a:p>
            <a:fld id="{45FAD328-2336-44E5-9C90-A7156F1B7628}" type="datetimeFigureOut">
              <a:rPr lang="en-GB" smtClean="0"/>
              <a:t>23/02/2018</a:t>
            </a:fld>
            <a:endParaRPr lang="en-GB"/>
          </a:p>
        </p:txBody>
      </p:sp>
      <p:sp>
        <p:nvSpPr>
          <p:cNvPr id="4" name="Slide Image Placeholder 3"/>
          <p:cNvSpPr>
            <a:spLocks noGrp="1" noRot="1" noChangeAspect="1"/>
          </p:cNvSpPr>
          <p:nvPr>
            <p:ph type="sldImg" idx="2"/>
          </p:nvPr>
        </p:nvSpPr>
        <p:spPr>
          <a:xfrm>
            <a:off x="1101725" y="1241425"/>
            <a:ext cx="4465638"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66909" y="4777194"/>
            <a:ext cx="5335270" cy="3908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4"/>
            <a:ext cx="2889938"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777607" y="9428584"/>
            <a:ext cx="2889938" cy="498055"/>
          </a:xfrm>
          <a:prstGeom prst="rect">
            <a:avLst/>
          </a:prstGeom>
        </p:spPr>
        <p:txBody>
          <a:bodyPr vert="horz" lIns="91440" tIns="45720" rIns="91440" bIns="45720" rtlCol="0" anchor="b"/>
          <a:lstStyle>
            <a:lvl1pPr algn="r">
              <a:defRPr sz="1200"/>
            </a:lvl1pPr>
          </a:lstStyle>
          <a:p>
            <a:fld id="{FB20FC4B-508F-471A-A16E-47CC971FE331}" type="slidenum">
              <a:rPr lang="en-GB" smtClean="0"/>
              <a:t>‹#›</a:t>
            </a:fld>
            <a:endParaRPr lang="en-GB"/>
          </a:p>
        </p:txBody>
      </p:sp>
    </p:spTree>
    <p:extLst>
      <p:ext uri="{BB962C8B-B14F-4D97-AF65-F5344CB8AC3E}">
        <p14:creationId xmlns:p14="http://schemas.microsoft.com/office/powerpoint/2010/main" val="10544724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275694-668C-4B1B-9E79-CA7DDF9A57D0}" type="datetime1">
              <a:rPr lang="en-US" smtClean="0"/>
              <a:t>23-Feb-18</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564FF4-675E-4853-95EE-39215F09B51B}" type="datetime1">
              <a:rPr lang="en-US" smtClean="0"/>
              <a:t>23-Feb-18</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B4D9C1-D595-4A11-9265-7229B5EB370A}" type="datetime1">
              <a:rPr lang="en-US" smtClean="0"/>
              <a:t>23-Feb-18</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6"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7"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4"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17835"/>
          <a:stretch/>
        </p:blipFill>
        <p:spPr>
          <a:xfrm>
            <a:off x="3959440" y="2765964"/>
            <a:ext cx="1221946" cy="1261931"/>
          </a:xfrm>
          <a:prstGeom prst="rect">
            <a:avLst/>
          </a:prstGeom>
        </p:spPr>
      </p:pic>
      <p:sp>
        <p:nvSpPr>
          <p:cNvPr id="6"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smtClean="0"/>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4DFDC1-5EE8-4E6D-8D2C-BA3B796E995D}" type="datetime1">
              <a:rPr lang="en-US" smtClean="0"/>
              <a:t>23-Feb-18</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F8CF48-B92C-418A-83EE-513E7BB2F6D2}" type="datetime1">
              <a:rPr lang="en-US" smtClean="0"/>
              <a:t>23-Feb-18</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B3D1C7-87D1-4D0B-8850-21CB9C008C20}" type="datetime1">
              <a:rPr lang="en-US" smtClean="0"/>
              <a:t>23-Feb-18</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fr-CH"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47F343-554C-4469-BD20-6DAF46DE45C5}" type="datetime1">
              <a:rPr lang="en-US" smtClean="0"/>
              <a:t>23-Feb-18</a:t>
            </a:fld>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2FFD7A-C9EA-43BD-B188-29545A7E3FC4}" type="datetime1">
              <a:rPr lang="en-US" smtClean="0"/>
              <a:t>23-Feb-18</a:t>
            </a:fld>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HR Department</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timing>
    <p:tnLst>
      <p:par>
        <p:cTn id="1" dur="indefinite" restart="never" nodeType="tmRoot"/>
      </p:par>
    </p:tnLst>
  </p:timing>
  <p:hf sldNum="0" hdr="0" ft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0.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lunchcollider.ch/" TargetMode="Externa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cern.ch/ShuttleService" TargetMode="Externa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29110" y="4837822"/>
            <a:ext cx="6549246" cy="769441"/>
          </a:xfrm>
          <a:prstGeom prst="rect">
            <a:avLst/>
          </a:prstGeom>
          <a:noFill/>
        </p:spPr>
        <p:txBody>
          <a:bodyPr wrap="square" rtlCol="0">
            <a:spAutoFit/>
          </a:bodyPr>
          <a:lstStyle/>
          <a:p>
            <a:r>
              <a:rPr lang="en-GB" sz="4400" dirty="0" smtClean="0"/>
              <a:t>And </a:t>
            </a:r>
            <a:r>
              <a:rPr lang="en-GB" sz="4400" b="1" dirty="0" smtClean="0"/>
              <a:t>welcome</a:t>
            </a:r>
            <a:r>
              <a:rPr lang="en-GB" sz="4400" dirty="0" smtClean="0"/>
              <a:t> to CERN!</a:t>
            </a:r>
            <a:endParaRPr lang="en-GB" sz="4400" dirty="0"/>
          </a:p>
        </p:txBody>
      </p:sp>
      <p:pic>
        <p:nvPicPr>
          <p:cNvPr id="7" name="Picture 6"/>
          <p:cNvPicPr>
            <a:picLocks noChangeAspect="1"/>
          </p:cNvPicPr>
          <p:nvPr/>
        </p:nvPicPr>
        <p:blipFill>
          <a:blip r:embed="rId2"/>
          <a:stretch>
            <a:fillRect/>
          </a:stretch>
        </p:blipFill>
        <p:spPr>
          <a:xfrm>
            <a:off x="1529110" y="1503458"/>
            <a:ext cx="5831874" cy="3164046"/>
          </a:xfrm>
          <a:prstGeom prst="rect">
            <a:avLst/>
          </a:prstGeom>
        </p:spPr>
      </p:pic>
      <p:sp>
        <p:nvSpPr>
          <p:cNvPr id="8" name="TextBox 7"/>
          <p:cNvSpPr txBox="1"/>
          <p:nvPr/>
        </p:nvSpPr>
        <p:spPr>
          <a:xfrm>
            <a:off x="160280" y="563699"/>
            <a:ext cx="6549246" cy="769441"/>
          </a:xfrm>
          <a:prstGeom prst="rect">
            <a:avLst/>
          </a:prstGeom>
          <a:noFill/>
        </p:spPr>
        <p:txBody>
          <a:bodyPr wrap="square" rtlCol="0">
            <a:spAutoFit/>
          </a:bodyPr>
          <a:lstStyle/>
          <a:p>
            <a:r>
              <a:rPr lang="en-GB" sz="4400" b="1" dirty="0" smtClean="0"/>
              <a:t>Good morning </a:t>
            </a:r>
            <a:endParaRPr lang="en-GB" sz="4400" b="1" dirty="0"/>
          </a:p>
        </p:txBody>
      </p:sp>
    </p:spTree>
    <p:extLst>
      <p:ext uri="{BB962C8B-B14F-4D97-AF65-F5344CB8AC3E}">
        <p14:creationId xmlns:p14="http://schemas.microsoft.com/office/powerpoint/2010/main" val="3822323474"/>
      </p:ext>
    </p:extLst>
  </p:cSld>
  <p:clrMapOvr>
    <a:masterClrMapping/>
  </p:clrMapOvr>
  <mc:AlternateContent xmlns:mc="http://schemas.openxmlformats.org/markup-compatibility/2006" xmlns:p14="http://schemas.microsoft.com/office/powerpoint/2010/main">
    <mc:Choice Requires="p14">
      <p:transition spd="slow" p14:dur="2000" advClick="0" advTm="6000"/>
    </mc:Choice>
    <mc:Fallback xmlns="">
      <p:transition spd="slow" advClick="0" advTm="600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a:xfrm>
            <a:off x="283464" y="3859373"/>
            <a:ext cx="8577071" cy="1382652"/>
          </a:xfrm>
          <a:prstGeom prst="rect">
            <a:avLst/>
          </a:prstGeom>
        </p:spPr>
        <p:txBody>
          <a:bodyPr>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lgn="ctr">
              <a:buFont typeface="Arial"/>
              <a:buNone/>
            </a:pPr>
            <a:r>
              <a:rPr lang="en-GB" sz="2000" b="1" i="1" dirty="0" smtClean="0"/>
              <a:t>CERN's people are driven by a shared goal, a single purpose. </a:t>
            </a:r>
          </a:p>
          <a:p>
            <a:pPr marL="36576" indent="0" algn="ctr">
              <a:buFont typeface="Arial"/>
              <a:buNone/>
            </a:pPr>
            <a:r>
              <a:rPr lang="en-GB" sz="2000" b="1" i="1" dirty="0" smtClean="0"/>
              <a:t>They want to achieve the impossible, </a:t>
            </a:r>
          </a:p>
          <a:p>
            <a:pPr marL="36576" indent="0" algn="ctr">
              <a:buFont typeface="Arial"/>
              <a:buNone/>
            </a:pPr>
            <a:r>
              <a:rPr lang="en-GB" sz="2000" b="1" i="1" dirty="0" smtClean="0"/>
              <a:t>to do what’s never been done before.</a:t>
            </a:r>
          </a:p>
          <a:p>
            <a:pPr marL="36576" indent="0" algn="ctr">
              <a:buFont typeface="Arial"/>
              <a:buNone/>
            </a:pPr>
            <a:r>
              <a:rPr lang="en-GB" sz="2000" b="1" i="1" dirty="0" smtClean="0"/>
              <a:t>Everyone here strives to be the best they can be, </a:t>
            </a:r>
          </a:p>
          <a:p>
            <a:pPr marL="36576" indent="0" algn="ctr">
              <a:buFont typeface="Arial"/>
              <a:buNone/>
            </a:pPr>
            <a:r>
              <a:rPr lang="en-GB" sz="2000" b="1" i="1" dirty="0" smtClean="0"/>
              <a:t>true specialists and industry "firsts" are created regularly – not just in the world of physics.</a:t>
            </a:r>
            <a:endParaRPr lang="en-GB" sz="3200" b="1" dirty="0" smtClean="0"/>
          </a:p>
        </p:txBody>
      </p:sp>
      <p:pic>
        <p:nvPicPr>
          <p:cNvPr id="8" name="Picture 7" descr="1101021_02-A4-at-144-dpi.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318061" y="324191"/>
            <a:ext cx="4624989" cy="3078553"/>
          </a:xfrm>
          <a:prstGeom prst="rect">
            <a:avLst/>
          </a:prstGeom>
          <a:ln>
            <a:noFill/>
          </a:ln>
          <a:effectLst>
            <a:softEdge rad="112500"/>
          </a:effectLst>
        </p:spPr>
      </p:pic>
      <p:sp>
        <p:nvSpPr>
          <p:cNvPr id="9" name="TextBox 8"/>
          <p:cNvSpPr txBox="1"/>
          <p:nvPr/>
        </p:nvSpPr>
        <p:spPr>
          <a:xfrm>
            <a:off x="458852" y="293807"/>
            <a:ext cx="3573651" cy="1569660"/>
          </a:xfrm>
          <a:prstGeom prst="rect">
            <a:avLst/>
          </a:prstGeom>
          <a:noFill/>
        </p:spPr>
        <p:txBody>
          <a:bodyPr wrap="square" rtlCol="0">
            <a:spAutoFit/>
          </a:bodyPr>
          <a:lstStyle/>
          <a:p>
            <a:pPr algn="ctr"/>
            <a:r>
              <a:rPr lang="en-GB" sz="3200" dirty="0" smtClean="0">
                <a:solidFill>
                  <a:srgbClr val="00B050"/>
                </a:solidFill>
              </a:rPr>
              <a:t>Working at CERN is about… </a:t>
            </a:r>
          </a:p>
          <a:p>
            <a:pPr algn="ctr"/>
            <a:r>
              <a:rPr lang="en-GB" sz="3200" b="1" dirty="0" smtClean="0">
                <a:solidFill>
                  <a:srgbClr val="00B050"/>
                </a:solidFill>
              </a:rPr>
              <a:t>Purpose</a:t>
            </a:r>
            <a:endParaRPr lang="en-GB" sz="3200" b="1" dirty="0">
              <a:solidFill>
                <a:srgbClr val="00B050"/>
              </a:solidFill>
            </a:endParaRPr>
          </a:p>
        </p:txBody>
      </p:sp>
      <p:sp>
        <p:nvSpPr>
          <p:cNvPr id="10" name="TextBox 9"/>
          <p:cNvSpPr txBox="1"/>
          <p:nvPr/>
        </p:nvSpPr>
        <p:spPr>
          <a:xfrm>
            <a:off x="283464" y="2076590"/>
            <a:ext cx="3749040" cy="1569660"/>
          </a:xfrm>
          <a:prstGeom prst="rect">
            <a:avLst/>
          </a:prstGeom>
          <a:noFill/>
        </p:spPr>
        <p:txBody>
          <a:bodyPr wrap="square" rtlCol="0">
            <a:spAutoFit/>
          </a:bodyPr>
          <a:lstStyle/>
          <a:p>
            <a:pPr algn="ctr"/>
            <a:r>
              <a:rPr lang="en-GB" sz="3200" i="1" dirty="0" smtClean="0">
                <a:solidFill>
                  <a:srgbClr val="00B050"/>
                </a:solidFill>
              </a:rPr>
              <a:t>Le travail au CERN </a:t>
            </a:r>
            <a:r>
              <a:rPr lang="en-GB" sz="3200" i="1" dirty="0" err="1" smtClean="0">
                <a:solidFill>
                  <a:srgbClr val="00B050"/>
                </a:solidFill>
              </a:rPr>
              <a:t>c’est</a:t>
            </a:r>
            <a:r>
              <a:rPr lang="en-GB" sz="3200" i="1" dirty="0" smtClean="0">
                <a:solidFill>
                  <a:srgbClr val="00B050"/>
                </a:solidFill>
              </a:rPr>
              <a:t>….</a:t>
            </a:r>
          </a:p>
          <a:p>
            <a:pPr algn="ctr"/>
            <a:r>
              <a:rPr lang="en-GB" sz="3200" b="1" i="1" dirty="0" smtClean="0">
                <a:solidFill>
                  <a:srgbClr val="00B050"/>
                </a:solidFill>
              </a:rPr>
              <a:t>Un but </a:t>
            </a:r>
            <a:r>
              <a:rPr lang="en-GB" sz="3200" b="1" i="1" dirty="0" err="1" smtClean="0">
                <a:solidFill>
                  <a:srgbClr val="00B050"/>
                </a:solidFill>
              </a:rPr>
              <a:t>commun</a:t>
            </a:r>
            <a:endParaRPr lang="en-GB" sz="3200" b="1" i="1" dirty="0">
              <a:solidFill>
                <a:srgbClr val="00B050"/>
              </a:solidFill>
            </a:endParaRPr>
          </a:p>
        </p:txBody>
      </p:sp>
    </p:spTree>
    <p:extLst>
      <p:ext uri="{BB962C8B-B14F-4D97-AF65-F5344CB8AC3E}">
        <p14:creationId xmlns:p14="http://schemas.microsoft.com/office/powerpoint/2010/main" val="734679384"/>
      </p:ext>
    </p:extLst>
  </p:cSld>
  <p:clrMapOvr>
    <a:masterClrMapping/>
  </p:clrMapOvr>
  <mc:AlternateContent xmlns:mc="http://schemas.openxmlformats.org/markup-compatibility/2006" xmlns:p14="http://schemas.microsoft.com/office/powerpoint/2010/main">
    <mc:Choice Requires="p14">
      <p:transition spd="slow" p14:dur="2000" advClick="0" advTm="10000"/>
    </mc:Choice>
    <mc:Fallback xmlns="">
      <p:transition spd="slow" advClick="0" advTm="1000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a:xfrm>
            <a:off x="172995" y="3228546"/>
            <a:ext cx="8880389" cy="2776837"/>
          </a:xfrm>
          <a:prstGeom prst="rect">
            <a:avLst/>
          </a:prstGeom>
        </p:spPr>
        <p:txBody>
          <a:bodyPr>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a:endParaRPr lang="en-GB" sz="2400" dirty="0" smtClean="0"/>
          </a:p>
          <a:p>
            <a:pPr marL="36576" indent="0" algn="ctr">
              <a:buNone/>
            </a:pPr>
            <a:r>
              <a:rPr lang="en-GB" sz="1900" i="1" dirty="0"/>
              <a:t>Unravelling the mysteries of the universe: it’s a big task. And that’s one of the reasons that experts come to CERN – to test themselves, push their abilities and help create history with </a:t>
            </a:r>
            <a:r>
              <a:rPr lang="en-GB" sz="1900" i="1" dirty="0" err="1"/>
              <a:t>groundbreaking</a:t>
            </a:r>
            <a:r>
              <a:rPr lang="en-GB" sz="1900" i="1" dirty="0"/>
              <a:t> discoveries. </a:t>
            </a:r>
          </a:p>
          <a:p>
            <a:pPr marL="36576" indent="0" algn="ctr">
              <a:buNone/>
            </a:pPr>
            <a:endParaRPr lang="en-GB" sz="1900" i="1" dirty="0"/>
          </a:p>
          <a:p>
            <a:pPr marL="36576" indent="0" algn="ctr">
              <a:buNone/>
            </a:pPr>
            <a:r>
              <a:rPr lang="en-GB" sz="1900" i="1" dirty="0"/>
              <a:t>But this is not just about physics. The engineering and technical skills needed to make the experiments succeed are as world-class as the science behind them. If you want to help answer the world’s toughest questions, this is the place to do it.</a:t>
            </a:r>
          </a:p>
          <a:p>
            <a:pPr marL="36576" indent="0" algn="ctr">
              <a:buNone/>
            </a:pPr>
            <a:endParaRPr lang="en-GB" sz="1900" i="1" dirty="0"/>
          </a:p>
          <a:p>
            <a:pPr marL="36576" indent="0" algn="ctr">
              <a:buFont typeface="Arial"/>
              <a:buNone/>
            </a:pPr>
            <a:endParaRPr lang="en-GB" dirty="0" smtClean="0"/>
          </a:p>
          <a:p>
            <a:pPr algn="ctr"/>
            <a:endParaRPr lang="en-GB" dirty="0"/>
          </a:p>
        </p:txBody>
      </p:sp>
      <p:sp>
        <p:nvSpPr>
          <p:cNvPr id="9" name="TextBox 8"/>
          <p:cNvSpPr txBox="1"/>
          <p:nvPr/>
        </p:nvSpPr>
        <p:spPr>
          <a:xfrm>
            <a:off x="5401554" y="110632"/>
            <a:ext cx="3495557" cy="1569660"/>
          </a:xfrm>
          <a:prstGeom prst="rect">
            <a:avLst/>
          </a:prstGeom>
          <a:noFill/>
        </p:spPr>
        <p:txBody>
          <a:bodyPr wrap="square" rtlCol="0">
            <a:spAutoFit/>
          </a:bodyPr>
          <a:lstStyle/>
          <a:p>
            <a:pPr algn="ctr"/>
            <a:r>
              <a:rPr lang="en-GB" sz="3200" dirty="0" smtClean="0">
                <a:solidFill>
                  <a:srgbClr val="00B050"/>
                </a:solidFill>
              </a:rPr>
              <a:t>Working at CERN is about… </a:t>
            </a:r>
          </a:p>
          <a:p>
            <a:pPr algn="ctr"/>
            <a:r>
              <a:rPr lang="en-GB" sz="3200" b="1" dirty="0" smtClean="0">
                <a:solidFill>
                  <a:srgbClr val="00B050"/>
                </a:solidFill>
              </a:rPr>
              <a:t>Challenge</a:t>
            </a:r>
            <a:endParaRPr lang="en-GB" sz="3200" b="1" dirty="0">
              <a:solidFill>
                <a:srgbClr val="00B050"/>
              </a:solidFill>
            </a:endParaRPr>
          </a:p>
        </p:txBody>
      </p:sp>
      <p:pic>
        <p:nvPicPr>
          <p:cNvPr id="10" name="Picture 9" descr="1304108_05-A4-at-144-dpi.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23620" y="451606"/>
            <a:ext cx="4476714" cy="2979856"/>
          </a:xfrm>
          <a:prstGeom prst="rect">
            <a:avLst/>
          </a:prstGeom>
          <a:ln>
            <a:noFill/>
          </a:ln>
          <a:effectLst>
            <a:softEdge rad="112500"/>
          </a:effectLst>
        </p:spPr>
      </p:pic>
      <p:sp>
        <p:nvSpPr>
          <p:cNvPr id="8" name="TextBox 7"/>
          <p:cNvSpPr txBox="1"/>
          <p:nvPr/>
        </p:nvSpPr>
        <p:spPr>
          <a:xfrm>
            <a:off x="4721933" y="1748961"/>
            <a:ext cx="4720281" cy="1569660"/>
          </a:xfrm>
          <a:prstGeom prst="rect">
            <a:avLst/>
          </a:prstGeom>
          <a:noFill/>
        </p:spPr>
        <p:txBody>
          <a:bodyPr wrap="square" rtlCol="0">
            <a:spAutoFit/>
          </a:bodyPr>
          <a:lstStyle/>
          <a:p>
            <a:pPr algn="ctr"/>
            <a:r>
              <a:rPr lang="en-GB" sz="3200" i="1" dirty="0" smtClean="0">
                <a:solidFill>
                  <a:srgbClr val="00B050"/>
                </a:solidFill>
              </a:rPr>
              <a:t>Le travail au CERN </a:t>
            </a:r>
            <a:r>
              <a:rPr lang="en-GB" sz="3200" i="1" dirty="0" err="1" smtClean="0">
                <a:solidFill>
                  <a:srgbClr val="00B050"/>
                </a:solidFill>
              </a:rPr>
              <a:t>c’est</a:t>
            </a:r>
            <a:r>
              <a:rPr lang="en-GB" sz="3200" i="1" dirty="0" smtClean="0">
                <a:solidFill>
                  <a:srgbClr val="00B050"/>
                </a:solidFill>
              </a:rPr>
              <a:t>….</a:t>
            </a:r>
          </a:p>
          <a:p>
            <a:pPr algn="ctr"/>
            <a:r>
              <a:rPr lang="en-GB" sz="3200" b="1" i="1" dirty="0" err="1" smtClean="0">
                <a:solidFill>
                  <a:srgbClr val="00B050"/>
                </a:solidFill>
              </a:rPr>
              <a:t>Relever</a:t>
            </a:r>
            <a:r>
              <a:rPr lang="en-GB" sz="3200" b="1" i="1" dirty="0" smtClean="0">
                <a:solidFill>
                  <a:srgbClr val="00B050"/>
                </a:solidFill>
              </a:rPr>
              <a:t> les </a:t>
            </a:r>
            <a:r>
              <a:rPr lang="en-GB" sz="3200" b="1" i="1" dirty="0" err="1" smtClean="0">
                <a:solidFill>
                  <a:srgbClr val="00B050"/>
                </a:solidFill>
              </a:rPr>
              <a:t>défis</a:t>
            </a:r>
            <a:endParaRPr lang="en-GB" sz="3200" b="1" i="1" dirty="0">
              <a:solidFill>
                <a:srgbClr val="00B050"/>
              </a:solidFill>
            </a:endParaRPr>
          </a:p>
        </p:txBody>
      </p:sp>
    </p:spTree>
    <p:extLst>
      <p:ext uri="{BB962C8B-B14F-4D97-AF65-F5344CB8AC3E}">
        <p14:creationId xmlns:p14="http://schemas.microsoft.com/office/powerpoint/2010/main" val="1486126002"/>
      </p:ext>
    </p:extLst>
  </p:cSld>
  <p:clrMapOvr>
    <a:masterClrMapping/>
  </p:clrMapOvr>
  <mc:AlternateContent xmlns:mc="http://schemas.openxmlformats.org/markup-compatibility/2006" xmlns:p14="http://schemas.microsoft.com/office/powerpoint/2010/main">
    <mc:Choice Requires="p14">
      <p:transition spd="slow" p14:dur="2000" advClick="0" advTm="10000"/>
    </mc:Choice>
    <mc:Fallback xmlns="">
      <p:transition spd="slow" advClick="0" advTm="1000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a:xfrm>
            <a:off x="131805" y="3457146"/>
            <a:ext cx="8880389" cy="2776837"/>
          </a:xfrm>
          <a:prstGeom prst="rect">
            <a:avLst/>
          </a:prstGeom>
        </p:spPr>
        <p:txBody>
          <a:bodyPr>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a:endParaRPr lang="en-GB" sz="2400" dirty="0" smtClean="0"/>
          </a:p>
          <a:p>
            <a:pPr marL="36576" indent="0" algn="ctr">
              <a:buNone/>
            </a:pPr>
            <a:r>
              <a:rPr lang="en-GB" sz="1900" i="1" dirty="0"/>
              <a:t>This is a word that is included in the CERN values, but it’s something that can be claimed by any number of organisations, so what does it actually mean here? </a:t>
            </a:r>
            <a:endParaRPr lang="en-GB" sz="1900" i="1" dirty="0" smtClean="0"/>
          </a:p>
          <a:p>
            <a:pPr marL="36576" indent="0" algn="ctr">
              <a:buNone/>
            </a:pPr>
            <a:r>
              <a:rPr lang="en-GB" sz="1900" i="1" dirty="0" smtClean="0"/>
              <a:t>Respect </a:t>
            </a:r>
            <a:r>
              <a:rPr lang="en-GB" sz="1900" i="1" dirty="0"/>
              <a:t>isn’t handed out automatically at CERN – it’s earned. </a:t>
            </a:r>
          </a:p>
          <a:p>
            <a:pPr marL="36576" indent="0" algn="ctr">
              <a:buNone/>
            </a:pPr>
            <a:r>
              <a:rPr lang="en-GB" sz="1900" i="1" dirty="0"/>
              <a:t>But, because of the nature of the work, people act with integrity. </a:t>
            </a:r>
            <a:endParaRPr lang="en-GB" sz="1900" i="1" dirty="0" smtClean="0"/>
          </a:p>
          <a:p>
            <a:pPr marL="36576" indent="0" algn="ctr">
              <a:buNone/>
            </a:pPr>
            <a:r>
              <a:rPr lang="en-GB" sz="1900" i="1" dirty="0" smtClean="0"/>
              <a:t>People </a:t>
            </a:r>
            <a:r>
              <a:rPr lang="en-GB" sz="1900" i="1" dirty="0"/>
              <a:t>are driven by scientific discovery. Their motivations are pure. </a:t>
            </a:r>
            <a:endParaRPr lang="en-GB" sz="1900" i="1" dirty="0" smtClean="0"/>
          </a:p>
          <a:p>
            <a:pPr marL="36576" indent="0" algn="ctr">
              <a:buNone/>
            </a:pPr>
            <a:r>
              <a:rPr lang="en-GB" sz="1900" i="1" dirty="0" smtClean="0"/>
              <a:t>They </a:t>
            </a:r>
            <a:r>
              <a:rPr lang="en-GB" sz="1900" i="1" dirty="0"/>
              <a:t>trust and are trusted.</a:t>
            </a:r>
          </a:p>
          <a:p>
            <a:pPr marL="36576" indent="0" algn="ctr">
              <a:buNone/>
            </a:pPr>
            <a:endParaRPr lang="en-GB" sz="1900" i="1" dirty="0"/>
          </a:p>
          <a:p>
            <a:pPr marL="36576" indent="0" algn="ctr">
              <a:buFont typeface="Arial"/>
              <a:buNone/>
            </a:pPr>
            <a:endParaRPr lang="en-GB" dirty="0" smtClean="0"/>
          </a:p>
          <a:p>
            <a:pPr algn="ctr"/>
            <a:endParaRPr lang="en-GB" dirty="0"/>
          </a:p>
        </p:txBody>
      </p:sp>
      <p:sp>
        <p:nvSpPr>
          <p:cNvPr id="9" name="TextBox 8"/>
          <p:cNvSpPr txBox="1"/>
          <p:nvPr/>
        </p:nvSpPr>
        <p:spPr>
          <a:xfrm>
            <a:off x="319380" y="122093"/>
            <a:ext cx="3539387" cy="1692771"/>
          </a:xfrm>
          <a:prstGeom prst="rect">
            <a:avLst/>
          </a:prstGeom>
          <a:noFill/>
        </p:spPr>
        <p:txBody>
          <a:bodyPr wrap="square" rtlCol="0">
            <a:spAutoFit/>
          </a:bodyPr>
          <a:lstStyle/>
          <a:p>
            <a:pPr algn="ctr"/>
            <a:r>
              <a:rPr lang="en-GB" sz="3200" dirty="0" smtClean="0">
                <a:solidFill>
                  <a:srgbClr val="00B050"/>
                </a:solidFill>
              </a:rPr>
              <a:t>Working at CERN</a:t>
            </a:r>
          </a:p>
          <a:p>
            <a:pPr algn="ctr"/>
            <a:r>
              <a:rPr lang="en-GB" sz="3200" dirty="0" smtClean="0">
                <a:solidFill>
                  <a:srgbClr val="00B050"/>
                </a:solidFill>
              </a:rPr>
              <a:t>is about …</a:t>
            </a:r>
          </a:p>
          <a:p>
            <a:pPr algn="ctr"/>
            <a:r>
              <a:rPr lang="en-GB" sz="4000" b="1" dirty="0" smtClean="0">
                <a:solidFill>
                  <a:srgbClr val="00B050"/>
                </a:solidFill>
              </a:rPr>
              <a:t>Integrity</a:t>
            </a:r>
            <a:endParaRPr lang="en-GB" sz="4000" b="1" dirty="0">
              <a:solidFill>
                <a:srgbClr val="00B050"/>
              </a:solidFill>
            </a:endParaRPr>
          </a:p>
        </p:txBody>
      </p:sp>
      <p:pic>
        <p:nvPicPr>
          <p:cNvPr id="8" name="Picture 7" descr="ATLAS-OSU-Run2.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255801" y="363119"/>
            <a:ext cx="4180287" cy="3135215"/>
          </a:xfrm>
          <a:prstGeom prst="rect">
            <a:avLst/>
          </a:prstGeom>
          <a:ln>
            <a:noFill/>
          </a:ln>
          <a:effectLst>
            <a:softEdge rad="112500"/>
          </a:effectLst>
        </p:spPr>
      </p:pic>
      <p:sp>
        <p:nvSpPr>
          <p:cNvPr id="10" name="TextBox 9"/>
          <p:cNvSpPr txBox="1"/>
          <p:nvPr/>
        </p:nvSpPr>
        <p:spPr>
          <a:xfrm>
            <a:off x="-256002" y="1930726"/>
            <a:ext cx="4720281" cy="1631216"/>
          </a:xfrm>
          <a:prstGeom prst="rect">
            <a:avLst/>
          </a:prstGeom>
          <a:noFill/>
        </p:spPr>
        <p:txBody>
          <a:bodyPr wrap="square" rtlCol="0">
            <a:spAutoFit/>
          </a:bodyPr>
          <a:lstStyle/>
          <a:p>
            <a:pPr algn="ctr"/>
            <a:r>
              <a:rPr lang="en-GB" sz="3200" i="1" dirty="0" smtClean="0">
                <a:solidFill>
                  <a:srgbClr val="00B050"/>
                </a:solidFill>
              </a:rPr>
              <a:t>Le travail au CERN </a:t>
            </a:r>
            <a:r>
              <a:rPr lang="en-GB" sz="3200" i="1" dirty="0" err="1" smtClean="0">
                <a:solidFill>
                  <a:srgbClr val="00B050"/>
                </a:solidFill>
              </a:rPr>
              <a:t>c’est</a:t>
            </a:r>
            <a:r>
              <a:rPr lang="en-GB" sz="3200" i="1" dirty="0" smtClean="0">
                <a:solidFill>
                  <a:srgbClr val="00B050"/>
                </a:solidFill>
              </a:rPr>
              <a:t>….</a:t>
            </a:r>
          </a:p>
          <a:p>
            <a:pPr algn="ctr"/>
            <a:r>
              <a:rPr lang="en-GB" sz="3600" b="1" i="1" dirty="0" err="1" smtClean="0">
                <a:solidFill>
                  <a:srgbClr val="00B050"/>
                </a:solidFill>
              </a:rPr>
              <a:t>L’intégrité</a:t>
            </a:r>
            <a:endParaRPr lang="en-GB" sz="3600" b="1" i="1" dirty="0">
              <a:solidFill>
                <a:srgbClr val="00B050"/>
              </a:solidFill>
            </a:endParaRPr>
          </a:p>
        </p:txBody>
      </p:sp>
    </p:spTree>
    <p:extLst>
      <p:ext uri="{BB962C8B-B14F-4D97-AF65-F5344CB8AC3E}">
        <p14:creationId xmlns:p14="http://schemas.microsoft.com/office/powerpoint/2010/main" val="1170379278"/>
      </p:ext>
    </p:extLst>
  </p:cSld>
  <p:clrMapOvr>
    <a:masterClrMapping/>
  </p:clrMapOvr>
  <mc:AlternateContent xmlns:mc="http://schemas.openxmlformats.org/markup-compatibility/2006" xmlns:p14="http://schemas.microsoft.com/office/powerpoint/2010/main">
    <mc:Choice Requires="p14">
      <p:transition spd="slow" p14:dur="2000" advClick="0" advTm="10000"/>
    </mc:Choice>
    <mc:Fallback xmlns="">
      <p:transition spd="slow" advClick="0" advTm="1000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a:xfrm>
            <a:off x="172995" y="3228546"/>
            <a:ext cx="8880389" cy="2776837"/>
          </a:xfrm>
          <a:prstGeom prst="rect">
            <a:avLst/>
          </a:prstGeom>
        </p:spPr>
        <p:txBody>
          <a:bodyPr>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a:endParaRPr lang="en-GB" sz="2400" dirty="0" smtClean="0"/>
          </a:p>
          <a:p>
            <a:pPr marL="36576" indent="0" algn="ctr">
              <a:buNone/>
            </a:pPr>
            <a:r>
              <a:rPr lang="en-GB" sz="1900" i="1" dirty="0"/>
              <a:t>CERN is an employer, a university and a state: a whole community working towards a shared goal – scientific discovery. This creates a collaborative world</a:t>
            </a:r>
            <a:r>
              <a:rPr lang="en-GB" sz="1900" i="1" dirty="0" smtClean="0"/>
              <a:t>.</a:t>
            </a:r>
          </a:p>
          <a:p>
            <a:pPr marL="36576" indent="0" algn="ctr">
              <a:buNone/>
            </a:pPr>
            <a:r>
              <a:rPr lang="en-GB" sz="1900" i="1" dirty="0" smtClean="0"/>
              <a:t> </a:t>
            </a:r>
            <a:r>
              <a:rPr lang="en-GB" sz="1900" i="1" dirty="0"/>
              <a:t>Seniors work with graduates. Physicists need engineers. </a:t>
            </a:r>
            <a:endParaRPr lang="en-GB" sz="1900" i="1" dirty="0" smtClean="0"/>
          </a:p>
          <a:p>
            <a:pPr marL="36576" indent="0" algn="ctr">
              <a:buNone/>
            </a:pPr>
            <a:r>
              <a:rPr lang="en-GB" sz="1900" i="1" dirty="0" smtClean="0"/>
              <a:t>Countries </a:t>
            </a:r>
            <a:r>
              <a:rPr lang="en-GB" sz="1900" i="1" dirty="0"/>
              <a:t>forget politics and collaborate to achieve. </a:t>
            </a:r>
            <a:endParaRPr lang="en-GB" sz="1900" i="1" dirty="0" smtClean="0"/>
          </a:p>
          <a:p>
            <a:pPr marL="36576" indent="0" algn="ctr">
              <a:buNone/>
            </a:pPr>
            <a:r>
              <a:rPr lang="en-GB" sz="1900" i="1" dirty="0" smtClean="0"/>
              <a:t>And </a:t>
            </a:r>
            <a:r>
              <a:rPr lang="en-GB" sz="1900" i="1" dirty="0"/>
              <a:t>knowledge – CERN’s main commodity – is shared throughout CERN, its member states and the rest of the world.</a:t>
            </a:r>
          </a:p>
          <a:p>
            <a:pPr marL="36576" indent="0" algn="ctr">
              <a:buNone/>
            </a:pPr>
            <a:endParaRPr lang="en-GB" sz="1900" i="1" dirty="0"/>
          </a:p>
          <a:p>
            <a:pPr marL="36576" indent="0" algn="ctr">
              <a:buFont typeface="Arial"/>
              <a:buNone/>
            </a:pPr>
            <a:endParaRPr lang="en-GB" dirty="0" smtClean="0"/>
          </a:p>
          <a:p>
            <a:pPr algn="ctr"/>
            <a:endParaRPr lang="en-GB" dirty="0"/>
          </a:p>
        </p:txBody>
      </p:sp>
      <p:sp>
        <p:nvSpPr>
          <p:cNvPr id="9" name="TextBox 8"/>
          <p:cNvSpPr txBox="1"/>
          <p:nvPr/>
        </p:nvSpPr>
        <p:spPr>
          <a:xfrm>
            <a:off x="5401556" y="80904"/>
            <a:ext cx="3495556" cy="1631216"/>
          </a:xfrm>
          <a:prstGeom prst="rect">
            <a:avLst/>
          </a:prstGeom>
          <a:noFill/>
        </p:spPr>
        <p:txBody>
          <a:bodyPr wrap="square" rtlCol="0">
            <a:spAutoFit/>
          </a:bodyPr>
          <a:lstStyle/>
          <a:p>
            <a:pPr algn="ctr"/>
            <a:r>
              <a:rPr lang="en-GB" sz="3200" dirty="0" smtClean="0">
                <a:solidFill>
                  <a:srgbClr val="00B050"/>
                </a:solidFill>
              </a:rPr>
              <a:t>Working at CERN is about… </a:t>
            </a:r>
          </a:p>
          <a:p>
            <a:pPr algn="ctr"/>
            <a:r>
              <a:rPr lang="en-GB" sz="3600" b="1" dirty="0" smtClean="0">
                <a:solidFill>
                  <a:srgbClr val="00B050"/>
                </a:solidFill>
              </a:rPr>
              <a:t>Collaboration</a:t>
            </a:r>
            <a:endParaRPr lang="en-GB" sz="3600" b="1" dirty="0">
              <a:solidFill>
                <a:srgbClr val="00B050"/>
              </a:solidFill>
            </a:endParaRPr>
          </a:p>
        </p:txBody>
      </p:sp>
      <p:pic>
        <p:nvPicPr>
          <p:cNvPr id="8" name="Picture 7"/>
          <p:cNvPicPr>
            <a:picLocks noChangeAspect="1"/>
          </p:cNvPicPr>
          <p:nvPr/>
        </p:nvPicPr>
        <p:blipFill>
          <a:blip r:embed="rId2"/>
          <a:stretch>
            <a:fillRect/>
          </a:stretch>
        </p:blipFill>
        <p:spPr>
          <a:xfrm>
            <a:off x="1028357" y="670378"/>
            <a:ext cx="4236440" cy="2814675"/>
          </a:xfrm>
          <a:prstGeom prst="rect">
            <a:avLst/>
          </a:prstGeom>
          <a:ln>
            <a:noFill/>
          </a:ln>
          <a:effectLst>
            <a:softEdge rad="112500"/>
          </a:effectLst>
        </p:spPr>
      </p:pic>
      <p:sp>
        <p:nvSpPr>
          <p:cNvPr id="10" name="TextBox 9"/>
          <p:cNvSpPr txBox="1"/>
          <p:nvPr/>
        </p:nvSpPr>
        <p:spPr>
          <a:xfrm>
            <a:off x="4798950" y="1764677"/>
            <a:ext cx="4720281" cy="1631216"/>
          </a:xfrm>
          <a:prstGeom prst="rect">
            <a:avLst/>
          </a:prstGeom>
          <a:noFill/>
        </p:spPr>
        <p:txBody>
          <a:bodyPr wrap="square" rtlCol="0">
            <a:spAutoFit/>
          </a:bodyPr>
          <a:lstStyle/>
          <a:p>
            <a:pPr algn="ctr"/>
            <a:r>
              <a:rPr lang="en-GB" sz="3200" i="1" dirty="0" smtClean="0">
                <a:solidFill>
                  <a:srgbClr val="00B050"/>
                </a:solidFill>
              </a:rPr>
              <a:t>Le travail au CERN </a:t>
            </a:r>
            <a:r>
              <a:rPr lang="en-GB" sz="3200" i="1" dirty="0" err="1" smtClean="0">
                <a:solidFill>
                  <a:srgbClr val="00B050"/>
                </a:solidFill>
              </a:rPr>
              <a:t>c’est</a:t>
            </a:r>
            <a:r>
              <a:rPr lang="en-GB" sz="3200" i="1" dirty="0" smtClean="0">
                <a:solidFill>
                  <a:srgbClr val="00B050"/>
                </a:solidFill>
              </a:rPr>
              <a:t>….</a:t>
            </a:r>
          </a:p>
          <a:p>
            <a:pPr algn="ctr"/>
            <a:r>
              <a:rPr lang="en-GB" sz="3600" b="1" i="1" dirty="0" smtClean="0">
                <a:solidFill>
                  <a:srgbClr val="00B050"/>
                </a:solidFill>
              </a:rPr>
              <a:t>La collaboration</a:t>
            </a:r>
            <a:endParaRPr lang="en-GB" sz="3600" b="1" i="1" dirty="0">
              <a:solidFill>
                <a:srgbClr val="00B050"/>
              </a:solidFill>
            </a:endParaRPr>
          </a:p>
        </p:txBody>
      </p:sp>
    </p:spTree>
    <p:extLst>
      <p:ext uri="{BB962C8B-B14F-4D97-AF65-F5344CB8AC3E}">
        <p14:creationId xmlns:p14="http://schemas.microsoft.com/office/powerpoint/2010/main" val="2097602644"/>
      </p:ext>
    </p:extLst>
  </p:cSld>
  <p:clrMapOvr>
    <a:masterClrMapping/>
  </p:clrMapOvr>
  <mc:AlternateContent xmlns:mc="http://schemas.openxmlformats.org/markup-compatibility/2006" xmlns:p14="http://schemas.microsoft.com/office/powerpoint/2010/main">
    <mc:Choice Requires="p14">
      <p:transition spd="slow" p14:dur="2000" advClick="0" advTm="10000"/>
    </mc:Choice>
    <mc:Fallback xmlns="">
      <p:transition spd="slow" advClick="0" advTm="1000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a:xfrm>
            <a:off x="172995" y="3228546"/>
            <a:ext cx="8880389" cy="2776837"/>
          </a:xfrm>
          <a:prstGeom prst="rect">
            <a:avLst/>
          </a:prstGeom>
        </p:spPr>
        <p:txBody>
          <a:bodyPr>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a:endParaRPr lang="en-GB" sz="2400" dirty="0" smtClean="0"/>
          </a:p>
          <a:p>
            <a:pPr marL="36576" indent="0" algn="ctr">
              <a:buNone/>
            </a:pPr>
            <a:r>
              <a:rPr lang="en-GB" sz="1900" i="1" dirty="0"/>
              <a:t>This is work without boundaries. </a:t>
            </a:r>
            <a:endParaRPr lang="en-GB" sz="1900" i="1" dirty="0" smtClean="0"/>
          </a:p>
          <a:p>
            <a:pPr marL="36576" indent="0" algn="ctr">
              <a:buNone/>
            </a:pPr>
            <a:r>
              <a:rPr lang="en-GB" sz="1900" i="1" dirty="0" smtClean="0"/>
              <a:t>People </a:t>
            </a:r>
            <a:r>
              <a:rPr lang="en-GB" sz="1900" i="1" dirty="0"/>
              <a:t>here are realising the impossible. </a:t>
            </a:r>
            <a:endParaRPr lang="en-GB" sz="1900" i="1" dirty="0" smtClean="0"/>
          </a:p>
          <a:p>
            <a:pPr marL="36576" indent="0" algn="ctr">
              <a:buNone/>
            </a:pPr>
            <a:r>
              <a:rPr lang="en-GB" sz="1900" i="1" dirty="0" smtClean="0"/>
              <a:t>Pushing </a:t>
            </a:r>
            <a:r>
              <a:rPr lang="en-GB" sz="1900" i="1" dirty="0"/>
              <a:t>what is known and accepted with the courage to ask, “what if?” </a:t>
            </a:r>
            <a:endParaRPr lang="en-GB" sz="1900" i="1" dirty="0" smtClean="0"/>
          </a:p>
          <a:p>
            <a:pPr marL="36576" indent="0" algn="ctr">
              <a:buNone/>
            </a:pPr>
            <a:r>
              <a:rPr lang="en-GB" sz="1900" i="1" dirty="0" smtClean="0"/>
              <a:t>They </a:t>
            </a:r>
            <a:r>
              <a:rPr lang="en-GB" sz="1900" i="1" dirty="0"/>
              <a:t>have the freedom to think differently, to imagine, and to find improbable solutions to problems that have never been asked before. </a:t>
            </a:r>
            <a:endParaRPr lang="en-GB" sz="1900" i="1" dirty="0" smtClean="0"/>
          </a:p>
          <a:p>
            <a:pPr marL="36576" indent="0" algn="ctr">
              <a:buNone/>
            </a:pPr>
            <a:r>
              <a:rPr lang="en-GB" sz="1900" i="1" dirty="0" smtClean="0"/>
              <a:t>They </a:t>
            </a:r>
            <a:r>
              <a:rPr lang="en-GB" sz="1900" i="1" dirty="0"/>
              <a:t>are free to take chances, to challenge ideas and to enjoy unrestrictive working practices.</a:t>
            </a:r>
          </a:p>
          <a:p>
            <a:pPr marL="36576" indent="0" algn="ctr">
              <a:buNone/>
            </a:pPr>
            <a:endParaRPr lang="en-GB" sz="1900" i="1" dirty="0"/>
          </a:p>
          <a:p>
            <a:pPr marL="36576" indent="0" algn="ctr">
              <a:buNone/>
            </a:pPr>
            <a:endParaRPr lang="en-GB" sz="1900" i="1" dirty="0"/>
          </a:p>
          <a:p>
            <a:pPr marL="36576" indent="0" algn="ctr">
              <a:buFont typeface="Arial"/>
              <a:buNone/>
            </a:pPr>
            <a:endParaRPr lang="en-GB" dirty="0" smtClean="0"/>
          </a:p>
          <a:p>
            <a:pPr algn="ctr"/>
            <a:endParaRPr lang="en-GB" dirty="0"/>
          </a:p>
        </p:txBody>
      </p:sp>
      <p:sp>
        <p:nvSpPr>
          <p:cNvPr id="9" name="TextBox 8"/>
          <p:cNvSpPr txBox="1"/>
          <p:nvPr/>
        </p:nvSpPr>
        <p:spPr>
          <a:xfrm>
            <a:off x="530712" y="212709"/>
            <a:ext cx="3510936" cy="1631216"/>
          </a:xfrm>
          <a:prstGeom prst="rect">
            <a:avLst/>
          </a:prstGeom>
          <a:noFill/>
        </p:spPr>
        <p:txBody>
          <a:bodyPr wrap="square" rtlCol="0">
            <a:spAutoFit/>
          </a:bodyPr>
          <a:lstStyle/>
          <a:p>
            <a:pPr algn="ctr"/>
            <a:r>
              <a:rPr lang="en-GB" sz="3200" dirty="0" smtClean="0">
                <a:solidFill>
                  <a:srgbClr val="00B050"/>
                </a:solidFill>
              </a:rPr>
              <a:t>Working at CERN is about… </a:t>
            </a:r>
          </a:p>
          <a:p>
            <a:pPr algn="ctr"/>
            <a:r>
              <a:rPr lang="en-GB" sz="3600" b="1" dirty="0" smtClean="0">
                <a:solidFill>
                  <a:srgbClr val="00B050"/>
                </a:solidFill>
              </a:rPr>
              <a:t>Imagination</a:t>
            </a:r>
            <a:endParaRPr lang="en-GB" sz="3600" b="1" dirty="0">
              <a:solidFill>
                <a:srgbClr val="00B050"/>
              </a:solidFill>
            </a:endParaRPr>
          </a:p>
        </p:txBody>
      </p:sp>
      <p:pic>
        <p:nvPicPr>
          <p:cNvPr id="10" name="Picture 9" descr="201401-013_25.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620737" y="515014"/>
            <a:ext cx="4066063" cy="2713532"/>
          </a:xfrm>
          <a:prstGeom prst="rect">
            <a:avLst/>
          </a:prstGeom>
          <a:ln>
            <a:noFill/>
          </a:ln>
          <a:effectLst>
            <a:softEdge rad="112500"/>
          </a:effectLst>
        </p:spPr>
      </p:pic>
      <p:sp>
        <p:nvSpPr>
          <p:cNvPr id="8" name="TextBox 7"/>
          <p:cNvSpPr txBox="1"/>
          <p:nvPr/>
        </p:nvSpPr>
        <p:spPr>
          <a:xfrm>
            <a:off x="36726" y="1727786"/>
            <a:ext cx="4720281" cy="1631216"/>
          </a:xfrm>
          <a:prstGeom prst="rect">
            <a:avLst/>
          </a:prstGeom>
          <a:noFill/>
        </p:spPr>
        <p:txBody>
          <a:bodyPr wrap="square" rtlCol="0">
            <a:spAutoFit/>
          </a:bodyPr>
          <a:lstStyle/>
          <a:p>
            <a:pPr algn="ctr"/>
            <a:r>
              <a:rPr lang="en-GB" sz="3200" i="1" dirty="0" smtClean="0">
                <a:solidFill>
                  <a:srgbClr val="00B050"/>
                </a:solidFill>
              </a:rPr>
              <a:t>Le travail au CERN </a:t>
            </a:r>
            <a:r>
              <a:rPr lang="en-GB" sz="3200" i="1" dirty="0" err="1" smtClean="0">
                <a:solidFill>
                  <a:srgbClr val="00B050"/>
                </a:solidFill>
              </a:rPr>
              <a:t>c’est</a:t>
            </a:r>
            <a:r>
              <a:rPr lang="en-GB" sz="3200" i="1" dirty="0" smtClean="0">
                <a:solidFill>
                  <a:srgbClr val="00B050"/>
                </a:solidFill>
              </a:rPr>
              <a:t>….</a:t>
            </a:r>
          </a:p>
          <a:p>
            <a:pPr algn="ctr"/>
            <a:r>
              <a:rPr lang="en-GB" sz="3600" b="1" i="1" dirty="0" err="1" smtClean="0">
                <a:solidFill>
                  <a:srgbClr val="00B050"/>
                </a:solidFill>
              </a:rPr>
              <a:t>L’imagination</a:t>
            </a:r>
            <a:endParaRPr lang="en-GB" sz="3600" b="1" i="1" dirty="0">
              <a:solidFill>
                <a:srgbClr val="00B050"/>
              </a:solidFill>
            </a:endParaRPr>
          </a:p>
        </p:txBody>
      </p:sp>
    </p:spTree>
    <p:extLst>
      <p:ext uri="{BB962C8B-B14F-4D97-AF65-F5344CB8AC3E}">
        <p14:creationId xmlns:p14="http://schemas.microsoft.com/office/powerpoint/2010/main" val="1566651337"/>
      </p:ext>
    </p:extLst>
  </p:cSld>
  <p:clrMapOvr>
    <a:masterClrMapping/>
  </p:clrMapOvr>
  <mc:AlternateContent xmlns:mc="http://schemas.openxmlformats.org/markup-compatibility/2006" xmlns:p14="http://schemas.microsoft.com/office/powerpoint/2010/main">
    <mc:Choice Requires="p14">
      <p:transition spd="slow" p14:dur="2000" advClick="0" advTm="10000"/>
    </mc:Choice>
    <mc:Fallback xmlns="">
      <p:transition spd="slow" advClick="0" advTm="1000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a:xfrm>
            <a:off x="211718" y="3429000"/>
            <a:ext cx="8880389" cy="2349294"/>
          </a:xfrm>
          <a:prstGeom prst="rect">
            <a:avLst/>
          </a:prstGeom>
        </p:spPr>
        <p:txBody>
          <a:bodyPr>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a:endParaRPr lang="en-GB" sz="2400" dirty="0" smtClean="0"/>
          </a:p>
          <a:p>
            <a:pPr marL="36576" indent="0" algn="ctr">
              <a:buNone/>
            </a:pPr>
            <a:r>
              <a:rPr lang="en-GB" sz="1900" i="1" dirty="0"/>
              <a:t>People here enjoy living a truly cosmopolitan life, in the heart of Europe. </a:t>
            </a:r>
          </a:p>
          <a:p>
            <a:pPr marL="36576" indent="0" algn="ctr">
              <a:buNone/>
            </a:pPr>
            <a:r>
              <a:rPr lang="en-GB" sz="1900" i="1" dirty="0"/>
              <a:t>The environment offers a myriad of leisure activities, both on Lake Geneva and the surrounding mountains. </a:t>
            </a:r>
          </a:p>
          <a:p>
            <a:pPr marL="36576" indent="0" algn="ctr">
              <a:buNone/>
            </a:pPr>
            <a:r>
              <a:rPr lang="en-GB" sz="1900" i="1" dirty="0"/>
              <a:t>With excellent benefits, great remuneration and the freedom to work flexibly, it’s not just the work and atmosphere that makes people enjoy their jobs, it’s the tangible elements that they receive </a:t>
            </a:r>
            <a:r>
              <a:rPr lang="en-GB" sz="1900" i="1" dirty="0" smtClean="0"/>
              <a:t>too</a:t>
            </a:r>
            <a:r>
              <a:rPr lang="en-GB" sz="1900" i="1" dirty="0"/>
              <a:t>.</a:t>
            </a:r>
          </a:p>
          <a:p>
            <a:pPr marL="36576" indent="0" algn="ctr">
              <a:buFont typeface="Arial"/>
              <a:buNone/>
            </a:pPr>
            <a:endParaRPr lang="en-GB" dirty="0" smtClean="0"/>
          </a:p>
          <a:p>
            <a:pPr algn="ctr"/>
            <a:endParaRPr lang="en-GB" dirty="0"/>
          </a:p>
        </p:txBody>
      </p:sp>
      <p:sp>
        <p:nvSpPr>
          <p:cNvPr id="9" name="TextBox 8"/>
          <p:cNvSpPr txBox="1"/>
          <p:nvPr/>
        </p:nvSpPr>
        <p:spPr>
          <a:xfrm>
            <a:off x="211718" y="117385"/>
            <a:ext cx="4401471" cy="1631216"/>
          </a:xfrm>
          <a:prstGeom prst="rect">
            <a:avLst/>
          </a:prstGeom>
          <a:noFill/>
        </p:spPr>
        <p:txBody>
          <a:bodyPr wrap="square" rtlCol="0">
            <a:spAutoFit/>
          </a:bodyPr>
          <a:lstStyle/>
          <a:p>
            <a:pPr algn="ctr"/>
            <a:r>
              <a:rPr lang="en-GB" sz="3200" dirty="0" smtClean="0">
                <a:solidFill>
                  <a:srgbClr val="00B050"/>
                </a:solidFill>
              </a:rPr>
              <a:t>Working at CERN is about… </a:t>
            </a:r>
          </a:p>
          <a:p>
            <a:pPr algn="ctr"/>
            <a:r>
              <a:rPr lang="en-GB" sz="3600" b="1" dirty="0" smtClean="0">
                <a:solidFill>
                  <a:srgbClr val="00B050"/>
                </a:solidFill>
              </a:rPr>
              <a:t>Quality of life</a:t>
            </a:r>
            <a:endParaRPr lang="en-GB" sz="3600" b="1" dirty="0">
              <a:solidFill>
                <a:srgbClr val="00B050"/>
              </a:solidFill>
            </a:endParaRPr>
          </a:p>
        </p:txBody>
      </p:sp>
      <p:pic>
        <p:nvPicPr>
          <p:cNvPr id="10" name="Picture 9"/>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193658" y="1742430"/>
            <a:ext cx="6343060" cy="1820458"/>
          </a:xfrm>
          <a:prstGeom prst="rect">
            <a:avLst/>
          </a:prstGeom>
          <a:ln>
            <a:noFill/>
          </a:ln>
          <a:effectLst>
            <a:softEdge rad="112500"/>
          </a:effectLst>
        </p:spPr>
      </p:pic>
      <p:sp>
        <p:nvSpPr>
          <p:cNvPr id="8" name="TextBox 7"/>
          <p:cNvSpPr txBox="1"/>
          <p:nvPr/>
        </p:nvSpPr>
        <p:spPr>
          <a:xfrm>
            <a:off x="4333103" y="117385"/>
            <a:ext cx="4720281" cy="1631216"/>
          </a:xfrm>
          <a:prstGeom prst="rect">
            <a:avLst/>
          </a:prstGeom>
          <a:noFill/>
        </p:spPr>
        <p:txBody>
          <a:bodyPr wrap="square" rtlCol="0">
            <a:spAutoFit/>
          </a:bodyPr>
          <a:lstStyle/>
          <a:p>
            <a:pPr algn="ctr"/>
            <a:r>
              <a:rPr lang="en-GB" sz="3200" i="1" dirty="0" smtClean="0">
                <a:solidFill>
                  <a:srgbClr val="00B050"/>
                </a:solidFill>
              </a:rPr>
              <a:t>Le travail au CERN </a:t>
            </a:r>
            <a:r>
              <a:rPr lang="en-GB" sz="3200" i="1" dirty="0" err="1" smtClean="0">
                <a:solidFill>
                  <a:srgbClr val="00B050"/>
                </a:solidFill>
              </a:rPr>
              <a:t>c’est</a:t>
            </a:r>
            <a:r>
              <a:rPr lang="en-GB" sz="3200" i="1" dirty="0" smtClean="0">
                <a:solidFill>
                  <a:srgbClr val="00B050"/>
                </a:solidFill>
              </a:rPr>
              <a:t>….</a:t>
            </a:r>
          </a:p>
          <a:p>
            <a:pPr algn="ctr"/>
            <a:r>
              <a:rPr lang="en-GB" sz="3600" b="1" i="1" dirty="0" smtClean="0">
                <a:solidFill>
                  <a:srgbClr val="00B050"/>
                </a:solidFill>
              </a:rPr>
              <a:t>La </a:t>
            </a:r>
            <a:r>
              <a:rPr lang="en-GB" sz="3600" b="1" i="1" dirty="0" err="1" smtClean="0">
                <a:solidFill>
                  <a:srgbClr val="00B050"/>
                </a:solidFill>
              </a:rPr>
              <a:t>qualité</a:t>
            </a:r>
            <a:r>
              <a:rPr lang="en-GB" sz="3600" b="1" i="1" dirty="0" smtClean="0">
                <a:solidFill>
                  <a:srgbClr val="00B050"/>
                </a:solidFill>
              </a:rPr>
              <a:t> de vie</a:t>
            </a:r>
            <a:endParaRPr lang="en-GB" sz="3600" b="1" i="1" dirty="0">
              <a:solidFill>
                <a:srgbClr val="00B050"/>
              </a:solidFill>
            </a:endParaRPr>
          </a:p>
        </p:txBody>
      </p:sp>
    </p:spTree>
    <p:extLst>
      <p:ext uri="{BB962C8B-B14F-4D97-AF65-F5344CB8AC3E}">
        <p14:creationId xmlns:p14="http://schemas.microsoft.com/office/powerpoint/2010/main" val="829354096"/>
      </p:ext>
    </p:extLst>
  </p:cSld>
  <p:clrMapOvr>
    <a:masterClrMapping/>
  </p:clrMapOvr>
  <mc:AlternateContent xmlns:mc="http://schemas.openxmlformats.org/markup-compatibility/2006" xmlns:p14="http://schemas.microsoft.com/office/powerpoint/2010/main">
    <mc:Choice Requires="p14">
      <p:transition spd="slow" p14:dur="2000" advClick="0" advTm="10000"/>
    </mc:Choice>
    <mc:Fallback xmlns="">
      <p:transition spd="slow" advClick="0" advTm="1000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426004" y="1741564"/>
            <a:ext cx="8260796" cy="1908213"/>
          </a:xfrm>
          <a:prstGeom prst="rect">
            <a:avLst/>
          </a:prstGeom>
        </p:spPr>
      </p:pic>
      <p:sp>
        <p:nvSpPr>
          <p:cNvPr id="6" name="Rectangle 4"/>
          <p:cNvSpPr>
            <a:spLocks noChangeArrowheads="1"/>
          </p:cNvSpPr>
          <p:nvPr/>
        </p:nvSpPr>
        <p:spPr bwMode="auto">
          <a:xfrm>
            <a:off x="2416914" y="3887129"/>
            <a:ext cx="2125662"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fr-FR" sz="1400" dirty="0">
                <a:solidFill>
                  <a:srgbClr val="004084"/>
                </a:solidFill>
                <a:latin typeface="DIN-Medium"/>
                <a:ea typeface="DIN-Medium"/>
                <a:cs typeface="DIN-Medium"/>
              </a:rPr>
              <a:t>User :  </a:t>
            </a:r>
            <a:r>
              <a:rPr lang="en-US" altLang="fr-FR" sz="1800" b="1" dirty="0" err="1">
                <a:solidFill>
                  <a:srgbClr val="004084"/>
                </a:solidFill>
                <a:latin typeface="DIN-Medium"/>
                <a:ea typeface="DIN-Medium"/>
                <a:cs typeface="DIN-Medium"/>
              </a:rPr>
              <a:t>Cern_GUEST</a:t>
            </a:r>
            <a:endParaRPr lang="en-US" altLang="fr-FR" sz="1800" b="1" dirty="0">
              <a:solidFill>
                <a:srgbClr val="004084"/>
              </a:solidFill>
              <a:latin typeface="DIN-Medium"/>
              <a:ea typeface="DIN-Medium"/>
              <a:cs typeface="DIN-Medium"/>
            </a:endParaRPr>
          </a:p>
          <a:p>
            <a:pPr algn="ctr">
              <a:spcBef>
                <a:spcPct val="0"/>
              </a:spcBef>
              <a:buFontTx/>
              <a:buNone/>
            </a:pPr>
            <a:r>
              <a:rPr lang="en-US" altLang="fr-FR" sz="1400" dirty="0">
                <a:solidFill>
                  <a:srgbClr val="004084"/>
                </a:solidFill>
                <a:latin typeface="DIN-Medium"/>
                <a:ea typeface="DIN-Medium"/>
                <a:cs typeface="DIN-Medium"/>
              </a:rPr>
              <a:t>Code:  </a:t>
            </a:r>
            <a:r>
              <a:rPr lang="en-US" altLang="fr-FR" sz="1800" b="1" dirty="0">
                <a:solidFill>
                  <a:srgbClr val="004084"/>
                </a:solidFill>
                <a:latin typeface="DIN-Medium"/>
                <a:ea typeface="DIN-Medium"/>
                <a:cs typeface="DIN-Medium"/>
              </a:rPr>
              <a:t>Glob3FR33W1F1</a:t>
            </a:r>
          </a:p>
        </p:txBody>
      </p:sp>
      <p:sp>
        <p:nvSpPr>
          <p:cNvPr id="7" name="Rectangle 8"/>
          <p:cNvSpPr>
            <a:spLocks noChangeArrowheads="1"/>
          </p:cNvSpPr>
          <p:nvPr/>
        </p:nvSpPr>
        <p:spPr bwMode="auto">
          <a:xfrm>
            <a:off x="4656877" y="3887129"/>
            <a:ext cx="18700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fr-FR" sz="1400" dirty="0">
                <a:solidFill>
                  <a:srgbClr val="004084"/>
                </a:solidFill>
                <a:latin typeface="DIN-Medium"/>
                <a:ea typeface="DIN-Medium"/>
                <a:cs typeface="DIN-Medium"/>
              </a:rPr>
              <a:t>Outside</a:t>
            </a:r>
          </a:p>
          <a:p>
            <a:pPr algn="ctr">
              <a:spcBef>
                <a:spcPct val="0"/>
              </a:spcBef>
              <a:buFontTx/>
              <a:buNone/>
            </a:pPr>
            <a:r>
              <a:rPr lang="en-US" altLang="fr-FR" sz="1400" dirty="0">
                <a:solidFill>
                  <a:srgbClr val="004084"/>
                </a:solidFill>
                <a:latin typeface="DIN-Medium"/>
                <a:ea typeface="DIN-Medium"/>
                <a:cs typeface="DIN-Medium"/>
              </a:rPr>
              <a:t>A </a:t>
            </a:r>
            <a:r>
              <a:rPr lang="en-US" altLang="fr-FR" sz="1400" dirty="0" err="1">
                <a:solidFill>
                  <a:srgbClr val="004084"/>
                </a:solidFill>
                <a:latin typeface="DIN-Medium"/>
                <a:ea typeface="DIN-Medium"/>
                <a:cs typeface="DIN-Medium"/>
              </a:rPr>
              <a:t>l’extérieur</a:t>
            </a:r>
            <a:endParaRPr lang="en-US" altLang="fr-FR" sz="1400" dirty="0">
              <a:solidFill>
                <a:srgbClr val="004084"/>
              </a:solidFill>
              <a:latin typeface="DIN-Medium"/>
              <a:ea typeface="DIN-Medium"/>
              <a:cs typeface="DIN-Medium"/>
            </a:endParaRPr>
          </a:p>
        </p:txBody>
      </p:sp>
      <p:sp>
        <p:nvSpPr>
          <p:cNvPr id="10" name="Rectangle 4"/>
          <p:cNvSpPr>
            <a:spLocks noChangeArrowheads="1"/>
          </p:cNvSpPr>
          <p:nvPr/>
        </p:nvSpPr>
        <p:spPr bwMode="auto">
          <a:xfrm>
            <a:off x="145280" y="3887127"/>
            <a:ext cx="227163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fr-FR" sz="1400" dirty="0">
                <a:solidFill>
                  <a:srgbClr val="004084"/>
                </a:solidFill>
                <a:latin typeface="DIN-Medium"/>
                <a:ea typeface="DIN-Medium"/>
                <a:cs typeface="DIN-Medium"/>
              </a:rPr>
              <a:t>During presentations</a:t>
            </a:r>
          </a:p>
          <a:p>
            <a:pPr algn="ctr">
              <a:spcBef>
                <a:spcPct val="0"/>
              </a:spcBef>
              <a:buFontTx/>
              <a:buNone/>
            </a:pPr>
            <a:r>
              <a:rPr lang="en-US" altLang="fr-FR" sz="1400" dirty="0">
                <a:solidFill>
                  <a:srgbClr val="004084"/>
                </a:solidFill>
                <a:latin typeface="DIN-Medium"/>
                <a:ea typeface="DIN-Medium"/>
                <a:cs typeface="DIN-Medium"/>
              </a:rPr>
              <a:t>Pendant les presentations</a:t>
            </a:r>
            <a:endParaRPr lang="en-US" altLang="fr-FR" sz="1800" dirty="0">
              <a:solidFill>
                <a:srgbClr val="004084"/>
              </a:solidFill>
              <a:latin typeface="DIN-Medium"/>
              <a:ea typeface="DIN-Medium"/>
              <a:cs typeface="DIN-Medium"/>
            </a:endParaRPr>
          </a:p>
        </p:txBody>
      </p:sp>
      <p:sp>
        <p:nvSpPr>
          <p:cNvPr id="11" name="Rectangle 4"/>
          <p:cNvSpPr>
            <a:spLocks noChangeArrowheads="1"/>
          </p:cNvSpPr>
          <p:nvPr/>
        </p:nvSpPr>
        <p:spPr bwMode="auto">
          <a:xfrm>
            <a:off x="6561138" y="3887127"/>
            <a:ext cx="212566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fr-FR" sz="1400" dirty="0">
                <a:solidFill>
                  <a:srgbClr val="004084"/>
                </a:solidFill>
                <a:latin typeface="DIN-Medium"/>
                <a:ea typeface="DIN-Medium"/>
                <a:cs typeface="DIN-Medium"/>
              </a:rPr>
              <a:t>CERN = </a:t>
            </a:r>
          </a:p>
          <a:p>
            <a:pPr algn="ctr">
              <a:spcBef>
                <a:spcPct val="0"/>
              </a:spcBef>
              <a:buFontTx/>
              <a:buNone/>
            </a:pPr>
            <a:r>
              <a:rPr lang="en-US" altLang="fr-FR" sz="1400" dirty="0">
                <a:solidFill>
                  <a:srgbClr val="004084"/>
                </a:solidFill>
                <a:latin typeface="DIN-Medium"/>
                <a:ea typeface="DIN-Medium"/>
                <a:cs typeface="DIN-Medium"/>
              </a:rPr>
              <a:t>non-smoking </a:t>
            </a:r>
          </a:p>
          <a:p>
            <a:pPr algn="ctr">
              <a:spcBef>
                <a:spcPct val="0"/>
              </a:spcBef>
              <a:buFontTx/>
              <a:buNone/>
            </a:pPr>
            <a:r>
              <a:rPr lang="en-US" altLang="fr-FR" sz="1400" dirty="0">
                <a:solidFill>
                  <a:srgbClr val="004084"/>
                </a:solidFill>
                <a:latin typeface="DIN-Medium"/>
                <a:ea typeface="DIN-Medium"/>
                <a:cs typeface="DIN-Medium"/>
              </a:rPr>
              <a:t>non-</a:t>
            </a:r>
            <a:r>
              <a:rPr lang="en-US" altLang="fr-FR" sz="1400" dirty="0" err="1">
                <a:solidFill>
                  <a:srgbClr val="004084"/>
                </a:solidFill>
                <a:latin typeface="DIN-Medium"/>
                <a:ea typeface="DIN-Medium"/>
                <a:cs typeface="DIN-Medium"/>
              </a:rPr>
              <a:t>fumeur</a:t>
            </a:r>
            <a:endParaRPr lang="en-US" altLang="fr-FR" sz="1800" dirty="0">
              <a:solidFill>
                <a:srgbClr val="004084"/>
              </a:solidFill>
              <a:latin typeface="DIN-Medium"/>
              <a:ea typeface="DIN-Medium"/>
              <a:cs typeface="DIN-Medium"/>
            </a:endParaRPr>
          </a:p>
        </p:txBody>
      </p:sp>
    </p:spTree>
    <p:extLst>
      <p:ext uri="{BB962C8B-B14F-4D97-AF65-F5344CB8AC3E}">
        <p14:creationId xmlns:p14="http://schemas.microsoft.com/office/powerpoint/2010/main" val="3370946352"/>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3492"/>
            <a:ext cx="8458200" cy="940443"/>
          </a:xfrm>
        </p:spPr>
        <p:txBody>
          <a:bodyPr>
            <a:normAutofit fontScale="90000"/>
          </a:bodyPr>
          <a:lstStyle/>
          <a:p>
            <a:r>
              <a:rPr lang="fr-FR" b="1" dirty="0" smtClean="0"/>
              <a:t>Emergency </a:t>
            </a:r>
            <a:r>
              <a:rPr lang="fr-FR" b="1" dirty="0" err="1"/>
              <a:t>P</a:t>
            </a:r>
            <a:r>
              <a:rPr lang="fr-FR" b="1" dirty="0" err="1" smtClean="0"/>
              <a:t>rocedure</a:t>
            </a:r>
            <a:r>
              <a:rPr lang="fr-FR" b="1" dirty="0" smtClean="0"/>
              <a:t> d’Urgence</a:t>
            </a:r>
            <a:endParaRPr lang="fr-FR" b="1" dirty="0"/>
          </a:p>
        </p:txBody>
      </p:sp>
      <p:sp>
        <p:nvSpPr>
          <p:cNvPr id="8" name="Rectangle 7"/>
          <p:cNvSpPr/>
          <p:nvPr/>
        </p:nvSpPr>
        <p:spPr>
          <a:xfrm>
            <a:off x="595417" y="1749733"/>
            <a:ext cx="3198311" cy="3459922"/>
          </a:xfrm>
          <a:prstGeom prst="rect">
            <a:avLst/>
          </a:prstGeom>
        </p:spPr>
        <p:txBody>
          <a:bodyPr wrap="none">
            <a:spAutoFit/>
          </a:bodyPr>
          <a:lstStyle/>
          <a:p>
            <a:pPr defTabSz="342892">
              <a:lnSpc>
                <a:spcPct val="110000"/>
              </a:lnSpc>
              <a:defRPr/>
            </a:pPr>
            <a:endParaRPr lang="en-US" sz="1200" dirty="0">
              <a:solidFill>
                <a:prstClr val="black"/>
              </a:solidFill>
              <a:latin typeface="Optima"/>
              <a:cs typeface="DIN-Medium"/>
            </a:endParaRPr>
          </a:p>
          <a:p>
            <a:pPr defTabSz="342892">
              <a:lnSpc>
                <a:spcPct val="110000"/>
              </a:lnSpc>
              <a:defRPr/>
            </a:pPr>
            <a:endParaRPr lang="en-US" sz="1200" dirty="0">
              <a:solidFill>
                <a:prstClr val="black"/>
              </a:solidFill>
              <a:latin typeface="Optima"/>
              <a:cs typeface="DIN-Medium"/>
            </a:endParaRPr>
          </a:p>
          <a:p>
            <a:pPr marL="215995" algn="dist" defTabSz="342892">
              <a:lnSpc>
                <a:spcPts val="743"/>
              </a:lnSpc>
              <a:defRPr/>
            </a:pPr>
            <a:r>
              <a:rPr lang="en-US" sz="1200" dirty="0">
                <a:solidFill>
                  <a:srgbClr val="404040"/>
                </a:solidFill>
                <a:latin typeface="Optima"/>
                <a:cs typeface="DIN-Medium"/>
              </a:rPr>
              <a:t>When the alarm sounds</a:t>
            </a:r>
          </a:p>
          <a:p>
            <a:pPr marL="215995" algn="dist" defTabSz="342892">
              <a:lnSpc>
                <a:spcPts val="743"/>
              </a:lnSpc>
              <a:defRPr/>
            </a:pPr>
            <a:endParaRPr lang="en-US" sz="1200" dirty="0">
              <a:solidFill>
                <a:srgbClr val="7F7F7F"/>
              </a:solidFill>
              <a:latin typeface="Optima"/>
              <a:cs typeface="DIN-Medium"/>
            </a:endParaRPr>
          </a:p>
          <a:p>
            <a:pPr marL="215995" algn="dist" defTabSz="342892">
              <a:lnSpc>
                <a:spcPts val="743"/>
              </a:lnSpc>
              <a:defRPr/>
            </a:pPr>
            <a:r>
              <a:rPr lang="en-US" sz="1200" dirty="0" err="1">
                <a:solidFill>
                  <a:srgbClr val="7F7F7F"/>
                </a:solidFill>
                <a:latin typeface="Optima"/>
                <a:cs typeface="DIN-Medium"/>
              </a:rPr>
              <a:t>Lorsque</a:t>
            </a:r>
            <a:r>
              <a:rPr lang="en-US" sz="1200" dirty="0">
                <a:solidFill>
                  <a:srgbClr val="7F7F7F"/>
                </a:solidFill>
                <a:latin typeface="Optima"/>
                <a:cs typeface="DIN-Medium"/>
              </a:rPr>
              <a:t> le signal </a:t>
            </a:r>
            <a:r>
              <a:rPr lang="en-US" sz="1200" dirty="0" err="1">
                <a:solidFill>
                  <a:srgbClr val="7F7F7F"/>
                </a:solidFill>
                <a:latin typeface="Optima"/>
                <a:cs typeface="DIN-Medium"/>
              </a:rPr>
              <a:t>d’évacuation</a:t>
            </a:r>
            <a:r>
              <a:rPr lang="en-US" sz="1200" dirty="0">
                <a:solidFill>
                  <a:srgbClr val="7F7F7F"/>
                </a:solidFill>
                <a:latin typeface="Optima"/>
                <a:cs typeface="DIN-Medium"/>
              </a:rPr>
              <a:t> </a:t>
            </a:r>
            <a:r>
              <a:rPr lang="en-US" sz="1200" dirty="0" err="1">
                <a:solidFill>
                  <a:srgbClr val="7F7F7F"/>
                </a:solidFill>
                <a:latin typeface="Optima"/>
                <a:cs typeface="DIN-Medium"/>
              </a:rPr>
              <a:t>retentit</a:t>
            </a:r>
            <a:endParaRPr lang="en-US" sz="1200" dirty="0">
              <a:solidFill>
                <a:srgbClr val="7F7F7F"/>
              </a:solidFill>
              <a:latin typeface="Optima"/>
              <a:cs typeface="DIN-Medium"/>
            </a:endParaRPr>
          </a:p>
          <a:p>
            <a:pPr marL="215995" algn="dist" defTabSz="342892">
              <a:lnSpc>
                <a:spcPts val="743"/>
              </a:lnSpc>
              <a:defRPr/>
            </a:pPr>
            <a:endParaRPr lang="en-US" sz="1200" dirty="0">
              <a:solidFill>
                <a:prstClr val="black"/>
              </a:solidFill>
              <a:latin typeface="Optima"/>
              <a:cs typeface="DIN-Medium"/>
            </a:endParaRPr>
          </a:p>
          <a:p>
            <a:pPr marL="215995" defTabSz="342892">
              <a:lnSpc>
                <a:spcPct val="110000"/>
              </a:lnSpc>
              <a:defRPr/>
            </a:pPr>
            <a:endParaRPr lang="en-US" sz="1200" dirty="0">
              <a:solidFill>
                <a:srgbClr val="404040"/>
              </a:solidFill>
              <a:latin typeface="Optima"/>
              <a:cs typeface="DIN-Medium"/>
            </a:endParaRPr>
          </a:p>
          <a:p>
            <a:pPr marL="215995" defTabSz="342892">
              <a:lnSpc>
                <a:spcPct val="110000"/>
              </a:lnSpc>
              <a:defRPr/>
            </a:pPr>
            <a:r>
              <a:rPr lang="en-US" sz="1200" dirty="0">
                <a:solidFill>
                  <a:srgbClr val="404040"/>
                </a:solidFill>
                <a:latin typeface="Optima"/>
                <a:cs typeface="DIN-Medium"/>
              </a:rPr>
              <a:t>Evacuate immediately</a:t>
            </a:r>
          </a:p>
          <a:p>
            <a:pPr marL="215995" defTabSz="342892">
              <a:lnSpc>
                <a:spcPts val="743"/>
              </a:lnSpc>
              <a:defRPr/>
            </a:pPr>
            <a:endParaRPr lang="en-US" sz="1200" dirty="0">
              <a:solidFill>
                <a:srgbClr val="7F7F7F"/>
              </a:solidFill>
              <a:latin typeface="Optima"/>
              <a:cs typeface="DIN-Medium"/>
            </a:endParaRPr>
          </a:p>
          <a:p>
            <a:pPr marL="215995" defTabSz="342892">
              <a:lnSpc>
                <a:spcPts val="743"/>
              </a:lnSpc>
              <a:defRPr/>
            </a:pPr>
            <a:r>
              <a:rPr lang="en-US" sz="1200" dirty="0" err="1">
                <a:solidFill>
                  <a:srgbClr val="7F7F7F"/>
                </a:solidFill>
                <a:latin typeface="Optima"/>
                <a:cs typeface="DIN-Medium"/>
              </a:rPr>
              <a:t>Évacuez</a:t>
            </a:r>
            <a:r>
              <a:rPr lang="en-US" sz="1200" dirty="0">
                <a:solidFill>
                  <a:srgbClr val="7F7F7F"/>
                </a:solidFill>
                <a:latin typeface="Optima"/>
                <a:cs typeface="DIN-Medium"/>
              </a:rPr>
              <a:t> </a:t>
            </a:r>
            <a:r>
              <a:rPr lang="en-US" sz="1200" dirty="0" err="1">
                <a:solidFill>
                  <a:srgbClr val="7F7F7F"/>
                </a:solidFill>
                <a:latin typeface="Optima"/>
                <a:cs typeface="DIN-Medium"/>
              </a:rPr>
              <a:t>immédiatement</a:t>
            </a:r>
            <a:endParaRPr lang="en-US" sz="1200" dirty="0">
              <a:solidFill>
                <a:srgbClr val="7F7F7F"/>
              </a:solidFill>
              <a:latin typeface="Optima"/>
              <a:cs typeface="DIN-Medium"/>
            </a:endParaRPr>
          </a:p>
          <a:p>
            <a:pPr marL="215995" defTabSz="342892">
              <a:lnSpc>
                <a:spcPts val="743"/>
              </a:lnSpc>
              <a:defRPr/>
            </a:pPr>
            <a:endParaRPr lang="en-US" sz="1200" dirty="0">
              <a:solidFill>
                <a:prstClr val="black"/>
              </a:solidFill>
              <a:latin typeface="Optima"/>
              <a:cs typeface="DIN-Medium"/>
            </a:endParaRPr>
          </a:p>
          <a:p>
            <a:pPr marL="215995" defTabSz="342892">
              <a:lnSpc>
                <a:spcPct val="120000"/>
              </a:lnSpc>
              <a:defRPr/>
            </a:pPr>
            <a:endParaRPr lang="en-US" sz="800" dirty="0">
              <a:solidFill>
                <a:srgbClr val="404040"/>
              </a:solidFill>
              <a:latin typeface="Optima"/>
              <a:cs typeface="DIN-Medium"/>
            </a:endParaRPr>
          </a:p>
          <a:p>
            <a:pPr marL="215995" defTabSz="342892">
              <a:lnSpc>
                <a:spcPct val="120000"/>
              </a:lnSpc>
              <a:defRPr/>
            </a:pPr>
            <a:r>
              <a:rPr lang="en-US" sz="1200" dirty="0">
                <a:solidFill>
                  <a:srgbClr val="404040"/>
                </a:solidFill>
                <a:latin typeface="Optima"/>
                <a:cs typeface="DIN-Medium"/>
              </a:rPr>
              <a:t>Don’t use the lift</a:t>
            </a:r>
          </a:p>
          <a:p>
            <a:pPr marL="215995" defTabSz="342892">
              <a:lnSpc>
                <a:spcPts val="743"/>
              </a:lnSpc>
              <a:defRPr/>
            </a:pPr>
            <a:endParaRPr lang="en-US" sz="1200" dirty="0">
              <a:solidFill>
                <a:srgbClr val="7F7F7F"/>
              </a:solidFill>
              <a:latin typeface="Optima"/>
              <a:cs typeface="DIN-Medium"/>
            </a:endParaRPr>
          </a:p>
          <a:p>
            <a:pPr marL="215995" defTabSz="342892">
              <a:lnSpc>
                <a:spcPts val="743"/>
              </a:lnSpc>
              <a:defRPr/>
            </a:pPr>
            <a:r>
              <a:rPr lang="en-US" sz="1200" dirty="0" err="1">
                <a:solidFill>
                  <a:srgbClr val="7F7F7F"/>
                </a:solidFill>
                <a:latin typeface="Optima"/>
                <a:cs typeface="DIN-Medium"/>
              </a:rPr>
              <a:t>N’utilisez</a:t>
            </a:r>
            <a:r>
              <a:rPr lang="en-US" sz="1200" dirty="0">
                <a:solidFill>
                  <a:srgbClr val="7F7F7F"/>
                </a:solidFill>
                <a:latin typeface="Optima"/>
                <a:cs typeface="DIN-Medium"/>
              </a:rPr>
              <a:t> pas </a:t>
            </a:r>
            <a:r>
              <a:rPr lang="en-US" sz="1200" dirty="0" err="1">
                <a:solidFill>
                  <a:srgbClr val="7F7F7F"/>
                </a:solidFill>
                <a:latin typeface="Optima"/>
                <a:cs typeface="DIN-Medium"/>
              </a:rPr>
              <a:t>l’ascenseur</a:t>
            </a:r>
            <a:endParaRPr lang="en-US" sz="1200" dirty="0">
              <a:solidFill>
                <a:srgbClr val="7F7F7F"/>
              </a:solidFill>
              <a:latin typeface="Optima"/>
              <a:cs typeface="DIN-Medium"/>
            </a:endParaRPr>
          </a:p>
          <a:p>
            <a:pPr marL="215995" defTabSz="342892">
              <a:lnSpc>
                <a:spcPts val="743"/>
              </a:lnSpc>
              <a:defRPr/>
            </a:pPr>
            <a:endParaRPr lang="en-US" sz="1200" dirty="0">
              <a:solidFill>
                <a:prstClr val="black"/>
              </a:solidFill>
              <a:latin typeface="Optima"/>
              <a:cs typeface="DIN-Medium"/>
            </a:endParaRPr>
          </a:p>
          <a:p>
            <a:pPr marL="215995" defTabSz="342892">
              <a:lnSpc>
                <a:spcPts val="743"/>
              </a:lnSpc>
              <a:defRPr/>
            </a:pPr>
            <a:endParaRPr lang="en-US" sz="1200" dirty="0">
              <a:solidFill>
                <a:prstClr val="black"/>
              </a:solidFill>
              <a:latin typeface="Optima"/>
              <a:cs typeface="DIN-Medium"/>
            </a:endParaRPr>
          </a:p>
          <a:p>
            <a:pPr marL="215995" defTabSz="342892">
              <a:lnSpc>
                <a:spcPct val="140000"/>
              </a:lnSpc>
              <a:defRPr/>
            </a:pPr>
            <a:r>
              <a:rPr lang="en-US" sz="1200" dirty="0">
                <a:solidFill>
                  <a:srgbClr val="404040"/>
                </a:solidFill>
                <a:latin typeface="Optima"/>
                <a:cs typeface="DIN-Medium"/>
              </a:rPr>
              <a:t>Follow the signs</a:t>
            </a:r>
            <a:endParaRPr lang="en-US" sz="800" dirty="0">
              <a:solidFill>
                <a:srgbClr val="7F7F7F"/>
              </a:solidFill>
              <a:latin typeface="Optima"/>
              <a:cs typeface="DIN-Medium"/>
            </a:endParaRPr>
          </a:p>
          <a:p>
            <a:pPr marL="215995" defTabSz="342892">
              <a:lnSpc>
                <a:spcPts val="743"/>
              </a:lnSpc>
              <a:defRPr/>
            </a:pPr>
            <a:endParaRPr lang="en-US" sz="1200" dirty="0">
              <a:solidFill>
                <a:srgbClr val="7F7F7F"/>
              </a:solidFill>
              <a:latin typeface="Optima"/>
              <a:cs typeface="DIN-Medium"/>
            </a:endParaRPr>
          </a:p>
          <a:p>
            <a:pPr marL="215995" defTabSz="342892">
              <a:lnSpc>
                <a:spcPts val="743"/>
              </a:lnSpc>
              <a:defRPr/>
            </a:pPr>
            <a:r>
              <a:rPr lang="en-US" sz="1200" dirty="0" err="1">
                <a:solidFill>
                  <a:srgbClr val="7F7F7F"/>
                </a:solidFill>
                <a:latin typeface="Optima"/>
                <a:cs typeface="DIN-Medium"/>
              </a:rPr>
              <a:t>Suivez</a:t>
            </a:r>
            <a:r>
              <a:rPr lang="en-US" sz="1200" dirty="0">
                <a:solidFill>
                  <a:srgbClr val="7F7F7F"/>
                </a:solidFill>
                <a:latin typeface="Optima"/>
                <a:cs typeface="DIN-Medium"/>
              </a:rPr>
              <a:t> le balisage</a:t>
            </a:r>
          </a:p>
          <a:p>
            <a:pPr marL="215995" defTabSz="342892">
              <a:lnSpc>
                <a:spcPts val="743"/>
              </a:lnSpc>
              <a:defRPr/>
            </a:pPr>
            <a:endParaRPr lang="en-US" sz="1200" dirty="0">
              <a:solidFill>
                <a:prstClr val="black"/>
              </a:solidFill>
              <a:latin typeface="Optima"/>
              <a:cs typeface="DIN-Medium"/>
            </a:endParaRPr>
          </a:p>
          <a:p>
            <a:pPr marL="215995" defTabSz="342892">
              <a:lnSpc>
                <a:spcPts val="743"/>
              </a:lnSpc>
              <a:defRPr/>
            </a:pPr>
            <a:endParaRPr lang="en-US" sz="1200" dirty="0">
              <a:solidFill>
                <a:prstClr val="black"/>
              </a:solidFill>
              <a:latin typeface="Optima"/>
              <a:cs typeface="DIN-Medium"/>
            </a:endParaRPr>
          </a:p>
          <a:p>
            <a:pPr marL="215995" defTabSz="342892">
              <a:lnSpc>
                <a:spcPct val="120000"/>
              </a:lnSpc>
              <a:defRPr/>
            </a:pPr>
            <a:r>
              <a:rPr lang="en-US" sz="1200" dirty="0">
                <a:solidFill>
                  <a:srgbClr val="404040"/>
                </a:solidFill>
                <a:latin typeface="Optima"/>
                <a:cs typeface="DIN-Medium"/>
              </a:rPr>
              <a:t>Go to assembly point</a:t>
            </a:r>
          </a:p>
          <a:p>
            <a:pPr marL="215995" defTabSz="342892">
              <a:lnSpc>
                <a:spcPts val="743"/>
              </a:lnSpc>
              <a:defRPr/>
            </a:pPr>
            <a:endParaRPr lang="en-US" sz="1200" dirty="0">
              <a:solidFill>
                <a:srgbClr val="7F7F7F"/>
              </a:solidFill>
              <a:latin typeface="Optima"/>
              <a:cs typeface="DIN-Medium"/>
            </a:endParaRPr>
          </a:p>
          <a:p>
            <a:pPr marL="215995" defTabSz="342892">
              <a:lnSpc>
                <a:spcPts val="743"/>
              </a:lnSpc>
              <a:defRPr/>
            </a:pPr>
            <a:r>
              <a:rPr lang="en-US" sz="1200" dirty="0" err="1">
                <a:solidFill>
                  <a:srgbClr val="7F7F7F"/>
                </a:solidFill>
                <a:latin typeface="Optima"/>
                <a:cs typeface="DIN-Medium"/>
              </a:rPr>
              <a:t>Rendez-vous</a:t>
            </a:r>
            <a:r>
              <a:rPr lang="en-US" sz="1200" dirty="0">
                <a:solidFill>
                  <a:srgbClr val="7F7F7F"/>
                </a:solidFill>
                <a:latin typeface="Optima"/>
                <a:cs typeface="DIN-Medium"/>
              </a:rPr>
              <a:t> au point de </a:t>
            </a:r>
            <a:r>
              <a:rPr lang="en-US" sz="1200" dirty="0" err="1">
                <a:solidFill>
                  <a:srgbClr val="7F7F7F"/>
                </a:solidFill>
                <a:latin typeface="Optima"/>
                <a:cs typeface="DIN-Medium"/>
              </a:rPr>
              <a:t>rassemblement</a:t>
            </a:r>
            <a:endParaRPr lang="en-US" sz="1200" dirty="0">
              <a:solidFill>
                <a:srgbClr val="7F7F7F"/>
              </a:solidFill>
              <a:latin typeface="Optima"/>
              <a:cs typeface="DIN-Medium"/>
            </a:endParaRPr>
          </a:p>
          <a:p>
            <a:pPr marL="215995" defTabSz="342892">
              <a:lnSpc>
                <a:spcPts val="743"/>
              </a:lnSpc>
              <a:defRPr/>
            </a:pPr>
            <a:endParaRPr lang="en-US" sz="1200" dirty="0">
              <a:solidFill>
                <a:srgbClr val="7F7F7F"/>
              </a:solidFill>
              <a:latin typeface="Optima"/>
              <a:cs typeface="DIN-Medium"/>
            </a:endParaRPr>
          </a:p>
          <a:p>
            <a:pPr marL="215995" defTabSz="342892">
              <a:lnSpc>
                <a:spcPts val="743"/>
              </a:lnSpc>
              <a:defRPr/>
            </a:pPr>
            <a:endParaRPr lang="en-US" sz="1200" dirty="0">
              <a:solidFill>
                <a:srgbClr val="7F7F7F"/>
              </a:solidFill>
              <a:latin typeface="Optima"/>
              <a:cs typeface="DIN-Medium"/>
            </a:endParaRPr>
          </a:p>
        </p:txBody>
      </p:sp>
      <p:sp>
        <p:nvSpPr>
          <p:cNvPr id="9" name="Rectangle 8"/>
          <p:cNvSpPr/>
          <p:nvPr/>
        </p:nvSpPr>
        <p:spPr>
          <a:xfrm>
            <a:off x="7158873" y="1977064"/>
            <a:ext cx="1838965" cy="3042884"/>
          </a:xfrm>
          <a:prstGeom prst="rect">
            <a:avLst/>
          </a:prstGeom>
        </p:spPr>
        <p:txBody>
          <a:bodyPr wrap="none">
            <a:spAutoFit/>
          </a:bodyPr>
          <a:lstStyle/>
          <a:p>
            <a:pPr marL="215995" defTabSz="342892">
              <a:lnSpc>
                <a:spcPct val="60000"/>
              </a:lnSpc>
              <a:defRPr/>
            </a:pPr>
            <a:endParaRPr lang="en-US" sz="800" dirty="0">
              <a:solidFill>
                <a:srgbClr val="404040"/>
              </a:solidFill>
              <a:latin typeface="Optima"/>
              <a:cs typeface="DIN-Medium"/>
            </a:endParaRPr>
          </a:p>
          <a:p>
            <a:pPr defTabSz="342892">
              <a:lnSpc>
                <a:spcPct val="60000"/>
              </a:lnSpc>
              <a:defRPr/>
            </a:pPr>
            <a:endParaRPr lang="en-US" sz="1200" dirty="0">
              <a:solidFill>
                <a:srgbClr val="404040"/>
              </a:solidFill>
              <a:latin typeface="Optima"/>
              <a:cs typeface="DIN-Medium"/>
            </a:endParaRPr>
          </a:p>
          <a:p>
            <a:pPr defTabSz="342892">
              <a:lnSpc>
                <a:spcPct val="60000"/>
              </a:lnSpc>
              <a:defRPr/>
            </a:pPr>
            <a:r>
              <a:rPr lang="en-US" sz="1200" dirty="0">
                <a:solidFill>
                  <a:srgbClr val="404040"/>
                </a:solidFill>
                <a:latin typeface="Optima"/>
                <a:cs typeface="DIN-Medium"/>
              </a:rPr>
              <a:t>74444</a:t>
            </a:r>
          </a:p>
          <a:p>
            <a:pPr defTabSz="342892">
              <a:lnSpc>
                <a:spcPct val="210000"/>
              </a:lnSpc>
              <a:defRPr/>
            </a:pPr>
            <a:endParaRPr lang="en-US" sz="1200" dirty="0">
              <a:solidFill>
                <a:srgbClr val="404040"/>
              </a:solidFill>
              <a:latin typeface="Optima"/>
              <a:cs typeface="DIN-Medium"/>
            </a:endParaRPr>
          </a:p>
          <a:p>
            <a:pPr defTabSz="342892">
              <a:lnSpc>
                <a:spcPct val="150000"/>
              </a:lnSpc>
              <a:defRPr/>
            </a:pPr>
            <a:r>
              <a:rPr lang="en-US" sz="1200" kern="0" dirty="0">
                <a:solidFill>
                  <a:srgbClr val="404040"/>
                </a:solidFill>
                <a:latin typeface="Optima"/>
                <a:cs typeface="DIN-Medium"/>
              </a:rPr>
              <a:t>Escape routes</a:t>
            </a:r>
          </a:p>
          <a:p>
            <a:pPr defTabSz="342892">
              <a:lnSpc>
                <a:spcPts val="668"/>
              </a:lnSpc>
              <a:defRPr/>
            </a:pPr>
            <a:r>
              <a:rPr lang="en-US" sz="1200" kern="0" dirty="0">
                <a:solidFill>
                  <a:prstClr val="white">
                    <a:lumMod val="50000"/>
                  </a:prstClr>
                </a:solidFill>
                <a:latin typeface="Optima"/>
                <a:cs typeface="DIN-Medium"/>
              </a:rPr>
              <a:t/>
            </a:r>
            <a:br>
              <a:rPr lang="en-US" sz="1200" kern="0" dirty="0">
                <a:solidFill>
                  <a:prstClr val="white">
                    <a:lumMod val="50000"/>
                  </a:prstClr>
                </a:solidFill>
                <a:latin typeface="Optima"/>
                <a:cs typeface="DIN-Medium"/>
              </a:rPr>
            </a:br>
            <a:r>
              <a:rPr lang="en-US" sz="1200" kern="0" dirty="0" err="1">
                <a:solidFill>
                  <a:prstClr val="white">
                    <a:lumMod val="50000"/>
                  </a:prstClr>
                </a:solidFill>
                <a:latin typeface="Optima"/>
                <a:cs typeface="DIN-Medium"/>
              </a:rPr>
              <a:t>Voies</a:t>
            </a:r>
            <a:r>
              <a:rPr lang="en-US" sz="1200" kern="0" dirty="0">
                <a:solidFill>
                  <a:prstClr val="white">
                    <a:lumMod val="50000"/>
                  </a:prstClr>
                </a:solidFill>
                <a:latin typeface="Optima"/>
                <a:cs typeface="DIN-Medium"/>
              </a:rPr>
              <a:t> </a:t>
            </a:r>
            <a:r>
              <a:rPr lang="en-US" sz="1200" kern="0" dirty="0" err="1">
                <a:solidFill>
                  <a:prstClr val="white">
                    <a:lumMod val="50000"/>
                  </a:prstClr>
                </a:solidFill>
                <a:latin typeface="Optima"/>
                <a:cs typeface="DIN-Medium"/>
              </a:rPr>
              <a:t>d’évacuation</a:t>
            </a:r>
            <a:endParaRPr lang="en-US" sz="1200" kern="0" dirty="0">
              <a:solidFill>
                <a:prstClr val="white">
                  <a:lumMod val="50000"/>
                </a:prstClr>
              </a:solidFill>
              <a:latin typeface="Optima"/>
              <a:cs typeface="DIN-Medium"/>
            </a:endParaRPr>
          </a:p>
          <a:p>
            <a:pPr defTabSz="342892">
              <a:lnSpc>
                <a:spcPts val="668"/>
              </a:lnSpc>
              <a:defRPr/>
            </a:pPr>
            <a:endParaRPr lang="en-US" sz="1200" kern="0" dirty="0">
              <a:solidFill>
                <a:prstClr val="black"/>
              </a:solidFill>
              <a:latin typeface="Optima"/>
              <a:cs typeface="DIN-Medium"/>
            </a:endParaRPr>
          </a:p>
          <a:p>
            <a:pPr defTabSz="342892">
              <a:lnSpc>
                <a:spcPts val="668"/>
              </a:lnSpc>
              <a:defRPr/>
            </a:pPr>
            <a:endParaRPr lang="en-US" sz="1200" kern="0" dirty="0">
              <a:solidFill>
                <a:prstClr val="black"/>
              </a:solidFill>
              <a:latin typeface="Optima"/>
              <a:cs typeface="DIN-Medium"/>
            </a:endParaRPr>
          </a:p>
          <a:p>
            <a:pPr defTabSz="342892">
              <a:lnSpc>
                <a:spcPts val="668"/>
              </a:lnSpc>
              <a:defRPr/>
            </a:pPr>
            <a:endParaRPr lang="en-US" sz="1200" kern="0" dirty="0">
              <a:solidFill>
                <a:srgbClr val="404040"/>
              </a:solidFill>
              <a:latin typeface="Optima"/>
              <a:cs typeface="DIN-Medium"/>
            </a:endParaRPr>
          </a:p>
          <a:p>
            <a:pPr defTabSz="342892">
              <a:lnSpc>
                <a:spcPts val="668"/>
              </a:lnSpc>
              <a:defRPr/>
            </a:pPr>
            <a:r>
              <a:rPr lang="en-US" sz="1200" kern="0" dirty="0">
                <a:solidFill>
                  <a:srgbClr val="404040"/>
                </a:solidFill>
                <a:latin typeface="Optima"/>
                <a:cs typeface="DIN-Medium"/>
              </a:rPr>
              <a:t>Fire hose</a:t>
            </a:r>
          </a:p>
          <a:p>
            <a:pPr defTabSz="342892">
              <a:lnSpc>
                <a:spcPts val="668"/>
              </a:lnSpc>
              <a:defRPr/>
            </a:pPr>
            <a:endParaRPr lang="en-US" sz="1200" kern="0" dirty="0">
              <a:solidFill>
                <a:srgbClr val="404040"/>
              </a:solidFill>
              <a:latin typeface="Optima"/>
              <a:cs typeface="DIN-Medium"/>
            </a:endParaRPr>
          </a:p>
          <a:p>
            <a:pPr defTabSz="342892">
              <a:lnSpc>
                <a:spcPts val="668"/>
              </a:lnSpc>
              <a:defRPr/>
            </a:pPr>
            <a:r>
              <a:rPr lang="en-US" sz="1200" kern="0" dirty="0">
                <a:solidFill>
                  <a:srgbClr val="7F7F7F"/>
                </a:solidFill>
                <a:latin typeface="Optima"/>
                <a:cs typeface="DIN-Medium"/>
              </a:rPr>
              <a:t>Lance </a:t>
            </a:r>
            <a:r>
              <a:rPr lang="en-US" sz="1200" kern="0" dirty="0" err="1">
                <a:solidFill>
                  <a:srgbClr val="7F7F7F"/>
                </a:solidFill>
                <a:latin typeface="Optima"/>
                <a:cs typeface="DIN-Medium"/>
              </a:rPr>
              <a:t>d’incendie</a:t>
            </a:r>
            <a:endParaRPr lang="en-US" sz="1200" kern="0" dirty="0">
              <a:solidFill>
                <a:srgbClr val="7F7F7F"/>
              </a:solidFill>
              <a:latin typeface="Optima"/>
              <a:cs typeface="DIN-Medium"/>
            </a:endParaRPr>
          </a:p>
          <a:p>
            <a:pPr defTabSz="342892">
              <a:lnSpc>
                <a:spcPct val="50000"/>
              </a:lnSpc>
              <a:defRPr/>
            </a:pPr>
            <a:endParaRPr lang="en-US" sz="1200" kern="0" dirty="0">
              <a:solidFill>
                <a:prstClr val="black"/>
              </a:solidFill>
              <a:latin typeface="Optima"/>
              <a:cs typeface="DIN-Medium"/>
            </a:endParaRPr>
          </a:p>
          <a:p>
            <a:pPr defTabSz="342892">
              <a:lnSpc>
                <a:spcPts val="668"/>
              </a:lnSpc>
              <a:defRPr/>
            </a:pPr>
            <a:endParaRPr lang="en-US" sz="1200" kern="0" dirty="0">
              <a:solidFill>
                <a:prstClr val="black"/>
              </a:solidFill>
              <a:latin typeface="Optima"/>
              <a:cs typeface="DIN-Medium"/>
            </a:endParaRPr>
          </a:p>
          <a:p>
            <a:pPr defTabSz="342892">
              <a:lnSpc>
                <a:spcPts val="668"/>
              </a:lnSpc>
              <a:defRPr/>
            </a:pPr>
            <a:endParaRPr lang="en-US" sz="1200" kern="0" dirty="0">
              <a:solidFill>
                <a:prstClr val="black"/>
              </a:solidFill>
              <a:latin typeface="Optima"/>
              <a:cs typeface="DIN-Medium"/>
            </a:endParaRPr>
          </a:p>
          <a:p>
            <a:pPr defTabSz="342892">
              <a:lnSpc>
                <a:spcPct val="130000"/>
              </a:lnSpc>
              <a:defRPr/>
            </a:pPr>
            <a:r>
              <a:rPr lang="en-US" sz="1200" kern="0" dirty="0">
                <a:solidFill>
                  <a:srgbClr val="404040"/>
                </a:solidFill>
                <a:latin typeface="Optima"/>
                <a:cs typeface="DIN-Medium"/>
              </a:rPr>
              <a:t>Extinguisher</a:t>
            </a:r>
          </a:p>
          <a:p>
            <a:pPr defTabSz="342892">
              <a:lnSpc>
                <a:spcPts val="668"/>
              </a:lnSpc>
              <a:defRPr/>
            </a:pPr>
            <a:endParaRPr lang="en-US" sz="1200" kern="0" dirty="0">
              <a:solidFill>
                <a:srgbClr val="7F7F7F"/>
              </a:solidFill>
              <a:latin typeface="Optima"/>
              <a:cs typeface="DIN-Medium"/>
            </a:endParaRPr>
          </a:p>
          <a:p>
            <a:pPr defTabSz="342892">
              <a:lnSpc>
                <a:spcPts val="668"/>
              </a:lnSpc>
              <a:defRPr/>
            </a:pPr>
            <a:r>
              <a:rPr lang="en-US" sz="1200" kern="0" dirty="0" err="1">
                <a:solidFill>
                  <a:srgbClr val="7F7F7F"/>
                </a:solidFill>
                <a:latin typeface="Optima"/>
                <a:cs typeface="DIN-Medium"/>
              </a:rPr>
              <a:t>Extincteur</a:t>
            </a:r>
            <a:r>
              <a:rPr lang="en-US" sz="1200" kern="0" dirty="0">
                <a:solidFill>
                  <a:srgbClr val="7F7F7F"/>
                </a:solidFill>
                <a:latin typeface="Optima"/>
                <a:cs typeface="DIN-Medium"/>
              </a:rPr>
              <a:t/>
            </a:r>
            <a:br>
              <a:rPr lang="en-US" sz="1200" kern="0" dirty="0">
                <a:solidFill>
                  <a:srgbClr val="7F7F7F"/>
                </a:solidFill>
                <a:latin typeface="Optima"/>
                <a:cs typeface="DIN-Medium"/>
              </a:rPr>
            </a:br>
            <a:r>
              <a:rPr lang="en-US" sz="1200" kern="0" dirty="0">
                <a:solidFill>
                  <a:srgbClr val="7F7F7F"/>
                </a:solidFill>
                <a:latin typeface="Optima"/>
                <a:cs typeface="DIN-Medium"/>
              </a:rPr>
              <a:t/>
            </a:r>
            <a:br>
              <a:rPr lang="en-US" sz="1200" kern="0" dirty="0">
                <a:solidFill>
                  <a:srgbClr val="7F7F7F"/>
                </a:solidFill>
                <a:latin typeface="Optima"/>
                <a:cs typeface="DIN-Medium"/>
              </a:rPr>
            </a:br>
            <a:endParaRPr lang="en-US" sz="1200" kern="0" dirty="0">
              <a:solidFill>
                <a:prstClr val="black"/>
              </a:solidFill>
              <a:latin typeface="Optima"/>
              <a:cs typeface="DIN-Medium"/>
            </a:endParaRPr>
          </a:p>
          <a:p>
            <a:pPr defTabSz="342892">
              <a:lnSpc>
                <a:spcPct val="120000"/>
              </a:lnSpc>
              <a:defRPr/>
            </a:pPr>
            <a:r>
              <a:rPr lang="en-US" sz="1200" kern="0" dirty="0">
                <a:solidFill>
                  <a:srgbClr val="404040"/>
                </a:solidFill>
                <a:latin typeface="Optima"/>
                <a:cs typeface="DIN-Medium"/>
              </a:rPr>
              <a:t>Assembly point</a:t>
            </a:r>
          </a:p>
          <a:p>
            <a:pPr defTabSz="342892">
              <a:lnSpc>
                <a:spcPts val="668"/>
              </a:lnSpc>
              <a:defRPr/>
            </a:pPr>
            <a:endParaRPr lang="en-US" sz="1200" kern="0" dirty="0">
              <a:solidFill>
                <a:srgbClr val="7F7F7F"/>
              </a:solidFill>
              <a:latin typeface="Optima"/>
              <a:cs typeface="DIN-Medium"/>
            </a:endParaRPr>
          </a:p>
          <a:p>
            <a:pPr defTabSz="342892">
              <a:lnSpc>
                <a:spcPts val="668"/>
              </a:lnSpc>
              <a:defRPr/>
            </a:pPr>
            <a:r>
              <a:rPr lang="en-US" sz="1200" kern="0" dirty="0">
                <a:solidFill>
                  <a:srgbClr val="7F7F7F"/>
                </a:solidFill>
                <a:latin typeface="Optima"/>
                <a:cs typeface="DIN-Medium"/>
              </a:rPr>
              <a:t>Point de </a:t>
            </a:r>
            <a:r>
              <a:rPr lang="en-US" sz="1200" kern="0" dirty="0" err="1">
                <a:solidFill>
                  <a:srgbClr val="7F7F7F"/>
                </a:solidFill>
                <a:latin typeface="Optima"/>
                <a:cs typeface="DIN-Medium"/>
              </a:rPr>
              <a:t>rassemblement</a:t>
            </a:r>
            <a:endParaRPr lang="en-US" sz="1200" kern="0" dirty="0">
              <a:solidFill>
                <a:srgbClr val="7F7F7F"/>
              </a:solidFill>
              <a:latin typeface="Optima"/>
              <a:cs typeface="DIN-Medium"/>
            </a:endParaRPr>
          </a:p>
        </p:txBody>
      </p:sp>
      <p:pic>
        <p:nvPicPr>
          <p:cNvPr id="14" name="Picture 22"/>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287534" y="1802810"/>
            <a:ext cx="3296841" cy="3226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3"/>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287534" y="1802810"/>
            <a:ext cx="3296841" cy="3226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4"/>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680598" y="2090048"/>
            <a:ext cx="382054" cy="288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25"/>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215470" y="2157581"/>
            <a:ext cx="467030" cy="2862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59630844"/>
      </p:ext>
    </p:extLst>
  </p:cSld>
  <p:clrMapOvr>
    <a:masterClrMapping/>
  </p:clrMapOvr>
  <mc:AlternateContent xmlns:mc="http://schemas.openxmlformats.org/markup-compatibility/2006" xmlns:p14="http://schemas.microsoft.com/office/powerpoint/2010/main">
    <mc:Choice Requires="p14">
      <p:transition p14:dur="10" advClick="0" advTm="8000"/>
    </mc:Choice>
    <mc:Fallback xmlns="">
      <p:transition advClick="0" advTm="800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3492"/>
            <a:ext cx="8226854" cy="5391221"/>
          </a:xfrm>
        </p:spPr>
        <p:txBody>
          <a:bodyPr/>
          <a:lstStyle/>
          <a:p>
            <a:pPr algn="ctr"/>
            <a:r>
              <a:rPr lang="fr-CH" dirty="0"/>
              <a:t/>
            </a:r>
            <a:br>
              <a:rPr lang="fr-CH" dirty="0"/>
            </a:br>
            <a:endParaRPr lang="fr-CH" dirty="0"/>
          </a:p>
        </p:txBody>
      </p:sp>
      <p:pic>
        <p:nvPicPr>
          <p:cNvPr id="4" name="Picture 3" descr="Dessin_Julien-intro.png"/>
          <p:cNvPicPr/>
          <p:nvPr/>
        </p:nvPicPr>
        <p:blipFill>
          <a:blip r:embed="rId2" cstate="print"/>
          <a:stretch>
            <a:fillRect/>
          </a:stretch>
        </p:blipFill>
        <p:spPr>
          <a:xfrm>
            <a:off x="6734158" y="5424955"/>
            <a:ext cx="1949896" cy="1492383"/>
          </a:xfrm>
          <a:prstGeom prst="rect">
            <a:avLst/>
          </a:prstGeom>
        </p:spPr>
      </p:pic>
      <p:sp>
        <p:nvSpPr>
          <p:cNvPr id="7" name="TextBox 6"/>
          <p:cNvSpPr txBox="1"/>
          <p:nvPr/>
        </p:nvSpPr>
        <p:spPr>
          <a:xfrm>
            <a:off x="318402" y="344225"/>
            <a:ext cx="8551278" cy="646331"/>
          </a:xfrm>
          <a:prstGeom prst="rect">
            <a:avLst/>
          </a:prstGeom>
          <a:noFill/>
        </p:spPr>
        <p:txBody>
          <a:bodyPr wrap="square" rtlCol="0">
            <a:spAutoFit/>
          </a:bodyPr>
          <a:lstStyle/>
          <a:p>
            <a:r>
              <a:rPr lang="fr-FR" sz="3600" b="1" dirty="0" smtClean="0">
                <a:solidFill>
                  <a:srgbClr val="0055A0"/>
                </a:solidFill>
              </a:rPr>
              <a:t>SCHEDULE (in Globe, </a:t>
            </a:r>
            <a:r>
              <a:rPr lang="fr-FR" sz="3600" b="1" dirty="0" err="1" smtClean="0">
                <a:solidFill>
                  <a:srgbClr val="0055A0"/>
                </a:solidFill>
              </a:rPr>
              <a:t>until</a:t>
            </a:r>
            <a:r>
              <a:rPr lang="fr-FR" sz="3600" b="1" dirty="0" smtClean="0">
                <a:solidFill>
                  <a:srgbClr val="0055A0"/>
                </a:solidFill>
              </a:rPr>
              <a:t> 11:00)</a:t>
            </a:r>
            <a:endParaRPr lang="fr-FR" sz="3600" b="1" dirty="0">
              <a:solidFill>
                <a:schemeClr val="accent6"/>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2182588873"/>
              </p:ext>
            </p:extLst>
          </p:nvPr>
        </p:nvGraphicFramePr>
        <p:xfrm>
          <a:off x="639192" y="1234440"/>
          <a:ext cx="7102135" cy="4695998"/>
        </p:xfrm>
        <a:graphic>
          <a:graphicData uri="http://schemas.openxmlformats.org/drawingml/2006/table">
            <a:tbl>
              <a:tblPr firstRow="1" firstCol="1" bandRow="1">
                <a:tableStyleId>{5C22544A-7EE6-4342-B048-85BDC9FD1C3A}</a:tableStyleId>
              </a:tblPr>
              <a:tblGrid>
                <a:gridCol w="1236172">
                  <a:extLst>
                    <a:ext uri="{9D8B030D-6E8A-4147-A177-3AD203B41FA5}">
                      <a16:colId xmlns:a16="http://schemas.microsoft.com/office/drawing/2014/main" val="2764662613"/>
                    </a:ext>
                  </a:extLst>
                </a:gridCol>
                <a:gridCol w="3058746">
                  <a:extLst>
                    <a:ext uri="{9D8B030D-6E8A-4147-A177-3AD203B41FA5}">
                      <a16:colId xmlns:a16="http://schemas.microsoft.com/office/drawing/2014/main" val="3252386484"/>
                    </a:ext>
                  </a:extLst>
                </a:gridCol>
                <a:gridCol w="2807217">
                  <a:extLst>
                    <a:ext uri="{9D8B030D-6E8A-4147-A177-3AD203B41FA5}">
                      <a16:colId xmlns:a16="http://schemas.microsoft.com/office/drawing/2014/main" val="2099531642"/>
                    </a:ext>
                  </a:extLst>
                </a:gridCol>
              </a:tblGrid>
              <a:tr h="281740">
                <a:tc>
                  <a:txBody>
                    <a:bodyPr/>
                    <a:lstStyle/>
                    <a:p>
                      <a:pPr algn="ctr">
                        <a:lnSpc>
                          <a:spcPct val="115000"/>
                        </a:lnSpc>
                        <a:spcAft>
                          <a:spcPts val="0"/>
                        </a:spcAft>
                      </a:pPr>
                      <a:r>
                        <a:rPr lang="en-US" sz="1400" dirty="0">
                          <a:effectLst/>
                        </a:rPr>
                        <a:t>Time</a:t>
                      </a:r>
                      <a:endParaRPr lang="fr-CH" sz="14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ctr">
                        <a:lnSpc>
                          <a:spcPct val="115000"/>
                        </a:lnSpc>
                        <a:spcAft>
                          <a:spcPts val="0"/>
                        </a:spcAft>
                      </a:pPr>
                      <a:r>
                        <a:rPr lang="en-US" sz="1400" dirty="0">
                          <a:effectLst/>
                        </a:rPr>
                        <a:t>Subject</a:t>
                      </a:r>
                      <a:endParaRPr lang="fr-CH" sz="14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ctr">
                        <a:lnSpc>
                          <a:spcPct val="115000"/>
                        </a:lnSpc>
                        <a:spcAft>
                          <a:spcPts val="0"/>
                        </a:spcAft>
                      </a:pPr>
                      <a:r>
                        <a:rPr lang="en-US" sz="1400" dirty="0" smtClean="0">
                          <a:effectLst/>
                        </a:rPr>
                        <a:t>Speaker</a:t>
                      </a:r>
                      <a:endParaRPr lang="fr-CH" sz="14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extLst>
                  <a:ext uri="{0D108BD9-81ED-4DB2-BD59-A6C34878D82A}">
                    <a16:rowId xmlns:a16="http://schemas.microsoft.com/office/drawing/2014/main" val="1658219196"/>
                  </a:ext>
                </a:extLst>
              </a:tr>
              <a:tr h="579191">
                <a:tc>
                  <a:txBody>
                    <a:bodyPr/>
                    <a:lstStyle/>
                    <a:p>
                      <a:pPr algn="ctr">
                        <a:lnSpc>
                          <a:spcPct val="115000"/>
                        </a:lnSpc>
                        <a:spcAft>
                          <a:spcPts val="0"/>
                        </a:spcAft>
                      </a:pPr>
                      <a:r>
                        <a:rPr lang="fr-FR" sz="1400" dirty="0" smtClean="0">
                          <a:effectLst/>
                        </a:rPr>
                        <a:t>08:00</a:t>
                      </a:r>
                      <a:endParaRPr lang="fr-CH" sz="1200" dirty="0">
                        <a:effectLst/>
                      </a:endParaRPr>
                    </a:p>
                  </a:txBody>
                  <a:tcPr marL="44782" marR="44782" marT="0" marB="0" anchor="ctr">
                    <a:solidFill>
                      <a:schemeClr val="tx1"/>
                    </a:solidFill>
                  </a:tcPr>
                </a:tc>
                <a:tc gridSpan="2">
                  <a:txBody>
                    <a:bodyPr/>
                    <a:lstStyle/>
                    <a:p>
                      <a:pPr algn="ctr">
                        <a:lnSpc>
                          <a:spcPct val="115000"/>
                        </a:lnSpc>
                        <a:spcAft>
                          <a:spcPts val="0"/>
                        </a:spcAft>
                      </a:pPr>
                      <a:r>
                        <a:rPr lang="en-US" sz="1400" b="1" dirty="0">
                          <a:solidFill>
                            <a:srgbClr val="0070C0"/>
                          </a:solidFill>
                          <a:effectLst/>
                        </a:rPr>
                        <a:t>Entrance formalities</a:t>
                      </a:r>
                      <a:endParaRPr lang="fr-CH" sz="1200" b="1" dirty="0">
                        <a:solidFill>
                          <a:srgbClr val="0070C0"/>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hMerge="1">
                  <a:txBody>
                    <a:bodyPr/>
                    <a:lstStyle/>
                    <a:p>
                      <a:endParaRPr lang="fr-CH"/>
                    </a:p>
                  </a:txBody>
                  <a:tcPr/>
                </a:tc>
                <a:extLst>
                  <a:ext uri="{0D108BD9-81ED-4DB2-BD59-A6C34878D82A}">
                    <a16:rowId xmlns:a16="http://schemas.microsoft.com/office/drawing/2014/main" val="2292559060"/>
                  </a:ext>
                </a:extLst>
              </a:tr>
              <a:tr h="521191">
                <a:tc>
                  <a:txBody>
                    <a:bodyPr/>
                    <a:lstStyle/>
                    <a:p>
                      <a:pPr algn="ctr">
                        <a:lnSpc>
                          <a:spcPct val="115000"/>
                        </a:lnSpc>
                        <a:spcAft>
                          <a:spcPts val="0"/>
                        </a:spcAft>
                      </a:pPr>
                      <a:r>
                        <a:rPr lang="fr-FR" sz="1400" dirty="0" smtClean="0">
                          <a:effectLst/>
                        </a:rPr>
                        <a:t>09:30</a:t>
                      </a:r>
                      <a:endParaRPr lang="fr-CH" sz="1200" dirty="0">
                        <a:effectLst/>
                      </a:endParaRPr>
                    </a:p>
                  </a:txBody>
                  <a:tcPr marL="44782" marR="44782" marT="0" marB="0" anchor="ctr">
                    <a:solidFill>
                      <a:schemeClr val="tx1"/>
                    </a:solidFill>
                  </a:tcPr>
                </a:tc>
                <a:tc>
                  <a:txBody>
                    <a:bodyPr/>
                    <a:lstStyle/>
                    <a:p>
                      <a:pPr algn="l">
                        <a:lnSpc>
                          <a:spcPct val="115000"/>
                        </a:lnSpc>
                        <a:spcAft>
                          <a:spcPts val="0"/>
                        </a:spcAft>
                      </a:pPr>
                      <a:r>
                        <a:rPr lang="en-US" sz="1400" b="1" dirty="0" smtClean="0">
                          <a:solidFill>
                            <a:srgbClr val="0070C0"/>
                          </a:solidFill>
                          <a:effectLst/>
                        </a:rPr>
                        <a:t>Welcome</a:t>
                      </a:r>
                      <a:r>
                        <a:rPr lang="en-US" sz="1400" b="1" baseline="0" dirty="0" smtClean="0">
                          <a:solidFill>
                            <a:srgbClr val="0070C0"/>
                          </a:solidFill>
                          <a:effectLst/>
                        </a:rPr>
                        <a:t> </a:t>
                      </a:r>
                      <a:r>
                        <a:rPr lang="en-US" sz="1400" b="1" baseline="0" dirty="0" smtClean="0">
                          <a:solidFill>
                            <a:srgbClr val="0070C0"/>
                          </a:solidFill>
                          <a:effectLst/>
                        </a:rPr>
                        <a:t>Head </a:t>
                      </a:r>
                      <a:r>
                        <a:rPr lang="en-US" sz="1400" b="1" baseline="0" dirty="0" smtClean="0">
                          <a:solidFill>
                            <a:srgbClr val="0070C0"/>
                          </a:solidFill>
                          <a:effectLst/>
                        </a:rPr>
                        <a:t>of HR </a:t>
                      </a:r>
                      <a:r>
                        <a:rPr lang="en-US" sz="1400" b="1" baseline="0" dirty="0" err="1" smtClean="0">
                          <a:solidFill>
                            <a:srgbClr val="0070C0"/>
                          </a:solidFill>
                          <a:effectLst/>
                        </a:rPr>
                        <a:t>Dept</a:t>
                      </a:r>
                      <a:endParaRPr lang="fr-CH" sz="1200" b="1" dirty="0">
                        <a:solidFill>
                          <a:srgbClr val="0070C0"/>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1400" b="1" dirty="0" smtClean="0">
                          <a:effectLst/>
                        </a:rPr>
                        <a:t>James</a:t>
                      </a:r>
                      <a:r>
                        <a:rPr lang="en-GB" sz="1400" b="1" baseline="0" dirty="0" smtClean="0">
                          <a:effectLst/>
                        </a:rPr>
                        <a:t> PURVIS</a:t>
                      </a:r>
                      <a:endParaRPr lang="fr-CH" sz="1200" b="1"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497647754"/>
                  </a:ext>
                </a:extLst>
              </a:tr>
              <a:tr h="551802">
                <a:tc rowSpan="6">
                  <a:txBody>
                    <a:bodyPr/>
                    <a:lstStyle/>
                    <a:p>
                      <a:pPr algn="ctr">
                        <a:lnSpc>
                          <a:spcPct val="115000"/>
                        </a:lnSpc>
                        <a:spcAft>
                          <a:spcPts val="0"/>
                        </a:spcAft>
                      </a:pPr>
                      <a:endParaRPr kumimoji="0" lang="fr-CH" sz="1200" b="1" i="0" u="none" strike="noStrike" kern="1200" cap="none" spc="0" normalizeH="0" baseline="0" noProof="0" dirty="0" smtClean="0">
                        <a:ln>
                          <a:noFill/>
                        </a:ln>
                        <a:solidFill>
                          <a:srgbClr val="0000FF"/>
                        </a:solidFill>
                        <a:effectLst/>
                        <a:uLnTx/>
                        <a:uFillTx/>
                        <a:latin typeface="Cambria" panose="02040503050406030204" pitchFamily="18" charset="0"/>
                        <a:cs typeface="Times New Roman" panose="02020603050405020304" pitchFamily="18" charset="0"/>
                      </a:endParaRPr>
                    </a:p>
                    <a:p>
                      <a:pPr algn="ctr">
                        <a:lnSpc>
                          <a:spcPct val="115000"/>
                        </a:lnSpc>
                        <a:spcAft>
                          <a:spcPts val="0"/>
                        </a:spcAft>
                      </a:pPr>
                      <a:r>
                        <a:rPr lang="fr-FR" sz="1400" dirty="0" smtClean="0">
                          <a:effectLst/>
                        </a:rPr>
                        <a:t>09:35</a:t>
                      </a:r>
                      <a:endParaRPr lang="fr-CH" sz="1200" dirty="0">
                        <a:effectLst/>
                      </a:endParaRPr>
                    </a:p>
                  </a:txBody>
                  <a:tcPr marL="44782" marR="44782" marT="0" marB="0">
                    <a:solidFill>
                      <a:schemeClr val="tx1"/>
                    </a:solidFill>
                  </a:tcPr>
                </a:tc>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kumimoji="0" lang="en-US" sz="1400" b="1" i="0" u="none" strike="noStrike" kern="1200" cap="none" spc="0" normalizeH="0" baseline="0" noProof="0" dirty="0" smtClean="0">
                          <a:ln>
                            <a:noFill/>
                          </a:ln>
                          <a:solidFill>
                            <a:srgbClr val="0070C0"/>
                          </a:solidFill>
                          <a:effectLst/>
                          <a:uLnTx/>
                          <a:uFillTx/>
                          <a:latin typeface="Arial"/>
                          <a:ea typeface="+mn-ea"/>
                          <a:cs typeface="+mn-cs"/>
                        </a:rPr>
                        <a:t>Presentations</a:t>
                      </a:r>
                      <a:endParaRPr kumimoji="0" lang="fr-CH" sz="1200" b="1" i="0" u="none" strike="noStrike" kern="1200" cap="none" spc="0" normalizeH="0" baseline="0" noProof="0" dirty="0">
                        <a:ln>
                          <a:noFill/>
                        </a:ln>
                        <a:solidFill>
                          <a:srgbClr val="0070C0"/>
                        </a:solidFill>
                        <a:effectLst/>
                        <a:uLnTx/>
                        <a:uFillTx/>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endParaRPr lang="fr-CH" sz="1200" b="1"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718050585"/>
                  </a:ext>
                </a:extLst>
              </a:tr>
              <a:tr h="397796">
                <a:tc vMerge="1">
                  <a:txBody>
                    <a:bodyPr/>
                    <a:lstStyle/>
                    <a:p>
                      <a:pPr algn="ctr">
                        <a:lnSpc>
                          <a:spcPct val="115000"/>
                        </a:lnSpc>
                        <a:spcAft>
                          <a:spcPts val="0"/>
                        </a:spcAft>
                      </a:pPr>
                      <a:endParaRPr lang="fr-CH" sz="1400" dirty="0">
                        <a:effectLst/>
                      </a:endParaRPr>
                    </a:p>
                  </a:txBody>
                  <a:tcPr marL="44782" marR="44782" marT="0" marB="0">
                    <a:solidFill>
                      <a:schemeClr val="tx1"/>
                    </a:solidFill>
                  </a:tcPr>
                </a:tc>
                <a:tc>
                  <a:txBody>
                    <a:bodyPr/>
                    <a:lstStyle/>
                    <a:p>
                      <a:pPr algn="l">
                        <a:lnSpc>
                          <a:spcPct val="115000"/>
                        </a:lnSpc>
                        <a:spcAft>
                          <a:spcPts val="0"/>
                        </a:spcAft>
                      </a:pPr>
                      <a:r>
                        <a:rPr lang="en-US" sz="1400" b="1" dirty="0" smtClean="0">
                          <a:effectLst/>
                        </a:rPr>
                        <a:t>       Global presentation HR</a:t>
                      </a:r>
                      <a:endParaRPr lang="fr-CH" sz="1200" b="1"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fr-CH" sz="1400" b="1" dirty="0" smtClean="0">
                          <a:solidFill>
                            <a:schemeClr val="dk1"/>
                          </a:solidFill>
                          <a:effectLst/>
                          <a:latin typeface="+mn-lt"/>
                          <a:ea typeface="+mn-ea"/>
                          <a:cs typeface="+mn-cs"/>
                        </a:rPr>
                        <a:t>Elizabeth</a:t>
                      </a:r>
                      <a:r>
                        <a:rPr lang="fr-CH" sz="1400" b="1" baseline="0" dirty="0" smtClean="0">
                          <a:solidFill>
                            <a:schemeClr val="dk1"/>
                          </a:solidFill>
                          <a:effectLst/>
                          <a:latin typeface="+mn-lt"/>
                          <a:ea typeface="+mn-ea"/>
                          <a:cs typeface="+mn-cs"/>
                        </a:rPr>
                        <a:t> EASTWOOD-BARZDO</a:t>
                      </a:r>
                      <a:endParaRPr lang="fr-CH" sz="1200" b="1"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1171065058"/>
                  </a:ext>
                </a:extLst>
              </a:tr>
              <a:tr h="356616">
                <a:tc vMerge="1">
                  <a:txBody>
                    <a:bodyPr/>
                    <a:lstStyle/>
                    <a:p>
                      <a:pPr algn="ctr">
                        <a:lnSpc>
                          <a:spcPct val="115000"/>
                        </a:lnSpc>
                        <a:spcAft>
                          <a:spcPts val="0"/>
                        </a:spcAft>
                      </a:pPr>
                      <a:endParaRPr lang="fr-CH" sz="1400" dirty="0">
                        <a:effectLst/>
                      </a:endParaRPr>
                    </a:p>
                  </a:txBody>
                  <a:tcPr marL="44782" marR="44782" marT="0" marB="0" anchor="ctr">
                    <a:solidFill>
                      <a:schemeClr val="tx1"/>
                    </a:solidFill>
                  </a:tcPr>
                </a:tc>
                <a:tc>
                  <a:txBody>
                    <a:bodyPr/>
                    <a:lstStyle/>
                    <a:p>
                      <a:pPr algn="l">
                        <a:lnSpc>
                          <a:spcPct val="115000"/>
                        </a:lnSpc>
                        <a:spcAft>
                          <a:spcPts val="0"/>
                        </a:spcAft>
                      </a:pPr>
                      <a:r>
                        <a:rPr lang="fr-FR" sz="1400" b="1" dirty="0" smtClean="0">
                          <a:effectLst/>
                        </a:rPr>
                        <a:t>       CERN </a:t>
                      </a:r>
                      <a:r>
                        <a:rPr lang="fr-FR" sz="1400" b="1" dirty="0">
                          <a:effectLst/>
                        </a:rPr>
                        <a:t>Service </a:t>
                      </a:r>
                      <a:r>
                        <a:rPr lang="fr-FR" sz="1400" b="1" dirty="0" smtClean="0">
                          <a:effectLst/>
                        </a:rPr>
                        <a:t>Portal</a:t>
                      </a:r>
                      <a:endParaRPr lang="fr-CH" sz="1200" b="1"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1400" b="1" dirty="0" smtClean="0">
                          <a:effectLst/>
                        </a:rPr>
                        <a:t>Isabel</a:t>
                      </a:r>
                      <a:r>
                        <a:rPr lang="en-GB" sz="1400" b="1" baseline="0" dirty="0" smtClean="0">
                          <a:effectLst/>
                        </a:rPr>
                        <a:t> FERNANDEZ GONZALEZ</a:t>
                      </a:r>
                      <a:endParaRPr lang="fr-CH" sz="1200" b="1"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1701305913"/>
                  </a:ext>
                </a:extLst>
              </a:tr>
              <a:tr h="301752">
                <a:tc vMerge="1">
                  <a:txBody>
                    <a:bodyPr/>
                    <a:lstStyle/>
                    <a:p>
                      <a:pPr algn="ctr">
                        <a:lnSpc>
                          <a:spcPct val="115000"/>
                        </a:lnSpc>
                        <a:spcAft>
                          <a:spcPts val="0"/>
                        </a:spcAft>
                      </a:pPr>
                      <a:endParaRPr lang="fr-CH" sz="1400" dirty="0">
                        <a:effectLst/>
                      </a:endParaRPr>
                    </a:p>
                  </a:txBody>
                  <a:tcPr marL="44782" marR="44782" marT="0" marB="0" anchor="ctr">
                    <a:solidFill>
                      <a:schemeClr val="tx1"/>
                    </a:solidFill>
                  </a:tcPr>
                </a:tc>
                <a:tc>
                  <a:txBody>
                    <a:bodyPr/>
                    <a:lstStyle/>
                    <a:p>
                      <a:pPr algn="l">
                        <a:lnSpc>
                          <a:spcPct val="115000"/>
                        </a:lnSpc>
                        <a:spcAft>
                          <a:spcPts val="0"/>
                        </a:spcAft>
                      </a:pPr>
                      <a:r>
                        <a:rPr lang="en-US" sz="1400" b="1" dirty="0" smtClean="0">
                          <a:effectLst/>
                        </a:rPr>
                        <a:t>       IT Service</a:t>
                      </a:r>
                      <a:endParaRPr lang="fr-CH" sz="1200" b="1"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1400" b="1" dirty="0" smtClean="0">
                          <a:effectLst/>
                        </a:rPr>
                        <a:t>Nino SEGURA CHINCHILLA</a:t>
                      </a:r>
                      <a:endParaRPr lang="fr-CH" sz="1200" b="1"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2914494432"/>
                  </a:ext>
                </a:extLst>
              </a:tr>
              <a:tr h="381125">
                <a:tc vMerge="1">
                  <a:txBody>
                    <a:bodyPr/>
                    <a:lstStyle/>
                    <a:p>
                      <a:pPr algn="ctr">
                        <a:lnSpc>
                          <a:spcPct val="115000"/>
                        </a:lnSpc>
                        <a:spcAft>
                          <a:spcPts val="0"/>
                        </a:spcAft>
                      </a:pPr>
                      <a:endParaRPr lang="fr-CH" sz="1400" dirty="0">
                        <a:effectLst/>
                      </a:endParaRPr>
                    </a:p>
                  </a:txBody>
                  <a:tcPr marL="44782" marR="44782" marT="0" marB="0" anchor="ctr">
                    <a:solidFill>
                      <a:schemeClr val="tx1"/>
                    </a:solidFill>
                  </a:tcPr>
                </a:tc>
                <a:tc>
                  <a:txBody>
                    <a:bodyPr/>
                    <a:lstStyle/>
                    <a:p>
                      <a:pPr algn="l">
                        <a:lnSpc>
                          <a:spcPct val="115000"/>
                        </a:lnSpc>
                        <a:spcAft>
                          <a:spcPts val="0"/>
                        </a:spcAft>
                      </a:pPr>
                      <a:r>
                        <a:rPr lang="en-US" sz="1400" b="1" dirty="0" smtClean="0">
                          <a:effectLst/>
                        </a:rPr>
                        <a:t>       Safety </a:t>
                      </a:r>
                      <a:r>
                        <a:rPr lang="en-US" sz="1400" b="1" dirty="0">
                          <a:effectLst/>
                        </a:rPr>
                        <a:t>at </a:t>
                      </a:r>
                      <a:r>
                        <a:rPr lang="en-US" sz="1400" b="1" dirty="0" smtClean="0">
                          <a:effectLst/>
                        </a:rPr>
                        <a:t>CERN</a:t>
                      </a:r>
                      <a:endParaRPr lang="fr-CH" sz="1200" b="1"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fr-CH" sz="1400" b="1" dirty="0" smtClean="0">
                          <a:solidFill>
                            <a:schemeClr val="dk1"/>
                          </a:solidFill>
                          <a:effectLst/>
                          <a:latin typeface="+mn-lt"/>
                          <a:ea typeface="+mn-ea"/>
                          <a:cs typeface="+mn-cs"/>
                        </a:rPr>
                        <a:t>Christoph</a:t>
                      </a:r>
                      <a:r>
                        <a:rPr lang="fr-CH" sz="1400" b="1" baseline="0" dirty="0" smtClean="0">
                          <a:solidFill>
                            <a:schemeClr val="dk1"/>
                          </a:solidFill>
                          <a:effectLst/>
                          <a:latin typeface="+mn-lt"/>
                          <a:ea typeface="+mn-ea"/>
                          <a:cs typeface="+mn-cs"/>
                        </a:rPr>
                        <a:t> BALLE</a:t>
                      </a:r>
                      <a:endParaRPr lang="fr-CH" sz="1200" b="1"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2823779577"/>
                  </a:ext>
                </a:extLst>
              </a:tr>
              <a:tr h="313819">
                <a:tc vMerge="1">
                  <a:txBody>
                    <a:bodyPr/>
                    <a:lstStyle/>
                    <a:p>
                      <a:pPr algn="ctr">
                        <a:lnSpc>
                          <a:spcPct val="115000"/>
                        </a:lnSpc>
                        <a:spcAft>
                          <a:spcPts val="0"/>
                        </a:spcAft>
                      </a:pPr>
                      <a:endParaRPr lang="fr-CH" sz="1400" dirty="0">
                        <a:effectLst/>
                      </a:endParaRPr>
                    </a:p>
                  </a:txBody>
                  <a:tcPr marL="44782" marR="44782" marT="0" marB="0" anchor="ctr">
                    <a:solidFill>
                      <a:schemeClr val="tx1"/>
                    </a:solidFill>
                  </a:tcPr>
                </a:tc>
                <a:tc>
                  <a:txBody>
                    <a:bodyPr/>
                    <a:lstStyle/>
                    <a:p>
                      <a:pPr algn="l">
                        <a:lnSpc>
                          <a:spcPct val="115000"/>
                        </a:lnSpc>
                        <a:spcAft>
                          <a:spcPts val="0"/>
                        </a:spcAft>
                      </a:pPr>
                      <a:r>
                        <a:rPr lang="en-US" sz="1400" b="1" dirty="0" smtClean="0">
                          <a:effectLst/>
                        </a:rPr>
                        <a:t>       CERN </a:t>
                      </a:r>
                      <a:r>
                        <a:rPr lang="en-US" sz="1400" b="1" dirty="0">
                          <a:effectLst/>
                        </a:rPr>
                        <a:t>Staff </a:t>
                      </a:r>
                      <a:r>
                        <a:rPr lang="en-US" sz="1400" b="1" dirty="0" smtClean="0">
                          <a:effectLst/>
                        </a:rPr>
                        <a:t>Association</a:t>
                      </a:r>
                      <a:endParaRPr lang="fr-CH" sz="1200" b="1"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1400" b="1" dirty="0" smtClean="0">
                          <a:effectLst/>
                        </a:rPr>
                        <a:t>Jenni</a:t>
                      </a:r>
                      <a:r>
                        <a:rPr lang="en-GB" sz="1400" b="1" baseline="0" dirty="0" smtClean="0">
                          <a:effectLst/>
                        </a:rPr>
                        <a:t> SUUTULA</a:t>
                      </a:r>
                      <a:endParaRPr lang="fr-CH" sz="1200" b="1"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1269388165"/>
                  </a:ext>
                </a:extLst>
              </a:tr>
              <a:tr h="505483">
                <a:tc>
                  <a:txBody>
                    <a:bodyPr/>
                    <a:lstStyle/>
                    <a:p>
                      <a:pPr algn="ctr">
                        <a:lnSpc>
                          <a:spcPct val="115000"/>
                        </a:lnSpc>
                        <a:spcAft>
                          <a:spcPts val="0"/>
                        </a:spcAft>
                      </a:pPr>
                      <a:r>
                        <a:rPr lang="fr-FR" sz="1400" dirty="0" smtClean="0">
                          <a:effectLst/>
                        </a:rPr>
                        <a:t>10:25</a:t>
                      </a:r>
                      <a:endParaRPr lang="fr-CH" sz="1200" dirty="0">
                        <a:effectLst/>
                      </a:endParaRPr>
                    </a:p>
                  </a:txBody>
                  <a:tcPr marL="44782" marR="44782" marT="0" marB="0" anchor="ctr">
                    <a:solidFill>
                      <a:schemeClr val="tx1"/>
                    </a:solidFill>
                  </a:tcPr>
                </a:tc>
                <a:tc gridSpan="2">
                  <a:txBody>
                    <a:bodyPr/>
                    <a:lstStyle/>
                    <a:p>
                      <a:pPr algn="ctr">
                        <a:lnSpc>
                          <a:spcPct val="115000"/>
                        </a:lnSpc>
                        <a:spcAft>
                          <a:spcPts val="0"/>
                        </a:spcAft>
                      </a:pPr>
                      <a:r>
                        <a:rPr lang="en-US" sz="1400" b="1" dirty="0">
                          <a:solidFill>
                            <a:srgbClr val="0070C0"/>
                          </a:solidFill>
                          <a:effectLst/>
                        </a:rPr>
                        <a:t>Q&amp;A: Ask the Experts</a:t>
                      </a:r>
                      <a:endParaRPr lang="fr-CH" sz="1200" b="1" dirty="0">
                        <a:solidFill>
                          <a:srgbClr val="0070C0"/>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hMerge="1">
                  <a:txBody>
                    <a:bodyPr/>
                    <a:lstStyle/>
                    <a:p>
                      <a:endParaRPr lang="fr-CH"/>
                    </a:p>
                  </a:txBody>
                  <a:tcPr/>
                </a:tc>
                <a:extLst>
                  <a:ext uri="{0D108BD9-81ED-4DB2-BD59-A6C34878D82A}">
                    <a16:rowId xmlns:a16="http://schemas.microsoft.com/office/drawing/2014/main" val="1830956287"/>
                  </a:ext>
                </a:extLst>
              </a:tr>
              <a:tr h="505483">
                <a:tc>
                  <a:txBody>
                    <a:bodyPr/>
                    <a:lstStyle/>
                    <a:p>
                      <a:pPr marL="0" algn="ctr" rtl="0" eaLnBrk="1" latinLnBrk="0" hangingPunct="1">
                        <a:lnSpc>
                          <a:spcPct val="115000"/>
                        </a:lnSpc>
                        <a:spcAft>
                          <a:spcPts val="0"/>
                        </a:spcAft>
                      </a:pPr>
                      <a:r>
                        <a:rPr kumimoji="0" lang="fr-CH" sz="1400" b="1" kern="1200" dirty="0" smtClean="0">
                          <a:solidFill>
                            <a:schemeClr val="lt1"/>
                          </a:solidFill>
                          <a:effectLst/>
                          <a:latin typeface="+mn-lt"/>
                          <a:ea typeface="+mn-ea"/>
                          <a:cs typeface="+mn-cs"/>
                        </a:rPr>
                        <a:t>11:00</a:t>
                      </a:r>
                      <a:endParaRPr kumimoji="0" lang="fr-CH" sz="1400" b="1" kern="1200" dirty="0">
                        <a:solidFill>
                          <a:schemeClr val="lt1"/>
                        </a:solidFill>
                        <a:effectLst/>
                        <a:latin typeface="+mn-lt"/>
                        <a:ea typeface="+mn-ea"/>
                        <a:cs typeface="+mn-cs"/>
                      </a:endParaRPr>
                    </a:p>
                  </a:txBody>
                  <a:tcPr marL="44782" marR="44782" marT="0" marB="0" anchor="ctr">
                    <a:solidFill>
                      <a:schemeClr val="tx1"/>
                    </a:solidFill>
                  </a:tcPr>
                </a:tc>
                <a:tc gridSpan="2">
                  <a:txBody>
                    <a:bodyPr/>
                    <a:lstStyle/>
                    <a:p>
                      <a:pPr algn="ctr">
                        <a:lnSpc>
                          <a:spcPct val="115000"/>
                        </a:lnSpc>
                        <a:spcAft>
                          <a:spcPts val="0"/>
                        </a:spcAft>
                      </a:pPr>
                      <a:r>
                        <a:rPr lang="en-US" sz="1400" b="1" dirty="0" smtClean="0">
                          <a:effectLst/>
                        </a:rPr>
                        <a:t>End of</a:t>
                      </a:r>
                      <a:r>
                        <a:rPr lang="en-US" sz="1400" b="1" baseline="0" dirty="0" smtClean="0">
                          <a:effectLst/>
                        </a:rPr>
                        <a:t> session in Globe</a:t>
                      </a:r>
                      <a:endParaRPr lang="fr-CH" sz="1200" b="1"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hMerge="1">
                  <a:txBody>
                    <a:bodyPr/>
                    <a:lstStyle/>
                    <a:p>
                      <a:endParaRPr lang="en-GB"/>
                    </a:p>
                  </a:txBody>
                  <a:tcPr/>
                </a:tc>
                <a:extLst>
                  <a:ext uri="{0D108BD9-81ED-4DB2-BD59-A6C34878D82A}">
                    <a16:rowId xmlns:a16="http://schemas.microsoft.com/office/drawing/2014/main" val="3784401183"/>
                  </a:ext>
                </a:extLst>
              </a:tr>
            </a:tbl>
          </a:graphicData>
        </a:graphic>
      </p:graphicFrame>
    </p:spTree>
    <p:extLst>
      <p:ext uri="{BB962C8B-B14F-4D97-AF65-F5344CB8AC3E}">
        <p14:creationId xmlns:p14="http://schemas.microsoft.com/office/powerpoint/2010/main" val="432743298"/>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211310" y="287260"/>
            <a:ext cx="8721379" cy="1200329"/>
          </a:xfrm>
          <a:prstGeom prst="rect">
            <a:avLst/>
          </a:prstGeom>
          <a:noFill/>
        </p:spPr>
        <p:txBody>
          <a:bodyPr wrap="square" rtlCol="0">
            <a:spAutoFit/>
          </a:bodyPr>
          <a:lstStyle/>
          <a:p>
            <a:pPr algn="ctr"/>
            <a:r>
              <a:rPr lang="fr-CH" sz="3600" b="1" dirty="0"/>
              <a:t>F</a:t>
            </a:r>
            <a:r>
              <a:rPr lang="fr-CH" sz="3600" b="1" dirty="0" smtClean="0"/>
              <a:t>irst </a:t>
            </a:r>
            <a:r>
              <a:rPr lang="fr-CH" sz="3600" b="1" dirty="0" err="1" smtClean="0"/>
              <a:t>things</a:t>
            </a:r>
            <a:r>
              <a:rPr lang="fr-CH" sz="3600" b="1" dirty="0" smtClean="0"/>
              <a:t> to do …</a:t>
            </a:r>
          </a:p>
          <a:p>
            <a:pPr algn="ctr"/>
            <a:r>
              <a:rPr lang="fr-CH" sz="3600" b="1" i="1" dirty="0" smtClean="0"/>
              <a:t>Les premières choses à faire…</a:t>
            </a:r>
          </a:p>
        </p:txBody>
      </p:sp>
      <p:sp>
        <p:nvSpPr>
          <p:cNvPr id="19" name="TextBox 18"/>
          <p:cNvSpPr txBox="1"/>
          <p:nvPr/>
        </p:nvSpPr>
        <p:spPr>
          <a:xfrm>
            <a:off x="592805" y="2090057"/>
            <a:ext cx="8441467" cy="3477875"/>
          </a:xfrm>
          <a:prstGeom prst="rect">
            <a:avLst/>
          </a:prstGeom>
          <a:noFill/>
        </p:spPr>
        <p:txBody>
          <a:bodyPr wrap="square" rtlCol="0">
            <a:spAutoFit/>
          </a:bodyPr>
          <a:lstStyle/>
          <a:p>
            <a:pPr marL="342900" indent="-342900">
              <a:buFont typeface="+mj-lt"/>
              <a:buAutoNum type="arabicPeriod"/>
            </a:pPr>
            <a:r>
              <a:rPr lang="fr-CH" sz="2400" dirty="0" err="1" smtClean="0"/>
              <a:t>Fill</a:t>
            </a:r>
            <a:r>
              <a:rPr lang="fr-CH" sz="2400" dirty="0" smtClean="0"/>
              <a:t> out the documents in </a:t>
            </a:r>
            <a:r>
              <a:rPr lang="fr-CH" sz="2400" dirty="0" err="1" smtClean="0"/>
              <a:t>your</a:t>
            </a:r>
            <a:r>
              <a:rPr lang="fr-CH" sz="2400" dirty="0" smtClean="0"/>
              <a:t> </a:t>
            </a:r>
            <a:r>
              <a:rPr lang="fr-CH" sz="2400" dirty="0" err="1" smtClean="0"/>
              <a:t>folder</a:t>
            </a:r>
            <a:endParaRPr lang="fr-CH" sz="2400" dirty="0" smtClean="0"/>
          </a:p>
          <a:p>
            <a:r>
              <a:rPr lang="fr-CH" sz="2400" dirty="0" smtClean="0"/>
              <a:t>   </a:t>
            </a:r>
            <a:r>
              <a:rPr lang="fr-CH" sz="2400" i="1" dirty="0" smtClean="0"/>
              <a:t>Compléter les documents se trouvant dans votre pochette</a:t>
            </a:r>
          </a:p>
          <a:p>
            <a:endParaRPr lang="fr-CH" sz="2400" dirty="0" smtClean="0"/>
          </a:p>
          <a:p>
            <a:endParaRPr lang="fr-CH" sz="2400" dirty="0" smtClean="0"/>
          </a:p>
          <a:p>
            <a:endParaRPr lang="fr-CH" sz="2400" dirty="0"/>
          </a:p>
          <a:p>
            <a:endParaRPr lang="fr-CH" sz="2400" dirty="0" smtClean="0"/>
          </a:p>
          <a:p>
            <a:endParaRPr lang="fr-CH" sz="2400" dirty="0" smtClean="0"/>
          </a:p>
          <a:p>
            <a:pPr marL="342900" indent="-342900">
              <a:buAutoNum type="arabicPeriod" startAt="2"/>
            </a:pPr>
            <a:r>
              <a:rPr lang="fr-CH" sz="2400" dirty="0" smtClean="0"/>
              <a:t>Go to one of the desks, </a:t>
            </a:r>
            <a:r>
              <a:rPr lang="fr-CH" sz="2400" dirty="0" err="1" smtClean="0"/>
              <a:t>according</a:t>
            </a:r>
            <a:r>
              <a:rPr lang="fr-CH" sz="2400" dirty="0" smtClean="0"/>
              <a:t> to </a:t>
            </a:r>
            <a:r>
              <a:rPr lang="fr-CH" sz="2400" dirty="0" err="1" smtClean="0"/>
              <a:t>your</a:t>
            </a:r>
            <a:r>
              <a:rPr lang="fr-CH" sz="2400" dirty="0" smtClean="0"/>
              <a:t> </a:t>
            </a:r>
            <a:r>
              <a:rPr lang="fr-CH" sz="2400" dirty="0" err="1" smtClean="0"/>
              <a:t>status</a:t>
            </a:r>
            <a:endParaRPr lang="fr-CH" sz="2400" dirty="0" smtClean="0"/>
          </a:p>
          <a:p>
            <a:r>
              <a:rPr lang="fr-CH" sz="2400" dirty="0" smtClean="0"/>
              <a:t>    </a:t>
            </a:r>
            <a:r>
              <a:rPr lang="fr-CH" sz="2400" i="1" dirty="0" smtClean="0"/>
              <a:t>Aller à l’une des tables, en fonction de votre stat</a:t>
            </a:r>
            <a:r>
              <a:rPr lang="fr-CH" sz="2800" i="1" dirty="0" smtClean="0"/>
              <a:t>u</a:t>
            </a:r>
            <a:r>
              <a:rPr lang="fr-CH" sz="2400" i="1" dirty="0" smtClean="0"/>
              <a:t>t</a:t>
            </a:r>
            <a:endParaRPr lang="fr-CH" sz="2400" i="1" dirty="0"/>
          </a:p>
        </p:txBody>
      </p:sp>
      <p:pic>
        <p:nvPicPr>
          <p:cNvPr id="15" name="Picture 14"/>
          <p:cNvPicPr>
            <a:picLocks noChangeAspect="1"/>
          </p:cNvPicPr>
          <p:nvPr/>
        </p:nvPicPr>
        <p:blipFill>
          <a:blip r:embed="rId2"/>
          <a:stretch>
            <a:fillRect/>
          </a:stretch>
        </p:blipFill>
        <p:spPr>
          <a:xfrm>
            <a:off x="1509831" y="3134477"/>
            <a:ext cx="1679811" cy="1093368"/>
          </a:xfrm>
          <a:prstGeom prst="rect">
            <a:avLst/>
          </a:prstGeom>
        </p:spPr>
      </p:pic>
      <p:pic>
        <p:nvPicPr>
          <p:cNvPr id="18" name="Picture 17"/>
          <p:cNvPicPr>
            <a:picLocks noChangeAspect="1"/>
          </p:cNvPicPr>
          <p:nvPr/>
        </p:nvPicPr>
        <p:blipFill>
          <a:blip r:embed="rId3"/>
          <a:stretch>
            <a:fillRect/>
          </a:stretch>
        </p:blipFill>
        <p:spPr>
          <a:xfrm>
            <a:off x="6448359" y="3059282"/>
            <a:ext cx="892733" cy="1243758"/>
          </a:xfrm>
          <a:prstGeom prst="rect">
            <a:avLst/>
          </a:prstGeom>
        </p:spPr>
      </p:pic>
    </p:spTree>
    <p:extLst>
      <p:ext uri="{BB962C8B-B14F-4D97-AF65-F5344CB8AC3E}">
        <p14:creationId xmlns:p14="http://schemas.microsoft.com/office/powerpoint/2010/main" val="2465641417"/>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111781" y="1465305"/>
            <a:ext cx="8904203" cy="4647426"/>
          </a:xfrm>
          <a:prstGeom prst="rect">
            <a:avLst/>
          </a:prstGeom>
        </p:spPr>
        <p:txBody>
          <a:bodyPr wrap="square">
            <a:spAutoFit/>
          </a:bodyPr>
          <a:lstStyle/>
          <a:p>
            <a:pPr marL="285750" indent="-285750">
              <a:buFont typeface="Arial" panose="020B0604020202020204" pitchFamily="34" charset="0"/>
              <a:buChar char="•"/>
            </a:pPr>
            <a:r>
              <a:rPr lang="fr-CH" sz="2000" b="1" dirty="0" err="1"/>
              <a:t>Grab</a:t>
            </a:r>
            <a:r>
              <a:rPr lang="fr-CH" sz="2000" b="1" dirty="0"/>
              <a:t> a coffee </a:t>
            </a:r>
          </a:p>
          <a:p>
            <a:r>
              <a:rPr lang="fr-CH" sz="2000" b="1" dirty="0" smtClean="0"/>
              <a:t>    </a:t>
            </a:r>
            <a:r>
              <a:rPr lang="fr-CH" sz="2000" b="1" i="1" dirty="0" smtClean="0"/>
              <a:t>Prenez </a:t>
            </a:r>
            <a:r>
              <a:rPr lang="fr-CH" sz="2000" b="1" i="1" dirty="0"/>
              <a:t>un </a:t>
            </a:r>
            <a:r>
              <a:rPr lang="fr-CH" sz="2000" b="1" i="1" dirty="0" smtClean="0"/>
              <a:t>café</a:t>
            </a:r>
          </a:p>
          <a:p>
            <a:endParaRPr lang="fr-CH" sz="2000" b="1" dirty="0" smtClean="0"/>
          </a:p>
          <a:p>
            <a:endParaRPr lang="fr-CH" sz="2000" b="1" dirty="0"/>
          </a:p>
          <a:p>
            <a:pPr marL="285750" indent="-285750">
              <a:buFont typeface="Arial" panose="020B0604020202020204" pitchFamily="34" charset="0"/>
              <a:buChar char="•"/>
            </a:pPr>
            <a:r>
              <a:rPr lang="fr-CH" sz="2000" b="1" dirty="0" err="1"/>
              <a:t>Meet</a:t>
            </a:r>
            <a:r>
              <a:rPr lang="fr-CH" sz="2000" b="1" dirty="0"/>
              <a:t> </a:t>
            </a:r>
            <a:r>
              <a:rPr lang="fr-CH" sz="2000" b="1" dirty="0" smtClean="0"/>
              <a:t>new </a:t>
            </a:r>
            <a:r>
              <a:rPr lang="fr-CH" sz="2000" b="1" dirty="0" err="1" smtClean="0"/>
              <a:t>colleagues</a:t>
            </a:r>
            <a:endParaRPr lang="fr-CH" sz="2000" b="1" dirty="0"/>
          </a:p>
          <a:p>
            <a:r>
              <a:rPr lang="fr-CH" sz="2000" b="1" dirty="0" smtClean="0"/>
              <a:t>    </a:t>
            </a:r>
            <a:r>
              <a:rPr lang="fr-CH" sz="2000" b="1" i="1" dirty="0" smtClean="0"/>
              <a:t>Rencontrez des </a:t>
            </a:r>
            <a:r>
              <a:rPr lang="fr-CH" sz="2000" b="1" i="1" dirty="0" err="1" smtClean="0"/>
              <a:t>nouve.aux.elles</a:t>
            </a:r>
            <a:r>
              <a:rPr lang="fr-CH" sz="2000" b="1" i="1" dirty="0" smtClean="0"/>
              <a:t> collègues</a:t>
            </a:r>
          </a:p>
          <a:p>
            <a:endParaRPr lang="fr-CH" sz="2000" b="1" dirty="0"/>
          </a:p>
          <a:p>
            <a:endParaRPr lang="en-GB" sz="2000" b="1" dirty="0"/>
          </a:p>
          <a:p>
            <a:pPr marL="285750" indent="-285750">
              <a:buFont typeface="Arial" panose="020B0604020202020204" pitchFamily="34" charset="0"/>
              <a:buChar char="•"/>
            </a:pPr>
            <a:r>
              <a:rPr lang="fr-CH" sz="2000" b="1" dirty="0"/>
              <a:t>Visit the Exhibition on the </a:t>
            </a:r>
            <a:r>
              <a:rPr lang="fr-CH" sz="2000" b="1" dirty="0" err="1"/>
              <a:t>ground</a:t>
            </a:r>
            <a:r>
              <a:rPr lang="fr-CH" sz="2000" b="1" dirty="0"/>
              <a:t> </a:t>
            </a:r>
            <a:r>
              <a:rPr lang="fr-CH" sz="2000" b="1" dirty="0" err="1"/>
              <a:t>floor</a:t>
            </a:r>
            <a:endParaRPr lang="fr-CH" sz="2000" b="1" dirty="0"/>
          </a:p>
          <a:p>
            <a:r>
              <a:rPr lang="fr-CH" sz="2000" b="1" dirty="0" smtClean="0"/>
              <a:t>    </a:t>
            </a:r>
            <a:r>
              <a:rPr lang="fr-CH" sz="2000" b="1" i="1" dirty="0" smtClean="0"/>
              <a:t>Visitez </a:t>
            </a:r>
            <a:r>
              <a:rPr lang="fr-CH" sz="2000" b="1" i="1" dirty="0"/>
              <a:t>l’Expo au </a:t>
            </a:r>
            <a:r>
              <a:rPr lang="fr-CH" sz="2000" b="1" i="1" dirty="0" err="1"/>
              <a:t>RdC</a:t>
            </a:r>
            <a:r>
              <a:rPr lang="fr-CH" sz="2000" b="1" i="1" dirty="0"/>
              <a:t> du </a:t>
            </a:r>
            <a:r>
              <a:rPr lang="fr-CH" sz="2000" b="1" i="1" dirty="0" smtClean="0"/>
              <a:t>Globe</a:t>
            </a:r>
          </a:p>
          <a:p>
            <a:endParaRPr lang="fr-CH" sz="1600" b="1" dirty="0" smtClean="0"/>
          </a:p>
          <a:p>
            <a:endParaRPr lang="fr-CH" sz="1600" b="1" dirty="0"/>
          </a:p>
          <a:p>
            <a:endParaRPr lang="fr-CH" sz="1600" b="1" dirty="0"/>
          </a:p>
          <a:p>
            <a:r>
              <a:rPr lang="fr-CH" sz="2400" b="1" dirty="0" err="1" smtClean="0"/>
              <a:t>Please</a:t>
            </a:r>
            <a:r>
              <a:rPr lang="fr-CH" sz="2400" b="1" dirty="0" smtClean="0"/>
              <a:t> </a:t>
            </a:r>
            <a:r>
              <a:rPr lang="fr-CH" sz="2400" b="1" dirty="0" err="1" smtClean="0"/>
              <a:t>be</a:t>
            </a:r>
            <a:r>
              <a:rPr lang="fr-CH" sz="2400" b="1" dirty="0" smtClean="0"/>
              <a:t> back at 09:30 (</a:t>
            </a:r>
            <a:r>
              <a:rPr lang="fr-CH" sz="2400" b="1" dirty="0" err="1" smtClean="0"/>
              <a:t>start</a:t>
            </a:r>
            <a:r>
              <a:rPr lang="fr-CH" sz="2400" b="1" dirty="0" smtClean="0"/>
              <a:t> </a:t>
            </a:r>
            <a:r>
              <a:rPr lang="fr-CH" sz="2400" b="1" dirty="0" err="1" smtClean="0"/>
              <a:t>presentations</a:t>
            </a:r>
            <a:r>
              <a:rPr lang="fr-CH" sz="2400" b="1" dirty="0"/>
              <a:t>)</a:t>
            </a:r>
            <a:endParaRPr lang="fr-CH" sz="2400" b="1" dirty="0" smtClean="0"/>
          </a:p>
          <a:p>
            <a:r>
              <a:rPr lang="fr-CH" sz="2400" b="1" dirty="0" smtClean="0"/>
              <a:t>Veuillez svp être de retour à 09h30 (début présentations)</a:t>
            </a:r>
            <a:endParaRPr lang="fr-CH" sz="2400" b="1" dirty="0"/>
          </a:p>
        </p:txBody>
      </p:sp>
      <p:pic>
        <p:nvPicPr>
          <p:cNvPr id="14" name="Picture 13"/>
          <p:cNvPicPr>
            <a:picLocks noChangeAspect="1"/>
          </p:cNvPicPr>
          <p:nvPr/>
        </p:nvPicPr>
        <p:blipFill>
          <a:blip r:embed="rId2"/>
          <a:stretch>
            <a:fillRect/>
          </a:stretch>
        </p:blipFill>
        <p:spPr>
          <a:xfrm>
            <a:off x="5497597" y="1430821"/>
            <a:ext cx="2037059" cy="1219116"/>
          </a:xfrm>
          <a:prstGeom prst="rect">
            <a:avLst/>
          </a:prstGeom>
          <a:ln>
            <a:noFill/>
          </a:ln>
          <a:effectLst>
            <a:softEdge rad="112500"/>
          </a:effectLst>
        </p:spPr>
      </p:pic>
      <p:pic>
        <p:nvPicPr>
          <p:cNvPr id="6" name="Picture 5"/>
          <p:cNvPicPr>
            <a:picLocks noChangeAspect="1"/>
          </p:cNvPicPr>
          <p:nvPr/>
        </p:nvPicPr>
        <p:blipFill>
          <a:blip r:embed="rId3"/>
          <a:stretch>
            <a:fillRect/>
          </a:stretch>
        </p:blipFill>
        <p:spPr>
          <a:xfrm>
            <a:off x="6047180" y="3286166"/>
            <a:ext cx="2182419" cy="1636815"/>
          </a:xfrm>
          <a:prstGeom prst="rect">
            <a:avLst/>
          </a:prstGeom>
        </p:spPr>
      </p:pic>
      <p:sp>
        <p:nvSpPr>
          <p:cNvPr id="21" name="TextBox 20"/>
          <p:cNvSpPr txBox="1"/>
          <p:nvPr/>
        </p:nvSpPr>
        <p:spPr>
          <a:xfrm>
            <a:off x="176733" y="333775"/>
            <a:ext cx="8510067" cy="954107"/>
          </a:xfrm>
          <a:prstGeom prst="rect">
            <a:avLst/>
          </a:prstGeom>
          <a:noFill/>
        </p:spPr>
        <p:txBody>
          <a:bodyPr wrap="square" rtlCol="0">
            <a:spAutoFit/>
          </a:bodyPr>
          <a:lstStyle/>
          <a:p>
            <a:pPr algn="ctr"/>
            <a:r>
              <a:rPr lang="fr-CH" sz="2800" b="1" dirty="0" err="1" smtClean="0"/>
              <a:t>After</a:t>
            </a:r>
            <a:r>
              <a:rPr lang="fr-CH" sz="2800" b="1" dirty="0" smtClean="0"/>
              <a:t> the entrance </a:t>
            </a:r>
            <a:r>
              <a:rPr lang="fr-CH" sz="2800" b="1" dirty="0" err="1" smtClean="0"/>
              <a:t>formalities</a:t>
            </a:r>
            <a:r>
              <a:rPr lang="fr-CH" sz="2800" b="1" dirty="0" smtClean="0"/>
              <a:t>, </a:t>
            </a:r>
            <a:r>
              <a:rPr lang="fr-CH" sz="2800" b="1" dirty="0" err="1" smtClean="0"/>
              <a:t>you</a:t>
            </a:r>
            <a:r>
              <a:rPr lang="fr-CH" sz="2800" b="1" dirty="0" smtClean="0"/>
              <a:t> </a:t>
            </a:r>
            <a:r>
              <a:rPr lang="fr-CH" sz="2800" b="1" dirty="0" err="1" smtClean="0"/>
              <a:t>can</a:t>
            </a:r>
            <a:r>
              <a:rPr lang="fr-CH" sz="2800" b="1" dirty="0" smtClean="0"/>
              <a:t>…</a:t>
            </a:r>
          </a:p>
          <a:p>
            <a:pPr algn="ctr"/>
            <a:r>
              <a:rPr lang="fr-CH" sz="2800" b="1" i="1" dirty="0" smtClean="0"/>
              <a:t>Après les formalités d’arrivée, vous pouvez…</a:t>
            </a:r>
          </a:p>
        </p:txBody>
      </p:sp>
      <p:pic>
        <p:nvPicPr>
          <p:cNvPr id="10" name="Picture 9"/>
          <p:cNvPicPr>
            <a:picLocks noChangeAspect="1"/>
          </p:cNvPicPr>
          <p:nvPr/>
        </p:nvPicPr>
        <p:blipFill>
          <a:blip r:embed="rId4"/>
          <a:stretch>
            <a:fillRect/>
          </a:stretch>
        </p:blipFill>
        <p:spPr>
          <a:xfrm>
            <a:off x="3196797" y="1687455"/>
            <a:ext cx="2122513" cy="1343393"/>
          </a:xfrm>
          <a:prstGeom prst="rect">
            <a:avLst/>
          </a:prstGeom>
          <a:ln>
            <a:noFill/>
          </a:ln>
          <a:effectLst>
            <a:softEdge rad="112500"/>
          </a:effectLst>
        </p:spPr>
      </p:pic>
    </p:spTree>
    <p:extLst>
      <p:ext uri="{BB962C8B-B14F-4D97-AF65-F5344CB8AC3E}">
        <p14:creationId xmlns:p14="http://schemas.microsoft.com/office/powerpoint/2010/main" val="1166368741"/>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303212" y="243091"/>
            <a:ext cx="8630404" cy="1200329"/>
          </a:xfrm>
          <a:prstGeom prst="rect">
            <a:avLst/>
          </a:prstGeom>
        </p:spPr>
        <p:txBody>
          <a:bodyPr wrap="square">
            <a:spAutoFit/>
          </a:bodyPr>
          <a:lstStyle/>
          <a:p>
            <a:pPr algn="ctr"/>
            <a:r>
              <a:rPr lang="en-GB" sz="3600" dirty="0" smtClean="0">
                <a:solidFill>
                  <a:srgbClr val="00B050"/>
                </a:solidFill>
              </a:rPr>
              <a:t>Find your way around CERN with ease – download …</a:t>
            </a:r>
            <a:endParaRPr lang="fr-CH" sz="3600" dirty="0">
              <a:solidFill>
                <a:srgbClr val="00B050"/>
              </a:solidFill>
            </a:endParaRPr>
          </a:p>
        </p:txBody>
      </p:sp>
      <p:sp>
        <p:nvSpPr>
          <p:cNvPr id="15" name="Rectangle 14"/>
          <p:cNvSpPr/>
          <p:nvPr/>
        </p:nvSpPr>
        <p:spPr>
          <a:xfrm>
            <a:off x="0" y="1462657"/>
            <a:ext cx="8630404" cy="1200329"/>
          </a:xfrm>
          <a:prstGeom prst="rect">
            <a:avLst/>
          </a:prstGeom>
        </p:spPr>
        <p:txBody>
          <a:bodyPr wrap="square">
            <a:spAutoFit/>
          </a:bodyPr>
          <a:lstStyle/>
          <a:p>
            <a:pPr algn="ctr"/>
            <a:r>
              <a:rPr lang="en-GB" sz="3600" i="1" dirty="0" err="1" smtClean="0"/>
              <a:t>Trouvez</a:t>
            </a:r>
            <a:r>
              <a:rPr lang="en-GB" sz="3600" i="1" dirty="0" smtClean="0"/>
              <a:t> </a:t>
            </a:r>
            <a:r>
              <a:rPr lang="en-GB" sz="3600" i="1" dirty="0" err="1" smtClean="0"/>
              <a:t>votre</a:t>
            </a:r>
            <a:r>
              <a:rPr lang="en-GB" sz="3600" i="1" dirty="0" smtClean="0"/>
              <a:t> </a:t>
            </a:r>
            <a:r>
              <a:rPr lang="en-GB" sz="3600" i="1" dirty="0" err="1" smtClean="0"/>
              <a:t>chemin</a:t>
            </a:r>
            <a:r>
              <a:rPr lang="en-GB" sz="3600" i="1" dirty="0" smtClean="0"/>
              <a:t> </a:t>
            </a:r>
            <a:r>
              <a:rPr lang="en-GB" sz="3600" i="1" dirty="0"/>
              <a:t>avec </a:t>
            </a:r>
            <a:r>
              <a:rPr lang="en-GB" sz="3600" i="1" dirty="0" err="1"/>
              <a:t>facilité</a:t>
            </a:r>
            <a:r>
              <a:rPr lang="en-GB" sz="3600" i="1" dirty="0"/>
              <a:t> </a:t>
            </a:r>
            <a:endParaRPr lang="en-GB" sz="3600" i="1" dirty="0" smtClean="0"/>
          </a:p>
          <a:p>
            <a:pPr algn="ctr"/>
            <a:r>
              <a:rPr lang="en-GB" sz="3600" i="1" dirty="0" smtClean="0"/>
              <a:t>avec </a:t>
            </a:r>
            <a:r>
              <a:rPr lang="en-GB" sz="3600" i="1" dirty="0" err="1" smtClean="0"/>
              <a:t>l’application</a:t>
            </a:r>
            <a:r>
              <a:rPr lang="en-GB" sz="3600" i="1" dirty="0"/>
              <a:t> </a:t>
            </a:r>
            <a:r>
              <a:rPr lang="en-GB" sz="3600" i="1" dirty="0" smtClean="0"/>
              <a:t>…</a:t>
            </a:r>
            <a:endParaRPr lang="fr-CH" sz="3600" b="1" i="1" dirty="0"/>
          </a:p>
        </p:txBody>
      </p:sp>
      <p:pic>
        <p:nvPicPr>
          <p:cNvPr id="2" name="Picture 1"/>
          <p:cNvPicPr>
            <a:picLocks noChangeAspect="1"/>
          </p:cNvPicPr>
          <p:nvPr/>
        </p:nvPicPr>
        <p:blipFill>
          <a:blip r:embed="rId2"/>
          <a:stretch>
            <a:fillRect/>
          </a:stretch>
        </p:blipFill>
        <p:spPr>
          <a:xfrm>
            <a:off x="563870" y="3303650"/>
            <a:ext cx="2500888" cy="2465498"/>
          </a:xfrm>
          <a:prstGeom prst="rect">
            <a:avLst/>
          </a:prstGeom>
        </p:spPr>
      </p:pic>
      <p:sp>
        <p:nvSpPr>
          <p:cNvPr id="3" name="TextBox 2"/>
          <p:cNvSpPr txBox="1"/>
          <p:nvPr/>
        </p:nvSpPr>
        <p:spPr>
          <a:xfrm>
            <a:off x="3241548" y="3313990"/>
            <a:ext cx="4320540" cy="1384995"/>
          </a:xfrm>
          <a:prstGeom prst="rect">
            <a:avLst/>
          </a:prstGeom>
          <a:noFill/>
        </p:spPr>
        <p:txBody>
          <a:bodyPr wrap="square" rtlCol="0">
            <a:spAutoFit/>
          </a:bodyPr>
          <a:lstStyle/>
          <a:p>
            <a:r>
              <a:rPr lang="en-US" sz="4400" b="1" dirty="0" err="1" smtClean="0"/>
              <a:t>MapCERN</a:t>
            </a:r>
            <a:r>
              <a:rPr lang="en-US" sz="4400" b="1" dirty="0" smtClean="0"/>
              <a:t> </a:t>
            </a:r>
          </a:p>
          <a:p>
            <a:r>
              <a:rPr lang="en-US" sz="3600" dirty="0" smtClean="0"/>
              <a:t>iOS </a:t>
            </a:r>
            <a:r>
              <a:rPr lang="en-US" sz="4000" dirty="0" smtClean="0"/>
              <a:t>and</a:t>
            </a:r>
            <a:r>
              <a:rPr lang="en-US" sz="3600" dirty="0" smtClean="0"/>
              <a:t> </a:t>
            </a:r>
            <a:r>
              <a:rPr lang="en-US" sz="3600" dirty="0"/>
              <a:t>Android</a:t>
            </a:r>
          </a:p>
        </p:txBody>
      </p:sp>
    </p:spTree>
    <p:extLst>
      <p:ext uri="{BB962C8B-B14F-4D97-AF65-F5344CB8AC3E}">
        <p14:creationId xmlns:p14="http://schemas.microsoft.com/office/powerpoint/2010/main" val="792065071"/>
      </p:ext>
    </p:extLst>
  </p:cSld>
  <p:clrMapOvr>
    <a:masterClrMapping/>
  </p:clrMapOvr>
  <mc:AlternateContent xmlns:mc="http://schemas.openxmlformats.org/markup-compatibility/2006" xmlns:p14="http://schemas.microsoft.com/office/powerpoint/2010/main">
    <mc:Choice Requires="p14">
      <p:transition spd="slow" p14:dur="2000" advClick="0" advTm="6000"/>
    </mc:Choice>
    <mc:Fallback xmlns="">
      <p:transition spd="slow" advClick="0" advTm="600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113443" y="323093"/>
            <a:ext cx="8948261" cy="2123658"/>
          </a:xfrm>
          <a:prstGeom prst="rect">
            <a:avLst/>
          </a:prstGeom>
        </p:spPr>
        <p:txBody>
          <a:bodyPr wrap="square">
            <a:spAutoFit/>
          </a:bodyPr>
          <a:lstStyle/>
          <a:p>
            <a:pPr algn="ctr"/>
            <a:r>
              <a:rPr lang="en-GB" sz="3200" dirty="0" smtClean="0">
                <a:solidFill>
                  <a:srgbClr val="00B050"/>
                </a:solidFill>
              </a:rPr>
              <a:t>Meet colleagues for lunch! Join …</a:t>
            </a:r>
          </a:p>
          <a:p>
            <a:pPr algn="ctr"/>
            <a:r>
              <a:rPr lang="en-GB" sz="3200" i="1" dirty="0" err="1" smtClean="0"/>
              <a:t>Retrouvez</a:t>
            </a:r>
            <a:r>
              <a:rPr lang="en-GB" sz="3200" i="1" dirty="0" smtClean="0"/>
              <a:t> </a:t>
            </a:r>
            <a:r>
              <a:rPr lang="en-GB" sz="3200" i="1" dirty="0" err="1" smtClean="0"/>
              <a:t>vos</a:t>
            </a:r>
            <a:r>
              <a:rPr lang="en-GB" sz="3200" i="1" dirty="0" smtClean="0"/>
              <a:t> </a:t>
            </a:r>
            <a:r>
              <a:rPr lang="fr-CH" sz="3200" i="1" dirty="0" smtClean="0"/>
              <a:t>collègues</a:t>
            </a:r>
            <a:r>
              <a:rPr lang="en-GB" sz="3200" i="1" dirty="0" smtClean="0"/>
              <a:t> au </a:t>
            </a:r>
            <a:r>
              <a:rPr lang="en-GB" sz="3200" i="1" dirty="0" err="1" smtClean="0"/>
              <a:t>déjeuner</a:t>
            </a:r>
            <a:r>
              <a:rPr lang="en-GB" sz="3200" i="1" dirty="0" smtClean="0"/>
              <a:t>, </a:t>
            </a:r>
            <a:r>
              <a:rPr lang="en-GB" sz="3200" i="1" dirty="0" err="1" smtClean="0"/>
              <a:t>rejoignez</a:t>
            </a:r>
            <a:endParaRPr lang="en-GB" sz="3200" i="1" dirty="0" smtClean="0"/>
          </a:p>
          <a:p>
            <a:pPr algn="ctr"/>
            <a:endParaRPr lang="en-GB" sz="2000" dirty="0"/>
          </a:p>
          <a:p>
            <a:pPr algn="ctr"/>
            <a:r>
              <a:rPr lang="en-GB" sz="4400" b="1" u="sng" dirty="0" smtClean="0">
                <a:hlinkClick r:id="rId2"/>
              </a:rPr>
              <a:t>https</a:t>
            </a:r>
            <a:r>
              <a:rPr lang="en-GB" sz="4400" b="1" u="sng" dirty="0">
                <a:hlinkClick r:id="rId2"/>
              </a:rPr>
              <a:t>://lunchcollider.ch/</a:t>
            </a:r>
            <a:r>
              <a:rPr lang="en-GB" sz="4400" b="1" dirty="0"/>
              <a:t> </a:t>
            </a:r>
            <a:endParaRPr lang="fr-CH" sz="4400" b="1" dirty="0">
              <a:solidFill>
                <a:srgbClr val="00B050"/>
              </a:solidFill>
            </a:endParaRPr>
          </a:p>
        </p:txBody>
      </p:sp>
      <p:pic>
        <p:nvPicPr>
          <p:cNvPr id="2" name="Picture 1"/>
          <p:cNvPicPr>
            <a:picLocks noChangeAspect="1"/>
          </p:cNvPicPr>
          <p:nvPr/>
        </p:nvPicPr>
        <p:blipFill>
          <a:blip r:embed="rId3"/>
          <a:stretch>
            <a:fillRect/>
          </a:stretch>
        </p:blipFill>
        <p:spPr>
          <a:xfrm>
            <a:off x="903208" y="2424622"/>
            <a:ext cx="7646432" cy="3702367"/>
          </a:xfrm>
          <a:prstGeom prst="rect">
            <a:avLst/>
          </a:prstGeom>
        </p:spPr>
      </p:pic>
    </p:spTree>
    <p:extLst>
      <p:ext uri="{BB962C8B-B14F-4D97-AF65-F5344CB8AC3E}">
        <p14:creationId xmlns:p14="http://schemas.microsoft.com/office/powerpoint/2010/main" val="2576779554"/>
      </p:ext>
    </p:extLst>
  </p:cSld>
  <p:clrMapOvr>
    <a:masterClrMapping/>
  </p:clrMapOvr>
  <mc:AlternateContent xmlns:mc="http://schemas.openxmlformats.org/markup-compatibility/2006" xmlns:p14="http://schemas.microsoft.com/office/powerpoint/2010/main">
    <mc:Choice Requires="p14">
      <p:transition spd="slow" p14:dur="2000" advClick="0" advTm="6000"/>
    </mc:Choice>
    <mc:Fallback xmlns="">
      <p:transition spd="slow" advClick="0" advTm="600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113443" y="264732"/>
            <a:ext cx="8948261" cy="2185214"/>
          </a:xfrm>
          <a:prstGeom prst="rect">
            <a:avLst/>
          </a:prstGeom>
        </p:spPr>
        <p:txBody>
          <a:bodyPr wrap="square">
            <a:spAutoFit/>
          </a:bodyPr>
          <a:lstStyle/>
          <a:p>
            <a:pPr algn="ctr"/>
            <a:r>
              <a:rPr lang="en-US" sz="3200" dirty="0" smtClean="0">
                <a:solidFill>
                  <a:srgbClr val="00B050"/>
                </a:solidFill>
              </a:rPr>
              <a:t>CERN Shuttle service</a:t>
            </a:r>
            <a:endParaRPr lang="en-GB" sz="3200" dirty="0" smtClean="0">
              <a:solidFill>
                <a:srgbClr val="00B050"/>
              </a:solidFill>
            </a:endParaRPr>
          </a:p>
          <a:p>
            <a:pPr algn="ctr"/>
            <a:r>
              <a:rPr lang="en-US" sz="3200" i="1" dirty="0" err="1" smtClean="0"/>
              <a:t>Navettes</a:t>
            </a:r>
            <a:r>
              <a:rPr lang="en-US" sz="3200" i="1" dirty="0" smtClean="0"/>
              <a:t> CERN</a:t>
            </a:r>
          </a:p>
          <a:p>
            <a:pPr algn="ctr"/>
            <a:endParaRPr lang="en-GB" sz="3200" i="1" dirty="0" smtClean="0"/>
          </a:p>
          <a:p>
            <a:pPr algn="ctr"/>
            <a:r>
              <a:rPr lang="en-GB" sz="4000" b="1" dirty="0">
                <a:hlinkClick r:id="rId2"/>
              </a:rPr>
              <a:t>http://cern.ch/ShuttleService</a:t>
            </a:r>
            <a:endParaRPr lang="en-US" sz="4000" b="1" dirty="0" smtClean="0"/>
          </a:p>
        </p:txBody>
      </p:sp>
      <p:pic>
        <p:nvPicPr>
          <p:cNvPr id="2" name="Picture 1"/>
          <p:cNvPicPr>
            <a:picLocks noChangeAspect="1"/>
          </p:cNvPicPr>
          <p:nvPr/>
        </p:nvPicPr>
        <p:blipFill>
          <a:blip r:embed="rId3"/>
          <a:stretch>
            <a:fillRect/>
          </a:stretch>
        </p:blipFill>
        <p:spPr>
          <a:xfrm>
            <a:off x="601866" y="2399685"/>
            <a:ext cx="6889433" cy="3606905"/>
          </a:xfrm>
          <a:prstGeom prst="rect">
            <a:avLst/>
          </a:prstGeom>
        </p:spPr>
      </p:pic>
      <p:sp>
        <p:nvSpPr>
          <p:cNvPr id="3" name="TextBox 2"/>
          <p:cNvSpPr txBox="1"/>
          <p:nvPr/>
        </p:nvSpPr>
        <p:spPr>
          <a:xfrm>
            <a:off x="2855345" y="3208189"/>
            <a:ext cx="2197915" cy="369332"/>
          </a:xfrm>
          <a:prstGeom prst="rect">
            <a:avLst/>
          </a:prstGeom>
          <a:noFill/>
        </p:spPr>
        <p:txBody>
          <a:bodyPr wrap="square" rtlCol="0">
            <a:spAutoFit/>
          </a:bodyPr>
          <a:lstStyle/>
          <a:p>
            <a:r>
              <a:rPr lang="en-US" dirty="0"/>
              <a:t>i</a:t>
            </a:r>
            <a:r>
              <a:rPr lang="en-US" dirty="0" smtClean="0"/>
              <a:t>nside </a:t>
            </a:r>
            <a:r>
              <a:rPr lang="en-US" dirty="0" err="1" smtClean="0"/>
              <a:t>Meyrin</a:t>
            </a:r>
            <a:endParaRPr lang="en-GB" dirty="0"/>
          </a:p>
        </p:txBody>
      </p:sp>
      <p:sp>
        <p:nvSpPr>
          <p:cNvPr id="5" name="TextBox 4"/>
          <p:cNvSpPr txBox="1"/>
          <p:nvPr/>
        </p:nvSpPr>
        <p:spPr>
          <a:xfrm>
            <a:off x="2920768" y="4018472"/>
            <a:ext cx="3672979" cy="369332"/>
          </a:xfrm>
          <a:prstGeom prst="rect">
            <a:avLst/>
          </a:prstGeom>
          <a:noFill/>
        </p:spPr>
        <p:txBody>
          <a:bodyPr wrap="square" rtlCol="0">
            <a:spAutoFit/>
          </a:bodyPr>
          <a:lstStyle/>
          <a:p>
            <a:r>
              <a:rPr lang="en-US" dirty="0" smtClean="0"/>
              <a:t>between </a:t>
            </a:r>
            <a:r>
              <a:rPr lang="en-US" dirty="0" err="1" smtClean="0"/>
              <a:t>Meyrin</a:t>
            </a:r>
            <a:r>
              <a:rPr lang="en-US" dirty="0" smtClean="0"/>
              <a:t> and </a:t>
            </a:r>
            <a:r>
              <a:rPr lang="en-US" dirty="0" err="1" smtClean="0"/>
              <a:t>Prevessin</a:t>
            </a:r>
            <a:endParaRPr lang="en-GB" dirty="0"/>
          </a:p>
        </p:txBody>
      </p:sp>
      <p:sp>
        <p:nvSpPr>
          <p:cNvPr id="6" name="TextBox 5"/>
          <p:cNvSpPr txBox="1"/>
          <p:nvPr/>
        </p:nvSpPr>
        <p:spPr>
          <a:xfrm>
            <a:off x="2920768" y="4828755"/>
            <a:ext cx="3672979" cy="369332"/>
          </a:xfrm>
          <a:prstGeom prst="rect">
            <a:avLst/>
          </a:prstGeom>
          <a:noFill/>
        </p:spPr>
        <p:txBody>
          <a:bodyPr wrap="square" rtlCol="0">
            <a:spAutoFit/>
          </a:bodyPr>
          <a:lstStyle/>
          <a:p>
            <a:r>
              <a:rPr lang="en-US" dirty="0" smtClean="0"/>
              <a:t>7 days a week</a:t>
            </a:r>
            <a:endParaRPr lang="en-GB" dirty="0"/>
          </a:p>
        </p:txBody>
      </p:sp>
      <p:sp>
        <p:nvSpPr>
          <p:cNvPr id="7" name="TextBox 6"/>
          <p:cNvSpPr txBox="1"/>
          <p:nvPr/>
        </p:nvSpPr>
        <p:spPr>
          <a:xfrm>
            <a:off x="2920768" y="5598728"/>
            <a:ext cx="3672979" cy="369332"/>
          </a:xfrm>
          <a:prstGeom prst="rect">
            <a:avLst/>
          </a:prstGeom>
          <a:noFill/>
        </p:spPr>
        <p:txBody>
          <a:bodyPr wrap="square" rtlCol="0">
            <a:spAutoFit/>
          </a:bodyPr>
          <a:lstStyle/>
          <a:p>
            <a:endParaRPr lang="en-GB" dirty="0"/>
          </a:p>
        </p:txBody>
      </p:sp>
    </p:spTree>
    <p:extLst>
      <p:ext uri="{BB962C8B-B14F-4D97-AF65-F5344CB8AC3E}">
        <p14:creationId xmlns:p14="http://schemas.microsoft.com/office/powerpoint/2010/main" val="2178806296"/>
      </p:ext>
    </p:extLst>
  </p:cSld>
  <p:clrMapOvr>
    <a:masterClrMapping/>
  </p:clrMapOvr>
  <mc:AlternateContent xmlns:mc="http://schemas.openxmlformats.org/markup-compatibility/2006" xmlns:p14="http://schemas.microsoft.com/office/powerpoint/2010/main">
    <mc:Choice Requires="p14">
      <p:transition spd="slow" p14:dur="2000" advClick="0" advTm="6000"/>
    </mc:Choice>
    <mc:Fallback xmlns="">
      <p:transition spd="slow" advClick="0" advTm="6000"/>
    </mc:Fallback>
  </mc:AlternateContent>
  <p:timing>
    <p:tnLst>
      <p:par>
        <p:cTn id="1" dur="indefinite" restart="never" nodeType="tmRoot"/>
      </p:par>
    </p:tnLst>
  </p:timing>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CERNCorporate4-3.potx</Template>
  <TotalTime>1945</TotalTime>
  <Words>830</Words>
  <Application>Microsoft Office PowerPoint</Application>
  <PresentationFormat>On-screen Show (4:3)</PresentationFormat>
  <Paragraphs>189</Paragraphs>
  <Slides>15</Slides>
  <Notes>0</Notes>
  <HiddenSlides>0</HiddenSlides>
  <MMClips>0</MMClips>
  <ScaleCrop>false</ScaleCrop>
  <HeadingPairs>
    <vt:vector size="8" baseType="variant">
      <vt:variant>
        <vt:lpstr>Fonts Used</vt:lpstr>
      </vt:variant>
      <vt:variant>
        <vt:i4>6</vt:i4>
      </vt:variant>
      <vt:variant>
        <vt:lpstr>Theme</vt:lpstr>
      </vt:variant>
      <vt:variant>
        <vt:i4>1</vt:i4>
      </vt:variant>
      <vt:variant>
        <vt:lpstr>Slide Titles</vt:lpstr>
      </vt:variant>
      <vt:variant>
        <vt:i4>15</vt:i4>
      </vt:variant>
      <vt:variant>
        <vt:lpstr>Custom Shows</vt:lpstr>
      </vt:variant>
      <vt:variant>
        <vt:i4>1</vt:i4>
      </vt:variant>
    </vt:vector>
  </HeadingPairs>
  <TitlesOfParts>
    <vt:vector size="23" baseType="lpstr">
      <vt:lpstr>Arial</vt:lpstr>
      <vt:lpstr>Calibri</vt:lpstr>
      <vt:lpstr>Cambria</vt:lpstr>
      <vt:lpstr>DIN-Medium</vt:lpstr>
      <vt:lpstr>Optima</vt:lpstr>
      <vt:lpstr>Times New Roman</vt:lpstr>
      <vt:lpstr>CERNCorporate4-3</vt:lpstr>
      <vt:lpstr>PowerPoint Presentation</vt:lpstr>
      <vt:lpstr>PowerPoint Presentation</vt:lpstr>
      <vt:lpstr>Emergency Procedure d’Urgence</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Loop</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Marie Lahchimi</cp:lastModifiedBy>
  <cp:revision>82</cp:revision>
  <cp:lastPrinted>2017-06-22T05:16:34Z</cp:lastPrinted>
  <dcterms:created xsi:type="dcterms:W3CDTF">2012-11-30T11:04:26Z</dcterms:created>
  <dcterms:modified xsi:type="dcterms:W3CDTF">2018-02-23T16:33:00Z</dcterms:modified>
</cp:coreProperties>
</file>