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4" r:id="rId2"/>
    <p:sldMasterId id="2147483694" r:id="rId3"/>
    <p:sldMasterId id="2147483705" r:id="rId4"/>
    <p:sldMasterId id="2147483716" r:id="rId5"/>
    <p:sldMasterId id="2147483738" r:id="rId6"/>
    <p:sldMasterId id="2147483754" r:id="rId7"/>
    <p:sldMasterId id="2147483764" r:id="rId8"/>
    <p:sldMasterId id="2147483786" r:id="rId9"/>
  </p:sldMasterIdLst>
  <p:notesMasterIdLst>
    <p:notesMasterId r:id="rId48"/>
  </p:notesMasterIdLst>
  <p:handoutMasterIdLst>
    <p:handoutMasterId r:id="rId49"/>
  </p:handoutMasterIdLst>
  <p:sldIdLst>
    <p:sldId id="314" r:id="rId10"/>
    <p:sldId id="373" r:id="rId11"/>
    <p:sldId id="332" r:id="rId12"/>
    <p:sldId id="328" r:id="rId13"/>
    <p:sldId id="320" r:id="rId14"/>
    <p:sldId id="376" r:id="rId15"/>
    <p:sldId id="322" r:id="rId16"/>
    <p:sldId id="274" r:id="rId17"/>
    <p:sldId id="275" r:id="rId18"/>
    <p:sldId id="27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7" r:id="rId27"/>
    <p:sldId id="278" r:id="rId28"/>
    <p:sldId id="336" r:id="rId29"/>
    <p:sldId id="368" r:id="rId30"/>
    <p:sldId id="369" r:id="rId31"/>
    <p:sldId id="370" r:id="rId32"/>
    <p:sldId id="371" r:id="rId33"/>
    <p:sldId id="341" r:id="rId34"/>
    <p:sldId id="357" r:id="rId35"/>
    <p:sldId id="358" r:id="rId36"/>
    <p:sldId id="360" r:id="rId37"/>
    <p:sldId id="374" r:id="rId38"/>
    <p:sldId id="334" r:id="rId39"/>
    <p:sldId id="335" r:id="rId40"/>
    <p:sldId id="375" r:id="rId41"/>
    <p:sldId id="350" r:id="rId42"/>
    <p:sldId id="365" r:id="rId43"/>
    <p:sldId id="348" r:id="rId44"/>
    <p:sldId id="356" r:id="rId45"/>
    <p:sldId id="377" r:id="rId46"/>
    <p:sldId id="352" r:id="rId47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844"/>
    <a:srgbClr val="6878F0"/>
    <a:srgbClr val="24E8DF"/>
    <a:srgbClr val="00B1B0"/>
    <a:srgbClr val="EF5091"/>
    <a:srgbClr val="D7DF23"/>
    <a:srgbClr val="F9A25E"/>
    <a:srgbClr val="FF5050"/>
    <a:srgbClr val="FFFF66"/>
    <a:srgbClr val="EC7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06" autoAdjust="0"/>
    <p:restoredTop sz="95474" autoAdjust="0"/>
  </p:normalViewPr>
  <p:slideViewPr>
    <p:cSldViewPr snapToGrid="0" snapToObjects="1">
      <p:cViewPr varScale="1">
        <p:scale>
          <a:sx n="213" d="100"/>
          <a:sy n="213" d="100"/>
        </p:scale>
        <p:origin x="276" y="156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dirty="0">
            <a:solidFill>
              <a:schemeClr val="bg1"/>
            </a:solidFill>
            <a:latin typeface="Optima"/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2642" custLinFactNeighborY="-3396"/>
      <dgm:spPr/>
      <dgm:t>
        <a:bodyPr/>
        <a:lstStyle/>
        <a:p>
          <a:endParaRPr lang="en-US"/>
        </a:p>
      </dgm:t>
    </dgm:pt>
  </dgm:ptLst>
  <dgm:cxnLst>
    <dgm:cxn modelId="{796D0D64-77E9-448C-AD89-03770D21C2E2}" type="presOf" srcId="{F93B8AD9-CFAB-43F9-9812-847C60DCFDFE}" destId="{86CA85AC-80D3-4441-9195-97329036AFEF}" srcOrd="0" destOrd="0" presId="urn:microsoft.com/office/officeart/2005/8/layout/venn1"/>
    <dgm:cxn modelId="{774494AB-7902-4CF5-9C06-18D8D46AF6F7}" type="presOf" srcId="{6A38B9B3-D31E-4A77-8A0D-05CB69232B7C}" destId="{FCB5C305-EC20-4DE8-9CB8-C5D751F0AD2A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9374FD5F-8905-4850-96E5-DD99D6A5AF4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8B9B3-D31E-4A77-8A0D-05CB69232B7C}" type="doc">
      <dgm:prSet loTypeId="urn:microsoft.com/office/officeart/2005/8/layout/venn1" loCatId="relationship" qsTypeId="urn:microsoft.com/office/officeart/2005/8/quickstyle/3d3" qsCatId="3D" csTypeId="urn:microsoft.com/office/officeart/2005/8/colors/accent4_5" csCatId="accent4" phldr="1"/>
      <dgm:spPr/>
    </dgm:pt>
    <dgm:pt modelId="{F93B8AD9-CFAB-43F9-9812-847C60DCFDFE}">
      <dgm:prSet phldrT="[Text]"/>
      <dgm:spPr/>
      <dgm:t>
        <a:bodyPr/>
        <a:lstStyle/>
        <a:p>
          <a:r>
            <a:rPr lang="fr-CH" dirty="0" smtClean="0">
              <a:solidFill>
                <a:schemeClr val="bg1"/>
              </a:solidFill>
            </a:rPr>
            <a:t>Bienvenue</a:t>
          </a:r>
          <a:endParaRPr lang="en-US" dirty="0">
            <a:solidFill>
              <a:schemeClr val="bg1"/>
            </a:solidFill>
          </a:endParaRPr>
        </a:p>
      </dgm:t>
    </dgm:pt>
    <dgm:pt modelId="{CE953876-41E7-40DE-AA01-ECA4872D7ED3}" type="parTrans" cxnId="{24581CB9-17CF-485E-8F94-043E93A68D5D}">
      <dgm:prSet/>
      <dgm:spPr/>
      <dgm:t>
        <a:bodyPr/>
        <a:lstStyle/>
        <a:p>
          <a:endParaRPr lang="en-US"/>
        </a:p>
      </dgm:t>
    </dgm:pt>
    <dgm:pt modelId="{E3271B06-0435-4E23-BA1D-CEA9C5349477}" type="sibTrans" cxnId="{24581CB9-17CF-485E-8F94-043E93A68D5D}">
      <dgm:prSet/>
      <dgm:spPr/>
      <dgm:t>
        <a:bodyPr/>
        <a:lstStyle/>
        <a:p>
          <a:endParaRPr lang="en-US"/>
        </a:p>
      </dgm:t>
    </dgm:pt>
    <dgm:pt modelId="{FCB5C305-EC20-4DE8-9CB8-C5D751F0AD2A}" type="pres">
      <dgm:prSet presAssocID="{6A38B9B3-D31E-4A77-8A0D-05CB69232B7C}" presName="compositeShape" presStyleCnt="0">
        <dgm:presLayoutVars>
          <dgm:chMax val="7"/>
          <dgm:dir/>
          <dgm:resizeHandles val="exact"/>
        </dgm:presLayoutVars>
      </dgm:prSet>
      <dgm:spPr/>
    </dgm:pt>
    <dgm:pt modelId="{86CA85AC-80D3-4441-9195-97329036AFEF}" type="pres">
      <dgm:prSet presAssocID="{F93B8AD9-CFAB-43F9-9812-847C60DCFDFE}" presName="circ1TxSh" presStyleLbl="vennNode1" presStyleIdx="0" presStyleCnt="1" custLinFactNeighborX="-2642" custLinFactNeighborY="9751"/>
      <dgm:spPr/>
      <dgm:t>
        <a:bodyPr/>
        <a:lstStyle/>
        <a:p>
          <a:endParaRPr lang="en-US"/>
        </a:p>
      </dgm:t>
    </dgm:pt>
  </dgm:ptLst>
  <dgm:cxnLst>
    <dgm:cxn modelId="{2C908E96-4A1D-476C-8CF6-BA0539023DBC}" type="presOf" srcId="{F93B8AD9-CFAB-43F9-9812-847C60DCFDFE}" destId="{86CA85AC-80D3-4441-9195-97329036AFEF}" srcOrd="0" destOrd="0" presId="urn:microsoft.com/office/officeart/2005/8/layout/venn1"/>
    <dgm:cxn modelId="{24581CB9-17CF-485E-8F94-043E93A68D5D}" srcId="{6A38B9B3-D31E-4A77-8A0D-05CB69232B7C}" destId="{F93B8AD9-CFAB-43F9-9812-847C60DCFDFE}" srcOrd="0" destOrd="0" parTransId="{CE953876-41E7-40DE-AA01-ECA4872D7ED3}" sibTransId="{E3271B06-0435-4E23-BA1D-CEA9C5349477}"/>
    <dgm:cxn modelId="{48FD2378-3262-4FB8-B7A1-E89AE93EA365}" type="presOf" srcId="{6A38B9B3-D31E-4A77-8A0D-05CB69232B7C}" destId="{FCB5C305-EC20-4DE8-9CB8-C5D751F0AD2A}" srcOrd="0" destOrd="0" presId="urn:microsoft.com/office/officeart/2005/8/layout/venn1"/>
    <dgm:cxn modelId="{C501D143-75DA-4147-BFC0-8941958CE467}" type="presParOf" srcId="{FCB5C305-EC20-4DE8-9CB8-C5D751F0AD2A}" destId="{86CA85AC-80D3-4441-9195-97329036AFE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4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Point </a:t>
          </a: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3 mois</a:t>
          </a:r>
          <a:endParaRPr lang="en-GB" sz="1200" b="1" dirty="0">
            <a:solidFill>
              <a:schemeClr val="bg1"/>
            </a:solidFill>
          </a:endParaRPr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Décision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Fin période essai 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ScaleY="77070" custLinFactNeighborX="0" custLinFactNeighborY="6012"/>
      <dgm:spPr>
        <a:solidFill>
          <a:srgbClr val="D7DF23"/>
        </a:solidFill>
        <a:ln>
          <a:noFill/>
        </a:ln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74069" custScaleY="50051" custLinFactNeighborX="-98392" custLinFactNeighborY="-164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79636" custScaleY="45595" custLinFactX="-4526" custLinFactNeighborX="-100000" custLinFactNeighborY="-1257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66762" custScaleY="55583" custLinFactX="-8062" custLinFactNeighborX="-100000" custLinFactNeighborY="-1296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40C1EA9-2DC5-4AF5-95CA-0E6B021B9553}" type="presOf" srcId="{3CB5C6DB-3452-4980-96C0-360F747E179E}" destId="{19D4DCE3-75F5-4131-8E84-3B9B2BE66624}" srcOrd="0" destOrd="0" presId="urn:microsoft.com/office/officeart/2005/8/layout/hProcess9"/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F2CDA7A1-FAE4-4C86-8F26-EC96D7356B3D}" type="presOf" srcId="{F08B1D98-159E-4B93-AE77-4C955EC397A7}" destId="{02AB1953-3FA2-466D-8001-395C94C9B00A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6735A992-7DAF-4FCE-9CEB-C8B2D06D25DC}" type="presOf" srcId="{A3F7659A-81E7-4123-B1F6-918E0B19C24A}" destId="{6112F2BF-24E9-4441-9DC3-C09F90B2A1F4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304C8232-77CB-4824-8538-DD3E175FF266}" type="presOf" srcId="{577C564A-038F-42DF-A040-40778C1DF886}" destId="{54F4DC6D-6B86-436E-9D81-9E9226D90402}" srcOrd="0" destOrd="0" presId="urn:microsoft.com/office/officeart/2005/8/layout/hProcess9"/>
    <dgm:cxn modelId="{9B04E1E9-281D-436F-9461-4DB9C24C663F}" type="presParOf" srcId="{02AB1953-3FA2-466D-8001-395C94C9B00A}" destId="{000C5CD2-2C2D-434C-8AC0-4C40D92143F4}" srcOrd="0" destOrd="0" presId="urn:microsoft.com/office/officeart/2005/8/layout/hProcess9"/>
    <dgm:cxn modelId="{8FC82BC9-3956-4ACB-9097-43FDB331C3A0}" type="presParOf" srcId="{02AB1953-3FA2-466D-8001-395C94C9B00A}" destId="{AC11EE2C-CF09-4861-87E4-B3240B3E2DDD}" srcOrd="1" destOrd="0" presId="urn:microsoft.com/office/officeart/2005/8/layout/hProcess9"/>
    <dgm:cxn modelId="{1B970071-AD52-4FD6-88AB-44F81DD5D300}" type="presParOf" srcId="{AC11EE2C-CF09-4861-87E4-B3240B3E2DDD}" destId="{54F4DC6D-6B86-436E-9D81-9E9226D90402}" srcOrd="0" destOrd="0" presId="urn:microsoft.com/office/officeart/2005/8/layout/hProcess9"/>
    <dgm:cxn modelId="{C59D0750-E8E7-41D2-9AFB-D8AC57ABB7F2}" type="presParOf" srcId="{AC11EE2C-CF09-4861-87E4-B3240B3E2DDD}" destId="{02E5F103-237F-437C-92B4-F71B5E934B40}" srcOrd="1" destOrd="0" presId="urn:microsoft.com/office/officeart/2005/8/layout/hProcess9"/>
    <dgm:cxn modelId="{E3E7340E-8864-497E-BDFC-2B765F97D59B}" type="presParOf" srcId="{AC11EE2C-CF09-4861-87E4-B3240B3E2DDD}" destId="{19D4DCE3-75F5-4131-8E84-3B9B2BE66624}" srcOrd="2" destOrd="0" presId="urn:microsoft.com/office/officeart/2005/8/layout/hProcess9"/>
    <dgm:cxn modelId="{4118AC5E-A7A5-4418-8CE9-909716B1CD76}" type="presParOf" srcId="{AC11EE2C-CF09-4861-87E4-B3240B3E2DDD}" destId="{A684A2F1-F834-492A-979B-5E3701EF19E9}" srcOrd="3" destOrd="0" presId="urn:microsoft.com/office/officeart/2005/8/layout/hProcess9"/>
    <dgm:cxn modelId="{8265AC9C-246E-45ED-83A8-F89D05DC7D73}" type="presParOf" srcId="{AC11EE2C-CF09-4861-87E4-B3240B3E2DDD}" destId="{6112F2BF-24E9-4441-9DC3-C09F90B2A1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B1D98-159E-4B93-AE77-4C955EC397A7}" type="doc">
      <dgm:prSet loTypeId="urn:microsoft.com/office/officeart/2005/8/layout/hProcess9" loCatId="process" qsTypeId="urn:microsoft.com/office/officeart/2005/8/quickstyle/3d1" qsCatId="3D" csTypeId="urn:microsoft.com/office/officeart/2005/8/colors/accent0_2" csCatId="mainScheme" phldr="1"/>
      <dgm:spPr/>
    </dgm:pt>
    <dgm:pt modelId="{577C564A-038F-42DF-A040-40778C1DF886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d’induction</a:t>
          </a:r>
        </a:p>
        <a:p>
          <a:r>
            <a:rPr lang="fr-CH" sz="1200" b="1" dirty="0" smtClean="0">
              <a:solidFill>
                <a:schemeClr val="bg1"/>
              </a:solidFill>
            </a:rPr>
            <a:t>6 semaines</a:t>
          </a:r>
          <a:endParaRPr lang="en-GB" sz="1200" b="1" dirty="0">
            <a:solidFill>
              <a:schemeClr val="bg1"/>
            </a:solidFill>
          </a:endParaRPr>
        </a:p>
      </dgm:t>
    </dgm:pt>
    <dgm:pt modelId="{1662CF36-22C9-4528-A4A7-1EAB0F0F5413}" type="sibTrans" cxnId="{A5D88BFD-4277-4F2D-804A-22AF5D01AA8C}">
      <dgm:prSet/>
      <dgm:spPr/>
      <dgm:t>
        <a:bodyPr/>
        <a:lstStyle/>
        <a:p>
          <a:endParaRPr lang="en-GB"/>
        </a:p>
      </dgm:t>
    </dgm:pt>
    <dgm:pt modelId="{89471FEF-361B-4167-A8DE-16FE74F4E4D0}" type="parTrans" cxnId="{A5D88BFD-4277-4F2D-804A-22AF5D01AA8C}">
      <dgm:prSet/>
      <dgm:spPr/>
      <dgm:t>
        <a:bodyPr/>
        <a:lstStyle/>
        <a:p>
          <a:endParaRPr lang="en-GB"/>
        </a:p>
      </dgm:t>
    </dgm:pt>
    <dgm:pt modelId="{3CB5C6DB-3452-4980-96C0-360F747E179E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 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err="1" smtClean="0">
              <a:solidFill>
                <a:schemeClr val="bg1"/>
              </a:solidFill>
            </a:rPr>
            <a:t>Mi-période</a:t>
          </a:r>
          <a:r>
            <a:rPr lang="fr-CH" sz="1200" b="1" dirty="0" smtClean="0">
              <a:solidFill>
                <a:schemeClr val="bg1"/>
              </a:solidFill>
            </a:rPr>
            <a:t> d’essai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5 mois</a:t>
          </a:r>
          <a:endParaRPr lang="en-GB" sz="1200" b="1" dirty="0">
            <a:solidFill>
              <a:schemeClr val="bg1"/>
            </a:solidFill>
          </a:endParaRPr>
        </a:p>
      </dgm:t>
    </dgm:pt>
    <dgm:pt modelId="{B3DA3110-16F6-4AE8-9FB7-5BC7B4A9B70F}" type="sibTrans" cxnId="{BCF38CD7-37CD-4D74-B674-4F9E011864FA}">
      <dgm:prSet/>
      <dgm:spPr/>
      <dgm:t>
        <a:bodyPr/>
        <a:lstStyle/>
        <a:p>
          <a:endParaRPr lang="en-GB"/>
        </a:p>
      </dgm:t>
    </dgm:pt>
    <dgm:pt modelId="{EF1AEE7F-2172-4523-8257-0453D1495B65}" type="parTrans" cxnId="{BCF38CD7-37CD-4D74-B674-4F9E011864FA}">
      <dgm:prSet/>
      <dgm:spPr/>
      <dgm:t>
        <a:bodyPr/>
        <a:lstStyle/>
        <a:p>
          <a:endParaRPr lang="en-GB"/>
        </a:p>
      </dgm:t>
    </dgm:pt>
    <dgm:pt modelId="{A3F7659A-81E7-4123-B1F6-918E0B19C24A}">
      <dgm:prSet phldrT="[Text]" custT="1"/>
      <dgm:spPr>
        <a:solidFill>
          <a:srgbClr val="001844"/>
        </a:solidFill>
      </dgm:spPr>
      <dgm:t>
        <a:bodyPr/>
        <a:lstStyle/>
        <a:p>
          <a:r>
            <a:rPr lang="fr-CH" sz="1200" b="1" dirty="0" smtClean="0">
              <a:solidFill>
                <a:schemeClr val="bg1"/>
              </a:solidFill>
            </a:rPr>
            <a:t>Entretien</a:t>
          </a:r>
          <a:br>
            <a:rPr lang="fr-CH" sz="1200" b="1" dirty="0" smtClean="0">
              <a:solidFill>
                <a:schemeClr val="bg1"/>
              </a:solidFill>
            </a:rPr>
          </a:br>
          <a:r>
            <a:rPr lang="fr-CH" sz="1200" b="1" dirty="0" smtClean="0">
              <a:solidFill>
                <a:schemeClr val="bg1"/>
              </a:solidFill>
            </a:rPr>
            <a:t>Fin période essai</a:t>
          </a:r>
        </a:p>
        <a:p>
          <a:r>
            <a:rPr lang="fr-CH" sz="1200" b="1" dirty="0" smtClean="0">
              <a:solidFill>
                <a:schemeClr val="bg1"/>
              </a:solidFill>
            </a:rPr>
            <a:t>11 mois</a:t>
          </a:r>
          <a:endParaRPr lang="en-GB" sz="1200" b="1" dirty="0">
            <a:solidFill>
              <a:schemeClr val="bg1"/>
            </a:solidFill>
          </a:endParaRPr>
        </a:p>
      </dgm:t>
    </dgm:pt>
    <dgm:pt modelId="{EB1755A2-EDBA-43C6-AFBF-09227716A0A4}" type="sibTrans" cxnId="{F703CBEC-ECED-44B4-96A5-1A21570D98D1}">
      <dgm:prSet/>
      <dgm:spPr/>
      <dgm:t>
        <a:bodyPr/>
        <a:lstStyle/>
        <a:p>
          <a:endParaRPr lang="en-GB"/>
        </a:p>
      </dgm:t>
    </dgm:pt>
    <dgm:pt modelId="{DD71D64A-B975-401B-A1BA-9531DBD90562}" type="parTrans" cxnId="{F703CBEC-ECED-44B4-96A5-1A21570D98D1}">
      <dgm:prSet/>
      <dgm:spPr/>
      <dgm:t>
        <a:bodyPr/>
        <a:lstStyle/>
        <a:p>
          <a:endParaRPr lang="en-GB"/>
        </a:p>
      </dgm:t>
    </dgm:pt>
    <dgm:pt modelId="{02AB1953-3FA2-466D-8001-395C94C9B00A}" type="pres">
      <dgm:prSet presAssocID="{F08B1D98-159E-4B93-AE77-4C955EC397A7}" presName="CompostProcess" presStyleCnt="0">
        <dgm:presLayoutVars>
          <dgm:dir/>
          <dgm:resizeHandles val="exact"/>
        </dgm:presLayoutVars>
      </dgm:prSet>
      <dgm:spPr/>
    </dgm:pt>
    <dgm:pt modelId="{000C5CD2-2C2D-434C-8AC0-4C40D92143F4}" type="pres">
      <dgm:prSet presAssocID="{F08B1D98-159E-4B93-AE77-4C955EC397A7}" presName="arrow" presStyleLbl="bgShp" presStyleIdx="0" presStyleCnt="1" custScaleX="117647" custLinFactNeighborX="0" custLinFactNeighborY="1182"/>
      <dgm:spPr>
        <a:solidFill>
          <a:srgbClr val="D7DF23"/>
        </a:solidFill>
      </dgm:spPr>
    </dgm:pt>
    <dgm:pt modelId="{AC11EE2C-CF09-4861-87E4-B3240B3E2DDD}" type="pres">
      <dgm:prSet presAssocID="{F08B1D98-159E-4B93-AE77-4C955EC397A7}" presName="linearProcess" presStyleCnt="0"/>
      <dgm:spPr/>
    </dgm:pt>
    <dgm:pt modelId="{54F4DC6D-6B86-436E-9D81-9E9226D90402}" type="pres">
      <dgm:prSet presAssocID="{577C564A-038F-42DF-A040-40778C1DF886}" presName="textNode" presStyleLbl="node1" presStyleIdx="0" presStyleCnt="3" custScaleX="80448" custScaleY="74133" custLinFactNeighborX="-73459" custLinFactNeighborY="11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5F103-237F-437C-92B4-F71B5E934B40}" type="pres">
      <dgm:prSet presAssocID="{1662CF36-22C9-4528-A4A7-1EAB0F0F5413}" presName="sibTrans" presStyleCnt="0"/>
      <dgm:spPr/>
    </dgm:pt>
    <dgm:pt modelId="{19D4DCE3-75F5-4131-8E84-3B9B2BE66624}" type="pres">
      <dgm:prSet presAssocID="{3CB5C6DB-3452-4980-96C0-360F747E179E}" presName="textNode" presStyleLbl="node1" presStyleIdx="1" presStyleCnt="3" custScaleX="91146" custScaleY="70349" custLinFactX="-680" custLinFactNeighborX="-100000" custLinFactNeighborY="42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84A2F1-F834-492A-979B-5E3701EF19E9}" type="pres">
      <dgm:prSet presAssocID="{B3DA3110-16F6-4AE8-9FB7-5BC7B4A9B70F}" presName="sibTrans" presStyleCnt="0"/>
      <dgm:spPr/>
    </dgm:pt>
    <dgm:pt modelId="{6112F2BF-24E9-4441-9DC3-C09F90B2A1F4}" type="pres">
      <dgm:prSet presAssocID="{A3F7659A-81E7-4123-B1F6-918E0B19C24A}" presName="textNode" presStyleLbl="node1" presStyleIdx="2" presStyleCnt="3" custScaleX="83012" custScaleY="76640" custLinFactX="-3472" custLinFactNeighborX="-100000" custLinFactNeighborY="-17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703CBEC-ECED-44B4-96A5-1A21570D98D1}" srcId="{F08B1D98-159E-4B93-AE77-4C955EC397A7}" destId="{A3F7659A-81E7-4123-B1F6-918E0B19C24A}" srcOrd="2" destOrd="0" parTransId="{DD71D64A-B975-401B-A1BA-9531DBD90562}" sibTransId="{EB1755A2-EDBA-43C6-AFBF-09227716A0A4}"/>
    <dgm:cxn modelId="{BAD2EDA6-8054-4C1B-BEBA-6351304CFDA9}" type="presOf" srcId="{A3F7659A-81E7-4123-B1F6-918E0B19C24A}" destId="{6112F2BF-24E9-4441-9DC3-C09F90B2A1F4}" srcOrd="0" destOrd="0" presId="urn:microsoft.com/office/officeart/2005/8/layout/hProcess9"/>
    <dgm:cxn modelId="{E90F8B4A-2EB2-4A27-9E38-FC3734C3E882}" type="presOf" srcId="{577C564A-038F-42DF-A040-40778C1DF886}" destId="{54F4DC6D-6B86-436E-9D81-9E9226D90402}" srcOrd="0" destOrd="0" presId="urn:microsoft.com/office/officeart/2005/8/layout/hProcess9"/>
    <dgm:cxn modelId="{9E975B37-2A81-4111-A6F4-483A0A70D728}" type="presOf" srcId="{3CB5C6DB-3452-4980-96C0-360F747E179E}" destId="{19D4DCE3-75F5-4131-8E84-3B9B2BE66624}" srcOrd="0" destOrd="0" presId="urn:microsoft.com/office/officeart/2005/8/layout/hProcess9"/>
    <dgm:cxn modelId="{BCF38CD7-37CD-4D74-B674-4F9E011864FA}" srcId="{F08B1D98-159E-4B93-AE77-4C955EC397A7}" destId="{3CB5C6DB-3452-4980-96C0-360F747E179E}" srcOrd="1" destOrd="0" parTransId="{EF1AEE7F-2172-4523-8257-0453D1495B65}" sibTransId="{B3DA3110-16F6-4AE8-9FB7-5BC7B4A9B70F}"/>
    <dgm:cxn modelId="{7E6E655E-3F8F-4E13-B170-A599558D4270}" type="presOf" srcId="{F08B1D98-159E-4B93-AE77-4C955EC397A7}" destId="{02AB1953-3FA2-466D-8001-395C94C9B00A}" srcOrd="0" destOrd="0" presId="urn:microsoft.com/office/officeart/2005/8/layout/hProcess9"/>
    <dgm:cxn modelId="{A5D88BFD-4277-4F2D-804A-22AF5D01AA8C}" srcId="{F08B1D98-159E-4B93-AE77-4C955EC397A7}" destId="{577C564A-038F-42DF-A040-40778C1DF886}" srcOrd="0" destOrd="0" parTransId="{89471FEF-361B-4167-A8DE-16FE74F4E4D0}" sibTransId="{1662CF36-22C9-4528-A4A7-1EAB0F0F5413}"/>
    <dgm:cxn modelId="{A4459AA2-3123-44A1-B4FD-C6B09AE3B4CC}" type="presParOf" srcId="{02AB1953-3FA2-466D-8001-395C94C9B00A}" destId="{000C5CD2-2C2D-434C-8AC0-4C40D92143F4}" srcOrd="0" destOrd="0" presId="urn:microsoft.com/office/officeart/2005/8/layout/hProcess9"/>
    <dgm:cxn modelId="{B1FF5E74-375D-44CE-A871-D2366CAD2D19}" type="presParOf" srcId="{02AB1953-3FA2-466D-8001-395C94C9B00A}" destId="{AC11EE2C-CF09-4861-87E4-B3240B3E2DDD}" srcOrd="1" destOrd="0" presId="urn:microsoft.com/office/officeart/2005/8/layout/hProcess9"/>
    <dgm:cxn modelId="{52F5AB3B-B99D-4F81-82D3-6AE09A890A17}" type="presParOf" srcId="{AC11EE2C-CF09-4861-87E4-B3240B3E2DDD}" destId="{54F4DC6D-6B86-436E-9D81-9E9226D90402}" srcOrd="0" destOrd="0" presId="urn:microsoft.com/office/officeart/2005/8/layout/hProcess9"/>
    <dgm:cxn modelId="{E1D0115C-F91D-4FD5-AAF2-421495D8CFBA}" type="presParOf" srcId="{AC11EE2C-CF09-4861-87E4-B3240B3E2DDD}" destId="{02E5F103-237F-437C-92B4-F71B5E934B40}" srcOrd="1" destOrd="0" presId="urn:microsoft.com/office/officeart/2005/8/layout/hProcess9"/>
    <dgm:cxn modelId="{A4DB55FA-36CD-43CB-97EE-87903EB6AC56}" type="presParOf" srcId="{AC11EE2C-CF09-4861-87E4-B3240B3E2DDD}" destId="{19D4DCE3-75F5-4131-8E84-3B9B2BE66624}" srcOrd="2" destOrd="0" presId="urn:microsoft.com/office/officeart/2005/8/layout/hProcess9"/>
    <dgm:cxn modelId="{81682F34-10B3-404E-99CE-9447136FC70B}" type="presParOf" srcId="{AC11EE2C-CF09-4861-87E4-B3240B3E2DDD}" destId="{A684A2F1-F834-492A-979B-5E3701EF19E9}" srcOrd="3" destOrd="0" presId="urn:microsoft.com/office/officeart/2005/8/layout/hProcess9"/>
    <dgm:cxn modelId="{0D5BC392-0710-4C04-90EA-E5FC79FDF743}" type="presParOf" srcId="{AC11EE2C-CF09-4861-87E4-B3240B3E2DDD}" destId="{6112F2BF-24E9-4441-9DC3-C09F90B2A1F4}" srcOrd="4" destOrd="0" presId="urn:microsoft.com/office/officeart/2005/8/layout/hProcess9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83354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100" kern="1200" dirty="0" err="1" smtClean="0">
              <a:solidFill>
                <a:schemeClr val="bg1"/>
              </a:solidFill>
              <a:latin typeface="Optima"/>
            </a:rPr>
            <a:t>Welcome</a:t>
          </a:r>
          <a:endParaRPr lang="en-US" sz="2100" kern="1200" dirty="0">
            <a:solidFill>
              <a:schemeClr val="bg1"/>
            </a:solidFill>
            <a:latin typeface="Optima"/>
          </a:endParaRPr>
        </a:p>
      </dsp:txBody>
      <dsp:txXfrm>
        <a:off x="314385" y="231031"/>
        <a:ext cx="1115517" cy="11155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CA85AC-80D3-4441-9195-97329036AFEF}">
      <dsp:nvSpPr>
        <dsp:cNvPr id="0" name=""/>
        <dsp:cNvSpPr/>
      </dsp:nvSpPr>
      <dsp:spPr>
        <a:xfrm>
          <a:off x="0" y="0"/>
          <a:ext cx="1577579" cy="1577579"/>
        </a:xfrm>
        <a:prstGeom prst="ellipse">
          <a:avLst/>
        </a:prstGeom>
        <a:solidFill>
          <a:schemeClr val="accent4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>
              <a:solidFill>
                <a:schemeClr val="bg1"/>
              </a:solidFill>
            </a:rPr>
            <a:t>Bienvenue</a:t>
          </a:r>
          <a:endParaRPr lang="en-US" sz="1800" kern="1200" dirty="0">
            <a:solidFill>
              <a:schemeClr val="bg1"/>
            </a:solidFill>
          </a:endParaRPr>
        </a:p>
      </dsp:txBody>
      <dsp:txXfrm>
        <a:off x="231031" y="231031"/>
        <a:ext cx="1115517" cy="11155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665009"/>
          <a:ext cx="6879312" cy="1584154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0" y="1196895"/>
          <a:ext cx="1852679" cy="533948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4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6065" y="1222960"/>
        <a:ext cx="1800549" cy="481818"/>
      </dsp:txXfrm>
    </dsp:sp>
    <dsp:sp modelId="{19D4DCE3-75F5-4131-8E84-3B9B2BE66624}">
      <dsp:nvSpPr>
        <dsp:cNvPr id="0" name=""/>
        <dsp:cNvSpPr/>
      </dsp:nvSpPr>
      <dsp:spPr>
        <a:xfrm>
          <a:off x="2077905" y="1261896"/>
          <a:ext cx="1991926" cy="486411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Point </a:t>
          </a: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3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101650" y="1285641"/>
        <a:ext cx="1944436" cy="438921"/>
      </dsp:txXfrm>
    </dsp:sp>
    <dsp:sp modelId="{6112F2BF-24E9-4441-9DC3-C09F90B2A1F4}">
      <dsp:nvSpPr>
        <dsp:cNvPr id="0" name=""/>
        <dsp:cNvSpPr/>
      </dsp:nvSpPr>
      <dsp:spPr>
        <a:xfrm>
          <a:off x="4325351" y="1204544"/>
          <a:ext cx="1669910" cy="592964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Décision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Fin période essai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54297" y="1233490"/>
        <a:ext cx="1612018" cy="5350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0C5CD2-2C2D-434C-8AC0-4C40D92143F4}">
      <dsp:nvSpPr>
        <dsp:cNvPr id="0" name=""/>
        <dsp:cNvSpPr/>
      </dsp:nvSpPr>
      <dsp:spPr>
        <a:xfrm>
          <a:off x="1" y="0"/>
          <a:ext cx="6879312" cy="1795637"/>
        </a:xfrm>
        <a:prstGeom prst="rightArrow">
          <a:avLst/>
        </a:prstGeom>
        <a:solidFill>
          <a:srgbClr val="D7DF23"/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F4DC6D-6B86-436E-9D81-9E9226D90402}">
      <dsp:nvSpPr>
        <dsp:cNvPr id="0" name=""/>
        <dsp:cNvSpPr/>
      </dsp:nvSpPr>
      <dsp:spPr>
        <a:xfrm>
          <a:off x="24173" y="639559"/>
          <a:ext cx="1781343" cy="532463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d’induction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6 semaines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50166" y="665552"/>
        <a:ext cx="1729357" cy="480477"/>
      </dsp:txXfrm>
    </dsp:sp>
    <dsp:sp modelId="{19D4DCE3-75F5-4131-8E84-3B9B2BE66624}">
      <dsp:nvSpPr>
        <dsp:cNvPr id="0" name=""/>
        <dsp:cNvSpPr/>
      </dsp:nvSpPr>
      <dsp:spPr>
        <a:xfrm>
          <a:off x="2043134" y="648235"/>
          <a:ext cx="2018227" cy="505285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 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err="1" smtClean="0">
              <a:solidFill>
                <a:schemeClr val="bg1"/>
              </a:solidFill>
            </a:rPr>
            <a:t>Mi-période</a:t>
          </a:r>
          <a:r>
            <a:rPr lang="fr-CH" sz="1200" b="1" kern="1200" dirty="0" smtClean="0">
              <a:solidFill>
                <a:schemeClr val="bg1"/>
              </a:solidFill>
            </a:rPr>
            <a:t> d’essai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5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2067800" y="672901"/>
        <a:ext cx="1968895" cy="455953"/>
      </dsp:txXfrm>
    </dsp:sp>
    <dsp:sp modelId="{6112F2BF-24E9-4441-9DC3-C09F90B2A1F4}">
      <dsp:nvSpPr>
        <dsp:cNvPr id="0" name=""/>
        <dsp:cNvSpPr/>
      </dsp:nvSpPr>
      <dsp:spPr>
        <a:xfrm>
          <a:off x="4343504" y="610150"/>
          <a:ext cx="1838117" cy="550470"/>
        </a:xfrm>
        <a:prstGeom prst="roundRect">
          <a:avLst/>
        </a:prstGeom>
        <a:solidFill>
          <a:srgbClr val="001844"/>
        </a:solidFill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Entretien</a:t>
          </a:r>
          <a:br>
            <a:rPr lang="fr-CH" sz="1200" b="1" kern="1200" dirty="0" smtClean="0">
              <a:solidFill>
                <a:schemeClr val="bg1"/>
              </a:solidFill>
            </a:rPr>
          </a:br>
          <a:r>
            <a:rPr lang="fr-CH" sz="1200" b="1" kern="1200" dirty="0" smtClean="0">
              <a:solidFill>
                <a:schemeClr val="bg1"/>
              </a:solidFill>
            </a:rPr>
            <a:t>Fin période essai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200" b="1" kern="1200" dirty="0" smtClean="0">
              <a:solidFill>
                <a:schemeClr val="bg1"/>
              </a:solidFill>
            </a:rPr>
            <a:t>11 mois</a:t>
          </a:r>
          <a:endParaRPr lang="en-GB" sz="1200" b="1" kern="1200" dirty="0">
            <a:solidFill>
              <a:schemeClr val="bg1"/>
            </a:solidFill>
          </a:endParaRPr>
        </a:p>
      </dsp:txBody>
      <dsp:txXfrm>
        <a:off x="4370376" y="637022"/>
        <a:ext cx="1784373" cy="496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690EF-4F9D-4F66-91CD-E8DE7CABB207}" type="datetimeFigureOut">
              <a:rPr lang="en-GB" smtClean="0"/>
              <a:t>22/02/2018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140C2-0E2E-45AF-BA64-DE6ADCBAD4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35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A6912-6851-4CEA-A4D4-6D29DF7CC74F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12F79-F5C2-490B-9685-0971D8833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744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53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42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7254">
              <a:defRPr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445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0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074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40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47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27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62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Cotisation</a:t>
            </a:r>
            <a:r>
              <a:rPr lang="en-US" dirty="0" smtClean="0"/>
              <a:t> 2016=2015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7776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964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4951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8808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42248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8581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90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994EF0-35A0-4859-B036-C420D6CD616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2/22/2018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9377318"/>
            <a:ext cx="2945659" cy="49363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Lore Taillieu - Induction part 2 -June 2014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862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Interview takes place with supervisor during first 6 weeks;  usually HRA will also be in contact for a first meeting.</a:t>
            </a:r>
          </a:p>
          <a:p>
            <a:r>
              <a:rPr lang="en-US" dirty="0" smtClean="0"/>
              <a:t>Definition</a:t>
            </a:r>
            <a:r>
              <a:rPr lang="en-US" baseline="0" dirty="0" smtClean="0"/>
              <a:t> of work objectives, which can be modified as necessary according to service’s needs/changing priorities etc.</a:t>
            </a:r>
            <a:endParaRPr lang="en-US" dirty="0" smtClean="0"/>
          </a:p>
          <a:p>
            <a:r>
              <a:rPr lang="en-US" dirty="0" smtClean="0"/>
              <a:t>Chance</a:t>
            </a:r>
            <a:r>
              <a:rPr lang="en-US" baseline="0" dirty="0" smtClean="0"/>
              <a:t> to have feedback on what is expected during the first few months and what development may be needed (e.g. technical training, on-the-job learning etc.).</a:t>
            </a:r>
            <a:r>
              <a:rPr lang="en-US" baseline="0" dirty="0" smtClean="0">
                <a:solidFill>
                  <a:srgbClr val="00B050"/>
                </a:solidFill>
              </a:rPr>
              <a:t> Usually at the time of selection, the supervisor has identified the needs for development to adjust to the post requirements.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485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probation period at CERN for Fellows lasts 6 months. </a:t>
            </a:r>
          </a:p>
          <a:p>
            <a:r>
              <a:rPr lang="en-GB" dirty="0"/>
              <a:t>1. The first one is the Induction Interview, mandatory for staff members and fellows. In the first 4 weeks of your contract, your supervisor and you will define the work objectives to </a:t>
            </a:r>
            <a:r>
              <a:rPr lang="en-GB" dirty="0" smtClean="0"/>
              <a:t>be achieved </a:t>
            </a:r>
            <a:r>
              <a:rPr lang="en-GB" dirty="0"/>
              <a:t>during the probation period. This interview is also an opportunity for a dialogue and to talk about your training needs.</a:t>
            </a:r>
          </a:p>
          <a:p>
            <a:r>
              <a:rPr lang="en-GB" dirty="0"/>
              <a:t>2. </a:t>
            </a:r>
            <a:r>
              <a:rPr lang="en-GB" dirty="0" smtClean="0"/>
              <a:t>After </a:t>
            </a:r>
            <a:r>
              <a:rPr lang="en-GB" dirty="0"/>
              <a:t>3 months </a:t>
            </a:r>
            <a:r>
              <a:rPr lang="en-GB" dirty="0" smtClean="0"/>
              <a:t>the supervisor receives an e-mail containing a reminder of the main steps of the probation period,</a:t>
            </a:r>
            <a:r>
              <a:rPr lang="en-GB" baseline="0" dirty="0" smtClean="0"/>
              <a:t> </a:t>
            </a:r>
            <a:r>
              <a:rPr lang="en-GB" dirty="0" smtClean="0"/>
              <a:t>but </a:t>
            </a:r>
            <a:r>
              <a:rPr lang="en-GB" dirty="0"/>
              <a:t>with no formal appraisal or report.</a:t>
            </a:r>
          </a:p>
          <a:p>
            <a:r>
              <a:rPr lang="en-GB" dirty="0"/>
              <a:t>3. The final decision to either end the probation or extend it for an additional 3 months is taken 5 months after the beginning of the contract . </a:t>
            </a:r>
          </a:p>
          <a:p>
            <a:r>
              <a:rPr lang="en-GB" dirty="0"/>
              <a:t>If all goes well, as in the vast majority of the cases, your appointment will be confirmed and you will receive an official notification.</a:t>
            </a:r>
          </a:p>
          <a:p>
            <a:r>
              <a:rPr lang="en-GB" dirty="0"/>
              <a:t>Of course, the whole process is transparent and you will receive an electronic copy of all </a:t>
            </a:r>
            <a:r>
              <a:rPr lang="en-GB" dirty="0" smtClean="0"/>
              <a:t>relevant the reports </a:t>
            </a:r>
            <a:r>
              <a:rPr lang="en-GB" dirty="0"/>
              <a:t>and you will be able to approve and comment on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282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48507">
              <a:defRPr/>
            </a:pPr>
            <a:r>
              <a:rPr lang="en-US" baseline="0" dirty="0" smtClean="0"/>
              <a:t>Regarding the staff population of around 2500 staff members,  there is a team of Human Resources Advisers, commonly called HRAs, available to guide you with all the HR-related questions. </a:t>
            </a:r>
            <a:endParaRPr lang="fr-CH" baseline="0" dirty="0" smtClean="0"/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Frontline group is composed of a Group Leader, a deputy group leader and a team of HR generalists and administrative assistants. Depending on your Department or unit,  I let you read the name of “your Human resources adviser”.  You will meet them soon after your start of work.</a:t>
            </a:r>
          </a:p>
          <a:p>
            <a:pPr defTabSz="948507">
              <a:defRPr/>
            </a:pPr>
            <a:endParaRPr lang="en-US" baseline="0" dirty="0" smtClean="0"/>
          </a:p>
          <a:p>
            <a:pPr defTabSz="948507">
              <a:defRPr/>
            </a:pPr>
            <a:r>
              <a:rPr lang="en-US" baseline="0" dirty="0" smtClean="0"/>
              <a:t>The contact details of my colleagues are available on our web pages and in the directory.</a:t>
            </a:r>
            <a:endParaRPr lang="en-US" dirty="0" smtClean="0"/>
          </a:p>
          <a:p>
            <a:pPr defTabSz="948507"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82A7C4-3570-4D93-8F0E-D28FBDF72BC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70536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B12F79-F5C2-490B-9685-0971D883351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629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09:00  →  09:55   Module 1: </a:t>
            </a:r>
            <a:r>
              <a:rPr lang="fr-FR" dirty="0" err="1" smtClean="0"/>
              <a:t>Welcome</a:t>
            </a:r>
            <a:r>
              <a:rPr lang="fr-FR" dirty="0" smtClean="0"/>
              <a:t> and </a:t>
            </a:r>
            <a:r>
              <a:rPr lang="fr-FR" dirty="0" err="1" smtClean="0"/>
              <a:t>presentations</a:t>
            </a:r>
            <a:r>
              <a:rPr lang="fr-FR" dirty="0" smtClean="0"/>
              <a:t> (for all)</a:t>
            </a:r>
          </a:p>
          <a:p>
            <a:r>
              <a:rPr lang="fr-FR" dirty="0" smtClean="0"/>
              <a:t>Essential info </a:t>
            </a: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err="1" smtClean="0"/>
              <a:t>your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arrival</a:t>
            </a:r>
            <a:endParaRPr lang="fr-FR" baseline="0" dirty="0" smtClean="0"/>
          </a:p>
          <a:p>
            <a:endParaRPr lang="fr-FR" baseline="0" dirty="0" smtClean="0"/>
          </a:p>
          <a:p>
            <a:r>
              <a:rPr lang="fr-FR" dirty="0" smtClean="0"/>
              <a:t>CERN Service Portal</a:t>
            </a:r>
          </a:p>
          <a:p>
            <a:r>
              <a:rPr lang="fr-FR" dirty="0" smtClean="0"/>
              <a:t>IT Services</a:t>
            </a:r>
          </a:p>
          <a:p>
            <a:r>
              <a:rPr lang="fr-FR" dirty="0" smtClean="0"/>
              <a:t>Safety</a:t>
            </a:r>
          </a:p>
          <a:p>
            <a:r>
              <a:rPr lang="fr-FR" dirty="0" smtClean="0"/>
              <a:t>CERN Staff Association</a:t>
            </a:r>
          </a:p>
          <a:p>
            <a:endParaRPr lang="fr-FR" dirty="0" smtClean="0"/>
          </a:p>
          <a:p>
            <a:r>
              <a:rPr lang="fr-FR" dirty="0" smtClean="0"/>
              <a:t> 09:55  →  10:55   Module 2: Entrance </a:t>
            </a:r>
            <a:r>
              <a:rPr lang="fr-FR" dirty="0" err="1" smtClean="0"/>
              <a:t>formalities</a:t>
            </a:r>
            <a:r>
              <a:rPr lang="fr-FR" dirty="0" smtClean="0"/>
              <a:t> and workshops (for all) </a:t>
            </a:r>
          </a:p>
          <a:p>
            <a:endParaRPr lang="fr-FR" dirty="0" smtClean="0"/>
          </a:p>
          <a:p>
            <a:r>
              <a:rPr lang="fr-FR" dirty="0" err="1" smtClean="0"/>
              <a:t>Mandatory</a:t>
            </a:r>
            <a:r>
              <a:rPr lang="fr-FR" dirty="0" smtClean="0"/>
              <a:t>: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newcomer</a:t>
            </a:r>
            <a:r>
              <a:rPr lang="fr-FR" dirty="0" smtClean="0"/>
              <a:t> </a:t>
            </a:r>
            <a:r>
              <a:rPr lang="fr-FR" dirty="0" err="1" smtClean="0"/>
              <a:t>goes</a:t>
            </a:r>
            <a:r>
              <a:rPr lang="fr-FR" dirty="0" smtClean="0"/>
              <a:t> </a:t>
            </a:r>
            <a:r>
              <a:rPr lang="fr-FR" dirty="0" err="1" smtClean="0"/>
              <a:t>individually</a:t>
            </a:r>
            <a:r>
              <a:rPr lang="fr-FR" dirty="0" smtClean="0"/>
              <a:t> to one of the desks </a:t>
            </a:r>
            <a:r>
              <a:rPr lang="fr-FR" dirty="0" err="1" smtClean="0"/>
              <a:t>where</a:t>
            </a:r>
            <a:r>
              <a:rPr lang="fr-FR" dirty="0" smtClean="0"/>
              <a:t> an HR expert </a:t>
            </a:r>
            <a:r>
              <a:rPr lang="fr-FR" dirty="0" err="1" smtClean="0"/>
              <a:t>goes</a:t>
            </a:r>
            <a:r>
              <a:rPr lang="fr-FR" dirty="0" smtClean="0"/>
              <a:t> over the entrance </a:t>
            </a:r>
            <a:r>
              <a:rPr lang="fr-FR" dirty="0" err="1" smtClean="0"/>
              <a:t>formality</a:t>
            </a:r>
            <a:r>
              <a:rPr lang="fr-FR" dirty="0" smtClean="0"/>
              <a:t> documents.</a:t>
            </a:r>
          </a:p>
          <a:p>
            <a:endParaRPr lang="fr-FR" dirty="0" smtClean="0"/>
          </a:p>
          <a:p>
            <a:r>
              <a:rPr lang="fr-FR" dirty="0" err="1" smtClean="0"/>
              <a:t>Optional</a:t>
            </a:r>
            <a:r>
              <a:rPr lang="fr-FR" dirty="0" smtClean="0"/>
              <a:t>: Desks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newcomers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go to the experts/service </a:t>
            </a:r>
            <a:r>
              <a:rPr lang="fr-FR" dirty="0" err="1" smtClean="0"/>
              <a:t>owner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questions.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10:55  →  11:20   Module 3: </a:t>
            </a:r>
            <a:r>
              <a:rPr lang="fr-FR" dirty="0" err="1" smtClean="0"/>
              <a:t>Additional</a:t>
            </a:r>
            <a:r>
              <a:rPr lang="fr-FR" dirty="0" smtClean="0"/>
              <a:t> information and workshops (</a:t>
            </a:r>
            <a:r>
              <a:rPr lang="fr-FR" dirty="0" err="1" smtClean="0"/>
              <a:t>Only</a:t>
            </a:r>
            <a:r>
              <a:rPr lang="fr-FR" dirty="0" smtClean="0"/>
              <a:t> for staff, </a:t>
            </a:r>
            <a:r>
              <a:rPr lang="fr-FR" dirty="0" err="1" smtClean="0"/>
              <a:t>fellows</a:t>
            </a:r>
            <a:r>
              <a:rPr lang="fr-FR" dirty="0" smtClean="0"/>
              <a:t> and </a:t>
            </a:r>
            <a:r>
              <a:rPr lang="fr-FR" dirty="0" err="1" smtClean="0"/>
              <a:t>students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Health</a:t>
            </a:r>
            <a:r>
              <a:rPr lang="fr-FR" dirty="0" smtClean="0"/>
              <a:t> </a:t>
            </a:r>
            <a:r>
              <a:rPr lang="fr-FR" dirty="0" err="1" smtClean="0"/>
              <a:t>Insurance</a:t>
            </a:r>
            <a:r>
              <a:rPr lang="fr-FR" dirty="0" smtClean="0"/>
              <a:t> (CHIS)</a:t>
            </a:r>
          </a:p>
          <a:p>
            <a:r>
              <a:rPr lang="fr-FR" dirty="0" smtClean="0"/>
              <a:t>Pension </a:t>
            </a:r>
            <a:r>
              <a:rPr lang="fr-FR" dirty="0" err="1" smtClean="0"/>
              <a:t>Fund</a:t>
            </a:r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B12F79-F5C2-490B-9685-0971D883351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6539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39838"/>
            <a:ext cx="5956300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261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aseline="0" dirty="0" smtClean="0"/>
              <a:t>Our Organisation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based</a:t>
            </a:r>
            <a:r>
              <a:rPr lang="fr-CH" baseline="0" dirty="0" smtClean="0"/>
              <a:t> on 5 values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underlying</a:t>
            </a:r>
            <a:r>
              <a:rPr lang="fr-CH" baseline="0" dirty="0" smtClean="0"/>
              <a:t> value of excellence.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values of </a:t>
            </a:r>
            <a:r>
              <a:rPr lang="fr-CH" baseline="0" dirty="0" err="1" smtClean="0"/>
              <a:t>creativity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diversity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commitment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professionalism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integrity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present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environmment</a:t>
            </a:r>
            <a:r>
              <a:rPr lang="fr-CH" baseline="0" dirty="0" smtClean="0"/>
              <a:t>. </a:t>
            </a:r>
          </a:p>
          <a:p>
            <a:endParaRPr lang="fr-CH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</a:t>
            </a:r>
            <a:r>
              <a:rPr lang="en-US" baseline="0" dirty="0" smtClean="0"/>
              <a:t> 5 values </a:t>
            </a:r>
            <a:r>
              <a:rPr lang="fr-CH" baseline="0" dirty="0" smtClean="0"/>
              <a:t>are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at the </a:t>
            </a:r>
            <a:r>
              <a:rPr lang="fr-CH" baseline="0" dirty="0" err="1" smtClean="0"/>
              <a:t>heart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our</a:t>
            </a:r>
            <a:r>
              <a:rPr lang="fr-CH" baseline="0" dirty="0" smtClean="0"/>
              <a:t> Code of </a:t>
            </a:r>
            <a:r>
              <a:rPr lang="fr-CH" baseline="0" dirty="0" err="1" smtClean="0"/>
              <a:t>Conduct</a:t>
            </a:r>
            <a:r>
              <a:rPr lang="fr-CH" baseline="0" dirty="0" smtClean="0"/>
              <a:t>.</a:t>
            </a:r>
          </a:p>
          <a:p>
            <a:r>
              <a:rPr lang="en-US" dirty="0" smtClean="0"/>
              <a:t>This tool</a:t>
            </a:r>
            <a:r>
              <a:rPr lang="en-US" baseline="0" dirty="0" smtClean="0"/>
              <a:t> provides us with a framework for interacting with each other, it sets a standard of how we are expected to treat others and to be treated by others in return.</a:t>
            </a:r>
            <a:endParaRPr lang="en-US" dirty="0" smtClean="0"/>
          </a:p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430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29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853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3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9250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55575" y="1339850"/>
            <a:ext cx="6427788" cy="3616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07254">
              <a:defRPr/>
            </a:pPr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2A7C4-3570-4D93-8F0E-D28FBDF72BC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10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737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476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97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9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1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4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29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56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249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08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71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811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71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75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07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283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73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60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46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1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68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84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317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379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06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967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37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661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384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07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00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18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2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61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36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842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1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310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7716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09381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4112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739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35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5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60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05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989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351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92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4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255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667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8196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982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98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7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872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695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23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275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063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493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38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935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63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916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92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3" y="1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23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ltGray">
          <a:xfrm>
            <a:off x="2" y="0"/>
            <a:ext cx="9143999" cy="3851573"/>
          </a:xfrm>
          <a:prstGeom prst="rect">
            <a:avLst/>
          </a:prstGeom>
          <a:solidFill>
            <a:schemeClr val="tx2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3525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1500">
                <a:solidFill>
                  <a:srgbClr val="FFFFFF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204397" y="4857749"/>
            <a:ext cx="733864" cy="205740"/>
          </a:xfrm>
          <a:prstGeom prst="rect">
            <a:avLst/>
          </a:prstGeom>
        </p:spPr>
        <p:txBody>
          <a:bodyPr/>
          <a:lstStyle/>
          <a:p>
            <a:fld id="{F9BED81D-0BE8-4488-895D-FDF93BCAE4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350"/>
          </a:p>
        </p:txBody>
      </p:sp>
    </p:spTree>
    <p:extLst>
      <p:ext uri="{BB962C8B-B14F-4D97-AF65-F5344CB8AC3E}">
        <p14:creationId xmlns:p14="http://schemas.microsoft.com/office/powerpoint/2010/main" val="4097755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508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9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249959"/>
            <a:ext cx="1102596" cy="81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7170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158702"/>
            <a:ext cx="1221946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61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2096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3117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46803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47824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45914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7909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594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32665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475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072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05638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027463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329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BF1756E0-5DDA-464D-A627-BB07F3AC646A}" type="datetimeFigureOut">
              <a:rPr lang="en-US" smtClean="0"/>
              <a:pPr/>
              <a:t>2/22/2018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F65771A7-7BC8-4B97-AB82-9E22354843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290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49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7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Induction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81" r:id="rId4"/>
    <p:sldLayoutId id="2147483679" r:id="rId5"/>
    <p:sldLayoutId id="2147483667" r:id="rId6"/>
    <p:sldLayoutId id="2147483674" r:id="rId7"/>
    <p:sldLayoutId id="2147483682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Induction 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4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918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5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 June 2016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37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01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350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microsoft.com/office/2007/relationships/diagramDrawing" Target="../diagrams/drawing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11" Type="http://schemas.openxmlformats.org/officeDocument/2006/relationships/diagramQuickStyle" Target="../diagrams/quickStyle2.xml"/><Relationship Id="rId5" Type="http://schemas.openxmlformats.org/officeDocument/2006/relationships/diagramQuickStyle" Target="../diagrams/quickStyle1.xml"/><Relationship Id="rId10" Type="http://schemas.openxmlformats.org/officeDocument/2006/relationships/diagramLayout" Target="../diagrams/layout2.xml"/><Relationship Id="rId4" Type="http://schemas.openxmlformats.org/officeDocument/2006/relationships/diagramLayout" Target="../diagrams/layout1.xml"/><Relationship Id="rId9" Type="http://schemas.openxmlformats.org/officeDocument/2006/relationships/diagramData" Target="../diagrams/data2.xml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hyperlink" Target="mailto:HR-cards.support@cern.ch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InstallationServi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hyperlink" Target="mailto:installation.service@cern.ch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r-dep.web.cern.ch/social/social-affairs-service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hyperlink" Target="mailto:social.affairs@cern.ch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4773/contributions/2403921/attachments/1391806/2120495/James_Purvis_Welcome.m4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pensionfund.cern.ch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6.xml"/><Relationship Id="rId4" Type="http://schemas.openxmlformats.org/officeDocument/2006/relationships/hyperlink" Target="mailto:pension-benefits@cern.ch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png"/><Relationship Id="rId7" Type="http://schemas.microsoft.com/office/2007/relationships/hdphoto" Target="../media/hdphoto2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36.png"/><Relationship Id="rId5" Type="http://schemas.openxmlformats.org/officeDocument/2006/relationships/image" Target="../media/image35.jp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42.jpe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Relationship Id="rId1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6179355" y="53560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http://cdsweb.cern.ch/record/1056730/files/bul-pho-2007-046_0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150" y="4036388"/>
            <a:ext cx="959327" cy="938319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204333201"/>
              </p:ext>
            </p:extLst>
          </p:nvPr>
        </p:nvGraphicFramePr>
        <p:xfrm>
          <a:off x="1232707" y="1478458"/>
          <a:ext cx="1660934" cy="15775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3074" name="Picture 2" descr="\\cern.ch\dfs\Users\v\VBLONDEA\Documents\Virginie\Projet Induction\Cartoonist\Dessin_Julien-intro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24871" y="399764"/>
            <a:ext cx="5496082" cy="4808308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0" name="Titre 3"/>
          <p:cNvSpPr>
            <a:spLocks noGrp="1"/>
          </p:cNvSpPr>
          <p:nvPr>
            <p:ph type="ctrTitle"/>
          </p:nvPr>
        </p:nvSpPr>
        <p:spPr>
          <a:xfrm>
            <a:off x="1483076" y="4081131"/>
            <a:ext cx="4089836" cy="976316"/>
          </a:xfrm>
        </p:spPr>
        <p:txBody>
          <a:bodyPr>
            <a:normAutofit/>
          </a:bodyPr>
          <a:lstStyle/>
          <a:p>
            <a:r>
              <a:rPr lang="fr-FR" sz="3300" b="0" dirty="0" smtClean="0"/>
              <a:t>Induction</a:t>
            </a:r>
            <a:endParaRPr lang="fr-FR" sz="3300" b="0" dirty="0"/>
          </a:p>
        </p:txBody>
      </p:sp>
    </p:spTree>
    <p:extLst>
      <p:ext uri="{BB962C8B-B14F-4D97-AF65-F5344CB8AC3E}">
        <p14:creationId xmlns:p14="http://schemas.microsoft.com/office/powerpoint/2010/main" val="42169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189600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ln cap="sq">
            <a:noFill/>
            <a:round/>
          </a:ln>
          <a:effectLst/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146" name="Picture 2" descr="\\cern.ch\dfs\Users\v\VBLONDEA\Documents\Virginie\Projet Induction\Photos - JPG\IMG_3226.JPG"/>
          <p:cNvPicPr>
            <a:picLocks noChangeAspect="1" noChangeArrowheads="1"/>
          </p:cNvPicPr>
          <p:nvPr/>
        </p:nvPicPr>
        <p:blipFill rotWithShape="1">
          <a:blip r:embed="rId3" cstate="print"/>
          <a:srcRect l="25854" t="13869" r="34791" b="2657"/>
          <a:stretch/>
        </p:blipFill>
        <p:spPr bwMode="auto">
          <a:xfrm>
            <a:off x="5689062" y="3117454"/>
            <a:ext cx="880288" cy="12475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914310" y="969281"/>
            <a:ext cx="7153080" cy="1477328"/>
            <a:chOff x="428596" y="1571612"/>
            <a:chExt cx="8286808" cy="1969770"/>
          </a:xfrm>
        </p:grpSpPr>
        <p:sp>
          <p:nvSpPr>
            <p:cNvPr id="11" name="TextBox 10"/>
            <p:cNvSpPr txBox="1"/>
            <p:nvPr/>
          </p:nvSpPr>
          <p:spPr>
            <a:xfrm>
              <a:off x="428596" y="1571612"/>
              <a:ext cx="8286808" cy="1969770"/>
            </a:xfrm>
            <a:prstGeom prst="rect">
              <a:avLst/>
            </a:prstGeom>
            <a:solidFill>
              <a:srgbClr val="D7DF23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 smtClean="0">
                  <a:solidFill>
                    <a:srgbClr val="001844"/>
                  </a:solidFill>
                </a:rPr>
                <a:t>Plus </a:t>
              </a:r>
              <a:r>
                <a:rPr lang="fr-FR" sz="1500" b="1" dirty="0">
                  <a:solidFill>
                    <a:srgbClr val="001844"/>
                  </a:solidFill>
                </a:rPr>
                <a:t>d’informations </a:t>
              </a:r>
              <a:r>
                <a:rPr lang="fr-FR" sz="1500" dirty="0">
                  <a:solidFill>
                    <a:srgbClr val="001844"/>
                  </a:solidFill>
                </a:rPr>
                <a:t>:</a:t>
              </a:r>
            </a:p>
            <a:p>
              <a:endParaRPr lang="fr-FR" sz="1500" dirty="0">
                <a:solidFill>
                  <a:srgbClr val="001844"/>
                </a:solidFill>
              </a:endParaRP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Horaires d’ouverture </a:t>
              </a:r>
              <a:r>
                <a:rPr lang="fr-FR" sz="1500" dirty="0">
                  <a:solidFill>
                    <a:srgbClr val="001844"/>
                  </a:solidFill>
                </a:rPr>
                <a:t>: du lundi au vendredi de 8h30 à 12h30</a:t>
              </a:r>
            </a:p>
            <a:p>
              <a:r>
                <a:rPr lang="fr-FR" sz="1500" b="1" dirty="0">
                  <a:solidFill>
                    <a:srgbClr val="001844"/>
                  </a:solidFill>
                </a:rPr>
                <a:t>Bureau</a:t>
              </a:r>
              <a:r>
                <a:rPr lang="fr-FR" sz="1500" dirty="0">
                  <a:solidFill>
                    <a:srgbClr val="001844"/>
                  </a:solidFill>
                </a:rPr>
                <a:t> : 33/1-024</a:t>
              </a:r>
            </a:p>
            <a:p>
              <a:r>
                <a:rPr lang="fr-FR" sz="1500" b="1" dirty="0" smtClean="0">
                  <a:solidFill>
                    <a:srgbClr val="001844"/>
                  </a:solidFill>
                </a:rPr>
                <a:t>Email</a:t>
              </a:r>
              <a:r>
                <a:rPr lang="fr-FR" sz="1500" dirty="0" smtClean="0">
                  <a:solidFill>
                    <a:srgbClr val="001844"/>
                  </a:solidFill>
                </a:rPr>
                <a:t> </a:t>
              </a:r>
              <a:r>
                <a:rPr lang="fr-FR" sz="1500" dirty="0">
                  <a:solidFill>
                    <a:srgbClr val="001844"/>
                  </a:solidFill>
                </a:rPr>
                <a:t>: </a:t>
              </a:r>
              <a:r>
                <a:rPr lang="fr-FR" sz="1500" dirty="0">
                  <a:solidFill>
                    <a:srgbClr val="001844"/>
                  </a:solidFill>
                  <a:hlinkClick r:id="rId4"/>
                </a:rPr>
                <a:t>HR-cards.support@cern.ch</a:t>
              </a:r>
              <a:endParaRPr lang="fr-FR" sz="1500" dirty="0">
                <a:solidFill>
                  <a:srgbClr val="001844"/>
                </a:solidFill>
              </a:endParaRPr>
            </a:p>
            <a:p>
              <a:endParaRPr lang="fr-FR" sz="15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2963482" y="1707973"/>
              <a:ext cx="1071570" cy="214315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grpSp>
        <p:nvGrpSpPr>
          <p:cNvPr id="12" name="Groupe 18"/>
          <p:cNvGrpSpPr/>
          <p:nvPr/>
        </p:nvGrpSpPr>
        <p:grpSpPr>
          <a:xfrm>
            <a:off x="7293759" y="857238"/>
            <a:ext cx="1393041" cy="1017992"/>
            <a:chOff x="6429388" y="214290"/>
            <a:chExt cx="1857388" cy="1357322"/>
          </a:xfrm>
          <a:solidFill>
            <a:srgbClr val="001844"/>
          </a:solidFill>
        </p:grpSpPr>
        <p:sp>
          <p:nvSpPr>
            <p:cNvPr id="14" name="Cloud 9"/>
            <p:cNvSpPr/>
            <p:nvPr/>
          </p:nvSpPr>
          <p:spPr>
            <a:xfrm>
              <a:off x="6429388" y="214290"/>
              <a:ext cx="1857388" cy="1357322"/>
            </a:xfrm>
            <a:prstGeom prst="cloud">
              <a:avLst/>
            </a:prstGeom>
            <a:grpFill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b="1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60714" t="76429" r="32589" b="21428"/>
            <a:stretch>
              <a:fillRect/>
            </a:stretch>
          </p:blipFill>
          <p:spPr bwMode="auto">
            <a:xfrm>
              <a:off x="6660752" y="714356"/>
              <a:ext cx="1428760" cy="285752"/>
            </a:xfrm>
            <a:prstGeom prst="rect">
              <a:avLst/>
            </a:prstGeom>
            <a:grpFill/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50" name="Picture 2" descr="\\cern.ch\dfs\Users\n\ndumeaux\Documents\My Pictures\Roxanna Banic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37" y="3114702"/>
            <a:ext cx="937711" cy="125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958502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Roxana Banica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72829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28416" y="3478232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Maria </a:t>
            </a:r>
            <a:r>
              <a:rPr lang="fr-FR" sz="1400" b="1" dirty="0" err="1">
                <a:solidFill>
                  <a:schemeClr val="bg1"/>
                </a:solidFill>
              </a:rPr>
              <a:t>Quintas</a:t>
            </a:r>
            <a:endParaRPr lang="fr-FR" sz="1400" b="1" dirty="0">
              <a:solidFill>
                <a:schemeClr val="bg1"/>
              </a:solidFill>
            </a:endParaRP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79494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63937" y="2206517"/>
            <a:ext cx="1995167" cy="994193"/>
          </a:xfrm>
          <a:prstGeom prst="ellipse">
            <a:avLst/>
          </a:prstGeom>
          <a:solidFill>
            <a:srgbClr val="EF509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/>
              <a:t>Bâtiment 33</a:t>
            </a:r>
          </a:p>
          <a:p>
            <a:pPr algn="ctr"/>
            <a:r>
              <a:rPr lang="fr-CH"/>
              <a:t>1er étage</a:t>
            </a:r>
          </a:p>
          <a:p>
            <a:pPr algn="ctr"/>
            <a:r>
              <a:rPr lang="fr-CH"/>
              <a:t>Bureau 24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918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 l="2997"/>
          <a:stretch>
            <a:fillRect/>
          </a:stretch>
        </p:blipFill>
        <p:spPr bwMode="auto">
          <a:xfrm>
            <a:off x="5232576" y="323056"/>
            <a:ext cx="2749522" cy="4007662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71617" y="3984303"/>
            <a:ext cx="5962079" cy="97631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2" descr="\\cern.ch\dfs\Users\v\VBLONDEA\Documents\Virginie\Projet Induction\Cartoonist\Dessin_Julien-import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007566" y="759322"/>
            <a:ext cx="1551124" cy="2193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336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16856" y="775677"/>
            <a:ext cx="6507542" cy="3600986"/>
          </a:xfrm>
          <a:prstGeom prst="rect">
            <a:avLst/>
          </a:prstGeom>
          <a:ln>
            <a:solidFill>
              <a:srgbClr val="001844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b="1" dirty="0" smtClean="0">
                <a:solidFill>
                  <a:srgbClr val="00B1B0"/>
                </a:solidFill>
              </a:rPr>
              <a:t>Formalités douanières (selon pays de résidence) 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</a:t>
            </a:r>
            <a:r>
              <a:rPr lang="fr-FR" sz="1500" b="1" dirty="0">
                <a:solidFill>
                  <a:srgbClr val="001844"/>
                </a:solidFill>
              </a:rPr>
              <a:t>biens </a:t>
            </a:r>
            <a:r>
              <a:rPr lang="fr-FR" sz="1500" b="1" dirty="0" smtClean="0">
                <a:solidFill>
                  <a:srgbClr val="001844"/>
                </a:solidFill>
              </a:rPr>
              <a:t>personnels</a:t>
            </a:r>
          </a:p>
          <a:p>
            <a:pPr marL="285750" indent="-285750">
              <a:buFontTx/>
              <a:buChar char="-"/>
            </a:pPr>
            <a:r>
              <a:rPr lang="fr-FR" sz="1500" b="1" dirty="0" smtClean="0">
                <a:solidFill>
                  <a:srgbClr val="001844"/>
                </a:solidFill>
              </a:rPr>
              <a:t>Importation / achat véhicule</a:t>
            </a:r>
          </a:p>
          <a:p>
            <a:pPr marL="285750" indent="-285750">
              <a:buFontTx/>
              <a:buChar char="-"/>
            </a:pPr>
            <a:endParaRPr lang="fr-FR" sz="1200" b="1" dirty="0" smtClean="0">
              <a:solidFill>
                <a:srgbClr val="00B1B0"/>
              </a:solidFill>
            </a:endParaRPr>
          </a:p>
          <a:p>
            <a:r>
              <a:rPr lang="fr-FR" b="1" dirty="0" smtClean="0">
                <a:solidFill>
                  <a:srgbClr val="00B1B0"/>
                </a:solidFill>
              </a:rPr>
              <a:t>Formalités d’immatriculation de véhicule</a:t>
            </a:r>
            <a:r>
              <a:rPr lang="fr-FR" sz="1500" b="1" dirty="0">
                <a:solidFill>
                  <a:srgbClr val="00B1B0"/>
                </a:solidFill>
              </a:rPr>
              <a:t/>
            </a:r>
            <a:br>
              <a:rPr lang="fr-FR" sz="1500" b="1" dirty="0">
                <a:solidFill>
                  <a:srgbClr val="00B1B0"/>
                </a:solidFill>
              </a:rPr>
            </a:br>
            <a:r>
              <a:rPr lang="fr-FR" sz="1500" b="1" dirty="0" smtClean="0">
                <a:solidFill>
                  <a:srgbClr val="00B1B0"/>
                </a:solidFill>
              </a:rPr>
              <a:t>	</a:t>
            </a:r>
            <a:r>
              <a:rPr lang="fr-FR" sz="1500" b="1" dirty="0" smtClean="0">
                <a:solidFill>
                  <a:srgbClr val="001844"/>
                </a:solidFill>
              </a:rPr>
              <a:t>France </a:t>
            </a:r>
            <a:r>
              <a:rPr lang="fr-FR" sz="1500" b="1" dirty="0">
                <a:solidFill>
                  <a:srgbClr val="001844"/>
                </a:solidFill>
              </a:rPr>
              <a:t>– plaques </a:t>
            </a:r>
            <a:r>
              <a:rPr lang="fr-FR" sz="1500" b="1" dirty="0" smtClean="0">
                <a:solidFill>
                  <a:srgbClr val="001844"/>
                </a:solidFill>
              </a:rPr>
              <a:t>vertes</a:t>
            </a:r>
            <a:endParaRPr lang="fr-FR" sz="1500" b="1" dirty="0">
              <a:solidFill>
                <a:srgbClr val="001844"/>
              </a:solidFill>
            </a:endParaRPr>
          </a:p>
          <a:p>
            <a:pPr lvl="1"/>
            <a:endParaRPr lang="fr-FR" sz="1200" b="1" i="1" dirty="0">
              <a:solidFill>
                <a:srgbClr val="00B1B0"/>
              </a:solidFill>
            </a:endParaRPr>
          </a:p>
          <a:p>
            <a:r>
              <a:rPr lang="fr-FR" b="1" dirty="0">
                <a:solidFill>
                  <a:srgbClr val="00B1B0"/>
                </a:solidFill>
              </a:rPr>
              <a:t>Contact </a:t>
            </a:r>
            <a:r>
              <a:rPr lang="fr-FR" b="1" dirty="0" smtClean="0">
                <a:solidFill>
                  <a:srgbClr val="00B1B0"/>
                </a:solidFill>
              </a:rPr>
              <a:t>service de relocalisation</a:t>
            </a:r>
            <a:endParaRPr lang="fr-FR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>
                <a:solidFill>
                  <a:srgbClr val="001844"/>
                </a:solidFill>
              </a:rPr>
              <a:t>Aide </a:t>
            </a:r>
            <a:r>
              <a:rPr lang="fr-FR" sz="1500" b="1" dirty="0" smtClean="0">
                <a:solidFill>
                  <a:srgbClr val="001844"/>
                </a:solidFill>
              </a:rPr>
              <a:t>professionnelle </a:t>
            </a:r>
            <a:r>
              <a:rPr lang="fr-FR" sz="1500" b="1" dirty="0">
                <a:solidFill>
                  <a:srgbClr val="001844"/>
                </a:solidFill>
              </a:rPr>
              <a:t>pour trouver logement, </a:t>
            </a:r>
            <a:r>
              <a:rPr lang="fr-FR" sz="1500" b="1" dirty="0" smtClean="0">
                <a:solidFill>
                  <a:srgbClr val="001844"/>
                </a:solidFill>
              </a:rPr>
              <a:t>école, </a:t>
            </a:r>
            <a:r>
              <a:rPr lang="fr-FR" sz="1500" b="1" dirty="0">
                <a:solidFill>
                  <a:srgbClr val="001844"/>
                </a:solidFill>
              </a:rPr>
              <a:t>…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500" b="1" dirty="0" smtClean="0">
                <a:solidFill>
                  <a:srgbClr val="001844"/>
                </a:solidFill>
              </a:rPr>
              <a:t>Payant</a:t>
            </a:r>
          </a:p>
          <a:p>
            <a:pPr marL="285750" indent="-285750">
              <a:buFontTx/>
              <a:buChar char="-"/>
            </a:pPr>
            <a:endParaRPr lang="fr-FR" sz="1500" b="1" dirty="0">
              <a:solidFill>
                <a:srgbClr val="00B1B0"/>
              </a:solidFill>
            </a:endParaRPr>
          </a:p>
          <a:p>
            <a:pPr lvl="1"/>
            <a:r>
              <a:rPr lang="fr-FR" sz="1500" b="1" dirty="0" smtClean="0">
                <a:solidFill>
                  <a:srgbClr val="00B1B0"/>
                </a:solidFill>
              </a:rPr>
              <a:t>Pour titulaires uniquement: </a:t>
            </a:r>
            <a:r>
              <a:rPr lang="fr-FR" sz="1500" b="1" i="1" dirty="0">
                <a:solidFill>
                  <a:srgbClr val="00B1B0"/>
                </a:solidFill>
              </a:rPr>
              <a:t>prise en charge du déménagement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3 devis nécessaires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sz="1500" b="1" i="1" dirty="0">
                <a:solidFill>
                  <a:srgbClr val="001844"/>
                </a:solidFill>
              </a:rPr>
              <a:t>délai 24 mois</a:t>
            </a:r>
          </a:p>
          <a:p>
            <a:endParaRPr lang="fr-FR" sz="1500" b="1" dirty="0">
              <a:solidFill>
                <a:schemeClr val="tx1"/>
              </a:solidFill>
            </a:endParaRPr>
          </a:p>
        </p:txBody>
      </p:sp>
      <p:sp>
        <p:nvSpPr>
          <p:cNvPr id="12" name="Cloud 11"/>
          <p:cNvSpPr/>
          <p:nvPr/>
        </p:nvSpPr>
        <p:spPr>
          <a:xfrm rot="1683401">
            <a:off x="7622800" y="3083621"/>
            <a:ext cx="1125149" cy="828072"/>
          </a:xfrm>
          <a:prstGeom prst="cloud">
            <a:avLst/>
          </a:prstGeom>
          <a:solidFill>
            <a:srgbClr val="00B1B0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prstClr val="white"/>
                </a:solidFill>
                <a:latin typeface="Calibri"/>
              </a:rPr>
              <a:t>HRA</a:t>
            </a:r>
            <a:endParaRPr lang="en-US" sz="2400" b="1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52" name="Picture 4" descr="http://www.gifsmaniac.com/gifs-animes/drapeaux/suisse/drapeaux-suisse-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62697" flipH="1">
            <a:off x="7942488" y="1319065"/>
            <a:ext cx="987199" cy="1048899"/>
          </a:xfrm>
          <a:prstGeom prst="rect">
            <a:avLst/>
          </a:prstGeom>
          <a:noFill/>
        </p:spPr>
      </p:pic>
      <p:pic>
        <p:nvPicPr>
          <p:cNvPr id="2054" name="Picture 6" descr="http://francaisdefrance.files.wordpress.com/2010/01/drapeau-francais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778245">
            <a:off x="166097" y="1450778"/>
            <a:ext cx="886316" cy="941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41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2 – Installation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8983" y="1137072"/>
            <a:ext cx="6970567" cy="1246495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500" b="1" dirty="0" smtClean="0">
                <a:solidFill>
                  <a:srgbClr val="001844"/>
                </a:solidFill>
              </a:rPr>
              <a:t>Plus </a:t>
            </a:r>
            <a:r>
              <a:rPr lang="fr-FR" sz="1500" b="1" dirty="0">
                <a:solidFill>
                  <a:srgbClr val="001844"/>
                </a:solidFill>
              </a:rPr>
              <a:t>d’informations </a:t>
            </a:r>
            <a:r>
              <a:rPr lang="fr-FR" sz="1500" dirty="0">
                <a:solidFill>
                  <a:srgbClr val="001844"/>
                </a:solidFill>
              </a:rPr>
              <a:t>: </a:t>
            </a:r>
            <a:r>
              <a:rPr lang="en-GB" sz="1350" b="1" u="sng" dirty="0">
                <a:solidFill>
                  <a:srgbClr val="001844"/>
                </a:solidFill>
                <a:hlinkClick r:id="rId3"/>
              </a:rPr>
              <a:t>http://cern.ch/InstallationService</a:t>
            </a:r>
            <a:endParaRPr lang="en-US" sz="1350" dirty="0">
              <a:solidFill>
                <a:srgbClr val="001844"/>
              </a:solidFill>
            </a:endParaRPr>
          </a:p>
          <a:p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Horaires d’ouverture </a:t>
            </a:r>
            <a:r>
              <a:rPr lang="fr-FR" sz="1500" dirty="0">
                <a:solidFill>
                  <a:srgbClr val="001844"/>
                </a:solidFill>
              </a:rPr>
              <a:t>: du lundi au vendredi de 14h à 17h</a:t>
            </a:r>
          </a:p>
          <a:p>
            <a:r>
              <a:rPr lang="fr-FR" sz="1500" b="1" dirty="0">
                <a:solidFill>
                  <a:srgbClr val="001844"/>
                </a:solidFill>
              </a:rPr>
              <a:t>Bureau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CH" sz="1500" dirty="0">
                <a:solidFill>
                  <a:srgbClr val="001844"/>
                </a:solidFill>
              </a:rPr>
              <a:t>73/1-003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b="1" dirty="0">
                <a:solidFill>
                  <a:srgbClr val="001844"/>
                </a:solidFill>
              </a:rPr>
              <a:t>Email</a:t>
            </a:r>
            <a:r>
              <a:rPr lang="fr-FR" sz="1500" dirty="0">
                <a:solidFill>
                  <a:srgbClr val="001844"/>
                </a:solidFill>
              </a:rPr>
              <a:t> : </a:t>
            </a:r>
            <a:r>
              <a:rPr lang="fr-FR" sz="1500" dirty="0">
                <a:solidFill>
                  <a:srgbClr val="001844"/>
                </a:solidFill>
                <a:hlinkClick r:id="rId4"/>
              </a:rPr>
              <a:t>installation.service@cern.ch</a:t>
            </a:r>
            <a:endParaRPr lang="fr-FR" sz="1500" dirty="0">
              <a:solidFill>
                <a:srgbClr val="001844"/>
              </a:solidFill>
            </a:endParaRPr>
          </a:p>
        </p:txBody>
      </p:sp>
      <p:pic>
        <p:nvPicPr>
          <p:cNvPr id="13" name="Picture 2" descr="\\cern.ch\dfs\Users\v\VBLONDEA\Documents\Virginie\Projet Induction\Photos - JPG\SPS\IMG_3250.JPG"/>
          <p:cNvPicPr>
            <a:picLocks noChangeAspect="1" noChangeArrowheads="1"/>
          </p:cNvPicPr>
          <p:nvPr/>
        </p:nvPicPr>
        <p:blipFill rotWithShape="1">
          <a:blip r:embed="rId5" cstate="print"/>
          <a:srcRect l="16434" r="30635" b="1845"/>
          <a:stretch/>
        </p:blipFill>
        <p:spPr bwMode="auto">
          <a:xfrm>
            <a:off x="5050700" y="2903334"/>
            <a:ext cx="1007200" cy="1337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\\cern.ch\dfs\Users\n\ndumeaux\Documents\My Pictures\Camille GILLE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08" y="2896081"/>
            <a:ext cx="986052" cy="131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10902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Camille Gilles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74493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0399" y="3213777"/>
            <a:ext cx="1606377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bg1"/>
                </a:solidFill>
              </a:rPr>
              <a:t>Karine Robert</a:t>
            </a:r>
          </a:p>
          <a:p>
            <a:pPr algn="ctr"/>
            <a:r>
              <a:rPr lang="fr-FR" sz="1400" b="1" dirty="0">
                <a:solidFill>
                  <a:schemeClr val="bg1"/>
                </a:solidFill>
              </a:rPr>
              <a:t>Tel. </a:t>
            </a:r>
            <a:r>
              <a:rPr lang="fr-FR" sz="1400" b="1" dirty="0" smtClean="0">
                <a:solidFill>
                  <a:schemeClr val="bg1"/>
                </a:solidFill>
              </a:rPr>
              <a:t>74407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" name="Picture 2" descr="\\cern.ch\dfs\Users\v\VBLONDEA\Documents\Virginie\Projet Induction\Cartoonist\Dessin_Julien-intégration.png"/>
          <p:cNvPicPr>
            <a:picLocks noChangeAspect="1" noChangeArrowheads="1"/>
          </p:cNvPicPr>
          <p:nvPr/>
        </p:nvPicPr>
        <p:blipFill>
          <a:blip r:embed="rId3" cstate="print"/>
          <a:srcRect l="990"/>
          <a:stretch>
            <a:fillRect/>
          </a:stretch>
        </p:blipFill>
        <p:spPr bwMode="auto">
          <a:xfrm>
            <a:off x="3920341" y="120312"/>
            <a:ext cx="4853653" cy="4943177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38126" y="4176067"/>
            <a:ext cx="6057900" cy="607976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fr-FR" sz="3000" i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112" y="230313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29050" y="807403"/>
            <a:ext cx="7456326" cy="307777"/>
          </a:xfrm>
          <a:prstGeom prst="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Pour vous et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votre famille,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le Service </a:t>
            </a:r>
            <a:r>
              <a:rPr lang="fr-FR" sz="1400" dirty="0" smtClean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des Affaires Sociales </a:t>
            </a:r>
            <a:r>
              <a:rPr lang="fr-FR" sz="1400" dirty="0">
                <a:solidFill>
                  <a:srgbClr val="001844"/>
                </a:solidFill>
                <a:latin typeface="+mj-lt"/>
                <a:ea typeface="+mj-ea"/>
                <a:cs typeface="+mj-cs"/>
              </a:rPr>
              <a:t>propose de l’aide sur :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825835" y="1315235"/>
            <a:ext cx="1285884" cy="78698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Loisirs</a:t>
            </a:r>
            <a:endParaRPr lang="en-US" sz="15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1711233" y="2489579"/>
            <a:ext cx="2464611" cy="1768091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Vie quotidienne</a:t>
            </a:r>
            <a:endParaRPr lang="en-US" sz="15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1385112" y="3694670"/>
            <a:ext cx="1393041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Assurances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99849" y="2354193"/>
            <a:ext cx="1125149" cy="737931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Electricité</a:t>
            </a:r>
          </a:p>
          <a:p>
            <a:pPr algn="ctr"/>
            <a:r>
              <a:rPr lang="fr-CH" sz="1350" dirty="0">
                <a:solidFill>
                  <a:schemeClr val="tx1"/>
                </a:solidFill>
              </a:rPr>
              <a:t>Eau, Gaz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178047" y="3694671"/>
            <a:ext cx="1285884" cy="661408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Permis de conduire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90853" y="3694670"/>
            <a:ext cx="1393041" cy="564861"/>
          </a:xfrm>
          <a:prstGeom prst="roundRect">
            <a:avLst/>
          </a:prstGeom>
          <a:solidFill>
            <a:srgbClr val="001844"/>
          </a:solidFill>
          <a:effectLst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chemeClr val="bg1"/>
                </a:solidFill>
              </a:rPr>
              <a:t>Cours de langues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08135" y="2609151"/>
            <a:ext cx="1446620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Travail pour les conjoints</a:t>
            </a:r>
            <a:endParaRPr lang="en-US" sz="1500" b="1" dirty="0"/>
          </a:p>
        </p:txBody>
      </p:sp>
      <p:sp>
        <p:nvSpPr>
          <p:cNvPr id="18" name="Rounded Rectangle 17"/>
          <p:cNvSpPr/>
          <p:nvPr/>
        </p:nvSpPr>
        <p:spPr>
          <a:xfrm rot="20198950">
            <a:off x="196171" y="1421550"/>
            <a:ext cx="1393041" cy="803678"/>
          </a:xfrm>
          <a:prstGeom prst="roundRect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Logement</a:t>
            </a:r>
            <a:endParaRPr lang="en-US" sz="1350" b="1" dirty="0"/>
          </a:p>
        </p:txBody>
      </p:sp>
      <p:sp>
        <p:nvSpPr>
          <p:cNvPr id="19" name="Flowchart: Alternate Process 18"/>
          <p:cNvSpPr/>
          <p:nvPr/>
        </p:nvSpPr>
        <p:spPr>
          <a:xfrm>
            <a:off x="4723115" y="3603754"/>
            <a:ext cx="1907441" cy="653916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Santé</a:t>
            </a:r>
          </a:p>
          <a:p>
            <a:pPr algn="ctr"/>
            <a:r>
              <a:rPr lang="fr-CH" sz="1400" b="1" dirty="0"/>
              <a:t>Protection sociale</a:t>
            </a:r>
            <a:endParaRPr lang="en-US" sz="1400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3128497" y="2408034"/>
            <a:ext cx="1461281" cy="724024"/>
          </a:xfrm>
          <a:prstGeom prst="roundRect">
            <a:avLst/>
          </a:prstGeom>
          <a:solidFill>
            <a:srgbClr val="00B1B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350" dirty="0">
                <a:solidFill>
                  <a:schemeClr val="tx1"/>
                </a:solidFill>
              </a:rPr>
              <a:t>Formalités administratives</a:t>
            </a:r>
            <a:endParaRPr lang="en-US" sz="135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20198950">
            <a:off x="183001" y="2068341"/>
            <a:ext cx="1925015" cy="496285"/>
          </a:xfrm>
          <a:prstGeom prst="round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Service du logement au CERN</a:t>
            </a:r>
            <a:endParaRPr lang="en-US" sz="1100" b="1" dirty="0">
              <a:solidFill>
                <a:srgbClr val="001844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3583870" y="1832242"/>
            <a:ext cx="1315323" cy="375050"/>
          </a:xfrm>
          <a:prstGeom prst="roundRect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350" b="1" dirty="0">
                <a:solidFill>
                  <a:srgbClr val="001844"/>
                </a:solidFill>
              </a:rPr>
              <a:t>Clubs au CERN</a:t>
            </a:r>
            <a:endParaRPr lang="en-US" sz="1050" b="1" dirty="0">
              <a:solidFill>
                <a:srgbClr val="001844"/>
              </a:solidFill>
            </a:endParaRPr>
          </a:p>
        </p:txBody>
      </p:sp>
      <p:sp>
        <p:nvSpPr>
          <p:cNvPr id="7" name="Flowchart: Alternate Process 6"/>
          <p:cNvSpPr/>
          <p:nvPr/>
        </p:nvSpPr>
        <p:spPr>
          <a:xfrm rot="1495449">
            <a:off x="7492831" y="165607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Education</a:t>
            </a:r>
          </a:p>
          <a:p>
            <a:pPr algn="ctr"/>
            <a:r>
              <a:rPr lang="fr-CH" sz="1500" b="1" dirty="0"/>
              <a:t>Scolarité</a:t>
            </a:r>
            <a:endParaRPr lang="en-US" sz="1500" b="1" dirty="0"/>
          </a:p>
        </p:txBody>
      </p:sp>
      <p:sp>
        <p:nvSpPr>
          <p:cNvPr id="6" name="Flowchart: Alternate Process 5"/>
          <p:cNvSpPr/>
          <p:nvPr/>
        </p:nvSpPr>
        <p:spPr>
          <a:xfrm rot="21068693">
            <a:off x="5484825" y="1350844"/>
            <a:ext cx="1446620" cy="803678"/>
          </a:xfrm>
          <a:prstGeom prst="flowChartAlternateProcess">
            <a:avLst/>
          </a:prstGeom>
          <a:solidFill>
            <a:srgbClr val="001844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500" b="1" dirty="0"/>
              <a:t>Modes de garde</a:t>
            </a:r>
            <a:endParaRPr lang="en-US" sz="1500" b="1" dirty="0"/>
          </a:p>
        </p:txBody>
      </p:sp>
      <p:sp>
        <p:nvSpPr>
          <p:cNvPr id="22" name="Flowchart: Alternate Process 21"/>
          <p:cNvSpPr/>
          <p:nvPr/>
        </p:nvSpPr>
        <p:spPr>
          <a:xfrm rot="21068693">
            <a:off x="5369140" y="2046850"/>
            <a:ext cx="1835691" cy="419219"/>
          </a:xfrm>
          <a:prstGeom prst="flowChartAlternateProcess">
            <a:avLst/>
          </a:prstGeom>
          <a:solidFill>
            <a:srgbClr val="D7DF23"/>
          </a:solidFill>
          <a:ln>
            <a:solidFill>
              <a:srgbClr val="D7DF23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>
                <a:solidFill>
                  <a:srgbClr val="001844"/>
                </a:solidFill>
              </a:rPr>
              <a:t>Crèche et Jardin d’enfants au CERN</a:t>
            </a:r>
            <a:endParaRPr lang="en-US" sz="1400" b="1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2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5" grpId="0" animBg="1"/>
      <p:bldP spid="20" grpId="0" animBg="1"/>
      <p:bldP spid="21" grpId="0" animBg="1"/>
      <p:bldP spid="7" grpId="0" animBg="1"/>
      <p:bldP spid="6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159114"/>
            <a:ext cx="8362950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L’offre du service </a:t>
            </a:r>
            <a:r>
              <a:rPr lang="fr-FR" sz="3000" dirty="0" smtClean="0">
                <a:solidFill>
                  <a:srgbClr val="001844"/>
                </a:solidFill>
              </a:rPr>
              <a:t>des Affaires Sociales…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>
                <a:solidFill>
                  <a:srgbClr val="001844"/>
                </a:solidFill>
              </a:rPr>
              <a:t>The S</a:t>
            </a:r>
            <a:r>
              <a:rPr lang="fr-FR" sz="3000" i="1" dirty="0">
                <a:solidFill>
                  <a:srgbClr val="001844"/>
                </a:solidFill>
              </a:rPr>
              <a:t>ocial </a:t>
            </a:r>
            <a:r>
              <a:rPr lang="fr-FR" sz="3000" i="1" dirty="0" smtClean="0">
                <a:solidFill>
                  <a:srgbClr val="001844"/>
                </a:solidFill>
              </a:rPr>
              <a:t>Affairs </a:t>
            </a:r>
            <a:r>
              <a:rPr lang="fr-FR" sz="3000" i="1" dirty="0" err="1" smtClean="0">
                <a:solidFill>
                  <a:srgbClr val="001844"/>
                </a:solidFill>
              </a:rPr>
              <a:t>Service’s</a:t>
            </a:r>
            <a:r>
              <a:rPr lang="fr-FR" sz="3000" i="1" dirty="0" smtClean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offer</a:t>
            </a:r>
            <a:r>
              <a:rPr lang="fr-FR" sz="3000" i="1" dirty="0">
                <a:solidFill>
                  <a:srgbClr val="001844"/>
                </a:solidFill>
              </a:rPr>
              <a:t>…</a:t>
            </a:r>
            <a:endParaRPr lang="en-US" sz="3000" dirty="0">
              <a:solidFill>
                <a:srgbClr val="001844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596472" y="1675262"/>
            <a:ext cx="1851453" cy="1137824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TextBox 4"/>
          <p:cNvSpPr txBox="1"/>
          <p:nvPr/>
        </p:nvSpPr>
        <p:spPr>
          <a:xfrm>
            <a:off x="2933700" y="1243426"/>
            <a:ext cx="58864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Une information adaptée à votre situation </a:t>
            </a:r>
            <a:r>
              <a:rPr lang="fr-CH" sz="2400" b="1" dirty="0" smtClean="0">
                <a:solidFill>
                  <a:srgbClr val="00B1B0"/>
                </a:solidFill>
              </a:rPr>
              <a:t>personnelle</a:t>
            </a:r>
          </a:p>
          <a:p>
            <a:pPr lvl="0"/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Un lieu de conseil et/ou de </a:t>
            </a:r>
            <a:r>
              <a:rPr lang="fr-CH" sz="2400" b="1" dirty="0" smtClean="0">
                <a:solidFill>
                  <a:srgbClr val="00B1B0"/>
                </a:solidFill>
              </a:rPr>
              <a:t>soutien</a:t>
            </a:r>
          </a:p>
          <a:p>
            <a:endParaRPr lang="fr-CH" sz="2400" b="1" dirty="0" smtClean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2400" b="1" dirty="0">
                <a:solidFill>
                  <a:srgbClr val="00B1B0"/>
                </a:solidFill>
              </a:rPr>
              <a:t>Entretiens confidentiels</a:t>
            </a:r>
            <a:endParaRPr lang="en-US" sz="2400" b="1" dirty="0">
              <a:solidFill>
                <a:srgbClr val="00B1B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fr-CH" dirty="0" smtClean="0"/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3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24" y="139747"/>
            <a:ext cx="8226854" cy="705332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3 – Intégration - </a:t>
            </a:r>
            <a:r>
              <a:rPr lang="fr-FR" sz="3000" i="1" dirty="0" err="1">
                <a:solidFill>
                  <a:srgbClr val="001844"/>
                </a:solidFill>
              </a:rPr>
              <a:t>Integration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5869" y="1123292"/>
            <a:ext cx="6949459" cy="1131079"/>
          </a:xfrm>
          <a:prstGeom prst="rect">
            <a:avLst/>
          </a:prstGeom>
          <a:solidFill>
            <a:srgbClr val="D7DF23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 smtClean="0">
                <a:solidFill>
                  <a:srgbClr val="001844"/>
                </a:solidFill>
              </a:rPr>
              <a:t>Plus </a:t>
            </a:r>
            <a:r>
              <a:rPr lang="fr-FR" sz="1300" b="1" dirty="0">
                <a:solidFill>
                  <a:srgbClr val="001844"/>
                </a:solidFill>
              </a:rPr>
              <a:t>d’informations </a:t>
            </a:r>
            <a:r>
              <a:rPr lang="fr-FR" sz="1300" b="1" dirty="0"/>
              <a:t>: </a:t>
            </a:r>
            <a:r>
              <a:rPr lang="fr-FR" sz="1300" b="1" dirty="0">
                <a:hlinkClick r:id="rId3"/>
              </a:rPr>
              <a:t>http://hr-dep.web.cern.ch/social/social-affairs-service</a:t>
            </a:r>
            <a:r>
              <a:rPr lang="fr-FR" sz="1300" b="1" dirty="0"/>
              <a:t> </a:t>
            </a:r>
            <a:endParaRPr lang="fr-FR" sz="1300" dirty="0"/>
          </a:p>
          <a:p>
            <a:endParaRPr lang="fr-FR" sz="1300" dirty="0"/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du lundi au vendredi de 8h30 à 12h30  et de 13h30 à 17h30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Bureau</a:t>
            </a:r>
            <a:r>
              <a:rPr lang="fr-FR" sz="1300" dirty="0">
                <a:solidFill>
                  <a:srgbClr val="001844"/>
                </a:solidFill>
              </a:rPr>
              <a:t> : 33/1-038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</a:t>
            </a:r>
            <a:r>
              <a:rPr lang="fr-FR" sz="1300" dirty="0"/>
              <a:t> </a:t>
            </a:r>
            <a:r>
              <a:rPr lang="en-GB" sz="1300" dirty="0">
                <a:hlinkClick r:id="rId4"/>
              </a:rPr>
              <a:t>social.affairs@cern.ch</a:t>
            </a:r>
            <a:r>
              <a:rPr lang="en-GB" sz="1300" dirty="0"/>
              <a:t> </a:t>
            </a:r>
            <a:endParaRPr lang="fr-FR" sz="1300" dirty="0"/>
          </a:p>
        </p:txBody>
      </p:sp>
      <p:sp>
        <p:nvSpPr>
          <p:cNvPr id="5" name="AutoShape 2" descr="https://aismedia.cern.ch/aismedia/cern.aismedia.DownloadServlet?file_id=2297774"/>
          <p:cNvSpPr>
            <a:spLocks noChangeAspect="1" noChangeArrowheads="1"/>
          </p:cNvSpPr>
          <p:nvPr/>
        </p:nvSpPr>
        <p:spPr bwMode="auto">
          <a:xfrm>
            <a:off x="1259681" y="-1028700"/>
            <a:ext cx="1714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fr-FR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136" y="2780757"/>
            <a:ext cx="1086014" cy="13403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81575" y="3189327"/>
            <a:ext cx="1895475" cy="523220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1400" b="1" dirty="0" err="1" smtClean="0">
                <a:solidFill>
                  <a:schemeClr val="bg1"/>
                </a:solidFill>
              </a:rPr>
              <a:t>Biliana</a:t>
            </a:r>
            <a:r>
              <a:rPr lang="fr-CH" sz="1400" b="1" dirty="0" smtClean="0">
                <a:solidFill>
                  <a:schemeClr val="bg1"/>
                </a:solidFill>
              </a:rPr>
              <a:t> DIMITROVA</a:t>
            </a:r>
          </a:p>
          <a:p>
            <a:pPr algn="ctr"/>
            <a:r>
              <a:rPr lang="fr-CH" sz="1400" b="1" dirty="0" smtClean="0">
                <a:solidFill>
                  <a:schemeClr val="bg1"/>
                </a:solidFill>
              </a:rPr>
              <a:t>Tel. 74201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88987" y="4233435"/>
            <a:ext cx="6057900" cy="624314"/>
          </a:xfrm>
        </p:spPr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050" name="Picture 2" descr="\\cern.ch\dfs\Users\v\VBLONDEA\Documents\Virginie\Projet Induction\Cartoonist\Dessin_Julien-congé.png"/>
          <p:cNvPicPr>
            <a:picLocks noChangeAspect="1" noChangeArrowheads="1"/>
          </p:cNvPicPr>
          <p:nvPr/>
        </p:nvPicPr>
        <p:blipFill>
          <a:blip r:embed="rId3" cstate="print"/>
          <a:srcRect b="1264"/>
          <a:stretch>
            <a:fillRect/>
          </a:stretch>
        </p:blipFill>
        <p:spPr bwMode="auto">
          <a:xfrm>
            <a:off x="2017930" y="1"/>
            <a:ext cx="5014688" cy="35018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81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4 – Congés - </a:t>
            </a:r>
            <a:r>
              <a:rPr lang="fr-FR" sz="3000" i="1" dirty="0" err="1" smtClean="0">
                <a:solidFill>
                  <a:srgbClr val="001844"/>
                </a:solidFill>
              </a:rPr>
              <a:t>Leave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113177"/>
            <a:ext cx="5430982" cy="677108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annuels / Absences autorisées</a:t>
            </a:r>
            <a:endParaRPr lang="fr-FR" sz="1400" b="1" dirty="0">
              <a:solidFill>
                <a:srgbClr val="00B1B0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30 jours (2,5 jours par mois</a:t>
            </a:r>
            <a:r>
              <a:rPr lang="fr-FR" sz="1200" dirty="0" smtClean="0">
                <a:solidFill>
                  <a:srgbClr val="001844"/>
                </a:solidFill>
              </a:rPr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Année </a:t>
            </a:r>
            <a:r>
              <a:rPr lang="fr-FR" sz="1200" dirty="0">
                <a:solidFill>
                  <a:srgbClr val="001844"/>
                </a:solidFill>
              </a:rPr>
              <a:t>de congé : du 1 octobre ou 30 septembre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992234"/>
            <a:ext cx="5430982" cy="4616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>
                <a:solidFill>
                  <a:srgbClr val="001844"/>
                </a:solidFill>
              </a:rPr>
              <a:t>10 jours fériés dans </a:t>
            </a:r>
            <a:r>
              <a:rPr lang="fr-FR" sz="1200" dirty="0" smtClean="0">
                <a:solidFill>
                  <a:srgbClr val="001844"/>
                </a:solidFill>
              </a:rPr>
              <a:t>l’année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fr-FR" sz="1200" dirty="0" smtClean="0">
                <a:solidFill>
                  <a:srgbClr val="001844"/>
                </a:solidFill>
              </a:rPr>
              <a:t>Deux </a:t>
            </a:r>
            <a:r>
              <a:rPr lang="fr-FR" sz="1200" dirty="0">
                <a:solidFill>
                  <a:srgbClr val="001844"/>
                </a:solidFill>
              </a:rPr>
              <a:t>semaines de fermeture annuelle (dont 4 jours fériés)</a:t>
            </a:r>
            <a:endParaRPr lang="fr-FR" sz="1100" dirty="0">
              <a:solidFill>
                <a:srgbClr val="001844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32436">
            <a:off x="6894643" y="742493"/>
            <a:ext cx="1879684" cy="646331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A partir de 4 mois de contrat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984869" y="2251631"/>
            <a:ext cx="3159131" cy="1107996"/>
            <a:chOff x="10845511" y="1406898"/>
            <a:chExt cx="6045782" cy="1440397"/>
          </a:xfrm>
        </p:grpSpPr>
        <p:sp>
          <p:nvSpPr>
            <p:cNvPr id="11" name="TextBox 10"/>
            <p:cNvSpPr txBox="1"/>
            <p:nvPr/>
          </p:nvSpPr>
          <p:spPr>
            <a:xfrm>
              <a:off x="10845511" y="1406898"/>
              <a:ext cx="6045782" cy="1440397"/>
            </a:xfrm>
            <a:prstGeom prst="rect">
              <a:avLst/>
            </a:prstGeom>
            <a:solidFill>
              <a:srgbClr val="001844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r>
                <a:rPr lang="fr-FR" sz="1500" b="1" dirty="0">
                  <a:solidFill>
                    <a:prstClr val="white"/>
                  </a:solidFill>
                </a:rPr>
                <a:t>Plus d’informations </a:t>
              </a:r>
              <a:r>
                <a:rPr lang="fr-FR" sz="1500" dirty="0" smtClean="0">
                  <a:solidFill>
                    <a:prstClr val="white"/>
                  </a:solidFill>
                </a:rPr>
                <a:t>:</a:t>
              </a:r>
              <a:endParaRPr lang="fr-FR" sz="1500" dirty="0">
                <a:solidFill>
                  <a:prstClr val="white"/>
                </a:solidFill>
              </a:endParaRPr>
            </a:p>
            <a:p>
              <a:r>
                <a:rPr lang="fr-FR" sz="1500" dirty="0">
                  <a:solidFill>
                    <a:prstClr val="white"/>
                  </a:solidFill>
                </a:rPr>
                <a:t>	</a:t>
              </a:r>
              <a:r>
                <a:rPr lang="fr-FR" sz="1050" dirty="0">
                  <a:solidFill>
                    <a:prstClr val="white"/>
                  </a:solidFill>
                </a:rPr>
                <a:t>Statut et Règlement du </a:t>
              </a:r>
              <a:r>
                <a:rPr lang="fr-FR" sz="1050" dirty="0" smtClean="0">
                  <a:solidFill>
                    <a:prstClr val="white"/>
                  </a:solidFill>
                </a:rPr>
                <a:t>Personnel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Circulaires Administratives</a:t>
              </a:r>
            </a:p>
            <a:p>
              <a:r>
                <a:rPr lang="fr-FR" sz="1050" dirty="0">
                  <a:solidFill>
                    <a:prstClr val="white"/>
                  </a:solidFill>
                </a:rPr>
                <a:t>	</a:t>
              </a:r>
              <a:r>
                <a:rPr lang="fr-FR" sz="1050" dirty="0" smtClean="0">
                  <a:solidFill>
                    <a:prstClr val="white"/>
                  </a:solidFill>
                </a:rPr>
                <a:t>DAO</a:t>
              </a:r>
              <a:endParaRPr lang="fr-FR" sz="1050" dirty="0">
                <a:solidFill>
                  <a:prstClr val="white"/>
                </a:solidFill>
              </a:endParaRPr>
            </a:p>
            <a:p>
              <a:endParaRPr lang="fr-FR" sz="1500" b="1" dirty="0">
                <a:solidFill>
                  <a:prstClr val="white"/>
                </a:solidFill>
              </a:endParaRPr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60714" t="76429" r="32589" b="21428"/>
            <a:stretch>
              <a:fillRect/>
            </a:stretch>
          </p:blipFill>
          <p:spPr bwMode="auto">
            <a:xfrm>
              <a:off x="12849186" y="2458266"/>
              <a:ext cx="1178819" cy="235760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</p:grpSp>
      <p:sp>
        <p:nvSpPr>
          <p:cNvPr id="13" name="TextBox 12"/>
          <p:cNvSpPr txBox="1"/>
          <p:nvPr/>
        </p:nvSpPr>
        <p:spPr>
          <a:xfrm>
            <a:off x="457200" y="2734142"/>
            <a:ext cx="5430982" cy="1231106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00B1B0"/>
                </a:solidFill>
              </a:rPr>
              <a:t>Congés </a:t>
            </a:r>
            <a:r>
              <a:rPr lang="fr-FR" sz="1400" b="1" dirty="0" smtClean="0">
                <a:solidFill>
                  <a:srgbClr val="00B1B0"/>
                </a:solidFill>
              </a:rPr>
              <a:t>maladie </a:t>
            </a:r>
            <a:endParaRPr lang="fr-FR" sz="1400" dirty="0">
              <a:solidFill>
                <a:srgbClr val="00B1B0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Prévenir immédiatement votre superviseur ou votre secrétariat (DAO) </a:t>
            </a:r>
            <a:endParaRPr lang="fr-FR" sz="1200" dirty="0">
              <a:solidFill>
                <a:srgbClr val="001844"/>
              </a:solidFill>
            </a:endParaRPr>
          </a:p>
          <a:p>
            <a:r>
              <a:rPr lang="fr-FR" sz="1200" dirty="0" smtClean="0">
                <a:solidFill>
                  <a:srgbClr val="001844"/>
                </a:solidFill>
              </a:rPr>
              <a:t>Certificat médical obligatoire</a:t>
            </a:r>
          </a:p>
          <a:p>
            <a:endParaRPr lang="fr-FR" sz="1200" dirty="0" smtClean="0">
              <a:solidFill>
                <a:srgbClr val="001844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absence &gt; 3 jours consécutifs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>
                <a:solidFill>
                  <a:srgbClr val="001844"/>
                </a:solidFill>
              </a:rPr>
              <a:t>Si dans la même année de congé &gt; 7 jours d’absence sans certificat</a:t>
            </a:r>
            <a:endParaRPr lang="fr-FR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2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387" y="1102980"/>
            <a:ext cx="6170141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Bienvenue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3000" dirty="0" err="1" smtClean="0">
                <a:solidFill>
                  <a:srgbClr val="001844"/>
                </a:solidFill>
              </a:rPr>
              <a:t>W</a:t>
            </a:r>
            <a:r>
              <a:rPr lang="fr-FR" sz="3000" i="1" dirty="0" err="1" smtClean="0">
                <a:solidFill>
                  <a:srgbClr val="001844"/>
                </a:solidFill>
              </a:rPr>
              <a:t>elcome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Induction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29001" y="2324162"/>
            <a:ext cx="4966415" cy="963625"/>
          </a:xfrm>
        </p:spPr>
        <p:txBody>
          <a:bodyPr>
            <a:noAutofit/>
          </a:bodyPr>
          <a:lstStyle/>
          <a:p>
            <a:r>
              <a:rPr lang="fr-FR" sz="2000" b="1" dirty="0" smtClean="0">
                <a:solidFill>
                  <a:srgbClr val="001844"/>
                </a:solidFill>
              </a:rPr>
              <a:t>James PURVIS</a:t>
            </a:r>
          </a:p>
          <a:p>
            <a:r>
              <a:rPr lang="fr-FR" sz="1500" dirty="0" smtClean="0">
                <a:solidFill>
                  <a:srgbClr val="001844"/>
                </a:solidFill>
              </a:rPr>
              <a:t>Chef du département des ressources humaines </a:t>
            </a:r>
            <a:endParaRPr lang="fr-FR" sz="1500" dirty="0">
              <a:solidFill>
                <a:srgbClr val="001844"/>
              </a:solidFill>
            </a:endParaRPr>
          </a:p>
          <a:p>
            <a:r>
              <a:rPr lang="fr-FR" sz="1500" i="1" dirty="0" smtClean="0">
                <a:solidFill>
                  <a:srgbClr val="001844"/>
                </a:solidFill>
              </a:rPr>
              <a:t>Head, </a:t>
            </a:r>
            <a:r>
              <a:rPr lang="fr-FR" sz="1500" i="1" dirty="0" err="1" smtClean="0">
                <a:solidFill>
                  <a:srgbClr val="001844"/>
                </a:solidFill>
              </a:rPr>
              <a:t>Human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Resources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r>
              <a:rPr lang="fr-FR" sz="1500" i="1" dirty="0" err="1" smtClean="0">
                <a:solidFill>
                  <a:srgbClr val="001844"/>
                </a:solidFill>
              </a:rPr>
              <a:t>Department</a:t>
            </a:r>
            <a:r>
              <a:rPr lang="fr-FR" sz="1500" i="1" dirty="0" smtClean="0">
                <a:solidFill>
                  <a:srgbClr val="001844"/>
                </a:solidFill>
              </a:rPr>
              <a:t> </a:t>
            </a:r>
            <a:endParaRPr lang="fr-FR" sz="1500" i="1" dirty="0">
              <a:solidFill>
                <a:srgbClr val="001844"/>
              </a:solidFill>
            </a:endParaRPr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5416" y="1513509"/>
            <a:ext cx="2489960" cy="18262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416" y="825516"/>
            <a:ext cx="2489960" cy="310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92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v\VBLONDEA\Documents\Virginie\Former Functions\Projet Induction\Cartoonist\Dessin_Julien-assurance v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8861" y="393830"/>
            <a:ext cx="3916271" cy="3392263"/>
          </a:xfrm>
          <a:prstGeom prst="rect">
            <a:avLst/>
          </a:prstGeom>
          <a:noFill/>
        </p:spPr>
      </p:pic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360218" y="4081593"/>
            <a:ext cx="8578043" cy="879026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5 - Régime d’assurance </a:t>
            </a:r>
            <a:r>
              <a:rPr lang="fr-FR" sz="3000" dirty="0">
                <a:solidFill>
                  <a:srgbClr val="001844"/>
                </a:solidFill>
              </a:rPr>
              <a:t>maladie </a:t>
            </a:r>
            <a:r>
              <a:rPr lang="fr-FR" sz="3000" dirty="0" smtClean="0">
                <a:solidFill>
                  <a:srgbClr val="001844"/>
                </a:solidFill>
              </a:rPr>
              <a:t>du CERN (CHIS) </a:t>
            </a:r>
            <a:r>
              <a:rPr lang="fr-FR" sz="3000" i="1" dirty="0" smtClean="0">
                <a:solidFill>
                  <a:srgbClr val="001844"/>
                </a:solidFill>
              </a:rPr>
              <a:t>CERN </a:t>
            </a:r>
            <a:r>
              <a:rPr lang="fr-FR" sz="3000" i="1" dirty="0" err="1">
                <a:solidFill>
                  <a:srgbClr val="001844"/>
                </a:solidFill>
              </a:rPr>
              <a:t>Health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>
                <a:solidFill>
                  <a:srgbClr val="001844"/>
                </a:solidFill>
              </a:rPr>
              <a:t>Insurance</a:t>
            </a:r>
            <a:r>
              <a:rPr lang="fr-FR" sz="3000" i="1" dirty="0">
                <a:solidFill>
                  <a:srgbClr val="001844"/>
                </a:solidFill>
              </a:rPr>
              <a:t> </a:t>
            </a:r>
            <a:r>
              <a:rPr lang="fr-FR" sz="3000" i="1" dirty="0" err="1" smtClean="0">
                <a:solidFill>
                  <a:srgbClr val="001844"/>
                </a:solidFill>
              </a:rPr>
              <a:t>Scheme</a:t>
            </a:r>
            <a:r>
              <a:rPr lang="fr-FR" sz="3000" i="1" dirty="0" smtClean="0">
                <a:solidFill>
                  <a:srgbClr val="001844"/>
                </a:solidFill>
              </a:rPr>
              <a:t> (CHIS)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>
            <a:off x="5985133" y="573529"/>
            <a:ext cx="1790276" cy="987569"/>
          </a:xfrm>
          <a:prstGeom prst="cloud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3600" b="1" dirty="0">
                <a:solidFill>
                  <a:prstClr val="white"/>
                </a:solidFill>
              </a:rPr>
              <a:t>CHIS</a:t>
            </a:r>
            <a:endParaRPr lang="en-US" sz="36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664768" y="3910708"/>
            <a:ext cx="5255282" cy="323165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43" indent="-285743" defTabSz="914378">
              <a:buFont typeface="Wingdings" panose="05000000000000000000" pitchFamily="2" charset="2"/>
              <a:buChar char="ü"/>
            </a:pPr>
            <a:r>
              <a:rPr lang="fr-FR" sz="1500" b="1" dirty="0">
                <a:solidFill>
                  <a:srgbClr val="00B1B0"/>
                </a:solidFill>
                <a:latin typeface="Arial"/>
              </a:rPr>
              <a:t>Dès le premier jour du contrat de travail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64769" y="2737825"/>
            <a:ext cx="5255281" cy="784830"/>
          </a:xfrm>
          <a:prstGeom prst="rect">
            <a:avLst/>
          </a:prstGeom>
          <a:solidFill>
            <a:schemeClr val="bg1"/>
          </a:solidFill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Obligatoire pour les titulaires, boursiers et étudiants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Famille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automatiquement </a:t>
            </a:r>
            <a:r>
              <a:rPr lang="fr-FR" sz="1500" b="1">
                <a:solidFill>
                  <a:srgbClr val="001844"/>
                </a:solidFill>
                <a:latin typeface="Arial"/>
              </a:rPr>
              <a:t>&amp; obligatoirement couverte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	conjoint/partenaire, enfants à charge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64767" y="1245666"/>
            <a:ext cx="5255284" cy="124649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Principe de base : 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mutualité entre tous les membres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Assureur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CERN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Tiers administrateur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UNIQA</a:t>
            </a:r>
          </a:p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Couverture 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mondiale</a:t>
            </a:r>
          </a:p>
          <a:p>
            <a:pPr defTabSz="914378"/>
            <a:r>
              <a:rPr lang="fr-FR" sz="1500" b="1">
                <a:solidFill>
                  <a:srgbClr val="00B1B0"/>
                </a:solidFill>
                <a:latin typeface="Arial"/>
              </a:rPr>
              <a:t>Cotisation </a:t>
            </a:r>
            <a:r>
              <a:rPr lang="fr-FR" sz="1500" b="1" smtClean="0">
                <a:solidFill>
                  <a:srgbClr val="00B1B0"/>
                </a:solidFill>
                <a:latin typeface="Arial"/>
              </a:rPr>
              <a:t>2018 </a:t>
            </a:r>
            <a:r>
              <a:rPr lang="fr-FR" sz="1500" b="1" dirty="0">
                <a:solidFill>
                  <a:srgbClr val="00B1B0"/>
                </a:solidFill>
                <a:latin typeface="Arial"/>
              </a:rPr>
              <a:t>: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>12,69%(4,86% membre + 7,83% CERN)</a:t>
            </a:r>
          </a:p>
        </p:txBody>
      </p:sp>
      <p:sp>
        <p:nvSpPr>
          <p:cNvPr id="16" name="Titre 3"/>
          <p:cNvSpPr>
            <a:spLocks noGrp="1"/>
          </p:cNvSpPr>
          <p:nvPr>
            <p:ph type="title"/>
          </p:nvPr>
        </p:nvSpPr>
        <p:spPr>
          <a:xfrm>
            <a:off x="457201" y="163294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21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050" name="Picture 2" descr="C:\Users\mosselma\AppData\Local\Microsoft\Windows\Temporary Internet Files\Content.IE5\UF026TP7\MC910221022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808" y="1419219"/>
            <a:ext cx="1327011" cy="883894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osselma\AppData\Local\Microsoft\Windows\Temporary Internet Files\Content.IE5\C65CBFHU\MC910216993[1]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623" y="2523409"/>
            <a:ext cx="995381" cy="979656"/>
          </a:xfrm>
          <a:prstGeom prst="rect">
            <a:avLst/>
          </a:prstGeom>
          <a:noFill/>
          <a:ln>
            <a:solidFill>
              <a:srgbClr val="00184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7787" y="1571626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Faits clef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787" y="2828572"/>
            <a:ext cx="1253256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Pour qui?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7788" y="3888365"/>
            <a:ext cx="231142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dirty="0">
                <a:solidFill>
                  <a:prstClr val="white"/>
                </a:solidFill>
                <a:latin typeface="Arial"/>
              </a:rPr>
              <a:t>A partir de quand?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 rot="1032436">
            <a:off x="7188446" y="503071"/>
            <a:ext cx="1802127" cy="715581"/>
          </a:xfrm>
          <a:prstGeom prst="rect">
            <a:avLst/>
          </a:prstGeom>
          <a:solidFill>
            <a:srgbClr val="D7DF23"/>
          </a:solidFill>
          <a:ln>
            <a:solidFill>
              <a:schemeClr val="tx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 defTabSz="914378"/>
            <a:r>
              <a:rPr lang="fr-CH" sz="1350" b="1" dirty="0">
                <a:solidFill>
                  <a:srgbClr val="FF0000"/>
                </a:solidFill>
                <a:latin typeface="Arial"/>
              </a:rPr>
              <a:t>Pour titulaires/boursiers/</a:t>
            </a:r>
          </a:p>
          <a:p>
            <a:pPr algn="ctr" defTabSz="914378"/>
            <a:r>
              <a:rPr lang="fr-CH" sz="1350" b="1" dirty="0">
                <a:solidFill>
                  <a:srgbClr val="FF0000"/>
                </a:solidFill>
                <a:latin typeface="Arial"/>
              </a:rPr>
              <a:t>étudiants</a:t>
            </a:r>
            <a:endParaRPr lang="en-GB" sz="1350" b="1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549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6305" y="1702134"/>
            <a:ext cx="7988643" cy="2677656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85743" indent="-285743" algn="just" defTabSz="914378">
              <a:buFont typeface="Wingdings" panose="05000000000000000000" pitchFamily="2" charset="2"/>
              <a:buChar char="Ø"/>
              <a:tabLst>
                <a:tab pos="401231" algn="l"/>
                <a:tab pos="1346564" algn="l"/>
                <a:tab pos="3633698" algn="r"/>
              </a:tabLst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Consulter le Règlement du CHIS pour vous informer sur les prestations</a:t>
            </a:r>
            <a:endParaRPr lang="fr-FR" sz="1350" b="1" dirty="0">
              <a:solidFill>
                <a:srgbClr val="001844"/>
              </a:solidFill>
              <a:latin typeface="Arial"/>
            </a:endParaRPr>
          </a:p>
          <a:p>
            <a:pPr algn="just" defTabSz="914378"/>
            <a:endParaRPr lang="fr-FR" sz="2100" b="1" dirty="0">
              <a:solidFill>
                <a:srgbClr val="001844"/>
              </a:solidFill>
              <a:latin typeface="Arial"/>
            </a:endParaRPr>
          </a:p>
          <a:p>
            <a:pPr marL="285743" indent="-285743" algn="just" defTabSz="914378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Résilier votre assurance-maladie et complémentaire</a:t>
            </a:r>
          </a:p>
          <a:p>
            <a:pPr algn="just" defTabSz="914378"/>
            <a:endParaRPr lang="fr-FR" sz="2100" b="1" dirty="0">
              <a:solidFill>
                <a:srgbClr val="00B1B0"/>
              </a:solidFill>
              <a:latin typeface="Arial"/>
            </a:endParaRPr>
          </a:p>
          <a:p>
            <a:pPr marL="285743" indent="-285743" algn="just" defTabSz="914378">
              <a:buFont typeface="Wingdings" panose="05000000000000000000" pitchFamily="2" charset="2"/>
              <a:buChar char="Ø"/>
            </a:pPr>
            <a:r>
              <a:rPr lang="fr-FR" sz="2100" b="1" dirty="0">
                <a:solidFill>
                  <a:srgbClr val="00B1B0"/>
                </a:solidFill>
                <a:latin typeface="Arial"/>
              </a:rPr>
              <a:t>Remplir une ‘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Déclaration d’assurance maladie et de revenus professionnels du conjoint (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gency FB" panose="020B0503020202020204" pitchFamily="34" charset="0"/>
              </a:rPr>
              <a:t>SHIPID</a:t>
            </a:r>
            <a:r>
              <a:rPr lang="fr-FR" sz="2100" b="1" i="1" dirty="0">
                <a:solidFill>
                  <a:srgbClr val="4D4D4D">
                    <a:lumMod val="50000"/>
                  </a:srgbClr>
                </a:solidFill>
                <a:latin typeface="Arial"/>
              </a:rPr>
              <a:t>)</a:t>
            </a:r>
            <a:r>
              <a:rPr lang="fr-FR" sz="2100" b="1" i="1" dirty="0">
                <a:solidFill>
                  <a:srgbClr val="00B1B0"/>
                </a:solidFill>
                <a:latin typeface="Arial"/>
              </a:rPr>
              <a:t>’</a:t>
            </a:r>
            <a:r>
              <a:rPr lang="fr-FR" sz="2100" b="1" dirty="0">
                <a:solidFill>
                  <a:srgbClr val="00B1B0"/>
                </a:solidFill>
                <a:latin typeface="Arial"/>
              </a:rPr>
              <a:t> pour annoncer la situation de votre conjoint</a:t>
            </a:r>
            <a:endParaRPr lang="fr-FR" sz="24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5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22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624228" y="3510000"/>
            <a:ext cx="0" cy="54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25584" y="1104525"/>
            <a:ext cx="4090086" cy="507831"/>
          </a:xfrm>
          <a:prstGeom prst="rect">
            <a:avLst/>
          </a:prstGeom>
          <a:solidFill>
            <a:srgbClr val="EF5091"/>
          </a:solidFill>
        </p:spPr>
        <p:txBody>
          <a:bodyPr wrap="square" rtlCol="0">
            <a:spAutoFit/>
          </a:bodyPr>
          <a:lstStyle/>
          <a:p>
            <a:pPr algn="ctr" defTabSz="914378"/>
            <a:r>
              <a:rPr lang="fr-CH" sz="2700" b="1" dirty="0">
                <a:solidFill>
                  <a:srgbClr val="001844"/>
                </a:solidFill>
                <a:latin typeface="Arial"/>
              </a:rPr>
              <a:t>A FAIRE SANS TARDER</a:t>
            </a:r>
            <a:endParaRPr lang="en-GB" sz="2700" b="1" dirty="0">
              <a:solidFill>
                <a:srgbClr val="001844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44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8608" y="1169765"/>
            <a:ext cx="4103458" cy="156966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Soins ambulatoires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Règle générale </a:t>
            </a:r>
            <a:r>
              <a:rPr lang="fr-FR" sz="1200" b="1" dirty="0">
                <a:solidFill>
                  <a:srgbClr val="001844"/>
                </a:solidFill>
                <a:latin typeface="Arial"/>
              </a:rPr>
              <a:t>remboursement progressif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	80%	90% 	100%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Plafonds</a:t>
            </a:r>
            <a:r>
              <a:rPr lang="fr-FR" sz="1350" b="1" dirty="0">
                <a:solidFill>
                  <a:prstClr val="white"/>
                </a:solidFill>
                <a:latin typeface="Arial"/>
              </a:rPr>
              <a:t> </a:t>
            </a:r>
            <a:r>
              <a:rPr lang="fr-FR" sz="1200" b="1" dirty="0">
                <a:solidFill>
                  <a:srgbClr val="001844"/>
                </a:solidFill>
                <a:latin typeface="Arial"/>
              </a:rPr>
              <a:t>(lunettes, soins dentaires …) 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	annuels ou cumulables sur 3 années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     	prorata temporis en début/fin de contrat</a:t>
            </a:r>
          </a:p>
          <a:p>
            <a:pPr defTabSz="914378"/>
            <a:r>
              <a:rPr lang="fr-FR" sz="1500" dirty="0">
                <a:solidFill>
                  <a:srgbClr val="00B1B0"/>
                </a:solidFill>
                <a:latin typeface="Arial"/>
              </a:rPr>
              <a:t>Avis préalable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23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225" y="1888910"/>
            <a:ext cx="1577367" cy="369332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bg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defTabSz="914378"/>
            <a:r>
              <a:rPr lang="fr-FR" dirty="0">
                <a:solidFill>
                  <a:prstClr val="white"/>
                </a:solidFill>
                <a:latin typeface="Arial"/>
              </a:rPr>
              <a:t>Bon à savoir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1382" y="1169766"/>
            <a:ext cx="2836299" cy="5078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Demande de remboursement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Factures, preuves de paiement avec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48608" y="3189335"/>
            <a:ext cx="4103458" cy="110799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 defTabSz="914378"/>
            <a:r>
              <a:rPr lang="fr-FR" sz="1500" b="1" dirty="0">
                <a:solidFill>
                  <a:srgbClr val="00B1B0"/>
                </a:solidFill>
                <a:latin typeface="Arial"/>
              </a:rPr>
              <a:t>Hospitalisations</a:t>
            </a:r>
            <a:br>
              <a:rPr lang="fr-FR" sz="1500" b="1" dirty="0">
                <a:solidFill>
                  <a:srgbClr val="00B1B0"/>
                </a:solidFill>
                <a:latin typeface="Arial"/>
              </a:rPr>
            </a:br>
            <a:r>
              <a:rPr lang="fr-FR" sz="1500" dirty="0">
                <a:solidFill>
                  <a:srgbClr val="00B1B0"/>
                </a:solidFill>
                <a:latin typeface="Arial"/>
              </a:rPr>
              <a:t>Selon choix de l’établissement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Etablissements publics -  100% </a:t>
            </a:r>
          </a:p>
          <a:p>
            <a:pPr defTabSz="914378"/>
            <a:r>
              <a:rPr lang="fr-FR" sz="1200" b="1" dirty="0">
                <a:solidFill>
                  <a:srgbClr val="001844"/>
                </a:solidFill>
                <a:latin typeface="Arial"/>
              </a:rPr>
              <a:t>Etablissements agréés - règle générale </a:t>
            </a:r>
            <a:r>
              <a:rPr lang="fr-FR" sz="1500" b="1" dirty="0">
                <a:solidFill>
                  <a:srgbClr val="001844"/>
                </a:solidFill>
                <a:latin typeface="Arial"/>
              </a:rPr>
              <a:t/>
            </a:r>
            <a:br>
              <a:rPr lang="fr-FR" sz="1500" b="1" dirty="0">
                <a:solidFill>
                  <a:srgbClr val="001844"/>
                </a:solidFill>
                <a:latin typeface="Arial"/>
              </a:rPr>
            </a:br>
            <a:r>
              <a:rPr lang="fr-FR" sz="1200" b="1" dirty="0">
                <a:solidFill>
                  <a:srgbClr val="001844"/>
                </a:solidFill>
                <a:latin typeface="Arial"/>
              </a:rPr>
              <a:t>Autres établissements - 80%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9864" y="1881395"/>
            <a:ext cx="1654127" cy="2333351"/>
          </a:xfrm>
          <a:prstGeom prst="rect">
            <a:avLst/>
          </a:prstGeom>
          <a:ln w="3175">
            <a:solidFill>
              <a:schemeClr val="accent6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6691231" y="2873865"/>
            <a:ext cx="1931391" cy="1477328"/>
          </a:xfrm>
          <a:prstGeom prst="rect">
            <a:avLst/>
          </a:prstGeom>
          <a:solidFill>
            <a:srgbClr val="D7DF23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defTabSz="914378"/>
            <a:r>
              <a:rPr lang="fr-FR" b="1" dirty="0">
                <a:solidFill>
                  <a:srgbClr val="001844"/>
                </a:solidFill>
                <a:latin typeface="Arial"/>
              </a:rPr>
              <a:t>Faire parvenir à UNIQA dans les </a:t>
            </a:r>
            <a:r>
              <a:rPr lang="fr-FR" b="1" u="sng" dirty="0">
                <a:solidFill>
                  <a:srgbClr val="EF5091"/>
                </a:solidFill>
                <a:latin typeface="Arial"/>
              </a:rPr>
              <a:t>12 mois</a:t>
            </a:r>
            <a:r>
              <a:rPr lang="fr-FR" b="1" dirty="0">
                <a:solidFill>
                  <a:srgbClr val="001844"/>
                </a:solidFill>
                <a:latin typeface="Arial"/>
              </a:rPr>
              <a:t> qui suivent la date de la facture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6006" y="316089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8"/>
            <a:r>
              <a:rPr lang="fr-FR" sz="3000" dirty="0">
                <a:solidFill>
                  <a:srgbClr val="001844"/>
                </a:solidFill>
                <a:latin typeface="Arial"/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  <a:latin typeface="Arial"/>
              </a:rPr>
            </a:br>
            <a:r>
              <a:rPr lang="en-GB" sz="3000" i="1" dirty="0">
                <a:solidFill>
                  <a:srgbClr val="001844"/>
                </a:solidFill>
                <a:latin typeface="Arial"/>
              </a:rPr>
              <a:t>CERN Health Insurance Scheme (CHIS)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397470" y="1773621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10098" y="1769833"/>
            <a:ext cx="370490" cy="0"/>
          </a:xfrm>
          <a:prstGeom prst="straightConnector1">
            <a:avLst/>
          </a:prstGeom>
          <a:ln>
            <a:solidFill>
              <a:srgbClr val="00184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36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3269" y="1780294"/>
            <a:ext cx="5485007" cy="323165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Règlement du CHIS: 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LA référence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5 - Régime d’assurance maladie du CERN </a:t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CERN Health Insurance Scheme (CHIS)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8"/>
            <a:fld id="{F9BED81D-0BE8-4488-895D-FDF93BCAE41C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378"/>
              <a:t>24</a:t>
            </a:fld>
            <a:endParaRPr lang="en-US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3269" y="2889088"/>
            <a:ext cx="5485006" cy="1015663"/>
          </a:xfrm>
          <a:prstGeom prst="rect">
            <a:avLst/>
          </a:prstGeom>
          <a:noFill/>
          <a:ln>
            <a:solidFill>
              <a:srgbClr val="00184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>
            <a:defPPr>
              <a:defRPr lang="en-US"/>
            </a:defPPr>
            <a:lvl1pPr>
              <a:defRPr sz="15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defTabSz="914378"/>
            <a:r>
              <a:rPr lang="en-GB" dirty="0">
                <a:solidFill>
                  <a:srgbClr val="00B1B0"/>
                </a:solidFill>
                <a:latin typeface="Arial"/>
              </a:rPr>
              <a:t>Help-desk</a:t>
            </a:r>
            <a:r>
              <a:rPr lang="fr-FR" dirty="0">
                <a:solidFill>
                  <a:srgbClr val="00B1B0"/>
                </a:solidFill>
                <a:latin typeface="Arial"/>
              </a:rPr>
              <a:t> au CERN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63/R-001 (Bâtiment principal) </a:t>
            </a: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Téléphone : 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72730 = </a:t>
            </a:r>
            <a:r>
              <a:rPr lang="sv-FI" dirty="0">
                <a:solidFill>
                  <a:srgbClr val="001844"/>
                </a:solidFill>
                <a:latin typeface="Arial"/>
              </a:rPr>
              <a:t>+41 22.767.27.30</a:t>
            </a:r>
            <a:endParaRPr lang="fr-FR" dirty="0">
              <a:solidFill>
                <a:srgbClr val="001844"/>
              </a:solidFill>
              <a:latin typeface="Arial"/>
            </a:endParaRP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Email : 	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uniqa@cern.ch</a:t>
            </a:r>
          </a:p>
          <a:p>
            <a:pPr defTabSz="914378"/>
            <a:r>
              <a:rPr lang="fr-FR" dirty="0">
                <a:solidFill>
                  <a:srgbClr val="00B1B0"/>
                </a:solidFill>
                <a:latin typeface="Arial"/>
              </a:rPr>
              <a:t>Web :		</a:t>
            </a:r>
            <a:r>
              <a:rPr lang="fr-FR" dirty="0">
                <a:solidFill>
                  <a:srgbClr val="001844"/>
                </a:solidFill>
                <a:latin typeface="Arial"/>
              </a:rPr>
              <a:t>extranet.uniqa.net	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1" y="1656064"/>
            <a:ext cx="2525300" cy="646331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b="1" dirty="0">
                <a:solidFill>
                  <a:prstClr val="white"/>
                </a:solidFill>
                <a:latin typeface="Arial"/>
              </a:rPr>
              <a:t>Plus d’informations:</a:t>
            </a:r>
          </a:p>
          <a:p>
            <a:pPr defTabSz="914378"/>
            <a:r>
              <a:rPr lang="fr-FR" b="1" dirty="0">
                <a:solidFill>
                  <a:srgbClr val="FFFF00"/>
                </a:solidFill>
                <a:latin typeface="Arial"/>
              </a:rPr>
              <a:t>www.cern.ch/chis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1" y="3068181"/>
            <a:ext cx="2847975" cy="615553"/>
          </a:xfrm>
          <a:prstGeom prst="rect">
            <a:avLst/>
          </a:prstGeom>
          <a:solidFill>
            <a:srgbClr val="001844"/>
          </a:solidFill>
        </p:spPr>
        <p:txBody>
          <a:bodyPr wrap="square" rtlCol="0">
            <a:spAutoFit/>
          </a:bodyPr>
          <a:lstStyle/>
          <a:p>
            <a:pPr defTabSz="914378"/>
            <a:r>
              <a:rPr lang="fr-CH" b="1" dirty="0">
                <a:solidFill>
                  <a:prstClr val="white"/>
                </a:solidFill>
                <a:latin typeface="Arial"/>
              </a:rPr>
              <a:t>Questions</a:t>
            </a:r>
            <a:r>
              <a:rPr lang="fr-CH" dirty="0">
                <a:solidFill>
                  <a:prstClr val="white"/>
                </a:solidFill>
                <a:latin typeface="Arial"/>
              </a:rPr>
              <a:t>:</a:t>
            </a:r>
          </a:p>
          <a:p>
            <a:pPr defTabSz="914378"/>
            <a:r>
              <a:rPr lang="fr-FR" sz="1600" dirty="0">
                <a:solidFill>
                  <a:prstClr val="white"/>
                </a:solidFill>
                <a:latin typeface="Arial"/>
              </a:rPr>
              <a:t>UNIQA  (tiers administrateur)</a:t>
            </a:r>
            <a:endParaRPr lang="fr-CH" sz="1600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37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8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50413" y="4197808"/>
            <a:ext cx="7208903" cy="569456"/>
          </a:xfrm>
        </p:spPr>
        <p:txBody>
          <a:bodyPr>
            <a:normAutofit fontScale="90000"/>
          </a:bodyPr>
          <a:lstStyle/>
          <a:p>
            <a:r>
              <a:rPr lang="fr-FR" sz="3300" dirty="0" smtClean="0">
                <a:solidFill>
                  <a:srgbClr val="001844"/>
                </a:solidFill>
              </a:rPr>
              <a:t>6 - Caisse </a:t>
            </a:r>
            <a:r>
              <a:rPr lang="fr-FR" sz="3300" dirty="0">
                <a:solidFill>
                  <a:srgbClr val="001844"/>
                </a:solidFill>
              </a:rPr>
              <a:t>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 smtClean="0">
                <a:solidFill>
                  <a:srgbClr val="001844"/>
                </a:solidFill>
              </a:rPr>
              <a:t>Fund</a:t>
            </a:r>
            <a:r>
              <a:rPr lang="fr-FR" sz="3300" dirty="0" smtClean="0">
                <a:solidFill>
                  <a:srgbClr val="001844"/>
                </a:solidFill>
              </a:rPr>
              <a:t/>
            </a:r>
            <a:br>
              <a:rPr lang="fr-FR" sz="3300" dirty="0" smtClean="0">
                <a:solidFill>
                  <a:srgbClr val="001844"/>
                </a:solidFill>
              </a:rPr>
            </a:br>
            <a:r>
              <a:rPr lang="fr-FR" sz="2200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fr-FR" sz="2000" dirty="0">
              <a:solidFill>
                <a:srgbClr val="00B1B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4098" name="Picture 2" descr="\\cern.ch\dfs\Users\v\VBLONDEA\Documents\Virginie\Projet Induction\Cartoonist\Dessin_Julien-retrait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89" y="1"/>
            <a:ext cx="5669756" cy="37421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02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6 - Caisse de Pensions - </a:t>
            </a:r>
            <a:r>
              <a:rPr lang="fr-FR" sz="3000" i="1" dirty="0">
                <a:solidFill>
                  <a:srgbClr val="001844"/>
                </a:solidFill>
              </a:rPr>
              <a:t>Pension </a:t>
            </a:r>
            <a:r>
              <a:rPr lang="fr-FR" sz="3000" i="1" dirty="0" err="1">
                <a:solidFill>
                  <a:srgbClr val="001844"/>
                </a:solidFill>
              </a:rPr>
              <a:t>Fund</a:t>
            </a:r>
            <a:r>
              <a:rPr lang="fr-FR" sz="3000" dirty="0">
                <a:solidFill>
                  <a:srgbClr val="001844"/>
                </a:solidFill>
              </a:rPr>
              <a:t/>
            </a:r>
            <a:br>
              <a:rPr lang="fr-FR" sz="3000" dirty="0">
                <a:solidFill>
                  <a:srgbClr val="001844"/>
                </a:solidFill>
              </a:rPr>
            </a:br>
            <a:r>
              <a:rPr lang="fr-FR" sz="20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7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9533" y="1062906"/>
            <a:ext cx="6909955" cy="1454244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Assurer les membres et bénéficiaires contre les conséquences économiques de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la vieillesse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l’invalidité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le décès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Affiliation obligatoire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Possibilité de racheter des périodes d’affiliation : 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transferts d’autres caisses de pensions privées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fonds propres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533" y="2671528"/>
            <a:ext cx="6909955" cy="646331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fr-FR" sz="1200" b="1" dirty="0">
                <a:solidFill>
                  <a:srgbClr val="00B1B0"/>
                </a:solidFill>
                <a:latin typeface="Optima"/>
              </a:rPr>
              <a:t>Cotisations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Membre	: 12.64% du traitement de référence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  <a:tabLst>
                <a:tab pos="1213247" algn="l"/>
              </a:tabLst>
            </a:pPr>
            <a:r>
              <a:rPr lang="fr-FR" sz="1200" b="1" dirty="0">
                <a:solidFill>
                  <a:srgbClr val="001844"/>
                </a:solidFill>
              </a:rPr>
              <a:t>Organisation	: 18.96% du traitement de référence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9532" y="3426069"/>
            <a:ext cx="6909956" cy="946413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200" b="1" dirty="0">
                <a:solidFill>
                  <a:srgbClr val="00B1B0"/>
                </a:solidFill>
                <a:latin typeface="Optima"/>
              </a:rPr>
              <a:t>Fin de contrat</a:t>
            </a:r>
          </a:p>
          <a:p>
            <a:pPr marL="214313" indent="-214313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rgbClr val="001844"/>
                </a:solidFill>
              </a:rPr>
              <a:t>Options selon le nombre d’années de service :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sur compte bancaire </a:t>
            </a:r>
            <a:r>
              <a:rPr lang="fr-FR" sz="1050" b="1" u="sng" dirty="0">
                <a:solidFill>
                  <a:srgbClr val="00B1B0"/>
                </a:solidFill>
                <a:latin typeface="Optima"/>
              </a:rPr>
              <a:t>suisse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versement valeur de transfert à une autre caisse privée</a:t>
            </a:r>
          </a:p>
          <a:p>
            <a:pPr marL="557213" lvl="1" indent="-214313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sz="1050" b="1" dirty="0">
                <a:solidFill>
                  <a:srgbClr val="00B1B0"/>
                </a:solidFill>
                <a:latin typeface="Optima"/>
              </a:rPr>
              <a:t>pension de retraite différée</a:t>
            </a:r>
          </a:p>
        </p:txBody>
      </p:sp>
    </p:spTree>
    <p:extLst>
      <p:ext uri="{BB962C8B-B14F-4D97-AF65-F5344CB8AC3E}">
        <p14:creationId xmlns:p14="http://schemas.microsoft.com/office/powerpoint/2010/main" val="117432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300" dirty="0">
                <a:solidFill>
                  <a:srgbClr val="001844"/>
                </a:solidFill>
              </a:rPr>
              <a:t>6 - Caisse de Pensions - </a:t>
            </a:r>
            <a:r>
              <a:rPr lang="fr-FR" sz="3300" i="1" dirty="0">
                <a:solidFill>
                  <a:srgbClr val="001844"/>
                </a:solidFill>
              </a:rPr>
              <a:t>Pension </a:t>
            </a:r>
            <a:r>
              <a:rPr lang="fr-FR" sz="3300" i="1" dirty="0" err="1">
                <a:solidFill>
                  <a:srgbClr val="001844"/>
                </a:solidFill>
              </a:rPr>
              <a:t>Fund</a:t>
            </a:r>
            <a:r>
              <a:rPr lang="fr-FR" sz="3300" i="1" dirty="0">
                <a:solidFill>
                  <a:srgbClr val="001844"/>
                </a:solidFill>
              </a:rPr>
              <a:t/>
            </a:r>
            <a:br>
              <a:rPr lang="fr-FR" sz="3300" i="1" dirty="0">
                <a:solidFill>
                  <a:srgbClr val="001844"/>
                </a:solidFill>
              </a:rPr>
            </a:br>
            <a:r>
              <a:rPr lang="fr-FR" sz="2200" b="1" dirty="0">
                <a:solidFill>
                  <a:srgbClr val="00B1B0"/>
                </a:solidFill>
                <a:latin typeface="Optima"/>
              </a:rPr>
              <a:t>Uniquement pour titulaires et boursiers</a:t>
            </a:r>
            <a:endParaRPr lang="en-US" sz="2200" dirty="0">
              <a:solidFill>
                <a:srgbClr val="00B1B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27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583" y="1301418"/>
            <a:ext cx="7720087" cy="1292662"/>
          </a:xfrm>
          <a:prstGeom prst="rect">
            <a:avLst/>
          </a:prstGeom>
          <a:solidFill>
            <a:srgbClr val="D7DF23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r>
              <a:rPr lang="fr-FR" sz="1300" b="1" dirty="0">
                <a:solidFill>
                  <a:srgbClr val="001844"/>
                </a:solidFill>
              </a:rPr>
              <a:t>Plus d’informations </a:t>
            </a:r>
            <a:r>
              <a:rPr lang="fr-FR" sz="1300" dirty="0">
                <a:solidFill>
                  <a:srgbClr val="001844"/>
                </a:solidFill>
              </a:rPr>
              <a:t>: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Les Statuts et Règlements de la Caisse </a:t>
            </a:r>
            <a:r>
              <a:rPr lang="fr-FR" sz="1300" u="sng" dirty="0">
                <a:solidFill>
                  <a:srgbClr val="001844"/>
                </a:solidFill>
                <a:hlinkClick r:id="rId3"/>
              </a:rPr>
              <a:t>http://pensionfund.cern.ch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  <a:p>
            <a:pPr marL="257168" indent="-257168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1844"/>
                </a:solidFill>
              </a:rPr>
              <a:t>Induction trimestrielle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Horaires d’ouverture </a:t>
            </a:r>
            <a:r>
              <a:rPr lang="fr-FR" sz="1300" dirty="0">
                <a:solidFill>
                  <a:srgbClr val="001844"/>
                </a:solidFill>
              </a:rPr>
              <a:t>: mardi/mercredi/jeudi de </a:t>
            </a:r>
            <a:r>
              <a:rPr lang="fr-CH" sz="1300" dirty="0">
                <a:solidFill>
                  <a:srgbClr val="001844"/>
                </a:solidFill>
              </a:rPr>
              <a:t>9h30 à 11h30 </a:t>
            </a:r>
            <a:r>
              <a:rPr lang="fr-FR" sz="1300" dirty="0">
                <a:solidFill>
                  <a:srgbClr val="001844"/>
                </a:solidFill>
              </a:rPr>
              <a:t>et de </a:t>
            </a:r>
            <a:r>
              <a:rPr lang="fr-CH" sz="1300" dirty="0">
                <a:solidFill>
                  <a:srgbClr val="001844"/>
                </a:solidFill>
              </a:rPr>
              <a:t>14h30 à 16h30 </a:t>
            </a:r>
            <a:r>
              <a:rPr lang="fr-FR" sz="1300" dirty="0">
                <a:solidFill>
                  <a:srgbClr val="001844"/>
                </a:solidFill>
              </a:rPr>
              <a:t>ou sur rendez-vous </a:t>
            </a:r>
          </a:p>
          <a:p>
            <a:r>
              <a:rPr lang="fr-FR" sz="1300" b="1" dirty="0">
                <a:solidFill>
                  <a:srgbClr val="001844"/>
                </a:solidFill>
              </a:rPr>
              <a:t>Email</a:t>
            </a:r>
            <a:r>
              <a:rPr lang="fr-FR" sz="1300" dirty="0">
                <a:solidFill>
                  <a:srgbClr val="001844"/>
                </a:solidFill>
              </a:rPr>
              <a:t> : </a:t>
            </a:r>
            <a:r>
              <a:rPr lang="fr-FR" sz="1300" dirty="0">
                <a:solidFill>
                  <a:srgbClr val="001844"/>
                </a:solidFill>
                <a:hlinkClick r:id="rId4"/>
              </a:rPr>
              <a:t>pension-benefits@cern.ch</a:t>
            </a:r>
            <a:r>
              <a:rPr lang="fr-FR" sz="1300" dirty="0">
                <a:solidFill>
                  <a:srgbClr val="001844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93121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Emilie Clerc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78798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79058" y="3113663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Garance Louvin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63156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64996" y="3119795"/>
            <a:ext cx="1607355" cy="523220"/>
          </a:xfrm>
          <a:prstGeom prst="rect">
            <a:avLst/>
          </a:prstGeom>
          <a:solidFill>
            <a:srgbClr val="00184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400" b="1" dirty="0">
                <a:solidFill>
                  <a:prstClr val="white"/>
                </a:solidFill>
              </a:rPr>
              <a:t>Pilar Herguedas</a:t>
            </a:r>
          </a:p>
          <a:p>
            <a:pPr algn="ctr"/>
            <a:r>
              <a:rPr lang="fr-FR" sz="1400" b="1" dirty="0">
                <a:solidFill>
                  <a:prstClr val="white"/>
                </a:solidFill>
              </a:rPr>
              <a:t>Tel. 72738</a:t>
            </a:r>
          </a:p>
        </p:txBody>
      </p:sp>
    </p:spTree>
    <p:extLst>
      <p:ext uri="{BB962C8B-B14F-4D97-AF65-F5344CB8AC3E}">
        <p14:creationId xmlns:p14="http://schemas.microsoft.com/office/powerpoint/2010/main" val="56331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CH" sz="3200" dirty="0">
                <a:solidFill>
                  <a:srgbClr val="001844"/>
                </a:solidFill>
              </a:rPr>
              <a:t>Contacts clés RH - </a:t>
            </a:r>
            <a:r>
              <a:rPr lang="fr-CH" sz="3200" i="1" dirty="0">
                <a:solidFill>
                  <a:srgbClr val="001844"/>
                </a:solidFill>
              </a:rPr>
              <a:t>Key HR Contacts</a:t>
            </a:r>
            <a:endParaRPr lang="en-GB" sz="32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79393"/>
            <a:ext cx="9144001" cy="508330"/>
          </a:xfrm>
        </p:spPr>
        <p:txBody>
          <a:bodyPr>
            <a:normAutofit fontScale="92500"/>
          </a:bodyPr>
          <a:lstStyle/>
          <a:p>
            <a:pPr marL="36575" indent="0">
              <a:buNone/>
            </a:pPr>
            <a:r>
              <a:rPr lang="fr-CH" sz="1800" b="1" i="1" dirty="0">
                <a:solidFill>
                  <a:srgbClr val="92D050"/>
                </a:solidFill>
              </a:rPr>
              <a:t>Boursiers/</a:t>
            </a:r>
            <a:r>
              <a:rPr lang="fr-CH" sz="1800" b="1" i="1" dirty="0" err="1">
                <a:solidFill>
                  <a:srgbClr val="92D050"/>
                </a:solidFill>
              </a:rPr>
              <a:t>Fellows</a:t>
            </a:r>
            <a:r>
              <a:rPr lang="fr-CH" sz="1800" i="1" dirty="0">
                <a:solidFill>
                  <a:srgbClr val="92D050"/>
                </a:solidFill>
              </a:rPr>
              <a:t>	        </a:t>
            </a:r>
            <a:r>
              <a:rPr lang="fr-CH" sz="1800" b="1" i="1" dirty="0">
                <a:solidFill>
                  <a:srgbClr val="C00000"/>
                </a:solidFill>
              </a:rPr>
              <a:t>Etudiants/</a:t>
            </a:r>
            <a:r>
              <a:rPr lang="fr-CH" sz="1800" b="1" i="1" dirty="0" err="1">
                <a:solidFill>
                  <a:srgbClr val="C00000"/>
                </a:solidFill>
              </a:rPr>
              <a:t>Students</a:t>
            </a:r>
            <a:r>
              <a:rPr lang="fr-CH" sz="1800" b="1" i="1" dirty="0">
                <a:solidFill>
                  <a:srgbClr val="C00000"/>
                </a:solidFill>
              </a:rPr>
              <a:t>  </a:t>
            </a:r>
            <a:r>
              <a:rPr lang="fr-CH" sz="1800" i="1" dirty="0">
                <a:solidFill>
                  <a:srgbClr val="C00000"/>
                </a:solidFill>
              </a:rPr>
              <a:t>                    </a:t>
            </a:r>
            <a:r>
              <a:rPr lang="fr-CH" sz="1800" b="1" dirty="0" smtClean="0">
                <a:solidFill>
                  <a:srgbClr val="FFC000"/>
                </a:solidFill>
              </a:rPr>
              <a:t>Associés</a:t>
            </a:r>
            <a:r>
              <a:rPr lang="fr-CH" sz="1800" b="1" i="1" dirty="0" smtClean="0">
                <a:solidFill>
                  <a:srgbClr val="FFC000"/>
                </a:solidFill>
              </a:rPr>
              <a:t>/Associates</a:t>
            </a:r>
            <a:endParaRPr lang="fr-CH" sz="1800" b="1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C00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fr-CH" sz="3200" i="1" dirty="0">
              <a:solidFill>
                <a:srgbClr val="FFC000"/>
              </a:solidFill>
            </a:endParaRPr>
          </a:p>
          <a:p>
            <a:pPr marL="36575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7703074" y="1311582"/>
            <a:ext cx="776972" cy="98175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21" t="14300" r="58435" b="52100"/>
          <a:stretch/>
        </p:blipFill>
        <p:spPr>
          <a:xfrm>
            <a:off x="435788" y="1240504"/>
            <a:ext cx="744816" cy="933363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5" r="4339"/>
          <a:stretch/>
        </p:blipFill>
        <p:spPr>
          <a:xfrm>
            <a:off x="435788" y="2274249"/>
            <a:ext cx="744816" cy="99078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19" name="Text Box 51"/>
          <p:cNvSpPr txBox="1"/>
          <p:nvPr/>
        </p:nvSpPr>
        <p:spPr>
          <a:xfrm>
            <a:off x="4715549" y="371749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0" name="Text Box 46"/>
          <p:cNvSpPr txBox="1"/>
          <p:nvPr/>
        </p:nvSpPr>
        <p:spPr>
          <a:xfrm>
            <a:off x="4703426" y="1480821"/>
            <a:ext cx="1516241" cy="62149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Student programme coordinator</a:t>
            </a:r>
            <a: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10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100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1" name="Text Box 46"/>
          <p:cNvSpPr txBox="1"/>
          <p:nvPr/>
        </p:nvSpPr>
        <p:spPr>
          <a:xfrm>
            <a:off x="6561574" y="2364394"/>
            <a:ext cx="1043696" cy="405247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Ingrid HAUG</a:t>
            </a:r>
            <a:b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fr-CH" sz="788" b="1" dirty="0">
                <a:solidFill>
                  <a:srgbClr val="001844"/>
                </a:solidFill>
                <a:ea typeface="Calibri"/>
                <a:cs typeface="Times New Roman"/>
              </a:rPr>
              <a:t>74472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23" name="Text Box 51"/>
          <p:cNvSpPr txBox="1"/>
          <p:nvPr/>
        </p:nvSpPr>
        <p:spPr>
          <a:xfrm>
            <a:off x="1344685" y="2640431"/>
            <a:ext cx="1391670" cy="376110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Katerina JANAQI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71816</a:t>
            </a:r>
          </a:p>
        </p:txBody>
      </p:sp>
      <p:pic>
        <p:nvPicPr>
          <p:cNvPr id="24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85518" y="1240288"/>
            <a:ext cx="740819" cy="960567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6" t="11365" r="26952" b="60514"/>
          <a:stretch/>
        </p:blipFill>
        <p:spPr>
          <a:xfrm>
            <a:off x="441932" y="3357993"/>
            <a:ext cx="738673" cy="933364"/>
          </a:xfrm>
          <a:prstGeom prst="rect">
            <a:avLst/>
          </a:prstGeom>
          <a:ln>
            <a:solidFill>
              <a:srgbClr val="001844"/>
            </a:solidFill>
          </a:ln>
        </p:spPr>
      </p:pic>
      <p:sp>
        <p:nvSpPr>
          <p:cNvPr id="26" name="Text Box 46"/>
          <p:cNvSpPr txBox="1"/>
          <p:nvPr/>
        </p:nvSpPr>
        <p:spPr>
          <a:xfrm>
            <a:off x="1242426" y="1493810"/>
            <a:ext cx="2325616" cy="758729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Katharine THOMAS-CHEVREUX</a:t>
            </a:r>
            <a:b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900" b="1" dirty="0">
                <a:solidFill>
                  <a:srgbClr val="EF5091"/>
                </a:solidFill>
                <a:ea typeface="Calibri"/>
                <a:cs typeface="Times New Roman"/>
              </a:rPr>
              <a:t>Fellowship programme coordinator</a:t>
            </a:r>
            <a: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  <a:t/>
            </a:r>
            <a:br>
              <a:rPr lang="fr-CH" sz="1050" b="1" dirty="0">
                <a:solidFill>
                  <a:srgbClr val="EF5091"/>
                </a:solidFill>
                <a:ea typeface="Calibri"/>
                <a:cs typeface="Times New Roman"/>
              </a:rPr>
            </a:br>
            <a:r>
              <a:rPr lang="fr-CH" sz="1050" b="1" dirty="0">
                <a:solidFill>
                  <a:srgbClr val="001844"/>
                </a:solidFill>
                <a:ea typeface="Calibri"/>
                <a:cs typeface="Times New Roman"/>
              </a:rPr>
              <a:t>74471</a:t>
            </a:r>
            <a:r>
              <a:rPr lang="en-GB" sz="1050" b="1" dirty="0">
                <a:solidFill>
                  <a:srgbClr val="001844"/>
                </a:solidFill>
                <a:ea typeface="Calibri"/>
                <a:cs typeface="Times New Roman"/>
              </a:rPr>
              <a:t> </a:t>
            </a:r>
          </a:p>
        </p:txBody>
      </p:sp>
      <p:sp>
        <p:nvSpPr>
          <p:cNvPr id="27" name="Text Box 51"/>
          <p:cNvSpPr txBox="1"/>
          <p:nvPr/>
        </p:nvSpPr>
        <p:spPr>
          <a:xfrm>
            <a:off x="1385960" y="3747932"/>
            <a:ext cx="1434652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8" name="Text Box 51"/>
          <p:cNvSpPr txBox="1"/>
          <p:nvPr/>
        </p:nvSpPr>
        <p:spPr>
          <a:xfrm>
            <a:off x="7545164" y="2367599"/>
            <a:ext cx="1138891" cy="450118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 err="1">
                <a:solidFill>
                  <a:srgbClr val="001844"/>
                </a:solidFill>
                <a:ea typeface="Calibri"/>
                <a:cs typeface="Times New Roman"/>
              </a:rPr>
              <a:t>Géraldine</a:t>
            </a: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 BALLET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74151</a:t>
            </a:r>
          </a:p>
        </p:txBody>
      </p:sp>
      <p:sp>
        <p:nvSpPr>
          <p:cNvPr id="22" name="Text Box 51"/>
          <p:cNvSpPr txBox="1"/>
          <p:nvPr/>
        </p:nvSpPr>
        <p:spPr>
          <a:xfrm>
            <a:off x="4691374" y="2694443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1100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1100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endParaRPr lang="en-GB" sz="1100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29" name="Content Placeholder 1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06078" y="1311582"/>
            <a:ext cx="754690" cy="978552"/>
          </a:xfrm>
          <a:prstGeom prst="rect">
            <a:avLst/>
          </a:prstGeom>
          <a:ln>
            <a:solidFill>
              <a:srgbClr val="001844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3791453" y="2274249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43" t="8439" r="27290" b="47227"/>
          <a:stretch/>
        </p:blipFill>
        <p:spPr>
          <a:xfrm>
            <a:off x="6709630" y="2955817"/>
            <a:ext cx="747584" cy="1000622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sp>
        <p:nvSpPr>
          <p:cNvPr id="32" name="Text Box 51"/>
          <p:cNvSpPr txBox="1"/>
          <p:nvPr/>
        </p:nvSpPr>
        <p:spPr>
          <a:xfrm>
            <a:off x="6431623" y="3974555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Jennifer DEMBSKI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72735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sp>
        <p:nvSpPr>
          <p:cNvPr id="33" name="Text Box 51"/>
          <p:cNvSpPr txBox="1"/>
          <p:nvPr/>
        </p:nvSpPr>
        <p:spPr>
          <a:xfrm>
            <a:off x="7479182" y="4003386"/>
            <a:ext cx="1492065" cy="477885"/>
          </a:xfrm>
          <a:prstGeom prst="rect">
            <a:avLst/>
          </a:prstGeom>
          <a:grp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  <a:t>Celine DELIEUTRAZ</a:t>
            </a:r>
            <a:br>
              <a:rPr lang="en-GB" sz="788" b="1" dirty="0">
                <a:solidFill>
                  <a:srgbClr val="001844"/>
                </a:solidFill>
                <a:ea typeface="Calibri"/>
                <a:cs typeface="Times New Roman"/>
              </a:rPr>
            </a:br>
            <a:r>
              <a:rPr lang="en-US" sz="788" b="1" dirty="0">
                <a:solidFill>
                  <a:srgbClr val="001844"/>
                </a:solidFill>
                <a:ea typeface="Calibri"/>
                <a:cs typeface="Times New Roman"/>
              </a:rPr>
              <a:t>63786</a:t>
            </a:r>
            <a:endParaRPr lang="en-GB" sz="788" b="1" dirty="0">
              <a:solidFill>
                <a:srgbClr val="001844"/>
              </a:solidFill>
              <a:ea typeface="Calibri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27" y="3348499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841" y="2949176"/>
            <a:ext cx="748745" cy="102537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4004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1007604" y="14416"/>
            <a:ext cx="5755489" cy="4405678"/>
            <a:chOff x="553108" y="9339"/>
            <a:chExt cx="8378914" cy="6441163"/>
          </a:xfrm>
        </p:grpSpPr>
        <p:grpSp>
          <p:nvGrpSpPr>
            <p:cNvPr id="3" name="Group 2"/>
            <p:cNvGrpSpPr/>
            <p:nvPr/>
          </p:nvGrpSpPr>
          <p:grpSpPr>
            <a:xfrm>
              <a:off x="553108" y="9339"/>
              <a:ext cx="8378914" cy="6441163"/>
              <a:chOff x="256097" y="9338"/>
              <a:chExt cx="8378914" cy="6441163"/>
            </a:xfrm>
          </p:grpSpPr>
          <p:sp>
            <p:nvSpPr>
              <p:cNvPr id="60" name="Text Box 58"/>
              <p:cNvSpPr txBox="1"/>
              <p:nvPr/>
            </p:nvSpPr>
            <p:spPr>
              <a:xfrm flipH="1">
                <a:off x="3463434" y="3283688"/>
                <a:ext cx="1005374" cy="53710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27000" tIns="34290" rIns="2700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Christille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POIX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SMB, HSE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63335 - 167510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7" name="Text Box 54"/>
              <p:cNvSpPr txBox="1"/>
              <p:nvPr/>
            </p:nvSpPr>
            <p:spPr>
              <a:xfrm flipH="1">
                <a:off x="2350970" y="3325319"/>
                <a:ext cx="1162249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Aurélie CHOY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HR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, DG, ATS, RCS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79344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8" name="Picture 77"/>
              <p:cNvPicPr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336"/>
              <a:stretch/>
            </p:blipFill>
            <p:spPr bwMode="auto">
              <a:xfrm>
                <a:off x="2484179" y="2027036"/>
                <a:ext cx="943367" cy="1263181"/>
              </a:xfrm>
              <a:prstGeom prst="rect">
                <a:avLst/>
              </a:prstGeom>
              <a:noFill/>
              <a:ln w="28575"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15" name="Text Box 46"/>
              <p:cNvSpPr txBox="1"/>
              <p:nvPr/>
            </p:nvSpPr>
            <p:spPr>
              <a:xfrm>
                <a:off x="256097" y="1287292"/>
                <a:ext cx="1441789" cy="75381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Marie-Laure</a:t>
                </a:r>
                <a:r>
                  <a:rPr kumimoji="0" lang="en-GB" sz="52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RIVIER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17ABD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Group Leader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79866 - 168946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CDDC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 </a:t>
                </a:r>
                <a:endParaRPr kumimoji="0" lang="en-GB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116" name="Picture 115"/>
              <p:cNvPicPr>
                <a:picLocks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13" r="13986" b="-61"/>
              <a:stretch/>
            </p:blipFill>
            <p:spPr bwMode="auto">
              <a:xfrm>
                <a:off x="476896" y="9338"/>
                <a:ext cx="982674" cy="1302655"/>
              </a:xfrm>
              <a:prstGeom prst="rect">
                <a:avLst/>
              </a:prstGeom>
              <a:grp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4" name="Text Box 54"/>
              <p:cNvSpPr txBox="1"/>
              <p:nvPr/>
            </p:nvSpPr>
            <p:spPr>
              <a:xfrm flipH="1">
                <a:off x="5362422" y="3275721"/>
                <a:ext cx="1286323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Nina KOIVUNEN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TH, EP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63856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4" name="Picture 3"/>
              <p:cNvPicPr>
                <a:picLocks/>
              </p:cNvPicPr>
              <p:nvPr/>
            </p:nvPicPr>
            <p:blipFill rotWithShape="1">
              <a:blip r:embed="rId5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911" r="10211"/>
              <a:stretch/>
            </p:blipFill>
            <p:spPr>
              <a:xfrm>
                <a:off x="5516710" y="2027036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2677"/>
              <a:stretch/>
            </p:blipFill>
            <p:spPr>
              <a:xfrm>
                <a:off x="3502656" y="2027036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46" name="Text Box 61"/>
              <p:cNvSpPr txBox="1"/>
              <p:nvPr/>
            </p:nvSpPr>
            <p:spPr>
              <a:xfrm flipH="1">
                <a:off x="1437270" y="3282348"/>
                <a:ext cx="1071146" cy="53659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34290" rIns="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Sebastian BOTT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BE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77954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55" name="Text Box 54"/>
              <p:cNvSpPr txBox="1"/>
              <p:nvPr/>
            </p:nvSpPr>
            <p:spPr>
              <a:xfrm flipH="1">
                <a:off x="7348689" y="3281834"/>
                <a:ext cx="1286322" cy="523841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Valeria PEREZ REALE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TE</a:t>
                </a:r>
                <a:br>
                  <a:rPr kumimoji="0" lang="fr-CH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62424 - 169683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56" name="Picture 55"/>
              <p:cNvPicPr>
                <a:picLocks/>
              </p:cNvPicPr>
              <p:nvPr/>
            </p:nvPicPr>
            <p:blipFill rotWithShape="1">
              <a:blip r:embed="rId7" cstate="print">
                <a:lum contrast="3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11" t="11209" r="11979" b="31100"/>
              <a:stretch/>
            </p:blipFill>
            <p:spPr>
              <a:xfrm>
                <a:off x="6576800" y="2018820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934" t="12533" r="14231" b="30274"/>
              <a:stretch/>
            </p:blipFill>
            <p:spPr>
              <a:xfrm>
                <a:off x="1455074" y="2026037"/>
                <a:ext cx="943367" cy="1263181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677" b="15350"/>
              <a:stretch/>
            </p:blipFill>
            <p:spPr>
              <a:xfrm>
                <a:off x="7520167" y="2026037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53" name="Text Box 56"/>
              <p:cNvSpPr txBox="1"/>
              <p:nvPr/>
            </p:nvSpPr>
            <p:spPr>
              <a:xfrm flipH="1">
                <a:off x="7078804" y="5872827"/>
                <a:ext cx="1165032" cy="537267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Jessica MARTINS MOREIRA 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         for EN</a:t>
                </a:r>
              </a:p>
            </p:txBody>
          </p:sp>
          <p:pic>
            <p:nvPicPr>
              <p:cNvPr id="68" name="Picture 67"/>
              <p:cNvPicPr>
                <a:picLocks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53" r="5453"/>
              <a:stretch/>
            </p:blipFill>
            <p:spPr>
              <a:xfrm>
                <a:off x="7182550" y="4612863"/>
                <a:ext cx="982674" cy="1263181"/>
              </a:xfrm>
              <a:prstGeom prst="rect">
                <a:avLst/>
              </a:prstGeom>
            </p:spPr>
          </p:pic>
          <p:sp>
            <p:nvSpPr>
              <p:cNvPr id="70" name="Text Box 56"/>
              <p:cNvSpPr txBox="1"/>
              <p:nvPr/>
            </p:nvSpPr>
            <p:spPr>
              <a:xfrm flipH="1">
                <a:off x="3825720" y="5874053"/>
                <a:ext cx="1314524" cy="522307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Francesco CASTIGLIONE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fellow</a:t>
                </a: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BA72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BA72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80BA72"/>
                  </a:solidFill>
                  <a:effectLst/>
                  <a:uLnTx/>
                  <a:uFillTx/>
                  <a:latin typeface="Agency FB"/>
                  <a:ea typeface="Calibri"/>
                  <a:cs typeface="Times New Roman"/>
                </a:endParaRPr>
              </a:p>
            </p:txBody>
          </p:sp>
          <p:pic>
            <p:nvPicPr>
              <p:cNvPr id="71" name="Picture 70"/>
              <p:cNvPicPr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8692" y="4614559"/>
                <a:ext cx="982674" cy="1263181"/>
              </a:xfrm>
              <a:prstGeom prst="rect">
                <a:avLst/>
              </a:prstGeom>
            </p:spPr>
          </p:pic>
          <p:sp>
            <p:nvSpPr>
              <p:cNvPr id="72" name="Text Box 60"/>
              <p:cNvSpPr txBox="1"/>
              <p:nvPr/>
            </p:nvSpPr>
            <p:spPr>
              <a:xfrm flipH="1">
                <a:off x="4894833" y="5923195"/>
                <a:ext cx="1220301" cy="527306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Emeline DOLMAZON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for EP, TH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80BA72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 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5" name="Picture 74"/>
              <p:cNvPicPr>
                <a:picLocks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32" t="17504" r="20559" b="22695"/>
              <a:stretch/>
            </p:blipFill>
            <p:spPr bwMode="auto">
              <a:xfrm flipH="1">
                <a:off x="5059978" y="4629718"/>
                <a:ext cx="982674" cy="1251338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76" name="Text Box 59"/>
              <p:cNvSpPr txBox="1"/>
              <p:nvPr/>
            </p:nvSpPr>
            <p:spPr>
              <a:xfrm flipH="1">
                <a:off x="5938905" y="5874053"/>
                <a:ext cx="1393227" cy="480996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Donia GRANDCLAUDE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assistant for SMB, HSE, FAP, PF, IR, HR, DG, IPT, ATS, RCS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9" name="Picture 78"/>
              <p:cNvPicPr>
                <a:picLocks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34" t="22302" r="29333" b="39070"/>
              <a:stretch/>
            </p:blipFill>
            <p:spPr bwMode="auto">
              <a:xfrm>
                <a:off x="6121264" y="4612863"/>
                <a:ext cx="982674" cy="1263181"/>
              </a:xfrm>
              <a:prstGeom prst="rect">
                <a:avLst/>
              </a:prstGeom>
              <a:grpFill/>
              <a:ln w="28575"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50" name="Text Box 50"/>
              <p:cNvSpPr txBox="1"/>
              <p:nvPr/>
            </p:nvSpPr>
            <p:spPr>
              <a:xfrm flipH="1">
                <a:off x="6377305" y="3314347"/>
                <a:ext cx="1262205" cy="522310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35100" tIns="0" rIns="3510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Florence</a:t>
                </a:r>
                <a:r>
                  <a:rPr kumimoji="0" lang="en-GB" sz="375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 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LICCI-OUNNOUGH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Deputy Group Leader 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EN, </a:t>
                </a:r>
                <a:r>
                  <a:rPr kumimoji="0" lang="en-GB" sz="75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IPT, IR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79189 - 161306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sp>
            <p:nvSpPr>
              <p:cNvPr id="73" name="Text Box 51"/>
              <p:cNvSpPr txBox="1"/>
              <p:nvPr/>
            </p:nvSpPr>
            <p:spPr>
              <a:xfrm>
                <a:off x="4286241" y="3334957"/>
                <a:ext cx="1393380" cy="521975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0" rIns="6858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Marie-Luce FALIPOU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HRA for FAP, </a:t>
                </a:r>
                <a:r>
                  <a:rPr kumimoji="0" lang="en-GB" sz="75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PF, IT</a:t>
                </a: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/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74701 - 161210</a:t>
                </a:r>
                <a:endParaRPr kumimoji="0" lang="en-GB" sz="75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Calibri"/>
                  <a:cs typeface="Times New Roman"/>
                </a:endParaRPr>
              </a:p>
            </p:txBody>
          </p:sp>
          <p:pic>
            <p:nvPicPr>
              <p:cNvPr id="74" name="Picture 73"/>
              <p:cNvPicPr>
                <a:picLocks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76" t="1901" r="18609" b="25040"/>
              <a:stretch/>
            </p:blipFill>
            <p:spPr>
              <a:xfrm>
                <a:off x="4509683" y="2027260"/>
                <a:ext cx="943367" cy="1263181"/>
              </a:xfrm>
              <a:prstGeom prst="rect">
                <a:avLst/>
              </a:prstGeom>
            </p:spPr>
          </p:pic>
          <p:sp>
            <p:nvSpPr>
              <p:cNvPr id="80" name="Text Box 45"/>
              <p:cNvSpPr txBox="1"/>
              <p:nvPr/>
            </p:nvSpPr>
            <p:spPr>
              <a:xfrm>
                <a:off x="2571092" y="5876183"/>
                <a:ext cx="1605483" cy="574318"/>
              </a:xfrm>
              <a:prstGeom prst="rect">
                <a:avLst/>
              </a:prstGeom>
              <a:grp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68580" tIns="34290" rIns="68580" bIns="3429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7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Monica                           BULEANDRA</a:t>
                </a:r>
                <a:b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</a:br>
                <a:r>
                  <a:rPr kumimoji="0" lang="en-GB" sz="7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HR Advisory Support Officer </a:t>
                </a:r>
                <a:r>
                  <a:rPr kumimoji="0" lang="en-GB" sz="750" b="1" i="0" u="none" strike="noStrike" kern="1200" cap="none" spc="0" normalizeH="0" baseline="0" noProof="0">
                    <a:ln>
                      <a:noFill/>
                    </a:ln>
                    <a:solidFill>
                      <a:srgbClr val="63A0D7"/>
                    </a:solidFill>
                    <a:effectLst/>
                    <a:uLnTx/>
                    <a:uFillTx/>
                    <a:latin typeface="Agency FB"/>
                    <a:ea typeface="Calibri"/>
                    <a:cs typeface="Times New Roman"/>
                  </a:rPr>
                  <a:t>for BE, TE</a:t>
                </a:r>
                <a:endParaRPr kumimoji="0" lang="en-GB" sz="750" b="1" i="0" u="none" strike="noStrike" kern="1200" cap="none" spc="0" normalizeH="0" baseline="0" noProof="0" dirty="0">
                  <a:ln>
                    <a:noFill/>
                  </a:ln>
                  <a:solidFill>
                    <a:srgbClr val="63A0D7"/>
                  </a:solidFill>
                  <a:effectLst/>
                  <a:uLnTx/>
                  <a:uFillTx/>
                  <a:latin typeface="Agency FB"/>
                  <a:ea typeface="Calibri"/>
                  <a:cs typeface="Times New Roman"/>
                </a:endParaRPr>
              </a:p>
            </p:txBody>
          </p:sp>
        </p:grpSp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74" t="10679" r="23362" b="30973"/>
            <a:stretch/>
          </p:blipFill>
          <p:spPr>
            <a:xfrm>
              <a:off x="3234416" y="4601785"/>
              <a:ext cx="982674" cy="1263181"/>
            </a:xfrm>
            <a:prstGeom prst="rect">
              <a:avLst/>
            </a:prstGeom>
          </p:spPr>
        </p:pic>
      </p:grpSp>
      <p:sp>
        <p:nvSpPr>
          <p:cNvPr id="48" name="Text Box 2168"/>
          <p:cNvSpPr txBox="1"/>
          <p:nvPr/>
        </p:nvSpPr>
        <p:spPr>
          <a:xfrm rot="5400000" flipH="1">
            <a:off x="4199130" y="241622"/>
            <a:ext cx="336103" cy="17833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HR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A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DVISER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S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/>
            </a:r>
            <a:b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</a:br>
            <a:endParaRPr kumimoji="0" lang="en-GB" sz="2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Calibri"/>
              <a:cs typeface="Times New Roman"/>
            </a:endParaRPr>
          </a:p>
        </p:txBody>
      </p:sp>
      <p:sp>
        <p:nvSpPr>
          <p:cNvPr id="52" name="Text Box 2168"/>
          <p:cNvSpPr txBox="1"/>
          <p:nvPr/>
        </p:nvSpPr>
        <p:spPr>
          <a:xfrm rot="5400000" flipH="1">
            <a:off x="3897264" y="1793203"/>
            <a:ext cx="336103" cy="2301113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270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HR</a:t>
            </a:r>
            <a:r>
              <a:rPr kumimoji="0" lang="ro-RO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 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S</a:t>
            </a:r>
            <a:r>
              <a:rPr kumimoji="0" lang="en-GB" sz="21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BatangChe" panose="02030609000101010101" pitchFamily="49" charset="-127"/>
                <a:cs typeface="Arial"/>
              </a:rPr>
              <a:t>UPPORT</a:t>
            </a:r>
          </a:p>
        </p:txBody>
      </p:sp>
      <p:sp>
        <p:nvSpPr>
          <p:cNvPr id="37" name="Text Box 2168"/>
          <p:cNvSpPr txBox="1">
            <a:spLocks noChangeAspect="1"/>
          </p:cNvSpPr>
          <p:nvPr/>
        </p:nvSpPr>
        <p:spPr>
          <a:xfrm rot="5400000" flipV="1">
            <a:off x="4457126" y="-920656"/>
            <a:ext cx="437010" cy="264799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vert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HR FR</a:t>
            </a: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63A0D7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ON</a:t>
            </a:r>
            <a:r>
              <a:rPr kumimoji="0" lang="en-GB" sz="33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gency FB"/>
                <a:ea typeface="Calibri"/>
                <a:cs typeface="Arial"/>
              </a:rPr>
              <a:t>TLINE </a:t>
            </a:r>
            <a:endParaRPr kumimoji="0" lang="en-GB" sz="33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Calibri"/>
              <a:cs typeface="Times New Roman"/>
            </a:endParaRPr>
          </a:p>
        </p:txBody>
      </p:sp>
      <p:sp>
        <p:nvSpPr>
          <p:cNvPr id="3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84428" y="4769694"/>
            <a:ext cx="501424" cy="27384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970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Programme - </a:t>
            </a:r>
            <a:r>
              <a:rPr lang="fr-FR" sz="3000" i="1" dirty="0">
                <a:solidFill>
                  <a:srgbClr val="001844"/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3"/>
            <a:ext cx="8229600" cy="3316898"/>
          </a:xfrm>
        </p:spPr>
        <p:txBody>
          <a:bodyPr>
            <a:normAutofit fontScale="62500" lnSpcReduction="20000"/>
          </a:bodyPr>
          <a:lstStyle/>
          <a:p>
            <a:pPr marL="27432" indent="0">
              <a:buNone/>
            </a:pPr>
            <a:r>
              <a:rPr lang="fr-FR" sz="1900" b="1" i="1" dirty="0" smtClean="0">
                <a:ln w="0"/>
                <a:solidFill>
                  <a:srgbClr val="00B1B0"/>
                </a:solidFill>
              </a:rPr>
              <a:t>8h00 – 09h30 </a:t>
            </a:r>
            <a:r>
              <a:rPr lang="fr-FR" sz="1800" dirty="0" smtClean="0">
                <a:ln w="0"/>
                <a:solidFill>
                  <a:srgbClr val="00B1B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</a:t>
            </a:r>
            <a:r>
              <a:rPr lang="fr-FR" sz="1900" b="1" u="sng" dirty="0" smtClean="0">
                <a:ln w="0"/>
                <a:solidFill>
                  <a:srgbClr val="00B1B0"/>
                </a:solidFill>
              </a:rPr>
              <a:t>Formalités d’entrées / </a:t>
            </a:r>
            <a:r>
              <a:rPr lang="fr-FR" sz="1900" b="1" i="1" u="sng" dirty="0" smtClean="0">
                <a:ln w="0"/>
                <a:solidFill>
                  <a:srgbClr val="00B1B0"/>
                </a:solidFill>
              </a:rPr>
              <a:t>Entrance Formalities</a:t>
            </a:r>
          </a:p>
          <a:p>
            <a:pPr marL="438912" lvl="1" indent="0">
              <a:buNone/>
            </a:pPr>
            <a:r>
              <a:rPr lang="fr-FR" sz="1900" dirty="0" smtClean="0">
                <a:ln w="0"/>
                <a:solidFill>
                  <a:srgbClr val="00B1B0"/>
                </a:solidFill>
              </a:rPr>
              <a:t>	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Café et rencontres </a:t>
            </a:r>
            <a:r>
              <a:rPr lang="fr-FR" sz="1800" i="1" dirty="0" smtClean="0">
                <a:ln w="0"/>
                <a:solidFill>
                  <a:srgbClr val="00B1B0"/>
                </a:solidFill>
              </a:rPr>
              <a:t>/ Coffee and Networking</a:t>
            </a:r>
          </a:p>
          <a:p>
            <a:pPr marL="438912" lvl="1" indent="0">
              <a:buNone/>
            </a:pPr>
            <a:r>
              <a:rPr lang="fr-FR" sz="1800" i="1" dirty="0" smtClean="0">
                <a:ln w="0"/>
                <a:solidFill>
                  <a:srgbClr val="00B1B0"/>
                </a:solidFill>
              </a:rPr>
              <a:t>	V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isite</a:t>
            </a:r>
            <a:r>
              <a:rPr lang="fr-FR" sz="1800" i="1" dirty="0" smtClean="0">
                <a:ln w="0"/>
                <a:solidFill>
                  <a:srgbClr val="00B1B0"/>
                </a:solidFill>
              </a:rPr>
              <a:t> / Visit </a:t>
            </a:r>
            <a:r>
              <a:rPr lang="fr-FR" sz="1800" dirty="0" smtClean="0">
                <a:ln w="0"/>
                <a:solidFill>
                  <a:srgbClr val="00B1B0"/>
                </a:solidFill>
              </a:rPr>
              <a:t>‘CERN Expo’ </a:t>
            </a:r>
          </a:p>
          <a:p>
            <a:pPr marL="27432" indent="0">
              <a:buNone/>
            </a:pPr>
            <a:endParaRPr lang="fr-FR" sz="1800" b="1" dirty="0">
              <a:solidFill>
                <a:srgbClr val="0055A0"/>
              </a:solidFill>
            </a:endParaRPr>
          </a:p>
          <a:p>
            <a:pPr marL="27432" indent="0"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09h30 – 10h25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 smtClean="0">
                <a:solidFill>
                  <a:srgbClr val="001844"/>
                </a:solidFill>
              </a:rPr>
              <a:t>Présentation </a:t>
            </a:r>
            <a:r>
              <a:rPr lang="fr-FR" sz="1900" b="1" u="sng" dirty="0">
                <a:solidFill>
                  <a:srgbClr val="001844"/>
                </a:solidFill>
              </a:rPr>
              <a:t>sur / </a:t>
            </a:r>
            <a:r>
              <a:rPr lang="fr-FR" sz="1900" b="1" i="1" u="sng" dirty="0" err="1" smtClean="0">
                <a:solidFill>
                  <a:srgbClr val="001844"/>
                </a:solidFill>
              </a:rPr>
              <a:t>Presentations</a:t>
            </a:r>
            <a:r>
              <a:rPr lang="fr-FR" sz="1900" b="1" i="1" u="sng" dirty="0" smtClean="0">
                <a:solidFill>
                  <a:srgbClr val="001844"/>
                </a:solidFill>
              </a:rPr>
              <a:t> 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La structure du CERN / </a:t>
            </a:r>
            <a:r>
              <a:rPr lang="fr-FR" sz="1800" i="1" dirty="0" smtClean="0">
                <a:solidFill>
                  <a:srgbClr val="001844"/>
                </a:solidFill>
              </a:rPr>
              <a:t>CERN Structure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Cartes officielles / </a:t>
            </a:r>
            <a:r>
              <a:rPr lang="fr-FR" sz="1800" i="1" dirty="0" smtClean="0">
                <a:solidFill>
                  <a:srgbClr val="001844"/>
                </a:solidFill>
              </a:rPr>
              <a:t>Official </a:t>
            </a:r>
            <a:r>
              <a:rPr lang="fr-FR" sz="1800" i="1" dirty="0" err="1" smtClean="0">
                <a:solidFill>
                  <a:srgbClr val="001844"/>
                </a:solidFill>
              </a:rPr>
              <a:t>cards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Installation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Congés / </a:t>
            </a:r>
            <a:r>
              <a:rPr lang="fr-FR" sz="1800" i="1" dirty="0" err="1" smtClean="0">
                <a:solidFill>
                  <a:srgbClr val="001844"/>
                </a:solidFill>
              </a:rPr>
              <a:t>Leave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Assurance maladie / </a:t>
            </a:r>
            <a:r>
              <a:rPr lang="fr-FR" sz="1800" i="1" dirty="0" err="1" smtClean="0">
                <a:solidFill>
                  <a:srgbClr val="001844"/>
                </a:solidFill>
              </a:rPr>
              <a:t>Health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  <a:r>
              <a:rPr lang="fr-FR" sz="1800" i="1" dirty="0" err="1" smtClean="0">
                <a:solidFill>
                  <a:srgbClr val="001844"/>
                </a:solidFill>
              </a:rPr>
              <a:t>Insurance</a:t>
            </a:r>
            <a:endParaRPr lang="fr-FR" sz="1800" i="1" dirty="0" smtClean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Caisse de pension / </a:t>
            </a:r>
            <a:r>
              <a:rPr lang="fr-FR" sz="1800" i="1" dirty="0" smtClean="0">
                <a:solidFill>
                  <a:srgbClr val="001844"/>
                </a:solidFill>
              </a:rPr>
              <a:t>Pension </a:t>
            </a:r>
            <a:r>
              <a:rPr lang="fr-FR" sz="1800" i="1" dirty="0" err="1" smtClean="0">
                <a:solidFill>
                  <a:srgbClr val="001844"/>
                </a:solidFill>
              </a:rPr>
              <a:t>Fund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i="1" dirty="0" smtClean="0">
                <a:solidFill>
                  <a:srgbClr val="001844"/>
                </a:solidFill>
              </a:rPr>
              <a:t>Safety – </a:t>
            </a:r>
            <a:r>
              <a:rPr lang="fr-FR" sz="1800" i="1" dirty="0" err="1">
                <a:solidFill>
                  <a:srgbClr val="001844"/>
                </a:solidFill>
              </a:rPr>
              <a:t>C</a:t>
            </a:r>
            <a:r>
              <a:rPr lang="fr-FR" sz="1800" i="1" dirty="0" err="1" smtClean="0">
                <a:solidFill>
                  <a:srgbClr val="001844"/>
                </a:solidFill>
              </a:rPr>
              <a:t>omputing</a:t>
            </a:r>
            <a:r>
              <a:rPr lang="fr-FR" sz="1800" i="1" dirty="0" smtClean="0">
                <a:solidFill>
                  <a:srgbClr val="001844"/>
                </a:solidFill>
              </a:rPr>
              <a:t> – Staff Association – Service </a:t>
            </a:r>
            <a:r>
              <a:rPr lang="fr-FR" sz="1800" i="1" dirty="0" err="1" smtClean="0">
                <a:solidFill>
                  <a:srgbClr val="001844"/>
                </a:solidFill>
              </a:rPr>
              <a:t>Now</a:t>
            </a:r>
            <a:r>
              <a:rPr lang="fr-FR" sz="1800" i="1" dirty="0" smtClean="0">
                <a:solidFill>
                  <a:srgbClr val="001844"/>
                </a:solidFill>
              </a:rPr>
              <a:t>  </a:t>
            </a:r>
          </a:p>
          <a:p>
            <a:pPr lvl="3">
              <a:buClr>
                <a:srgbClr val="001844"/>
              </a:buClr>
              <a:buFont typeface="Courier New" panose="02070309020205020404" pitchFamily="49" charset="0"/>
              <a:buChar char="o"/>
            </a:pPr>
            <a:endParaRPr lang="fr-FR" sz="1300" i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10h25 </a:t>
            </a:r>
            <a:r>
              <a:rPr lang="fr-FR" sz="1900" b="1" dirty="0">
                <a:solidFill>
                  <a:srgbClr val="001844"/>
                </a:solidFill>
              </a:rPr>
              <a:t>– </a:t>
            </a:r>
            <a:r>
              <a:rPr lang="fr-FR" sz="1900" b="1" dirty="0" smtClean="0">
                <a:solidFill>
                  <a:srgbClr val="001844"/>
                </a:solidFill>
              </a:rPr>
              <a:t>11:00 : </a:t>
            </a:r>
            <a:r>
              <a:rPr lang="fr-FR" sz="1900" b="1" u="sng" dirty="0" smtClean="0">
                <a:solidFill>
                  <a:srgbClr val="001844"/>
                </a:solidFill>
              </a:rPr>
              <a:t>Vos questions aux experts / Q&amp;A: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Ask</a:t>
            </a:r>
            <a:r>
              <a:rPr lang="fr-FR" sz="1900" b="1" u="sng" dirty="0" smtClean="0">
                <a:solidFill>
                  <a:srgbClr val="001844"/>
                </a:solidFill>
              </a:rPr>
              <a:t> the experts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1">
              <a:buClr>
                <a:srgbClr val="001844"/>
              </a:buClr>
              <a:buNone/>
            </a:pPr>
            <a:endParaRPr lang="fr-FR" sz="1800" b="1" dirty="0">
              <a:solidFill>
                <a:srgbClr val="001844"/>
              </a:solidFill>
            </a:endParaRPr>
          </a:p>
          <a:p>
            <a:pPr marL="27432" indent="0">
              <a:buClr>
                <a:srgbClr val="001844"/>
              </a:buClr>
              <a:buNone/>
            </a:pPr>
            <a:r>
              <a:rPr lang="fr-FR" sz="1900" b="1" dirty="0" smtClean="0">
                <a:solidFill>
                  <a:srgbClr val="001844"/>
                </a:solidFill>
              </a:rPr>
              <a:t>Ensuite / </a:t>
            </a:r>
            <a:r>
              <a:rPr lang="fr-FR" sz="1900" b="1" i="1" dirty="0" err="1" smtClean="0">
                <a:solidFill>
                  <a:srgbClr val="001844"/>
                </a:solidFill>
              </a:rPr>
              <a:t>Next</a:t>
            </a:r>
            <a:r>
              <a:rPr lang="fr-FR" sz="1900" b="1" i="1" dirty="0" smtClean="0">
                <a:solidFill>
                  <a:srgbClr val="001844"/>
                </a:solidFill>
              </a:rPr>
              <a:t> </a:t>
            </a:r>
            <a:r>
              <a:rPr lang="fr-FR" sz="1800" b="1" dirty="0" smtClean="0">
                <a:solidFill>
                  <a:srgbClr val="001844"/>
                </a:solidFill>
              </a:rPr>
              <a:t>: </a:t>
            </a:r>
            <a:r>
              <a:rPr lang="fr-FR" sz="1900" b="1" u="sng" dirty="0">
                <a:solidFill>
                  <a:srgbClr val="001844"/>
                </a:solidFill>
              </a:rPr>
              <a:t>E</a:t>
            </a:r>
            <a:r>
              <a:rPr lang="fr-FR" sz="1900" b="1" u="sng" dirty="0" smtClean="0">
                <a:solidFill>
                  <a:srgbClr val="001844"/>
                </a:solidFill>
              </a:rPr>
              <a:t>n route pour votre département /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Leave</a:t>
            </a:r>
            <a:r>
              <a:rPr lang="fr-FR" sz="1900" b="1" u="sng" dirty="0" smtClean="0">
                <a:solidFill>
                  <a:srgbClr val="001844"/>
                </a:solidFill>
              </a:rPr>
              <a:t> for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your</a:t>
            </a:r>
            <a:r>
              <a:rPr lang="fr-FR" sz="1900" b="1" u="sng" dirty="0" smtClean="0">
                <a:solidFill>
                  <a:srgbClr val="001844"/>
                </a:solidFill>
              </a:rPr>
              <a:t> </a:t>
            </a:r>
            <a:r>
              <a:rPr lang="fr-FR" sz="1900" b="1" u="sng" dirty="0" err="1" smtClean="0">
                <a:solidFill>
                  <a:srgbClr val="001844"/>
                </a:solidFill>
              </a:rPr>
              <a:t>Department</a:t>
            </a:r>
            <a:endParaRPr lang="fr-FR" sz="1900" b="1" u="sng" dirty="0">
              <a:solidFill>
                <a:srgbClr val="001844"/>
              </a:solidFill>
            </a:endParaRP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>
                <a:solidFill>
                  <a:srgbClr val="001844"/>
                </a:solidFill>
              </a:rPr>
              <a:t>Formalités d’arrivées (ex. carte d’accès) – </a:t>
            </a:r>
            <a:r>
              <a:rPr lang="fr-FR" sz="1800" i="1" dirty="0">
                <a:solidFill>
                  <a:srgbClr val="001844"/>
                </a:solidFill>
              </a:rPr>
              <a:t>Entrance </a:t>
            </a:r>
            <a:r>
              <a:rPr lang="fr-FR" sz="1800" i="1" dirty="0" err="1">
                <a:solidFill>
                  <a:srgbClr val="001844"/>
                </a:solidFill>
              </a:rPr>
              <a:t>formalities</a:t>
            </a:r>
            <a:r>
              <a:rPr lang="fr-FR" sz="1800" i="1" dirty="0">
                <a:solidFill>
                  <a:srgbClr val="001844"/>
                </a:solidFill>
              </a:rPr>
              <a:t> (</a:t>
            </a:r>
            <a:r>
              <a:rPr lang="fr-FR" sz="1800" i="1" dirty="0" err="1">
                <a:solidFill>
                  <a:srgbClr val="001844"/>
                </a:solidFill>
              </a:rPr>
              <a:t>eg</a:t>
            </a:r>
            <a:r>
              <a:rPr lang="fr-FR" sz="1800" i="1" dirty="0">
                <a:solidFill>
                  <a:srgbClr val="001844"/>
                </a:solidFill>
              </a:rPr>
              <a:t>. Access </a:t>
            </a:r>
            <a:r>
              <a:rPr lang="fr-FR" sz="1800" i="1" dirty="0" err="1">
                <a:solidFill>
                  <a:srgbClr val="001844"/>
                </a:solidFill>
              </a:rPr>
              <a:t>card</a:t>
            </a:r>
            <a:r>
              <a:rPr lang="fr-FR" sz="1800" i="1" dirty="0">
                <a:solidFill>
                  <a:srgbClr val="001844"/>
                </a:solidFill>
              </a:rPr>
              <a:t>)</a:t>
            </a:r>
          </a:p>
          <a:p>
            <a:pPr lvl="3">
              <a:buClr>
                <a:srgbClr val="001844"/>
              </a:buClr>
              <a:buFont typeface="Wingdings" panose="05000000000000000000" pitchFamily="2" charset="2"/>
              <a:buChar char="§"/>
            </a:pPr>
            <a:r>
              <a:rPr lang="fr-FR" sz="1800" dirty="0" smtClean="0">
                <a:solidFill>
                  <a:srgbClr val="001844"/>
                </a:solidFill>
              </a:rPr>
              <a:t>Rencontre avec votre DAO– </a:t>
            </a:r>
            <a:r>
              <a:rPr lang="fr-FR" sz="1800" i="1" dirty="0" err="1" smtClean="0">
                <a:solidFill>
                  <a:srgbClr val="001844"/>
                </a:solidFill>
              </a:rPr>
              <a:t>Meet</a:t>
            </a:r>
            <a:r>
              <a:rPr lang="fr-FR" sz="1800" i="1" dirty="0" smtClean="0">
                <a:solidFill>
                  <a:srgbClr val="001844"/>
                </a:solidFill>
              </a:rPr>
              <a:t> </a:t>
            </a:r>
            <a:r>
              <a:rPr lang="fr-FR" sz="1800" i="1" dirty="0" err="1" smtClean="0">
                <a:solidFill>
                  <a:srgbClr val="001844"/>
                </a:solidFill>
              </a:rPr>
              <a:t>your</a:t>
            </a:r>
            <a:r>
              <a:rPr lang="fr-FR" sz="1800" i="1" dirty="0" smtClean="0">
                <a:solidFill>
                  <a:srgbClr val="001844"/>
                </a:solidFill>
              </a:rPr>
              <a:t> DAO</a:t>
            </a:r>
          </a:p>
          <a:p>
            <a:pPr marL="313182" indent="-285750">
              <a:buFont typeface="Wingdings" panose="05000000000000000000" pitchFamily="2" charset="2"/>
              <a:buChar char="§"/>
            </a:pPr>
            <a:endParaRPr lang="fr-FR" sz="1650" b="1" dirty="0">
              <a:solidFill>
                <a:srgbClr val="0055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loud 7"/>
          <p:cNvSpPr/>
          <p:nvPr/>
        </p:nvSpPr>
        <p:spPr>
          <a:xfrm rot="1124524">
            <a:off x="6948555" y="2308716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fr-CH" sz="2400" b="1" kern="0" dirty="0">
                <a:solidFill>
                  <a:srgbClr val="001844"/>
                </a:solidFill>
                <a:latin typeface="Calibri"/>
              </a:rPr>
              <a:t>DAO</a:t>
            </a:r>
            <a:endParaRPr lang="en-US" sz="2400" b="1" kern="0" dirty="0">
              <a:solidFill>
                <a:srgbClr val="00184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16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829678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3000" dirty="0" err="1">
                <a:solidFill>
                  <a:srgbClr val="001844"/>
                </a:solidFill>
              </a:rPr>
              <a:t>L’entretien</a:t>
            </a:r>
            <a:r>
              <a:rPr lang="en-US" sz="3000" dirty="0">
                <a:solidFill>
                  <a:srgbClr val="001844"/>
                </a:solidFill>
              </a:rPr>
              <a:t> </a:t>
            </a:r>
            <a:r>
              <a:rPr lang="en-US" sz="3000" dirty="0" err="1">
                <a:solidFill>
                  <a:srgbClr val="001844"/>
                </a:solidFill>
              </a:rPr>
              <a:t>d’entrée</a:t>
            </a:r>
            <a:r>
              <a:rPr lang="en-US" sz="3000" dirty="0">
                <a:solidFill>
                  <a:srgbClr val="001844"/>
                </a:solidFill>
              </a:rPr>
              <a:t> en </a:t>
            </a:r>
            <a:r>
              <a:rPr lang="en-US" sz="3000" dirty="0" err="1" smtClean="0">
                <a:solidFill>
                  <a:srgbClr val="001844"/>
                </a:solidFill>
              </a:rPr>
              <a:t>fonctions</a:t>
            </a:r>
            <a:r>
              <a:rPr lang="en-US" sz="3000" dirty="0" smtClean="0">
                <a:solidFill>
                  <a:srgbClr val="001844"/>
                </a:solidFill>
              </a:rPr>
              <a:t/>
            </a:r>
            <a:br>
              <a:rPr lang="en-US" sz="3000" dirty="0" smtClean="0">
                <a:solidFill>
                  <a:srgbClr val="001844"/>
                </a:solidFill>
              </a:rPr>
            </a:br>
            <a:r>
              <a:rPr lang="en-US" sz="3000" i="1" dirty="0" smtClean="0">
                <a:solidFill>
                  <a:srgbClr val="001844"/>
                </a:solidFill>
              </a:rPr>
              <a:t>Induction interview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855"/>
            <a:ext cx="8229600" cy="3203145"/>
          </a:xfrm>
        </p:spPr>
        <p:txBody>
          <a:bodyPr>
            <a:normAutofit/>
          </a:bodyPr>
          <a:lstStyle/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r>
              <a:rPr lang="fr-CH" sz="2400" b="1" kern="0" dirty="0">
                <a:solidFill>
                  <a:srgbClr val="001844"/>
                </a:solidFill>
              </a:rPr>
              <a:t>Obligatoire pour </a:t>
            </a:r>
            <a:r>
              <a:rPr lang="fr-CH" sz="2400" b="1" kern="0" dirty="0">
                <a:solidFill>
                  <a:srgbClr val="00B1B0"/>
                </a:solidFill>
              </a:rPr>
              <a:t>titulaires</a:t>
            </a:r>
            <a:r>
              <a:rPr lang="fr-CH" sz="2400" b="1" kern="0" dirty="0">
                <a:solidFill>
                  <a:srgbClr val="001844"/>
                </a:solidFill>
              </a:rPr>
              <a:t> et </a:t>
            </a:r>
            <a:r>
              <a:rPr lang="fr-CH" sz="2400" b="1" kern="0" dirty="0" smtClean="0">
                <a:solidFill>
                  <a:srgbClr val="00B1B0"/>
                </a:solidFill>
              </a:rPr>
              <a:t>boursiers</a:t>
            </a:r>
            <a:r>
              <a:rPr lang="fr-CH" sz="2400" b="1" kern="0" dirty="0">
                <a:solidFill>
                  <a:srgbClr val="001844"/>
                </a:solidFill>
              </a:rPr>
              <a:t/>
            </a:r>
            <a:br>
              <a:rPr lang="fr-CH" sz="2400" b="1" kern="0" dirty="0">
                <a:solidFill>
                  <a:srgbClr val="001844"/>
                </a:solidFill>
              </a:rPr>
            </a:br>
            <a:r>
              <a:rPr lang="fr-CH" sz="2400" kern="0" dirty="0">
                <a:solidFill>
                  <a:srgbClr val="001844"/>
                </a:solidFill>
              </a:rPr>
              <a:t>Recommandé pour </a:t>
            </a:r>
            <a:r>
              <a:rPr lang="fr-CH" sz="2400" b="1" kern="0" dirty="0" smtClean="0">
                <a:solidFill>
                  <a:srgbClr val="00B1B0"/>
                </a:solidFill>
              </a:rPr>
              <a:t>étudiants</a:t>
            </a:r>
            <a:r>
              <a:rPr lang="fr-CH" sz="2400" b="1" kern="0" dirty="0" smtClean="0">
                <a:solidFill>
                  <a:srgbClr val="001844"/>
                </a:solidFill>
              </a:rPr>
              <a:t> </a:t>
            </a:r>
            <a:r>
              <a:rPr lang="fr-CH" sz="1600" b="1" kern="0" dirty="0" smtClean="0">
                <a:solidFill>
                  <a:srgbClr val="001844"/>
                </a:solidFill>
              </a:rPr>
              <a:t>(pas nécessaire pour les autres </a:t>
            </a:r>
            <a:r>
              <a:rPr lang="fr-CH" sz="1600" b="1" kern="0" dirty="0" err="1" smtClean="0">
                <a:solidFill>
                  <a:srgbClr val="001844"/>
                </a:solidFill>
              </a:rPr>
              <a:t>status</a:t>
            </a:r>
            <a:r>
              <a:rPr lang="fr-CH" sz="1600" b="1" kern="0" dirty="0" smtClean="0">
                <a:solidFill>
                  <a:srgbClr val="001844"/>
                </a:solidFill>
              </a:rPr>
              <a:t>)</a:t>
            </a:r>
          </a:p>
          <a:p>
            <a:pPr marL="13097" indent="0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None/>
            </a:pPr>
            <a:endParaRPr lang="fr-CH" sz="1050" kern="0" dirty="0">
              <a:solidFill>
                <a:srgbClr val="001844"/>
              </a:solidFill>
            </a:endParaRP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 smtClean="0">
                <a:solidFill>
                  <a:srgbClr val="001844"/>
                </a:solidFill>
              </a:rPr>
              <a:t>Définition des </a:t>
            </a:r>
            <a:r>
              <a:rPr lang="fr-CH" sz="2100" b="1" kern="0" dirty="0" smtClean="0">
                <a:solidFill>
                  <a:srgbClr val="001844"/>
                </a:solidFill>
              </a:rPr>
              <a:t>objectifs </a:t>
            </a:r>
            <a:r>
              <a:rPr lang="fr-CH" sz="2100" b="1" kern="0" dirty="0">
                <a:solidFill>
                  <a:srgbClr val="001844"/>
                </a:solidFill>
              </a:rPr>
              <a:t>de travail </a:t>
            </a:r>
            <a:r>
              <a:rPr lang="fr-CH" sz="2100" kern="0" dirty="0">
                <a:solidFill>
                  <a:srgbClr val="001844"/>
                </a:solidFill>
              </a:rPr>
              <a:t>pour les </a:t>
            </a:r>
            <a:r>
              <a:rPr lang="fr-CH" sz="2100" kern="0" dirty="0" smtClean="0">
                <a:solidFill>
                  <a:srgbClr val="001844"/>
                </a:solidFill>
              </a:rPr>
              <a:t>6/12 </a:t>
            </a:r>
            <a:r>
              <a:rPr lang="fr-CH" sz="2100" kern="0" dirty="0">
                <a:solidFill>
                  <a:srgbClr val="001844"/>
                </a:solidFill>
              </a:rPr>
              <a:t>premiers mois 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Discussion sur les </a:t>
            </a:r>
            <a:r>
              <a:rPr lang="fr-CH" sz="2100" b="1" kern="0" dirty="0">
                <a:solidFill>
                  <a:srgbClr val="001844"/>
                </a:solidFill>
              </a:rPr>
              <a:t>besoins </a:t>
            </a:r>
            <a:r>
              <a:rPr lang="fr-CH" sz="2100" b="1" kern="0" dirty="0" smtClean="0">
                <a:solidFill>
                  <a:srgbClr val="001844"/>
                </a:solidFill>
              </a:rPr>
              <a:t>de </a:t>
            </a:r>
            <a:r>
              <a:rPr lang="fr-CH" sz="2100" b="1" kern="0" dirty="0">
                <a:solidFill>
                  <a:srgbClr val="001844"/>
                </a:solidFill>
              </a:rPr>
              <a:t>développement</a:t>
            </a:r>
          </a:p>
          <a:p>
            <a:pPr marL="401241" indent="-388144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350"/>
              </a:spcAft>
              <a:buClrTx/>
              <a:buSzTx/>
              <a:buFontTx/>
              <a:buChar char="•"/>
            </a:pPr>
            <a:r>
              <a:rPr lang="fr-CH" sz="2100" kern="0" dirty="0">
                <a:solidFill>
                  <a:srgbClr val="001844"/>
                </a:solidFill>
              </a:rPr>
              <a:t>Dialogue sur </a:t>
            </a:r>
            <a:r>
              <a:rPr lang="fr-CH" sz="2100" b="1" kern="0" dirty="0">
                <a:solidFill>
                  <a:srgbClr val="001844"/>
                </a:solidFill>
              </a:rPr>
              <a:t>les attentes </a:t>
            </a:r>
            <a:r>
              <a:rPr lang="fr-CH" sz="2100" kern="0" dirty="0">
                <a:solidFill>
                  <a:srgbClr val="001844"/>
                </a:solidFill>
              </a:rPr>
              <a:t>des deux parties</a:t>
            </a:r>
          </a:p>
          <a:p>
            <a:pPr marL="36576" indent="0">
              <a:buNone/>
            </a:pPr>
            <a:r>
              <a:rPr lang="en-US" sz="2800" dirty="0" smtClean="0">
                <a:solidFill>
                  <a:srgbClr val="001844"/>
                </a:solidFill>
              </a:rPr>
              <a:t>Lien </a:t>
            </a:r>
            <a:r>
              <a:rPr lang="en-US" sz="2800" dirty="0">
                <a:solidFill>
                  <a:srgbClr val="001844"/>
                </a:solidFill>
              </a:rPr>
              <a:t>avec </a:t>
            </a:r>
            <a:r>
              <a:rPr lang="en-US" sz="2800" dirty="0" err="1">
                <a:solidFill>
                  <a:srgbClr val="001844"/>
                </a:solidFill>
              </a:rPr>
              <a:t>période</a:t>
            </a:r>
            <a:r>
              <a:rPr lang="en-US" sz="2800" dirty="0">
                <a:solidFill>
                  <a:srgbClr val="001844"/>
                </a:solidFill>
              </a:rPr>
              <a:t> </a:t>
            </a:r>
            <a:r>
              <a:rPr lang="en-US" sz="2800" dirty="0" err="1" smtClean="0">
                <a:solidFill>
                  <a:srgbClr val="001844"/>
                </a:solidFill>
              </a:rPr>
              <a:t>probatoire</a:t>
            </a:r>
            <a:endParaRPr lang="en-GB" sz="2800" dirty="0">
              <a:solidFill>
                <a:srgbClr val="001844"/>
              </a:solidFill>
            </a:endParaRPr>
          </a:p>
        </p:txBody>
      </p:sp>
      <p:pic>
        <p:nvPicPr>
          <p:cNvPr id="1030" name="Picture 6" descr="http://thedooverguy.com/wp-content/uploads/2010/12/setting-goals-and-objectiv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432" y="2703777"/>
            <a:ext cx="1933343" cy="145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41480"/>
            <a:ext cx="7653730" cy="720698"/>
          </a:xfrm>
        </p:spPr>
        <p:txBody>
          <a:bodyPr>
            <a:noAutofit/>
          </a:bodyPr>
          <a:lstStyle/>
          <a:p>
            <a:r>
              <a:rPr lang="fr-CH" sz="3000" dirty="0" smtClean="0">
                <a:solidFill>
                  <a:srgbClr val="001844"/>
                </a:solidFill>
              </a:rPr>
              <a:t>Période probatoire - </a:t>
            </a:r>
            <a:r>
              <a:rPr lang="fr-CH" sz="3000" i="1" dirty="0" smtClean="0">
                <a:solidFill>
                  <a:srgbClr val="001844"/>
                </a:solidFill>
              </a:rPr>
              <a:t>Probation </a:t>
            </a:r>
            <a:r>
              <a:rPr lang="fr-CH" sz="3000" i="1" dirty="0" err="1" smtClean="0">
                <a:solidFill>
                  <a:srgbClr val="001844"/>
                </a:solidFill>
              </a:rPr>
              <a:t>period</a:t>
            </a:r>
            <a:endParaRPr lang="en-GB" sz="3000" i="1" dirty="0">
              <a:solidFill>
                <a:srgbClr val="001844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0564650"/>
              </p:ext>
            </p:extLst>
          </p:nvPr>
        </p:nvGraphicFramePr>
        <p:xfrm>
          <a:off x="2030222" y="1619226"/>
          <a:ext cx="6879316" cy="2667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3749" y="2493406"/>
            <a:ext cx="115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Boursiers</a:t>
            </a:r>
            <a:br>
              <a:rPr lang="fr-CH" dirty="0" smtClean="0">
                <a:solidFill>
                  <a:srgbClr val="00B1B0"/>
                </a:solidFill>
              </a:rPr>
            </a:br>
            <a:r>
              <a:rPr lang="fr-CH" i="1" dirty="0" err="1" smtClean="0">
                <a:solidFill>
                  <a:srgbClr val="00B1B0"/>
                </a:solidFill>
              </a:rPr>
              <a:t>Fellows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6 mois</a:t>
            </a:r>
            <a:endParaRPr lang="en-GB" b="1" dirty="0">
              <a:solidFill>
                <a:srgbClr val="001844"/>
              </a:solidFill>
            </a:endParaRPr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1633578"/>
              </p:ext>
            </p:extLst>
          </p:nvPr>
        </p:nvGraphicFramePr>
        <p:xfrm>
          <a:off x="2030222" y="671199"/>
          <a:ext cx="6879316" cy="179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8577" y="1167329"/>
            <a:ext cx="11122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B1B0"/>
                </a:solidFill>
              </a:rPr>
              <a:t>Titulaires</a:t>
            </a:r>
          </a:p>
          <a:p>
            <a:pPr algn="ctr"/>
            <a:r>
              <a:rPr lang="fr-CH" i="1" dirty="0" smtClean="0">
                <a:solidFill>
                  <a:srgbClr val="00B1B0"/>
                </a:solidFill>
              </a:rPr>
              <a:t>Staff </a:t>
            </a:r>
            <a:r>
              <a:rPr lang="fr-CH" dirty="0" smtClean="0">
                <a:solidFill>
                  <a:srgbClr val="00B1B0"/>
                </a:solidFill>
              </a:rPr>
              <a:t> </a:t>
            </a:r>
            <a:endParaRPr lang="fr-CH" dirty="0">
              <a:solidFill>
                <a:srgbClr val="00B1B0"/>
              </a:solidFill>
            </a:endParaRPr>
          </a:p>
          <a:p>
            <a:pPr algn="ctr"/>
            <a:r>
              <a:rPr lang="fr-CH" b="1" dirty="0" smtClean="0">
                <a:solidFill>
                  <a:srgbClr val="001844"/>
                </a:solidFill>
              </a:rPr>
              <a:t>12 mois</a:t>
            </a:r>
            <a:endParaRPr lang="en-GB" b="1" dirty="0">
              <a:solidFill>
                <a:srgbClr val="001844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0979" y="3685792"/>
            <a:ext cx="60929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b="1" dirty="0" smtClean="0">
                <a:solidFill>
                  <a:srgbClr val="00B1B0"/>
                </a:solidFill>
              </a:rPr>
              <a:t>Etudiants </a:t>
            </a:r>
            <a:r>
              <a:rPr lang="fr-CH" b="1" i="1" dirty="0" smtClean="0">
                <a:solidFill>
                  <a:srgbClr val="00B1B0"/>
                </a:solidFill>
              </a:rPr>
              <a:t>/ </a:t>
            </a:r>
            <a:r>
              <a:rPr lang="fr-CH" b="1" i="1" dirty="0" err="1" smtClean="0">
                <a:solidFill>
                  <a:srgbClr val="00B1B0"/>
                </a:solidFill>
              </a:rPr>
              <a:t>Students</a:t>
            </a:r>
            <a:r>
              <a:rPr lang="fr-CH" b="1" i="1" dirty="0" smtClean="0">
                <a:solidFill>
                  <a:srgbClr val="00B1B0"/>
                </a:solidFill>
              </a:rPr>
              <a:t> and </a:t>
            </a:r>
            <a:r>
              <a:rPr lang="fr-CH" b="1" i="1" dirty="0" err="1" smtClean="0">
                <a:solidFill>
                  <a:srgbClr val="00B1B0"/>
                </a:solidFill>
              </a:rPr>
              <a:t>other</a:t>
            </a:r>
            <a:r>
              <a:rPr lang="fr-CH" b="1" i="1" dirty="0" smtClean="0">
                <a:solidFill>
                  <a:srgbClr val="00B1B0"/>
                </a:solidFill>
              </a:rPr>
              <a:t> </a:t>
            </a:r>
            <a:r>
              <a:rPr lang="fr-CH" b="1" i="1" dirty="0" err="1" smtClean="0">
                <a:solidFill>
                  <a:srgbClr val="00B1B0"/>
                </a:solidFill>
              </a:rPr>
              <a:t>Status</a:t>
            </a:r>
            <a:endParaRPr lang="fr-CH" b="1" i="1" dirty="0" smtClean="0">
              <a:solidFill>
                <a:srgbClr val="00B1B0"/>
              </a:solidFill>
            </a:endParaRPr>
          </a:p>
          <a:p>
            <a:r>
              <a:rPr lang="fr-CH" b="1" dirty="0" smtClean="0">
                <a:solidFill>
                  <a:srgbClr val="0B387C"/>
                </a:solidFill>
              </a:rPr>
              <a:t>Pas de période probatoire – </a:t>
            </a:r>
            <a:r>
              <a:rPr lang="fr-CH" b="1" i="1" dirty="0" smtClean="0">
                <a:solidFill>
                  <a:srgbClr val="0B387C"/>
                </a:solidFill>
              </a:rPr>
              <a:t>no probation </a:t>
            </a:r>
            <a:r>
              <a:rPr lang="fr-CH" b="1" i="1" dirty="0" err="1" smtClean="0">
                <a:solidFill>
                  <a:srgbClr val="0B387C"/>
                </a:solidFill>
              </a:rPr>
              <a:t>period</a:t>
            </a:r>
            <a:r>
              <a:rPr lang="fr-CH" b="1" i="1" dirty="0" smtClean="0">
                <a:solidFill>
                  <a:srgbClr val="0B387C"/>
                </a:solidFill>
              </a:rPr>
              <a:t> </a:t>
            </a:r>
            <a:endParaRPr lang="fr-CH" b="1" i="1" dirty="0">
              <a:solidFill>
                <a:srgbClr val="0B387C"/>
              </a:solidFill>
            </a:endParaRPr>
          </a:p>
          <a:p>
            <a:r>
              <a:rPr lang="fr-CH" dirty="0" smtClean="0">
                <a:solidFill>
                  <a:srgbClr val="92D050"/>
                </a:solidFill>
              </a:rPr>
              <a:t> 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60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6654"/>
            <a:ext cx="8226854" cy="705332"/>
          </a:xfrm>
        </p:spPr>
        <p:txBody>
          <a:bodyPr>
            <a:noAutofit/>
          </a:bodyPr>
          <a:lstStyle/>
          <a:p>
            <a:r>
              <a:rPr lang="fr-FR" sz="2000" dirty="0">
                <a:solidFill>
                  <a:srgbClr val="001844"/>
                </a:solidFill>
              </a:rPr>
              <a:t>Secrétaires de département – </a:t>
            </a:r>
            <a:r>
              <a:rPr lang="fr-FR" sz="2000" i="1" dirty="0" err="1" smtClean="0">
                <a:solidFill>
                  <a:srgbClr val="001844"/>
                </a:solidFill>
              </a:rPr>
              <a:t>Departmental</a:t>
            </a:r>
            <a:r>
              <a:rPr lang="fr-FR" sz="2000" i="1" dirty="0" smtClean="0">
                <a:solidFill>
                  <a:srgbClr val="001844"/>
                </a:solidFill>
              </a:rPr>
              <a:t> </a:t>
            </a:r>
            <a:r>
              <a:rPr lang="fr-FR" sz="2000" i="1" dirty="0">
                <a:solidFill>
                  <a:srgbClr val="001844"/>
                </a:solidFill>
              </a:rPr>
              <a:t>Administrative </a:t>
            </a:r>
            <a:r>
              <a:rPr lang="fr-FR" sz="2000" i="1" dirty="0" err="1">
                <a:solidFill>
                  <a:srgbClr val="001844"/>
                </a:solidFill>
              </a:rPr>
              <a:t>Officers</a:t>
            </a:r>
            <a:endParaRPr lang="en-GB" sz="2000" dirty="0">
              <a:solidFill>
                <a:srgbClr val="00184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401397" y="2291724"/>
            <a:ext cx="1473138" cy="396505"/>
          </a:xfrm>
          <a:prstGeom prst="round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Accelerators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Technology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2891409" y="2288153"/>
            <a:ext cx="1688737" cy="382729"/>
          </a:xfrm>
          <a:prstGeom prst="round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Finance and </a:t>
            </a: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Human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Resources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5172351" y="2299446"/>
            <a:ext cx="1780529" cy="381062"/>
          </a:xfrm>
          <a:prstGeom prst="round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</a:t>
            </a:r>
            <a:r>
              <a:rPr kumimoji="0" lang="fr-CH" sz="1200" b="1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&amp; </a:t>
            </a:r>
            <a:r>
              <a:rPr kumimoji="0" lang="fr-CH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Computing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3306" y="3169331"/>
            <a:ext cx="15241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Jeanette</a:t>
            </a:r>
            <a:r>
              <a:rPr kumimoji="0" lang="fr-CH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KOTZIAN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2838" y="3471331"/>
            <a:ext cx="20842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Rachelle DECREUSE MICHAUD</a:t>
            </a:r>
          </a:p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Galina </a:t>
            </a: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GALDO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94070" y="1372544"/>
            <a:ext cx="14765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Lynda MEICHTRY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445247" y="3591924"/>
            <a:ext cx="14930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Celine ECARNOT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9391" y="1349867"/>
            <a:ext cx="1372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Maryka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FLYGAR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43898" y="4002779"/>
            <a:ext cx="1663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Veronique ANGELINI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02662" y="3959128"/>
            <a:ext cx="156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Georgina HOBGEN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679561" y="4002779"/>
            <a:ext cx="1491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Jeanne ROSTANT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56769" y="2794518"/>
            <a:ext cx="17002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Florence RABIER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209490" y="1407734"/>
            <a:ext cx="1234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Christel PARIS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4757" y="3136159"/>
            <a:ext cx="511387" cy="328831"/>
          </a:xfrm>
          <a:prstGeom prst="rect">
            <a:avLst/>
          </a:prstGeom>
          <a:solidFill>
            <a:srgbClr val="001844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24003" y="3525310"/>
            <a:ext cx="502142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12948" y="3924920"/>
            <a:ext cx="523637" cy="349305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133968" y="2780428"/>
            <a:ext cx="511387" cy="314604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675728" y="1379253"/>
            <a:ext cx="527133" cy="328831"/>
          </a:xfrm>
          <a:prstGeom prst="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HSE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566484" y="1351416"/>
            <a:ext cx="529374" cy="307756"/>
          </a:xfrm>
          <a:prstGeom prst="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DG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905450" y="3574474"/>
            <a:ext cx="533133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IPT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14757" y="1342197"/>
            <a:ext cx="524634" cy="328831"/>
          </a:xfrm>
          <a:prstGeom prst="rect">
            <a:avLst/>
          </a:prstGeom>
          <a:solidFill>
            <a:srgbClr val="F9A2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905450" y="3974761"/>
            <a:ext cx="533134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SMB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448290" y="2798103"/>
            <a:ext cx="14834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Caroline LAIGNEL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92956" y="2768739"/>
            <a:ext cx="545627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FAP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451047" y="3196551"/>
            <a:ext cx="14754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Nadège BORDON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2900035" y="3170041"/>
            <a:ext cx="538548" cy="328831"/>
          </a:xfrm>
          <a:prstGeom prst="rect">
            <a:avLst/>
          </a:prstGeom>
          <a:solidFill>
            <a:srgbClr val="D7DF23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426743" y="892782"/>
            <a:ext cx="1688737" cy="382729"/>
          </a:xfrm>
          <a:prstGeom prst="roundRect">
            <a:avLst/>
          </a:prstGeom>
          <a:solidFill>
            <a:srgbClr val="F9A25E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 Relations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665634" y="3215947"/>
            <a:ext cx="1795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Nathalie DEL VICARIO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148057" y="3989020"/>
            <a:ext cx="523826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137605" y="3167953"/>
            <a:ext cx="519164" cy="328831"/>
          </a:xfrm>
          <a:prstGeom prst="rect">
            <a:avLst/>
          </a:prstGeom>
          <a:solidFill>
            <a:srgbClr val="00B1B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</a:t>
            </a:r>
          </a:p>
        </p:txBody>
      </p:sp>
      <p:sp>
        <p:nvSpPr>
          <p:cNvPr id="47" name="Cloud 46"/>
          <p:cNvSpPr/>
          <p:nvPr/>
        </p:nvSpPr>
        <p:spPr>
          <a:xfrm rot="1124524">
            <a:off x="7570753" y="3338969"/>
            <a:ext cx="1229248" cy="684077"/>
          </a:xfrm>
          <a:prstGeom prst="cloud">
            <a:avLst/>
          </a:prstGeom>
          <a:solidFill>
            <a:srgbClr val="D7DF23"/>
          </a:solidFill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DAO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673153" y="898526"/>
            <a:ext cx="1688737" cy="372091"/>
          </a:xfrm>
          <a:prstGeom prst="roundRect">
            <a:avLst/>
          </a:prstGeom>
          <a:solidFill>
            <a:srgbClr val="24E8DF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Health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&amp; Safety and Environmental 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55A0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2572729" y="892034"/>
            <a:ext cx="1688737" cy="382729"/>
          </a:xfrm>
          <a:prstGeom prst="roundRect">
            <a:avLst/>
          </a:prstGeom>
          <a:solidFill>
            <a:srgbClr val="6878F0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Director</a:t>
            </a:r>
            <a:r>
              <a:rPr kumimoji="0" lang="fr-CH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General </a:t>
            </a:r>
            <a:r>
              <a:rPr kumimoji="0" lang="fr-CH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Units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096271" y="1430821"/>
            <a:ext cx="203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Fabienne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BAUD-LAVIGNE</a:t>
            </a:r>
          </a:p>
        </p:txBody>
      </p:sp>
      <p:sp>
        <p:nvSpPr>
          <p:cNvPr id="56" name="Rectangle 55"/>
          <p:cNvSpPr/>
          <p:nvPr/>
        </p:nvSpPr>
        <p:spPr>
          <a:xfrm>
            <a:off x="6546809" y="1404079"/>
            <a:ext cx="542115" cy="328831"/>
          </a:xfrm>
          <a:prstGeom prst="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PF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6546809" y="894362"/>
            <a:ext cx="1688737" cy="382729"/>
          </a:xfrm>
          <a:prstGeom prst="roundRect">
            <a:avLst/>
          </a:prstGeom>
          <a:solidFill>
            <a:srgbClr val="EF509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Pension </a:t>
            </a:r>
            <a:r>
              <a:rPr kumimoji="0" lang="fr-CH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Fund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678945" y="3586012"/>
            <a:ext cx="14337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Florence RABIER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148057" y="3577642"/>
            <a:ext cx="523826" cy="328831"/>
          </a:xfrm>
          <a:prstGeom prst="rect">
            <a:avLst/>
          </a:prstGeom>
          <a:solidFill>
            <a:srgbClr val="00B1B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RCS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14757" y="2742686"/>
            <a:ext cx="511388" cy="328831"/>
          </a:xfrm>
          <a:prstGeom prst="rect">
            <a:avLst/>
          </a:prstGeom>
          <a:solidFill>
            <a:srgbClr val="00184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ATS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909498" y="2768620"/>
            <a:ext cx="156196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marR="0" lvl="0" indent="0" algn="l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Georgina HOBGEN</a:t>
            </a:r>
          </a:p>
        </p:txBody>
      </p:sp>
    </p:spTree>
    <p:extLst>
      <p:ext uri="{BB962C8B-B14F-4D97-AF65-F5344CB8AC3E}">
        <p14:creationId xmlns:p14="http://schemas.microsoft.com/office/powerpoint/2010/main" val="5010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Plus d’informations - </a:t>
            </a:r>
            <a:r>
              <a:rPr lang="fr-FR" sz="3000" i="1" dirty="0">
                <a:solidFill>
                  <a:srgbClr val="001844"/>
                </a:solidFill>
              </a:rPr>
              <a:t>For </a:t>
            </a:r>
            <a:r>
              <a:rPr lang="fr-FR" sz="3000" i="1" dirty="0" smtClean="0">
                <a:solidFill>
                  <a:srgbClr val="001844"/>
                </a:solidFill>
              </a:rPr>
              <a:t>more information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33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093" t="16908" r="35828" b="16235"/>
          <a:stretch/>
        </p:blipFill>
        <p:spPr>
          <a:xfrm>
            <a:off x="1857806" y="880452"/>
            <a:ext cx="5181599" cy="3400426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575260" y="2186839"/>
            <a:ext cx="1620180" cy="297165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97243" y="1633337"/>
            <a:ext cx="1620180" cy="291103"/>
          </a:xfrm>
          <a:prstGeom prst="roundRect">
            <a:avLst/>
          </a:prstGeom>
          <a:noFill/>
          <a:ln w="76200">
            <a:solidFill>
              <a:srgbClr val="00B1B0"/>
            </a:solidFill>
            <a:prstDash val="soli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Visite guidée CERN avec famille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Chaque mois</a:t>
            </a:r>
          </a:p>
          <a:p>
            <a:r>
              <a:rPr lang="fr-CH" dirty="0" smtClean="0"/>
              <a:t>En anglais et en français</a:t>
            </a:r>
          </a:p>
          <a:p>
            <a:r>
              <a:rPr lang="fr-CH" dirty="0" smtClean="0"/>
              <a:t>Durée : 2 heures</a:t>
            </a:r>
          </a:p>
          <a:p>
            <a:r>
              <a:rPr lang="fr-CH" dirty="0" smtClean="0"/>
              <a:t>Inscription : lien dans mail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4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i="1" dirty="0" smtClean="0">
                <a:solidFill>
                  <a:srgbClr val="001844"/>
                </a:solidFill>
              </a:rPr>
              <a:t>Spouse Welcome</a:t>
            </a:r>
            <a:endParaRPr lang="en-GB" sz="3000" i="1" dirty="0">
              <a:solidFill>
                <a:srgbClr val="00184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50" y="1222285"/>
            <a:ext cx="8229600" cy="320314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r-FR" sz="3200" b="1" dirty="0" smtClean="0">
                <a:solidFill>
                  <a:srgbClr val="00B1B0"/>
                </a:solidFill>
              </a:rPr>
              <a:t>Titulaires et boursiers uniquement - </a:t>
            </a:r>
            <a:r>
              <a:rPr lang="fr-FR" sz="3200" b="1" i="1" dirty="0" smtClean="0">
                <a:solidFill>
                  <a:srgbClr val="00B1B0"/>
                </a:solidFill>
              </a:rPr>
              <a:t>Staff &amp;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Fellows</a:t>
            </a:r>
            <a:r>
              <a:rPr lang="fr-FR" sz="3200" b="1" i="1" dirty="0" smtClean="0">
                <a:solidFill>
                  <a:srgbClr val="00B1B0"/>
                </a:solidFill>
              </a:rPr>
              <a:t> </a:t>
            </a:r>
            <a:r>
              <a:rPr lang="fr-FR" sz="3200" b="1" i="1" dirty="0" err="1" smtClean="0">
                <a:solidFill>
                  <a:srgbClr val="00B1B0"/>
                </a:solidFill>
              </a:rPr>
              <a:t>only</a:t>
            </a:r>
            <a:endParaRPr lang="fr-FR" sz="3200" b="1" i="1" dirty="0" smtClean="0">
              <a:solidFill>
                <a:srgbClr val="00B1B0"/>
              </a:solidFill>
            </a:endParaRPr>
          </a:p>
          <a:p>
            <a:pPr marL="0" indent="0">
              <a:buNone/>
            </a:pPr>
            <a:endParaRPr lang="fr-FR" sz="1400" b="1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Pourquoi ? </a:t>
            </a:r>
            <a:r>
              <a:rPr lang="fr-FR" sz="3200" b="1" dirty="0" smtClean="0"/>
              <a:t>	</a:t>
            </a:r>
            <a:r>
              <a:rPr lang="fr-FR" sz="3200" dirty="0" smtClean="0"/>
              <a:t>faciliter l’int</a:t>
            </a:r>
            <a:r>
              <a:rPr lang="fr-FR" sz="3200" dirty="0"/>
              <a:t>é</a:t>
            </a:r>
            <a:r>
              <a:rPr lang="fr-FR" sz="3200" dirty="0" smtClean="0"/>
              <a:t>gration dans la région des 				époux/partenaires et membres de la famille</a:t>
            </a:r>
          </a:p>
          <a:p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Quand ?</a:t>
            </a:r>
            <a:r>
              <a:rPr lang="fr-FR" sz="3200" dirty="0" smtClean="0">
                <a:solidFill>
                  <a:srgbClr val="EF5091"/>
                </a:solidFill>
              </a:rPr>
              <a:t> </a:t>
            </a:r>
            <a:r>
              <a:rPr lang="fr-FR" sz="3200" dirty="0" smtClean="0"/>
              <a:t>	20 </a:t>
            </a:r>
            <a:r>
              <a:rPr lang="fr-FR" sz="3200" smtClean="0"/>
              <a:t>mars 2018</a:t>
            </a:r>
            <a:endParaRPr lang="fr-FR" sz="3200" dirty="0"/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Où ? 	</a:t>
            </a:r>
            <a:r>
              <a:rPr lang="fr-FR" sz="3200" b="1" dirty="0" smtClean="0"/>
              <a:t>	</a:t>
            </a:r>
            <a:r>
              <a:rPr lang="fr-FR" sz="3200" dirty="0" smtClean="0"/>
              <a:t>CERN </a:t>
            </a:r>
            <a:r>
              <a:rPr lang="fr-FR" sz="3200" dirty="0"/>
              <a:t>- Restaurant </a:t>
            </a:r>
            <a:r>
              <a:rPr lang="fr-FR" sz="3200" dirty="0" smtClean="0"/>
              <a:t>1, </a:t>
            </a:r>
            <a:r>
              <a:rPr lang="fr-FR" sz="3200" dirty="0"/>
              <a:t>à</a:t>
            </a:r>
            <a:r>
              <a:rPr lang="fr-FR" sz="3200" dirty="0" smtClean="0"/>
              <a:t> côté du « glass box »</a:t>
            </a:r>
          </a:p>
          <a:p>
            <a:pPr marL="457200">
              <a:buFont typeface="Arial" panose="020B0604020202020204" pitchFamily="34" charset="0"/>
              <a:buChar char="•"/>
            </a:pPr>
            <a:endParaRPr lang="fr-FR" sz="3200" dirty="0" smtClean="0"/>
          </a:p>
          <a:p>
            <a:pPr marL="0" indent="0">
              <a:buNone/>
            </a:pPr>
            <a:r>
              <a:rPr lang="fr-FR" sz="3200" b="1" dirty="0" smtClean="0">
                <a:solidFill>
                  <a:srgbClr val="EF5091"/>
                </a:solidFill>
              </a:rPr>
              <a:t>Comment ? </a:t>
            </a:r>
            <a:r>
              <a:rPr lang="fr-FR" sz="3200" b="1" dirty="0" smtClean="0"/>
              <a:t>	</a:t>
            </a:r>
            <a:r>
              <a:rPr lang="fr-FR" sz="3200" dirty="0" smtClean="0"/>
              <a:t>Service des Affaires Sociales vous contactera pour 		l’invitation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66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5373" y="1050359"/>
            <a:ext cx="2559281" cy="1046440"/>
          </a:xfrm>
          <a:prstGeom prst="rect">
            <a:avLst/>
          </a:prstGeom>
          <a:solidFill>
            <a:srgbClr val="F9A25E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</a:t>
            </a:r>
            <a:r>
              <a:rPr kumimoji="0" lang="fr-FR" sz="1500" b="1" i="0" u="sng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Desk &amp; Service Portal</a:t>
            </a:r>
            <a:endParaRPr kumimoji="0" lang="fr-FR" sz="1500" b="1" i="0" u="sng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Isabel FERNANDEZ GONZALEZ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71808</a:t>
            </a:r>
            <a:endParaRPr kumimoji="0" lang="fr-FR" sz="15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73/2-011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000" dirty="0" smtClean="0">
                <a:solidFill>
                  <a:srgbClr val="001844"/>
                </a:solidFill>
              </a:rPr>
              <a:t>Droits &amp; Obligations</a:t>
            </a:r>
            <a:r>
              <a:rPr lang="fr-FR" sz="3000" i="1" dirty="0" smtClean="0">
                <a:solidFill>
                  <a:srgbClr val="001844"/>
                </a:solidFill>
              </a:rPr>
              <a:t> – </a:t>
            </a:r>
            <a:r>
              <a:rPr lang="fr-FR" sz="3000" i="1" dirty="0" err="1" smtClean="0">
                <a:solidFill>
                  <a:srgbClr val="001844"/>
                </a:solidFill>
              </a:rPr>
              <a:t>Rights</a:t>
            </a:r>
            <a:r>
              <a:rPr lang="fr-FR" sz="3000" i="1" dirty="0" smtClean="0">
                <a:solidFill>
                  <a:srgbClr val="001844"/>
                </a:solidFill>
              </a:rPr>
              <a:t> &amp; Obligations</a:t>
            </a:r>
            <a:endParaRPr lang="fr-FR" sz="3000" dirty="0" smtClean="0">
              <a:solidFill>
                <a:srgbClr val="001844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53919" y="1584002"/>
            <a:ext cx="2357454" cy="1015663"/>
          </a:xfrm>
          <a:prstGeom prst="rect">
            <a:avLst/>
          </a:prstGeom>
          <a:solidFill>
            <a:srgbClr val="00B1B0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IT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500" b="1" kern="0" dirty="0" smtClean="0">
                <a:solidFill>
                  <a:prstClr val="white"/>
                </a:solidFill>
                <a:latin typeface="Calibri"/>
              </a:rPr>
              <a:t>Nilo SEGURA CHINCHILLA</a:t>
            </a:r>
            <a:r>
              <a:rPr lang="fr-CH" sz="1500" b="1" kern="0" noProof="0" dirty="0" smtClean="0">
                <a:solidFill>
                  <a:prstClr val="white"/>
                </a:solidFill>
                <a:latin typeface="Calibri"/>
              </a:rPr>
              <a:t> </a:t>
            </a:r>
            <a:endParaRPr kumimoji="0" lang="en-GB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74228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31/3-012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3195" y="2161612"/>
            <a:ext cx="2196719" cy="1015663"/>
          </a:xfrm>
          <a:prstGeom prst="rect">
            <a:avLst/>
          </a:prstGeom>
          <a:solidFill>
            <a:srgbClr val="001844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La sécurité au CERN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kern="0" dirty="0" smtClean="0">
                <a:solidFill>
                  <a:prstClr val="white"/>
                </a:solidFill>
                <a:latin typeface="Calibri"/>
              </a:rPr>
              <a:t>Christoph BALLE</a:t>
            </a:r>
            <a:endParaRPr kumimoji="0" lang="fr-FR" sz="15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78927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</a:t>
            </a:r>
            <a:r>
              <a:rPr lang="fr-FR" sz="1500" kern="0" dirty="0" smtClean="0">
                <a:solidFill>
                  <a:prstClr val="white"/>
                </a:solidFill>
                <a:latin typeface="Calibri"/>
              </a:rPr>
              <a:t>24/R-017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1736" y="2883977"/>
            <a:ext cx="2357454" cy="1015663"/>
          </a:xfrm>
          <a:prstGeom prst="rect">
            <a:avLst/>
          </a:prstGeom>
          <a:solidFill>
            <a:srgbClr val="EF5091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vert="horz"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sng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Association du Personnel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Jenni SUUTALA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Tel. 63738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Bureau 64/R-010</a:t>
            </a:r>
            <a:endParaRPr kumimoji="0" lang="fr-FR" sz="135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693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5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171" y="101448"/>
            <a:ext cx="8226854" cy="705332"/>
          </a:xfrm>
        </p:spPr>
        <p:txBody>
          <a:bodyPr>
            <a:noAutofit/>
          </a:bodyPr>
          <a:lstStyle/>
          <a:p>
            <a:r>
              <a:rPr lang="fr-FR" sz="3000" dirty="0" smtClean="0">
                <a:solidFill>
                  <a:srgbClr val="001844"/>
                </a:solidFill>
              </a:rPr>
              <a:t>Et maintenant… - </a:t>
            </a:r>
            <a:r>
              <a:rPr lang="fr-FR" sz="3000" i="1" dirty="0" smtClean="0">
                <a:solidFill>
                  <a:srgbClr val="001844"/>
                </a:solidFill>
              </a:rPr>
              <a:t>And </a:t>
            </a:r>
            <a:r>
              <a:rPr lang="fr-FR" sz="3000" i="1" dirty="0" err="1">
                <a:solidFill>
                  <a:srgbClr val="001844"/>
                </a:solidFill>
              </a:rPr>
              <a:t>n</a:t>
            </a:r>
            <a:r>
              <a:rPr lang="fr-FR" sz="3000" i="1" dirty="0" err="1" smtClean="0">
                <a:solidFill>
                  <a:srgbClr val="001844"/>
                </a:solidFill>
              </a:rPr>
              <a:t>ow</a:t>
            </a:r>
            <a:r>
              <a:rPr lang="fr-FR" sz="3000" i="1" dirty="0" smtClean="0">
                <a:solidFill>
                  <a:srgbClr val="001844"/>
                </a:solidFill>
              </a:rPr>
              <a:t>…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2726" y="959644"/>
            <a:ext cx="7919299" cy="32778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313182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13182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QUESTIONS / REPONSES – </a:t>
            </a:r>
            <a:r>
              <a:rPr kumimoji="0" lang="fr-FR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ASK THE EXPERTS</a:t>
            </a:r>
          </a:p>
          <a:p>
            <a:pPr marL="313182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fr-FR" sz="1800" b="0" i="1" u="none" strike="noStrike" kern="1200" cap="none" spc="0" normalizeH="0" baseline="0" noProof="0" dirty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 smtClean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13182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route pour votre département /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Leave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Department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69898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Formalités d’arrivées (ex. carte d’accès) – Entrance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formalities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eg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Access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1469898" marR="0" lvl="4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Rencontre avec votre 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DAO –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Meet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your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B1B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DAO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1200" cap="none" spc="0" normalizeH="0" baseline="0" noProof="0" dirty="0" smtClean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941832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B1B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1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467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700" dirty="0" smtClean="0"/>
              <a:t/>
            </a:r>
            <a:br>
              <a:rPr lang="fr-FR" sz="2700" dirty="0" smtClean="0"/>
            </a:br>
            <a:r>
              <a:rPr lang="fr-FR" sz="3000" dirty="0" smtClean="0">
                <a:solidFill>
                  <a:srgbClr val="001844"/>
                </a:solidFill>
              </a:rPr>
              <a:t>Questions / Réponses – </a:t>
            </a:r>
            <a:r>
              <a:rPr lang="fr-FR" sz="3000" i="1" dirty="0" smtClean="0">
                <a:solidFill>
                  <a:srgbClr val="001844"/>
                </a:solidFill>
              </a:rPr>
              <a:t>ASK THE EXPERTS</a:t>
            </a:r>
            <a:r>
              <a:rPr lang="fr-FR" sz="3000" i="1" dirty="0">
                <a:solidFill>
                  <a:srgbClr val="001844"/>
                </a:solidFill>
              </a:rPr>
              <a:t/>
            </a:r>
            <a:br>
              <a:rPr lang="fr-FR" sz="3000" i="1" dirty="0">
                <a:solidFill>
                  <a:srgbClr val="001844"/>
                </a:solidFill>
              </a:rPr>
            </a:br>
            <a:endParaRPr lang="fr-FR" sz="3000" dirty="0">
              <a:solidFill>
                <a:srgbClr val="00184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>
                <a:solidFill>
                  <a:srgbClr val="0055A0">
                    <a:tint val="75000"/>
                  </a:srgbClr>
                </a:solidFill>
              </a:rPr>
              <a:t>Induction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9BED81D-0BE8-4488-895D-FDF93BCAE41C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38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7" name="TextBox 6"/>
          <p:cNvSpPr txBox="1"/>
          <p:nvPr/>
        </p:nvSpPr>
        <p:spPr>
          <a:xfrm>
            <a:off x="1300079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F81BD">
                  <a:shade val="47500"/>
                  <a:satMod val="137000"/>
                </a:srgbClr>
              </a:gs>
              <a:gs pos="55000">
                <a:srgbClr val="4F81BD">
                  <a:shade val="69000"/>
                  <a:satMod val="137000"/>
                </a:srgbClr>
              </a:gs>
              <a:gs pos="100000">
                <a:srgbClr val="4F81B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6"/>
          <p:cNvSpPr txBox="1"/>
          <p:nvPr/>
        </p:nvSpPr>
        <p:spPr>
          <a:xfrm>
            <a:off x="6014987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F79646">
                  <a:shade val="47500"/>
                  <a:satMod val="137000"/>
                </a:srgbClr>
              </a:gs>
              <a:gs pos="55000">
                <a:srgbClr val="F79646">
                  <a:shade val="69000"/>
                  <a:satMod val="137000"/>
                </a:srgbClr>
              </a:gs>
              <a:gs pos="100000">
                <a:srgbClr val="F7964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5050574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4BACC6">
                  <a:shade val="47500"/>
                  <a:satMod val="137000"/>
                </a:srgbClr>
              </a:gs>
              <a:gs pos="55000">
                <a:srgbClr val="4BACC6">
                  <a:shade val="69000"/>
                  <a:satMod val="137000"/>
                </a:srgbClr>
              </a:gs>
              <a:gs pos="100000">
                <a:srgbClr val="4BACC6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TextBox 6"/>
          <p:cNvSpPr txBox="1"/>
          <p:nvPr/>
        </p:nvSpPr>
        <p:spPr>
          <a:xfrm>
            <a:off x="4139740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8064A2">
                  <a:shade val="47500"/>
                  <a:satMod val="137000"/>
                </a:srgbClr>
              </a:gs>
              <a:gs pos="55000">
                <a:srgbClr val="8064A2">
                  <a:shade val="69000"/>
                  <a:satMod val="137000"/>
                </a:srgbClr>
              </a:gs>
              <a:gs pos="100000">
                <a:srgbClr val="8064A2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228905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9BBB59">
                  <a:shade val="47500"/>
                  <a:satMod val="137000"/>
                </a:srgbClr>
              </a:gs>
              <a:gs pos="55000">
                <a:srgbClr val="9BBB59">
                  <a:shade val="69000"/>
                  <a:satMod val="137000"/>
                </a:srgbClr>
              </a:gs>
              <a:gs pos="100000">
                <a:srgbClr val="9BBB59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2264492" y="1186834"/>
            <a:ext cx="750099" cy="415498"/>
          </a:xfrm>
          <a:prstGeom prst="rect">
            <a:avLst/>
          </a:prstGeom>
          <a:gradFill rotWithShape="1">
            <a:gsLst>
              <a:gs pos="0">
                <a:srgbClr val="C0504D">
                  <a:shade val="47500"/>
                  <a:satMod val="137000"/>
                </a:srgbClr>
              </a:gs>
              <a:gs pos="55000">
                <a:srgbClr val="C0504D">
                  <a:shade val="69000"/>
                  <a:satMod val="137000"/>
                </a:srgbClr>
              </a:gs>
              <a:gs pos="100000">
                <a:srgbClr val="C0504D">
                  <a:shade val="98000"/>
                  <a:satMod val="137000"/>
                </a:srgbClr>
              </a:gs>
            </a:gsLst>
            <a:lin ang="16200000" scaled="0"/>
          </a:gra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Box 6"/>
          <p:cNvSpPr txBox="1"/>
          <p:nvPr/>
        </p:nvSpPr>
        <p:spPr>
          <a:xfrm>
            <a:off x="6882022" y="1188503"/>
            <a:ext cx="750099" cy="415498"/>
          </a:xfrm>
          <a:prstGeom prst="rect">
            <a:avLst/>
          </a:prstGeom>
          <a:solidFill>
            <a:srgbClr val="24E8DF"/>
          </a:solidFill>
          <a:ln>
            <a:noFill/>
          </a:ln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endParaRPr kumimoji="0" lang="en-US" sz="2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59879" y="1744818"/>
            <a:ext cx="61917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1 - Formalités </a:t>
            </a:r>
            <a:r>
              <a:rPr lang="fr-CH" sz="1200" dirty="0">
                <a:solidFill>
                  <a:srgbClr val="001844"/>
                </a:solidFill>
              </a:rPr>
              <a:t>douanières / Plaques Vertes / Déménagements / Service relocalisation </a:t>
            </a:r>
            <a:r>
              <a:rPr lang="fr-CH" sz="1200" dirty="0" smtClean="0">
                <a:solidFill>
                  <a:srgbClr val="001844"/>
                </a:solidFill>
              </a:rPr>
              <a:t>–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Custom </a:t>
            </a:r>
            <a:r>
              <a:rPr lang="fr-CH" sz="1200" dirty="0" err="1">
                <a:solidFill>
                  <a:srgbClr val="001844"/>
                </a:solidFill>
              </a:rPr>
              <a:t>formalities</a:t>
            </a:r>
            <a:r>
              <a:rPr lang="fr-CH" sz="1200" dirty="0">
                <a:solidFill>
                  <a:srgbClr val="001844"/>
                </a:solidFill>
              </a:rPr>
              <a:t> / Green Plates / </a:t>
            </a:r>
            <a:r>
              <a:rPr lang="fr-CH" sz="1200" dirty="0" err="1">
                <a:solidFill>
                  <a:srgbClr val="001844"/>
                </a:solidFill>
              </a:rPr>
              <a:t>Removals</a:t>
            </a:r>
            <a:r>
              <a:rPr lang="fr-CH" sz="1200" dirty="0">
                <a:solidFill>
                  <a:srgbClr val="001844"/>
                </a:solidFill>
              </a:rPr>
              <a:t> / Relocation </a:t>
            </a:r>
            <a:r>
              <a:rPr lang="fr-CH" sz="1200" dirty="0" smtClean="0">
                <a:solidFill>
                  <a:srgbClr val="001844"/>
                </a:solidFill>
              </a:rPr>
              <a:t>Service</a:t>
            </a:r>
            <a:endParaRPr lang="fr-CH" sz="1200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2 - Intégration </a:t>
            </a:r>
            <a:r>
              <a:rPr lang="fr-CH" sz="1200" dirty="0">
                <a:solidFill>
                  <a:srgbClr val="001844"/>
                </a:solidFill>
              </a:rPr>
              <a:t>/ Service </a:t>
            </a:r>
            <a:r>
              <a:rPr lang="fr-CH" sz="1200" dirty="0" smtClean="0">
                <a:solidFill>
                  <a:srgbClr val="001844"/>
                </a:solidFill>
              </a:rPr>
              <a:t>des affaires sociales </a:t>
            </a:r>
            <a:r>
              <a:rPr lang="fr-CH" sz="1200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Integration</a:t>
            </a:r>
            <a:r>
              <a:rPr lang="fr-CH" sz="1200" i="1" dirty="0">
                <a:solidFill>
                  <a:srgbClr val="001844"/>
                </a:solidFill>
              </a:rPr>
              <a:t> / Social </a:t>
            </a:r>
            <a:r>
              <a:rPr lang="fr-CH" sz="1200" i="1" dirty="0" smtClean="0">
                <a:solidFill>
                  <a:srgbClr val="001844"/>
                </a:solidFill>
              </a:rPr>
              <a:t>Affairs 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3 - Cartes </a:t>
            </a:r>
            <a:r>
              <a:rPr lang="fr-CH" sz="1200" dirty="0">
                <a:solidFill>
                  <a:srgbClr val="001844"/>
                </a:solidFill>
              </a:rPr>
              <a:t>française et suisse / </a:t>
            </a:r>
            <a:r>
              <a:rPr lang="fr-CH" sz="1200" i="1" dirty="0">
                <a:solidFill>
                  <a:srgbClr val="001844"/>
                </a:solidFill>
              </a:rPr>
              <a:t>French and </a:t>
            </a:r>
            <a:r>
              <a:rPr lang="fr-CH" sz="1200" i="1" dirty="0" err="1">
                <a:solidFill>
                  <a:srgbClr val="001844"/>
                </a:solidFill>
              </a:rPr>
              <a:t>Swiss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err="1">
                <a:solidFill>
                  <a:srgbClr val="001844"/>
                </a:solidFill>
              </a:rPr>
              <a:t>Cards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fr-CH" sz="1200" dirty="0" smtClean="0">
                <a:solidFill>
                  <a:srgbClr val="001844"/>
                </a:solidFill>
              </a:rPr>
              <a:t>4 - Caisse </a:t>
            </a:r>
            <a:r>
              <a:rPr lang="fr-CH" sz="1200" dirty="0">
                <a:solidFill>
                  <a:srgbClr val="001844"/>
                </a:solidFill>
              </a:rPr>
              <a:t>de pension </a:t>
            </a:r>
            <a:r>
              <a:rPr lang="fr-CH" sz="1200" i="1" dirty="0">
                <a:solidFill>
                  <a:srgbClr val="001844"/>
                </a:solidFill>
              </a:rPr>
              <a:t>– Pension </a:t>
            </a:r>
            <a:r>
              <a:rPr lang="fr-CH" sz="1200" i="1" dirty="0" err="1">
                <a:solidFill>
                  <a:srgbClr val="001844"/>
                </a:solidFill>
              </a:rPr>
              <a:t>Fund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5</a:t>
            </a:r>
            <a:r>
              <a:rPr lang="fr-CH" sz="1200" dirty="0" smtClean="0">
                <a:solidFill>
                  <a:srgbClr val="001844"/>
                </a:solidFill>
              </a:rPr>
              <a:t> - Service </a:t>
            </a:r>
            <a:r>
              <a:rPr lang="fr-CH" sz="1200" dirty="0">
                <a:solidFill>
                  <a:srgbClr val="001844"/>
                </a:solidFill>
              </a:rPr>
              <a:t>informatiques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Computing</a:t>
            </a:r>
            <a:r>
              <a:rPr lang="fr-CH" sz="1200" i="1" dirty="0">
                <a:solidFill>
                  <a:srgbClr val="001844"/>
                </a:solidFill>
              </a:rPr>
              <a:t> </a:t>
            </a:r>
            <a:r>
              <a:rPr lang="fr-CH" sz="1200" i="1" dirty="0" smtClean="0">
                <a:solidFill>
                  <a:srgbClr val="001844"/>
                </a:solidFill>
              </a:rPr>
              <a:t>Service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6</a:t>
            </a:r>
            <a:r>
              <a:rPr lang="fr-CH" sz="1200" dirty="0" smtClean="0">
                <a:solidFill>
                  <a:srgbClr val="001844"/>
                </a:solidFill>
              </a:rPr>
              <a:t> - Sécurité</a:t>
            </a:r>
            <a:r>
              <a:rPr lang="fr-CH" sz="1200" i="1" dirty="0" smtClean="0">
                <a:solidFill>
                  <a:srgbClr val="001844"/>
                </a:solidFill>
              </a:rPr>
              <a:t> </a:t>
            </a:r>
            <a:r>
              <a:rPr lang="fr-CH" sz="1200" i="1" dirty="0">
                <a:solidFill>
                  <a:srgbClr val="001844"/>
                </a:solidFill>
              </a:rPr>
              <a:t>– </a:t>
            </a:r>
            <a:r>
              <a:rPr lang="fr-CH" sz="1200" i="1" dirty="0" err="1">
                <a:solidFill>
                  <a:srgbClr val="001844"/>
                </a:solidFill>
              </a:rPr>
              <a:t>Safety</a:t>
            </a:r>
            <a:endParaRPr lang="fr-CH" sz="1200" i="1" dirty="0">
              <a:solidFill>
                <a:srgbClr val="001844"/>
              </a:solidFill>
            </a:endParaRPr>
          </a:p>
          <a:p>
            <a:pPr>
              <a:lnSpc>
                <a:spcPct val="150000"/>
              </a:lnSpc>
            </a:pPr>
            <a:r>
              <a:rPr lang="fr-CH" sz="1200" dirty="0">
                <a:solidFill>
                  <a:srgbClr val="001844"/>
                </a:solidFill>
              </a:rPr>
              <a:t>7</a:t>
            </a:r>
            <a:r>
              <a:rPr lang="fr-CH" sz="1200" dirty="0" smtClean="0">
                <a:solidFill>
                  <a:srgbClr val="001844"/>
                </a:solidFill>
              </a:rPr>
              <a:t> - Association </a:t>
            </a:r>
            <a:r>
              <a:rPr lang="fr-CH" sz="1200" dirty="0">
                <a:solidFill>
                  <a:srgbClr val="001844"/>
                </a:solidFill>
              </a:rPr>
              <a:t>du Personnel </a:t>
            </a:r>
            <a:r>
              <a:rPr lang="fr-CH" sz="1200" i="1" dirty="0">
                <a:solidFill>
                  <a:srgbClr val="001844"/>
                </a:solidFill>
              </a:rPr>
              <a:t>– Staff Association</a:t>
            </a:r>
            <a:endParaRPr lang="fr-CH" sz="1200" dirty="0">
              <a:solidFill>
                <a:srgbClr val="0018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1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2507"/>
            <a:ext cx="8226854" cy="1476436"/>
          </a:xfrm>
        </p:spPr>
        <p:txBody>
          <a:bodyPr>
            <a:normAutofit/>
          </a:bodyPr>
          <a:lstStyle/>
          <a:p>
            <a:r>
              <a:rPr lang="fr-CH" sz="3000" dirty="0">
                <a:solidFill>
                  <a:srgbClr val="001844"/>
                </a:solidFill>
              </a:rPr>
              <a:t>La structure du CERN</a:t>
            </a:r>
            <a:br>
              <a:rPr lang="fr-CH" sz="3000" dirty="0">
                <a:solidFill>
                  <a:srgbClr val="001844"/>
                </a:solidFill>
              </a:rPr>
            </a:br>
            <a:r>
              <a:rPr lang="en-GB" sz="3000" i="1" dirty="0">
                <a:solidFill>
                  <a:srgbClr val="001844"/>
                </a:solidFill>
              </a:rPr>
              <a:t>The structure of CERN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1" t="1525" r="2686" b="6229"/>
          <a:stretch/>
        </p:blipFill>
        <p:spPr>
          <a:xfrm>
            <a:off x="705784" y="170712"/>
            <a:ext cx="6338595" cy="413657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868960"/>
            <a:ext cx="3977951" cy="561734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CERN Conseil/</a:t>
            </a:r>
            <a:r>
              <a:rPr lang="fr-FR" i="1" dirty="0" smtClean="0">
                <a:solidFill>
                  <a:schemeClr val="bg1"/>
                </a:solidFill>
              </a:rPr>
              <a:t>Council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21021" y="3157122"/>
            <a:ext cx="4817706" cy="1010552"/>
          </a:xfrm>
          <a:prstGeom prst="rect">
            <a:avLst/>
          </a:prstGeom>
          <a:solidFill>
            <a:srgbClr val="001844"/>
          </a:solidFill>
          <a:ln>
            <a:solidFill>
              <a:srgbClr val="001844"/>
            </a:solidFill>
          </a:ln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sz="1800" dirty="0" smtClean="0">
                <a:solidFill>
                  <a:schemeClr val="bg1"/>
                </a:solidFill>
              </a:rPr>
              <a:t>Chaque pays membre : 2 délégués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Se réunit tous les 3 mois</a:t>
            </a:r>
          </a:p>
          <a:p>
            <a:pPr lvl="1"/>
            <a:r>
              <a:rPr lang="fr-FR" sz="1800" dirty="0" smtClean="0">
                <a:solidFill>
                  <a:schemeClr val="bg1"/>
                </a:solidFill>
              </a:rPr>
              <a:t>Nomination du directeur général</a:t>
            </a:r>
            <a:endParaRPr lang="fr-FR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2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Connector 98"/>
          <p:cNvCxnSpPr/>
          <p:nvPr/>
        </p:nvCxnSpPr>
        <p:spPr>
          <a:xfrm flipH="1">
            <a:off x="4630632" y="4247993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325500" y="2714590"/>
            <a:ext cx="177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40560" y="3610474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40565" y="2510866"/>
            <a:ext cx="2209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444752" y="3059920"/>
            <a:ext cx="4094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325500" y="446296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260618" y="1629613"/>
            <a:ext cx="7620" cy="675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451710" y="1629613"/>
            <a:ext cx="0" cy="6678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42379" y="1628217"/>
            <a:ext cx="0" cy="680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6783864" y="3173964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789738" y="3665526"/>
            <a:ext cx="171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789738" y="2724226"/>
            <a:ext cx="1514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612746" y="3347432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2332344" y="3989786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325500" y="3377233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215640" y="324993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-237462" y="4202506"/>
            <a:ext cx="2362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658424" y="2342258"/>
            <a:ext cx="1135062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Beams</a:t>
            </a: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Collier</a:t>
            </a: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4619900" y="1146810"/>
            <a:ext cx="518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66949" y="1622700"/>
            <a:ext cx="0" cy="6513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4914900" y="582930"/>
            <a:ext cx="3482340" cy="998220"/>
          </a:xfrm>
          <a:prstGeom prst="round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ounded Rectangle 13"/>
          <p:cNvSpPr>
            <a:spLocks noChangeArrowheads="1"/>
          </p:cNvSpPr>
          <p:nvPr/>
        </p:nvSpPr>
        <p:spPr bwMode="auto">
          <a:xfrm>
            <a:off x="545108" y="1710008"/>
            <a:ext cx="1422830" cy="492182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Accelerators and Technology</a:t>
            </a:r>
            <a:b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</a:t>
            </a:r>
            <a:r>
              <a:rPr kumimoji="0" lang="en-US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Bordry</a:t>
            </a:r>
            <a:endParaRPr kumimoji="0" lang="en-US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48" name="Rounded Rectangle 12"/>
          <p:cNvSpPr>
            <a:spLocks noChangeArrowheads="1"/>
          </p:cNvSpPr>
          <p:nvPr/>
        </p:nvSpPr>
        <p:spPr bwMode="auto">
          <a:xfrm>
            <a:off x="6806238" y="1705866"/>
            <a:ext cx="1545609" cy="531867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kumimoji="0" lang="fr-CH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kumimoji="0" lang="fr-CH" alt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Computing</a:t>
            </a:r>
            <a:r>
              <a:rPr kumimoji="0" lang="fr-CH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fr-CH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kumimoji="0" lang="fr-CH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Elsen</a:t>
            </a:r>
            <a:endParaRPr kumimoji="0" lang="fr-CH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0" name="Rounded Rectangle 14"/>
          <p:cNvSpPr>
            <a:spLocks noChangeArrowheads="1"/>
          </p:cNvSpPr>
          <p:nvPr/>
        </p:nvSpPr>
        <p:spPr bwMode="auto">
          <a:xfrm>
            <a:off x="2392585" y="1714802"/>
            <a:ext cx="1606868" cy="505977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</a:t>
            </a:r>
            <a:b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 Resources</a:t>
            </a:r>
            <a:b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kumimoji="0" lang="en-US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Steinacher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1" name="Rounded Rectangle 15"/>
          <p:cNvSpPr>
            <a:spLocks noChangeArrowheads="1"/>
          </p:cNvSpPr>
          <p:nvPr/>
        </p:nvSpPr>
        <p:spPr bwMode="auto">
          <a:xfrm>
            <a:off x="4865119" y="1712518"/>
            <a:ext cx="1606868" cy="515143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b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Relations</a:t>
            </a:r>
            <a:br>
              <a:rPr kumimoji="0" lang="en-US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Ch. </a:t>
            </a:r>
            <a:r>
              <a:rPr kumimoji="0" lang="en-US" alt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Warakaulle</a:t>
            </a:r>
            <a:endParaRPr kumimoji="0" lang="en-US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2" name="Rounded Rectangle 16"/>
          <p:cNvSpPr>
            <a:spLocks noChangeArrowheads="1"/>
          </p:cNvSpPr>
          <p:nvPr/>
        </p:nvSpPr>
        <p:spPr bwMode="auto">
          <a:xfrm>
            <a:off x="4967606" y="635055"/>
            <a:ext cx="1730375" cy="434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Health, Safety and Environment</a:t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Forkel Wirth</a:t>
            </a: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3" name="Rounded Rectangle 17"/>
          <p:cNvSpPr>
            <a:spLocks noChangeArrowheads="1"/>
          </p:cNvSpPr>
          <p:nvPr/>
        </p:nvSpPr>
        <p:spPr bwMode="auto">
          <a:xfrm>
            <a:off x="6904356" y="635055"/>
            <a:ext cx="1349375" cy="4349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Legal Service</a:t>
            </a: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4" name="Rounded Rectangle 18"/>
          <p:cNvSpPr>
            <a:spLocks noChangeArrowheads="1"/>
          </p:cNvSpPr>
          <p:nvPr/>
        </p:nvSpPr>
        <p:spPr bwMode="auto">
          <a:xfrm>
            <a:off x="5025293" y="1144643"/>
            <a:ext cx="1676400" cy="2968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Internal Audit</a:t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5" name="Rounded Rectangle 19"/>
          <p:cNvSpPr>
            <a:spLocks noChangeArrowheads="1"/>
          </p:cNvSpPr>
          <p:nvPr/>
        </p:nvSpPr>
        <p:spPr bwMode="auto">
          <a:xfrm>
            <a:off x="6930293" y="1130355"/>
            <a:ext cx="1349375" cy="2968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Council Support</a:t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2514600" y="2343150"/>
            <a:ext cx="1484313" cy="67945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Finance and</a:t>
            </a:r>
            <a:br>
              <a:rPr kumimoji="0" lang="fr-CH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Administrative</a:t>
            </a:r>
            <a:br>
              <a:rPr kumimoji="0" lang="fr-CH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r>
              <a:rPr kumimoji="0" lang="fr-CH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fr-CH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fr-CH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Sonnemann</a:t>
            </a:r>
            <a:endParaRPr kumimoji="0" lang="fr-CH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7" name="Rectangle 27"/>
          <p:cNvSpPr>
            <a:spLocks noChangeArrowheads="1"/>
          </p:cNvSpPr>
          <p:nvPr/>
        </p:nvSpPr>
        <p:spPr bwMode="auto">
          <a:xfrm>
            <a:off x="2510099" y="3079792"/>
            <a:ext cx="1484312" cy="67945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Industry, Procurement</a:t>
            </a: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Knowledge</a:t>
            </a:r>
            <a:b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Transfer</a:t>
            </a: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Th. Lagrange</a:t>
            </a: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8" name="Rectangle 28"/>
          <p:cNvSpPr>
            <a:spLocks noChangeArrowheads="1"/>
          </p:cNvSpPr>
          <p:nvPr/>
        </p:nvSpPr>
        <p:spPr bwMode="auto">
          <a:xfrm>
            <a:off x="2516763" y="3811072"/>
            <a:ext cx="1477647" cy="357428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Human Resources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 Purvis</a:t>
            </a: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9" name="Rectangle 29"/>
          <p:cNvSpPr>
            <a:spLocks noChangeArrowheads="1"/>
          </p:cNvSpPr>
          <p:nvPr/>
        </p:nvSpPr>
        <p:spPr bwMode="auto">
          <a:xfrm>
            <a:off x="2523269" y="4247993"/>
            <a:ext cx="1475644" cy="431800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Management and</a:t>
            </a:r>
            <a:b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Buildings</a:t>
            </a:r>
            <a:b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LL. </a:t>
            </a:r>
            <a:r>
              <a:rPr kumimoji="0" lang="en-US" altLang="en-US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Miralles</a:t>
            </a: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60" name="Rectangle 31"/>
          <p:cNvSpPr>
            <a:spLocks noChangeArrowheads="1"/>
          </p:cNvSpPr>
          <p:nvPr/>
        </p:nvSpPr>
        <p:spPr bwMode="auto">
          <a:xfrm>
            <a:off x="658424" y="2916615"/>
            <a:ext cx="1135062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J.M. Jiminez</a:t>
            </a: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61" name="Rectangle 192"/>
          <p:cNvSpPr>
            <a:spLocks noChangeArrowheads="1"/>
          </p:cNvSpPr>
          <p:nvPr/>
        </p:nvSpPr>
        <p:spPr bwMode="auto">
          <a:xfrm>
            <a:off x="646458" y="3499725"/>
            <a:ext cx="1135063" cy="33178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Engineering</a:t>
            </a: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 Losito</a:t>
            </a: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941460" y="2342993"/>
            <a:ext cx="1471320" cy="1609242"/>
          </a:xfrm>
          <a:prstGeom prst="roundRect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66" name="Rectangle 205"/>
          <p:cNvSpPr>
            <a:spLocks noChangeArrowheads="1"/>
          </p:cNvSpPr>
          <p:nvPr/>
        </p:nvSpPr>
        <p:spPr bwMode="auto">
          <a:xfrm>
            <a:off x="6942139" y="2462254"/>
            <a:ext cx="1508124" cy="40960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b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Krammer</a:t>
            </a:r>
            <a:endParaRPr kumimoji="0" lang="en-US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67" name="Rectangle 206"/>
          <p:cNvSpPr>
            <a:spLocks noChangeArrowheads="1"/>
          </p:cNvSpPr>
          <p:nvPr/>
        </p:nvSpPr>
        <p:spPr bwMode="auto">
          <a:xfrm>
            <a:off x="6956425" y="2972584"/>
            <a:ext cx="1493838" cy="404649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Theoretical</a:t>
            </a:r>
            <a:b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Physics</a:t>
            </a: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G. F. </a:t>
            </a:r>
            <a:r>
              <a:rPr kumimoji="0" lang="en-US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Giudice</a:t>
            </a:r>
            <a:endParaRPr kumimoji="0" lang="en-US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68" name="Rectangle 207"/>
          <p:cNvSpPr>
            <a:spLocks noChangeArrowheads="1"/>
          </p:cNvSpPr>
          <p:nvPr/>
        </p:nvSpPr>
        <p:spPr bwMode="auto">
          <a:xfrm>
            <a:off x="6956425" y="3471063"/>
            <a:ext cx="1493838" cy="389255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b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Technology</a:t>
            </a: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F. Hemmer</a:t>
            </a:r>
            <a:endParaRPr kumimoji="0" lang="en-US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69" name="Rounded Rectangle 208"/>
          <p:cNvSpPr>
            <a:spLocks noChangeArrowheads="1"/>
          </p:cNvSpPr>
          <p:nvPr/>
        </p:nvSpPr>
        <p:spPr bwMode="auto">
          <a:xfrm>
            <a:off x="5022209" y="4001173"/>
            <a:ext cx="1390572" cy="4111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Education, Communication,                       Outreach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70" name="Rounded Rectangle 210"/>
          <p:cNvSpPr>
            <a:spLocks noChangeArrowheads="1"/>
          </p:cNvSpPr>
          <p:nvPr/>
        </p:nvSpPr>
        <p:spPr bwMode="auto">
          <a:xfrm>
            <a:off x="6298508" y="4827520"/>
            <a:ext cx="541790" cy="198298"/>
          </a:xfrm>
          <a:prstGeom prst="roundRect">
            <a:avLst>
              <a:gd name="adj" fmla="val 16667"/>
            </a:avLst>
          </a:prstGeom>
          <a:solidFill>
            <a:srgbClr val="E7E6E6"/>
          </a:soli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Sector</a:t>
            </a:r>
            <a:endParaRPr kumimoji="0" lang="fr-CH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71" name="Rectangle 211"/>
          <p:cNvSpPr>
            <a:spLocks noChangeArrowheads="1"/>
          </p:cNvSpPr>
          <p:nvPr/>
        </p:nvSpPr>
        <p:spPr bwMode="auto">
          <a:xfrm>
            <a:off x="6904356" y="4808893"/>
            <a:ext cx="872872" cy="216925"/>
          </a:xfrm>
          <a:prstGeom prst="rect">
            <a:avLst/>
          </a:prstGeom>
          <a:solidFill>
            <a:srgbClr val="FFFFFF"/>
          </a:solidFill>
          <a:ln w="12700">
            <a:solidFill>
              <a:srgbClr val="CFCDC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  <a:endParaRPr kumimoji="0" lang="fr-CH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72" name="Rounded Rectangle 212"/>
          <p:cNvSpPr>
            <a:spLocks noChangeArrowheads="1"/>
          </p:cNvSpPr>
          <p:nvPr/>
        </p:nvSpPr>
        <p:spPr bwMode="auto">
          <a:xfrm>
            <a:off x="7855656" y="4799271"/>
            <a:ext cx="496191" cy="20982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b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1172396" y="1620540"/>
            <a:ext cx="6103443" cy="90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3" name="Title 1"/>
          <p:cNvSpPr txBox="1">
            <a:spLocks/>
          </p:cNvSpPr>
          <p:nvPr/>
        </p:nvSpPr>
        <p:spPr bwMode="auto">
          <a:xfrm>
            <a:off x="106681" y="34193"/>
            <a:ext cx="2536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CH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1844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 du CERN  </a:t>
            </a:r>
            <a:endParaRPr kumimoji="0" lang="en-GB" alt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44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Structure</a:t>
            </a:r>
            <a:endParaRPr kumimoji="0" lang="fr-CH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428451" y="2278846"/>
            <a:ext cx="0" cy="13316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H="1">
            <a:off x="2325500" y="2313986"/>
            <a:ext cx="6844" cy="2148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624254" y="2305126"/>
            <a:ext cx="6378" cy="1942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6783864" y="2306526"/>
            <a:ext cx="6174" cy="13590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>
            <a:off x="2325500" y="2305672"/>
            <a:ext cx="10106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H="1">
            <a:off x="4619900" y="2305126"/>
            <a:ext cx="820786" cy="3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 flipV="1">
            <a:off x="6793798" y="2311346"/>
            <a:ext cx="462000" cy="2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4" name="Rounded Rectangle 235"/>
          <p:cNvSpPr>
            <a:spLocks noChangeArrowheads="1"/>
          </p:cNvSpPr>
          <p:nvPr/>
        </p:nvSpPr>
        <p:spPr bwMode="auto">
          <a:xfrm>
            <a:off x="5197475" y="10880725"/>
            <a:ext cx="731838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Legend</a:t>
            </a:r>
            <a:b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75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76" name="Rectangle 6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78" name="Rectangle 92"/>
          <p:cNvSpPr>
            <a:spLocks noChangeArrowheads="1"/>
          </p:cNvSpPr>
          <p:nvPr/>
        </p:nvSpPr>
        <p:spPr bwMode="auto">
          <a:xfrm>
            <a:off x="0" y="5334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kumimoji="0" lang="en-GB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n-GB" alt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Rounded Rectangle 194"/>
          <p:cNvSpPr>
            <a:spLocks noChangeArrowheads="1"/>
          </p:cNvSpPr>
          <p:nvPr/>
        </p:nvSpPr>
        <p:spPr bwMode="auto">
          <a:xfrm>
            <a:off x="5022699" y="2415298"/>
            <a:ext cx="1227137" cy="31273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</a:t>
            </a:r>
            <a:r>
              <a:rPr kumimoji="0" lang="fr-CH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States</a:t>
            </a:r>
            <a:endParaRPr kumimoji="0" lang="fr-CH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Rounded Rectangle 196"/>
          <p:cNvSpPr>
            <a:spLocks noChangeArrowheads="1"/>
          </p:cNvSpPr>
          <p:nvPr/>
        </p:nvSpPr>
        <p:spPr bwMode="auto">
          <a:xfrm>
            <a:off x="5014761" y="2797848"/>
            <a:ext cx="1257300" cy="30146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Associate and </a:t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non-Member States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Rounded Rectangle 203"/>
          <p:cNvSpPr>
            <a:spLocks noChangeArrowheads="1"/>
          </p:cNvSpPr>
          <p:nvPr/>
        </p:nvSpPr>
        <p:spPr bwMode="auto">
          <a:xfrm>
            <a:off x="5058953" y="3175752"/>
            <a:ext cx="1219200" cy="33480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 and International</a:t>
            </a:r>
            <a:b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en-US" altLang="en-US" sz="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Organisations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Rounded Rectangle 204"/>
          <p:cNvSpPr>
            <a:spLocks noChangeArrowheads="1"/>
          </p:cNvSpPr>
          <p:nvPr/>
        </p:nvSpPr>
        <p:spPr bwMode="auto">
          <a:xfrm>
            <a:off x="5046511" y="3570422"/>
            <a:ext cx="1227138" cy="3048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2700">
            <a:solidFill>
              <a:srgbClr val="E7E6E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9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Stakeholders</a:t>
            </a: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en-US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669" y="553028"/>
            <a:ext cx="1477963" cy="98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" name="Straight Connector 91"/>
          <p:cNvCxnSpPr/>
          <p:nvPr/>
        </p:nvCxnSpPr>
        <p:spPr>
          <a:xfrm flipH="1">
            <a:off x="444752" y="2278846"/>
            <a:ext cx="7249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86" idx="2"/>
          </p:cNvCxnSpPr>
          <p:nvPr/>
        </p:nvCxnSpPr>
        <p:spPr>
          <a:xfrm flipH="1">
            <a:off x="3891650" y="1535691"/>
            <a:ext cx="1" cy="87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12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>
                <a:solidFill>
                  <a:srgbClr val="001844"/>
                </a:solidFill>
              </a:rPr>
              <a:t>Code de </a:t>
            </a:r>
            <a:r>
              <a:rPr lang="en-US" sz="3000" dirty="0" err="1">
                <a:solidFill>
                  <a:srgbClr val="001844"/>
                </a:solidFill>
              </a:rPr>
              <a:t>conduite</a:t>
            </a:r>
            <a:r>
              <a:rPr lang="en-US" sz="3000" dirty="0">
                <a:solidFill>
                  <a:srgbClr val="001844"/>
                </a:solidFill>
              </a:rPr>
              <a:t> - </a:t>
            </a:r>
            <a:r>
              <a:rPr lang="en-US" sz="3000" i="1" dirty="0">
                <a:solidFill>
                  <a:srgbClr val="001844"/>
                </a:solidFill>
              </a:rPr>
              <a:t>Code of Conduct</a:t>
            </a:r>
            <a:endParaRPr lang="en-GB" sz="3000" i="1" dirty="0">
              <a:solidFill>
                <a:srgbClr val="001844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3219" y="1037372"/>
            <a:ext cx="3268255" cy="261937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51379" y="3813667"/>
            <a:ext cx="6147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http://hr-dep.web.cern.ch/content/cern-code-conduct-its-all</a:t>
            </a:r>
          </a:p>
        </p:txBody>
      </p:sp>
    </p:spTree>
    <p:extLst>
      <p:ext uri="{BB962C8B-B14F-4D97-AF65-F5344CB8AC3E}">
        <p14:creationId xmlns:p14="http://schemas.microsoft.com/office/powerpoint/2010/main" val="90881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90531" y="4237845"/>
            <a:ext cx="8277308" cy="619904"/>
          </a:xfrm>
        </p:spPr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</a:t>
            </a:r>
            <a:r>
              <a:rPr lang="fr-FR" sz="3000" dirty="0" smtClean="0">
                <a:solidFill>
                  <a:srgbClr val="001844"/>
                </a:solidFill>
              </a:rPr>
              <a:t>– </a:t>
            </a:r>
            <a:r>
              <a:rPr lang="fr-FR" sz="3000" i="1" dirty="0" smtClean="0">
                <a:solidFill>
                  <a:srgbClr val="001844"/>
                </a:solidFill>
              </a:rPr>
              <a:t>Official </a:t>
            </a:r>
            <a:r>
              <a:rPr lang="fr-FR" sz="3000" i="1" dirty="0" err="1" smtClean="0">
                <a:solidFill>
                  <a:srgbClr val="001844"/>
                </a:solidFill>
              </a:rPr>
              <a:t>cards</a:t>
            </a:r>
            <a:endParaRPr lang="fr-FR" sz="3000" i="1" dirty="0">
              <a:solidFill>
                <a:srgbClr val="001844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ED81D-0BE8-4488-895D-FDF93BCAE41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 descr="\\cern.ch\dfs\Users\v\VBLONDEA\Documents\Virginie\Projet Induction\Cartoonist\Dessin_Julien-carte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5985" y="246215"/>
            <a:ext cx="4266660" cy="3422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766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000" dirty="0">
                <a:solidFill>
                  <a:srgbClr val="001844"/>
                </a:solidFill>
              </a:rPr>
              <a:t>1 – Cartes officielles - </a:t>
            </a:r>
            <a:r>
              <a:rPr lang="fr-FR" sz="3000" i="1" dirty="0">
                <a:solidFill>
                  <a:srgbClr val="001844"/>
                </a:solidFill>
              </a:rPr>
              <a:t>Official </a:t>
            </a:r>
            <a:r>
              <a:rPr lang="fr-FR" sz="3000" i="1" dirty="0" err="1">
                <a:solidFill>
                  <a:srgbClr val="001844"/>
                </a:solidFill>
              </a:rPr>
              <a:t>cards</a:t>
            </a:r>
            <a:endParaRPr lang="en-US" sz="3000" i="1" dirty="0">
              <a:solidFill>
                <a:srgbClr val="001844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fr-FR" dirty="0" smtClean="0"/>
              <a:t>Induction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F9BED81D-0BE8-4488-895D-FDF93BCAE41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809291" y="2284624"/>
            <a:ext cx="3881283" cy="1246495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algn="ctr"/>
            <a:r>
              <a:rPr lang="fr-FR" sz="1200" dirty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(sauf français résidant en France</a:t>
            </a:r>
            <a:r>
              <a:rPr lang="fr-FR" sz="1200" dirty="0" smtClean="0">
                <a:solidFill>
                  <a:srgbClr val="00184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1500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séjour, statut 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3 ans (renouvelable)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Délai </a:t>
            </a:r>
            <a:r>
              <a:rPr lang="fr-FR" sz="1200" dirty="0">
                <a:solidFill>
                  <a:srgbClr val="001844"/>
                </a:solidFill>
              </a:rPr>
              <a:t>! 3 mois pour </a:t>
            </a:r>
            <a:r>
              <a:rPr lang="fr-FR" sz="1200" dirty="0" smtClean="0">
                <a:solidFill>
                  <a:srgbClr val="001844"/>
                </a:solidFill>
              </a:rPr>
              <a:t>demander</a:t>
            </a:r>
            <a:endParaRPr lang="fr-FR" sz="1200" dirty="0">
              <a:solidFill>
                <a:srgbClr val="00184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407" y="2284624"/>
            <a:ext cx="3877509" cy="1138773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fr-FR" sz="1500" b="1" dirty="0">
                <a:solidFill>
                  <a:srgbClr val="EF5091"/>
                </a:solidFill>
              </a:rPr>
              <a:t>Obligatoire</a:t>
            </a:r>
          </a:p>
          <a:p>
            <a:pPr marL="257175" indent="-257175">
              <a:buFontTx/>
              <a:buChar char="-"/>
            </a:pPr>
            <a:endParaRPr lang="fr-FR" sz="500" b="1" dirty="0">
              <a:solidFill>
                <a:srgbClr val="0018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Permis </a:t>
            </a:r>
            <a:r>
              <a:rPr lang="fr-FR" sz="1200" dirty="0">
                <a:solidFill>
                  <a:srgbClr val="001844"/>
                </a:solidFill>
              </a:rPr>
              <a:t>de travail, permis de séjour</a:t>
            </a:r>
            <a:r>
              <a:rPr lang="fr-FR" sz="1200" dirty="0" smtClean="0">
                <a:solidFill>
                  <a:srgbClr val="001844"/>
                </a:solidFill>
              </a:rPr>
              <a:t>, statut </a:t>
            </a:r>
            <a:r>
              <a:rPr lang="fr-FR" sz="1200" dirty="0">
                <a:solidFill>
                  <a:srgbClr val="001844"/>
                </a:solidFill>
              </a:rPr>
              <a:t>de fonctionnaire international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Validité </a:t>
            </a:r>
            <a:r>
              <a:rPr lang="fr-FR" sz="1200" dirty="0">
                <a:solidFill>
                  <a:srgbClr val="001844"/>
                </a:solidFill>
              </a:rPr>
              <a:t>: durée du contrat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dirty="0" smtClean="0">
                <a:solidFill>
                  <a:srgbClr val="001844"/>
                </a:solidFill>
              </a:rPr>
              <a:t>Procédure automatisée</a:t>
            </a:r>
            <a:endParaRPr lang="fr-FR" sz="1200" dirty="0">
              <a:solidFill>
                <a:srgbClr val="001844"/>
              </a:solidFill>
            </a:endParaRPr>
          </a:p>
        </p:txBody>
      </p:sp>
      <p:pic>
        <p:nvPicPr>
          <p:cNvPr id="7" name="Picture 29" descr="IMG_0004"/>
          <p:cNvPicPr>
            <a:picLocks noChangeAspect="1" noChangeArrowheads="1"/>
          </p:cNvPicPr>
          <p:nvPr/>
        </p:nvPicPr>
        <p:blipFill>
          <a:blip r:embed="rId3" cstate="print"/>
          <a:srcRect l="1974" t="12821" r="4862" b="925"/>
          <a:stretch>
            <a:fillRect/>
          </a:stretch>
        </p:blipFill>
        <p:spPr>
          <a:xfrm>
            <a:off x="2268173" y="1095067"/>
            <a:ext cx="1484677" cy="1001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IMG_0003"/>
          <p:cNvPicPr>
            <a:picLocks noChangeAspect="1" noChangeArrowheads="1"/>
          </p:cNvPicPr>
          <p:nvPr/>
        </p:nvPicPr>
        <p:blipFill>
          <a:blip r:embed="rId4" cstate="print"/>
          <a:srcRect l="2113" t="3674" r="2816" b="6412"/>
          <a:stretch>
            <a:fillRect/>
          </a:stretch>
        </p:blipFill>
        <p:spPr>
          <a:xfrm>
            <a:off x="5387693" y="1116300"/>
            <a:ext cx="1356008" cy="9291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908573" y="1410531"/>
            <a:ext cx="1082694" cy="553998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suisse</a:t>
            </a:r>
            <a:endParaRPr lang="en-US" sz="15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249206" y="1357352"/>
            <a:ext cx="1094694" cy="5539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500" b="1" dirty="0"/>
              <a:t>Carte française</a:t>
            </a:r>
            <a:endParaRPr lang="en-US" sz="15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14954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>
                <a:solidFill>
                  <a:srgbClr val="00B1B0"/>
                </a:solidFill>
              </a:rPr>
              <a:t>Famille 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pour résidents en Suisse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</a:t>
            </a:r>
            <a:r>
              <a:rPr lang="fr-FR" sz="1500" dirty="0" smtClean="0">
                <a:solidFill>
                  <a:srgbClr val="00B1B0"/>
                </a:solidFill>
              </a:rPr>
              <a:t>nécessité d’un visa</a:t>
            </a:r>
            <a:r>
              <a:rPr lang="fr-FR" sz="1500" dirty="0">
                <a:solidFill>
                  <a:srgbClr val="00B1B0"/>
                </a:solidFill>
              </a:rPr>
              <a:t>, selon </a:t>
            </a:r>
            <a:r>
              <a:rPr lang="fr-FR" sz="1500" dirty="0" smtClean="0">
                <a:solidFill>
                  <a:srgbClr val="00B1B0"/>
                </a:solidFill>
              </a:rPr>
              <a:t>nationalité</a:t>
            </a:r>
            <a:endParaRPr lang="fr-FR" sz="1500" dirty="0">
              <a:solidFill>
                <a:srgbClr val="00B1B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13065" y="3615053"/>
            <a:ext cx="3877509" cy="784830"/>
          </a:xfrm>
          <a:prstGeom prst="rect">
            <a:avLst/>
          </a:prstGeom>
          <a:noFill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fr-FR" sz="1500" dirty="0" smtClean="0">
                <a:solidFill>
                  <a:srgbClr val="00B1B0"/>
                </a:solidFill>
              </a:rPr>
              <a:t>Famille </a:t>
            </a:r>
            <a:r>
              <a:rPr lang="fr-FR" sz="1500" dirty="0">
                <a:solidFill>
                  <a:srgbClr val="00B1B0"/>
                </a:solidFill>
              </a:rPr>
              <a:t>: </a:t>
            </a:r>
          </a:p>
          <a:p>
            <a:pPr lvl="1">
              <a:buFontTx/>
              <a:buChar char="-"/>
            </a:pPr>
            <a:r>
              <a:rPr lang="fr-FR" sz="1500" dirty="0">
                <a:solidFill>
                  <a:srgbClr val="00B1B0"/>
                </a:solidFill>
              </a:rPr>
              <a:t> obligatoire selon conditions</a:t>
            </a:r>
          </a:p>
          <a:p>
            <a:pPr lvl="1">
              <a:buFontTx/>
              <a:buChar char="-"/>
            </a:pPr>
            <a:r>
              <a:rPr lang="fr-FR" sz="1500" dirty="0" smtClean="0">
                <a:solidFill>
                  <a:srgbClr val="00B1B0"/>
                </a:solidFill>
              </a:rPr>
              <a:t> nécessité d’un visa</a:t>
            </a:r>
            <a:r>
              <a:rPr lang="fr-FR" sz="1500" dirty="0">
                <a:solidFill>
                  <a:srgbClr val="00B1B0"/>
                </a:solidFill>
              </a:rPr>
              <a:t>, selon nationalité</a:t>
            </a:r>
          </a:p>
        </p:txBody>
      </p:sp>
    </p:spTree>
    <p:extLst>
      <p:ext uri="{BB962C8B-B14F-4D97-AF65-F5344CB8AC3E}">
        <p14:creationId xmlns:p14="http://schemas.microsoft.com/office/powerpoint/2010/main" val="201105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9" grpId="0" animBg="1"/>
      <p:bldP spid="10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6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7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8_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Strategy_Cern_template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6750</TotalTime>
  <Words>1996</Words>
  <Application>Microsoft Office PowerPoint</Application>
  <PresentationFormat>On-screen Show (16:9)</PresentationFormat>
  <Paragraphs>569</Paragraphs>
  <Slides>38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38</vt:i4>
      </vt:variant>
    </vt:vector>
  </HeadingPairs>
  <TitlesOfParts>
    <vt:vector size="55" baseType="lpstr">
      <vt:lpstr>Agency FB</vt:lpstr>
      <vt:lpstr>Arial</vt:lpstr>
      <vt:lpstr>BatangChe</vt:lpstr>
      <vt:lpstr>Calibri</vt:lpstr>
      <vt:lpstr>Courier New</vt:lpstr>
      <vt:lpstr>Optima</vt:lpstr>
      <vt:lpstr>Times New Roman</vt:lpstr>
      <vt:lpstr>Wingdings</vt:lpstr>
      <vt:lpstr>CERNCorporate16-9</vt:lpstr>
      <vt:lpstr>1_CERNCorporate16-9</vt:lpstr>
      <vt:lpstr>2_CERNCorporate16-9</vt:lpstr>
      <vt:lpstr>3_CERNCorporate16-9</vt:lpstr>
      <vt:lpstr>4_CERNCorporate16-9</vt:lpstr>
      <vt:lpstr>6_CERNCorporate16-9</vt:lpstr>
      <vt:lpstr>7_CERNCorporate16-9</vt:lpstr>
      <vt:lpstr>8_CERNCorporate16-9</vt:lpstr>
      <vt:lpstr>Strategy_Cern_template</vt:lpstr>
      <vt:lpstr>Induction</vt:lpstr>
      <vt:lpstr>Bienvenue Welcome</vt:lpstr>
      <vt:lpstr>Programme - Agenda</vt:lpstr>
      <vt:lpstr>La structure du CERN The structure of CERN</vt:lpstr>
      <vt:lpstr>PowerPoint Presentation</vt:lpstr>
      <vt:lpstr>PowerPoint Presentation</vt:lpstr>
      <vt:lpstr>Code de conduite - Code of Conduct</vt:lpstr>
      <vt:lpstr>1 – Cartes officielles – Official cards</vt:lpstr>
      <vt:lpstr>1 – Cartes officielles - Official cards</vt:lpstr>
      <vt:lpstr>1 – Cartes officielles - Official cards</vt:lpstr>
      <vt:lpstr>2 – Installation </vt:lpstr>
      <vt:lpstr>2 – Installation</vt:lpstr>
      <vt:lpstr>2 – Installation</vt:lpstr>
      <vt:lpstr>3 – Intégration - Integration</vt:lpstr>
      <vt:lpstr>3 – Intégration - Integration</vt:lpstr>
      <vt:lpstr>3 – L’offre du service des Affaires Sociales… The Social Affairs Service’s offer…</vt:lpstr>
      <vt:lpstr>3 – Intégration - Integration</vt:lpstr>
      <vt:lpstr>4 – Congés - Leave</vt:lpstr>
      <vt:lpstr>4 – Congés - Leave</vt:lpstr>
      <vt:lpstr>5 - Régime d’assurance maladie du CERN (CHIS) CERN Health Insurance Scheme (CHIS)</vt:lpstr>
      <vt:lpstr>5 - Régime d’assurance maladie du CERN CERN Health Insurance Scheme (CHIS)</vt:lpstr>
      <vt:lpstr>5 - Régime d’assurance maladie du CERN  CERN Health Insurance Scheme (CHIS)</vt:lpstr>
      <vt:lpstr>PowerPoint Presentation</vt:lpstr>
      <vt:lpstr>5 - Régime d’assurance maladie du CERN  CERN Health Insurance Scheme (CHIS)</vt:lpstr>
      <vt:lpstr>6 - Caisse de Pensions - Pension Fund Uniquement pour titulaires et boursiers</vt:lpstr>
      <vt:lpstr>6 - Caisse de Pensions - Pension Fund Uniquement pour titulaires et boursiers</vt:lpstr>
      <vt:lpstr>6 - Caisse de Pensions - Pension Fund Uniquement pour titulaires et boursiers</vt:lpstr>
      <vt:lpstr>Contacts clés RH - Key HR Contacts</vt:lpstr>
      <vt:lpstr>PowerPoint Presentation</vt:lpstr>
      <vt:lpstr>L’entretien d’entrée en fonctions Induction interview</vt:lpstr>
      <vt:lpstr>Période probatoire - Probation period</vt:lpstr>
      <vt:lpstr>Secrétaires de département – Departmental Administrative Officers</vt:lpstr>
      <vt:lpstr>Plus d’informations - For more information</vt:lpstr>
      <vt:lpstr>Visite guidée CERN avec famille</vt:lpstr>
      <vt:lpstr>Spouse Welcome</vt:lpstr>
      <vt:lpstr>PowerPoint Presentation</vt:lpstr>
      <vt:lpstr>Et maintenant… - And now…</vt:lpstr>
      <vt:lpstr> Questions / Réponses – ASK THE EXPERTS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Introduction presentation</dc:subject>
  <dc:creator>Erwin MOSSELMANS</dc:creator>
  <cp:keywords>Monthly Induction</cp:keywords>
  <cp:lastModifiedBy>Elizabeth Louise Eastwood-Barzdo</cp:lastModifiedBy>
  <cp:revision>380</cp:revision>
  <cp:lastPrinted>2017-06-19T12:32:33Z</cp:lastPrinted>
  <dcterms:created xsi:type="dcterms:W3CDTF">2012-11-30T11:04:26Z</dcterms:created>
  <dcterms:modified xsi:type="dcterms:W3CDTF">2018-02-22T15:14:47Z</dcterms:modified>
</cp:coreProperties>
</file>