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404" r:id="rId3"/>
    <p:sldId id="269" r:id="rId4"/>
    <p:sldId id="260" r:id="rId5"/>
    <p:sldId id="258" r:id="rId6"/>
    <p:sldId id="257" r:id="rId7"/>
    <p:sldId id="259" r:id="rId8"/>
    <p:sldId id="408" r:id="rId9"/>
    <p:sldId id="407" r:id="rId10"/>
    <p:sldId id="279" r:id="rId11"/>
    <p:sldId id="280" r:id="rId12"/>
    <p:sldId id="281" r:id="rId13"/>
    <p:sldId id="282" r:id="rId14"/>
    <p:sldId id="261" r:id="rId15"/>
    <p:sldId id="406" r:id="rId16"/>
    <p:sldId id="40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24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6" d="100"/>
          <a:sy n="116" d="100"/>
        </p:scale>
        <p:origin x="-340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497E2-0283-AF4C-AA9B-E14A6D8F09E1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36AA9-9FCD-794C-997E-906C6F398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10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BE8246-840A-AC41-B7D4-F0E09D50A2DB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655AC-AC6C-F746-8800-B5694F7973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042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655AC-AC6C-F746-8800-B5694F7973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20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655AC-AC6C-F746-8800-B5694F7973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64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451618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/>
              <a:buChar char="•"/>
              <a:defRPr/>
            </a:lvl1pPr>
            <a:lvl2pPr>
              <a:buFont typeface="Arial"/>
              <a:buChar char="•"/>
              <a:defRPr/>
            </a:lvl2pPr>
            <a:lvl3pPr>
              <a:buFont typeface="Arial"/>
              <a:buChar char="•"/>
              <a:defRPr/>
            </a:lvl3pPr>
            <a:lvl4pPr>
              <a:buFont typeface="Arial"/>
              <a:buChar char="•"/>
              <a:defRPr/>
            </a:lvl4pPr>
            <a:lvl5pPr>
              <a:buFont typeface="Arial"/>
              <a:buChar char="•"/>
              <a:defRPr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buFont typeface="Arial"/>
              <a:buChar char="•"/>
              <a:defRPr sz="2600"/>
            </a:lvl1pPr>
            <a:lvl2pPr>
              <a:buFont typeface="Arial"/>
              <a:buChar char="•"/>
              <a:defRPr sz="2200"/>
            </a:lvl2pPr>
            <a:lvl3pPr>
              <a:buFont typeface="Arial"/>
              <a:buChar char="•"/>
              <a:defRPr sz="2000"/>
            </a:lvl3pPr>
            <a:lvl4pPr>
              <a:buFont typeface="Arial"/>
              <a:buChar char="•"/>
              <a:defRPr sz="1800"/>
            </a:lvl4pPr>
            <a:lvl5pPr>
              <a:buFont typeface="Arial"/>
              <a:buChar char="•"/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buFont typeface="Arial"/>
              <a:buChar char="•"/>
              <a:defRPr sz="2600"/>
            </a:lvl1pPr>
            <a:lvl2pPr>
              <a:buFont typeface="Arial"/>
              <a:buChar char="•"/>
              <a:defRPr sz="2200"/>
            </a:lvl2pPr>
            <a:lvl3pPr>
              <a:buFont typeface="Arial"/>
              <a:buChar char="•"/>
              <a:defRPr sz="2000"/>
            </a:lvl3pPr>
            <a:lvl4pPr>
              <a:buFont typeface="Arial"/>
              <a:buChar char="•"/>
              <a:defRPr sz="1800"/>
            </a:lvl4pPr>
            <a:lvl5pPr>
              <a:buFont typeface="Arial"/>
              <a:buChar char="•"/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0798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60017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06/10/2016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Karppinen BE-RF-SRF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50BD2-0726-B54D-AF9E-5E6DDD3CD3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6" r:id="rId14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0926" indent="-514350" algn="l" rtl="0" eaLnBrk="1" latinLnBrk="0" hangingPunct="1">
        <a:spcBef>
          <a:spcPct val="20000"/>
        </a:spcBef>
        <a:buClrTx/>
        <a:buSzPct val="80000"/>
        <a:buFont typeface="+mj-lt"/>
        <a:buAutoNum type="arabicPeriod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62406" indent="-514350" algn="l" rtl="0" eaLnBrk="1" latinLnBrk="0" hangingPunct="1">
        <a:spcBef>
          <a:spcPct val="20000"/>
        </a:spcBef>
        <a:buClrTx/>
        <a:buSzPct val="90000"/>
        <a:buFont typeface="+mj-lt"/>
        <a:buAutoNum type="arabicPeriod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7008" indent="-457200" algn="l" rtl="0" eaLnBrk="1" latinLnBrk="0" hangingPunct="1">
        <a:spcBef>
          <a:spcPct val="20000"/>
        </a:spcBef>
        <a:buClrTx/>
        <a:buSzPct val="85000"/>
        <a:buFont typeface="+mj-lt"/>
        <a:buAutoNum type="arabicPeriod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499616" indent="-457200" algn="l" rtl="0" eaLnBrk="1" latinLnBrk="0" hangingPunct="1">
        <a:spcBef>
          <a:spcPct val="20000"/>
        </a:spcBef>
        <a:buClrTx/>
        <a:buSzPct val="90000"/>
        <a:buFont typeface="+mj-lt"/>
        <a:buAutoNum type="arabicPeriod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64792" indent="-457200" algn="l" rtl="0" eaLnBrk="1" latinLnBrk="0" hangingPunct="1">
        <a:spcBef>
          <a:spcPct val="20000"/>
        </a:spcBef>
        <a:buClrTx/>
        <a:buSzPct val="100000"/>
        <a:buFont typeface="+mj-lt"/>
        <a:buAutoNum type="arabicPeriod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2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LHC Spare RF Cryomodule Project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339" y="1556124"/>
            <a:ext cx="5014576" cy="3641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638E78-70FD-5741-AE33-A1E4CED831F5}"/>
              </a:ext>
            </a:extLst>
          </p:cNvPr>
          <p:cNvSpPr txBox="1"/>
          <p:nvPr/>
        </p:nvSpPr>
        <p:spPr>
          <a:xfrm>
            <a:off x="2602873" y="1217570"/>
            <a:ext cx="3785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M. </a:t>
            </a:r>
            <a:r>
              <a:rPr lang="en-US" sz="1600" dirty="0" err="1"/>
              <a:t>Karppinen</a:t>
            </a:r>
            <a:r>
              <a:rPr lang="en-US" sz="1600" dirty="0"/>
              <a:t> on behalf of Project Team</a:t>
            </a:r>
          </a:p>
        </p:txBody>
      </p:sp>
    </p:spTree>
    <p:extLst>
      <p:ext uri="{BB962C8B-B14F-4D97-AF65-F5344CB8AC3E}">
        <p14:creationId xmlns:p14="http://schemas.microsoft.com/office/powerpoint/2010/main" val="3932009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FAE590A-DECF-C844-B477-8E6C9EBE84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40" b="3908"/>
          <a:stretch/>
        </p:blipFill>
        <p:spPr>
          <a:xfrm>
            <a:off x="4838405" y="3537460"/>
            <a:ext cx="4297847" cy="2604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8F914D-3FA7-0C47-99A6-79101DC92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#19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208120B-9D8D-A841-A529-193F380B1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295830"/>
            <a:ext cx="4549474" cy="3466650"/>
          </a:xfrm>
        </p:spPr>
        <p:txBody>
          <a:bodyPr>
            <a:normAutofit/>
          </a:bodyPr>
          <a:lstStyle/>
          <a:p>
            <a:r>
              <a:rPr lang="en-US" sz="2000" dirty="0"/>
              <a:t>(The only) Spare unit from the original LHC production</a:t>
            </a:r>
          </a:p>
          <a:p>
            <a:r>
              <a:rPr lang="en-US" sz="2000" dirty="0"/>
              <a:t>HPWR and LPWR to remove contaminants</a:t>
            </a:r>
          </a:p>
          <a:p>
            <a:r>
              <a:rPr lang="en-US" sz="2000" dirty="0"/>
              <a:t>Vertical test Dec-17 slightly below the spec (1.7E+09 @ 2 MV) </a:t>
            </a:r>
          </a:p>
          <a:p>
            <a:r>
              <a:rPr lang="en-US" sz="2000" dirty="0"/>
              <a:t>Strip and recoat planned once we have new spares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976EE9-A53C-074F-81A1-88CF378BD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B54F0F-F68D-6749-B778-5A73C7922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CDE64D-2C1A-F048-885F-1F557C0EC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9908"/>
            <a:ext cx="1956123" cy="3477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3E93EF-4E6E-DB4A-B551-779B1854F066}"/>
              </a:ext>
            </a:extLst>
          </p:cNvPr>
          <p:cNvSpPr txBox="1"/>
          <p:nvPr/>
        </p:nvSpPr>
        <p:spPr>
          <a:xfrm>
            <a:off x="5522400" y="5834295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Miyazaki</a:t>
            </a:r>
          </a:p>
        </p:txBody>
      </p:sp>
    </p:spTree>
    <p:extLst>
      <p:ext uri="{BB962C8B-B14F-4D97-AF65-F5344CB8AC3E}">
        <p14:creationId xmlns:p14="http://schemas.microsoft.com/office/powerpoint/2010/main" val="2464948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D4C2-E3BE-C846-A9DC-6D6A9F4D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Cavity PC01&amp; 02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E57D9-F808-3E4E-A4A1-2E7F73983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478" y="1173935"/>
            <a:ext cx="4834022" cy="4667421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00B050"/>
                </a:solidFill>
              </a:rPr>
              <a:t>Goals:</a:t>
            </a:r>
            <a:r>
              <a:rPr lang="en-US" sz="1800" dirty="0"/>
              <a:t> </a:t>
            </a:r>
          </a:p>
          <a:p>
            <a:pPr lvl="1"/>
            <a:r>
              <a:rPr lang="en-US" sz="1600" dirty="0"/>
              <a:t>Cut-off and cavity assembly process, rinsing, chemistry </a:t>
            </a:r>
          </a:p>
          <a:p>
            <a:pPr lvl="1"/>
            <a:r>
              <a:rPr lang="en-US" sz="1600" dirty="0" err="1"/>
              <a:t>Nb</a:t>
            </a:r>
            <a:r>
              <a:rPr lang="en-US" sz="1600" dirty="0"/>
              <a:t>-coating </a:t>
            </a:r>
          </a:p>
          <a:p>
            <a:pPr lvl="1"/>
            <a:r>
              <a:rPr lang="en-US" sz="1600" dirty="0"/>
              <a:t>He-tank assembly </a:t>
            </a:r>
            <a:endParaRPr lang="en-US" sz="1800" dirty="0"/>
          </a:p>
          <a:p>
            <a:r>
              <a:rPr lang="en-US" sz="1800" dirty="0"/>
              <a:t>Spun </a:t>
            </a:r>
            <a:r>
              <a:rPr lang="en-US" sz="1800" dirty="0" err="1"/>
              <a:t>halfcells</a:t>
            </a:r>
            <a:r>
              <a:rPr lang="en-US" sz="1800" dirty="0"/>
              <a:t> (</a:t>
            </a:r>
            <a:r>
              <a:rPr lang="en-US" sz="1800" dirty="0" err="1"/>
              <a:t>Bonitempo</a:t>
            </a:r>
            <a:r>
              <a:rPr lang="en-US" sz="1800" dirty="0"/>
              <a:t> 2</a:t>
            </a:r>
            <a:r>
              <a:rPr lang="en-US" sz="1800" baseline="30000" dirty="0"/>
              <a:t>nd</a:t>
            </a:r>
            <a:r>
              <a:rPr lang="en-US" sz="1800" dirty="0"/>
              <a:t> gen) </a:t>
            </a:r>
          </a:p>
          <a:p>
            <a:r>
              <a:rPr lang="en-US" sz="1800" dirty="0"/>
              <a:t>Old design (f = +0.7 MHz)</a:t>
            </a:r>
          </a:p>
          <a:p>
            <a:r>
              <a:rPr lang="en-US" sz="1800" dirty="0"/>
              <a:t>Full cut-off</a:t>
            </a:r>
          </a:p>
          <a:p>
            <a:r>
              <a:rPr lang="en-US" sz="1800" dirty="0">
                <a:solidFill>
                  <a:srgbClr val="00B050"/>
                </a:solidFill>
              </a:rPr>
              <a:t>PC01</a:t>
            </a:r>
            <a:r>
              <a:rPr lang="en-US" sz="1800" dirty="0"/>
              <a:t> tested once. Re-coat planned.</a:t>
            </a:r>
          </a:p>
          <a:p>
            <a:r>
              <a:rPr lang="en-US" sz="1800" dirty="0">
                <a:solidFill>
                  <a:srgbClr val="00B050"/>
                </a:solidFill>
              </a:rPr>
              <a:t>PC02</a:t>
            </a:r>
            <a:r>
              <a:rPr lang="en-US" sz="1800" dirty="0"/>
              <a:t> failed in first test and exceeded the specs after 2</a:t>
            </a:r>
            <a:r>
              <a:rPr lang="en-US" sz="1800" baseline="30000" dirty="0"/>
              <a:t>nd</a:t>
            </a:r>
            <a:r>
              <a:rPr lang="en-US" sz="1800" dirty="0"/>
              <a:t> re-coat.</a:t>
            </a:r>
          </a:p>
          <a:p>
            <a:r>
              <a:rPr lang="en-US" sz="1800" dirty="0">
                <a:solidFill>
                  <a:srgbClr val="00B050"/>
                </a:solidFill>
              </a:rPr>
              <a:t>Dressed PC02</a:t>
            </a:r>
            <a:r>
              <a:rPr lang="en-US" sz="1800" dirty="0"/>
              <a:t> completed with updated He-tank design. Will be used for ¼-CM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8E08D-C02D-2543-8AFE-3F8A7914A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B4EEE-DB64-D141-8407-8C8EE7E2F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F82519-5BB5-D144-88A7-E9FF7E5F3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188" y="3317204"/>
            <a:ext cx="4059681" cy="26748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11BE43-0DCC-D943-94E8-77C4CFB36D96}"/>
              </a:ext>
            </a:extLst>
          </p:cNvPr>
          <p:cNvSpPr txBox="1"/>
          <p:nvPr/>
        </p:nvSpPr>
        <p:spPr>
          <a:xfrm>
            <a:off x="5522400" y="5687467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Miyazaki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C84230-C206-5C45-AABB-FCBC7EA81E4C}"/>
              </a:ext>
            </a:extLst>
          </p:cNvPr>
          <p:cNvSpPr/>
          <p:nvPr/>
        </p:nvSpPr>
        <p:spPr>
          <a:xfrm>
            <a:off x="8443178" y="4654633"/>
            <a:ext cx="574003" cy="76502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6" descr="C:\Users\nvalverd\AppData\Local\Microsoft\Windows\Temporary Internet Files\Content.Word\IMG_6688.jpg">
            <a:extLst>
              <a:ext uri="{FF2B5EF4-FFF2-40B4-BE49-F238E27FC236}">
                <a16:creationId xmlns:a16="http://schemas.microsoft.com/office/drawing/2014/main" id="{2EC80729-D4CE-2F4F-9F73-9FB14142F852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5948" y="1001168"/>
            <a:ext cx="3411828" cy="2312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F699C9-8226-3C4C-AB67-4D60E93A67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2" t="15746" r="16202" b="9115"/>
          <a:stretch/>
        </p:blipFill>
        <p:spPr>
          <a:xfrm>
            <a:off x="5605947" y="3381536"/>
            <a:ext cx="3411233" cy="279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7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FD4FE7B-1215-F341-B8A2-56B97B951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608" y="3714560"/>
            <a:ext cx="3905428" cy="23470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08D4C2-E3BE-C846-A9DC-6D6A9F4D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Cavity PC03-05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E57D9-F808-3E4E-A4A1-2E7F73983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316" y="1196310"/>
            <a:ext cx="4822292" cy="4667421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Goals:</a:t>
            </a:r>
          </a:p>
          <a:p>
            <a:pPr lvl="1"/>
            <a:r>
              <a:rPr lang="en-US" sz="1600" dirty="0"/>
              <a:t>Cavity forming technology</a:t>
            </a:r>
          </a:p>
          <a:p>
            <a:pPr lvl="1"/>
            <a:r>
              <a:rPr lang="en-US" sz="1600" dirty="0"/>
              <a:t>Demonstration of EM-performance</a:t>
            </a:r>
          </a:p>
          <a:p>
            <a:pPr lvl="1"/>
            <a:r>
              <a:rPr lang="en-US" sz="1600" dirty="0"/>
              <a:t>Validation of assembly process, quality control, coating, processing,..</a:t>
            </a:r>
          </a:p>
          <a:p>
            <a:r>
              <a:rPr lang="en-US" sz="2000" dirty="0"/>
              <a:t>Simplified cut-off </a:t>
            </a:r>
          </a:p>
          <a:p>
            <a:r>
              <a:rPr lang="en-US" sz="2000" dirty="0"/>
              <a:t>Updated cavity design</a:t>
            </a:r>
          </a:p>
          <a:p>
            <a:r>
              <a:rPr lang="en-US" sz="2000" dirty="0">
                <a:solidFill>
                  <a:srgbClr val="00B050"/>
                </a:solidFill>
              </a:rPr>
              <a:t>PC05</a:t>
            </a:r>
            <a:r>
              <a:rPr lang="en-US" sz="2000" dirty="0"/>
              <a:t> spun and machined </a:t>
            </a:r>
            <a:r>
              <a:rPr lang="en-US" sz="2000" dirty="0" err="1"/>
              <a:t>halfcells</a:t>
            </a:r>
            <a:r>
              <a:rPr lang="en-US" sz="2000" dirty="0"/>
              <a:t> from </a:t>
            </a:r>
            <a:r>
              <a:rPr lang="en-US" sz="2000" dirty="0" err="1"/>
              <a:t>Heggli</a:t>
            </a:r>
            <a:r>
              <a:rPr lang="en-US" sz="2000" dirty="0"/>
              <a:t> (CH). Now the base-line for “series”</a:t>
            </a:r>
          </a:p>
          <a:p>
            <a:r>
              <a:rPr lang="en-US" sz="2000" dirty="0">
                <a:solidFill>
                  <a:srgbClr val="00B050"/>
                </a:solidFill>
              </a:rPr>
              <a:t>PC03</a:t>
            </a:r>
            <a:r>
              <a:rPr lang="en-US" sz="2000" dirty="0"/>
              <a:t> EHF </a:t>
            </a:r>
            <a:r>
              <a:rPr lang="en-US" sz="2000" dirty="0" err="1"/>
              <a:t>halfcells</a:t>
            </a:r>
            <a:r>
              <a:rPr lang="en-US" sz="2000" dirty="0"/>
              <a:t> from BMAX (F), however, not representative due to grinding of entire RF-surface (</a:t>
            </a:r>
            <a:r>
              <a:rPr lang="en-US" sz="2000" dirty="0">
                <a:solidFill>
                  <a:srgbClr val="00B050"/>
                </a:solidFill>
              </a:rPr>
              <a:t>PC04</a:t>
            </a:r>
            <a:r>
              <a:rPr lang="en-US" sz="2000" dirty="0"/>
              <a:t> planned as the demonstrator)</a:t>
            </a:r>
          </a:p>
          <a:p>
            <a:r>
              <a:rPr lang="en-US" sz="2000" b="1" dirty="0"/>
              <a:t>Both successfully tested exceeding the LHC specs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8E08D-C02D-2543-8AFE-3F8A7914A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B4EEE-DB64-D141-8407-8C8EE7E2F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D352C3-32C8-6844-A5F6-B138ED1EC2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0" r="20778"/>
          <a:stretch/>
        </p:blipFill>
        <p:spPr>
          <a:xfrm rot="5400000">
            <a:off x="5974521" y="792735"/>
            <a:ext cx="2490341" cy="32527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115D43-3BB4-6844-9B47-D3B349A56604}"/>
              </a:ext>
            </a:extLst>
          </p:cNvPr>
          <p:cNvSpPr txBox="1"/>
          <p:nvPr/>
        </p:nvSpPr>
        <p:spPr>
          <a:xfrm>
            <a:off x="5522400" y="5774229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A. Miyazaki</a:t>
            </a:r>
          </a:p>
        </p:txBody>
      </p:sp>
    </p:spTree>
    <p:extLst>
      <p:ext uri="{BB962C8B-B14F-4D97-AF65-F5344CB8AC3E}">
        <p14:creationId xmlns:p14="http://schemas.microsoft.com/office/powerpoint/2010/main" val="186223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8D4C2-E3BE-C846-A9DC-6D6A9F4D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Cavity MC01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E57D9-F808-3E4E-A4A1-2E7F73983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Prototype and possibly the 1</a:t>
            </a:r>
            <a:r>
              <a:rPr lang="en-US" sz="2000" baseline="30000" dirty="0"/>
              <a:t>st</a:t>
            </a:r>
            <a:r>
              <a:rPr lang="en-US" sz="2000" dirty="0"/>
              <a:t> spare for LHC  </a:t>
            </a:r>
          </a:p>
          <a:p>
            <a:r>
              <a:rPr lang="en-US" sz="2000" dirty="0"/>
              <a:t>Full cut-offs ready</a:t>
            </a:r>
          </a:p>
          <a:p>
            <a:r>
              <a:rPr lang="en-US" sz="2000" dirty="0"/>
              <a:t>Spun &amp; machined </a:t>
            </a:r>
            <a:r>
              <a:rPr lang="en-US" sz="2000" dirty="0" err="1"/>
              <a:t>halfcells</a:t>
            </a:r>
            <a:r>
              <a:rPr lang="en-US" sz="2000" dirty="0"/>
              <a:t> just in from </a:t>
            </a:r>
            <a:r>
              <a:rPr lang="en-US" sz="2000" dirty="0" err="1"/>
              <a:t>Heggli</a:t>
            </a:r>
            <a:r>
              <a:rPr lang="en-US" sz="2000" dirty="0"/>
              <a:t> (CH)</a:t>
            </a:r>
          </a:p>
          <a:p>
            <a:r>
              <a:rPr lang="en-US" sz="2000" dirty="0"/>
              <a:t>Test in V6 expected in Oct-18</a:t>
            </a:r>
          </a:p>
          <a:p>
            <a:r>
              <a:rPr lang="en-US" sz="2000" dirty="0"/>
              <a:t>Dressed MC01 test early 2019 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8E08D-C02D-2543-8AFE-3F8A7914A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B4EEE-DB64-D141-8407-8C8EE7E2F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6EA6A4-19B1-8540-99D5-F3B7192B8A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107" y="3582415"/>
            <a:ext cx="2974666" cy="22303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2DBDBF-7DDD-F947-9DF2-F91D4BAC8F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2752" y="3419927"/>
            <a:ext cx="2954857" cy="242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115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1282"/>
            <a:ext cx="9144000" cy="4765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414"/>
            <a:ext cx="7470648" cy="664264"/>
          </a:xfrm>
        </p:spPr>
        <p:txBody>
          <a:bodyPr>
            <a:normAutofit/>
          </a:bodyPr>
          <a:lstStyle/>
          <a:p>
            <a:r>
              <a:rPr lang="en-US" sz="3600" dirty="0"/>
              <a:t>Project Timeline (Dec-16)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07/12/2016 LMC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464579" y="1437634"/>
            <a:ext cx="5713" cy="388521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04004" y="1446180"/>
            <a:ext cx="0" cy="387666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291712" y="1446180"/>
            <a:ext cx="29470" cy="3415747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736079" y="1446180"/>
            <a:ext cx="11692" cy="387666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8195635" y="1446180"/>
            <a:ext cx="93" cy="387666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40780" y="913124"/>
            <a:ext cx="127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2016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464579" y="913124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52287" y="907571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296654" y="898420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2019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56210" y="895000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2020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66194" y="1371462"/>
            <a:ext cx="3029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6-12 months delay due to B252 works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09691" y="2277539"/>
            <a:ext cx="2885944" cy="505609"/>
          </a:xfrm>
          <a:prstGeom prst="rect">
            <a:avLst/>
          </a:prstGeom>
          <a:gradFill>
            <a:gsLst>
              <a:gs pos="0">
                <a:srgbClr val="7030A0"/>
              </a:gs>
              <a:gs pos="87000">
                <a:schemeClr val="accent1">
                  <a:tint val="96000"/>
                  <a:shade val="80000"/>
                  <a:satMod val="10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LS2</a:t>
            </a:r>
          </a:p>
        </p:txBody>
      </p:sp>
      <p:sp>
        <p:nvSpPr>
          <p:cNvPr id="19" name="Rectangle 18"/>
          <p:cNvSpPr/>
          <p:nvPr/>
        </p:nvSpPr>
        <p:spPr>
          <a:xfrm rot="5400000">
            <a:off x="5136358" y="3015458"/>
            <a:ext cx="769141" cy="46434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SM18 Stop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499" y="1446180"/>
            <a:ext cx="2425701" cy="571613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Design </a:t>
            </a:r>
            <a:r>
              <a:rPr lang="en-US" sz="1600" b="1"/>
              <a:t>&amp; analysis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66058" y="2001503"/>
            <a:ext cx="2216332" cy="564899"/>
          </a:xfrm>
          <a:prstGeom prst="rect">
            <a:avLst/>
          </a:prstGeom>
          <a:solidFill>
            <a:srgbClr val="0099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Practice cavity</a:t>
            </a:r>
          </a:p>
          <a:p>
            <a:pPr algn="ctr"/>
            <a:r>
              <a:rPr lang="en-US" sz="1600" b="1" dirty="0"/>
              <a:t>PC1 &amp; PC2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84726" y="2582440"/>
            <a:ext cx="2542394" cy="545999"/>
          </a:xfrm>
          <a:prstGeom prst="rect">
            <a:avLst/>
          </a:prstGeom>
          <a:solidFill>
            <a:srgbClr val="0099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Practice cavity</a:t>
            </a:r>
          </a:p>
          <a:p>
            <a:pPr algn="ctr"/>
            <a:r>
              <a:rPr lang="en-US" sz="1600" b="1" dirty="0"/>
              <a:t>PC3 &amp; PC5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81727" y="3121726"/>
            <a:ext cx="2037279" cy="565268"/>
          </a:xfrm>
          <a:prstGeom prst="rect">
            <a:avLst/>
          </a:prstGeom>
          <a:solidFill>
            <a:srgbClr val="00994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Model Cavity MC1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726666" y="3673692"/>
            <a:ext cx="1900454" cy="5591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Cut-offs: MS, IT, Technology transf.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782390" y="4226280"/>
            <a:ext cx="4106090" cy="56464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/>
              <a:t>Spare cavities #1-#4</a:t>
            </a:r>
            <a:endParaRPr lang="en-US" sz="1600" b="1" dirty="0"/>
          </a:p>
        </p:txBody>
      </p:sp>
      <p:sp>
        <p:nvSpPr>
          <p:cNvPr id="26" name="Rectangle 25"/>
          <p:cNvSpPr/>
          <p:nvPr/>
        </p:nvSpPr>
        <p:spPr>
          <a:xfrm>
            <a:off x="4368813" y="4790927"/>
            <a:ext cx="4039313" cy="5319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Spare cavities #5-#8</a:t>
            </a:r>
          </a:p>
        </p:txBody>
      </p:sp>
      <p:sp>
        <p:nvSpPr>
          <p:cNvPr id="5" name="Right Arrow 4"/>
          <p:cNvSpPr/>
          <p:nvPr/>
        </p:nvSpPr>
        <p:spPr>
          <a:xfrm>
            <a:off x="3010744" y="2043883"/>
            <a:ext cx="1301676" cy="34424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76893" y="5433848"/>
            <a:ext cx="833562" cy="557049"/>
          </a:xfrm>
          <a:prstGeom prst="rect">
            <a:avLst/>
          </a:prstGeom>
          <a:noFill/>
          <a:ln w="19050">
            <a:solidFill>
              <a:srgbClr val="00994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602225" y="5436761"/>
            <a:ext cx="833562" cy="557049"/>
          </a:xfrm>
          <a:prstGeom prst="rect">
            <a:avLst/>
          </a:prstGeom>
          <a:noFill/>
          <a:ln w="19050">
            <a:solidFill>
              <a:srgbClr val="00994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722370" y="5482665"/>
            <a:ext cx="999229" cy="62412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772399" y="5501538"/>
            <a:ext cx="999229" cy="62412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39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B81BE77-7625-B64C-9047-6065F4822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0025"/>
            <a:ext cx="9144000" cy="41779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414"/>
            <a:ext cx="7470648" cy="664264"/>
          </a:xfrm>
        </p:spPr>
        <p:txBody>
          <a:bodyPr>
            <a:normAutofit/>
          </a:bodyPr>
          <a:lstStyle/>
          <a:p>
            <a:r>
              <a:rPr lang="en-US" sz="3600" dirty="0"/>
              <a:t>Project Timeline (May-18)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2629414" y="1435007"/>
            <a:ext cx="0" cy="340821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4223697" y="1361484"/>
            <a:ext cx="28158" cy="348173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>
            <a:off x="5813356" y="1435007"/>
            <a:ext cx="10420" cy="150611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7421663" y="1435007"/>
            <a:ext cx="0" cy="2439569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31270" y="924197"/>
            <a:ext cx="127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2016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12430" y="890461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51855" y="907571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11699" y="898015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2019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20104" y="856569"/>
            <a:ext cx="143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2020</a:t>
            </a:r>
          </a:p>
        </p:txBody>
      </p:sp>
      <p:sp>
        <p:nvSpPr>
          <p:cNvPr id="6" name="Rectangle 5"/>
          <p:cNvSpPr/>
          <p:nvPr/>
        </p:nvSpPr>
        <p:spPr>
          <a:xfrm>
            <a:off x="5813170" y="1589161"/>
            <a:ext cx="2865881" cy="505609"/>
          </a:xfrm>
          <a:prstGeom prst="rect">
            <a:avLst/>
          </a:prstGeom>
          <a:gradFill>
            <a:gsLst>
              <a:gs pos="0">
                <a:srgbClr val="7030A0"/>
              </a:gs>
              <a:gs pos="87000">
                <a:schemeClr val="accent1">
                  <a:tint val="96000"/>
                  <a:shade val="80000"/>
                  <a:satMod val="10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LS2</a:t>
            </a:r>
          </a:p>
        </p:txBody>
      </p:sp>
      <p:sp>
        <p:nvSpPr>
          <p:cNvPr id="19" name="Rectangle 18"/>
          <p:cNvSpPr/>
          <p:nvPr/>
        </p:nvSpPr>
        <p:spPr>
          <a:xfrm rot="5400000">
            <a:off x="6079785" y="2289898"/>
            <a:ext cx="769141" cy="46434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SM18 Stop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25A10E6-BB13-F94C-BB59-179546274A7C}"/>
              </a:ext>
            </a:extLst>
          </p:cNvPr>
          <p:cNvCxnSpPr>
            <a:cxnSpLocks/>
          </p:cNvCxnSpPr>
          <p:nvPr/>
        </p:nvCxnSpPr>
        <p:spPr>
          <a:xfrm>
            <a:off x="4838311" y="1435007"/>
            <a:ext cx="28158" cy="2943264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10C9F7C1-C0BF-6040-8E01-85BEAB44DF5F}"/>
              </a:ext>
            </a:extLst>
          </p:cNvPr>
          <p:cNvSpPr/>
          <p:nvPr/>
        </p:nvSpPr>
        <p:spPr>
          <a:xfrm>
            <a:off x="4393769" y="5683673"/>
            <a:ext cx="1356102" cy="7241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Pumping-X</a:t>
            </a:r>
          </a:p>
          <a:p>
            <a:pPr algn="ctr"/>
            <a:r>
              <a:rPr lang="en-US" dirty="0"/>
              <a:t>X-change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F7549DC-A04F-924B-B4B1-202157F33AEC}"/>
              </a:ext>
            </a:extLst>
          </p:cNvPr>
          <p:cNvSpPr/>
          <p:nvPr/>
        </p:nvSpPr>
        <p:spPr>
          <a:xfrm>
            <a:off x="5749871" y="5683577"/>
            <a:ext cx="1115878" cy="72425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Spare CM Test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DF108F0-5430-5548-9007-916AFE10FEF1}"/>
              </a:ext>
            </a:extLst>
          </p:cNvPr>
          <p:cNvCxnSpPr>
            <a:cxnSpLocks/>
          </p:cNvCxnSpPr>
          <p:nvPr/>
        </p:nvCxnSpPr>
        <p:spPr>
          <a:xfrm flipV="1">
            <a:off x="4393769" y="4843220"/>
            <a:ext cx="356462" cy="8403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E8B6781-C3CB-F545-9AA6-526DC5273ABB}"/>
              </a:ext>
            </a:extLst>
          </p:cNvPr>
          <p:cNvCxnSpPr>
            <a:cxnSpLocks/>
          </p:cNvCxnSpPr>
          <p:nvPr/>
        </p:nvCxnSpPr>
        <p:spPr>
          <a:xfrm flipH="1" flipV="1">
            <a:off x="4974956" y="4843124"/>
            <a:ext cx="774915" cy="8404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2BC9044-9A44-6047-90EE-EA22221A94C4}"/>
              </a:ext>
            </a:extLst>
          </p:cNvPr>
          <p:cNvCxnSpPr>
            <a:cxnSpLocks/>
          </p:cNvCxnSpPr>
          <p:nvPr/>
        </p:nvCxnSpPr>
        <p:spPr>
          <a:xfrm flipH="1" flipV="1">
            <a:off x="5258829" y="4849887"/>
            <a:ext cx="1509048" cy="8222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0D829CA-B281-4349-A09C-FAD046D64C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648" y="3739293"/>
            <a:ext cx="3213799" cy="241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2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73936"/>
            <a:ext cx="8417379" cy="4819092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Expected down-time of LHC </a:t>
            </a:r>
            <a:r>
              <a:rPr lang="en-US" sz="1800" dirty="0">
                <a:solidFill>
                  <a:schemeClr val="tx2"/>
                </a:solidFill>
              </a:rPr>
              <a:t>currently </a:t>
            </a:r>
            <a:r>
              <a:rPr lang="en-US" sz="1800" dirty="0">
                <a:solidFill>
                  <a:srgbClr val="FF0000"/>
                </a:solidFill>
              </a:rPr>
              <a:t>&gt; 1 year </a:t>
            </a:r>
            <a:r>
              <a:rPr lang="en-US" sz="1800" dirty="0">
                <a:solidFill>
                  <a:schemeClr val="tx2"/>
                </a:solidFill>
              </a:rPr>
              <a:t>if 2 CM need to be restored. One CM can be theoretically replaced in 4 weeks (+3 weeks WU &amp; cooling). </a:t>
            </a:r>
          </a:p>
          <a:p>
            <a:r>
              <a:rPr lang="en-US" sz="1800" dirty="0">
                <a:solidFill>
                  <a:srgbClr val="FF0000"/>
                </a:solidFill>
              </a:rPr>
              <a:t>Almost 1 year slip </a:t>
            </a:r>
            <a:r>
              <a:rPr lang="en-US" sz="1800" dirty="0"/>
              <a:t>in project schedule last year due to resources being allocated to CRAB and HIE-ISOLDE</a:t>
            </a:r>
          </a:p>
          <a:p>
            <a:r>
              <a:rPr lang="en-US" sz="1800" dirty="0">
                <a:solidFill>
                  <a:srgbClr val="009944"/>
                </a:solidFill>
              </a:rPr>
              <a:t>Cryomodule design file </a:t>
            </a:r>
            <a:r>
              <a:rPr lang="en-US" sz="1800" dirty="0"/>
              <a:t>almost complete. Surprises during CM assembly cannot be fully excluded.</a:t>
            </a:r>
          </a:p>
          <a:p>
            <a:r>
              <a:rPr lang="en-US" sz="1800" dirty="0">
                <a:solidFill>
                  <a:srgbClr val="00B050"/>
                </a:solidFill>
              </a:rPr>
              <a:t>Cryomodule </a:t>
            </a:r>
            <a:r>
              <a:rPr lang="en-US" sz="1800" dirty="0">
                <a:solidFill>
                  <a:schemeClr val="tx2"/>
                </a:solidFill>
              </a:rPr>
              <a:t>assembly-line</a:t>
            </a:r>
            <a:r>
              <a:rPr lang="en-US" sz="1800" dirty="0"/>
              <a:t>, procedures, and associated part inventory &amp; logistics in progress..</a:t>
            </a:r>
          </a:p>
          <a:p>
            <a:r>
              <a:rPr lang="en-US" sz="1800" dirty="0"/>
              <a:t>Cryomodule intervention team to form and train on </a:t>
            </a:r>
            <a:r>
              <a:rPr lang="en-US" sz="1800" dirty="0">
                <a:solidFill>
                  <a:srgbClr val="009944"/>
                </a:solidFill>
              </a:rPr>
              <a:t>¼-CM</a:t>
            </a:r>
          </a:p>
          <a:p>
            <a:r>
              <a:rPr lang="en-US" sz="1800" dirty="0">
                <a:solidFill>
                  <a:srgbClr val="009944"/>
                </a:solidFill>
              </a:rPr>
              <a:t>Cavity #19 </a:t>
            </a:r>
            <a:r>
              <a:rPr lang="en-US" sz="1800" dirty="0"/>
              <a:t> has been re-validated as a spare for LHC</a:t>
            </a:r>
          </a:p>
          <a:p>
            <a:r>
              <a:rPr lang="en-US" sz="1800" dirty="0">
                <a:solidFill>
                  <a:srgbClr val="00B050"/>
                </a:solidFill>
              </a:rPr>
              <a:t>4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009944"/>
                </a:solidFill>
              </a:rPr>
              <a:t>practice cavities </a:t>
            </a:r>
            <a:r>
              <a:rPr lang="en-US" sz="1800" dirty="0"/>
              <a:t>tested to large extent validating cavity design, fabrication, </a:t>
            </a:r>
            <a:r>
              <a:rPr lang="en-US" sz="1800" dirty="0" err="1"/>
              <a:t>Nb</a:t>
            </a:r>
            <a:r>
              <a:rPr lang="en-US" sz="1800" dirty="0"/>
              <a:t>-coating and processing</a:t>
            </a:r>
          </a:p>
          <a:p>
            <a:r>
              <a:rPr lang="en-US" sz="1800" dirty="0">
                <a:solidFill>
                  <a:srgbClr val="00B050"/>
                </a:solidFill>
              </a:rPr>
              <a:t>Project re-scoped </a:t>
            </a:r>
            <a:r>
              <a:rPr lang="en-US" sz="1800" dirty="0"/>
              <a:t>to deliver 2-4 dressed cavities by 2020 bringing the potential downtime of LHC to </a:t>
            </a:r>
            <a:r>
              <a:rPr lang="en-US" sz="1800" dirty="0">
                <a:solidFill>
                  <a:srgbClr val="FF0000"/>
                </a:solidFill>
              </a:rPr>
              <a:t>27 weeks</a:t>
            </a:r>
            <a:r>
              <a:rPr lang="en-US" sz="1800" dirty="0"/>
              <a:t> in the event of 2 CM failing.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</p:spTree>
    <p:extLst>
      <p:ext uri="{BB962C8B-B14F-4D97-AF65-F5344CB8AC3E}">
        <p14:creationId xmlns:p14="http://schemas.microsoft.com/office/powerpoint/2010/main" val="3320363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6576" indent="0" algn="ctr">
              <a:buNone/>
            </a:pPr>
            <a:r>
              <a:rPr lang="en-US" sz="3200" dirty="0"/>
              <a:t>BE-RF:</a:t>
            </a:r>
          </a:p>
          <a:p>
            <a:pPr marL="36576" indent="0" algn="ctr">
              <a:buNone/>
            </a:pPr>
            <a:r>
              <a:rPr lang="en-US" sz="3200" dirty="0"/>
              <a:t>S. </a:t>
            </a:r>
            <a:r>
              <a:rPr lang="en-US" sz="3200" dirty="0" err="1"/>
              <a:t>Bizzaglia</a:t>
            </a:r>
            <a:r>
              <a:rPr lang="en-US" sz="3200" dirty="0"/>
              <a:t>, J. </a:t>
            </a:r>
            <a:r>
              <a:rPr lang="en-US" sz="3200" dirty="0" err="1"/>
              <a:t>Biessy</a:t>
            </a:r>
            <a:r>
              <a:rPr lang="en-US" sz="3200" dirty="0"/>
              <a:t>, O. Brunner, Y. </a:t>
            </a:r>
            <a:r>
              <a:rPr lang="en-US" sz="3200" dirty="0" err="1"/>
              <a:t>Cuvet</a:t>
            </a:r>
            <a:r>
              <a:rPr lang="en-US" sz="3200" dirty="0"/>
              <a:t>, M. </a:t>
            </a:r>
            <a:r>
              <a:rPr lang="en-US" sz="3200" dirty="0" err="1"/>
              <a:t>Gourragne</a:t>
            </a:r>
            <a:r>
              <a:rPr lang="en-US" sz="3200" dirty="0"/>
              <a:t>, A. Macpherson, </a:t>
            </a:r>
          </a:p>
          <a:p>
            <a:pPr marL="36576" indent="0" algn="ctr">
              <a:buNone/>
            </a:pPr>
            <a:r>
              <a:rPr lang="en-US" sz="3200" dirty="0"/>
              <a:t>P. </a:t>
            </a:r>
            <a:r>
              <a:rPr lang="en-US" sz="3200" dirty="0" err="1"/>
              <a:t>Maesen</a:t>
            </a:r>
            <a:r>
              <a:rPr lang="en-US" sz="3200" dirty="0"/>
              <a:t>, A. Miyazaki, G. </a:t>
            </a:r>
            <a:r>
              <a:rPr lang="en-US" sz="3200" dirty="0" err="1"/>
              <a:t>Pechaud</a:t>
            </a:r>
            <a:r>
              <a:rPr lang="en-US" sz="3200" dirty="0"/>
              <a:t>, E. Sancho Cabrera, K. </a:t>
            </a:r>
            <a:r>
              <a:rPr lang="en-US" sz="3200" dirty="0" err="1"/>
              <a:t>Schirm</a:t>
            </a:r>
            <a:r>
              <a:rPr lang="en-US" sz="3200" dirty="0"/>
              <a:t>, </a:t>
            </a:r>
          </a:p>
          <a:p>
            <a:pPr marL="36576" indent="0" algn="ctr">
              <a:buNone/>
            </a:pPr>
            <a:r>
              <a:rPr lang="en-US" sz="3200" dirty="0"/>
              <a:t>N. </a:t>
            </a:r>
            <a:r>
              <a:rPr lang="en-US" sz="3200" dirty="0" err="1"/>
              <a:t>Schwerg</a:t>
            </a:r>
            <a:r>
              <a:rPr lang="en-US" sz="3200" dirty="0"/>
              <a:t>, D. </a:t>
            </a:r>
            <a:r>
              <a:rPr lang="en-US" sz="3200" dirty="0" err="1"/>
              <a:t>Smekens</a:t>
            </a:r>
            <a:r>
              <a:rPr lang="en-US" sz="3200" dirty="0"/>
              <a:t>, M. </a:t>
            </a:r>
            <a:r>
              <a:rPr lang="en-US" sz="3200" dirty="0" err="1"/>
              <a:t>Therasse</a:t>
            </a:r>
            <a:r>
              <a:rPr lang="en-US" sz="3200" dirty="0"/>
              <a:t>, K. </a:t>
            </a:r>
            <a:r>
              <a:rPr lang="en-US" sz="3200" dirty="0" err="1"/>
              <a:t>Turaj</a:t>
            </a:r>
            <a:r>
              <a:rPr lang="en-US" sz="3200" dirty="0"/>
              <a:t>, N. Valverde, </a:t>
            </a:r>
          </a:p>
          <a:p>
            <a:pPr marL="36576" indent="0" algn="ctr">
              <a:buNone/>
            </a:pPr>
            <a:r>
              <a:rPr lang="en-US" sz="3200" dirty="0"/>
              <a:t>W. </a:t>
            </a:r>
            <a:r>
              <a:rPr lang="en-US" sz="3200" dirty="0" err="1"/>
              <a:t>Venturini</a:t>
            </a:r>
            <a:r>
              <a:rPr lang="en-US" sz="3200" dirty="0"/>
              <a:t>, A. </a:t>
            </a:r>
            <a:r>
              <a:rPr lang="en-US" sz="3200" dirty="0" err="1"/>
              <a:t>Xydou</a:t>
            </a:r>
            <a:r>
              <a:rPr lang="en-US" sz="3200" dirty="0"/>
              <a:t>  </a:t>
            </a:r>
          </a:p>
          <a:p>
            <a:pPr marL="36576" indent="0" algn="ctr">
              <a:buNone/>
            </a:pPr>
            <a:endParaRPr lang="en-US" sz="3200" dirty="0"/>
          </a:p>
          <a:p>
            <a:pPr marL="36576" indent="0" algn="ctr">
              <a:buNone/>
            </a:pPr>
            <a:r>
              <a:rPr lang="en-US" sz="3200" dirty="0"/>
              <a:t>EN-MME: </a:t>
            </a:r>
          </a:p>
          <a:p>
            <a:pPr marL="36576" indent="0" algn="ctr">
              <a:buNone/>
            </a:pPr>
            <a:r>
              <a:rPr lang="en-US" sz="3200" dirty="0"/>
              <a:t>C. Abajo Clemente, S. </a:t>
            </a:r>
            <a:r>
              <a:rPr lang="en-US" sz="3200" dirty="0" err="1"/>
              <a:t>Atieh</a:t>
            </a:r>
            <a:r>
              <a:rPr lang="en-US" sz="3200" dirty="0"/>
              <a:t>, E. </a:t>
            </a:r>
            <a:r>
              <a:rPr lang="en-US" sz="3200" dirty="0" err="1"/>
              <a:t>Cantergiani</a:t>
            </a:r>
            <a:r>
              <a:rPr lang="en-US" sz="3200" dirty="0"/>
              <a:t>, O. </a:t>
            </a:r>
            <a:r>
              <a:rPr lang="en-US" sz="3200" dirty="0" err="1"/>
              <a:t>Capatina</a:t>
            </a:r>
            <a:r>
              <a:rPr lang="en-US" sz="3200" dirty="0"/>
              <a:t>, A. </a:t>
            </a:r>
            <a:r>
              <a:rPr lang="en-US" sz="3200" dirty="0" err="1"/>
              <a:t>Cherif</a:t>
            </a:r>
            <a:r>
              <a:rPr lang="en-US" sz="3200" dirty="0"/>
              <a:t>, </a:t>
            </a:r>
          </a:p>
          <a:p>
            <a:pPr marL="36576" indent="0" algn="ctr">
              <a:buNone/>
            </a:pPr>
            <a:r>
              <a:rPr lang="en-US" sz="3200" dirty="0"/>
              <a:t>R. Claret, L. </a:t>
            </a:r>
            <a:r>
              <a:rPr lang="en-US" sz="3200" dirty="0" err="1"/>
              <a:t>Dassa</a:t>
            </a:r>
            <a:r>
              <a:rPr lang="en-US" sz="3200" dirty="0"/>
              <a:t>, G. Favre, JM. </a:t>
            </a:r>
            <a:r>
              <a:rPr lang="en-US" sz="3200" dirty="0" err="1"/>
              <a:t>Geisser</a:t>
            </a:r>
            <a:r>
              <a:rPr lang="en-US" sz="3200" dirty="0"/>
              <a:t>, L. </a:t>
            </a:r>
            <a:r>
              <a:rPr lang="en-US" sz="3200" dirty="0" err="1"/>
              <a:t>Mettler</a:t>
            </a:r>
            <a:r>
              <a:rPr lang="en-US" sz="3200" dirty="0"/>
              <a:t>, F. </a:t>
            </a:r>
            <a:r>
              <a:rPr lang="en-US" sz="3200" dirty="0" err="1"/>
              <a:t>Motschmann</a:t>
            </a:r>
            <a:r>
              <a:rPr lang="en-US" sz="3200" dirty="0"/>
              <a:t>,   </a:t>
            </a:r>
          </a:p>
          <a:p>
            <a:pPr marL="36576" indent="0" algn="ctr">
              <a:buNone/>
            </a:pPr>
            <a:r>
              <a:rPr lang="en-US" sz="3200" dirty="0"/>
              <a:t>P. </a:t>
            </a:r>
            <a:r>
              <a:rPr lang="en-US" sz="3200" dirty="0" err="1"/>
              <a:t>Naisson</a:t>
            </a:r>
            <a:r>
              <a:rPr lang="en-US" sz="3200" dirty="0"/>
              <a:t>, F. </a:t>
            </a:r>
            <a:r>
              <a:rPr lang="en-US" sz="3200" dirty="0" err="1"/>
              <a:t>Pillon</a:t>
            </a:r>
            <a:r>
              <a:rPr lang="en-US" sz="3200" dirty="0"/>
              <a:t>, T. Tardy, P. </a:t>
            </a:r>
            <a:r>
              <a:rPr lang="en-US" sz="3200" dirty="0" err="1"/>
              <a:t>Trubacova</a:t>
            </a:r>
            <a:r>
              <a:rPr lang="en-US" sz="3200" dirty="0"/>
              <a:t> </a:t>
            </a:r>
          </a:p>
          <a:p>
            <a:pPr marL="36576" indent="0" algn="ctr">
              <a:buNone/>
            </a:pPr>
            <a:endParaRPr lang="en-US" sz="3200" dirty="0"/>
          </a:p>
          <a:p>
            <a:pPr marL="36576" indent="0" algn="ctr">
              <a:buNone/>
            </a:pPr>
            <a:r>
              <a:rPr lang="en-US" sz="3200" dirty="0"/>
              <a:t>TE-VSC: </a:t>
            </a:r>
          </a:p>
          <a:p>
            <a:pPr marL="36576" indent="0" algn="ctr">
              <a:buNone/>
            </a:pPr>
            <a:r>
              <a:rPr lang="en-US" sz="3200" dirty="0"/>
              <a:t>S. </a:t>
            </a:r>
            <a:r>
              <a:rPr lang="en-US" sz="3200" dirty="0" err="1"/>
              <a:t>Calatroni</a:t>
            </a:r>
            <a:r>
              <a:rPr lang="en-US" sz="3200" dirty="0"/>
              <a:t>, L. Ferreira, S. </a:t>
            </a:r>
            <a:r>
              <a:rPr lang="en-US" sz="3200" dirty="0" err="1"/>
              <a:t>Forel</a:t>
            </a:r>
            <a:r>
              <a:rPr lang="en-US" sz="3200" dirty="0"/>
              <a:t>, P. </a:t>
            </a:r>
            <a:r>
              <a:rPr lang="en-US" sz="3200" dirty="0" err="1"/>
              <a:t>Maurin</a:t>
            </a:r>
            <a:r>
              <a:rPr lang="en-US" sz="3200" dirty="0"/>
              <a:t>, G. </a:t>
            </a:r>
            <a:r>
              <a:rPr lang="en-US" sz="3200" dirty="0" err="1"/>
              <a:t>Rosaz</a:t>
            </a:r>
            <a:r>
              <a:rPr lang="en-US" sz="3200" dirty="0"/>
              <a:t>, M. </a:t>
            </a:r>
            <a:r>
              <a:rPr lang="en-US" sz="3200" dirty="0" err="1"/>
              <a:t>Taborelli</a:t>
            </a:r>
            <a:r>
              <a:rPr lang="en-US" sz="3200" dirty="0"/>
              <a:t>, </a:t>
            </a:r>
          </a:p>
          <a:p>
            <a:pPr marL="36576" indent="0" algn="ctr">
              <a:buNone/>
            </a:pPr>
            <a:r>
              <a:rPr lang="en-US" sz="3200" dirty="0"/>
              <a:t>M. </a:t>
            </a:r>
            <a:r>
              <a:rPr lang="en-US" sz="3200" dirty="0" err="1"/>
              <a:t>Thiebert</a:t>
            </a:r>
            <a:r>
              <a:rPr lang="en-US" sz="3200" dirty="0"/>
              <a:t>, L. </a:t>
            </a:r>
            <a:r>
              <a:rPr lang="en-US" sz="3200" dirty="0" err="1"/>
              <a:t>Viezzi</a:t>
            </a:r>
            <a:r>
              <a:rPr lang="en-US" sz="3200" dirty="0"/>
              <a:t>  </a:t>
            </a:r>
          </a:p>
          <a:p>
            <a:pPr marL="36576" indent="0" algn="ctr">
              <a:buNone/>
            </a:pPr>
            <a:endParaRPr lang="en-US" sz="3200" dirty="0"/>
          </a:p>
          <a:p>
            <a:pPr marL="36576" indent="0" algn="ctr">
              <a:buNone/>
            </a:pPr>
            <a:r>
              <a:rPr lang="en-US" sz="3200" dirty="0"/>
              <a:t>HSE: </a:t>
            </a:r>
          </a:p>
          <a:p>
            <a:pPr marL="36576" indent="0" algn="ctr">
              <a:buNone/>
            </a:pPr>
            <a:r>
              <a:rPr lang="en-US" sz="3200" dirty="0"/>
              <a:t>C. </a:t>
            </a:r>
            <a:r>
              <a:rPr lang="en-US" sz="3200" dirty="0" err="1"/>
              <a:t>Arregui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</p:spTree>
    <p:extLst>
      <p:ext uri="{BB962C8B-B14F-4D97-AF65-F5344CB8AC3E}">
        <p14:creationId xmlns:p14="http://schemas.microsoft.com/office/powerpoint/2010/main" val="1489864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Spare-related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Brief project status update 	</a:t>
            </a:r>
            <a:r>
              <a:rPr lang="en-US" dirty="0" err="1"/>
              <a:t>Mikko</a:t>
            </a:r>
            <a:endParaRPr lang="en-US" dirty="0"/>
          </a:p>
          <a:p>
            <a:r>
              <a:rPr lang="en-US" dirty="0"/>
              <a:t>Cavity fabrication 			Fritz</a:t>
            </a:r>
          </a:p>
          <a:p>
            <a:r>
              <a:rPr lang="en-US" dirty="0"/>
              <a:t>Vertical test results 		Akira</a:t>
            </a:r>
          </a:p>
          <a:p>
            <a:r>
              <a:rPr lang="en-US" dirty="0"/>
              <a:t>¼-Cryomodule 			David</a:t>
            </a:r>
          </a:p>
          <a:p>
            <a:r>
              <a:rPr lang="en-US" dirty="0"/>
              <a:t>Tuner FEA 				Anastasia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A4AB95-7131-294D-99A8-4B0FFDAF59B1}"/>
              </a:ext>
            </a:extLst>
          </p:cNvPr>
          <p:cNvSpPr txBox="1"/>
          <p:nvPr/>
        </p:nvSpPr>
        <p:spPr>
          <a:xfrm>
            <a:off x="369869" y="5346696"/>
            <a:ext cx="6160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SRF WS 2016 LHC Spares:</a:t>
            </a:r>
          </a:p>
          <a:p>
            <a:r>
              <a:rPr lang="en-US" i="1" dirty="0"/>
              <a:t>https://</a:t>
            </a:r>
            <a:r>
              <a:rPr lang="en-US" i="1" dirty="0" err="1"/>
              <a:t>indico.cern.ch</a:t>
            </a:r>
            <a:r>
              <a:rPr lang="en-US" i="1" dirty="0"/>
              <a:t>/event/550515/contributions/2234387/</a:t>
            </a:r>
          </a:p>
        </p:txBody>
      </p:sp>
    </p:spTree>
    <p:extLst>
      <p:ext uri="{BB962C8B-B14F-4D97-AF65-F5344CB8AC3E}">
        <p14:creationId xmlns:p14="http://schemas.microsoft.com/office/powerpoint/2010/main" val="941041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604" y="1086416"/>
            <a:ext cx="8521332" cy="4906611"/>
          </a:xfrm>
        </p:spPr>
        <p:txBody>
          <a:bodyPr>
            <a:noAutofit/>
          </a:bodyPr>
          <a:lstStyle/>
          <a:p>
            <a:r>
              <a:rPr lang="en-US" sz="1800" dirty="0"/>
              <a:t>A </a:t>
            </a:r>
            <a:r>
              <a:rPr lang="en-US" sz="1800" dirty="0">
                <a:solidFill>
                  <a:srgbClr val="FF0000"/>
                </a:solidFill>
              </a:rPr>
              <a:t>full vacuum aperture (100 mm) opening </a:t>
            </a:r>
            <a:r>
              <a:rPr lang="en-US" sz="1800" dirty="0"/>
              <a:t>near the LHC cavities will result in He-vessel rupture and cavity collapse. Opening of one beam pipe aperture will be survivable with the existing rupture discs (2.1 bars). 3-4 incident was a near miss.</a:t>
            </a:r>
          </a:p>
          <a:p>
            <a:r>
              <a:rPr lang="en-US" sz="1800" dirty="0">
                <a:solidFill>
                  <a:srgbClr val="FF0000"/>
                </a:solidFill>
              </a:rPr>
              <a:t>Failure of the MPC ceramic window </a:t>
            </a:r>
            <a:r>
              <a:rPr lang="en-US" sz="1800" dirty="0"/>
              <a:t>in LHC could result in the contamination of two </a:t>
            </a:r>
            <a:r>
              <a:rPr lang="en-US" sz="1800" dirty="0" err="1"/>
              <a:t>cryomodules</a:t>
            </a:r>
            <a:r>
              <a:rPr lang="en-US" sz="1800" dirty="0"/>
              <a:t>, i.e. eight cavities.</a:t>
            </a:r>
          </a:p>
          <a:p>
            <a:r>
              <a:rPr lang="en-US" sz="1800" dirty="0"/>
              <a:t>Today it would take </a:t>
            </a:r>
            <a:r>
              <a:rPr lang="en-US" sz="1800" dirty="0">
                <a:solidFill>
                  <a:srgbClr val="FF0000"/>
                </a:solidFill>
              </a:rPr>
              <a:t>more than a year to recondition/replace</a:t>
            </a:r>
            <a:r>
              <a:rPr lang="en-US" sz="1800" dirty="0"/>
              <a:t> a faulty cavity in a </a:t>
            </a:r>
            <a:r>
              <a:rPr lang="en-US" sz="1800" dirty="0" err="1"/>
              <a:t>cryomodule</a:t>
            </a:r>
            <a:r>
              <a:rPr lang="en-US" sz="1800" dirty="0"/>
              <a:t>.</a:t>
            </a:r>
          </a:p>
          <a:p>
            <a:r>
              <a:rPr lang="en-US" sz="1800" dirty="0"/>
              <a:t>Today </a:t>
            </a:r>
            <a:r>
              <a:rPr lang="en-US" sz="1800" dirty="0">
                <a:solidFill>
                  <a:srgbClr val="FF0000"/>
                </a:solidFill>
              </a:rPr>
              <a:t>one (almost) valid spare </a:t>
            </a:r>
            <a:r>
              <a:rPr lang="en-US" sz="1800" dirty="0"/>
              <a:t>cavity in stock.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</a:p>
          <a:p>
            <a:r>
              <a:rPr lang="en-US" sz="1800" dirty="0"/>
              <a:t>Lead-time for </a:t>
            </a:r>
            <a:r>
              <a:rPr lang="en-US" sz="1800" dirty="0">
                <a:solidFill>
                  <a:srgbClr val="FF0000"/>
                </a:solidFill>
              </a:rPr>
              <a:t>4 new spare cavities </a:t>
            </a:r>
            <a:r>
              <a:rPr lang="en-US" sz="1800" dirty="0"/>
              <a:t>currently about </a:t>
            </a:r>
            <a:r>
              <a:rPr lang="en-US" sz="1800" dirty="0">
                <a:solidFill>
                  <a:srgbClr val="FF0000"/>
                </a:solidFill>
              </a:rPr>
              <a:t>2 years</a:t>
            </a:r>
            <a:r>
              <a:rPr lang="en-US" sz="1800" dirty="0"/>
              <a:t>.</a:t>
            </a:r>
          </a:p>
          <a:p>
            <a:r>
              <a:rPr lang="en-US" sz="1800" dirty="0"/>
              <a:t>LEP experience: </a:t>
            </a:r>
          </a:p>
          <a:p>
            <a:pPr lvl="1"/>
            <a:r>
              <a:rPr lang="en-US" sz="1400" dirty="0"/>
              <a:t>None of cavities in the machine was ever scrapped due to damage. </a:t>
            </a:r>
          </a:p>
          <a:p>
            <a:pPr lvl="1"/>
            <a:r>
              <a:rPr lang="en-US" sz="1400" dirty="0"/>
              <a:t>One vacuum sector was vented in Pt 8 and one cavity was polluted. It was rinsed, with a total down total time of 3 months. </a:t>
            </a:r>
          </a:p>
          <a:p>
            <a:endParaRPr lang="en-US" sz="1800" dirty="0"/>
          </a:p>
          <a:p>
            <a:pPr marL="36576" indent="0">
              <a:buNone/>
            </a:pPr>
            <a:r>
              <a:rPr lang="en-US" sz="1400" i="1" dirty="0"/>
              <a:t>Some references:</a:t>
            </a:r>
          </a:p>
          <a:p>
            <a:pPr lvl="1"/>
            <a:r>
              <a:rPr lang="en-US" sz="1050" i="1" dirty="0"/>
              <a:t>E. </a:t>
            </a:r>
            <a:r>
              <a:rPr lang="en-US" sz="1050" i="1" dirty="0" err="1"/>
              <a:t>Ciapala</a:t>
            </a:r>
            <a:r>
              <a:rPr lang="en-US" sz="1050" i="1" dirty="0"/>
              <a:t>: RF PREPARATION FOR BEAM IN 2009, Proceedings of Chamonix 2009 workshop on LHC Performance</a:t>
            </a:r>
          </a:p>
          <a:p>
            <a:pPr lvl="1"/>
            <a:r>
              <a:rPr lang="en-US" sz="1050" i="1" dirty="0"/>
              <a:t>E. </a:t>
            </a:r>
            <a:r>
              <a:rPr lang="en-US" sz="1050" i="1" dirty="0" err="1"/>
              <a:t>Ciapala</a:t>
            </a:r>
            <a:r>
              <a:rPr lang="en-US" sz="1050" i="1" dirty="0"/>
              <a:t>: Justification for derogation to fit 1.8 bar pressure release valves, Aug-2007 (EDMS </a:t>
            </a:r>
            <a:r>
              <a:rPr lang="is-IS" sz="1050" i="1" dirty="0"/>
              <a:t>880723)</a:t>
            </a:r>
            <a:endParaRPr lang="en-US" sz="105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</p:spTree>
    <p:extLst>
      <p:ext uri="{BB962C8B-B14F-4D97-AF65-F5344CB8AC3E}">
        <p14:creationId xmlns:p14="http://schemas.microsoft.com/office/powerpoint/2010/main" val="712251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LHC Spare Cryomodule Project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Re-establishment of :</a:t>
            </a:r>
          </a:p>
          <a:p>
            <a:pPr lvl="1"/>
            <a:r>
              <a:rPr lang="en-US" sz="2000" dirty="0" err="1"/>
              <a:t>Cryomodule</a:t>
            </a:r>
            <a:r>
              <a:rPr lang="en-US" sz="2000" dirty="0"/>
              <a:t> testing capability in M9</a:t>
            </a:r>
            <a:endParaRPr lang="en-US" sz="2000" dirty="0">
              <a:solidFill>
                <a:srgbClr val="00B050"/>
              </a:solidFill>
            </a:endParaRPr>
          </a:p>
          <a:p>
            <a:pPr lvl="1"/>
            <a:r>
              <a:rPr lang="en-US" sz="2000" dirty="0"/>
              <a:t>Cavity production line including He-tank</a:t>
            </a:r>
            <a:endParaRPr lang="en-US" sz="2000" dirty="0">
              <a:solidFill>
                <a:srgbClr val="00B050"/>
              </a:solidFill>
            </a:endParaRPr>
          </a:p>
          <a:p>
            <a:pPr lvl="1"/>
            <a:r>
              <a:rPr lang="en-US" sz="2000" dirty="0"/>
              <a:t>Cryomodule assembly line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400" dirty="0"/>
              <a:t>Training of personnel on design, construction, operation, and maintenance of LHC (and other) SRF cavities and cryomodules</a:t>
            </a:r>
          </a:p>
          <a:p>
            <a:r>
              <a:rPr lang="en-US" sz="2400" b="1" dirty="0"/>
              <a:t>Production 4-8 dressed cavities</a:t>
            </a:r>
          </a:p>
          <a:p>
            <a:r>
              <a:rPr lang="en-US" sz="2400" b="1" dirty="0"/>
              <a:t>Assembly of 2</a:t>
            </a:r>
            <a:r>
              <a:rPr lang="en-US" sz="2400" b="1" baseline="30000" dirty="0"/>
              <a:t>nd</a:t>
            </a:r>
            <a:r>
              <a:rPr lang="en-US" sz="2400" b="1" dirty="0"/>
              <a:t> spare CM 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</p:spTree>
    <p:extLst>
      <p:ext uri="{BB962C8B-B14F-4D97-AF65-F5344CB8AC3E}">
        <p14:creationId xmlns:p14="http://schemas.microsoft.com/office/powerpoint/2010/main" val="1117247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020" y="2708025"/>
            <a:ext cx="1476447" cy="14347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463" y="1536521"/>
            <a:ext cx="4666403" cy="28178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179" y="778150"/>
            <a:ext cx="4147017" cy="3517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523" y="3488816"/>
            <a:ext cx="1577893" cy="12956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8769" y="4734333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4-8 x Dressed cavity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76" y="4450322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1-2 x Cavity train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14595" y="4172043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Semi-complete </a:t>
            </a:r>
          </a:p>
          <a:p>
            <a:r>
              <a:rPr lang="en-US" dirty="0" err="1"/>
              <a:t>Cryomodule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727" y="63183"/>
            <a:ext cx="4371515" cy="37083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17573" y="3660106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Complete fully tested </a:t>
            </a:r>
            <a:endParaRPr lang="en-US" dirty="0"/>
          </a:p>
          <a:p>
            <a:r>
              <a:rPr lang="en-US" dirty="0" err="1"/>
              <a:t>Cryomodule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59822" y="5484803"/>
            <a:ext cx="9017732" cy="499175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Time to </a:t>
            </a:r>
            <a:r>
              <a:rPr lang="en-US" sz="2000" b="1" dirty="0" err="1">
                <a:solidFill>
                  <a:schemeClr val="tx1"/>
                </a:solidFill>
              </a:rPr>
              <a:t>cryomodule</a:t>
            </a:r>
            <a:r>
              <a:rPr lang="en-US" sz="2000" b="1" dirty="0">
                <a:solidFill>
                  <a:schemeClr val="tx1"/>
                </a:solidFill>
              </a:rPr>
              <a:t> at 4.5 K in LHC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07061" y="5242918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23 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55567" y="5242918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16 w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04073" y="5242918"/>
            <a:ext cx="59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4 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76467" y="5242918"/>
            <a:ext cx="7393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27 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33494" y="5242918"/>
            <a:ext cx="962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&gt;1 </a:t>
            </a:r>
            <a:r>
              <a:rPr lang="en-US" sz="2000" b="1" dirty="0" err="1">
                <a:solidFill>
                  <a:srgbClr val="FF0000"/>
                </a:solidFill>
              </a:rPr>
              <a:t>yr</a:t>
            </a:r>
            <a:r>
              <a:rPr lang="en-US" sz="2000" baseline="30000" dirty="0">
                <a:solidFill>
                  <a:srgbClr val="FF0000"/>
                </a:solidFill>
              </a:rPr>
              <a:t> (*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-8642" y="4925354"/>
            <a:ext cx="80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Today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45" y="5905400"/>
            <a:ext cx="3789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*) </a:t>
            </a:r>
            <a:r>
              <a:rPr lang="en-US" sz="1400" dirty="0"/>
              <a:t>Reconditioning of 4 cavities installed in LHC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07/12/2016 LMC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</p:spTree>
    <p:extLst>
      <p:ext uri="{BB962C8B-B14F-4D97-AF65-F5344CB8AC3E}">
        <p14:creationId xmlns:p14="http://schemas.microsoft.com/office/powerpoint/2010/main" val="740511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2944"/>
            <a:ext cx="8226854" cy="940443"/>
          </a:xfrm>
        </p:spPr>
        <p:txBody>
          <a:bodyPr/>
          <a:lstStyle/>
          <a:p>
            <a:r>
              <a:rPr lang="en-US" dirty="0"/>
              <a:t>New Scope (since Sep-17)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95" y="1264992"/>
            <a:ext cx="1577893" cy="12956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427" y="3448026"/>
            <a:ext cx="25442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Dressed Model cavity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Cavity design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Cavity assembly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Processing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/>
              <a:t>Nb</a:t>
            </a:r>
            <a:r>
              <a:rPr lang="en-US" dirty="0"/>
              <a:t>-coating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He-tank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22781" y="5389143"/>
            <a:ext cx="1326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End-2018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36235" y="5389143"/>
            <a:ext cx="1281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Mid-2020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0095" y="5389143"/>
            <a:ext cx="1326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End-2018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09206" y="3448026"/>
            <a:ext cx="33073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1/4 Cryomodule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CM integration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RF performance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Training of team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Tooling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Draft procedures for full CM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428" y="1236507"/>
            <a:ext cx="1101723" cy="90463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235" y="1815689"/>
            <a:ext cx="1101723" cy="90463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042" y="2438482"/>
            <a:ext cx="1101723" cy="90463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9849" y="3076986"/>
            <a:ext cx="1101723" cy="904635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555438" y="3516629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 x</a:t>
            </a:r>
            <a:r>
              <a:rPr lang="en-US" dirty="0"/>
              <a:t> </a:t>
            </a:r>
            <a:r>
              <a:rPr lang="en-US" b="1" dirty="0"/>
              <a:t>Dressed Cavity</a:t>
            </a:r>
          </a:p>
        </p:txBody>
      </p:sp>
      <p:pic>
        <p:nvPicPr>
          <p:cNvPr id="18" name="Picture 1" descr="page15image2184">
            <a:extLst>
              <a:ext uri="{FF2B5EF4-FFF2-40B4-BE49-F238E27FC236}">
                <a16:creationId xmlns:a16="http://schemas.microsoft.com/office/drawing/2014/main" id="{CB19E05A-1871-344C-B1D4-BEE960786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549" y="1049420"/>
            <a:ext cx="2582873" cy="243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235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3EEC24-72B1-EE49-9619-8287BB1FD6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" t="4741" r="9133" b="18407"/>
          <a:stretch/>
        </p:blipFill>
        <p:spPr>
          <a:xfrm>
            <a:off x="370840" y="985319"/>
            <a:ext cx="5635413" cy="2831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AFDEE3-1F71-CC4A-8CD2-3349C1B92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3044"/>
            <a:ext cx="7470648" cy="1143000"/>
          </a:xfrm>
        </p:spPr>
        <p:txBody>
          <a:bodyPr/>
          <a:lstStyle/>
          <a:p>
            <a:r>
              <a:rPr lang="en-US" dirty="0"/>
              <a:t>Cryomodule Design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50E26-F9D2-BA43-A916-AD3F230A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06/10/2016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DA75F-49A9-664D-A503-A2DC774AA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E5593AA-F745-6749-910F-89E42EA44468}"/>
              </a:ext>
            </a:extLst>
          </p:cNvPr>
          <p:cNvSpPr/>
          <p:nvPr/>
        </p:nvSpPr>
        <p:spPr>
          <a:xfrm>
            <a:off x="150343" y="4037257"/>
            <a:ext cx="367393" cy="29391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98B8B3-1D07-6E45-B60C-5ADD4ADE93C6}"/>
              </a:ext>
            </a:extLst>
          </p:cNvPr>
          <p:cNvSpPr txBox="1"/>
          <p:nvPr/>
        </p:nvSpPr>
        <p:spPr>
          <a:xfrm>
            <a:off x="515014" y="3997405"/>
            <a:ext cx="275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Released Catia/ </a:t>
            </a:r>
            <a:r>
              <a:rPr lang="en-US" sz="1400" b="1" dirty="0" err="1"/>
              <a:t>Smarteam</a:t>
            </a:r>
            <a:endParaRPr lang="en-GB" sz="1400" b="1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B3EBF20-4E26-DF46-99E9-6249094B517C}"/>
              </a:ext>
            </a:extLst>
          </p:cNvPr>
          <p:cNvSpPr/>
          <p:nvPr/>
        </p:nvSpPr>
        <p:spPr>
          <a:xfrm>
            <a:off x="150342" y="4422712"/>
            <a:ext cx="367393" cy="29391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1E36E1-17FA-504B-BE4B-4C5F8B453FEC}"/>
              </a:ext>
            </a:extLst>
          </p:cNvPr>
          <p:cNvSpPr txBox="1"/>
          <p:nvPr/>
        </p:nvSpPr>
        <p:spPr>
          <a:xfrm>
            <a:off x="515014" y="4381902"/>
            <a:ext cx="240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Coupler team BE-RF-PM</a:t>
            </a:r>
            <a:endParaRPr lang="en-GB" sz="1400" b="1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4B022E9-C090-B843-A08F-F93B9F9093FB}"/>
              </a:ext>
            </a:extLst>
          </p:cNvPr>
          <p:cNvSpPr/>
          <p:nvPr/>
        </p:nvSpPr>
        <p:spPr>
          <a:xfrm>
            <a:off x="154422" y="4801965"/>
            <a:ext cx="367393" cy="29391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64DC00-CBDD-9541-9BAB-8F8FF6AF85B3}"/>
              </a:ext>
            </a:extLst>
          </p:cNvPr>
          <p:cNvSpPr txBox="1"/>
          <p:nvPr/>
        </p:nvSpPr>
        <p:spPr>
          <a:xfrm>
            <a:off x="515014" y="4774911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Only 3d model</a:t>
            </a:r>
            <a:endParaRPr lang="en-GB" sz="1400" b="1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18C041B-C7C3-DF45-8FB1-E56286D969E2}"/>
              </a:ext>
            </a:extLst>
          </p:cNvPr>
          <p:cNvSpPr/>
          <p:nvPr/>
        </p:nvSpPr>
        <p:spPr>
          <a:xfrm>
            <a:off x="147621" y="5200404"/>
            <a:ext cx="367393" cy="29391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7D8C4B-782F-7840-98F5-DDC064218E3E}"/>
              </a:ext>
            </a:extLst>
          </p:cNvPr>
          <p:cNvSpPr txBox="1"/>
          <p:nvPr/>
        </p:nvSpPr>
        <p:spPr>
          <a:xfrm>
            <a:off x="515014" y="5164374"/>
            <a:ext cx="1235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In progress</a:t>
            </a:r>
            <a:endParaRPr lang="en-GB" sz="1400" b="1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A176331-7734-0E4D-B027-F2692847B146}"/>
              </a:ext>
            </a:extLst>
          </p:cNvPr>
          <p:cNvSpPr/>
          <p:nvPr/>
        </p:nvSpPr>
        <p:spPr>
          <a:xfrm>
            <a:off x="154422" y="5598843"/>
            <a:ext cx="367393" cy="30207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0C8AFD-C2B4-0D45-A559-22AD894AE113}"/>
              </a:ext>
            </a:extLst>
          </p:cNvPr>
          <p:cNvSpPr txBox="1"/>
          <p:nvPr/>
        </p:nvSpPr>
        <p:spPr>
          <a:xfrm>
            <a:off x="515014" y="5552016"/>
            <a:ext cx="3897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New design for for LS2 (TBC)</a:t>
            </a:r>
          </a:p>
        </p:txBody>
      </p:sp>
      <p:pic>
        <p:nvPicPr>
          <p:cNvPr id="17" name="Content Placeholder 3">
            <a:extLst>
              <a:ext uri="{FF2B5EF4-FFF2-40B4-BE49-F238E27FC236}">
                <a16:creationId xmlns:a16="http://schemas.microsoft.com/office/drawing/2014/main" id="{58D2C236-295F-CA4B-BD8A-E0645BD193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4" t="6766" r="9228" b="6344"/>
          <a:stretch/>
        </p:blipFill>
        <p:spPr>
          <a:xfrm>
            <a:off x="4662777" y="3305387"/>
            <a:ext cx="4298344" cy="276581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236A2B4-2EBF-8246-A6D8-D5C54B13826E}"/>
              </a:ext>
            </a:extLst>
          </p:cNvPr>
          <p:cNvSpPr txBox="1"/>
          <p:nvPr/>
        </p:nvSpPr>
        <p:spPr>
          <a:xfrm>
            <a:off x="6892695" y="2231668"/>
            <a:ext cx="18514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F. </a:t>
            </a:r>
            <a:r>
              <a:rPr lang="en-US" sz="1600" b="1" dirty="0" err="1"/>
              <a:t>Pillon</a:t>
            </a:r>
            <a:r>
              <a:rPr lang="en-US" sz="1600" b="1" dirty="0"/>
              <a:t> EN-MME</a:t>
            </a:r>
          </a:p>
        </p:txBody>
      </p:sp>
    </p:spTree>
    <p:extLst>
      <p:ext uri="{BB962C8B-B14F-4D97-AF65-F5344CB8AC3E}">
        <p14:creationId xmlns:p14="http://schemas.microsoft.com/office/powerpoint/2010/main" val="3553809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DE793-80F8-684B-B2D6-56CCA1606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 Results since last SRF 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B38E0-ABB8-984A-BB7E-3EB3708EF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Cavity #19 re-processing and test</a:t>
            </a:r>
          </a:p>
          <a:p>
            <a:endParaRPr lang="en-US" dirty="0"/>
          </a:p>
          <a:p>
            <a:r>
              <a:rPr lang="en-US" dirty="0"/>
              <a:t>Practice cavities:</a:t>
            </a:r>
          </a:p>
          <a:p>
            <a:pPr lvl="1"/>
            <a:r>
              <a:rPr lang="en-US" dirty="0"/>
              <a:t>PC02 re-coating, test, and He-tank assembly</a:t>
            </a:r>
          </a:p>
          <a:p>
            <a:pPr lvl="1"/>
            <a:r>
              <a:rPr lang="en-US" dirty="0"/>
              <a:t>PC05 test </a:t>
            </a:r>
          </a:p>
          <a:p>
            <a:pPr lvl="1"/>
            <a:r>
              <a:rPr lang="en-US" dirty="0"/>
              <a:t>PC03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357E9-FD74-744C-B84A-E0A014EB3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31/05/2018 SRF Workshop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EF218-3B46-474D-A96D-EE771E7CC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BE-RF-SRF</a:t>
            </a:r>
          </a:p>
        </p:txBody>
      </p:sp>
    </p:spTree>
    <p:extLst>
      <p:ext uri="{BB962C8B-B14F-4D97-AF65-F5344CB8AC3E}">
        <p14:creationId xmlns:p14="http://schemas.microsoft.com/office/powerpoint/2010/main" val="6847411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HC_SRFWS_161201" id="{4CD34172-40A9-AE4F-A183-A65E9971C301}" vid="{6F6092B8-238C-3640-A099-72D345E957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LHC_SRFWS_161201</Template>
  <TotalTime>5575</TotalTime>
  <Words>1167</Words>
  <Application>Microsoft Macintosh PowerPoint</Application>
  <PresentationFormat>On-screen Show (4:3)</PresentationFormat>
  <Paragraphs>203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CERN</vt:lpstr>
      <vt:lpstr>LHC Spare RF Cryomodule Project</vt:lpstr>
      <vt:lpstr>Acknowledgements</vt:lpstr>
      <vt:lpstr>LHC Spare-related Topics</vt:lpstr>
      <vt:lpstr>Motivation</vt:lpstr>
      <vt:lpstr>LHC Spare Cryomodule Project Goals</vt:lpstr>
      <vt:lpstr>Deliverables</vt:lpstr>
      <vt:lpstr>New Scope (since Sep-17) </vt:lpstr>
      <vt:lpstr>Cryomodule Design Status</vt:lpstr>
      <vt:lpstr>Some Results since last SRF WS</vt:lpstr>
      <vt:lpstr>Cavity #19</vt:lpstr>
      <vt:lpstr>Practice Cavity PC01&amp; 02</vt:lpstr>
      <vt:lpstr>Practice Cavity PC03-05</vt:lpstr>
      <vt:lpstr>Model Cavity MC01</vt:lpstr>
      <vt:lpstr>Project Timeline (Dec-16)</vt:lpstr>
      <vt:lpstr>Project Timeline (May-18)</vt:lpstr>
      <vt:lpstr>Summary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RF Spare Cryomodule Project</dc:title>
  <dc:creator>Mikko Karppinen</dc:creator>
  <cp:lastModifiedBy>Mikko Karppinen</cp:lastModifiedBy>
  <cp:revision>90</cp:revision>
  <cp:lastPrinted>2018-05-28T07:24:49Z</cp:lastPrinted>
  <dcterms:created xsi:type="dcterms:W3CDTF">2017-10-26T05:52:52Z</dcterms:created>
  <dcterms:modified xsi:type="dcterms:W3CDTF">2018-05-30T18:52:22Z</dcterms:modified>
</cp:coreProperties>
</file>