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83" r:id="rId5"/>
    <p:sldId id="273" r:id="rId6"/>
    <p:sldId id="263" r:id="rId7"/>
    <p:sldId id="277" r:id="rId8"/>
    <p:sldId id="270" r:id="rId9"/>
    <p:sldId id="278" r:id="rId10"/>
    <p:sldId id="264" r:id="rId11"/>
    <p:sldId id="262" r:id="rId12"/>
    <p:sldId id="265" r:id="rId13"/>
    <p:sldId id="266" r:id="rId14"/>
    <p:sldId id="267" r:id="rId15"/>
    <p:sldId id="272" r:id="rId16"/>
    <p:sldId id="274" r:id="rId17"/>
    <p:sldId id="279" r:id="rId18"/>
    <p:sldId id="282" r:id="rId19"/>
    <p:sldId id="271" r:id="rId20"/>
    <p:sldId id="281" r:id="rId21"/>
    <p:sldId id="28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7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42"/>
    <p:restoredTop sz="94737"/>
  </p:normalViewPr>
  <p:slideViewPr>
    <p:cSldViewPr snapToGrid="0" snapToObjects="1" showGuides="1">
      <p:cViewPr varScale="1">
        <p:scale>
          <a:sx n="90" d="100"/>
          <a:sy n="90" d="100"/>
        </p:scale>
        <p:origin x="232" y="21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E5285-27C4-814E-858A-824A1E09633D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60C3B-1B00-8D40-A78B-A42C61C7E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79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60C3B-1B00-8D40-A78B-A42C61C7E8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889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60C3B-1B00-8D40-A78B-A42C61C7E86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11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2719E-6965-E245-83ED-77CD513DC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0595B7-C73A-3A4D-99D9-55DB6493D2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7E25C65-F30D-9A4C-9B06-88C156D888F0}"/>
              </a:ext>
            </a:extLst>
          </p:cNvPr>
          <p:cNvGrpSpPr/>
          <p:nvPr userDrawn="1"/>
        </p:nvGrpSpPr>
        <p:grpSpPr>
          <a:xfrm>
            <a:off x="713872" y="3062153"/>
            <a:ext cx="344904" cy="3795847"/>
            <a:chOff x="810128" y="2466706"/>
            <a:chExt cx="344904" cy="379584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7C6D103-9B34-6A44-AB37-6E4390F3A958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978568" y="2598822"/>
              <a:ext cx="4012" cy="366373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Hexagon 8">
              <a:extLst>
                <a:ext uri="{FF2B5EF4-FFF2-40B4-BE49-F238E27FC236}">
                  <a16:creationId xmlns:a16="http://schemas.microsoft.com/office/drawing/2014/main" id="{76A0A916-DCDD-794A-84B5-47309FE10ECA}"/>
                </a:ext>
              </a:extLst>
            </p:cNvPr>
            <p:cNvSpPr/>
            <p:nvPr userDrawn="1"/>
          </p:nvSpPr>
          <p:spPr>
            <a:xfrm>
              <a:off x="810128" y="2466706"/>
              <a:ext cx="344904" cy="324617"/>
            </a:xfrm>
            <a:prstGeom prst="hexagon">
              <a:avLst/>
            </a:prstGeom>
            <a:solidFill>
              <a:schemeClr val="tx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9306F8F1-4A4F-AA4D-870B-FB8C699CE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B79E0A22-CC1C-544B-AF68-F3CD3CC35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09B490A-4D95-3346-A75B-E9EF9E447A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1411" y="303569"/>
            <a:ext cx="1496544" cy="145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349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30316-0418-3C4F-8122-58D86B4E8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2C2A1-F487-9F4A-88F9-BEFD819159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9323AA-24F7-2F41-9D69-7F31B430BAF5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87562E1-1875-3F41-ACCC-43CFD507DE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6FCD7FD-C7F7-8F46-9BD6-1DA2C98AE1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F9A4808-DF12-824A-9EB7-5595B342E2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2940AC-2A23-E54D-BF62-0DBEDB5EFA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639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CBE226-269D-FA4C-81C0-75057A5E16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5027B4-CC6F-464B-AC3C-9D1D79283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6B556E-C66A-A14F-B914-9C512FA21F3D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1CA3006-4BF4-9F49-980F-3049C7332F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B619C61-F852-6A4E-A35A-A55B92BF23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E262C1C-C750-6E43-AF07-9BBC5CCC3D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16E6992-0723-0949-865C-7E7B707DC0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95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5C192-7F1D-284B-8399-5A86F00C9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87A78-4FF8-734E-AD8B-45E546AFF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E7EB03-AF0F-EE42-BCE3-D72788720A1E}"/>
              </a:ext>
            </a:extLst>
          </p:cNvPr>
          <p:cNvGrpSpPr/>
          <p:nvPr userDrawn="1"/>
        </p:nvGrpSpPr>
        <p:grpSpPr>
          <a:xfrm rot="10800000">
            <a:off x="657724" y="5768"/>
            <a:ext cx="344904" cy="1997243"/>
            <a:chOff x="810128" y="2466706"/>
            <a:chExt cx="344904" cy="199724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F1E44C5-320B-6B4C-90F1-D188D306F763}"/>
                </a:ext>
              </a:extLst>
            </p:cNvPr>
            <p:cNvCxnSpPr>
              <a:cxnSpLocks/>
            </p:cNvCxnSpPr>
            <p:nvPr userDrawn="1"/>
          </p:nvCxnSpPr>
          <p:spPr>
            <a:xfrm rot="10800000">
              <a:off x="978568" y="2598821"/>
              <a:ext cx="0" cy="18651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Hexagon 8">
              <a:extLst>
                <a:ext uri="{FF2B5EF4-FFF2-40B4-BE49-F238E27FC236}">
                  <a16:creationId xmlns:a16="http://schemas.microsoft.com/office/drawing/2014/main" id="{9CE754D0-4C65-674D-8A44-EDAE7971EB01}"/>
                </a:ext>
              </a:extLst>
            </p:cNvPr>
            <p:cNvSpPr/>
            <p:nvPr userDrawn="1"/>
          </p:nvSpPr>
          <p:spPr>
            <a:xfrm>
              <a:off x="810128" y="2466706"/>
              <a:ext cx="344904" cy="324617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2E80634-9DBF-FC47-9C85-C014B44A8984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269CB25-5AB4-134E-843A-5912F18C0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C655F456-8B41-E74A-9322-F3CAE442A9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BDF3EF8-141B-6243-BF22-F6512EF43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D5B0091-1F10-2F4D-8581-DD403435ED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12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A6B20-D0EC-A042-9D24-6FC6F93EE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06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8CE2DA-1222-D442-A9FD-F84CA7C3FF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8102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9D7DDA-DE0D-CF43-8C5C-C55226451AA6}"/>
              </a:ext>
            </a:extLst>
          </p:cNvPr>
          <p:cNvGrpSpPr/>
          <p:nvPr userDrawn="1"/>
        </p:nvGrpSpPr>
        <p:grpSpPr>
          <a:xfrm>
            <a:off x="713876" y="2434622"/>
            <a:ext cx="344904" cy="3741589"/>
            <a:chOff x="810128" y="2466706"/>
            <a:chExt cx="344904" cy="3741589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7D2837B-2757-394B-B4C6-AC1AB6C91751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978568" y="2598823"/>
              <a:ext cx="29744" cy="360947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Hexagon 8">
              <a:extLst>
                <a:ext uri="{FF2B5EF4-FFF2-40B4-BE49-F238E27FC236}">
                  <a16:creationId xmlns:a16="http://schemas.microsoft.com/office/drawing/2014/main" id="{EDD5990D-90CA-FE41-85E7-E70E66AF63E4}"/>
                </a:ext>
              </a:extLst>
            </p:cNvPr>
            <p:cNvSpPr/>
            <p:nvPr userDrawn="1"/>
          </p:nvSpPr>
          <p:spPr>
            <a:xfrm>
              <a:off x="810128" y="2466706"/>
              <a:ext cx="344904" cy="324617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97FE0F4-3869-8F44-B2E0-3DCDFAF95C54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AA25CDB-45FA-1C45-AC05-DD0F4E28B5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9EC1FB7-8AE7-3E46-A628-5A4D4A217A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44800B1-EEF0-5547-998F-DADA60D564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72D2033-8A6C-A942-B350-D7D5ADC308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C2EEF-ADFB-784B-AD01-41E9A12F8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DF713-4469-B340-9E9B-C009ED54A6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67BF0-4110-8F43-988D-3E0C9FEC9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DF4FFE-7170-0F43-9DFD-B696E6E01968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998FA64-2915-0749-8EEF-3729325A1A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A9C74FF-0C45-3742-8E2F-6906F29C2C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F42D138-4E7F-5947-B819-B30178B19A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13E6C0-CF73-584B-A269-1A71228496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362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BF1CE-AF01-6546-98F7-5CB106000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8F84F0-C13E-A941-B95C-5E7AE637F6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DBB1C8-BE29-C344-B118-C3A9A3230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BC3473-0558-404A-ADD2-DB062263EC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343E95-84AF-D340-A2C0-BCA41EC80B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E96E1-9D70-9944-B159-EC1429F1FF70}"/>
              </a:ext>
            </a:extLst>
          </p:cNvPr>
          <p:cNvGrpSpPr/>
          <p:nvPr userDrawn="1"/>
        </p:nvGrpSpPr>
        <p:grpSpPr>
          <a:xfrm rot="10800000">
            <a:off x="657724" y="5768"/>
            <a:ext cx="344904" cy="1997243"/>
            <a:chOff x="810128" y="2466706"/>
            <a:chExt cx="344904" cy="1997243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3E47A6B-1F47-7243-9ECB-EF3AE5F3D425}"/>
                </a:ext>
              </a:extLst>
            </p:cNvPr>
            <p:cNvCxnSpPr>
              <a:cxnSpLocks/>
            </p:cNvCxnSpPr>
            <p:nvPr userDrawn="1"/>
          </p:nvCxnSpPr>
          <p:spPr>
            <a:xfrm rot="10800000">
              <a:off x="978568" y="2598821"/>
              <a:ext cx="0" cy="18651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2B54C269-404F-6B4F-9139-50DDE677799C}"/>
                </a:ext>
              </a:extLst>
            </p:cNvPr>
            <p:cNvSpPr/>
            <p:nvPr userDrawn="1"/>
          </p:nvSpPr>
          <p:spPr>
            <a:xfrm>
              <a:off x="810128" y="2466706"/>
              <a:ext cx="344904" cy="324617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DAB90F7-C5B0-134E-BBEC-F2BEF9D9ABCD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6D42C09-D066-8E46-A40B-4168C90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193C4AE-A18D-204F-A1DF-7EC6003E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A8FB16F0-9CCA-6B44-88C9-31F6DDDB0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7F4F421-F25D-D248-9CB2-6B1D9EC51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6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7FF01-7774-BA47-8231-B98B88BF7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326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0E62BA1-8ACC-FA4E-B165-A6D3D0E36BB1}"/>
              </a:ext>
            </a:extLst>
          </p:cNvPr>
          <p:cNvGrpSpPr/>
          <p:nvPr userDrawn="1"/>
        </p:nvGrpSpPr>
        <p:grpSpPr>
          <a:xfrm>
            <a:off x="709864" y="1"/>
            <a:ext cx="344904" cy="6160167"/>
            <a:chOff x="806116" y="1"/>
            <a:chExt cx="344904" cy="6160167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829683A-CEFE-9A44-B7BD-CC79F8423C5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78568" y="1"/>
              <a:ext cx="0" cy="616016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1C0BA804-15E3-6840-AB06-BE3170B985D6}"/>
                </a:ext>
              </a:extLst>
            </p:cNvPr>
            <p:cNvSpPr/>
            <p:nvPr userDrawn="1"/>
          </p:nvSpPr>
          <p:spPr>
            <a:xfrm>
              <a:off x="806116" y="2787548"/>
              <a:ext cx="344904" cy="324617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857B208-A014-9747-87D5-1039C02818EB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D21250A-EDDC-3F40-99EB-6D2248BD35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BCF604-2C1D-DA43-BD64-78E26BF6B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EFD6315-0049-FB44-A486-A892F87D83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69535A-2DBF-124F-B630-09A11057DF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406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00F9FAC-CBE5-2940-9162-FC4B2452691B}"/>
              </a:ext>
            </a:extLst>
          </p:cNvPr>
          <p:cNvGrpSpPr/>
          <p:nvPr userDrawn="1"/>
        </p:nvGrpSpPr>
        <p:grpSpPr>
          <a:xfrm>
            <a:off x="709864" y="1"/>
            <a:ext cx="344904" cy="6160167"/>
            <a:chOff x="806116" y="1"/>
            <a:chExt cx="344904" cy="6160167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8E4FB06-CE16-5448-B9E3-8A670553DDD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78568" y="1"/>
              <a:ext cx="0" cy="616016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DB4D257E-4DDE-6E4D-ADC5-75812C741E61}"/>
                </a:ext>
              </a:extLst>
            </p:cNvPr>
            <p:cNvSpPr/>
            <p:nvPr userDrawn="1"/>
          </p:nvSpPr>
          <p:spPr>
            <a:xfrm>
              <a:off x="806116" y="2787548"/>
              <a:ext cx="344904" cy="324617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B4B14BB3-4FDF-1545-A5AB-58385C4CBC43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761061B-036C-844E-808E-C852E4D997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4ACF857-A040-2343-BE86-9E5D0D2F35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78B7612-DE52-DE4E-9C2E-5FEA67AC0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670906-F221-6D46-A8CF-9DB75CED6C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8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1EA34-3194-C642-ACB1-293C798E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B9B2F-2982-304E-8B91-BEA6951C0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05EA3-A9A3-4742-9D8E-28C37EBC4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B2E290-0A4A-2A4C-A3ED-3ACAADAFD4EC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96E5C09-6F5D-DC43-97C7-10DE8AC1AD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1E3898D-7140-C64B-9F6F-90883F3B11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EDFA2CB-D5F8-F549-9EC0-A44F4E86C4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24F609A-DB8E-EF4D-A926-55C91306C0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01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6CD1F-8E8A-AF49-A08E-EA51C01B8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856FA8-96E4-374D-B88C-DF47275F12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FFC7F0-1178-694D-B29F-F9BB4A41F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966A23-4642-CB46-BC9B-B7FEBCEDACBA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28E98CD-324E-4A49-9C2C-0969342709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FFDC681-D5C7-7947-9547-7EDB67279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3rd CERN SRF Workshop, 31st May and 1st Jun 2018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1170642-9BDD-834B-9BB6-1011BD1AC0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DEAFCB0-8443-F146-B3D0-E58AD0AE557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A63492-5999-F34E-B64A-F84F8D7426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5" y="6191348"/>
            <a:ext cx="686424" cy="66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93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9D070-426D-7342-B20E-67EAFCD5A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AEFD0C-7451-C244-84BA-1B53E3B85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6424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5" Type="http://schemas.openxmlformats.org/officeDocument/2006/relationships/image" Target="../media/image36.png"/><Relationship Id="rId4" Type="http://schemas.microsoft.com/office/2007/relationships/hdphoto" Target="../media/hdphoto12.wdp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microsoft.com/office/2007/relationships/hdphoto" Target="../media/hdphoto6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microsoft.com/office/2007/relationships/hdphoto" Target="../media/hdphoto8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F4A32-97D2-E54D-A3A0-F3A1325712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4420" y="1250699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Cold Test Summary 2017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0413DF-F16E-7E44-AD55-0B3FCAA13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37808" y="3730374"/>
            <a:ext cx="7090611" cy="1655762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accent1"/>
                </a:solidFill>
              </a:rPr>
              <a:t>Alejandro Castilla</a:t>
            </a:r>
            <a:r>
              <a:rPr lang="en-US" dirty="0">
                <a:solidFill>
                  <a:schemeClr val="accent1"/>
                </a:solidFill>
              </a:rPr>
              <a:t>, on behalf of:</a:t>
            </a:r>
          </a:p>
          <a:p>
            <a:pPr algn="l"/>
            <a:r>
              <a:rPr lang="en-US" dirty="0">
                <a:solidFill>
                  <a:schemeClr val="accent1"/>
                </a:solidFill>
              </a:rPr>
              <a:t>The BE-RF-SRF and SM18 Testing Team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0742D-82AA-2648-B1EE-9E7BA2C13D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Alejandro.Castilla.Loeza@cern.ch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96E4C-3800-C042-AA05-16DB6B77C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</p:spTree>
    <p:extLst>
      <p:ext uri="{BB962C8B-B14F-4D97-AF65-F5344CB8AC3E}">
        <p14:creationId xmlns:p14="http://schemas.microsoft.com/office/powerpoint/2010/main" val="1860303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0BFE8F-365C-314A-B0F3-5528FAF75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601F69-96E3-AD48-8DC0-8A4321A485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B5306-3C5C-244D-986D-EEE63663A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10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BEA086A-AD5C-184B-8ABD-244440F17ABD}"/>
              </a:ext>
            </a:extLst>
          </p:cNvPr>
          <p:cNvSpPr txBox="1">
            <a:spLocks/>
          </p:cNvSpPr>
          <p:nvPr/>
        </p:nvSpPr>
        <p:spPr>
          <a:xfrm>
            <a:off x="1778178" y="2624554"/>
            <a:ext cx="4265446" cy="8044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Cavity Testing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1FD358-1552-0A48-981B-C7656CAE69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99"/>
          <a:stretch/>
        </p:blipFill>
        <p:spPr>
          <a:xfrm>
            <a:off x="6885432" y="1599634"/>
            <a:ext cx="4348686" cy="4290818"/>
          </a:xfrm>
          <a:prstGeom prst="ellipse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42676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0BFE8F-365C-314A-B0F3-5528FAF75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601F69-96E3-AD48-8DC0-8A4321A485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B5306-3C5C-244D-986D-EEE63663A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FE478C-DBFB-0443-B0ED-3DB5EA899D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1884" y="1185863"/>
            <a:ext cx="9446584" cy="4714874"/>
          </a:xfrm>
          <a:prstGeom prst="rect">
            <a:avLst/>
          </a:prstGeom>
          <a:effectLst>
            <a:softEdge rad="0"/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87F8BE6-7C2A-874E-A859-F1F0C188EEDA}"/>
              </a:ext>
            </a:extLst>
          </p:cNvPr>
          <p:cNvSpPr txBox="1">
            <a:spLocks/>
          </p:cNvSpPr>
          <p:nvPr/>
        </p:nvSpPr>
        <p:spPr>
          <a:xfrm>
            <a:off x="1287376" y="365124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Vertical Cryostats</a:t>
            </a:r>
          </a:p>
        </p:txBody>
      </p:sp>
    </p:spTree>
    <p:extLst>
      <p:ext uri="{BB962C8B-B14F-4D97-AF65-F5344CB8AC3E}">
        <p14:creationId xmlns:p14="http://schemas.microsoft.com/office/powerpoint/2010/main" val="24060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5C244-A737-2747-94F3-02B0F406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376" y="365124"/>
            <a:ext cx="10515600" cy="1325563"/>
          </a:xfrm>
        </p:spPr>
        <p:txBody>
          <a:bodyPr/>
          <a:lstStyle/>
          <a:p>
            <a:r>
              <a:rPr lang="en-US" dirty="0"/>
              <a:t>V3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EE573-5088-514D-9158-D754C718A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EEF3A-42E1-2B4D-939E-F3C6BA00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37D9-F890-3E40-8281-1671AAC73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12</a:t>
            </a:fld>
            <a:endParaRPr lang="en-US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6E45E285-5C9F-0E4C-9CE4-C62C4127A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2338" b="-2338"/>
          <a:stretch/>
        </p:blipFill>
        <p:spPr>
          <a:xfrm>
            <a:off x="604403" y="1672399"/>
            <a:ext cx="448456" cy="336633"/>
          </a:xfrm>
          <a:prstGeom prst="hexagon">
            <a:avLst/>
          </a:prstGeom>
          <a:ln w="38100">
            <a:solidFill>
              <a:srgbClr val="2475BF"/>
            </a:solidFill>
          </a:ln>
        </p:spPr>
      </p:pic>
      <p:pic>
        <p:nvPicPr>
          <p:cNvPr id="17" name="Content Placeholder 14">
            <a:extLst>
              <a:ext uri="{FF2B5EF4-FFF2-40B4-BE49-F238E27FC236}">
                <a16:creationId xmlns:a16="http://schemas.microsoft.com/office/drawing/2014/main" id="{4DD52CBD-DF38-DD43-ABE5-9B08AB39C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2969" y="926137"/>
            <a:ext cx="3309598" cy="455487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37F8D51-AC79-FB4F-A09E-1745C5D410A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376" y="1460982"/>
            <a:ext cx="59436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782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5C244-A737-2747-94F3-02B0F406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376" y="365124"/>
            <a:ext cx="10515600" cy="1325563"/>
          </a:xfrm>
        </p:spPr>
        <p:txBody>
          <a:bodyPr/>
          <a:lstStyle/>
          <a:p>
            <a:r>
              <a:rPr lang="en-US" dirty="0"/>
              <a:t>V5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EE573-5088-514D-9158-D754C718A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EEF3A-42E1-2B4D-939E-F3C6BA00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37D9-F890-3E40-8281-1671AAC73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13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D036656-375C-9E4C-92D6-9B8402ABFE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62969" y="1027906"/>
            <a:ext cx="3309598" cy="4351338"/>
          </a:xfrm>
          <a:ln w="38100">
            <a:solidFill>
              <a:schemeClr val="accent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36BF49-F43B-3044-9953-EABB8D246A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857" y="1690687"/>
            <a:ext cx="398550" cy="337868"/>
          </a:xfrm>
          <a:prstGeom prst="hexagon">
            <a:avLst/>
          </a:prstGeom>
          <a:ln w="38100">
            <a:solidFill>
              <a:srgbClr val="2475BF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BD05817-0B86-9548-AA57-F3226076C12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376" y="1452963"/>
            <a:ext cx="5943598" cy="445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5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5C244-A737-2747-94F3-02B0F406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376" y="365124"/>
            <a:ext cx="10515600" cy="1325563"/>
          </a:xfrm>
        </p:spPr>
        <p:txBody>
          <a:bodyPr/>
          <a:lstStyle/>
          <a:p>
            <a:r>
              <a:rPr lang="en-US" dirty="0"/>
              <a:t>V6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EE573-5088-514D-9158-D754C718A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EEF3A-42E1-2B4D-939E-F3C6BA00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37D9-F890-3E40-8281-1671AAC73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14</a:t>
            </a:fld>
            <a:endParaRPr lang="en-US"/>
          </a:p>
        </p:txBody>
      </p:sp>
      <p:pic>
        <p:nvPicPr>
          <p:cNvPr id="13" name="Content Placeholder 9">
            <a:extLst>
              <a:ext uri="{FF2B5EF4-FFF2-40B4-BE49-F238E27FC236}">
                <a16:creationId xmlns:a16="http://schemas.microsoft.com/office/drawing/2014/main" id="{11B775CE-091B-4A40-9749-A735A952B0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1000"/>
                    </a14:imgEffect>
                    <a14:imgEffect>
                      <a14:colorTemperature colorTemp="7008"/>
                    </a14:imgEffect>
                    <a14:imgEffect>
                      <a14:brightnessContrast bright="9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655003" y="1678344"/>
            <a:ext cx="4325528" cy="305046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8" name="Content Placeholder 14">
            <a:extLst>
              <a:ext uri="{FF2B5EF4-FFF2-40B4-BE49-F238E27FC236}">
                <a16:creationId xmlns:a16="http://schemas.microsoft.com/office/drawing/2014/main" id="{FB60105F-C278-704A-B258-156DA00121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612" y="1686686"/>
            <a:ext cx="392038" cy="336634"/>
          </a:xfrm>
          <a:prstGeom prst="hexagon">
            <a:avLst/>
          </a:prstGeom>
          <a:ln w="38100">
            <a:solidFill>
              <a:srgbClr val="2475BF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49F91E-3665-D948-AD52-6B24B6EE67F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376" y="1460982"/>
            <a:ext cx="59436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8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5C244-A737-2747-94F3-02B0F406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376" y="365124"/>
            <a:ext cx="10515600" cy="1325563"/>
          </a:xfrm>
        </p:spPr>
        <p:txBody>
          <a:bodyPr/>
          <a:lstStyle/>
          <a:p>
            <a:r>
              <a:rPr lang="en-US" dirty="0"/>
              <a:t>Different Operation Schemes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EE573-5088-514D-9158-D754C718A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EEF3A-42E1-2B4D-939E-F3C6BA00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37D9-F890-3E40-8281-1671AAC73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15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D6B334A-D661-1640-9F93-4F96A3E16FA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422" y="2600794"/>
            <a:ext cx="3890216" cy="291766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2E6B756-1116-3540-B649-ED73594FA2C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6526" y="2600794"/>
            <a:ext cx="3887448" cy="291558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D2E08A5-D12F-DB41-8D9A-B79F4B9880E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28" y="2600794"/>
            <a:ext cx="3887448" cy="29155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8BF7D8-7944-1640-8D38-2AEA29C94F5D}"/>
              </a:ext>
            </a:extLst>
          </p:cNvPr>
          <p:cNvSpPr txBox="1"/>
          <p:nvPr/>
        </p:nvSpPr>
        <p:spPr>
          <a:xfrm>
            <a:off x="1000657" y="2038861"/>
            <a:ext cx="2172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75000"/>
                  </a:schemeClr>
                </a:solidFill>
              </a:rPr>
              <a:t>V3 4K Conditions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C73937-F300-1049-AE61-8AF49EF04C03}"/>
              </a:ext>
            </a:extLst>
          </p:cNvPr>
          <p:cNvSpPr txBox="1"/>
          <p:nvPr/>
        </p:nvSpPr>
        <p:spPr>
          <a:xfrm>
            <a:off x="4880331" y="2038860"/>
            <a:ext cx="23903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75000"/>
                  </a:schemeClr>
                </a:solidFill>
              </a:rPr>
              <a:t>V5 4.5K Conditions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ABE6BE-DDAF-7B49-B252-C74C61B1D65F}"/>
              </a:ext>
            </a:extLst>
          </p:cNvPr>
          <p:cNvSpPr txBox="1"/>
          <p:nvPr/>
        </p:nvSpPr>
        <p:spPr>
          <a:xfrm>
            <a:off x="8885051" y="2038861"/>
            <a:ext cx="23903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75000"/>
                  </a:schemeClr>
                </a:solidFill>
              </a:rPr>
              <a:t>V6 4.5K Conditions</a:t>
            </a:r>
          </a:p>
        </p:txBody>
      </p:sp>
    </p:spTree>
    <p:extLst>
      <p:ext uri="{BB962C8B-B14F-4D97-AF65-F5344CB8AC3E}">
        <p14:creationId xmlns:p14="http://schemas.microsoft.com/office/powerpoint/2010/main" val="2496262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5C244-A737-2747-94F3-02B0F406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376" y="365124"/>
            <a:ext cx="10515600" cy="1325563"/>
          </a:xfrm>
        </p:spPr>
        <p:txBody>
          <a:bodyPr/>
          <a:lstStyle/>
          <a:p>
            <a:r>
              <a:rPr lang="en-US" dirty="0"/>
              <a:t>Number of Cooldowns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EE573-5088-514D-9158-D754C718A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EEF3A-42E1-2B4D-939E-F3C6BA00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37D9-F890-3E40-8281-1671AAC73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16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BA5B7AF-EF27-314E-9C2D-D35C0421C4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726" y="1400178"/>
            <a:ext cx="7765524" cy="4659314"/>
          </a:xfrm>
        </p:spPr>
      </p:pic>
    </p:spTree>
    <p:extLst>
      <p:ext uri="{BB962C8B-B14F-4D97-AF65-F5344CB8AC3E}">
        <p14:creationId xmlns:p14="http://schemas.microsoft.com/office/powerpoint/2010/main" val="1432436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5C244-A737-2747-94F3-02B0F406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376" y="365124"/>
            <a:ext cx="10515600" cy="1325563"/>
          </a:xfrm>
        </p:spPr>
        <p:txBody>
          <a:bodyPr/>
          <a:lstStyle/>
          <a:p>
            <a:r>
              <a:rPr lang="en-US" dirty="0"/>
              <a:t>Number of Cooldowns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EE573-5088-514D-9158-D754C718A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EEF3A-42E1-2B4D-939E-F3C6BA00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37D9-F890-3E40-8281-1671AAC73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17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BA5B7AF-EF27-314E-9C2D-D35C0421C4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726" y="1400178"/>
            <a:ext cx="7765524" cy="4659314"/>
          </a:xfr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A23CDC3-C3A0-2343-95D0-9C896E03E7A8}"/>
              </a:ext>
            </a:extLst>
          </p:cNvPr>
          <p:cNvGrpSpPr/>
          <p:nvPr/>
        </p:nvGrpSpPr>
        <p:grpSpPr>
          <a:xfrm>
            <a:off x="8147132" y="1965405"/>
            <a:ext cx="1997204" cy="2256431"/>
            <a:chOff x="8147132" y="1965405"/>
            <a:chExt cx="1997204" cy="225643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44C2748-2AD7-E547-8F9D-245B2D3E7FA6}"/>
                </a:ext>
              </a:extLst>
            </p:cNvPr>
            <p:cNvGrpSpPr/>
            <p:nvPr/>
          </p:nvGrpSpPr>
          <p:grpSpPr>
            <a:xfrm>
              <a:off x="8147132" y="1965405"/>
              <a:ext cx="1377869" cy="2256431"/>
              <a:chOff x="8147132" y="1965405"/>
              <a:chExt cx="1377869" cy="2256431"/>
            </a:xfrm>
          </p:grpSpPr>
          <p:sp>
            <p:nvSpPr>
              <p:cNvPr id="3" name="Hexagon 2">
                <a:extLst>
                  <a:ext uri="{FF2B5EF4-FFF2-40B4-BE49-F238E27FC236}">
                    <a16:creationId xmlns:a16="http://schemas.microsoft.com/office/drawing/2014/main" id="{AA25EA41-5636-684D-A148-3536A0049B42}"/>
                  </a:ext>
                </a:extLst>
              </p:cNvPr>
              <p:cNvSpPr/>
              <p:nvPr/>
            </p:nvSpPr>
            <p:spPr>
              <a:xfrm>
                <a:off x="8147132" y="1965405"/>
                <a:ext cx="123290" cy="109591"/>
              </a:xfrm>
              <a:prstGeom prst="hexagon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Hexagon 8">
                <a:extLst>
                  <a:ext uri="{FF2B5EF4-FFF2-40B4-BE49-F238E27FC236}">
                    <a16:creationId xmlns:a16="http://schemas.microsoft.com/office/drawing/2014/main" id="{6E679E42-C8A2-AD40-A0A7-F3714557F90E}"/>
                  </a:ext>
                </a:extLst>
              </p:cNvPr>
              <p:cNvSpPr/>
              <p:nvPr/>
            </p:nvSpPr>
            <p:spPr>
              <a:xfrm>
                <a:off x="9401711" y="4112245"/>
                <a:ext cx="123290" cy="109591"/>
              </a:xfrm>
              <a:prstGeom prst="hexagon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24980E48-8A0D-6A4D-B440-87E100080B1D}"/>
                  </a:ext>
                </a:extLst>
              </p:cNvPr>
              <p:cNvCxnSpPr>
                <a:cxnSpLocks/>
                <a:stCxn id="3" idx="1"/>
                <a:endCxn id="9" idx="4"/>
              </p:cNvCxnSpPr>
              <p:nvPr/>
            </p:nvCxnSpPr>
            <p:spPr>
              <a:xfrm>
                <a:off x="8243024" y="2074996"/>
                <a:ext cx="1186085" cy="2037249"/>
              </a:xfrm>
              <a:prstGeom prst="line">
                <a:avLst/>
              </a:prstGeom>
              <a:ln w="1270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Down Arrow 13">
              <a:extLst>
                <a:ext uri="{FF2B5EF4-FFF2-40B4-BE49-F238E27FC236}">
                  <a16:creationId xmlns:a16="http://schemas.microsoft.com/office/drawing/2014/main" id="{5BBE299A-6357-434A-BB87-D2CE71159349}"/>
                </a:ext>
              </a:extLst>
            </p:cNvPr>
            <p:cNvSpPr/>
            <p:nvPr/>
          </p:nvSpPr>
          <p:spPr>
            <a:xfrm rot="2551794">
              <a:off x="9249822" y="2410482"/>
              <a:ext cx="235251" cy="743346"/>
            </a:xfrm>
            <a:prstGeom prst="down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479C033-FB0B-6D4C-A7D6-BA93877DB2FE}"/>
                </a:ext>
              </a:extLst>
            </p:cNvPr>
            <p:cNvSpPr txBox="1"/>
            <p:nvPr/>
          </p:nvSpPr>
          <p:spPr>
            <a:xfrm>
              <a:off x="9326292" y="2090194"/>
              <a:ext cx="818044" cy="3385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err="1">
                  <a:solidFill>
                    <a:schemeClr val="bg1"/>
                  </a:solidFill>
                </a:rPr>
                <a:t>Cryolab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227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0BFE8F-365C-314A-B0F3-5528FAF75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601F69-96E3-AD48-8DC0-8A4321A485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B5306-3C5C-244D-986D-EEE63663A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18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BEA086A-AD5C-184B-8ABD-244440F17ABD}"/>
              </a:ext>
            </a:extLst>
          </p:cNvPr>
          <p:cNvSpPr txBox="1">
            <a:spLocks/>
          </p:cNvSpPr>
          <p:nvPr/>
        </p:nvSpPr>
        <p:spPr>
          <a:xfrm>
            <a:off x="1778178" y="2624554"/>
            <a:ext cx="4265446" cy="8044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Measurements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F98135-3BCC-1A4E-84D1-A05CDE0BD0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5432" y="1599634"/>
            <a:ext cx="4348686" cy="4338482"/>
          </a:xfrm>
          <a:prstGeom prst="ellipse">
            <a:avLst/>
          </a:prstGeom>
          <a:ln w="38100">
            <a:solidFill>
              <a:srgbClr val="2475BF"/>
            </a:solidFill>
          </a:ln>
        </p:spPr>
      </p:pic>
    </p:spTree>
    <p:extLst>
      <p:ext uri="{BB962C8B-B14F-4D97-AF65-F5344CB8AC3E}">
        <p14:creationId xmlns:p14="http://schemas.microsoft.com/office/powerpoint/2010/main" val="2246436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5C244-A737-2747-94F3-02B0F406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376" y="365124"/>
            <a:ext cx="10515600" cy="1325563"/>
          </a:xfrm>
        </p:spPr>
        <p:txBody>
          <a:bodyPr/>
          <a:lstStyle/>
          <a:p>
            <a:r>
              <a:rPr lang="en-US" dirty="0"/>
              <a:t>SM18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EE573-5088-514D-9158-D754C718A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EEF3A-42E1-2B4D-939E-F3C6BA00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37D9-F890-3E40-8281-1671AAC73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19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D8ACEA-D0B9-5F4B-9888-32D04F2BE0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33251" y="1688316"/>
            <a:ext cx="416554" cy="336634"/>
          </a:xfrm>
          <a:prstGeom prst="hexagon">
            <a:avLst/>
          </a:prstGeom>
          <a:ln w="38100">
            <a:solidFill>
              <a:srgbClr val="2475BF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8BDA3E3-630E-444A-B7B6-EE639AA80AF8}"/>
              </a:ext>
            </a:extLst>
          </p:cNvPr>
          <p:cNvSpPr txBox="1"/>
          <p:nvPr/>
        </p:nvSpPr>
        <p:spPr>
          <a:xfrm>
            <a:off x="348200" y="2190852"/>
            <a:ext cx="97704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Many measurements beyond Q0 Vs E: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In-situ cavity surface and bulk RRR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Penetration depth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Surface resistance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Lorentz force detuning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Helium pressure sensitivity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RF transients during failures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Flux expulsion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He-Processing and FE…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5ACCBF-3CBC-7A47-B99C-5205BAB3EDEE}"/>
              </a:ext>
            </a:extLst>
          </p:cNvPr>
          <p:cNvGrpSpPr/>
          <p:nvPr/>
        </p:nvGrpSpPr>
        <p:grpSpPr>
          <a:xfrm>
            <a:off x="6676130" y="386031"/>
            <a:ext cx="5364417" cy="5411771"/>
            <a:chOff x="6687225" y="837508"/>
            <a:chExt cx="5364417" cy="541177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2701B79-04DA-4C46-8B22-3005F527ED8C}"/>
                </a:ext>
              </a:extLst>
            </p:cNvPr>
            <p:cNvGrpSpPr/>
            <p:nvPr/>
          </p:nvGrpSpPr>
          <p:grpSpPr>
            <a:xfrm>
              <a:off x="6687225" y="837508"/>
              <a:ext cx="5364417" cy="5411771"/>
              <a:chOff x="6901543" y="837508"/>
              <a:chExt cx="5364417" cy="5411771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A6395D11-109F-604D-A087-A153D2E1DB0E}"/>
                  </a:ext>
                </a:extLst>
              </p:cNvPr>
              <p:cNvGrpSpPr/>
              <p:nvPr/>
            </p:nvGrpSpPr>
            <p:grpSpPr>
              <a:xfrm>
                <a:off x="6901543" y="837508"/>
                <a:ext cx="5364417" cy="5411771"/>
                <a:chOff x="6866855" y="823220"/>
                <a:chExt cx="5364417" cy="5411771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8CF5FA08-A2B3-2A49-9A45-8ABC1BC67E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596659" y="823220"/>
                  <a:ext cx="2634613" cy="1580767"/>
                </a:xfrm>
                <a:prstGeom prst="rect">
                  <a:avLst/>
                </a:prstGeom>
              </p:spPr>
            </p:pic>
            <p:pic>
              <p:nvPicPr>
                <p:cNvPr id="19" name="Content Placeholder 8">
                  <a:extLst>
                    <a:ext uri="{FF2B5EF4-FFF2-40B4-BE49-F238E27FC236}">
                      <a16:creationId xmlns:a16="http://schemas.microsoft.com/office/drawing/2014/main" id="{3DAC8133-145B-BB49-9CFC-14DE2678CE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789672" y="2546421"/>
                  <a:ext cx="2441600" cy="1866976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B5C15C7D-25DB-5D4F-8FE1-1973F920BA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66855" y="4580421"/>
                  <a:ext cx="2664994" cy="1654570"/>
                </a:xfrm>
                <a:prstGeom prst="rect">
                  <a:avLst/>
                </a:prstGeom>
                <a:solidFill>
                  <a:schemeClr val="tx1"/>
                </a:solidFill>
              </p:spPr>
            </p:pic>
            <p:pic>
              <p:nvPicPr>
                <p:cNvPr id="24" name="Content Placeholder 10">
                  <a:extLst>
                    <a:ext uri="{FF2B5EF4-FFF2-40B4-BE49-F238E27FC236}">
                      <a16:creationId xmlns:a16="http://schemas.microsoft.com/office/drawing/2014/main" id="{69EB37CD-7B92-4847-A1FE-F5BF7518A1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809201" y="4538918"/>
                  <a:ext cx="2422071" cy="1696073"/>
                </a:xfrm>
                <a:prstGeom prst="rect">
                  <a:avLst/>
                </a:prstGeom>
              </p:spPr>
            </p:pic>
          </p:grp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5FDA629-761E-3446-AAE6-42E4FD1AF3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01543" y="2560709"/>
                <a:ext cx="2664994" cy="1866976"/>
              </a:xfrm>
              <a:prstGeom prst="rect">
                <a:avLst/>
              </a:prstGeom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BCAE071-7D8D-A64F-B15E-3BFB25FD24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87225" y="837508"/>
              <a:ext cx="2664993" cy="15807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7148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EBD-AC1E-C147-8DA4-1EC9A9A7B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842" y="2295942"/>
            <a:ext cx="10515600" cy="1325563"/>
          </a:xfrm>
        </p:spPr>
        <p:txBody>
          <a:bodyPr/>
          <a:lstStyle/>
          <a:p>
            <a:r>
              <a:rPr lang="en-US" dirty="0"/>
              <a:t>How does it work?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9E446-C3D4-2842-BE2A-28F2D0FD5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A3F74-3D52-D848-A79E-0A39FBAB20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219392-7C04-0E4F-A8BE-26AEBBF9F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2</a:t>
            </a:fld>
            <a:endParaRPr lang="en-US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C39BBBB9-7C52-EB42-8318-BAA5BFB909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993" b="-493"/>
          <a:stretch/>
        </p:blipFill>
        <p:spPr>
          <a:xfrm>
            <a:off x="8864329" y="2845720"/>
            <a:ext cx="3263503" cy="3256547"/>
          </a:xfrm>
          <a:prstGeom prst="ellipse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27386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5C244-A737-2747-94F3-02B0F406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376" y="365124"/>
            <a:ext cx="10515600" cy="1325563"/>
          </a:xfrm>
        </p:spPr>
        <p:txBody>
          <a:bodyPr/>
          <a:lstStyle/>
          <a:p>
            <a:r>
              <a:rPr lang="en-US" dirty="0" err="1"/>
              <a:t>Cryolab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EE573-5088-514D-9158-D754C718A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EEF3A-42E1-2B4D-939E-F3C6BA00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37D9-F890-3E40-8281-1671AAC73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20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D8ACEA-D0B9-5F4B-9888-32D04F2BE0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33251" y="1688316"/>
            <a:ext cx="416554" cy="336634"/>
          </a:xfrm>
          <a:prstGeom prst="hexagon">
            <a:avLst/>
          </a:prstGeom>
          <a:ln w="38100">
            <a:solidFill>
              <a:srgbClr val="2475BF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E42BFE-EF86-F148-B2C5-0DF028CBD27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918" y="718770"/>
            <a:ext cx="3879056" cy="5172074"/>
          </a:xfrm>
          <a:prstGeom prst="rect">
            <a:avLst/>
          </a:prstGeom>
          <a:ln w="38100">
            <a:solidFill>
              <a:srgbClr val="2475BF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213A01-5A43-9944-8432-42EDD194BEA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8447" y="1643234"/>
            <a:ext cx="1821058" cy="2304776"/>
          </a:xfrm>
          <a:prstGeom prst="rect">
            <a:avLst/>
          </a:prstGeom>
          <a:ln w="38100">
            <a:solidFill>
              <a:srgbClr val="2475BF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3D89B69-7DEA-E048-B851-479470A381A8}"/>
              </a:ext>
            </a:extLst>
          </p:cNvPr>
          <p:cNvGrpSpPr/>
          <p:nvPr/>
        </p:nvGrpSpPr>
        <p:grpSpPr>
          <a:xfrm>
            <a:off x="4273441" y="718770"/>
            <a:ext cx="3572093" cy="4849823"/>
            <a:chOff x="3890076" y="582867"/>
            <a:chExt cx="3402426" cy="5443880"/>
          </a:xfrm>
        </p:grpSpPr>
        <p:pic>
          <p:nvPicPr>
            <p:cNvPr id="10" name="Immagine 2">
              <a:extLst>
                <a:ext uri="{FF2B5EF4-FFF2-40B4-BE49-F238E27FC236}">
                  <a16:creationId xmlns:a16="http://schemas.microsoft.com/office/drawing/2014/main" id="{E8BB2D41-1146-654D-B89D-C4D2C531D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0076" y="582867"/>
              <a:ext cx="3402426" cy="2721940"/>
            </a:xfrm>
            <a:prstGeom prst="rect">
              <a:avLst/>
            </a:prstGeom>
          </p:spPr>
        </p:pic>
        <p:pic>
          <p:nvPicPr>
            <p:cNvPr id="11" name="Immagine 3">
              <a:extLst>
                <a:ext uri="{FF2B5EF4-FFF2-40B4-BE49-F238E27FC236}">
                  <a16:creationId xmlns:a16="http://schemas.microsoft.com/office/drawing/2014/main" id="{9A9BAB1D-41D0-6941-84CC-553AA26EF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0076" y="3304807"/>
              <a:ext cx="3402426" cy="272194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BDA3E3-630E-444A-B7B6-EE639AA80AF8}"/>
              </a:ext>
            </a:extLst>
          </p:cNvPr>
          <p:cNvSpPr txBox="1"/>
          <p:nvPr/>
        </p:nvSpPr>
        <p:spPr>
          <a:xfrm>
            <a:off x="157337" y="4300502"/>
            <a:ext cx="41161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1</a:t>
            </a:r>
            <a:r>
              <a:rPr lang="en-US" baseline="30000" dirty="0">
                <a:solidFill>
                  <a:schemeClr val="tx1">
                    <a:lumMod val="75000"/>
                  </a:schemeClr>
                </a:solidFill>
              </a:rPr>
              <a:t>st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RF Characterization of Nb3Sn on Copper films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Strongly mitigated Q-slope of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Nb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/Cu using ECR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More in talks by Walter, Guillaume, and Alban this afternoon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0FEDE8-ACF3-7A46-97E9-C72A09E52061}"/>
              </a:ext>
            </a:extLst>
          </p:cNvPr>
          <p:cNvSpPr txBox="1"/>
          <p:nvPr/>
        </p:nvSpPr>
        <p:spPr>
          <a:xfrm>
            <a:off x="4466058" y="5664768"/>
            <a:ext cx="318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Credit: Marco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Arzeo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(BE-RF-SRF)</a:t>
            </a:r>
          </a:p>
        </p:txBody>
      </p:sp>
    </p:spTree>
    <p:extLst>
      <p:ext uri="{BB962C8B-B14F-4D97-AF65-F5344CB8AC3E}">
        <p14:creationId xmlns:p14="http://schemas.microsoft.com/office/powerpoint/2010/main" val="908917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1490C-9093-FC4F-91C0-7B5A4686B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C0987-4302-2E42-9886-2B89B3062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521" y="1690688"/>
            <a:ext cx="10515600" cy="4538662"/>
          </a:xfrm>
        </p:spPr>
        <p:txBody>
          <a:bodyPr>
            <a:normAutofit/>
          </a:bodyPr>
          <a:lstStyle/>
          <a:p>
            <a:r>
              <a:rPr lang="en-US" dirty="0"/>
              <a:t>Beyond manpower, building up and maintaining </a:t>
            </a:r>
            <a:r>
              <a:rPr lang="en-US" b="1" dirty="0">
                <a:solidFill>
                  <a:schemeClr val="tx1"/>
                </a:solidFill>
              </a:rPr>
              <a:t>expertise</a:t>
            </a:r>
            <a:r>
              <a:rPr lang="en-US" dirty="0"/>
              <a:t> is the key</a:t>
            </a:r>
          </a:p>
          <a:p>
            <a:r>
              <a:rPr lang="en-US" dirty="0"/>
              <a:t>Keep in mind the </a:t>
            </a:r>
            <a:r>
              <a:rPr lang="en-US" b="1" dirty="0">
                <a:solidFill>
                  <a:schemeClr val="tx1"/>
                </a:solidFill>
              </a:rPr>
              <a:t>co-activities</a:t>
            </a:r>
            <a:r>
              <a:rPr lang="en-US" dirty="0"/>
              <a:t>, service work is important, necessary, and </a:t>
            </a:r>
            <a:r>
              <a:rPr lang="en-US" b="1" dirty="0">
                <a:solidFill>
                  <a:schemeClr val="tx1"/>
                </a:solidFill>
              </a:rPr>
              <a:t>will</a:t>
            </a:r>
            <a:r>
              <a:rPr lang="en-US" dirty="0"/>
              <a:t> affect the higher priority goals</a:t>
            </a:r>
          </a:p>
          <a:p>
            <a:r>
              <a:rPr lang="en-US" dirty="0"/>
              <a:t>‘Feedback loops for humans’: </a:t>
            </a:r>
            <a:r>
              <a:rPr lang="en-US" i="1" dirty="0"/>
              <a:t>using what we have learnt to improve our performance will pay off: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Learn </a:t>
            </a:r>
            <a:r>
              <a:rPr lang="en-US" dirty="0"/>
              <a:t>your lessons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Communicate </a:t>
            </a:r>
            <a:r>
              <a:rPr lang="en-US" dirty="0"/>
              <a:t>clearly</a:t>
            </a:r>
          </a:p>
          <a:p>
            <a:pPr lvl="1"/>
            <a:r>
              <a:rPr lang="en-US" dirty="0"/>
              <a:t>Make plans and allow them to </a:t>
            </a:r>
            <a:r>
              <a:rPr lang="en-US" b="1" dirty="0">
                <a:solidFill>
                  <a:schemeClr val="tx1"/>
                </a:solidFill>
              </a:rPr>
              <a:t>evolve</a:t>
            </a:r>
          </a:p>
          <a:p>
            <a:r>
              <a:rPr lang="en-US" b="1" dirty="0"/>
              <a:t>2017 was an impressive year, filled with many achievements for us</a:t>
            </a:r>
          </a:p>
          <a:p>
            <a:r>
              <a:rPr lang="en-US" b="1" dirty="0"/>
              <a:t>2018 seems to be following closely with a strong start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2B9D4-2A38-5444-908F-0D9363811E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54FAA-6C6F-8642-882B-6B7AB81964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FE521-9932-5B47-8F77-FA86F1DA0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EAFCB0-8443-F146-B3D0-E58AD0AE557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4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C1D78C-7F6B-4D44-86A3-42C42FCD5A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465EB4-95DF-494E-9779-5F497F6C71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B3FF7A-DBEF-F44B-98E2-15954D114B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3</a:t>
            </a:fld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FCB3B48-1DAD-DF4B-8472-70A727B2F348}"/>
              </a:ext>
            </a:extLst>
          </p:cNvPr>
          <p:cNvSpPr/>
          <p:nvPr/>
        </p:nvSpPr>
        <p:spPr>
          <a:xfrm>
            <a:off x="982576" y="250864"/>
            <a:ext cx="1082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There are many ways to group the roles, I’ve chosen the following one: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A61DB0-1E79-3D4E-A088-30D0B67BE701}"/>
              </a:ext>
            </a:extLst>
          </p:cNvPr>
          <p:cNvGrpSpPr/>
          <p:nvPr/>
        </p:nvGrpSpPr>
        <p:grpSpPr>
          <a:xfrm>
            <a:off x="1204023" y="1100971"/>
            <a:ext cx="10598953" cy="4950971"/>
            <a:chOff x="1204023" y="1100971"/>
            <a:chExt cx="10598953" cy="495097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EC16D33-308F-714B-AC1D-DD670E6A998A}"/>
                </a:ext>
              </a:extLst>
            </p:cNvPr>
            <p:cNvGrpSpPr/>
            <p:nvPr/>
          </p:nvGrpSpPr>
          <p:grpSpPr>
            <a:xfrm>
              <a:off x="1204023" y="1100971"/>
              <a:ext cx="10598953" cy="4950971"/>
              <a:chOff x="1204023" y="1100971"/>
              <a:chExt cx="10598953" cy="4950971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7B7AC53-44C9-314D-BC07-270811E4A0AB}"/>
                  </a:ext>
                </a:extLst>
              </p:cNvPr>
              <p:cNvGrpSpPr/>
              <p:nvPr/>
            </p:nvGrpSpPr>
            <p:grpSpPr>
              <a:xfrm>
                <a:off x="1204023" y="1100971"/>
                <a:ext cx="10598953" cy="4939916"/>
                <a:chOff x="1252138" y="1155030"/>
                <a:chExt cx="10598953" cy="4939916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5FC09815-AA33-0841-83FC-F52D86B3DDF4}"/>
                    </a:ext>
                  </a:extLst>
                </p:cNvPr>
                <p:cNvCxnSpPr/>
                <p:nvPr/>
              </p:nvCxnSpPr>
              <p:spPr>
                <a:xfrm flipH="1">
                  <a:off x="9539029" y="3760277"/>
                  <a:ext cx="2" cy="599239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489BF5B0-6895-324E-8147-1B4838E5463E}"/>
                    </a:ext>
                  </a:extLst>
                </p:cNvPr>
                <p:cNvGrpSpPr/>
                <p:nvPr/>
              </p:nvGrpSpPr>
              <p:grpSpPr>
                <a:xfrm>
                  <a:off x="1252138" y="1155030"/>
                  <a:ext cx="10598953" cy="4939916"/>
                  <a:chOff x="915256" y="882316"/>
                  <a:chExt cx="10598953" cy="4939916"/>
                </a:xfrm>
              </p:grpSpPr>
              <p:sp>
                <p:nvSpPr>
                  <p:cNvPr id="5" name="Rounded Rectangle 4">
                    <a:extLst>
                      <a:ext uri="{FF2B5EF4-FFF2-40B4-BE49-F238E27FC236}">
                        <a16:creationId xmlns:a16="http://schemas.microsoft.com/office/drawing/2014/main" id="{B2AEA9C9-6611-674D-8008-EC9C67BBCB1F}"/>
                      </a:ext>
                    </a:extLst>
                  </p:cNvPr>
                  <p:cNvSpPr/>
                  <p:nvPr/>
                </p:nvSpPr>
                <p:spPr>
                  <a:xfrm>
                    <a:off x="1287376" y="882483"/>
                    <a:ext cx="2899609" cy="6679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b="1" dirty="0">
                        <a:solidFill>
                          <a:schemeClr val="accent1"/>
                        </a:solidFill>
                      </a:rPr>
                      <a:t>Technical Support</a:t>
                    </a:r>
                  </a:p>
                </p:txBody>
              </p:sp>
              <p:sp>
                <p:nvSpPr>
                  <p:cNvPr id="8" name="Rounded Rectangle 7">
                    <a:extLst>
                      <a:ext uri="{FF2B5EF4-FFF2-40B4-BE49-F238E27FC236}">
                        <a16:creationId xmlns:a16="http://schemas.microsoft.com/office/drawing/2014/main" id="{78D9FB11-48D7-4648-A39A-5FBD50D86A40}"/>
                      </a:ext>
                    </a:extLst>
                  </p:cNvPr>
                  <p:cNvSpPr/>
                  <p:nvPr/>
                </p:nvSpPr>
                <p:spPr>
                  <a:xfrm>
                    <a:off x="8614600" y="882316"/>
                    <a:ext cx="2899609" cy="657727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b="1" dirty="0" err="1">
                        <a:solidFill>
                          <a:schemeClr val="accent1"/>
                        </a:solidFill>
                      </a:rPr>
                      <a:t>Cryo</a:t>
                    </a:r>
                    <a:r>
                      <a:rPr lang="en-US" sz="2400" b="1" dirty="0">
                        <a:solidFill>
                          <a:schemeClr val="accent1"/>
                        </a:solidFill>
                      </a:rPr>
                      <a:t> Operations</a:t>
                    </a:r>
                  </a:p>
                </p:txBody>
              </p:sp>
              <p:sp>
                <p:nvSpPr>
                  <p:cNvPr id="9" name="Rounded Rectangle 8">
                    <a:extLst>
                      <a:ext uri="{FF2B5EF4-FFF2-40B4-BE49-F238E27FC236}">
                        <a16:creationId xmlns:a16="http://schemas.microsoft.com/office/drawing/2014/main" id="{86A9BDAA-496C-D04C-81E2-0902B380A024}"/>
                      </a:ext>
                    </a:extLst>
                  </p:cNvPr>
                  <p:cNvSpPr/>
                  <p:nvPr/>
                </p:nvSpPr>
                <p:spPr>
                  <a:xfrm>
                    <a:off x="4952999" y="882316"/>
                    <a:ext cx="3184354" cy="668087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b="1" dirty="0">
                        <a:solidFill>
                          <a:schemeClr val="accent1"/>
                        </a:solidFill>
                      </a:rPr>
                      <a:t>Engineering Support</a:t>
                    </a:r>
                  </a:p>
                </p:txBody>
              </p:sp>
              <p:sp>
                <p:nvSpPr>
                  <p:cNvPr id="10" name="Rounded Rectangle 9">
                    <a:extLst>
                      <a:ext uri="{FF2B5EF4-FFF2-40B4-BE49-F238E27FC236}">
                        <a16:creationId xmlns:a16="http://schemas.microsoft.com/office/drawing/2014/main" id="{36B969A4-5A12-5D40-A2A5-45D2535A3C79}"/>
                      </a:ext>
                    </a:extLst>
                  </p:cNvPr>
                  <p:cNvSpPr/>
                  <p:nvPr/>
                </p:nvSpPr>
                <p:spPr>
                  <a:xfrm>
                    <a:off x="3058022" y="2755230"/>
                    <a:ext cx="2859508" cy="75398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b="1" dirty="0">
                        <a:solidFill>
                          <a:schemeClr val="accent1"/>
                        </a:solidFill>
                      </a:rPr>
                      <a:t>Vertical Cryostats</a:t>
                    </a:r>
                    <a:endParaRPr lang="en-US" dirty="0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11" name="Rounded Rectangle 10">
                    <a:extLst>
                      <a:ext uri="{FF2B5EF4-FFF2-40B4-BE49-F238E27FC236}">
                        <a16:creationId xmlns:a16="http://schemas.microsoft.com/office/drawing/2014/main" id="{068E7C5A-C3E5-1544-A442-5A2D411773CC}"/>
                      </a:ext>
                    </a:extLst>
                  </p:cNvPr>
                  <p:cNvSpPr/>
                  <p:nvPr/>
                </p:nvSpPr>
                <p:spPr>
                  <a:xfrm>
                    <a:off x="915256" y="5026309"/>
                    <a:ext cx="2255917" cy="795923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b="1" dirty="0">
                        <a:solidFill>
                          <a:schemeClr val="accent1"/>
                        </a:solidFill>
                      </a:rPr>
                      <a:t>Bulk </a:t>
                    </a:r>
                    <a:r>
                      <a:rPr lang="en-US" sz="2400" b="1" dirty="0" err="1">
                        <a:solidFill>
                          <a:schemeClr val="accent1"/>
                        </a:solidFill>
                      </a:rPr>
                      <a:t>Nb</a:t>
                    </a:r>
                    <a:endParaRPr lang="en-US" sz="2400" b="1" dirty="0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13" name="Rounded Rectangle 12">
                    <a:extLst>
                      <a:ext uri="{FF2B5EF4-FFF2-40B4-BE49-F238E27FC236}">
                        <a16:creationId xmlns:a16="http://schemas.microsoft.com/office/drawing/2014/main" id="{B1FFFA95-4985-974A-ABD2-5F02686A18A4}"/>
                      </a:ext>
                    </a:extLst>
                  </p:cNvPr>
                  <p:cNvSpPr/>
                  <p:nvPr/>
                </p:nvSpPr>
                <p:spPr>
                  <a:xfrm>
                    <a:off x="3605892" y="5026309"/>
                    <a:ext cx="2294021" cy="795923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b="1" dirty="0" err="1">
                        <a:solidFill>
                          <a:schemeClr val="accent1"/>
                        </a:solidFill>
                      </a:rPr>
                      <a:t>Nb</a:t>
                    </a:r>
                    <a:r>
                      <a:rPr lang="en-US" sz="2400" b="1" dirty="0">
                        <a:solidFill>
                          <a:schemeClr val="accent1"/>
                        </a:solidFill>
                      </a:rPr>
                      <a:t>/Cu</a:t>
                    </a:r>
                  </a:p>
                </p:txBody>
              </p:sp>
              <p:sp>
                <p:nvSpPr>
                  <p:cNvPr id="14" name="Rounded Rectangle 13">
                    <a:extLst>
                      <a:ext uri="{FF2B5EF4-FFF2-40B4-BE49-F238E27FC236}">
                        <a16:creationId xmlns:a16="http://schemas.microsoft.com/office/drawing/2014/main" id="{AE135EF0-F5F9-2D49-9C63-833D79F01F2B}"/>
                      </a:ext>
                    </a:extLst>
                  </p:cNvPr>
                  <p:cNvSpPr/>
                  <p:nvPr/>
                </p:nvSpPr>
                <p:spPr>
                  <a:xfrm>
                    <a:off x="6992351" y="2780959"/>
                    <a:ext cx="2899609" cy="75398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b="1" dirty="0">
                        <a:solidFill>
                          <a:schemeClr val="accent1"/>
                        </a:solidFill>
                      </a:rPr>
                      <a:t>Horizontal Bunkers</a:t>
                    </a:r>
                  </a:p>
                </p:txBody>
              </p: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20E99EA2-E1A3-4B4B-8566-8E79CE3789BB}"/>
                      </a:ext>
                    </a:extLst>
                  </p:cNvPr>
                  <p:cNvCxnSpPr>
                    <a:stCxn id="5" idx="2"/>
                  </p:cNvCxnSpPr>
                  <p:nvPr/>
                </p:nvCxnSpPr>
                <p:spPr>
                  <a:xfrm flipH="1">
                    <a:off x="2737179" y="1550403"/>
                    <a:ext cx="2" cy="59923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84033E7B-94EA-E647-AC90-849E2C1CE35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545176" y="1540043"/>
                    <a:ext cx="2" cy="59923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F036386A-15D9-224A-8A65-10D857E884C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0064404" y="1550403"/>
                    <a:ext cx="2" cy="59923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1C491182-EAA4-D741-890B-B34B6699F0D9}"/>
                      </a:ext>
                    </a:extLst>
                  </p:cNvPr>
                  <p:cNvCxnSpPr/>
                  <p:nvPr/>
                </p:nvCxnSpPr>
                <p:spPr>
                  <a:xfrm>
                    <a:off x="2737179" y="2149642"/>
                    <a:ext cx="7327225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270BA47C-DF24-7D4C-A35C-55BE388CB0F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487774" y="2160003"/>
                    <a:ext cx="2" cy="59923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60DE285C-AC6F-7448-A4D3-AAE7AC0C98B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440147" y="2160003"/>
                    <a:ext cx="2" cy="59923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5E002F8D-7E8E-9F4A-BA83-5AEE89B11A4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497801" y="3498348"/>
                    <a:ext cx="2" cy="59923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4E82BA0E-FE5B-9C46-AB4E-549B33CE44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65010" y="4076018"/>
                    <a:ext cx="0" cy="972196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54484E56-42F6-1540-9BE1-F2E43096E1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48891" y="4084182"/>
                    <a:ext cx="0" cy="950291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46F7346B-FB1F-1443-90E2-6039CE2FAE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65010" y="4084182"/>
                    <a:ext cx="2783881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" name="Rounded Rectangle 30">
                  <a:extLst>
                    <a:ext uri="{FF2B5EF4-FFF2-40B4-BE49-F238E27FC236}">
                      <a16:creationId xmlns:a16="http://schemas.microsoft.com/office/drawing/2014/main" id="{79A146EF-9084-1C4C-9ED0-537E9CF95615}"/>
                    </a:ext>
                  </a:extLst>
                </p:cNvPr>
                <p:cNvSpPr/>
                <p:nvPr/>
              </p:nvSpPr>
              <p:spPr>
                <a:xfrm>
                  <a:off x="8584089" y="4167508"/>
                  <a:ext cx="2899609" cy="753980"/>
                </a:xfrm>
                <a:prstGeom prst="roundRect">
                  <a:avLst/>
                </a:prstGeom>
                <a:solidFill>
                  <a:schemeClr val="tx1"/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b="1" dirty="0">
                      <a:solidFill>
                        <a:schemeClr val="accent1"/>
                      </a:solidFill>
                    </a:rPr>
                    <a:t>Cryomodule Eng.</a:t>
                  </a:r>
                </a:p>
              </p:txBody>
            </p:sp>
          </p:grp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FF1CF5B0-A41A-E74E-A481-7882C3FB9DCF}"/>
                  </a:ext>
                </a:extLst>
              </p:cNvPr>
              <p:cNvSpPr/>
              <p:nvPr/>
            </p:nvSpPr>
            <p:spPr>
              <a:xfrm>
                <a:off x="6533151" y="5256019"/>
                <a:ext cx="2294021" cy="795923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chemeClr val="accent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err="1">
                    <a:solidFill>
                      <a:schemeClr val="accent1"/>
                    </a:solidFill>
                  </a:rPr>
                  <a:t>Cryolab</a:t>
                </a:r>
                <a:endParaRPr lang="en-US" sz="2400" b="1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2BB267E-73E6-9B4D-B5E1-2C728E28E7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63834" y="4286509"/>
                <a:ext cx="0" cy="950291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079A679-BF62-F747-92F2-72A7C8DC89BC}"/>
                </a:ext>
              </a:extLst>
            </p:cNvPr>
            <p:cNvCxnSpPr>
              <a:cxnSpLocks/>
            </p:cNvCxnSpPr>
            <p:nvPr/>
          </p:nvCxnSpPr>
          <p:spPr>
            <a:xfrm>
              <a:off x="5037658" y="4302837"/>
              <a:ext cx="2642503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164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516E1-1AD1-6946-AB45-5148C73D2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6909" y="268288"/>
            <a:ext cx="3194886" cy="5773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Max </a:t>
            </a:r>
            <a:r>
              <a:rPr lang="en-US" sz="2000" b="1" dirty="0" err="1">
                <a:solidFill>
                  <a:schemeClr val="tx1"/>
                </a:solidFill>
              </a:rPr>
              <a:t>Gourragne</a:t>
            </a:r>
            <a:r>
              <a:rPr lang="en-US" sz="2000" b="1" dirty="0">
                <a:solidFill>
                  <a:schemeClr val="tx1"/>
                </a:solidFill>
              </a:rPr>
              <a:t> (Staff)</a:t>
            </a:r>
          </a:p>
          <a:p>
            <a:pPr marL="0" indent="0">
              <a:buNone/>
            </a:pPr>
            <a:r>
              <a:rPr lang="en-US" sz="2000" b="1" dirty="0" err="1">
                <a:solidFill>
                  <a:schemeClr val="tx1"/>
                </a:solidFill>
              </a:rPr>
              <a:t>Mikko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Karppinen</a:t>
            </a:r>
            <a:r>
              <a:rPr lang="en-US" sz="2000" b="1" dirty="0">
                <a:solidFill>
                  <a:schemeClr val="tx1"/>
                </a:solidFill>
              </a:rPr>
              <a:t> (Staff)</a:t>
            </a:r>
          </a:p>
          <a:p>
            <a:pPr marL="0" indent="0">
              <a:buNone/>
            </a:pPr>
            <a:r>
              <a:rPr lang="en-US" sz="2000" b="1" dirty="0" err="1">
                <a:solidFill>
                  <a:schemeClr val="tx1"/>
                </a:solidFill>
              </a:rPr>
              <a:t>Alick</a:t>
            </a:r>
            <a:r>
              <a:rPr lang="en-US" sz="2000" b="1" dirty="0">
                <a:solidFill>
                  <a:schemeClr val="tx1"/>
                </a:solidFill>
              </a:rPr>
              <a:t> Macpherson (Staff)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Ester Sancho Cabrera (Staff)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David </a:t>
            </a:r>
            <a:r>
              <a:rPr lang="en-US" sz="2000" b="1" dirty="0" err="1">
                <a:solidFill>
                  <a:schemeClr val="tx1"/>
                </a:solidFill>
              </a:rPr>
              <a:t>Smekens</a:t>
            </a:r>
            <a:r>
              <a:rPr lang="en-US" sz="2000" b="1" dirty="0">
                <a:solidFill>
                  <a:schemeClr val="tx1"/>
                </a:solidFill>
              </a:rPr>
              <a:t> (Staff)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Mathieu </a:t>
            </a:r>
            <a:r>
              <a:rPr lang="en-US" sz="2000" b="1" dirty="0" err="1">
                <a:solidFill>
                  <a:schemeClr val="tx1"/>
                </a:solidFill>
              </a:rPr>
              <a:t>Therasse</a:t>
            </a:r>
            <a:r>
              <a:rPr lang="en-US" sz="2000" b="1" dirty="0">
                <a:solidFill>
                  <a:schemeClr val="tx1"/>
                </a:solidFill>
              </a:rPr>
              <a:t> (Staff)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Katarzyna </a:t>
            </a:r>
            <a:r>
              <a:rPr lang="en-US" sz="2000" b="1" dirty="0" err="1">
                <a:solidFill>
                  <a:schemeClr val="tx1"/>
                </a:solidFill>
              </a:rPr>
              <a:t>Turaj</a:t>
            </a:r>
            <a:r>
              <a:rPr lang="en-US" sz="2000" b="1" dirty="0">
                <a:solidFill>
                  <a:schemeClr val="tx1"/>
                </a:solidFill>
              </a:rPr>
              <a:t> (Staff)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Walter </a:t>
            </a:r>
            <a:r>
              <a:rPr lang="en-US" sz="2000" b="1" dirty="0" err="1">
                <a:solidFill>
                  <a:schemeClr val="tx1"/>
                </a:solidFill>
              </a:rPr>
              <a:t>Venturini</a:t>
            </a:r>
            <a:r>
              <a:rPr lang="en-US" sz="2000" b="1" dirty="0">
                <a:solidFill>
                  <a:schemeClr val="tx1"/>
                </a:solidFill>
              </a:rPr>
              <a:t> (Staff)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+ Paul Kohler (Staff)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+ Nuria Valverde (Staff)</a:t>
            </a:r>
          </a:p>
          <a:p>
            <a:pPr marL="0" indent="0">
              <a:buNone/>
            </a:pPr>
            <a:r>
              <a:rPr lang="en-US" sz="1800" b="1" dirty="0"/>
              <a:t>- Nikolai </a:t>
            </a:r>
            <a:r>
              <a:rPr lang="en-US" sz="1800" b="1" dirty="0" err="1"/>
              <a:t>Schwerg</a:t>
            </a:r>
            <a:r>
              <a:rPr lang="en-US" sz="1800" b="1" dirty="0"/>
              <a:t> (Staff)</a:t>
            </a:r>
          </a:p>
          <a:p>
            <a:pPr marL="0" indent="0">
              <a:buNone/>
            </a:pPr>
            <a:r>
              <a:rPr lang="en-US" sz="1800" b="1" dirty="0"/>
              <a:t>- </a:t>
            </a:r>
            <a:r>
              <a:rPr lang="en-US" sz="1800" b="1" dirty="0" err="1"/>
              <a:t>Sauro</a:t>
            </a:r>
            <a:r>
              <a:rPr lang="en-US" sz="1800" b="1" dirty="0"/>
              <a:t> </a:t>
            </a:r>
            <a:r>
              <a:rPr lang="en-US" sz="1800" b="1" dirty="0" err="1"/>
              <a:t>Bizzaglia</a:t>
            </a:r>
            <a:r>
              <a:rPr lang="en-US" sz="1800" b="1" dirty="0"/>
              <a:t> (Staff)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+ Niall </a:t>
            </a:r>
            <a:r>
              <a:rPr lang="en-US" sz="1800" i="1" dirty="0" err="1">
                <a:solidFill>
                  <a:schemeClr val="tx1">
                    <a:lumMod val="95000"/>
                  </a:schemeClr>
                </a:solidFill>
              </a:rPr>
              <a:t>Stapley</a:t>
            </a: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 (RF-CS Staff)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+ Marcel Coly (BE-OP Staff)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CC2C8-8146-C140-ABCC-8DE5D84FB7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Alejandro.Castilla.Loeza@cern.ch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98392-B37D-6445-9697-D02F1D9D72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16342-5864-CE4D-B739-1E9594AB56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EAFCB0-8443-F146-B3D0-E58AD0AE557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AD0A4F2-E34C-1D40-8856-81750B75D2F2}"/>
              </a:ext>
            </a:extLst>
          </p:cNvPr>
          <p:cNvSpPr txBox="1">
            <a:spLocks/>
          </p:cNvSpPr>
          <p:nvPr/>
        </p:nvSpPr>
        <p:spPr>
          <a:xfrm>
            <a:off x="6785682" y="268288"/>
            <a:ext cx="4548188" cy="5773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708D02-6027-D34C-9DC7-DDECAA2058F5}"/>
              </a:ext>
            </a:extLst>
          </p:cNvPr>
          <p:cNvSpPr txBox="1">
            <a:spLocks/>
          </p:cNvSpPr>
          <p:nvPr/>
        </p:nvSpPr>
        <p:spPr>
          <a:xfrm>
            <a:off x="8721400" y="269290"/>
            <a:ext cx="3208004" cy="5773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+ </a:t>
            </a:r>
            <a:r>
              <a:rPr lang="en-US" sz="1800" i="1" dirty="0" err="1">
                <a:solidFill>
                  <a:schemeClr val="tx1">
                    <a:lumMod val="95000"/>
                  </a:schemeClr>
                </a:solidFill>
              </a:rPr>
              <a:t>Ece</a:t>
            </a: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95000"/>
                  </a:schemeClr>
                </a:solidFill>
              </a:rPr>
              <a:t>Ozelci</a:t>
            </a: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 (TECH)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+ Clement </a:t>
            </a:r>
            <a:r>
              <a:rPr lang="en-US" sz="1800" i="1" dirty="0" err="1">
                <a:solidFill>
                  <a:schemeClr val="tx1">
                    <a:lumMod val="95000"/>
                  </a:schemeClr>
                </a:solidFill>
              </a:rPr>
              <a:t>Pillou</a:t>
            </a: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 (</a:t>
            </a:r>
            <a:r>
              <a:rPr lang="en-US" sz="1800" i="1" dirty="0" err="1">
                <a:solidFill>
                  <a:schemeClr val="tx1">
                    <a:lumMod val="95000"/>
                  </a:schemeClr>
                </a:solidFill>
              </a:rPr>
              <a:t>Stagiarie</a:t>
            </a: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Jeremy </a:t>
            </a:r>
            <a:r>
              <a:rPr lang="en-US" sz="1800" i="1" dirty="0" err="1">
                <a:solidFill>
                  <a:schemeClr val="tx1">
                    <a:lumMod val="95000"/>
                  </a:schemeClr>
                </a:solidFill>
              </a:rPr>
              <a:t>Biessy</a:t>
            </a: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 (TEMC)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Christophe Duval (40/30 FSU)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Jean-Pierre </a:t>
            </a:r>
            <a:r>
              <a:rPr lang="en-US" sz="1800" i="1" dirty="0" err="1">
                <a:solidFill>
                  <a:schemeClr val="tx1">
                    <a:lumMod val="95000"/>
                  </a:schemeClr>
                </a:solidFill>
              </a:rPr>
              <a:t>Essombe</a:t>
            </a: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 (FSU)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+ Jeremy Bastard (40/30  FSU)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+ Arnaud </a:t>
            </a:r>
            <a:r>
              <a:rPr lang="en-US" sz="1800" i="1" dirty="0" err="1">
                <a:solidFill>
                  <a:schemeClr val="tx1">
                    <a:lumMod val="95000"/>
                  </a:schemeClr>
                </a:solidFill>
              </a:rPr>
              <a:t>Cogex</a:t>
            </a: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 (40/30 FSU)</a:t>
            </a: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+ Remi Dumont (40/30 FSU)</a:t>
            </a:r>
          </a:p>
          <a:p>
            <a:pPr marL="0" indent="0">
              <a:buNone/>
            </a:pPr>
            <a:r>
              <a:rPr lang="en-US" sz="1800" i="1" dirty="0"/>
              <a:t>- Simon </a:t>
            </a:r>
            <a:r>
              <a:rPr lang="en-US" sz="1800" i="1" dirty="0" err="1"/>
              <a:t>Barriere</a:t>
            </a:r>
            <a:r>
              <a:rPr lang="en-US" sz="1800" i="1" dirty="0"/>
              <a:t> (TEMPC)</a:t>
            </a:r>
          </a:p>
          <a:p>
            <a:pPr marL="0" indent="0">
              <a:buNone/>
            </a:pPr>
            <a:r>
              <a:rPr lang="en-US" sz="1800" i="1" dirty="0"/>
              <a:t>- Benoit Frere-</a:t>
            </a:r>
            <a:r>
              <a:rPr lang="en-US" sz="1800" i="1" dirty="0" err="1"/>
              <a:t>Bouniol</a:t>
            </a:r>
            <a:r>
              <a:rPr lang="en-US" sz="1800" i="1" dirty="0"/>
              <a:t> (FSU)</a:t>
            </a:r>
            <a:endParaRPr lang="en-US" sz="1800" b="1" dirty="0"/>
          </a:p>
          <a:p>
            <a:pPr marL="0" indent="0">
              <a:buNone/>
            </a:pPr>
            <a:endParaRPr lang="en-US" sz="1800" i="1" dirty="0">
              <a:solidFill>
                <a:schemeClr val="tx1">
                  <a:lumMod val="95000"/>
                </a:schemeClr>
              </a:solidFill>
            </a:endParaRPr>
          </a:p>
          <a:p>
            <a:pPr marL="0" indent="0">
              <a:buNone/>
            </a:pPr>
            <a:endParaRPr lang="en-US" sz="1800" i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8647F6D-DF62-B74B-AF8E-40148D6283A4}"/>
              </a:ext>
            </a:extLst>
          </p:cNvPr>
          <p:cNvSpPr txBox="1">
            <a:spLocks/>
          </p:cNvSpPr>
          <p:nvPr/>
        </p:nvSpPr>
        <p:spPr>
          <a:xfrm>
            <a:off x="5095000" y="268288"/>
            <a:ext cx="3406799" cy="5773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Marco </a:t>
            </a:r>
            <a:r>
              <a:rPr lang="en-US" sz="1800" dirty="0" err="1">
                <a:solidFill>
                  <a:schemeClr val="tx1">
                    <a:lumMod val="95000"/>
                  </a:schemeClr>
                </a:solidFill>
              </a:rPr>
              <a:t>Arzeo</a:t>
            </a: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 (Fell)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Alejandro Castilla (Fell)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Hernan </a:t>
            </a:r>
            <a:r>
              <a:rPr lang="en-US" sz="1800" dirty="0" err="1">
                <a:solidFill>
                  <a:schemeClr val="tx1">
                    <a:lumMod val="95000"/>
                  </a:schemeClr>
                </a:solidFill>
              </a:rPr>
              <a:t>Furci</a:t>
            </a: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 (Fell)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Anastasia </a:t>
            </a:r>
            <a:r>
              <a:rPr lang="en-US" sz="1800" dirty="0" err="1">
                <a:solidFill>
                  <a:schemeClr val="tx1">
                    <a:lumMod val="95000"/>
                  </a:schemeClr>
                </a:solidFill>
              </a:rPr>
              <a:t>Xydou</a:t>
            </a: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 (Fell)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+ Anton Ivanov (Fell)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- Sarah </a:t>
            </a:r>
            <a:r>
              <a:rPr lang="en-US" sz="1800" dirty="0" err="1"/>
              <a:t>Aull</a:t>
            </a:r>
            <a:r>
              <a:rPr lang="en-US" sz="1800" dirty="0"/>
              <a:t> (Fell)</a:t>
            </a:r>
          </a:p>
          <a:p>
            <a:pPr marL="0" indent="0">
              <a:buNone/>
            </a:pPr>
            <a:r>
              <a:rPr lang="en-US" sz="1800" dirty="0"/>
              <a:t>- Silvia Teixeira Lopez (Fell</a:t>
            </a: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Nicholas Shipman (COAS/Fell)</a:t>
            </a:r>
          </a:p>
          <a:p>
            <a:pPr marL="0" indent="0">
              <a:buNone/>
            </a:pPr>
            <a:r>
              <a:rPr lang="en-US" sz="1800" dirty="0"/>
              <a:t>- Karim Hernandez  (DOC)</a:t>
            </a:r>
            <a:endParaRPr lang="en-US" sz="1800" dirty="0">
              <a:solidFill>
                <a:schemeClr val="tx1">
                  <a:lumMod val="95000"/>
                </a:schemeClr>
              </a:solidFill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chemeClr val="tx1">
                    <a:lumMod val="95000"/>
                  </a:schemeClr>
                </a:solidFill>
              </a:rPr>
              <a:t>James Mitchel (RF-BR DOC)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Akira Miyazaki (PJAS)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Marcin </a:t>
            </a:r>
            <a:r>
              <a:rPr lang="en-US" sz="1800" dirty="0" err="1">
                <a:solidFill>
                  <a:schemeClr val="tx1">
                    <a:lumMod val="95000"/>
                  </a:schemeClr>
                </a:solidFill>
              </a:rPr>
              <a:t>Wartak</a:t>
            </a: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 (PJAS)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Agnieszka </a:t>
            </a:r>
            <a:r>
              <a:rPr lang="en-US" sz="1800" dirty="0" err="1">
                <a:solidFill>
                  <a:schemeClr val="tx1">
                    <a:lumMod val="95000"/>
                  </a:schemeClr>
                </a:solidFill>
              </a:rPr>
              <a:t>Zwozniak</a:t>
            </a:r>
            <a:r>
              <a:rPr lang="en-US" sz="1800" dirty="0">
                <a:solidFill>
                  <a:schemeClr val="tx1">
                    <a:lumMod val="95000"/>
                  </a:schemeClr>
                </a:solidFill>
              </a:rPr>
              <a:t> (PJAS)</a:t>
            </a:r>
          </a:p>
          <a:p>
            <a:pPr marL="0" indent="0">
              <a:buNone/>
            </a:pPr>
            <a:r>
              <a:rPr lang="en-US" sz="1800" i="1" dirty="0"/>
              <a:t>- Arthur Krawczyk (PJAS)</a:t>
            </a:r>
          </a:p>
          <a:p>
            <a:pPr marL="0" indent="0">
              <a:buNone/>
            </a:pPr>
            <a:r>
              <a:rPr lang="en-US" sz="1800" i="1" dirty="0"/>
              <a:t>- </a:t>
            </a:r>
            <a:r>
              <a:rPr lang="en-US" sz="1800" i="1" dirty="0" err="1"/>
              <a:t>Boguslaw</a:t>
            </a:r>
            <a:r>
              <a:rPr lang="en-US" sz="1800" i="1" dirty="0"/>
              <a:t> </a:t>
            </a:r>
            <a:r>
              <a:rPr lang="en-US" sz="1800" i="1" dirty="0" err="1"/>
              <a:t>Prochal</a:t>
            </a:r>
            <a:r>
              <a:rPr lang="en-US" sz="1800" i="1" dirty="0"/>
              <a:t> (PJAS)</a:t>
            </a:r>
          </a:p>
          <a:p>
            <a:pPr marL="0" indent="0">
              <a:buNone/>
            </a:pPr>
            <a:endParaRPr lang="en-US" sz="1800" i="1" dirty="0">
              <a:solidFill>
                <a:schemeClr val="tx1">
                  <a:lumMod val="95000"/>
                </a:schemeClr>
              </a:solidFill>
            </a:endParaRPr>
          </a:p>
          <a:p>
            <a:pPr marL="0" indent="0">
              <a:buNone/>
            </a:pPr>
            <a:endParaRPr lang="en-US" sz="1800" i="1" dirty="0">
              <a:solidFill>
                <a:schemeClr val="tx1">
                  <a:lumMod val="95000"/>
                </a:schemeClr>
              </a:solidFill>
            </a:endParaRPr>
          </a:p>
          <a:p>
            <a:pPr marL="0" indent="0">
              <a:buNone/>
            </a:pPr>
            <a:endParaRPr lang="en-US" sz="1800" i="1" dirty="0">
              <a:solidFill>
                <a:schemeClr val="tx1">
                  <a:lumMod val="95000"/>
                </a:schemeClr>
              </a:solidFill>
            </a:endParaRPr>
          </a:p>
          <a:p>
            <a:pPr>
              <a:buFontTx/>
              <a:buChar char="-"/>
            </a:pPr>
            <a:endParaRPr lang="en-US" sz="1800" i="1" dirty="0">
              <a:solidFill>
                <a:schemeClr val="tx1">
                  <a:lumMod val="9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i="1" dirty="0">
              <a:solidFill>
                <a:schemeClr val="tx1">
                  <a:lumMod val="95000"/>
                </a:schemeClr>
              </a:solidFill>
            </a:endParaRPr>
          </a:p>
          <a:p>
            <a:pPr>
              <a:buFontTx/>
              <a:buChar char="-"/>
            </a:pPr>
            <a:endParaRPr lang="en-US" sz="1800" i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6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0BFE8F-365C-314A-B0F3-5528FAF75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601F69-96E3-AD48-8DC0-8A4321A485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B5306-3C5C-244D-986D-EEE63663A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87F8BE6-7C2A-874E-A859-F1F0C188EEDA}"/>
              </a:ext>
            </a:extLst>
          </p:cNvPr>
          <p:cNvSpPr txBox="1">
            <a:spLocks/>
          </p:cNvSpPr>
          <p:nvPr/>
        </p:nvSpPr>
        <p:spPr>
          <a:xfrm>
            <a:off x="1360328" y="2622549"/>
            <a:ext cx="5356312" cy="8207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Safety First!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7E91CC-1F8A-0E45-8BFD-02EDA72117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682" y="1397451"/>
            <a:ext cx="4737346" cy="4695184"/>
          </a:xfrm>
          <a:prstGeom prst="ellipse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2366485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1FFF5-D731-F84E-B846-8ED4555FB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915" y="365125"/>
            <a:ext cx="10515600" cy="1325563"/>
          </a:xfrm>
        </p:spPr>
        <p:txBody>
          <a:bodyPr/>
          <a:lstStyle/>
          <a:p>
            <a:r>
              <a:rPr lang="en-US" dirty="0"/>
              <a:t>New Access System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C37438-F906-B84A-ACB8-96F999A55D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12429F-1294-6740-9D53-76C632626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F6AD9A-369B-2C43-8DE6-65673BBDF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6</a:t>
            </a:fld>
            <a:endParaRPr lang="en-US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A96EAB97-40F0-3C48-9E37-C526CEDB315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5285" y="2169082"/>
            <a:ext cx="7112526" cy="3863032"/>
          </a:xfr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E924E71-4BA9-6440-9E69-5528A8FB22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9512" y="2563155"/>
            <a:ext cx="4364176" cy="2573742"/>
          </a:xfr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8C12373-4886-294A-A1BF-2E169F5AB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35285" y="1547809"/>
            <a:ext cx="5183188" cy="478393"/>
          </a:xfrm>
        </p:spPr>
        <p:txBody>
          <a:bodyPr>
            <a:normAutofit/>
          </a:bodyPr>
          <a:lstStyle/>
          <a:p>
            <a:r>
              <a:rPr lang="en-US" dirty="0"/>
              <a:t>Up and running…</a:t>
            </a:r>
          </a:p>
        </p:txBody>
      </p:sp>
    </p:spTree>
    <p:extLst>
      <p:ext uri="{BB962C8B-B14F-4D97-AF65-F5344CB8AC3E}">
        <p14:creationId xmlns:p14="http://schemas.microsoft.com/office/powerpoint/2010/main" val="2439524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0BFE8F-365C-314A-B0F3-5528FAF75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601F69-96E3-AD48-8DC0-8A4321A485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B5306-3C5C-244D-986D-EEE63663A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87F8BE6-7C2A-874E-A859-F1F0C188EEDA}"/>
              </a:ext>
            </a:extLst>
          </p:cNvPr>
          <p:cNvSpPr txBox="1">
            <a:spLocks/>
          </p:cNvSpPr>
          <p:nvPr/>
        </p:nvSpPr>
        <p:spPr>
          <a:xfrm>
            <a:off x="1360328" y="2622549"/>
            <a:ext cx="5356312" cy="8207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Horizontal Bunkers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C8D6AC-5301-164B-B1B7-60F81FE62A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682" y="1528763"/>
            <a:ext cx="4654187" cy="4432560"/>
          </a:xfrm>
          <a:prstGeom prst="ellipse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544354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1FFF5-D731-F84E-B846-8ED4555FB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915" y="365125"/>
            <a:ext cx="10515600" cy="1325563"/>
          </a:xfrm>
        </p:spPr>
        <p:txBody>
          <a:bodyPr/>
          <a:lstStyle/>
          <a:p>
            <a:r>
              <a:rPr lang="en-US" dirty="0"/>
              <a:t>M9 – Under Refurbishment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72C454-8C94-3149-811F-21391E65C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2540" y="1409849"/>
            <a:ext cx="5157787" cy="500563"/>
          </a:xfrm>
        </p:spPr>
        <p:txBody>
          <a:bodyPr/>
          <a:lstStyle/>
          <a:p>
            <a:pPr algn="ctr"/>
            <a:r>
              <a:rPr lang="en-US" dirty="0"/>
              <a:t>Before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12F5FC-940B-764C-87F8-5A445D101D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0440" y="1409848"/>
            <a:ext cx="5183188" cy="500563"/>
          </a:xfrm>
        </p:spPr>
        <p:txBody>
          <a:bodyPr/>
          <a:lstStyle/>
          <a:p>
            <a:pPr algn="ctr"/>
            <a:r>
              <a:rPr lang="en-US" dirty="0"/>
              <a:t>Work in Progress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C37438-F906-B84A-ACB8-96F999A55D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12429F-1294-6740-9D53-76C632626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F6AD9A-369B-2C43-8DE6-65673BBDF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8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3E52DFC-AFCF-E844-9078-F7E9174D02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578477" y="2789216"/>
            <a:ext cx="4125912" cy="2468604"/>
          </a:xfrm>
          <a:ln w="38100">
            <a:solidFill>
              <a:srgbClr val="2475BF"/>
            </a:solidFill>
          </a:ln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B28FA1BB-6183-5840-8C34-8F22C740661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739078" y="2086574"/>
            <a:ext cx="4125913" cy="3873887"/>
          </a:xfrm>
          <a:ln w="38100">
            <a:solidFill>
              <a:srgbClr val="2475BF"/>
            </a:solidFill>
          </a:ln>
        </p:spPr>
      </p:pic>
    </p:spTree>
    <p:extLst>
      <p:ext uri="{BB962C8B-B14F-4D97-AF65-F5344CB8AC3E}">
        <p14:creationId xmlns:p14="http://schemas.microsoft.com/office/powerpoint/2010/main" val="2541736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1FFF5-D731-F84E-B846-8ED4555FB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915" y="365125"/>
            <a:ext cx="10515600" cy="1325563"/>
          </a:xfrm>
        </p:spPr>
        <p:txBody>
          <a:bodyPr/>
          <a:lstStyle/>
          <a:p>
            <a:r>
              <a:rPr lang="en-US" dirty="0"/>
              <a:t>M7 – Makeover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72C454-8C94-3149-811F-21391E65C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980" y="1344281"/>
            <a:ext cx="5157787" cy="500563"/>
          </a:xfrm>
        </p:spPr>
        <p:txBody>
          <a:bodyPr/>
          <a:lstStyle/>
          <a:p>
            <a:pPr algn="ctr"/>
            <a:r>
              <a:rPr lang="en-US" dirty="0"/>
              <a:t>Before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12F5FC-940B-764C-87F8-5A445D101D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82392" y="1344281"/>
            <a:ext cx="5183188" cy="500563"/>
          </a:xfrm>
        </p:spPr>
        <p:txBody>
          <a:bodyPr/>
          <a:lstStyle/>
          <a:p>
            <a:pPr algn="ctr"/>
            <a:r>
              <a:rPr lang="en-US" dirty="0"/>
              <a:t>After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C37438-F906-B84A-ACB8-96F999A55D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873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Alejandro.Castilla.Loeza@cern.ch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12429F-1294-6740-9D53-76C632626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7776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3rd CERN SRF Workshop, 31st May and 1st Jun 2018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F6AD9A-369B-2C43-8DE6-65673BBDF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977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EAFCB0-8443-F146-B3D0-E58AD0AE5571}" type="slidenum">
              <a:rPr lang="en-US" smtClean="0"/>
              <a:t>9</a:t>
            </a:fld>
            <a:endParaRPr lang="en-US"/>
          </a:p>
        </p:txBody>
      </p:sp>
      <p:pic>
        <p:nvPicPr>
          <p:cNvPr id="19" name="Content Placeholder 11">
            <a:extLst>
              <a:ext uri="{FF2B5EF4-FFF2-40B4-BE49-F238E27FC236}">
                <a16:creationId xmlns:a16="http://schemas.microsoft.com/office/drawing/2014/main" id="{097C8FCA-0C8B-194B-9597-16EBAD3185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53" y="1844844"/>
            <a:ext cx="2718402" cy="4274006"/>
          </a:xfrm>
          <a:ln w="38100">
            <a:solidFill>
              <a:schemeClr val="accent1"/>
            </a:solidFill>
          </a:ln>
        </p:spPr>
      </p:pic>
      <p:pic>
        <p:nvPicPr>
          <p:cNvPr id="20" name="Content Placeholder 13">
            <a:extLst>
              <a:ext uri="{FF2B5EF4-FFF2-40B4-BE49-F238E27FC236}">
                <a16:creationId xmlns:a16="http://schemas.microsoft.com/office/drawing/2014/main" id="{EB735ED1-19EA-BC48-9282-1D53ED976CD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8913" y="2096900"/>
            <a:ext cx="5750146" cy="3769893"/>
          </a:xfr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09946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2014</TotalTime>
  <Words>932</Words>
  <Application>Microsoft Macintosh PowerPoint</Application>
  <PresentationFormat>Widescreen</PresentationFormat>
  <Paragraphs>168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Cold Test Summary 2017</vt:lpstr>
      <vt:lpstr>How does it work?</vt:lpstr>
      <vt:lpstr>PowerPoint Presentation</vt:lpstr>
      <vt:lpstr>PowerPoint Presentation</vt:lpstr>
      <vt:lpstr>PowerPoint Presentation</vt:lpstr>
      <vt:lpstr>New Access System</vt:lpstr>
      <vt:lpstr>PowerPoint Presentation</vt:lpstr>
      <vt:lpstr>M9 – Under Refurbishment</vt:lpstr>
      <vt:lpstr>M7 – Makeover</vt:lpstr>
      <vt:lpstr>PowerPoint Presentation</vt:lpstr>
      <vt:lpstr>PowerPoint Presentation</vt:lpstr>
      <vt:lpstr>V3</vt:lpstr>
      <vt:lpstr>V5</vt:lpstr>
      <vt:lpstr>V6</vt:lpstr>
      <vt:lpstr>Different Operation Schemes</vt:lpstr>
      <vt:lpstr>Number of Cooldowns</vt:lpstr>
      <vt:lpstr>Number of Cooldowns</vt:lpstr>
      <vt:lpstr>PowerPoint Presentation</vt:lpstr>
      <vt:lpstr>SM18</vt:lpstr>
      <vt:lpstr>Cryolab</vt:lpstr>
      <vt:lpstr>Closing Remarks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131</cp:revision>
  <dcterms:created xsi:type="dcterms:W3CDTF">2018-05-27T14:29:11Z</dcterms:created>
  <dcterms:modified xsi:type="dcterms:W3CDTF">2018-05-30T21:06:54Z</dcterms:modified>
</cp:coreProperties>
</file>