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9" r:id="rId3"/>
    <p:sldId id="342" r:id="rId4"/>
    <p:sldId id="343" r:id="rId5"/>
    <p:sldId id="341" r:id="rId6"/>
    <p:sldId id="370" r:id="rId7"/>
    <p:sldId id="371" r:id="rId8"/>
    <p:sldId id="372" r:id="rId9"/>
    <p:sldId id="373" r:id="rId10"/>
    <p:sldId id="335" r:id="rId11"/>
    <p:sldId id="300" r:id="rId12"/>
    <p:sldId id="344" r:id="rId13"/>
    <p:sldId id="327" r:id="rId14"/>
    <p:sldId id="264" r:id="rId15"/>
    <p:sldId id="317" r:id="rId16"/>
    <p:sldId id="364" r:id="rId17"/>
    <p:sldId id="293" r:id="rId18"/>
    <p:sldId id="338" r:id="rId19"/>
    <p:sldId id="261" r:id="rId20"/>
    <p:sldId id="328" r:id="rId21"/>
    <p:sldId id="276" r:id="rId22"/>
    <p:sldId id="331" r:id="rId23"/>
  </p:sldIdLst>
  <p:sldSz cx="12192000" cy="6858000"/>
  <p:notesSz cx="9942513" cy="68119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CEF1"/>
    <a:srgbClr val="E2E2E2"/>
    <a:srgbClr val="B6B6B6"/>
    <a:srgbClr val="255CF7"/>
    <a:srgbClr val="84067B"/>
    <a:srgbClr val="B808AB"/>
    <a:srgbClr val="FF0066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03" autoAdjust="0"/>
    <p:restoredTop sz="93023" autoAdjust="0"/>
  </p:normalViewPr>
  <p:slideViewPr>
    <p:cSldViewPr snapToGrid="0">
      <p:cViewPr varScale="1">
        <p:scale>
          <a:sx n="107" d="100"/>
          <a:sy n="107" d="100"/>
        </p:scale>
        <p:origin x="444" y="108"/>
      </p:cViewPr>
      <p:guideLst/>
    </p:cSldViewPr>
  </p:slideViewPr>
  <p:outlineViewPr>
    <p:cViewPr>
      <p:scale>
        <a:sx n="33" d="100"/>
        <a:sy n="33" d="100"/>
      </p:scale>
      <p:origin x="0" y="-132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8423" cy="3417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1791" y="0"/>
            <a:ext cx="4308423" cy="3417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69D86-39AC-4E9B-BFB3-1D8C4418EE69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70183"/>
            <a:ext cx="4308423" cy="3417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1791" y="6470183"/>
            <a:ext cx="4308423" cy="3417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1DEFF-BE0C-4F8D-861E-73440E74C8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38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419" cy="3415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2778" y="0"/>
            <a:ext cx="4307417" cy="3415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954CE-5A1E-4E03-90C3-08D035E4906F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90987" cy="2300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021" y="3278183"/>
            <a:ext cx="7954472" cy="26821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70441"/>
            <a:ext cx="4307419" cy="3415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2778" y="6470441"/>
            <a:ext cx="4307417" cy="3415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D1005-6291-46AE-8068-AE8A50C22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165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996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740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1188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94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20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299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331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351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774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844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98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D1005-6291-46AE-8068-AE8A50C22F8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28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CFD1294-FE38-49A3-82A0-6E2120C78EC5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B6A7-05C4-4754-9B79-EC053852F8F2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6596130-371E-4E40-8CF5-3228254489B1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F9B-0BD7-4A56-98C8-2B7DBDEA51E4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DFFA887-6DB0-461B-B385-711364049F17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D0EC-ED1D-411B-95DB-98C149319E0B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62EC-7ADA-4216-B9FB-C9F5D0579548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D366-4602-4E1C-9877-CF53112D0814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8121-79AD-43C5-A9A0-D4096AD4ADAE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D9F2606-418C-4033-8A0D-6738073FA8AB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E51-0337-4F00-8BF5-DF7F1486DBDD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1411A55-2715-4C22-B484-04649B7F289E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Ilyina-Brunner, Katsiaryna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7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pn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tiff"/><Relationship Id="rId5" Type="http://schemas.openxmlformats.org/officeDocument/2006/relationships/image" Target="../media/image24.tiff"/><Relationship Id="rId4" Type="http://schemas.openxmlformats.org/officeDocument/2006/relationships/image" Target="../media/image23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book/10.1007/978-1-4684-2997-8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9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9.png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377" y="721895"/>
            <a:ext cx="10993549" cy="716957"/>
          </a:xfrm>
        </p:spPr>
        <p:txBody>
          <a:bodyPr/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A15 Sputtered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thin films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SRF applications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5236" y="3083019"/>
            <a:ext cx="11175729" cy="956530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</a:t>
            </a:r>
            <a:r>
              <a:rPr lang="en-GB" sz="6400" kern="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Rosaz, </a:t>
            </a:r>
            <a:r>
              <a:rPr lang="en-GB" sz="6400" kern="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S. </a:t>
            </a:r>
            <a:r>
              <a:rPr lang="en-GB" sz="6400" kern="8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Calatroni</a:t>
            </a:r>
            <a:r>
              <a:rPr lang="en-GB" sz="6400" kern="800" baseline="-25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GB" sz="6400" kern="800" baseline="30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6400" kern="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W. </a:t>
            </a:r>
            <a:r>
              <a:rPr lang="en-GB" sz="6400" kern="8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Vollenberg</a:t>
            </a: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6400" kern="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J. B. </a:t>
            </a: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Descarrega, </a:t>
            </a:r>
            <a:r>
              <a:rPr lang="en-GB" sz="6400" kern="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A. </a:t>
            </a: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Lunt, </a:t>
            </a:r>
            <a:r>
              <a:rPr lang="en-GB" sz="6400" kern="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A. </a:t>
            </a: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Gerardin, </a:t>
            </a:r>
            <a:r>
              <a:rPr lang="en-GB" sz="6400" kern="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F. </a:t>
            </a:r>
            <a:r>
              <a:rPr lang="en-GB" sz="6400" kern="8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Leaux</a:t>
            </a: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6400" kern="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A. </a:t>
            </a: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Sublet,  </a:t>
            </a:r>
          </a:p>
          <a:p>
            <a:pPr algn="just">
              <a:lnSpc>
                <a:spcPct val="17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GB" sz="6400" kern="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Taborelli</a:t>
            </a:r>
            <a:r>
              <a:rPr lang="en-GB" sz="6400" kern="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GB" sz="6400" kern="80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6400" kern="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W. </a:t>
            </a:r>
            <a:r>
              <a:rPr lang="en-GB" sz="6400" kern="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Venturini-Delsolaro</a:t>
            </a:r>
            <a:endParaRPr lang="en-GB" sz="12800" i="1" kern="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7" y="5040999"/>
            <a:ext cx="1248321" cy="12462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402" y="5343265"/>
            <a:ext cx="2131563" cy="94397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5236" y="2668767"/>
            <a:ext cx="4789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kern="800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KATSIARYNA ILYINA-BRUNNER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00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785533"/>
            <a:ext cx="11029615" cy="16407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7200" dirty="0" smtClean="0"/>
              <a:t>ACHIEVED RESULTS</a:t>
            </a:r>
            <a:endParaRPr lang="en-GB" sz="7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4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62" y="143176"/>
            <a:ext cx="11029616" cy="1013800"/>
          </a:xfrm>
        </p:spPr>
        <p:txBody>
          <a:bodyPr/>
          <a:lstStyle/>
          <a:p>
            <a:r>
              <a:rPr lang="en-GB" dirty="0" smtClean="0"/>
              <a:t>Films Reacted </a:t>
            </a:r>
            <a:r>
              <a:rPr lang="en-GB" b="1" dirty="0" smtClean="0">
                <a:solidFill>
                  <a:srgbClr val="00B0F0"/>
                </a:solidFill>
              </a:rPr>
              <a:t>After</a:t>
            </a:r>
            <a:r>
              <a:rPr lang="en-GB" dirty="0" smtClean="0"/>
              <a:t> coating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139" y="1313350"/>
            <a:ext cx="6442978" cy="350947"/>
          </a:xfrm>
          <a:ln w="38100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A15 phase formation. XRD analysis &amp; Morphology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11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4393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47843" y="1568667"/>
          <a:ext cx="5558744" cy="3886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5" name="Graph" r:id="rId4" imgW="4159800" imgH="2907720" progId="Origin50.Graph">
                  <p:embed/>
                </p:oleObj>
              </mc:Choice>
              <mc:Fallback>
                <p:oleObj name="Graph" r:id="rId4" imgW="4159800" imgH="2907720" progId="Origin50.Graph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843" y="1568667"/>
                        <a:ext cx="5558744" cy="3886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62" y="143176"/>
            <a:ext cx="11029616" cy="1013800"/>
          </a:xfrm>
        </p:spPr>
        <p:txBody>
          <a:bodyPr/>
          <a:lstStyle/>
          <a:p>
            <a:r>
              <a:rPr lang="en-GB" dirty="0" smtClean="0"/>
              <a:t>Films Reacted </a:t>
            </a:r>
            <a:r>
              <a:rPr lang="en-GB" b="1" dirty="0" smtClean="0">
                <a:solidFill>
                  <a:srgbClr val="00B0F0"/>
                </a:solidFill>
              </a:rPr>
              <a:t>After</a:t>
            </a:r>
            <a:r>
              <a:rPr lang="en-GB" dirty="0" smtClean="0"/>
              <a:t> coating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139" y="1313350"/>
            <a:ext cx="6442978" cy="350947"/>
          </a:xfrm>
          <a:ln w="38100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A15 phase formation. XRD analysis &amp; Morphology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17706" y="1972288"/>
            <a:ext cx="581114" cy="3011925"/>
          </a:xfrm>
          <a:prstGeom prst="rect">
            <a:avLst/>
          </a:prstGeom>
          <a:noFill/>
          <a:ln w="15875">
            <a:solidFill>
              <a:srgbClr val="255CF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48216" y="1833194"/>
            <a:ext cx="4631543" cy="350098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>
            <a:off x="3470244" y="4984214"/>
            <a:ext cx="2558387" cy="1742685"/>
            <a:chOff x="2479315" y="4891415"/>
            <a:chExt cx="2629494" cy="1775027"/>
          </a:xfrm>
        </p:grpSpPr>
        <p:grpSp>
          <p:nvGrpSpPr>
            <p:cNvPr id="12" name="Group 11"/>
            <p:cNvGrpSpPr/>
            <p:nvPr/>
          </p:nvGrpSpPr>
          <p:grpSpPr>
            <a:xfrm>
              <a:off x="2479315" y="4891415"/>
              <a:ext cx="2629494" cy="1775027"/>
              <a:chOff x="3429616" y="5009625"/>
              <a:chExt cx="2629494" cy="1775027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785"/>
              <a:stretch/>
            </p:blipFill>
            <p:spPr>
              <a:xfrm>
                <a:off x="3429616" y="5044946"/>
                <a:ext cx="2629494" cy="1739706"/>
              </a:xfrm>
              <a:prstGeom prst="rect">
                <a:avLst/>
              </a:prstGeom>
              <a:ln w="38100">
                <a:solidFill>
                  <a:srgbClr val="0070C0"/>
                </a:solidFill>
              </a:ln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3739717" y="5009625"/>
                <a:ext cx="14654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FF00"/>
                    </a:solidFill>
                  </a:rPr>
                  <a:t>100 nm         </a:t>
                </a:r>
                <a:endParaRPr lang="en-GB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15" name="Straight Connector 14"/>
            <p:cNvCxnSpPr/>
            <p:nvPr/>
          </p:nvCxnSpPr>
          <p:spPr>
            <a:xfrm>
              <a:off x="2605971" y="5079446"/>
              <a:ext cx="78887" cy="296"/>
            </a:xfrm>
            <a:prstGeom prst="line">
              <a:avLst/>
            </a:prstGeom>
            <a:ln w="34925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2810445" y="2047493"/>
            <a:ext cx="2074636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As-deposited</a:t>
            </a:r>
            <a:endParaRPr lang="en-GB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12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7344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761689" y="1487328"/>
            <a:ext cx="5480161" cy="4019713"/>
            <a:chOff x="4545293" y="328211"/>
            <a:chExt cx="5480161" cy="4019713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/>
            </p:nvPr>
          </p:nvGraphicFramePr>
          <p:xfrm>
            <a:off x="4545293" y="328211"/>
            <a:ext cx="5480161" cy="4019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68" name="Graph" r:id="rId4" imgW="4159800" imgH="2907720" progId="Origin50.Graph">
                    <p:embed/>
                  </p:oleObj>
                </mc:Choice>
                <mc:Fallback>
                  <p:oleObj name="Graph" r:id="rId4" imgW="4159800" imgH="2907720" progId="Origin50.Graph">
                    <p:embed/>
                    <p:pic>
                      <p:nvPicPr>
                        <p:cNvPr id="5" name="Object 4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545293" y="328211"/>
                          <a:ext cx="5480161" cy="40197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Rectangle 27"/>
            <p:cNvSpPr/>
            <p:nvPr/>
          </p:nvSpPr>
          <p:spPr>
            <a:xfrm>
              <a:off x="4914161" y="661806"/>
              <a:ext cx="4513482" cy="3498336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47843" y="1568667"/>
          <a:ext cx="5558744" cy="3886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69" name="Graph" r:id="rId6" imgW="4159800" imgH="2907720" progId="Origin50.Graph">
                  <p:embed/>
                </p:oleObj>
              </mc:Choice>
              <mc:Fallback>
                <p:oleObj name="Graph" r:id="rId6" imgW="4159800" imgH="2907720" progId="Origin50.Graph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7843" y="1568667"/>
                        <a:ext cx="5558744" cy="3886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62" y="143176"/>
            <a:ext cx="11029616" cy="1013800"/>
          </a:xfrm>
        </p:spPr>
        <p:txBody>
          <a:bodyPr/>
          <a:lstStyle/>
          <a:p>
            <a:r>
              <a:rPr lang="en-GB" dirty="0" smtClean="0"/>
              <a:t>Films Reacted </a:t>
            </a:r>
            <a:r>
              <a:rPr lang="en-GB" b="1" dirty="0" smtClean="0">
                <a:solidFill>
                  <a:srgbClr val="00B0F0"/>
                </a:solidFill>
              </a:rPr>
              <a:t>After</a:t>
            </a:r>
            <a:r>
              <a:rPr lang="en-GB" dirty="0" smtClean="0"/>
              <a:t> coating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139" y="1313350"/>
            <a:ext cx="6442978" cy="350947"/>
          </a:xfrm>
          <a:ln w="38100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A15 phase formation. XRD analysis &amp; Morphology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17706" y="1972288"/>
            <a:ext cx="581114" cy="3011925"/>
          </a:xfrm>
          <a:prstGeom prst="rect">
            <a:avLst/>
          </a:prstGeom>
          <a:noFill/>
          <a:ln w="15875">
            <a:solidFill>
              <a:srgbClr val="255CF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173037" y="1931209"/>
            <a:ext cx="626162" cy="3087682"/>
          </a:xfrm>
          <a:prstGeom prst="rect">
            <a:avLst/>
          </a:prstGeom>
          <a:noFill/>
          <a:ln w="158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48216" y="1833194"/>
            <a:ext cx="4631543" cy="350098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>
            <a:off x="3470244" y="4984214"/>
            <a:ext cx="2558387" cy="1742685"/>
            <a:chOff x="2479315" y="4891415"/>
            <a:chExt cx="2629494" cy="1775027"/>
          </a:xfrm>
        </p:grpSpPr>
        <p:grpSp>
          <p:nvGrpSpPr>
            <p:cNvPr id="12" name="Group 11"/>
            <p:cNvGrpSpPr/>
            <p:nvPr/>
          </p:nvGrpSpPr>
          <p:grpSpPr>
            <a:xfrm>
              <a:off x="2479315" y="4891415"/>
              <a:ext cx="2629494" cy="1775027"/>
              <a:chOff x="3429616" y="5009625"/>
              <a:chExt cx="2629494" cy="1775027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785"/>
              <a:stretch/>
            </p:blipFill>
            <p:spPr>
              <a:xfrm>
                <a:off x="3429616" y="5044946"/>
                <a:ext cx="2629494" cy="1739706"/>
              </a:xfrm>
              <a:prstGeom prst="rect">
                <a:avLst/>
              </a:prstGeom>
              <a:ln w="38100">
                <a:solidFill>
                  <a:srgbClr val="0070C0"/>
                </a:solidFill>
              </a:ln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3739717" y="5009625"/>
                <a:ext cx="14654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FF00"/>
                    </a:solidFill>
                  </a:rPr>
                  <a:t>100 nm         </a:t>
                </a:r>
                <a:endParaRPr lang="en-GB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15" name="Straight Connector 14"/>
            <p:cNvCxnSpPr/>
            <p:nvPr/>
          </p:nvCxnSpPr>
          <p:spPr>
            <a:xfrm>
              <a:off x="2605971" y="5079446"/>
              <a:ext cx="78887" cy="296"/>
            </a:xfrm>
            <a:prstGeom prst="line">
              <a:avLst/>
            </a:prstGeom>
            <a:ln w="34925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7883755" y="5041301"/>
            <a:ext cx="2555578" cy="1748751"/>
            <a:chOff x="6832973" y="4873981"/>
            <a:chExt cx="2606943" cy="1803088"/>
          </a:xfrm>
        </p:grpSpPr>
        <p:grpSp>
          <p:nvGrpSpPr>
            <p:cNvPr id="17" name="Group 16"/>
            <p:cNvGrpSpPr/>
            <p:nvPr/>
          </p:nvGrpSpPr>
          <p:grpSpPr>
            <a:xfrm>
              <a:off x="6832973" y="4873981"/>
              <a:ext cx="2606943" cy="1803088"/>
              <a:chOff x="5796416" y="4834518"/>
              <a:chExt cx="2606943" cy="1803088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768"/>
              <a:stretch/>
            </p:blipFill>
            <p:spPr>
              <a:xfrm>
                <a:off x="5796416" y="4873380"/>
                <a:ext cx="2606943" cy="1764226"/>
              </a:xfrm>
              <a:prstGeom prst="rect">
                <a:avLst/>
              </a:prstGeom>
              <a:ln w="38100">
                <a:solidFill>
                  <a:srgbClr val="C00000"/>
                </a:solidFill>
              </a:ln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6061905" y="4834518"/>
                <a:ext cx="9186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FFFF00"/>
                    </a:solidFill>
                  </a:rPr>
                  <a:t>100 nm</a:t>
                </a:r>
                <a:endParaRPr lang="en-GB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21" name="Straight Connector 20"/>
            <p:cNvCxnSpPr/>
            <p:nvPr/>
          </p:nvCxnSpPr>
          <p:spPr>
            <a:xfrm>
              <a:off x="6993585" y="5081042"/>
              <a:ext cx="78887" cy="296"/>
            </a:xfrm>
            <a:prstGeom prst="line">
              <a:avLst/>
            </a:prstGeom>
            <a:ln w="34925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2810445" y="2047493"/>
            <a:ext cx="2074636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As-deposited</a:t>
            </a:r>
            <a:endParaRPr lang="en-GB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178467" y="1997892"/>
            <a:ext cx="220251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Annealed in vacuum furnace -  </a:t>
            </a:r>
            <a:r>
              <a:rPr lang="en-GB" sz="1600" dirty="0" smtClean="0"/>
              <a:t>24h </a:t>
            </a:r>
            <a:r>
              <a:rPr lang="en-GB" sz="1600" dirty="0"/>
              <a:t>- 800</a:t>
            </a:r>
            <a:r>
              <a:rPr lang="en-GB" sz="1600" baseline="30000" dirty="0"/>
              <a:t>o</a:t>
            </a:r>
            <a:r>
              <a:rPr lang="en-GB" sz="1600" dirty="0"/>
              <a:t>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13</a:t>
            </a:fld>
            <a:endParaRPr lang="en-US" sz="1800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9670335" y="1833195"/>
            <a:ext cx="2238053" cy="3513622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A15 phase confirmed </a:t>
            </a:r>
            <a:r>
              <a:rPr lang="en-GB" dirty="0"/>
              <a:t>by the presence of Nb</a:t>
            </a:r>
            <a:r>
              <a:rPr lang="en-GB" baseline="-25000" dirty="0"/>
              <a:t>3</a:t>
            </a:r>
            <a:r>
              <a:rPr lang="en-GB" dirty="0"/>
              <a:t>Sn characteristic peaks </a:t>
            </a:r>
            <a:r>
              <a:rPr lang="en-GB" dirty="0" smtClean="0"/>
              <a:t>of </a:t>
            </a:r>
            <a:r>
              <a:rPr lang="en-GB" dirty="0"/>
              <a:t>(200), (210</a:t>
            </a:r>
            <a:r>
              <a:rPr lang="en-GB" dirty="0" smtClean="0"/>
              <a:t>), (</a:t>
            </a:r>
            <a:r>
              <a:rPr lang="en-GB" dirty="0"/>
              <a:t>211</a:t>
            </a:r>
            <a:r>
              <a:rPr lang="en-GB" dirty="0" smtClean="0"/>
              <a:t>) … (332)</a:t>
            </a:r>
          </a:p>
          <a:p>
            <a:r>
              <a:rPr lang="en-GB" sz="1600" b="1" dirty="0" smtClean="0"/>
              <a:t>Absence</a:t>
            </a:r>
            <a:r>
              <a:rPr lang="en-GB" sz="1600" dirty="0" smtClean="0"/>
              <a:t> of  non-desired phases </a:t>
            </a:r>
            <a:r>
              <a:rPr lang="en-GB" sz="1600" b="1" i="1" dirty="0" smtClean="0"/>
              <a:t>NbSn</a:t>
            </a:r>
            <a:r>
              <a:rPr lang="en-GB" sz="1600" b="1" baseline="-25000" dirty="0" smtClean="0"/>
              <a:t>2</a:t>
            </a:r>
            <a:r>
              <a:rPr lang="en-GB" sz="1600" b="1" dirty="0" smtClean="0"/>
              <a:t>, </a:t>
            </a:r>
            <a:r>
              <a:rPr lang="en-GB" sz="1600" b="1" i="1" dirty="0" smtClean="0"/>
              <a:t>Nb</a:t>
            </a:r>
            <a:r>
              <a:rPr lang="en-GB" sz="1600" b="1" baseline="-25000" dirty="0" smtClean="0"/>
              <a:t>6</a:t>
            </a:r>
            <a:r>
              <a:rPr lang="en-GB" sz="1600" b="1" i="1" dirty="0" smtClean="0"/>
              <a:t>Sn</a:t>
            </a:r>
            <a:r>
              <a:rPr lang="en-GB" sz="1600" b="1" baseline="-25000" dirty="0" smtClean="0"/>
              <a:t>5</a:t>
            </a:r>
            <a:r>
              <a:rPr lang="en-GB" sz="1600" b="1" dirty="0" smtClean="0"/>
              <a:t> 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43101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073095"/>
              </p:ext>
            </p:extLst>
          </p:nvPr>
        </p:nvGraphicFramePr>
        <p:xfrm>
          <a:off x="879383" y="1522507"/>
          <a:ext cx="5444153" cy="3815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0" name="Graph" r:id="rId4" imgW="4159800" imgH="2907720" progId="Origin50.Graph">
                  <p:embed/>
                </p:oleObj>
              </mc:Choice>
              <mc:Fallback>
                <p:oleObj name="Graph" r:id="rId4" imgW="4159800" imgH="2907720" progId="Origin50.Graph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9383" y="1522507"/>
                        <a:ext cx="5444153" cy="3815904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prstDash val="sysDot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67" y="858415"/>
            <a:ext cx="11029616" cy="551299"/>
          </a:xfrm>
        </p:spPr>
        <p:txBody>
          <a:bodyPr/>
          <a:lstStyle/>
          <a:p>
            <a:r>
              <a:rPr lang="en-GB" dirty="0" smtClean="0"/>
              <a:t>Films reacted </a:t>
            </a:r>
            <a:r>
              <a:rPr lang="en-GB" b="1" dirty="0" smtClean="0">
                <a:solidFill>
                  <a:srgbClr val="FF0000"/>
                </a:solidFill>
              </a:rPr>
              <a:t>during</a:t>
            </a:r>
            <a:r>
              <a:rPr lang="en-GB" dirty="0" smtClean="0"/>
              <a:t> coatings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272710" y="1871278"/>
            <a:ext cx="760577" cy="2990964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978070" y="1802772"/>
            <a:ext cx="4860425" cy="33418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323536" y="2019894"/>
            <a:ext cx="5108825" cy="3223102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bg1"/>
                </a:solidFill>
              </a:rPr>
              <a:t>Characteristics peaks after the coating of (200), (210), (211) … (332) – </a:t>
            </a:r>
            <a:r>
              <a:rPr lang="en-GB" sz="2400" b="1" dirty="0" smtClean="0">
                <a:solidFill>
                  <a:schemeClr val="bg1"/>
                </a:solidFill>
              </a:rPr>
              <a:t>Confirmation of the superconducting A15 phase</a:t>
            </a:r>
          </a:p>
          <a:p>
            <a:r>
              <a:rPr lang="en-GB" sz="2400" b="1" dirty="0" smtClean="0">
                <a:solidFill>
                  <a:schemeClr val="bg1"/>
                </a:solidFill>
              </a:rPr>
              <a:t>Absence</a:t>
            </a:r>
            <a:r>
              <a:rPr lang="en-GB" sz="2400" dirty="0" smtClean="0">
                <a:solidFill>
                  <a:schemeClr val="bg1"/>
                </a:solidFill>
              </a:rPr>
              <a:t> of  non-desired phases </a:t>
            </a:r>
            <a:r>
              <a:rPr lang="en-GB" sz="2400" b="1" i="1" dirty="0" smtClean="0">
                <a:solidFill>
                  <a:schemeClr val="bg1"/>
                </a:solidFill>
              </a:rPr>
              <a:t>NbSn</a:t>
            </a:r>
            <a:r>
              <a:rPr lang="en-GB" sz="2400" b="1" baseline="-25000" dirty="0" smtClean="0">
                <a:solidFill>
                  <a:schemeClr val="bg1"/>
                </a:solidFill>
              </a:rPr>
              <a:t>2</a:t>
            </a:r>
            <a:r>
              <a:rPr lang="en-GB" sz="2400" b="1" dirty="0" smtClean="0">
                <a:solidFill>
                  <a:schemeClr val="bg1"/>
                </a:solidFill>
              </a:rPr>
              <a:t>, </a:t>
            </a:r>
            <a:r>
              <a:rPr lang="en-GB" sz="2400" b="1" i="1" dirty="0" smtClean="0">
                <a:solidFill>
                  <a:schemeClr val="bg1"/>
                </a:solidFill>
              </a:rPr>
              <a:t>Nb</a:t>
            </a:r>
            <a:r>
              <a:rPr lang="en-GB" sz="2400" b="1" baseline="-25000" dirty="0" smtClean="0">
                <a:solidFill>
                  <a:schemeClr val="bg1"/>
                </a:solidFill>
              </a:rPr>
              <a:t>6</a:t>
            </a:r>
            <a:r>
              <a:rPr lang="en-GB" sz="2400" b="1" i="1" dirty="0" smtClean="0">
                <a:solidFill>
                  <a:schemeClr val="bg1"/>
                </a:solidFill>
              </a:rPr>
              <a:t>Sn</a:t>
            </a:r>
            <a:r>
              <a:rPr lang="en-GB" sz="2400" b="1" baseline="-25000" dirty="0" smtClean="0">
                <a:solidFill>
                  <a:schemeClr val="bg1"/>
                </a:solidFill>
              </a:rPr>
              <a:t>5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GB" sz="2400" b="1" dirty="0" smtClean="0">
                <a:solidFill>
                  <a:schemeClr val="bg1"/>
                </a:solidFill>
              </a:rPr>
              <a:t>Dense morphology</a:t>
            </a:r>
          </a:p>
          <a:p>
            <a:endParaRPr lang="en-GB" sz="1600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285176" y="5056052"/>
            <a:ext cx="2489326" cy="1579524"/>
            <a:chOff x="4244092" y="4674108"/>
            <a:chExt cx="3506027" cy="2005693"/>
          </a:xfrm>
        </p:grpSpPr>
        <p:grpSp>
          <p:nvGrpSpPr>
            <p:cNvPr id="14" name="Group 13"/>
            <p:cNvGrpSpPr/>
            <p:nvPr/>
          </p:nvGrpSpPr>
          <p:grpSpPr>
            <a:xfrm>
              <a:off x="4244092" y="4674108"/>
              <a:ext cx="3506027" cy="2005693"/>
              <a:chOff x="3170930" y="1812611"/>
              <a:chExt cx="5993241" cy="4557007"/>
            </a:xfrm>
          </p:grpSpPr>
          <p:pic>
            <p:nvPicPr>
              <p:cNvPr id="16" name="Picture 15" descr="\\cern.ch\dfs\Divisions\EST\Groups\SM\ThinFilms\Nb3Sn\Analysis\!Results_Organized\!High tempearture coatings\RUN_13_Nb3Sn_P1_710\FIB\FIB.png"/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3854" b="12044"/>
              <a:stretch/>
            </p:blipFill>
            <p:spPr bwMode="auto">
              <a:xfrm>
                <a:off x="3170930" y="1812611"/>
                <a:ext cx="5993241" cy="4540218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899517" y="4738663"/>
                <a:ext cx="1991297" cy="890660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FF00"/>
                    </a:solidFill>
                  </a:rPr>
                  <a:t>200 nm</a:t>
                </a:r>
                <a:endParaRPr lang="en-GB" sz="1600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3623748" y="5183994"/>
                <a:ext cx="242887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/>
            </p:nvSpPr>
            <p:spPr>
              <a:xfrm>
                <a:off x="7568918" y="4687364"/>
                <a:ext cx="1595248" cy="1682254"/>
              </a:xfrm>
              <a:prstGeom prst="rect">
                <a:avLst/>
              </a:prstGeom>
              <a:solidFill>
                <a:srgbClr val="FF0000">
                  <a:alpha val="10000"/>
                </a:srgbClr>
              </a:solidFill>
              <a:ln w="38100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000" b="1" dirty="0" smtClean="0">
                    <a:solidFill>
                      <a:srgbClr val="FF0000"/>
                    </a:solidFill>
                    <a:latin typeface="Agency FB" panose="020B0503020202020204" pitchFamily="34" charset="0"/>
                  </a:rPr>
                  <a:t>Cu</a:t>
                </a:r>
                <a:endParaRPr lang="en-GB" sz="2000" b="1" dirty="0">
                  <a:solidFill>
                    <a:srgbClr val="FF0000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571021" y="2791583"/>
                <a:ext cx="1591046" cy="1861568"/>
              </a:xfrm>
              <a:prstGeom prst="rect">
                <a:avLst/>
              </a:prstGeom>
              <a:solidFill>
                <a:srgbClr val="00B0F0">
                  <a:alpha val="22000"/>
                </a:srgbClr>
              </a:solidFill>
              <a:ln w="38100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dirty="0" smtClean="0">
                    <a:solidFill>
                      <a:srgbClr val="FFFF00"/>
                    </a:solidFill>
                    <a:latin typeface="Agency FB" panose="020B0503020202020204" pitchFamily="34" charset="0"/>
                  </a:rPr>
                  <a:t>Nb</a:t>
                </a:r>
                <a:r>
                  <a:rPr lang="en-GB" b="1" baseline="-25000" dirty="0" smtClean="0">
                    <a:solidFill>
                      <a:srgbClr val="FFFF00"/>
                    </a:solidFill>
                    <a:latin typeface="Agency FB" panose="020B0503020202020204" pitchFamily="34" charset="0"/>
                  </a:rPr>
                  <a:t>3</a:t>
                </a:r>
                <a:r>
                  <a:rPr lang="en-GB" b="1" dirty="0" smtClean="0">
                    <a:solidFill>
                      <a:srgbClr val="FFFF00"/>
                    </a:solidFill>
                    <a:latin typeface="Agency FB" panose="020B0503020202020204" pitchFamily="34" charset="0"/>
                  </a:rPr>
                  <a:t>Sn</a:t>
                </a:r>
                <a:endParaRPr lang="en-GB" b="1" dirty="0">
                  <a:solidFill>
                    <a:srgbClr val="FFFF00"/>
                  </a:solidFill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799512" y="4712043"/>
              <a:ext cx="930757" cy="398896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8000"/>
              </a:schemeClr>
            </a:solidFill>
            <a:ln w="3810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accent6">
                      <a:lumMod val="50000"/>
                    </a:schemeClr>
                  </a:solidFill>
                  <a:latin typeface="Agency FB" panose="020B0503020202020204" pitchFamily="34" charset="0"/>
                </a:rPr>
                <a:t>Pt</a:t>
              </a:r>
              <a:endParaRPr lang="en-GB" dirty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" t="1954" r="-378" b="10734"/>
          <a:stretch/>
        </p:blipFill>
        <p:spPr>
          <a:xfrm>
            <a:off x="4163495" y="5026671"/>
            <a:ext cx="2337809" cy="157952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14</a:t>
            </a:fld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42159" y="6224622"/>
            <a:ext cx="811441" cy="338554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FF00"/>
                </a:solidFill>
              </a:rPr>
              <a:t>100 nm</a:t>
            </a:r>
            <a:endParaRPr lang="en-GB" sz="1600" dirty="0">
              <a:solidFill>
                <a:srgbClr val="FFFF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429363" y="6396986"/>
            <a:ext cx="112796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79892" y="5058732"/>
            <a:ext cx="48122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FIB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162621" y="5017830"/>
            <a:ext cx="585417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33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8890037"/>
              </p:ext>
            </p:extLst>
          </p:nvPr>
        </p:nvGraphicFramePr>
        <p:xfrm>
          <a:off x="1356835" y="1339726"/>
          <a:ext cx="6972072" cy="5334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1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56835" y="1339726"/>
                        <a:ext cx="6972072" cy="5334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3119177"/>
              </p:ext>
            </p:extLst>
          </p:nvPr>
        </p:nvGraphicFramePr>
        <p:xfrm>
          <a:off x="1356835" y="1332827"/>
          <a:ext cx="6972072" cy="5334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2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56835" y="1332827"/>
                        <a:ext cx="6972072" cy="5334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009282"/>
              </p:ext>
            </p:extLst>
          </p:nvPr>
        </p:nvGraphicFramePr>
        <p:xfrm>
          <a:off x="1356835" y="1339726"/>
          <a:ext cx="6972072" cy="5334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3" name="Graph" r:id="rId8" imgW="3920760" imgH="3000960" progId="Origin50.Graph">
                  <p:embed/>
                </p:oleObj>
              </mc:Choice>
              <mc:Fallback>
                <p:oleObj name="Graph" r:id="rId8" imgW="3920760" imgH="3000960" progId="Origin50.Graph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56835" y="1339726"/>
                        <a:ext cx="6972072" cy="5334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837" y="741693"/>
            <a:ext cx="11029616" cy="616534"/>
          </a:xfrm>
        </p:spPr>
        <p:txBody>
          <a:bodyPr>
            <a:normAutofit/>
          </a:bodyPr>
          <a:lstStyle/>
          <a:p>
            <a:r>
              <a:rPr lang="en-GB" dirty="0" smtClean="0"/>
              <a:t>Critical temperature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681631" y="6298401"/>
            <a:ext cx="4572000" cy="36933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[1] 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A. </a:t>
            </a:r>
            <a:r>
              <a:rPr lang="en-GB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Godeke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GB" sz="12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Supercond</a:t>
            </a:r>
            <a:r>
              <a:rPr lang="en-GB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Sci. Technol., 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  <a:r>
              <a:rPr lang="en-GB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19 (2006) R68-R80</a:t>
            </a:r>
            <a:r>
              <a:rPr lang="en-GB" i="1" dirty="0">
                <a:solidFill>
                  <a:schemeClr val="accent6"/>
                </a:solidFill>
              </a:rPr>
              <a:t> 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037695" y="1949434"/>
            <a:ext cx="3640669" cy="38257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 smtClean="0">
              <a:solidFill>
                <a:schemeClr val="bg1"/>
              </a:solidFill>
            </a:endParaRPr>
          </a:p>
          <a:p>
            <a:r>
              <a:rPr lang="en-GB" sz="2800" dirty="0" smtClean="0">
                <a:solidFill>
                  <a:schemeClr val="bg1"/>
                </a:solidFill>
              </a:rPr>
              <a:t>Composition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Substrate choice</a:t>
            </a:r>
          </a:p>
          <a:p>
            <a:r>
              <a:rPr lang="en-GB" sz="2800" dirty="0" smtClean="0">
                <a:solidFill>
                  <a:srgbClr val="B6B6B6"/>
                </a:solidFill>
              </a:rPr>
              <a:t>Additional </a:t>
            </a:r>
            <a:r>
              <a:rPr lang="en-GB" sz="2800" dirty="0">
                <a:solidFill>
                  <a:srgbClr val="B6B6B6"/>
                </a:solidFill>
              </a:rPr>
              <a:t>Annealing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62967" y="1949434"/>
            <a:ext cx="2992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How to increase </a:t>
            </a:r>
            <a:r>
              <a:rPr lang="en-GB" sz="2400" b="1" i="1" dirty="0" smtClean="0">
                <a:solidFill>
                  <a:schemeClr val="bg1"/>
                </a:solidFill>
              </a:rPr>
              <a:t>T</a:t>
            </a:r>
            <a:r>
              <a:rPr lang="en-GB" sz="2400" b="1" baseline="-25000" dirty="0" smtClean="0">
                <a:solidFill>
                  <a:schemeClr val="bg1"/>
                </a:solidFill>
              </a:rPr>
              <a:t>c</a:t>
            </a:r>
            <a:r>
              <a:rPr lang="en-GB" sz="2400" b="1" dirty="0" smtClean="0">
                <a:solidFill>
                  <a:schemeClr val="bg1"/>
                </a:solidFill>
              </a:rPr>
              <a:t>?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15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8349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the substrate choice on </a:t>
            </a:r>
            <a:r>
              <a:rPr lang="en-GB" i="1" dirty="0" smtClean="0"/>
              <a:t>T</a:t>
            </a:r>
            <a:r>
              <a:rPr lang="en-GB" baseline="-25000" dirty="0" smtClean="0"/>
              <a:t>c</a:t>
            </a:r>
            <a:r>
              <a:rPr lang="en-GB" dirty="0" smtClean="0"/>
              <a:t> transition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677072" y="2167641"/>
            <a:ext cx="3090541" cy="35050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bg1"/>
                </a:solidFill>
              </a:rPr>
              <a:t>Increase of the </a:t>
            </a:r>
            <a:r>
              <a:rPr lang="en-GB" sz="2400" i="1" dirty="0" smtClean="0">
                <a:solidFill>
                  <a:schemeClr val="bg1"/>
                </a:solidFill>
              </a:rPr>
              <a:t>T</a:t>
            </a:r>
            <a:r>
              <a:rPr lang="en-GB" sz="2400" dirty="0" smtClean="0">
                <a:solidFill>
                  <a:schemeClr val="bg1"/>
                </a:solidFill>
              </a:rPr>
              <a:t>c on 2-4K for the films grown on ceramic substrates</a:t>
            </a:r>
            <a:endParaRPr lang="en-GB" sz="2400" b="1" dirty="0" smtClean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Sharper transition for Nb</a:t>
            </a:r>
            <a:r>
              <a:rPr lang="en-GB" sz="2400" baseline="-25000" dirty="0" smtClean="0">
                <a:solidFill>
                  <a:schemeClr val="bg1"/>
                </a:solidFill>
              </a:rPr>
              <a:t>3</a:t>
            </a:r>
            <a:r>
              <a:rPr lang="en-GB" sz="2400" dirty="0" smtClean="0">
                <a:solidFill>
                  <a:schemeClr val="bg1"/>
                </a:solidFill>
              </a:rPr>
              <a:t>Sn synthesised on ceramics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1192" y="2562174"/>
            <a:ext cx="2447111" cy="2382883"/>
          </a:xfrm>
          <a:prstGeom prst="rect">
            <a:avLst/>
          </a:prstGeom>
          <a:ln w="38100">
            <a:solidFill>
              <a:schemeClr val="accent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 smtClean="0"/>
          </a:p>
          <a:p>
            <a:pPr marL="0" indent="0">
              <a:buNone/>
            </a:pPr>
            <a:r>
              <a:rPr lang="en-GB" sz="2900" b="1" dirty="0" smtClean="0"/>
              <a:t>Best </a:t>
            </a:r>
            <a:r>
              <a:rPr lang="en-GB" sz="2900" b="1" i="1" dirty="0" smtClean="0"/>
              <a:t>T</a:t>
            </a:r>
            <a:r>
              <a:rPr lang="en-GB" sz="2000" b="1" dirty="0" smtClean="0"/>
              <a:t>c</a:t>
            </a:r>
            <a:r>
              <a:rPr lang="en-GB" sz="2900" b="1" dirty="0" smtClean="0"/>
              <a:t> </a:t>
            </a:r>
          </a:p>
          <a:p>
            <a:pPr marL="0" indent="0">
              <a:buNone/>
            </a:pPr>
            <a:r>
              <a:rPr lang="en-GB" sz="1600" dirty="0" smtClean="0"/>
              <a:t>on copper ~ 16 K</a:t>
            </a:r>
            <a:r>
              <a:rPr lang="en-GB" sz="1600" b="1" dirty="0" smtClean="0"/>
              <a:t>      </a:t>
            </a:r>
          </a:p>
          <a:p>
            <a:pPr marL="0" indent="0">
              <a:buNone/>
            </a:pPr>
            <a:r>
              <a:rPr lang="en-GB" sz="1600" dirty="0" smtClean="0"/>
              <a:t>on ceramic (Al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O</a:t>
            </a:r>
            <a:r>
              <a:rPr lang="en-GB" sz="1600" baseline="-25000" dirty="0" smtClean="0"/>
              <a:t>3</a:t>
            </a:r>
            <a:r>
              <a:rPr lang="en-GB" sz="1600" dirty="0" smtClean="0"/>
              <a:t>)~ </a:t>
            </a:r>
            <a:r>
              <a:rPr lang="en-GB" sz="1600" dirty="0" smtClean="0">
                <a:solidFill>
                  <a:schemeClr val="tx1"/>
                </a:solidFill>
              </a:rPr>
              <a:t>17</a:t>
            </a:r>
            <a:r>
              <a:rPr lang="en-GB" sz="1600" dirty="0" smtClean="0"/>
              <a:t> K</a:t>
            </a:r>
            <a:r>
              <a:rPr lang="en-GB" sz="1600" b="1" dirty="0" smtClean="0"/>
              <a:t>     </a:t>
            </a:r>
          </a:p>
          <a:p>
            <a:endParaRPr lang="en-GB" sz="2000" b="1" dirty="0" smtClean="0"/>
          </a:p>
          <a:p>
            <a:endParaRPr lang="en-GB" sz="16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16</a:t>
            </a:fld>
            <a:endParaRPr lang="en-US" sz="18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4169915"/>
              </p:ext>
            </p:extLst>
          </p:nvPr>
        </p:nvGraphicFramePr>
        <p:xfrm>
          <a:off x="2758686" y="1715956"/>
          <a:ext cx="5799137" cy="443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7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58686" y="1715956"/>
                        <a:ext cx="5799137" cy="4437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254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Copper substrate  challenge </a:t>
            </a:r>
            <a:endParaRPr lang="en-GB" dirty="0"/>
          </a:p>
        </p:txBody>
      </p:sp>
      <p:sp>
        <p:nvSpPr>
          <p:cNvPr id="99" name="Content Placeholder 2"/>
          <p:cNvSpPr txBox="1">
            <a:spLocks/>
          </p:cNvSpPr>
          <p:nvPr/>
        </p:nvSpPr>
        <p:spPr>
          <a:xfrm>
            <a:off x="9420205" y="1844113"/>
            <a:ext cx="2321080" cy="464455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i="1" dirty="0">
                <a:solidFill>
                  <a:schemeClr val="bg1"/>
                </a:solidFill>
              </a:rPr>
              <a:t>Nb</a:t>
            </a:r>
            <a:r>
              <a:rPr lang="en-GB" sz="2000" dirty="0">
                <a:solidFill>
                  <a:schemeClr val="bg1"/>
                </a:solidFill>
              </a:rPr>
              <a:t> and </a:t>
            </a:r>
            <a:r>
              <a:rPr lang="en-GB" sz="2000" i="1" dirty="0">
                <a:solidFill>
                  <a:schemeClr val="bg1"/>
                </a:solidFill>
              </a:rPr>
              <a:t>Sn</a:t>
            </a:r>
            <a:r>
              <a:rPr lang="en-GB" sz="2000" dirty="0">
                <a:solidFill>
                  <a:schemeClr val="bg1"/>
                </a:solidFill>
              </a:rPr>
              <a:t> distribution are </a:t>
            </a:r>
            <a:r>
              <a:rPr lang="en-GB" sz="2000" b="1" dirty="0" smtClean="0">
                <a:solidFill>
                  <a:schemeClr val="bg1"/>
                </a:solidFill>
              </a:rPr>
              <a:t>homogenous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 smtClean="0">
                <a:solidFill>
                  <a:schemeClr val="bg1"/>
                </a:solidFill>
              </a:rPr>
              <a:t>High temperature treatment causes copper </a:t>
            </a:r>
            <a:r>
              <a:rPr lang="en-GB" sz="2000" dirty="0" err="1" smtClean="0">
                <a:solidFill>
                  <a:schemeClr val="bg1"/>
                </a:solidFill>
              </a:rPr>
              <a:t>interdiffusion</a:t>
            </a:r>
            <a:endParaRPr lang="en-GB" sz="2000" b="1" dirty="0" smtClean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64504" y="3033209"/>
            <a:ext cx="1975944" cy="1616978"/>
            <a:chOff x="903415" y="2420366"/>
            <a:chExt cx="1975944" cy="1616978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" cstate="email">
              <a:lum brigh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415" y="2425299"/>
              <a:ext cx="1975944" cy="1612045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694498" y="2420366"/>
              <a:ext cx="387913" cy="570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>
            <a:off x="3111790" y="4021478"/>
            <a:ext cx="278122" cy="351181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3888759" y="4045145"/>
            <a:ext cx="319836" cy="356184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4157099" y="4064825"/>
            <a:ext cx="319836" cy="356184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739" y="3036386"/>
            <a:ext cx="1989671" cy="1620161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403" y="3033209"/>
            <a:ext cx="1987731" cy="1618581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127" y="3024225"/>
            <a:ext cx="1998763" cy="1627565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819856" y="3416934"/>
            <a:ext cx="8151693" cy="515334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3611314" y="2775427"/>
            <a:ext cx="45717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Cu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92029" y="2757367"/>
            <a:ext cx="45717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Nb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61070" y="2750462"/>
            <a:ext cx="44595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Sn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217672" y="405172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Cu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993741" y="346663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Nb</a:t>
            </a:r>
            <a:r>
              <a:rPr lang="en-GB" baseline="-25000" dirty="0" smtClean="0">
                <a:solidFill>
                  <a:srgbClr val="FFFF00"/>
                </a:solidFill>
              </a:rPr>
              <a:t>3</a:t>
            </a:r>
            <a:r>
              <a:rPr lang="en-GB" dirty="0" smtClean="0">
                <a:solidFill>
                  <a:srgbClr val="FFFF00"/>
                </a:solidFill>
              </a:rPr>
              <a:t>Sn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87653" y="306321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Pt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3148371" y="3442968"/>
            <a:ext cx="278122" cy="351181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3925340" y="3466635"/>
            <a:ext cx="319836" cy="356184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54213" y="4502938"/>
            <a:ext cx="1986235" cy="150587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/>
          <p:cNvCxnSpPr/>
          <p:nvPr/>
        </p:nvCxnSpPr>
        <p:spPr>
          <a:xfrm>
            <a:off x="962180" y="4583337"/>
            <a:ext cx="7669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682139" y="4465891"/>
            <a:ext cx="5222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accent6"/>
                </a:solidFill>
              </a:rPr>
              <a:t>1 µm</a:t>
            </a:r>
            <a:endParaRPr lang="en-GB" sz="800" b="1" dirty="0">
              <a:solidFill>
                <a:schemeClr val="accent6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843677" y="4504831"/>
            <a:ext cx="2017726" cy="147957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6830244" y="4509379"/>
            <a:ext cx="2038646" cy="145287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4857934" y="4504831"/>
            <a:ext cx="2012191" cy="147957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/>
          <p:nvPr/>
        </p:nvCxnSpPr>
        <p:spPr>
          <a:xfrm>
            <a:off x="4931486" y="4578809"/>
            <a:ext cx="7669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668706" y="4457001"/>
            <a:ext cx="5222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accent6"/>
                </a:solidFill>
              </a:rPr>
              <a:t>1 µm</a:t>
            </a:r>
            <a:endParaRPr lang="en-GB" sz="900" b="1" dirty="0">
              <a:solidFill>
                <a:schemeClr val="accent6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2928099" y="4578809"/>
            <a:ext cx="7669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663430" y="4458767"/>
            <a:ext cx="5222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accent6"/>
                </a:solidFill>
              </a:rPr>
              <a:t>1 µm</a:t>
            </a:r>
            <a:endParaRPr lang="en-GB" sz="900" b="1" dirty="0">
              <a:solidFill>
                <a:schemeClr val="accent6"/>
              </a:solidFill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6947041" y="4583756"/>
            <a:ext cx="7669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710078" y="4453517"/>
            <a:ext cx="5222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accent6"/>
                </a:solidFill>
              </a:rPr>
              <a:t>1 µm</a:t>
            </a:r>
            <a:endParaRPr lang="en-GB" sz="900" b="1" dirty="0">
              <a:solidFill>
                <a:schemeClr val="accent6"/>
              </a:solidFill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flipH="1">
            <a:off x="4193680" y="3486315"/>
            <a:ext cx="319836" cy="356184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2808166" y="2775565"/>
            <a:ext cx="2081214" cy="2120803"/>
          </a:xfrm>
          <a:prstGeom prst="rect">
            <a:avLst/>
          </a:prstGeom>
          <a:noFill/>
          <a:ln w="25400">
            <a:solidFill>
              <a:srgbClr val="C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/>
          <p:cNvSpPr txBox="1"/>
          <p:nvPr/>
        </p:nvSpPr>
        <p:spPr>
          <a:xfrm>
            <a:off x="598413" y="2036969"/>
            <a:ext cx="579780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Reacted </a:t>
            </a:r>
            <a:r>
              <a:rPr lang="en-GB" b="1" dirty="0" smtClean="0"/>
              <a:t>After</a:t>
            </a:r>
            <a:r>
              <a:rPr lang="en-GB" dirty="0" smtClean="0"/>
              <a:t> Coating (</a:t>
            </a:r>
            <a:r>
              <a:rPr lang="en-GB" dirty="0"/>
              <a:t>24h </a:t>
            </a:r>
            <a:r>
              <a:rPr lang="en-GB" dirty="0" smtClean="0"/>
              <a:t>- High Temperature Treatment)</a:t>
            </a:r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4612961" y="3906886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  <a:gd name="connsiteX2" fmla="*/ 0 w 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2935050" y="3760913"/>
            <a:ext cx="1884574" cy="171354"/>
            <a:chOff x="2973961" y="3148070"/>
            <a:chExt cx="1884574" cy="171354"/>
          </a:xfrm>
        </p:grpSpPr>
        <p:sp>
          <p:nvSpPr>
            <p:cNvPr id="4" name="Freeform 3"/>
            <p:cNvSpPr/>
            <p:nvPr/>
          </p:nvSpPr>
          <p:spPr>
            <a:xfrm>
              <a:off x="3357884" y="3148070"/>
              <a:ext cx="274928" cy="159744"/>
            </a:xfrm>
            <a:custGeom>
              <a:avLst/>
              <a:gdLst>
                <a:gd name="connsiteX0" fmla="*/ 82133 w 274928"/>
                <a:gd name="connsiteY0" fmla="*/ 145973 h 154236"/>
                <a:gd name="connsiteX1" fmla="*/ 82133 w 274928"/>
                <a:gd name="connsiteY1" fmla="*/ 145973 h 154236"/>
                <a:gd name="connsiteX2" fmla="*/ 2261 w 274928"/>
                <a:gd name="connsiteY2" fmla="*/ 88135 h 154236"/>
                <a:gd name="connsiteX3" fmla="*/ 5015 w 274928"/>
                <a:gd name="connsiteY3" fmla="*/ 63347 h 154236"/>
                <a:gd name="connsiteX4" fmla="*/ 21540 w 274928"/>
                <a:gd name="connsiteY4" fmla="*/ 41313 h 154236"/>
                <a:gd name="connsiteX5" fmla="*/ 27049 w 274928"/>
                <a:gd name="connsiteY5" fmla="*/ 35805 h 154236"/>
                <a:gd name="connsiteX6" fmla="*/ 35311 w 274928"/>
                <a:gd name="connsiteY6" fmla="*/ 33050 h 154236"/>
                <a:gd name="connsiteX7" fmla="*/ 40820 w 274928"/>
                <a:gd name="connsiteY7" fmla="*/ 27542 h 154236"/>
                <a:gd name="connsiteX8" fmla="*/ 62853 w 274928"/>
                <a:gd name="connsiteY8" fmla="*/ 24788 h 154236"/>
                <a:gd name="connsiteX9" fmla="*/ 115183 w 274928"/>
                <a:gd name="connsiteY9" fmla="*/ 22034 h 154236"/>
                <a:gd name="connsiteX10" fmla="*/ 128955 w 274928"/>
                <a:gd name="connsiteY10" fmla="*/ 0 h 154236"/>
                <a:gd name="connsiteX11" fmla="*/ 145480 w 274928"/>
                <a:gd name="connsiteY11" fmla="*/ 5508 h 154236"/>
                <a:gd name="connsiteX12" fmla="*/ 159251 w 274928"/>
                <a:gd name="connsiteY12" fmla="*/ 16525 h 154236"/>
                <a:gd name="connsiteX13" fmla="*/ 164759 w 274928"/>
                <a:gd name="connsiteY13" fmla="*/ 24788 h 154236"/>
                <a:gd name="connsiteX14" fmla="*/ 170268 w 274928"/>
                <a:gd name="connsiteY14" fmla="*/ 30296 h 154236"/>
                <a:gd name="connsiteX15" fmla="*/ 181285 w 274928"/>
                <a:gd name="connsiteY15" fmla="*/ 46822 h 154236"/>
                <a:gd name="connsiteX16" fmla="*/ 186793 w 274928"/>
                <a:gd name="connsiteY16" fmla="*/ 55084 h 154236"/>
                <a:gd name="connsiteX17" fmla="*/ 192302 w 274928"/>
                <a:gd name="connsiteY17" fmla="*/ 63347 h 154236"/>
                <a:gd name="connsiteX18" fmla="*/ 195056 w 274928"/>
                <a:gd name="connsiteY18" fmla="*/ 71610 h 154236"/>
                <a:gd name="connsiteX19" fmla="*/ 250140 w 274928"/>
                <a:gd name="connsiteY19" fmla="*/ 79872 h 154236"/>
                <a:gd name="connsiteX20" fmla="*/ 255649 w 274928"/>
                <a:gd name="connsiteY20" fmla="*/ 85381 h 154236"/>
                <a:gd name="connsiteX21" fmla="*/ 266665 w 274928"/>
                <a:gd name="connsiteY21" fmla="*/ 101906 h 154236"/>
                <a:gd name="connsiteX22" fmla="*/ 266665 w 274928"/>
                <a:gd name="connsiteY22" fmla="*/ 140465 h 154236"/>
                <a:gd name="connsiteX23" fmla="*/ 272174 w 274928"/>
                <a:gd name="connsiteY23" fmla="*/ 145973 h 154236"/>
                <a:gd name="connsiteX24" fmla="*/ 274928 w 274928"/>
                <a:gd name="connsiteY24" fmla="*/ 154236 h 154236"/>
                <a:gd name="connsiteX25" fmla="*/ 261157 w 274928"/>
                <a:gd name="connsiteY25" fmla="*/ 154236 h 154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74928" h="154236">
                  <a:moveTo>
                    <a:pt x="82133" y="145973"/>
                  </a:moveTo>
                  <a:lnTo>
                    <a:pt x="82133" y="145973"/>
                  </a:lnTo>
                  <a:cubicBezTo>
                    <a:pt x="55509" y="126694"/>
                    <a:pt x="24690" y="112166"/>
                    <a:pt x="2261" y="88135"/>
                  </a:cubicBezTo>
                  <a:cubicBezTo>
                    <a:pt x="-3411" y="82057"/>
                    <a:pt x="3146" y="71448"/>
                    <a:pt x="5015" y="63347"/>
                  </a:cubicBezTo>
                  <a:cubicBezTo>
                    <a:pt x="7364" y="53166"/>
                    <a:pt x="14553" y="48299"/>
                    <a:pt x="21540" y="41313"/>
                  </a:cubicBezTo>
                  <a:cubicBezTo>
                    <a:pt x="23376" y="39477"/>
                    <a:pt x="24586" y="36626"/>
                    <a:pt x="27049" y="35805"/>
                  </a:cubicBezTo>
                  <a:lnTo>
                    <a:pt x="35311" y="33050"/>
                  </a:lnTo>
                  <a:cubicBezTo>
                    <a:pt x="37147" y="31214"/>
                    <a:pt x="38333" y="28288"/>
                    <a:pt x="40820" y="27542"/>
                  </a:cubicBezTo>
                  <a:cubicBezTo>
                    <a:pt x="47909" y="25415"/>
                    <a:pt x="55472" y="25335"/>
                    <a:pt x="62853" y="24788"/>
                  </a:cubicBezTo>
                  <a:cubicBezTo>
                    <a:pt x="80273" y="23498"/>
                    <a:pt x="97740" y="22952"/>
                    <a:pt x="115183" y="22034"/>
                  </a:cubicBezTo>
                  <a:cubicBezTo>
                    <a:pt x="121739" y="2368"/>
                    <a:pt x="115860" y="8729"/>
                    <a:pt x="128955" y="0"/>
                  </a:cubicBezTo>
                  <a:cubicBezTo>
                    <a:pt x="134463" y="1836"/>
                    <a:pt x="141375" y="1402"/>
                    <a:pt x="145480" y="5508"/>
                  </a:cubicBezTo>
                  <a:cubicBezTo>
                    <a:pt x="153328" y="13358"/>
                    <a:pt x="148827" y="9577"/>
                    <a:pt x="159251" y="16525"/>
                  </a:cubicBezTo>
                  <a:cubicBezTo>
                    <a:pt x="161087" y="19279"/>
                    <a:pt x="162691" y="22203"/>
                    <a:pt x="164759" y="24788"/>
                  </a:cubicBezTo>
                  <a:cubicBezTo>
                    <a:pt x="166381" y="26816"/>
                    <a:pt x="168710" y="28219"/>
                    <a:pt x="170268" y="30296"/>
                  </a:cubicBezTo>
                  <a:cubicBezTo>
                    <a:pt x="174240" y="35592"/>
                    <a:pt x="177613" y="41313"/>
                    <a:pt x="181285" y="46822"/>
                  </a:cubicBezTo>
                  <a:lnTo>
                    <a:pt x="186793" y="55084"/>
                  </a:lnTo>
                  <a:lnTo>
                    <a:pt x="192302" y="63347"/>
                  </a:lnTo>
                  <a:cubicBezTo>
                    <a:pt x="193220" y="66101"/>
                    <a:pt x="193242" y="69343"/>
                    <a:pt x="195056" y="71610"/>
                  </a:cubicBezTo>
                  <a:cubicBezTo>
                    <a:pt x="205909" y="85178"/>
                    <a:pt x="249220" y="79818"/>
                    <a:pt x="250140" y="79872"/>
                  </a:cubicBezTo>
                  <a:cubicBezTo>
                    <a:pt x="251976" y="81708"/>
                    <a:pt x="254091" y="83303"/>
                    <a:pt x="255649" y="85381"/>
                  </a:cubicBezTo>
                  <a:cubicBezTo>
                    <a:pt x="259621" y="90677"/>
                    <a:pt x="266665" y="101906"/>
                    <a:pt x="266665" y="101906"/>
                  </a:cubicBezTo>
                  <a:cubicBezTo>
                    <a:pt x="263995" y="117929"/>
                    <a:pt x="261495" y="123232"/>
                    <a:pt x="266665" y="140465"/>
                  </a:cubicBezTo>
                  <a:cubicBezTo>
                    <a:pt x="267411" y="142952"/>
                    <a:pt x="270338" y="144137"/>
                    <a:pt x="272174" y="145973"/>
                  </a:cubicBezTo>
                  <a:lnTo>
                    <a:pt x="274928" y="154236"/>
                  </a:lnTo>
                  <a:lnTo>
                    <a:pt x="261157" y="154236"/>
                  </a:lnTo>
                </a:path>
              </a:pathLst>
            </a:custGeom>
            <a:solidFill>
              <a:srgbClr val="FFFF00">
                <a:alpha val="40000"/>
              </a:srgb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Freeform 4"/>
            <p:cNvSpPr/>
            <p:nvPr/>
          </p:nvSpPr>
          <p:spPr>
            <a:xfrm>
              <a:off x="3671371" y="3170846"/>
              <a:ext cx="509725" cy="121000"/>
            </a:xfrm>
            <a:custGeom>
              <a:avLst/>
              <a:gdLst>
                <a:gd name="connsiteX0" fmla="*/ 13815 w 507349"/>
                <a:gd name="connsiteY0" fmla="*/ 137711 h 140465"/>
                <a:gd name="connsiteX1" fmla="*/ 13815 w 507349"/>
                <a:gd name="connsiteY1" fmla="*/ 137711 h 140465"/>
                <a:gd name="connsiteX2" fmla="*/ 44 w 507349"/>
                <a:gd name="connsiteY2" fmla="*/ 101906 h 140465"/>
                <a:gd name="connsiteX3" fmla="*/ 5552 w 507349"/>
                <a:gd name="connsiteY3" fmla="*/ 96397 h 140465"/>
                <a:gd name="connsiteX4" fmla="*/ 13815 w 507349"/>
                <a:gd name="connsiteY4" fmla="*/ 90889 h 140465"/>
                <a:gd name="connsiteX5" fmla="*/ 41357 w 507349"/>
                <a:gd name="connsiteY5" fmla="*/ 88135 h 140465"/>
                <a:gd name="connsiteX6" fmla="*/ 46865 w 507349"/>
                <a:gd name="connsiteY6" fmla="*/ 79872 h 140465"/>
                <a:gd name="connsiteX7" fmla="*/ 30340 w 507349"/>
                <a:gd name="connsiteY7" fmla="*/ 49576 h 140465"/>
                <a:gd name="connsiteX8" fmla="*/ 19323 w 507349"/>
                <a:gd name="connsiteY8" fmla="*/ 46821 h 140465"/>
                <a:gd name="connsiteX9" fmla="*/ 11060 w 507349"/>
                <a:gd name="connsiteY9" fmla="*/ 38559 h 140465"/>
                <a:gd name="connsiteX10" fmla="*/ 8306 w 507349"/>
                <a:gd name="connsiteY10" fmla="*/ 5508 h 140465"/>
                <a:gd name="connsiteX11" fmla="*/ 24832 w 507349"/>
                <a:gd name="connsiteY11" fmla="*/ 0 h 140465"/>
                <a:gd name="connsiteX12" fmla="*/ 74407 w 507349"/>
                <a:gd name="connsiteY12" fmla="*/ 5508 h 140465"/>
                <a:gd name="connsiteX13" fmla="*/ 82670 w 507349"/>
                <a:gd name="connsiteY13" fmla="*/ 11017 h 140465"/>
                <a:gd name="connsiteX14" fmla="*/ 90933 w 507349"/>
                <a:gd name="connsiteY14" fmla="*/ 30296 h 140465"/>
                <a:gd name="connsiteX15" fmla="*/ 99195 w 507349"/>
                <a:gd name="connsiteY15" fmla="*/ 46821 h 140465"/>
                <a:gd name="connsiteX16" fmla="*/ 115721 w 507349"/>
                <a:gd name="connsiteY16" fmla="*/ 57838 h 140465"/>
                <a:gd name="connsiteX17" fmla="*/ 107458 w 507349"/>
                <a:gd name="connsiteY17" fmla="*/ 82626 h 140465"/>
                <a:gd name="connsiteX18" fmla="*/ 104704 w 507349"/>
                <a:gd name="connsiteY18" fmla="*/ 90889 h 140465"/>
                <a:gd name="connsiteX19" fmla="*/ 112966 w 507349"/>
                <a:gd name="connsiteY19" fmla="*/ 121185 h 140465"/>
                <a:gd name="connsiteX20" fmla="*/ 121229 w 507349"/>
                <a:gd name="connsiteY20" fmla="*/ 123940 h 140465"/>
                <a:gd name="connsiteX21" fmla="*/ 126738 w 507349"/>
                <a:gd name="connsiteY21" fmla="*/ 134956 h 140465"/>
                <a:gd name="connsiteX22" fmla="*/ 170805 w 507349"/>
                <a:gd name="connsiteY22" fmla="*/ 137711 h 140465"/>
                <a:gd name="connsiteX23" fmla="*/ 170805 w 507349"/>
                <a:gd name="connsiteY23" fmla="*/ 137711 h 140465"/>
                <a:gd name="connsiteX24" fmla="*/ 154280 w 507349"/>
                <a:gd name="connsiteY24" fmla="*/ 115677 h 140465"/>
                <a:gd name="connsiteX25" fmla="*/ 140509 w 507349"/>
                <a:gd name="connsiteY25" fmla="*/ 101906 h 140465"/>
                <a:gd name="connsiteX26" fmla="*/ 137754 w 507349"/>
                <a:gd name="connsiteY26" fmla="*/ 93643 h 140465"/>
                <a:gd name="connsiteX27" fmla="*/ 143263 w 507349"/>
                <a:gd name="connsiteY27" fmla="*/ 60593 h 140465"/>
                <a:gd name="connsiteX28" fmla="*/ 146017 w 507349"/>
                <a:gd name="connsiteY28" fmla="*/ 49576 h 140465"/>
                <a:gd name="connsiteX29" fmla="*/ 157034 w 507349"/>
                <a:gd name="connsiteY29" fmla="*/ 38559 h 140465"/>
                <a:gd name="connsiteX30" fmla="*/ 168051 w 507349"/>
                <a:gd name="connsiteY30" fmla="*/ 27542 h 140465"/>
                <a:gd name="connsiteX31" fmla="*/ 176313 w 507349"/>
                <a:gd name="connsiteY31" fmla="*/ 24788 h 140465"/>
                <a:gd name="connsiteX32" fmla="*/ 198347 w 507349"/>
                <a:gd name="connsiteY32" fmla="*/ 27542 h 140465"/>
                <a:gd name="connsiteX33" fmla="*/ 203856 w 507349"/>
                <a:gd name="connsiteY33" fmla="*/ 33050 h 140465"/>
                <a:gd name="connsiteX34" fmla="*/ 201101 w 507349"/>
                <a:gd name="connsiteY34" fmla="*/ 57838 h 140465"/>
                <a:gd name="connsiteX35" fmla="*/ 198347 w 507349"/>
                <a:gd name="connsiteY35" fmla="*/ 85380 h 140465"/>
                <a:gd name="connsiteX36" fmla="*/ 187330 w 507349"/>
                <a:gd name="connsiteY36" fmla="*/ 110168 h 140465"/>
                <a:gd name="connsiteX37" fmla="*/ 192839 w 507349"/>
                <a:gd name="connsiteY37" fmla="*/ 126694 h 140465"/>
                <a:gd name="connsiteX38" fmla="*/ 198347 w 507349"/>
                <a:gd name="connsiteY38" fmla="*/ 140465 h 140465"/>
                <a:gd name="connsiteX39" fmla="*/ 256186 w 507349"/>
                <a:gd name="connsiteY39" fmla="*/ 134956 h 140465"/>
                <a:gd name="connsiteX40" fmla="*/ 256186 w 507349"/>
                <a:gd name="connsiteY40" fmla="*/ 134956 h 140465"/>
                <a:gd name="connsiteX41" fmla="*/ 242415 w 507349"/>
                <a:gd name="connsiteY41" fmla="*/ 115677 h 140465"/>
                <a:gd name="connsiteX42" fmla="*/ 234152 w 507349"/>
                <a:gd name="connsiteY42" fmla="*/ 110168 h 140465"/>
                <a:gd name="connsiteX43" fmla="*/ 223135 w 507349"/>
                <a:gd name="connsiteY43" fmla="*/ 96397 h 140465"/>
                <a:gd name="connsiteX44" fmla="*/ 225889 w 507349"/>
                <a:gd name="connsiteY44" fmla="*/ 63347 h 140465"/>
                <a:gd name="connsiteX45" fmla="*/ 228644 w 507349"/>
                <a:gd name="connsiteY45" fmla="*/ 55084 h 140465"/>
                <a:gd name="connsiteX46" fmla="*/ 242415 w 507349"/>
                <a:gd name="connsiteY46" fmla="*/ 41313 h 140465"/>
                <a:gd name="connsiteX47" fmla="*/ 250677 w 507349"/>
                <a:gd name="connsiteY47" fmla="*/ 38559 h 140465"/>
                <a:gd name="connsiteX48" fmla="*/ 256186 w 507349"/>
                <a:gd name="connsiteY48" fmla="*/ 33050 h 140465"/>
                <a:gd name="connsiteX49" fmla="*/ 272711 w 507349"/>
                <a:gd name="connsiteY49" fmla="*/ 27542 h 140465"/>
                <a:gd name="connsiteX50" fmla="*/ 280974 w 507349"/>
                <a:gd name="connsiteY50" fmla="*/ 22033 h 140465"/>
                <a:gd name="connsiteX51" fmla="*/ 303007 w 507349"/>
                <a:gd name="connsiteY51" fmla="*/ 19279 h 140465"/>
                <a:gd name="connsiteX52" fmla="*/ 303007 w 507349"/>
                <a:gd name="connsiteY52" fmla="*/ 19279 h 140465"/>
                <a:gd name="connsiteX53" fmla="*/ 311270 w 507349"/>
                <a:gd name="connsiteY53" fmla="*/ 41313 h 140465"/>
                <a:gd name="connsiteX54" fmla="*/ 314024 w 507349"/>
                <a:gd name="connsiteY54" fmla="*/ 55084 h 140465"/>
                <a:gd name="connsiteX55" fmla="*/ 319533 w 507349"/>
                <a:gd name="connsiteY55" fmla="*/ 68855 h 140465"/>
                <a:gd name="connsiteX56" fmla="*/ 319533 w 507349"/>
                <a:gd name="connsiteY56" fmla="*/ 68855 h 140465"/>
                <a:gd name="connsiteX57" fmla="*/ 344321 w 507349"/>
                <a:gd name="connsiteY57" fmla="*/ 71609 h 140465"/>
                <a:gd name="connsiteX58" fmla="*/ 338812 w 507349"/>
                <a:gd name="connsiteY58" fmla="*/ 88135 h 140465"/>
                <a:gd name="connsiteX59" fmla="*/ 336058 w 507349"/>
                <a:gd name="connsiteY59" fmla="*/ 96397 h 140465"/>
                <a:gd name="connsiteX60" fmla="*/ 341566 w 507349"/>
                <a:gd name="connsiteY60" fmla="*/ 110168 h 140465"/>
                <a:gd name="connsiteX61" fmla="*/ 352583 w 507349"/>
                <a:gd name="connsiteY61" fmla="*/ 112923 h 140465"/>
                <a:gd name="connsiteX62" fmla="*/ 360846 w 507349"/>
                <a:gd name="connsiteY62" fmla="*/ 115677 h 140465"/>
                <a:gd name="connsiteX63" fmla="*/ 352583 w 507349"/>
                <a:gd name="connsiteY63" fmla="*/ 121185 h 140465"/>
                <a:gd name="connsiteX64" fmla="*/ 344321 w 507349"/>
                <a:gd name="connsiteY64" fmla="*/ 123940 h 140465"/>
                <a:gd name="connsiteX65" fmla="*/ 338812 w 507349"/>
                <a:gd name="connsiteY65" fmla="*/ 129448 h 140465"/>
                <a:gd name="connsiteX66" fmla="*/ 344321 w 507349"/>
                <a:gd name="connsiteY66" fmla="*/ 140465 h 140465"/>
                <a:gd name="connsiteX67" fmla="*/ 344321 w 507349"/>
                <a:gd name="connsiteY67" fmla="*/ 140465 h 140465"/>
                <a:gd name="connsiteX68" fmla="*/ 407668 w 507349"/>
                <a:gd name="connsiteY68" fmla="*/ 132202 h 140465"/>
                <a:gd name="connsiteX69" fmla="*/ 424193 w 507349"/>
                <a:gd name="connsiteY69" fmla="*/ 129448 h 140465"/>
                <a:gd name="connsiteX70" fmla="*/ 407668 w 507349"/>
                <a:gd name="connsiteY70" fmla="*/ 110168 h 140465"/>
                <a:gd name="connsiteX71" fmla="*/ 399405 w 507349"/>
                <a:gd name="connsiteY71" fmla="*/ 107414 h 140465"/>
                <a:gd name="connsiteX72" fmla="*/ 385634 w 507349"/>
                <a:gd name="connsiteY72" fmla="*/ 93643 h 140465"/>
                <a:gd name="connsiteX73" fmla="*/ 391142 w 507349"/>
                <a:gd name="connsiteY73" fmla="*/ 63347 h 140465"/>
                <a:gd name="connsiteX74" fmla="*/ 396651 w 507349"/>
                <a:gd name="connsiteY74" fmla="*/ 57838 h 140465"/>
                <a:gd name="connsiteX75" fmla="*/ 407668 w 507349"/>
                <a:gd name="connsiteY75" fmla="*/ 52330 h 140465"/>
                <a:gd name="connsiteX76" fmla="*/ 413176 w 507349"/>
                <a:gd name="connsiteY76" fmla="*/ 46821 h 140465"/>
                <a:gd name="connsiteX77" fmla="*/ 493048 w 507349"/>
                <a:gd name="connsiteY77" fmla="*/ 55084 h 140465"/>
                <a:gd name="connsiteX78" fmla="*/ 490294 w 507349"/>
                <a:gd name="connsiteY78" fmla="*/ 71609 h 140465"/>
                <a:gd name="connsiteX79" fmla="*/ 484786 w 507349"/>
                <a:gd name="connsiteY79" fmla="*/ 88135 h 140465"/>
                <a:gd name="connsiteX80" fmla="*/ 487540 w 507349"/>
                <a:gd name="connsiteY80" fmla="*/ 96397 h 140465"/>
                <a:gd name="connsiteX81" fmla="*/ 504065 w 507349"/>
                <a:gd name="connsiteY81" fmla="*/ 104660 h 140465"/>
                <a:gd name="connsiteX82" fmla="*/ 506819 w 507349"/>
                <a:gd name="connsiteY82" fmla="*/ 134956 h 140465"/>
                <a:gd name="connsiteX83" fmla="*/ 506819 w 507349"/>
                <a:gd name="connsiteY83" fmla="*/ 134956 h 140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07349" h="140465">
                  <a:moveTo>
                    <a:pt x="13815" y="137711"/>
                  </a:moveTo>
                  <a:lnTo>
                    <a:pt x="13815" y="137711"/>
                  </a:lnTo>
                  <a:cubicBezTo>
                    <a:pt x="9225" y="125776"/>
                    <a:pt x="2552" y="114445"/>
                    <a:pt x="44" y="101906"/>
                  </a:cubicBezTo>
                  <a:cubicBezTo>
                    <a:pt x="-465" y="99360"/>
                    <a:pt x="3524" y="98019"/>
                    <a:pt x="5552" y="96397"/>
                  </a:cubicBezTo>
                  <a:cubicBezTo>
                    <a:pt x="8137" y="94329"/>
                    <a:pt x="10590" y="91633"/>
                    <a:pt x="13815" y="90889"/>
                  </a:cubicBezTo>
                  <a:cubicBezTo>
                    <a:pt x="22805" y="88815"/>
                    <a:pt x="32176" y="89053"/>
                    <a:pt x="41357" y="88135"/>
                  </a:cubicBezTo>
                  <a:cubicBezTo>
                    <a:pt x="43193" y="85381"/>
                    <a:pt x="47140" y="83171"/>
                    <a:pt x="46865" y="79872"/>
                  </a:cubicBezTo>
                  <a:cubicBezTo>
                    <a:pt x="45636" y="65119"/>
                    <a:pt x="42779" y="54907"/>
                    <a:pt x="30340" y="49576"/>
                  </a:cubicBezTo>
                  <a:cubicBezTo>
                    <a:pt x="26861" y="48085"/>
                    <a:pt x="22995" y="47739"/>
                    <a:pt x="19323" y="46821"/>
                  </a:cubicBezTo>
                  <a:cubicBezTo>
                    <a:pt x="16569" y="44067"/>
                    <a:pt x="13554" y="41551"/>
                    <a:pt x="11060" y="38559"/>
                  </a:cubicBezTo>
                  <a:cubicBezTo>
                    <a:pt x="3175" y="29097"/>
                    <a:pt x="-423" y="19225"/>
                    <a:pt x="8306" y="5508"/>
                  </a:cubicBezTo>
                  <a:cubicBezTo>
                    <a:pt x="11423" y="609"/>
                    <a:pt x="24832" y="0"/>
                    <a:pt x="24832" y="0"/>
                  </a:cubicBezTo>
                  <a:cubicBezTo>
                    <a:pt x="29988" y="344"/>
                    <a:pt x="61266" y="-1063"/>
                    <a:pt x="74407" y="5508"/>
                  </a:cubicBezTo>
                  <a:cubicBezTo>
                    <a:pt x="77368" y="6989"/>
                    <a:pt x="79916" y="9181"/>
                    <a:pt x="82670" y="11017"/>
                  </a:cubicBezTo>
                  <a:cubicBezTo>
                    <a:pt x="88402" y="33946"/>
                    <a:pt x="81422" y="11274"/>
                    <a:pt x="90933" y="30296"/>
                  </a:cubicBezTo>
                  <a:cubicBezTo>
                    <a:pt x="94644" y="37718"/>
                    <a:pt x="92179" y="40682"/>
                    <a:pt x="99195" y="46821"/>
                  </a:cubicBezTo>
                  <a:cubicBezTo>
                    <a:pt x="104178" y="51181"/>
                    <a:pt x="115721" y="57838"/>
                    <a:pt x="115721" y="57838"/>
                  </a:cubicBezTo>
                  <a:lnTo>
                    <a:pt x="107458" y="82626"/>
                  </a:lnTo>
                  <a:lnTo>
                    <a:pt x="104704" y="90889"/>
                  </a:lnTo>
                  <a:cubicBezTo>
                    <a:pt x="105822" y="98716"/>
                    <a:pt x="105957" y="114175"/>
                    <a:pt x="112966" y="121185"/>
                  </a:cubicBezTo>
                  <a:cubicBezTo>
                    <a:pt x="115019" y="123238"/>
                    <a:pt x="118475" y="123022"/>
                    <a:pt x="121229" y="123940"/>
                  </a:cubicBezTo>
                  <a:cubicBezTo>
                    <a:pt x="124394" y="133434"/>
                    <a:pt x="121930" y="130150"/>
                    <a:pt x="126738" y="134956"/>
                  </a:cubicBezTo>
                  <a:lnTo>
                    <a:pt x="170805" y="137711"/>
                  </a:lnTo>
                  <a:lnTo>
                    <a:pt x="170805" y="137711"/>
                  </a:lnTo>
                  <a:cubicBezTo>
                    <a:pt x="165297" y="130366"/>
                    <a:pt x="160210" y="122685"/>
                    <a:pt x="154280" y="115677"/>
                  </a:cubicBezTo>
                  <a:cubicBezTo>
                    <a:pt x="150087" y="110721"/>
                    <a:pt x="140509" y="101906"/>
                    <a:pt x="140509" y="101906"/>
                  </a:cubicBezTo>
                  <a:cubicBezTo>
                    <a:pt x="139591" y="99152"/>
                    <a:pt x="137754" y="96546"/>
                    <a:pt x="137754" y="93643"/>
                  </a:cubicBezTo>
                  <a:cubicBezTo>
                    <a:pt x="137754" y="69025"/>
                    <a:pt x="138954" y="75675"/>
                    <a:pt x="143263" y="60593"/>
                  </a:cubicBezTo>
                  <a:cubicBezTo>
                    <a:pt x="144303" y="56953"/>
                    <a:pt x="144011" y="52786"/>
                    <a:pt x="146017" y="49576"/>
                  </a:cubicBezTo>
                  <a:cubicBezTo>
                    <a:pt x="148769" y="45172"/>
                    <a:pt x="153362" y="42231"/>
                    <a:pt x="157034" y="38559"/>
                  </a:cubicBezTo>
                  <a:lnTo>
                    <a:pt x="168051" y="27542"/>
                  </a:lnTo>
                  <a:lnTo>
                    <a:pt x="176313" y="24788"/>
                  </a:lnTo>
                  <a:cubicBezTo>
                    <a:pt x="183658" y="25706"/>
                    <a:pt x="191257" y="25415"/>
                    <a:pt x="198347" y="27542"/>
                  </a:cubicBezTo>
                  <a:cubicBezTo>
                    <a:pt x="200834" y="28288"/>
                    <a:pt x="203621" y="30464"/>
                    <a:pt x="203856" y="33050"/>
                  </a:cubicBezTo>
                  <a:cubicBezTo>
                    <a:pt x="204609" y="41329"/>
                    <a:pt x="201971" y="49570"/>
                    <a:pt x="201101" y="57838"/>
                  </a:cubicBezTo>
                  <a:cubicBezTo>
                    <a:pt x="200135" y="67014"/>
                    <a:pt x="200047" y="76312"/>
                    <a:pt x="198347" y="85380"/>
                  </a:cubicBezTo>
                  <a:cubicBezTo>
                    <a:pt x="195782" y="99064"/>
                    <a:pt x="193786" y="100485"/>
                    <a:pt x="187330" y="110168"/>
                  </a:cubicBezTo>
                  <a:cubicBezTo>
                    <a:pt x="189166" y="115677"/>
                    <a:pt x="189618" y="121863"/>
                    <a:pt x="192839" y="126694"/>
                  </a:cubicBezTo>
                  <a:cubicBezTo>
                    <a:pt x="199366" y="136484"/>
                    <a:pt x="198347" y="131646"/>
                    <a:pt x="198347" y="140465"/>
                  </a:cubicBezTo>
                  <a:lnTo>
                    <a:pt x="256186" y="134956"/>
                  </a:lnTo>
                  <a:lnTo>
                    <a:pt x="256186" y="134956"/>
                  </a:lnTo>
                  <a:cubicBezTo>
                    <a:pt x="251596" y="128530"/>
                    <a:pt x="247662" y="121580"/>
                    <a:pt x="242415" y="115677"/>
                  </a:cubicBezTo>
                  <a:cubicBezTo>
                    <a:pt x="240216" y="113203"/>
                    <a:pt x="236220" y="112753"/>
                    <a:pt x="234152" y="110168"/>
                  </a:cubicBezTo>
                  <a:cubicBezTo>
                    <a:pt x="218947" y="91162"/>
                    <a:pt x="246818" y="112186"/>
                    <a:pt x="223135" y="96397"/>
                  </a:cubicBezTo>
                  <a:cubicBezTo>
                    <a:pt x="224053" y="85380"/>
                    <a:pt x="224428" y="74305"/>
                    <a:pt x="225889" y="63347"/>
                  </a:cubicBezTo>
                  <a:cubicBezTo>
                    <a:pt x="226273" y="60469"/>
                    <a:pt x="226902" y="57407"/>
                    <a:pt x="228644" y="55084"/>
                  </a:cubicBezTo>
                  <a:cubicBezTo>
                    <a:pt x="232539" y="49891"/>
                    <a:pt x="236256" y="43366"/>
                    <a:pt x="242415" y="41313"/>
                  </a:cubicBezTo>
                  <a:lnTo>
                    <a:pt x="250677" y="38559"/>
                  </a:lnTo>
                  <a:cubicBezTo>
                    <a:pt x="252513" y="36723"/>
                    <a:pt x="253863" y="34211"/>
                    <a:pt x="256186" y="33050"/>
                  </a:cubicBezTo>
                  <a:cubicBezTo>
                    <a:pt x="261379" y="30453"/>
                    <a:pt x="272711" y="27542"/>
                    <a:pt x="272711" y="27542"/>
                  </a:cubicBezTo>
                  <a:cubicBezTo>
                    <a:pt x="275465" y="25706"/>
                    <a:pt x="277931" y="23337"/>
                    <a:pt x="280974" y="22033"/>
                  </a:cubicBezTo>
                  <a:cubicBezTo>
                    <a:pt x="289478" y="18388"/>
                    <a:pt x="294099" y="19279"/>
                    <a:pt x="303007" y="19279"/>
                  </a:cubicBezTo>
                  <a:lnTo>
                    <a:pt x="303007" y="19279"/>
                  </a:lnTo>
                  <a:cubicBezTo>
                    <a:pt x="305761" y="26624"/>
                    <a:pt x="308963" y="33816"/>
                    <a:pt x="311270" y="41313"/>
                  </a:cubicBezTo>
                  <a:cubicBezTo>
                    <a:pt x="312647" y="45787"/>
                    <a:pt x="312889" y="50543"/>
                    <a:pt x="314024" y="55084"/>
                  </a:cubicBezTo>
                  <a:cubicBezTo>
                    <a:pt x="315725" y="61888"/>
                    <a:pt x="316685" y="63158"/>
                    <a:pt x="319533" y="68855"/>
                  </a:cubicBezTo>
                  <a:lnTo>
                    <a:pt x="319533" y="68855"/>
                  </a:lnTo>
                  <a:cubicBezTo>
                    <a:pt x="327796" y="69773"/>
                    <a:pt x="338443" y="65730"/>
                    <a:pt x="344321" y="71609"/>
                  </a:cubicBezTo>
                  <a:cubicBezTo>
                    <a:pt x="348427" y="75715"/>
                    <a:pt x="340648" y="82626"/>
                    <a:pt x="338812" y="88135"/>
                  </a:cubicBezTo>
                  <a:lnTo>
                    <a:pt x="336058" y="96397"/>
                  </a:lnTo>
                  <a:cubicBezTo>
                    <a:pt x="337894" y="100987"/>
                    <a:pt x="338070" y="106672"/>
                    <a:pt x="341566" y="110168"/>
                  </a:cubicBezTo>
                  <a:cubicBezTo>
                    <a:pt x="344243" y="112845"/>
                    <a:pt x="348943" y="111883"/>
                    <a:pt x="352583" y="112923"/>
                  </a:cubicBezTo>
                  <a:cubicBezTo>
                    <a:pt x="355375" y="113721"/>
                    <a:pt x="358092" y="114759"/>
                    <a:pt x="360846" y="115677"/>
                  </a:cubicBezTo>
                  <a:cubicBezTo>
                    <a:pt x="358092" y="117513"/>
                    <a:pt x="355544" y="119705"/>
                    <a:pt x="352583" y="121185"/>
                  </a:cubicBezTo>
                  <a:cubicBezTo>
                    <a:pt x="349986" y="122483"/>
                    <a:pt x="346810" y="122446"/>
                    <a:pt x="344321" y="123940"/>
                  </a:cubicBezTo>
                  <a:cubicBezTo>
                    <a:pt x="342094" y="125276"/>
                    <a:pt x="340648" y="127612"/>
                    <a:pt x="338812" y="129448"/>
                  </a:cubicBezTo>
                  <a:cubicBezTo>
                    <a:pt x="345620" y="136254"/>
                    <a:pt x="344321" y="132359"/>
                    <a:pt x="344321" y="140465"/>
                  </a:cubicBezTo>
                  <a:lnTo>
                    <a:pt x="344321" y="140465"/>
                  </a:lnTo>
                  <a:lnTo>
                    <a:pt x="407668" y="132202"/>
                  </a:lnTo>
                  <a:lnTo>
                    <a:pt x="424193" y="129448"/>
                  </a:lnTo>
                  <a:cubicBezTo>
                    <a:pt x="418685" y="123021"/>
                    <a:pt x="413994" y="115791"/>
                    <a:pt x="407668" y="110168"/>
                  </a:cubicBezTo>
                  <a:cubicBezTo>
                    <a:pt x="405498" y="108239"/>
                    <a:pt x="401728" y="109156"/>
                    <a:pt x="399405" y="107414"/>
                  </a:cubicBezTo>
                  <a:cubicBezTo>
                    <a:pt x="394212" y="103519"/>
                    <a:pt x="385634" y="93643"/>
                    <a:pt x="385634" y="93643"/>
                  </a:cubicBezTo>
                  <a:cubicBezTo>
                    <a:pt x="386013" y="90607"/>
                    <a:pt x="387120" y="70050"/>
                    <a:pt x="391142" y="63347"/>
                  </a:cubicBezTo>
                  <a:cubicBezTo>
                    <a:pt x="392478" y="61120"/>
                    <a:pt x="394490" y="59279"/>
                    <a:pt x="396651" y="57838"/>
                  </a:cubicBezTo>
                  <a:cubicBezTo>
                    <a:pt x="400067" y="55561"/>
                    <a:pt x="403996" y="54166"/>
                    <a:pt x="407668" y="52330"/>
                  </a:cubicBezTo>
                  <a:cubicBezTo>
                    <a:pt x="409504" y="50494"/>
                    <a:pt x="410581" y="46914"/>
                    <a:pt x="413176" y="46821"/>
                  </a:cubicBezTo>
                  <a:cubicBezTo>
                    <a:pt x="480181" y="44428"/>
                    <a:pt x="466007" y="37056"/>
                    <a:pt x="493048" y="55084"/>
                  </a:cubicBezTo>
                  <a:cubicBezTo>
                    <a:pt x="492130" y="60592"/>
                    <a:pt x="491648" y="66191"/>
                    <a:pt x="490294" y="71609"/>
                  </a:cubicBezTo>
                  <a:cubicBezTo>
                    <a:pt x="488886" y="77242"/>
                    <a:pt x="484786" y="88135"/>
                    <a:pt x="484786" y="88135"/>
                  </a:cubicBezTo>
                  <a:cubicBezTo>
                    <a:pt x="485704" y="90889"/>
                    <a:pt x="485727" y="94130"/>
                    <a:pt x="487540" y="96397"/>
                  </a:cubicBezTo>
                  <a:cubicBezTo>
                    <a:pt x="491424" y="101251"/>
                    <a:pt x="498621" y="102845"/>
                    <a:pt x="504065" y="104660"/>
                  </a:cubicBezTo>
                  <a:cubicBezTo>
                    <a:pt x="509141" y="119891"/>
                    <a:pt x="506819" y="110020"/>
                    <a:pt x="506819" y="134956"/>
                  </a:cubicBezTo>
                  <a:lnTo>
                    <a:pt x="506819" y="134956"/>
                  </a:lnTo>
                </a:path>
              </a:pathLst>
            </a:custGeom>
            <a:solidFill>
              <a:srgbClr val="FFFF00">
                <a:alpha val="40000"/>
              </a:srgb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Freeform 5"/>
            <p:cNvSpPr/>
            <p:nvPr/>
          </p:nvSpPr>
          <p:spPr>
            <a:xfrm>
              <a:off x="4181009" y="3211416"/>
              <a:ext cx="77753" cy="90889"/>
            </a:xfrm>
            <a:custGeom>
              <a:avLst/>
              <a:gdLst>
                <a:gd name="connsiteX0" fmla="*/ 19280 w 77861"/>
                <a:gd name="connsiteY0" fmla="*/ 85381 h 85620"/>
                <a:gd name="connsiteX1" fmla="*/ 19280 w 77861"/>
                <a:gd name="connsiteY1" fmla="*/ 85381 h 85620"/>
                <a:gd name="connsiteX2" fmla="*/ 22034 w 77861"/>
                <a:gd name="connsiteY2" fmla="*/ 27542 h 85620"/>
                <a:gd name="connsiteX3" fmla="*/ 13771 w 77861"/>
                <a:gd name="connsiteY3" fmla="*/ 19279 h 85620"/>
                <a:gd name="connsiteX4" fmla="*/ 5509 w 77861"/>
                <a:gd name="connsiteY4" fmla="*/ 16525 h 85620"/>
                <a:gd name="connsiteX5" fmla="*/ 0 w 77861"/>
                <a:gd name="connsiteY5" fmla="*/ 8263 h 85620"/>
                <a:gd name="connsiteX6" fmla="*/ 5509 w 77861"/>
                <a:gd name="connsiteY6" fmla="*/ 2754 h 85620"/>
                <a:gd name="connsiteX7" fmla="*/ 22034 w 77861"/>
                <a:gd name="connsiteY7" fmla="*/ 0 h 85620"/>
                <a:gd name="connsiteX8" fmla="*/ 46822 w 77861"/>
                <a:gd name="connsiteY8" fmla="*/ 2754 h 85620"/>
                <a:gd name="connsiteX9" fmla="*/ 63347 w 77861"/>
                <a:gd name="connsiteY9" fmla="*/ 22034 h 85620"/>
                <a:gd name="connsiteX10" fmla="*/ 68856 w 77861"/>
                <a:gd name="connsiteY10" fmla="*/ 27542 h 85620"/>
                <a:gd name="connsiteX11" fmla="*/ 71610 w 77861"/>
                <a:gd name="connsiteY11" fmla="*/ 35805 h 85620"/>
                <a:gd name="connsiteX12" fmla="*/ 77118 w 77861"/>
                <a:gd name="connsiteY12" fmla="*/ 44067 h 85620"/>
                <a:gd name="connsiteX13" fmla="*/ 71610 w 77861"/>
                <a:gd name="connsiteY13" fmla="*/ 79872 h 85620"/>
                <a:gd name="connsiteX14" fmla="*/ 71610 w 77861"/>
                <a:gd name="connsiteY14" fmla="*/ 79872 h 85620"/>
                <a:gd name="connsiteX15" fmla="*/ 22034 w 77861"/>
                <a:gd name="connsiteY15" fmla="*/ 82626 h 85620"/>
                <a:gd name="connsiteX16" fmla="*/ 19280 w 77861"/>
                <a:gd name="connsiteY16" fmla="*/ 85381 h 85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7861" h="85620">
                  <a:moveTo>
                    <a:pt x="19280" y="85381"/>
                  </a:moveTo>
                  <a:lnTo>
                    <a:pt x="19280" y="85381"/>
                  </a:lnTo>
                  <a:cubicBezTo>
                    <a:pt x="21357" y="70838"/>
                    <a:pt x="28798" y="44453"/>
                    <a:pt x="22034" y="27542"/>
                  </a:cubicBezTo>
                  <a:cubicBezTo>
                    <a:pt x="20587" y="23925"/>
                    <a:pt x="17012" y="21440"/>
                    <a:pt x="13771" y="19279"/>
                  </a:cubicBezTo>
                  <a:cubicBezTo>
                    <a:pt x="11356" y="17669"/>
                    <a:pt x="8263" y="17443"/>
                    <a:pt x="5509" y="16525"/>
                  </a:cubicBezTo>
                  <a:cubicBezTo>
                    <a:pt x="3673" y="13771"/>
                    <a:pt x="0" y="11573"/>
                    <a:pt x="0" y="8263"/>
                  </a:cubicBezTo>
                  <a:cubicBezTo>
                    <a:pt x="0" y="5666"/>
                    <a:pt x="3077" y="3666"/>
                    <a:pt x="5509" y="2754"/>
                  </a:cubicBezTo>
                  <a:cubicBezTo>
                    <a:pt x="10738" y="793"/>
                    <a:pt x="16526" y="918"/>
                    <a:pt x="22034" y="0"/>
                  </a:cubicBezTo>
                  <a:cubicBezTo>
                    <a:pt x="30297" y="918"/>
                    <a:pt x="39063" y="-230"/>
                    <a:pt x="46822" y="2754"/>
                  </a:cubicBezTo>
                  <a:cubicBezTo>
                    <a:pt x="54486" y="5702"/>
                    <a:pt x="58587" y="16085"/>
                    <a:pt x="63347" y="22034"/>
                  </a:cubicBezTo>
                  <a:cubicBezTo>
                    <a:pt x="64969" y="24062"/>
                    <a:pt x="67020" y="25706"/>
                    <a:pt x="68856" y="27542"/>
                  </a:cubicBezTo>
                  <a:cubicBezTo>
                    <a:pt x="69774" y="30296"/>
                    <a:pt x="70312" y="33208"/>
                    <a:pt x="71610" y="35805"/>
                  </a:cubicBezTo>
                  <a:cubicBezTo>
                    <a:pt x="73090" y="38765"/>
                    <a:pt x="76882" y="40766"/>
                    <a:pt x="77118" y="44067"/>
                  </a:cubicBezTo>
                  <a:cubicBezTo>
                    <a:pt x="78772" y="67221"/>
                    <a:pt x="77969" y="67154"/>
                    <a:pt x="71610" y="79872"/>
                  </a:cubicBezTo>
                  <a:lnTo>
                    <a:pt x="71610" y="79872"/>
                  </a:lnTo>
                  <a:cubicBezTo>
                    <a:pt x="47156" y="85307"/>
                    <a:pt x="46936" y="88160"/>
                    <a:pt x="22034" y="82626"/>
                  </a:cubicBezTo>
                  <a:cubicBezTo>
                    <a:pt x="21138" y="82427"/>
                    <a:pt x="19739" y="84922"/>
                    <a:pt x="19280" y="85381"/>
                  </a:cubicBez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Freeform 6"/>
            <p:cNvSpPr/>
            <p:nvPr/>
          </p:nvSpPr>
          <p:spPr>
            <a:xfrm>
              <a:off x="2973961" y="3203153"/>
              <a:ext cx="229569" cy="116271"/>
            </a:xfrm>
            <a:custGeom>
              <a:avLst/>
              <a:gdLst>
                <a:gd name="connsiteX0" fmla="*/ 30890 w 229569"/>
                <a:gd name="connsiteY0" fmla="*/ 88135 h 101906"/>
                <a:gd name="connsiteX1" fmla="*/ 30890 w 229569"/>
                <a:gd name="connsiteY1" fmla="*/ 88135 h 101906"/>
                <a:gd name="connsiteX2" fmla="*/ 19873 w 229569"/>
                <a:gd name="connsiteY2" fmla="*/ 55085 h 101906"/>
                <a:gd name="connsiteX3" fmla="*/ 6102 w 229569"/>
                <a:gd name="connsiteY3" fmla="*/ 44068 h 101906"/>
                <a:gd name="connsiteX4" fmla="*/ 593 w 229569"/>
                <a:gd name="connsiteY4" fmla="*/ 38559 h 101906"/>
                <a:gd name="connsiteX5" fmla="*/ 593 w 229569"/>
                <a:gd name="connsiteY5" fmla="*/ 22034 h 101906"/>
                <a:gd name="connsiteX6" fmla="*/ 593 w 229569"/>
                <a:gd name="connsiteY6" fmla="*/ 22034 h 101906"/>
                <a:gd name="connsiteX7" fmla="*/ 25381 w 229569"/>
                <a:gd name="connsiteY7" fmla="*/ 5509 h 101906"/>
                <a:gd name="connsiteX8" fmla="*/ 58432 w 229569"/>
                <a:gd name="connsiteY8" fmla="*/ 0 h 101906"/>
                <a:gd name="connsiteX9" fmla="*/ 77711 w 229569"/>
                <a:gd name="connsiteY9" fmla="*/ 5509 h 101906"/>
                <a:gd name="connsiteX10" fmla="*/ 85974 w 229569"/>
                <a:gd name="connsiteY10" fmla="*/ 11017 h 101906"/>
                <a:gd name="connsiteX11" fmla="*/ 91482 w 229569"/>
                <a:gd name="connsiteY11" fmla="*/ 16526 h 101906"/>
                <a:gd name="connsiteX12" fmla="*/ 108008 w 229569"/>
                <a:gd name="connsiteY12" fmla="*/ 22034 h 101906"/>
                <a:gd name="connsiteX13" fmla="*/ 116270 w 229569"/>
                <a:gd name="connsiteY13" fmla="*/ 24788 h 101906"/>
                <a:gd name="connsiteX14" fmla="*/ 132796 w 229569"/>
                <a:gd name="connsiteY14" fmla="*/ 24788 h 101906"/>
                <a:gd name="connsiteX15" fmla="*/ 132796 w 229569"/>
                <a:gd name="connsiteY15" fmla="*/ 24788 h 101906"/>
                <a:gd name="connsiteX16" fmla="*/ 154829 w 229569"/>
                <a:gd name="connsiteY16" fmla="*/ 33051 h 101906"/>
                <a:gd name="connsiteX17" fmla="*/ 163092 w 229569"/>
                <a:gd name="connsiteY17" fmla="*/ 35805 h 101906"/>
                <a:gd name="connsiteX18" fmla="*/ 171355 w 229569"/>
                <a:gd name="connsiteY18" fmla="*/ 44068 h 101906"/>
                <a:gd name="connsiteX19" fmla="*/ 179617 w 229569"/>
                <a:gd name="connsiteY19" fmla="*/ 49576 h 101906"/>
                <a:gd name="connsiteX20" fmla="*/ 185126 w 229569"/>
                <a:gd name="connsiteY20" fmla="*/ 55085 h 101906"/>
                <a:gd name="connsiteX21" fmla="*/ 215422 w 229569"/>
                <a:gd name="connsiteY21" fmla="*/ 60593 h 101906"/>
                <a:gd name="connsiteX22" fmla="*/ 218176 w 229569"/>
                <a:gd name="connsiteY22" fmla="*/ 68856 h 101906"/>
                <a:gd name="connsiteX23" fmla="*/ 220931 w 229569"/>
                <a:gd name="connsiteY23" fmla="*/ 93644 h 101906"/>
                <a:gd name="connsiteX24" fmla="*/ 226439 w 229569"/>
                <a:gd name="connsiteY24" fmla="*/ 101906 h 101906"/>
                <a:gd name="connsiteX25" fmla="*/ 215422 w 229569"/>
                <a:gd name="connsiteY25" fmla="*/ 99152 h 101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29569" h="101906">
                  <a:moveTo>
                    <a:pt x="30890" y="88135"/>
                  </a:moveTo>
                  <a:lnTo>
                    <a:pt x="30890" y="88135"/>
                  </a:lnTo>
                  <a:cubicBezTo>
                    <a:pt x="27218" y="77118"/>
                    <a:pt x="28084" y="63296"/>
                    <a:pt x="19873" y="55085"/>
                  </a:cubicBezTo>
                  <a:cubicBezTo>
                    <a:pt x="6571" y="41783"/>
                    <a:pt x="23475" y="57966"/>
                    <a:pt x="6102" y="44068"/>
                  </a:cubicBezTo>
                  <a:cubicBezTo>
                    <a:pt x="4074" y="42446"/>
                    <a:pt x="1223" y="41078"/>
                    <a:pt x="593" y="38559"/>
                  </a:cubicBezTo>
                  <a:cubicBezTo>
                    <a:pt x="-743" y="33215"/>
                    <a:pt x="593" y="27542"/>
                    <a:pt x="593" y="22034"/>
                  </a:cubicBezTo>
                  <a:lnTo>
                    <a:pt x="593" y="22034"/>
                  </a:lnTo>
                  <a:cubicBezTo>
                    <a:pt x="8856" y="16526"/>
                    <a:pt x="16101" y="9044"/>
                    <a:pt x="25381" y="5509"/>
                  </a:cubicBezTo>
                  <a:cubicBezTo>
                    <a:pt x="35818" y="1533"/>
                    <a:pt x="58432" y="0"/>
                    <a:pt x="58432" y="0"/>
                  </a:cubicBezTo>
                  <a:cubicBezTo>
                    <a:pt x="61970" y="884"/>
                    <a:pt x="73754" y="3530"/>
                    <a:pt x="77711" y="5509"/>
                  </a:cubicBezTo>
                  <a:cubicBezTo>
                    <a:pt x="80672" y="6989"/>
                    <a:pt x="83389" y="8949"/>
                    <a:pt x="85974" y="11017"/>
                  </a:cubicBezTo>
                  <a:cubicBezTo>
                    <a:pt x="88002" y="12639"/>
                    <a:pt x="89159" y="15365"/>
                    <a:pt x="91482" y="16526"/>
                  </a:cubicBezTo>
                  <a:cubicBezTo>
                    <a:pt x="96676" y="19123"/>
                    <a:pt x="102499" y="20198"/>
                    <a:pt x="108008" y="22034"/>
                  </a:cubicBezTo>
                  <a:cubicBezTo>
                    <a:pt x="110762" y="22952"/>
                    <a:pt x="113367" y="24788"/>
                    <a:pt x="116270" y="24788"/>
                  </a:cubicBezTo>
                  <a:lnTo>
                    <a:pt x="132796" y="24788"/>
                  </a:lnTo>
                  <a:lnTo>
                    <a:pt x="132796" y="24788"/>
                  </a:lnTo>
                  <a:lnTo>
                    <a:pt x="154829" y="33051"/>
                  </a:lnTo>
                  <a:cubicBezTo>
                    <a:pt x="157557" y="34043"/>
                    <a:pt x="160676" y="34195"/>
                    <a:pt x="163092" y="35805"/>
                  </a:cubicBezTo>
                  <a:cubicBezTo>
                    <a:pt x="166333" y="37966"/>
                    <a:pt x="168363" y="41574"/>
                    <a:pt x="171355" y="44068"/>
                  </a:cubicBezTo>
                  <a:cubicBezTo>
                    <a:pt x="173898" y="46187"/>
                    <a:pt x="177032" y="47508"/>
                    <a:pt x="179617" y="49576"/>
                  </a:cubicBezTo>
                  <a:cubicBezTo>
                    <a:pt x="181645" y="51198"/>
                    <a:pt x="182899" y="53749"/>
                    <a:pt x="185126" y="55085"/>
                  </a:cubicBezTo>
                  <a:cubicBezTo>
                    <a:pt x="191829" y="59107"/>
                    <a:pt x="212386" y="60214"/>
                    <a:pt x="215422" y="60593"/>
                  </a:cubicBezTo>
                  <a:cubicBezTo>
                    <a:pt x="216340" y="63347"/>
                    <a:pt x="217699" y="65992"/>
                    <a:pt x="218176" y="68856"/>
                  </a:cubicBezTo>
                  <a:cubicBezTo>
                    <a:pt x="219543" y="77056"/>
                    <a:pt x="217843" y="85925"/>
                    <a:pt x="220931" y="93644"/>
                  </a:cubicBezTo>
                  <a:cubicBezTo>
                    <a:pt x="226225" y="106878"/>
                    <a:pt x="233967" y="86850"/>
                    <a:pt x="226439" y="101906"/>
                  </a:cubicBezTo>
                  <a:lnTo>
                    <a:pt x="215422" y="99152"/>
                  </a:lnTo>
                </a:path>
              </a:pathLst>
            </a:custGeom>
            <a:solidFill>
              <a:srgbClr val="FFFF00">
                <a:alpha val="40000"/>
              </a:srgb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 8"/>
            <p:cNvSpPr/>
            <p:nvPr/>
          </p:nvSpPr>
          <p:spPr>
            <a:xfrm>
              <a:off x="4660135" y="3210333"/>
              <a:ext cx="198400" cy="97481"/>
            </a:xfrm>
            <a:custGeom>
              <a:avLst/>
              <a:gdLst>
                <a:gd name="connsiteX0" fmla="*/ 5508 w 198400"/>
                <a:gd name="connsiteY0" fmla="*/ 91973 h 97481"/>
                <a:gd name="connsiteX1" fmla="*/ 5508 w 198400"/>
                <a:gd name="connsiteY1" fmla="*/ 91973 h 97481"/>
                <a:gd name="connsiteX2" fmla="*/ 22034 w 198400"/>
                <a:gd name="connsiteY2" fmla="*/ 67185 h 97481"/>
                <a:gd name="connsiteX3" fmla="*/ 22034 w 198400"/>
                <a:gd name="connsiteY3" fmla="*/ 31380 h 97481"/>
                <a:gd name="connsiteX4" fmla="*/ 16525 w 198400"/>
                <a:gd name="connsiteY4" fmla="*/ 23118 h 97481"/>
                <a:gd name="connsiteX5" fmla="*/ 0 w 198400"/>
                <a:gd name="connsiteY5" fmla="*/ 17609 h 97481"/>
                <a:gd name="connsiteX6" fmla="*/ 0 w 198400"/>
                <a:gd name="connsiteY6" fmla="*/ 17609 h 97481"/>
                <a:gd name="connsiteX7" fmla="*/ 5508 w 198400"/>
                <a:gd name="connsiteY7" fmla="*/ 1084 h 97481"/>
                <a:gd name="connsiteX8" fmla="*/ 71610 w 198400"/>
                <a:gd name="connsiteY8" fmla="*/ 3838 h 97481"/>
                <a:gd name="connsiteX9" fmla="*/ 68855 w 198400"/>
                <a:gd name="connsiteY9" fmla="*/ 23118 h 97481"/>
                <a:gd name="connsiteX10" fmla="*/ 57838 w 198400"/>
                <a:gd name="connsiteY10" fmla="*/ 36889 h 97481"/>
                <a:gd name="connsiteX11" fmla="*/ 63347 w 198400"/>
                <a:gd name="connsiteY11" fmla="*/ 67185 h 97481"/>
                <a:gd name="connsiteX12" fmla="*/ 66101 w 198400"/>
                <a:gd name="connsiteY12" fmla="*/ 75448 h 97481"/>
                <a:gd name="connsiteX13" fmla="*/ 77118 w 198400"/>
                <a:gd name="connsiteY13" fmla="*/ 86465 h 97481"/>
                <a:gd name="connsiteX14" fmla="*/ 93643 w 198400"/>
                <a:gd name="connsiteY14" fmla="*/ 91973 h 97481"/>
                <a:gd name="connsiteX15" fmla="*/ 99152 w 198400"/>
                <a:gd name="connsiteY15" fmla="*/ 86465 h 97481"/>
                <a:gd name="connsiteX16" fmla="*/ 93643 w 198400"/>
                <a:gd name="connsiteY16" fmla="*/ 50660 h 97481"/>
                <a:gd name="connsiteX17" fmla="*/ 96398 w 198400"/>
                <a:gd name="connsiteY17" fmla="*/ 28626 h 97481"/>
                <a:gd name="connsiteX18" fmla="*/ 118431 w 198400"/>
                <a:gd name="connsiteY18" fmla="*/ 28626 h 97481"/>
                <a:gd name="connsiteX19" fmla="*/ 121185 w 198400"/>
                <a:gd name="connsiteY19" fmla="*/ 36889 h 97481"/>
                <a:gd name="connsiteX20" fmla="*/ 123940 w 198400"/>
                <a:gd name="connsiteY20" fmla="*/ 83710 h 97481"/>
                <a:gd name="connsiteX21" fmla="*/ 129448 w 198400"/>
                <a:gd name="connsiteY21" fmla="*/ 89219 h 97481"/>
                <a:gd name="connsiteX22" fmla="*/ 140465 w 198400"/>
                <a:gd name="connsiteY22" fmla="*/ 91973 h 97481"/>
                <a:gd name="connsiteX23" fmla="*/ 154236 w 198400"/>
                <a:gd name="connsiteY23" fmla="*/ 89219 h 97481"/>
                <a:gd name="connsiteX24" fmla="*/ 154236 w 198400"/>
                <a:gd name="connsiteY24" fmla="*/ 25872 h 97481"/>
                <a:gd name="connsiteX25" fmla="*/ 162499 w 198400"/>
                <a:gd name="connsiteY25" fmla="*/ 17609 h 97481"/>
                <a:gd name="connsiteX26" fmla="*/ 179024 w 198400"/>
                <a:gd name="connsiteY26" fmla="*/ 3838 h 97481"/>
                <a:gd name="connsiteX27" fmla="*/ 187287 w 198400"/>
                <a:gd name="connsiteY27" fmla="*/ 6592 h 97481"/>
                <a:gd name="connsiteX28" fmla="*/ 190041 w 198400"/>
                <a:gd name="connsiteY28" fmla="*/ 53414 h 97481"/>
                <a:gd name="connsiteX29" fmla="*/ 195549 w 198400"/>
                <a:gd name="connsiteY29" fmla="*/ 69939 h 97481"/>
                <a:gd name="connsiteX30" fmla="*/ 198304 w 198400"/>
                <a:gd name="connsiteY30" fmla="*/ 91973 h 97481"/>
                <a:gd name="connsiteX31" fmla="*/ 187287 w 198400"/>
                <a:gd name="connsiteY31" fmla="*/ 97481 h 97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8400" h="97481">
                  <a:moveTo>
                    <a:pt x="5508" y="91973"/>
                  </a:moveTo>
                  <a:lnTo>
                    <a:pt x="5508" y="91973"/>
                  </a:lnTo>
                  <a:cubicBezTo>
                    <a:pt x="11017" y="83710"/>
                    <a:pt x="18054" y="76283"/>
                    <a:pt x="22034" y="67185"/>
                  </a:cubicBezTo>
                  <a:cubicBezTo>
                    <a:pt x="26217" y="57624"/>
                    <a:pt x="25305" y="41193"/>
                    <a:pt x="22034" y="31380"/>
                  </a:cubicBezTo>
                  <a:cubicBezTo>
                    <a:pt x="20987" y="28240"/>
                    <a:pt x="19332" y="24872"/>
                    <a:pt x="16525" y="23118"/>
                  </a:cubicBezTo>
                  <a:cubicBezTo>
                    <a:pt x="11601" y="20041"/>
                    <a:pt x="0" y="17609"/>
                    <a:pt x="0" y="17609"/>
                  </a:cubicBezTo>
                  <a:lnTo>
                    <a:pt x="0" y="17609"/>
                  </a:lnTo>
                  <a:lnTo>
                    <a:pt x="5508" y="1084"/>
                  </a:lnTo>
                  <a:cubicBezTo>
                    <a:pt x="27542" y="2002"/>
                    <a:pt x="50781" y="-3407"/>
                    <a:pt x="71610" y="3838"/>
                  </a:cubicBezTo>
                  <a:cubicBezTo>
                    <a:pt x="77742" y="5971"/>
                    <a:pt x="70721" y="16900"/>
                    <a:pt x="68855" y="23118"/>
                  </a:cubicBezTo>
                  <a:cubicBezTo>
                    <a:pt x="67366" y="28081"/>
                    <a:pt x="61404" y="33323"/>
                    <a:pt x="57838" y="36889"/>
                  </a:cubicBezTo>
                  <a:cubicBezTo>
                    <a:pt x="60067" y="52489"/>
                    <a:pt x="59637" y="54200"/>
                    <a:pt x="63347" y="67185"/>
                  </a:cubicBezTo>
                  <a:cubicBezTo>
                    <a:pt x="64145" y="69977"/>
                    <a:pt x="64414" y="73085"/>
                    <a:pt x="66101" y="75448"/>
                  </a:cubicBezTo>
                  <a:cubicBezTo>
                    <a:pt x="69120" y="79674"/>
                    <a:pt x="72191" y="84823"/>
                    <a:pt x="77118" y="86465"/>
                  </a:cubicBezTo>
                  <a:lnTo>
                    <a:pt x="93643" y="91973"/>
                  </a:lnTo>
                  <a:cubicBezTo>
                    <a:pt x="95479" y="90137"/>
                    <a:pt x="98936" y="89053"/>
                    <a:pt x="99152" y="86465"/>
                  </a:cubicBezTo>
                  <a:cubicBezTo>
                    <a:pt x="100573" y="69420"/>
                    <a:pt x="97912" y="63463"/>
                    <a:pt x="93643" y="50660"/>
                  </a:cubicBezTo>
                  <a:cubicBezTo>
                    <a:pt x="94561" y="43315"/>
                    <a:pt x="93392" y="35390"/>
                    <a:pt x="96398" y="28626"/>
                  </a:cubicBezTo>
                  <a:cubicBezTo>
                    <a:pt x="99163" y="22404"/>
                    <a:pt x="117839" y="28508"/>
                    <a:pt x="118431" y="28626"/>
                  </a:cubicBezTo>
                  <a:cubicBezTo>
                    <a:pt x="119349" y="31380"/>
                    <a:pt x="120896" y="34000"/>
                    <a:pt x="121185" y="36889"/>
                  </a:cubicBezTo>
                  <a:cubicBezTo>
                    <a:pt x="122741" y="52445"/>
                    <a:pt x="121502" y="68267"/>
                    <a:pt x="123940" y="83710"/>
                  </a:cubicBezTo>
                  <a:cubicBezTo>
                    <a:pt x="124345" y="86275"/>
                    <a:pt x="127125" y="88058"/>
                    <a:pt x="129448" y="89219"/>
                  </a:cubicBezTo>
                  <a:cubicBezTo>
                    <a:pt x="132834" y="90912"/>
                    <a:pt x="136793" y="91055"/>
                    <a:pt x="140465" y="91973"/>
                  </a:cubicBezTo>
                  <a:cubicBezTo>
                    <a:pt x="145055" y="91055"/>
                    <a:pt x="153030" y="93742"/>
                    <a:pt x="154236" y="89219"/>
                  </a:cubicBezTo>
                  <a:cubicBezTo>
                    <a:pt x="178293" y="-993"/>
                    <a:pt x="132379" y="91442"/>
                    <a:pt x="154236" y="25872"/>
                  </a:cubicBezTo>
                  <a:cubicBezTo>
                    <a:pt x="155468" y="22177"/>
                    <a:pt x="159541" y="20144"/>
                    <a:pt x="162499" y="17609"/>
                  </a:cubicBezTo>
                  <a:cubicBezTo>
                    <a:pt x="185402" y="-2021"/>
                    <a:pt x="164722" y="18143"/>
                    <a:pt x="179024" y="3838"/>
                  </a:cubicBezTo>
                  <a:cubicBezTo>
                    <a:pt x="181778" y="4756"/>
                    <a:pt x="186657" y="3758"/>
                    <a:pt x="187287" y="6592"/>
                  </a:cubicBezTo>
                  <a:cubicBezTo>
                    <a:pt x="190679" y="21854"/>
                    <a:pt x="188019" y="37911"/>
                    <a:pt x="190041" y="53414"/>
                  </a:cubicBezTo>
                  <a:cubicBezTo>
                    <a:pt x="190792" y="59171"/>
                    <a:pt x="194140" y="64306"/>
                    <a:pt x="195549" y="69939"/>
                  </a:cubicBezTo>
                  <a:cubicBezTo>
                    <a:pt x="199195" y="84519"/>
                    <a:pt x="198304" y="77171"/>
                    <a:pt x="198304" y="91973"/>
                  </a:cubicBezTo>
                  <a:lnTo>
                    <a:pt x="187287" y="97481"/>
                  </a:lnTo>
                </a:path>
              </a:pathLst>
            </a:custGeom>
            <a:solidFill>
              <a:srgbClr val="FFFF00">
                <a:alpha val="40000"/>
              </a:srgb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17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55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316" y="885524"/>
            <a:ext cx="11029616" cy="551299"/>
          </a:xfrm>
        </p:spPr>
        <p:txBody>
          <a:bodyPr/>
          <a:lstStyle/>
          <a:p>
            <a:r>
              <a:rPr lang="en-GB" dirty="0" smtClean="0"/>
              <a:t>Cracking of the films </a:t>
            </a:r>
            <a:r>
              <a:rPr lang="en-GB" b="1" dirty="0" smtClean="0">
                <a:solidFill>
                  <a:srgbClr val="00B0F0"/>
                </a:solidFill>
              </a:rPr>
              <a:t>after</a:t>
            </a:r>
            <a:r>
              <a:rPr lang="en-GB" dirty="0" smtClean="0"/>
              <a:t> annealing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095676" y="2060144"/>
          <a:ext cx="10003583" cy="312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1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9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73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8818">
                <a:tc>
                  <a:txBody>
                    <a:bodyPr/>
                    <a:lstStyle/>
                    <a:p>
                      <a:r>
                        <a:rPr lang="en-GB" sz="2000" baseline="0" dirty="0" smtClean="0">
                          <a:latin typeface="Agency FB" panose="020B0503020202020204" pitchFamily="34" charset="0"/>
                        </a:rPr>
                        <a:t>T </a:t>
                      </a:r>
                      <a:r>
                        <a:rPr lang="en-GB" sz="2000" baseline="-25000" dirty="0" smtClean="0">
                          <a:latin typeface="Agency FB" panose="020B0503020202020204" pitchFamily="34" charset="0"/>
                        </a:rPr>
                        <a:t>annealing</a:t>
                      </a:r>
                      <a:r>
                        <a:rPr lang="en-GB" sz="2000" baseline="0" dirty="0" smtClean="0">
                          <a:latin typeface="Agency FB" panose="020B0503020202020204" pitchFamily="34" charset="0"/>
                        </a:rPr>
                        <a:t> = 700</a:t>
                      </a:r>
                      <a:r>
                        <a:rPr lang="en-GB" sz="2000" baseline="50000" dirty="0" smtClean="0">
                          <a:latin typeface="Agency FB" panose="020B0503020202020204" pitchFamily="34" charset="0"/>
                        </a:rPr>
                        <a:t>o</a:t>
                      </a:r>
                      <a:r>
                        <a:rPr lang="en-GB" sz="2000" baseline="0" dirty="0" smtClean="0">
                          <a:latin typeface="Agency FB" panose="020B0503020202020204" pitchFamily="34" charset="0"/>
                        </a:rPr>
                        <a:t>C</a:t>
                      </a:r>
                      <a:endParaRPr lang="en-GB" sz="2000" dirty="0">
                        <a:latin typeface="Agency FB" panose="020B050302020202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175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>
                          <a:latin typeface="Agency FB" panose="020B0503020202020204" pitchFamily="34" charset="0"/>
                        </a:rPr>
                        <a:t>T </a:t>
                      </a:r>
                      <a:r>
                        <a:rPr lang="en-GB" sz="2000" baseline="-25000" dirty="0" smtClean="0">
                          <a:latin typeface="Agency FB" panose="020B0503020202020204" pitchFamily="34" charset="0"/>
                        </a:rPr>
                        <a:t>annealing</a:t>
                      </a:r>
                      <a:r>
                        <a:rPr lang="en-GB" sz="2000" baseline="0" dirty="0" smtClean="0">
                          <a:latin typeface="Agency FB" panose="020B0503020202020204" pitchFamily="34" charset="0"/>
                        </a:rPr>
                        <a:t> = 750</a:t>
                      </a:r>
                      <a:r>
                        <a:rPr lang="en-GB" sz="2000" baseline="50000" dirty="0" smtClean="0">
                          <a:latin typeface="Agency FB" panose="020B0503020202020204" pitchFamily="34" charset="0"/>
                        </a:rPr>
                        <a:t>o</a:t>
                      </a:r>
                      <a:r>
                        <a:rPr lang="en-GB" sz="2000" baseline="0" dirty="0" smtClean="0">
                          <a:latin typeface="Agency FB" panose="020B0503020202020204" pitchFamily="34" charset="0"/>
                        </a:rPr>
                        <a:t>C</a:t>
                      </a:r>
                      <a:endParaRPr lang="en-GB" sz="2000" dirty="0" smtClean="0">
                        <a:latin typeface="Agency FB" panose="020B0503020202020204" pitchFamily="34" charset="0"/>
                      </a:endParaRP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559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>
                          <a:latin typeface="Agency FB" panose="020B0503020202020204" pitchFamily="34" charset="0"/>
                        </a:rPr>
                        <a:t>T </a:t>
                      </a:r>
                      <a:r>
                        <a:rPr lang="en-GB" sz="2000" baseline="-25000" dirty="0" smtClean="0">
                          <a:latin typeface="Agency FB" panose="020B0503020202020204" pitchFamily="34" charset="0"/>
                        </a:rPr>
                        <a:t>annealing</a:t>
                      </a:r>
                      <a:r>
                        <a:rPr lang="en-GB" sz="2000" baseline="0" dirty="0" smtClean="0">
                          <a:latin typeface="Agency FB" panose="020B0503020202020204" pitchFamily="34" charset="0"/>
                        </a:rPr>
                        <a:t> = 700</a:t>
                      </a:r>
                      <a:r>
                        <a:rPr lang="en-GB" sz="2000" baseline="50000" dirty="0" smtClean="0">
                          <a:latin typeface="Agency FB" panose="020B0503020202020204" pitchFamily="34" charset="0"/>
                        </a:rPr>
                        <a:t>o</a:t>
                      </a:r>
                      <a:r>
                        <a:rPr lang="en-GB" sz="2000" baseline="0" dirty="0" smtClean="0">
                          <a:latin typeface="Agency FB" panose="020B0503020202020204" pitchFamily="34" charset="0"/>
                        </a:rPr>
                        <a:t>C</a:t>
                      </a:r>
                      <a:endParaRPr lang="en-GB" sz="2000" dirty="0" smtClean="0">
                        <a:latin typeface="Agency FB" panose="020B0503020202020204" pitchFamily="34" charset="0"/>
                      </a:endParaRPr>
                    </a:p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588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527" y="2952889"/>
            <a:ext cx="3097885" cy="21055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379" y="2952889"/>
            <a:ext cx="3166144" cy="21055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6511" y="2952889"/>
            <a:ext cx="3124824" cy="21055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52175" y="5489564"/>
            <a:ext cx="8200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</a:rPr>
              <a:t>Without solving “cracking” problem not RF compatible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95676" y="2060144"/>
            <a:ext cx="10003583" cy="312470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129514" y="4480935"/>
            <a:ext cx="822661" cy="338554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100 µm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4336" y="4399490"/>
            <a:ext cx="720069" cy="338554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10 µm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50191" y="4505206"/>
            <a:ext cx="720069" cy="338554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20 µm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45811" y="4821780"/>
            <a:ext cx="188094" cy="918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68480" y="4778364"/>
            <a:ext cx="23589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922667" y="4867499"/>
            <a:ext cx="166256" cy="461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18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5341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Proposal: Intermediate layer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910989"/>
            <a:ext cx="11029615" cy="367830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Works as “buffer” layer to reduce residual stresses in the films (to </a:t>
            </a:r>
            <a:r>
              <a:rPr lang="en-GB" sz="2400" b="1" dirty="0" smtClean="0">
                <a:solidFill>
                  <a:srgbClr val="C00000"/>
                </a:solidFill>
              </a:rPr>
              <a:t>solve cracking problem </a:t>
            </a:r>
            <a:r>
              <a:rPr lang="en-GB" sz="2400" dirty="0" smtClean="0"/>
              <a:t>for the films reacted </a:t>
            </a:r>
            <a:r>
              <a:rPr lang="en-GB" sz="2400" b="1" dirty="0" smtClean="0">
                <a:solidFill>
                  <a:schemeClr val="tx1"/>
                </a:solidFill>
              </a:rPr>
              <a:t>AFTER</a:t>
            </a:r>
            <a:r>
              <a:rPr lang="en-GB" sz="2400" dirty="0" smtClean="0">
                <a:solidFill>
                  <a:srgbClr val="255CF7"/>
                </a:solidFill>
              </a:rPr>
              <a:t> </a:t>
            </a:r>
            <a:r>
              <a:rPr lang="en-GB" sz="2400" dirty="0" smtClean="0"/>
              <a:t>the coating)</a:t>
            </a:r>
          </a:p>
          <a:p>
            <a:r>
              <a:rPr lang="en-GB" sz="2400" dirty="0" smtClean="0"/>
              <a:t>Decrease lattice mismatch, i.e. improving crystalline lattice order (to </a:t>
            </a:r>
            <a:r>
              <a:rPr lang="en-GB" sz="2400" b="1" dirty="0" smtClean="0">
                <a:solidFill>
                  <a:srgbClr val="C00000"/>
                </a:solidFill>
              </a:rPr>
              <a:t>avoid </a:t>
            </a:r>
            <a:r>
              <a:rPr lang="en-GB" sz="2400" b="1" i="1" dirty="0" smtClean="0">
                <a:solidFill>
                  <a:srgbClr val="C00000"/>
                </a:solidFill>
              </a:rPr>
              <a:t>T</a:t>
            </a:r>
            <a:r>
              <a:rPr lang="en-GB" sz="2400" b="1" baseline="-25000" dirty="0" smtClean="0">
                <a:solidFill>
                  <a:srgbClr val="C00000"/>
                </a:solidFill>
              </a:rPr>
              <a:t>c </a:t>
            </a:r>
            <a:r>
              <a:rPr lang="en-GB" sz="2400" b="1" dirty="0" smtClean="0">
                <a:solidFill>
                  <a:srgbClr val="C00000"/>
                </a:solidFill>
              </a:rPr>
              <a:t>depression</a:t>
            </a:r>
            <a:r>
              <a:rPr lang="en-GB" sz="2400" dirty="0" smtClean="0"/>
              <a:t>) [2]</a:t>
            </a:r>
          </a:p>
          <a:p>
            <a:r>
              <a:rPr lang="en-GB" sz="2400" dirty="0" smtClean="0"/>
              <a:t>Diffusion barrier layer (to </a:t>
            </a:r>
            <a:r>
              <a:rPr lang="en-GB" sz="2400" b="1" dirty="0" smtClean="0">
                <a:solidFill>
                  <a:srgbClr val="C00000"/>
                </a:solidFill>
              </a:rPr>
              <a:t>prevent copper </a:t>
            </a:r>
            <a:r>
              <a:rPr lang="en-GB" sz="2400" b="1" dirty="0" err="1" smtClean="0">
                <a:solidFill>
                  <a:srgbClr val="C00000"/>
                </a:solidFill>
              </a:rPr>
              <a:t>interdiffusion</a:t>
            </a:r>
            <a:r>
              <a:rPr lang="en-GB" sz="2400" b="1" dirty="0" smtClean="0">
                <a:solidFill>
                  <a:srgbClr val="C00000"/>
                </a:solidFill>
              </a:rPr>
              <a:t> </a:t>
            </a:r>
            <a:r>
              <a:rPr lang="en-GB" sz="2400" dirty="0" smtClean="0"/>
              <a:t>into </a:t>
            </a:r>
            <a:r>
              <a:rPr lang="en-GB" sz="2400" i="1" dirty="0" smtClean="0"/>
              <a:t>Nb</a:t>
            </a:r>
            <a:r>
              <a:rPr lang="en-GB" sz="2400" baseline="-25000" dirty="0" smtClean="0"/>
              <a:t>3</a:t>
            </a:r>
            <a:r>
              <a:rPr lang="en-GB" sz="2400" i="1" dirty="0" smtClean="0"/>
              <a:t>Sn</a:t>
            </a:r>
            <a:r>
              <a:rPr lang="en-GB" sz="2400" dirty="0" smtClean="0"/>
              <a:t> layer)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</a:rPr>
              <a:t>Possible candidates </a:t>
            </a:r>
            <a:r>
              <a:rPr lang="en-GB" sz="2000" dirty="0" smtClean="0"/>
              <a:t>– </a:t>
            </a:r>
            <a:r>
              <a:rPr lang="en-GB" sz="2000" i="1" dirty="0" smtClean="0"/>
              <a:t>Nb</a:t>
            </a:r>
            <a:r>
              <a:rPr lang="en-GB" sz="2000" dirty="0" smtClean="0"/>
              <a:t>, </a:t>
            </a:r>
            <a:r>
              <a:rPr lang="en-GB" sz="2000" i="1" dirty="0" smtClean="0"/>
              <a:t>Ta</a:t>
            </a:r>
            <a:r>
              <a:rPr lang="en-GB" sz="2000" dirty="0" smtClean="0"/>
              <a:t>,  </a:t>
            </a:r>
            <a:r>
              <a:rPr lang="en-GB" sz="2000" i="1" dirty="0" smtClean="0"/>
              <a:t>Al</a:t>
            </a:r>
            <a:r>
              <a:rPr lang="en-GB" sz="2000" baseline="-25000" dirty="0" smtClean="0"/>
              <a:t>2</a:t>
            </a:r>
            <a:r>
              <a:rPr lang="en-GB" sz="2000" i="1" dirty="0" smtClean="0"/>
              <a:t>O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…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000" smtClean="0"/>
              <a:pPr/>
              <a:t>19</a:t>
            </a:fld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918602" y="5777887"/>
            <a:ext cx="54929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[2] Hein</a:t>
            </a:r>
            <a:r>
              <a:rPr lang="en-GB" sz="1200" dirty="0"/>
              <a:t>. The A15 story</a:t>
            </a:r>
            <a:r>
              <a:rPr lang="en-GB" sz="1200" dirty="0" smtClean="0"/>
              <a:t>. </a:t>
            </a:r>
            <a:r>
              <a:rPr lang="en-GB" sz="1200" dirty="0" smtClean="0">
                <a:hlinkClick r:id="rId3"/>
              </a:rPr>
              <a:t>The </a:t>
            </a:r>
            <a:r>
              <a:rPr lang="en-GB" sz="1200" dirty="0">
                <a:hlinkClick r:id="rId3"/>
              </a:rPr>
              <a:t>Science and Technology of Superconductivity</a:t>
            </a:r>
            <a:r>
              <a:rPr lang="en-GB" sz="1200" dirty="0"/>
              <a:t> pp 333-372</a:t>
            </a:r>
          </a:p>
        </p:txBody>
      </p:sp>
    </p:spTree>
    <p:extLst>
      <p:ext uri="{BB962C8B-B14F-4D97-AF65-F5344CB8AC3E}">
        <p14:creationId xmlns:p14="http://schemas.microsoft.com/office/powerpoint/2010/main" val="7299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190" y="413398"/>
            <a:ext cx="11029616" cy="101380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072077"/>
            <a:ext cx="11029615" cy="3678303"/>
          </a:xfrm>
          <a:effectLst/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800" dirty="0" smtClean="0"/>
              <a:t> Motivation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 smtClean="0"/>
              <a:t> Sample preparation &amp; analysis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 smtClean="0"/>
              <a:t> Critical temperature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/>
              <a:t> Substrate choice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Achievements and future actions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2000" smtClean="0"/>
              <a:pPr/>
              <a:t>2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837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165014"/>
              </p:ext>
            </p:extLst>
          </p:nvPr>
        </p:nvGraphicFramePr>
        <p:xfrm>
          <a:off x="2143656" y="1332827"/>
          <a:ext cx="6972072" cy="5334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09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43656" y="1332827"/>
                        <a:ext cx="6972072" cy="5334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926956"/>
              </p:ext>
            </p:extLst>
          </p:nvPr>
        </p:nvGraphicFramePr>
        <p:xfrm>
          <a:off x="2143656" y="1332827"/>
          <a:ext cx="6972072" cy="5334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10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43656" y="1332827"/>
                        <a:ext cx="6972072" cy="5334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837" y="846507"/>
            <a:ext cx="11029616" cy="532049"/>
          </a:xfrm>
        </p:spPr>
        <p:txBody>
          <a:bodyPr/>
          <a:lstStyle/>
          <a:p>
            <a:r>
              <a:rPr lang="en-GB" dirty="0" smtClean="0"/>
              <a:t>Intermediate layer: preliminary results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681631" y="6298401"/>
            <a:ext cx="4572000" cy="36933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[1] 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A. </a:t>
            </a:r>
            <a:r>
              <a:rPr lang="en-GB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Godeke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GB" sz="12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Supercond</a:t>
            </a:r>
            <a:r>
              <a:rPr lang="en-GB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Sci. Technol., 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  <a:r>
              <a:rPr lang="en-GB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19 (2006) R68-R80</a:t>
            </a:r>
            <a:r>
              <a:rPr lang="en-GB" i="1" dirty="0">
                <a:solidFill>
                  <a:schemeClr val="accent6"/>
                </a:solidFill>
              </a:rPr>
              <a:t> 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62967" y="1949434"/>
            <a:ext cx="2992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How to increase </a:t>
            </a:r>
            <a:r>
              <a:rPr lang="en-GB" sz="2400" b="1" i="1" dirty="0" smtClean="0">
                <a:solidFill>
                  <a:schemeClr val="bg1"/>
                </a:solidFill>
              </a:rPr>
              <a:t>T</a:t>
            </a:r>
            <a:r>
              <a:rPr lang="en-GB" sz="2400" b="1" baseline="-25000" dirty="0" smtClean="0">
                <a:solidFill>
                  <a:schemeClr val="bg1"/>
                </a:solidFill>
              </a:rPr>
              <a:t>c</a:t>
            </a:r>
            <a:r>
              <a:rPr lang="en-GB" sz="2400" b="1" dirty="0" smtClean="0">
                <a:solidFill>
                  <a:schemeClr val="bg1"/>
                </a:solidFill>
              </a:rPr>
              <a:t>?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20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3135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869260"/>
            <a:ext cx="11003446" cy="4343786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600" dirty="0" smtClean="0"/>
              <a:t>We are able to produce high quality films (good composition, </a:t>
            </a:r>
            <a:r>
              <a:rPr lang="en-GB" sz="9600" dirty="0"/>
              <a:t>crack-free </a:t>
            </a:r>
            <a:r>
              <a:rPr lang="en-GB" sz="9600" dirty="0" smtClean="0"/>
              <a:t>surface, on copper ~ 16 K,  ceramic – 17K, on copper with intermediate layer 17.4 K)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96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600" dirty="0" smtClean="0"/>
              <a:t>Impact of the copper substrate, i.e. increasing in disorder degree and copper </a:t>
            </a:r>
            <a:r>
              <a:rPr lang="en-GB" sz="9600" dirty="0" err="1" smtClean="0"/>
              <a:t>interdiffusion</a:t>
            </a:r>
            <a:r>
              <a:rPr lang="en-GB" sz="9600" dirty="0" smtClean="0"/>
              <a:t> after annealing,  can be minimised by using intermediate layer.  First results showing effectivity of the approach.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96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600" dirty="0" smtClean="0"/>
              <a:t>First QPR sample in order to test RF properties of the film has been coated</a:t>
            </a:r>
            <a:r>
              <a:rPr lang="en-GB" sz="9600" dirty="0"/>
              <a:t> </a:t>
            </a:r>
            <a:r>
              <a:rPr lang="en-GB" sz="9600" dirty="0" smtClean="0"/>
              <a:t>and measured. Modest RF performances due to coating technical issue. Next QPR coating expected before July 2018. 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21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7922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992605"/>
            <a:ext cx="11029615" cy="3678303"/>
          </a:xfrm>
        </p:spPr>
        <p:txBody>
          <a:bodyPr/>
          <a:lstStyle/>
          <a:p>
            <a:pPr marL="0" indent="0" algn="ctr">
              <a:buNone/>
            </a:pPr>
            <a:r>
              <a:rPr lang="en-GB" sz="4400" dirty="0" smtClean="0"/>
              <a:t>Thank you for your attention!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22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6998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Accelerating Superconducting RF cavities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986925" y="6292468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z="2400" smtClean="0"/>
              <a:pPr/>
              <a:t>3</a:t>
            </a:fld>
            <a:endParaRPr lang="en-US" sz="2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2366135" y="2561646"/>
            <a:ext cx="1899224" cy="1457867"/>
            <a:chOff x="8628001" y="2597093"/>
            <a:chExt cx="1896533" cy="1587639"/>
          </a:xfrm>
        </p:grpSpPr>
        <p:sp>
          <p:nvSpPr>
            <p:cNvPr id="12" name="Oval 11"/>
            <p:cNvSpPr/>
            <p:nvPr/>
          </p:nvSpPr>
          <p:spPr>
            <a:xfrm>
              <a:off x="8628001" y="3065761"/>
              <a:ext cx="1896533" cy="6604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291119" y="2692011"/>
              <a:ext cx="538855" cy="13978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384699" y="3026864"/>
              <a:ext cx="363738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246307" y="3123957"/>
              <a:ext cx="91352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247349" y="3616442"/>
              <a:ext cx="117173" cy="490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784779" y="3123957"/>
              <a:ext cx="88313" cy="481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784779" y="3613930"/>
              <a:ext cx="92235" cy="5389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325529" y="4047838"/>
              <a:ext cx="45719" cy="7823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328130" y="2655758"/>
              <a:ext cx="45719" cy="774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751254" y="3992372"/>
              <a:ext cx="45719" cy="13689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748677" y="2655758"/>
              <a:ext cx="45719" cy="8222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8729784" y="3138141"/>
              <a:ext cx="1692966" cy="51563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371248" y="2597093"/>
              <a:ext cx="382607" cy="15876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868947" y="2316123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Copper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8599" y="3480223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Niobium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6" name="Straight Arrow Connector 5"/>
          <p:cNvCxnSpPr>
            <a:stCxn id="29" idx="3"/>
          </p:cNvCxnSpPr>
          <p:nvPr/>
        </p:nvCxnSpPr>
        <p:spPr>
          <a:xfrm flipV="1">
            <a:off x="2400796" y="3469122"/>
            <a:ext cx="371301" cy="195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8" idx="1"/>
          </p:cNvCxnSpPr>
          <p:nvPr/>
        </p:nvCxnSpPr>
        <p:spPr>
          <a:xfrm flipH="1">
            <a:off x="3591752" y="2500789"/>
            <a:ext cx="277195" cy="17831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30149" y="1887548"/>
            <a:ext cx="5608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/>
              <a:t>Thin film approach used un CERN :  </a:t>
            </a:r>
            <a:r>
              <a:rPr lang="en-GB" b="1" i="1" u="sng" dirty="0"/>
              <a:t>Nb</a:t>
            </a:r>
            <a:r>
              <a:rPr lang="en-GB" b="1" u="sng" dirty="0"/>
              <a:t> on copper </a:t>
            </a:r>
            <a:endParaRPr lang="en-GB" u="sng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701178"/>
              </p:ext>
            </p:extLst>
          </p:nvPr>
        </p:nvGraphicFramePr>
        <p:xfrm>
          <a:off x="370125" y="4429760"/>
          <a:ext cx="5859758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3517">
                  <a:extLst>
                    <a:ext uri="{9D8B030D-6E8A-4147-A177-3AD203B41FA5}">
                      <a16:colId xmlns:a16="http://schemas.microsoft.com/office/drawing/2014/main" val="2831004149"/>
                    </a:ext>
                  </a:extLst>
                </a:gridCol>
                <a:gridCol w="2936241">
                  <a:extLst>
                    <a:ext uri="{9D8B030D-6E8A-4147-A177-3AD203B41FA5}">
                      <a16:colId xmlns:a16="http://schemas.microsoft.com/office/drawing/2014/main" val="2411687191"/>
                    </a:ext>
                  </a:extLst>
                </a:gridCol>
              </a:tblGrid>
              <a:tr h="43290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 smtClean="0">
                          <a:solidFill>
                            <a:schemeClr val="bg1"/>
                          </a:solidFill>
                        </a:rPr>
                        <a:t>“-”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“+”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533066"/>
                  </a:ext>
                </a:extLst>
              </a:tr>
              <a:tr h="1363385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bg1"/>
                          </a:solidFill>
                        </a:rPr>
                        <a:t>Q-slope not fully understood/explained</a:t>
                      </a:r>
                      <a:r>
                        <a:rPr lang="en-GB" sz="1050" b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tx2"/>
                          </a:solidFill>
                          <a:latin typeface="+mn-lt"/>
                        </a:rPr>
                        <a:t>“Cheap” bulk material (Cu)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tx2"/>
                          </a:solidFill>
                          <a:latin typeface="+mn-lt"/>
                        </a:rPr>
                        <a:t>High thermal conductivity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tx2"/>
                          </a:solidFill>
                          <a:latin typeface="+mn-lt"/>
                        </a:rPr>
                        <a:t>Well known technique used since LEP generation at CERN</a:t>
                      </a:r>
                      <a:endParaRPr lang="en-GB" sz="1600" b="0" i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047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460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5008881" y="3393639"/>
            <a:ext cx="2927334" cy="830997"/>
          </a:xfrm>
          <a:prstGeom prst="rect">
            <a:avLst/>
          </a:prstGeom>
          <a:solidFill>
            <a:srgbClr val="FFC000"/>
          </a:solidFill>
          <a:ln w="349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sz="2400" b="1" dirty="0"/>
          </a:p>
          <a:p>
            <a:endParaRPr lang="en-GB" sz="2400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Accelerating Superconducting RF cavities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986925" y="6292468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z="2400" smtClean="0"/>
              <a:pPr/>
              <a:t>4</a:t>
            </a:fld>
            <a:endParaRPr lang="en-US" sz="2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2366135" y="2561646"/>
            <a:ext cx="1899224" cy="1457867"/>
            <a:chOff x="8628001" y="2597093"/>
            <a:chExt cx="1896533" cy="1587639"/>
          </a:xfrm>
        </p:grpSpPr>
        <p:sp>
          <p:nvSpPr>
            <p:cNvPr id="12" name="Oval 11"/>
            <p:cNvSpPr/>
            <p:nvPr/>
          </p:nvSpPr>
          <p:spPr>
            <a:xfrm>
              <a:off x="8628001" y="3065761"/>
              <a:ext cx="1896533" cy="6604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291119" y="2692011"/>
              <a:ext cx="538855" cy="13978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384699" y="3026864"/>
              <a:ext cx="363738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246307" y="3123957"/>
              <a:ext cx="91352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247349" y="3616442"/>
              <a:ext cx="117173" cy="490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784779" y="3123957"/>
              <a:ext cx="88313" cy="481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784779" y="3613930"/>
              <a:ext cx="92235" cy="5389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325529" y="4047838"/>
              <a:ext cx="45719" cy="7823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328130" y="2655758"/>
              <a:ext cx="45719" cy="774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751254" y="3992372"/>
              <a:ext cx="45719" cy="13689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748677" y="2655758"/>
              <a:ext cx="45719" cy="8222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8729784" y="3138141"/>
              <a:ext cx="1692966" cy="51563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371248" y="2597093"/>
              <a:ext cx="382607" cy="15876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868947" y="2316123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Copper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8599" y="3480223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Niobium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6" name="Straight Arrow Connector 5"/>
          <p:cNvCxnSpPr>
            <a:stCxn id="29" idx="3"/>
          </p:cNvCxnSpPr>
          <p:nvPr/>
        </p:nvCxnSpPr>
        <p:spPr>
          <a:xfrm flipV="1">
            <a:off x="2400796" y="3469122"/>
            <a:ext cx="371301" cy="195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8" idx="1"/>
          </p:cNvCxnSpPr>
          <p:nvPr/>
        </p:nvCxnSpPr>
        <p:spPr>
          <a:xfrm flipH="1">
            <a:off x="3591752" y="2500789"/>
            <a:ext cx="277195" cy="17831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91376" y="3567005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 smtClean="0"/>
              <a:t>Nb</a:t>
            </a:r>
            <a:endParaRPr lang="en-GB" sz="3200" b="1" i="1" dirty="0"/>
          </a:p>
        </p:txBody>
      </p:sp>
      <p:sp>
        <p:nvSpPr>
          <p:cNvPr id="31" name="Right Arrow 30"/>
          <p:cNvSpPr/>
          <p:nvPr/>
        </p:nvSpPr>
        <p:spPr>
          <a:xfrm>
            <a:off x="5979224" y="3512480"/>
            <a:ext cx="680680" cy="617645"/>
          </a:xfrm>
          <a:prstGeom prst="rightArrow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6659904" y="3537560"/>
            <a:ext cx="1276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 smtClean="0"/>
              <a:t>Nb</a:t>
            </a:r>
            <a:r>
              <a:rPr lang="en-GB" sz="1600" b="1" i="1" dirty="0" smtClean="0"/>
              <a:t>3</a:t>
            </a:r>
            <a:r>
              <a:rPr lang="en-GB" sz="3200" b="1" i="1" dirty="0" smtClean="0"/>
              <a:t>Sn</a:t>
            </a:r>
            <a:endParaRPr lang="en-GB" sz="3200" b="1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430149" y="1887548"/>
            <a:ext cx="5608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/>
              <a:t>Thin film approach used un CERN :  </a:t>
            </a:r>
            <a:r>
              <a:rPr lang="en-GB" b="1" i="1" u="sng" dirty="0"/>
              <a:t>Nb</a:t>
            </a:r>
            <a:r>
              <a:rPr lang="en-GB" b="1" u="sng" dirty="0"/>
              <a:t> on copper </a:t>
            </a:r>
            <a:endParaRPr lang="en-GB" u="sng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999619"/>
              </p:ext>
            </p:extLst>
          </p:nvPr>
        </p:nvGraphicFramePr>
        <p:xfrm>
          <a:off x="370125" y="4429760"/>
          <a:ext cx="5859758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3517">
                  <a:extLst>
                    <a:ext uri="{9D8B030D-6E8A-4147-A177-3AD203B41FA5}">
                      <a16:colId xmlns:a16="http://schemas.microsoft.com/office/drawing/2014/main" val="2831004149"/>
                    </a:ext>
                  </a:extLst>
                </a:gridCol>
                <a:gridCol w="2936241">
                  <a:extLst>
                    <a:ext uri="{9D8B030D-6E8A-4147-A177-3AD203B41FA5}">
                      <a16:colId xmlns:a16="http://schemas.microsoft.com/office/drawing/2014/main" val="2411687191"/>
                    </a:ext>
                  </a:extLst>
                </a:gridCol>
              </a:tblGrid>
              <a:tr h="43290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 smtClean="0">
                          <a:solidFill>
                            <a:schemeClr val="bg1"/>
                          </a:solidFill>
                        </a:rPr>
                        <a:t>“-”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“+”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533066"/>
                  </a:ext>
                </a:extLst>
              </a:tr>
              <a:tr h="1363385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bg1"/>
                          </a:solidFill>
                        </a:rPr>
                        <a:t>Q-slope not fully understood/explained</a:t>
                      </a:r>
                      <a:r>
                        <a:rPr lang="en-GB" sz="1050" b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tx2"/>
                          </a:solidFill>
                          <a:latin typeface="+mn-lt"/>
                        </a:rPr>
                        <a:t>“Cheap” bulk material (Cu)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tx2"/>
                          </a:solidFill>
                          <a:latin typeface="+mn-lt"/>
                        </a:rPr>
                        <a:t>High thermal conductivity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tx2"/>
                          </a:solidFill>
                          <a:latin typeface="+mn-lt"/>
                        </a:rPr>
                        <a:t>Well known technique used since LEP generation at CERN</a:t>
                      </a:r>
                      <a:endParaRPr lang="en-GB" sz="1600" b="0" i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047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19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5008881" y="3393639"/>
            <a:ext cx="2927334" cy="830997"/>
          </a:xfrm>
          <a:prstGeom prst="rect">
            <a:avLst/>
          </a:prstGeom>
          <a:solidFill>
            <a:srgbClr val="FFC000"/>
          </a:solidFill>
          <a:ln w="349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sz="2400" b="1" dirty="0"/>
          </a:p>
          <a:p>
            <a:endParaRPr lang="en-GB" sz="2400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Accelerating Superconducting RF cavities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986925" y="6292468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z="2400" smtClean="0"/>
              <a:pPr/>
              <a:t>5</a:t>
            </a:fld>
            <a:endParaRPr lang="en-US" sz="2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2366135" y="2561646"/>
            <a:ext cx="1899224" cy="1457867"/>
            <a:chOff x="8628001" y="2597093"/>
            <a:chExt cx="1896533" cy="1587639"/>
          </a:xfrm>
        </p:grpSpPr>
        <p:sp>
          <p:nvSpPr>
            <p:cNvPr id="12" name="Oval 11"/>
            <p:cNvSpPr/>
            <p:nvPr/>
          </p:nvSpPr>
          <p:spPr>
            <a:xfrm>
              <a:off x="8628001" y="3065761"/>
              <a:ext cx="1896533" cy="6604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291119" y="2692011"/>
              <a:ext cx="538855" cy="13978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384699" y="3026864"/>
              <a:ext cx="363738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246307" y="3123957"/>
              <a:ext cx="91352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247349" y="3616442"/>
              <a:ext cx="117173" cy="490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784779" y="3123957"/>
              <a:ext cx="88313" cy="481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784779" y="3613930"/>
              <a:ext cx="92235" cy="5389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325529" y="4047838"/>
              <a:ext cx="45719" cy="7823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328130" y="2655758"/>
              <a:ext cx="45719" cy="774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751254" y="3992372"/>
              <a:ext cx="45719" cy="13689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748677" y="2655758"/>
              <a:ext cx="45719" cy="8222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8729784" y="3138141"/>
              <a:ext cx="1692966" cy="51563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371248" y="2597093"/>
              <a:ext cx="382607" cy="15876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868947" y="2316123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Copper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8599" y="3480223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Niobium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6" name="Straight Arrow Connector 5"/>
          <p:cNvCxnSpPr>
            <a:stCxn id="29" idx="3"/>
          </p:cNvCxnSpPr>
          <p:nvPr/>
        </p:nvCxnSpPr>
        <p:spPr>
          <a:xfrm flipV="1">
            <a:off x="2400796" y="3469122"/>
            <a:ext cx="371301" cy="195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8" idx="1"/>
          </p:cNvCxnSpPr>
          <p:nvPr/>
        </p:nvCxnSpPr>
        <p:spPr>
          <a:xfrm flipH="1">
            <a:off x="3591752" y="2500789"/>
            <a:ext cx="277195" cy="17831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91376" y="3567005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 smtClean="0"/>
              <a:t>Nb</a:t>
            </a:r>
            <a:endParaRPr lang="en-GB" sz="3200" b="1" i="1" dirty="0"/>
          </a:p>
        </p:txBody>
      </p:sp>
      <p:sp>
        <p:nvSpPr>
          <p:cNvPr id="31" name="Right Arrow 30"/>
          <p:cNvSpPr/>
          <p:nvPr/>
        </p:nvSpPr>
        <p:spPr>
          <a:xfrm>
            <a:off x="5979224" y="3512480"/>
            <a:ext cx="680680" cy="617645"/>
          </a:xfrm>
          <a:prstGeom prst="rightArrow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985679"/>
              </p:ext>
            </p:extLst>
          </p:nvPr>
        </p:nvGraphicFramePr>
        <p:xfrm>
          <a:off x="8006080" y="2374608"/>
          <a:ext cx="3719850" cy="858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9925">
                  <a:extLst>
                    <a:ext uri="{9D8B030D-6E8A-4147-A177-3AD203B41FA5}">
                      <a16:colId xmlns:a16="http://schemas.microsoft.com/office/drawing/2014/main" val="2831004149"/>
                    </a:ext>
                  </a:extLst>
                </a:gridCol>
                <a:gridCol w="1859925">
                  <a:extLst>
                    <a:ext uri="{9D8B030D-6E8A-4147-A177-3AD203B41FA5}">
                      <a16:colId xmlns:a16="http://schemas.microsoft.com/office/drawing/2014/main" val="2411687191"/>
                    </a:ext>
                  </a:extLst>
                </a:gridCol>
              </a:tblGrid>
              <a:tr h="492374">
                <a:tc rowSpan="2">
                  <a:txBody>
                    <a:bodyPr/>
                    <a:lstStyle/>
                    <a:p>
                      <a:pPr algn="ctr"/>
                      <a:r>
                        <a:rPr lang="en-GB" sz="4400" i="1" dirty="0" smtClean="0"/>
                        <a:t>T</a:t>
                      </a:r>
                      <a:r>
                        <a:rPr lang="en-GB" sz="1800" dirty="0" smtClean="0"/>
                        <a:t>c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i="1" dirty="0" smtClean="0">
                          <a:solidFill>
                            <a:srgbClr val="FFC000"/>
                          </a:solidFill>
                        </a:rPr>
                        <a:t>Nb</a:t>
                      </a:r>
                      <a:r>
                        <a:rPr lang="en-GB" b="1" baseline="-25000" dirty="0" smtClean="0">
                          <a:solidFill>
                            <a:srgbClr val="FFC000"/>
                          </a:solidFill>
                        </a:rPr>
                        <a:t>3</a:t>
                      </a:r>
                      <a:r>
                        <a:rPr lang="en-GB" b="1" i="1" dirty="0" smtClean="0">
                          <a:solidFill>
                            <a:srgbClr val="FFC000"/>
                          </a:solidFill>
                        </a:rPr>
                        <a:t>Sn</a:t>
                      </a:r>
                      <a:r>
                        <a:rPr lang="en-GB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FFC000"/>
                          </a:solidFill>
                        </a:rPr>
                        <a:t>~</a:t>
                      </a:r>
                      <a:r>
                        <a:rPr lang="en-GB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 smtClean="0">
                          <a:solidFill>
                            <a:srgbClr val="FFC000"/>
                          </a:solidFill>
                        </a:rPr>
                        <a:t>18.3 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047786"/>
                  </a:ext>
                </a:extLst>
              </a:tr>
              <a:tr h="30118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Nb</a:t>
                      </a:r>
                      <a:r>
                        <a:rPr lang="en-GB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~ </a:t>
                      </a:r>
                      <a:r>
                        <a:rPr lang="en-GB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9.3 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047147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911980"/>
              </p:ext>
            </p:extLst>
          </p:nvPr>
        </p:nvGraphicFramePr>
        <p:xfrm>
          <a:off x="8006080" y="4449820"/>
          <a:ext cx="371985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9925">
                  <a:extLst>
                    <a:ext uri="{9D8B030D-6E8A-4147-A177-3AD203B41FA5}">
                      <a16:colId xmlns:a16="http://schemas.microsoft.com/office/drawing/2014/main" val="2831004149"/>
                    </a:ext>
                  </a:extLst>
                </a:gridCol>
                <a:gridCol w="1859925">
                  <a:extLst>
                    <a:ext uri="{9D8B030D-6E8A-4147-A177-3AD203B41FA5}">
                      <a16:colId xmlns:a16="http://schemas.microsoft.com/office/drawing/2014/main" val="2411687191"/>
                    </a:ext>
                  </a:extLst>
                </a:gridCol>
              </a:tblGrid>
              <a:tr h="492374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i="1" dirty="0" smtClean="0">
                          <a:solidFill>
                            <a:schemeClr val="bg1"/>
                          </a:solidFill>
                        </a:rPr>
                        <a:t>R</a:t>
                      </a:r>
                      <a:r>
                        <a:rPr lang="en-GB" sz="2400" b="1" baseline="-25000" dirty="0" smtClean="0">
                          <a:solidFill>
                            <a:schemeClr val="bg1"/>
                          </a:solidFill>
                        </a:rPr>
                        <a:t>BCS</a:t>
                      </a:r>
                      <a:r>
                        <a:rPr lang="en-GB" sz="20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@ 4.2K and 500MHz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i="1" dirty="0" smtClean="0">
                          <a:solidFill>
                            <a:srgbClr val="FFC000"/>
                          </a:solidFill>
                          <a:latin typeface="+mn-lt"/>
                        </a:rPr>
                        <a:t>Nb</a:t>
                      </a:r>
                      <a:r>
                        <a:rPr lang="en-GB" b="1" baseline="-25000" dirty="0" smtClean="0">
                          <a:solidFill>
                            <a:srgbClr val="FFC000"/>
                          </a:solidFill>
                          <a:latin typeface="+mn-lt"/>
                        </a:rPr>
                        <a:t>3</a:t>
                      </a:r>
                      <a:r>
                        <a:rPr lang="en-GB" b="1" i="1" dirty="0" smtClean="0">
                          <a:solidFill>
                            <a:srgbClr val="FFC000"/>
                          </a:solidFill>
                          <a:latin typeface="+mn-lt"/>
                        </a:rPr>
                        <a:t>Sn</a:t>
                      </a:r>
                      <a:r>
                        <a:rPr lang="en-GB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FFC000"/>
                          </a:solidFill>
                          <a:latin typeface="+mn-lt"/>
                        </a:rPr>
                        <a:t>~ 0.4 n</a:t>
                      </a:r>
                      <a:r>
                        <a:rPr lang="el-GR" dirty="0" smtClean="0">
                          <a:solidFill>
                            <a:srgbClr val="FFC000"/>
                          </a:solidFill>
                          <a:latin typeface="+mn-lt"/>
                        </a:rPr>
                        <a:t>Ω</a:t>
                      </a:r>
                      <a:endParaRPr lang="en-GB" dirty="0">
                        <a:solidFill>
                          <a:srgbClr val="FFC000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047786"/>
                  </a:ext>
                </a:extLst>
              </a:tr>
              <a:tr h="30118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Nb</a:t>
                      </a:r>
                      <a:r>
                        <a:rPr lang="en-GB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 ~ </a:t>
                      </a:r>
                      <a:r>
                        <a:rPr lang="en-GB" b="1" dirty="0" smtClean="0">
                          <a:solidFill>
                            <a:schemeClr val="tx2"/>
                          </a:solidFill>
                          <a:latin typeface="+mn-lt"/>
                        </a:rPr>
                        <a:t>45 n</a:t>
                      </a:r>
                      <a:r>
                        <a:rPr lang="el-GR" b="1" dirty="0" smtClean="0">
                          <a:solidFill>
                            <a:schemeClr val="tx2"/>
                          </a:solidFill>
                          <a:latin typeface="+mn-lt"/>
                        </a:rPr>
                        <a:t>Ω</a:t>
                      </a:r>
                      <a:endParaRPr lang="en-GB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047147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6659904" y="3537560"/>
            <a:ext cx="1276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 smtClean="0"/>
              <a:t>Nb</a:t>
            </a:r>
            <a:r>
              <a:rPr lang="en-GB" sz="1600" b="1" i="1" dirty="0" smtClean="0"/>
              <a:t>3</a:t>
            </a:r>
            <a:r>
              <a:rPr lang="en-GB" sz="3200" b="1" i="1" dirty="0" smtClean="0"/>
              <a:t>Sn</a:t>
            </a:r>
            <a:endParaRPr lang="en-GB" sz="3200" b="1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430149" y="1887548"/>
            <a:ext cx="5608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/>
              <a:t>Thin film approach used un CERN :  </a:t>
            </a:r>
            <a:r>
              <a:rPr lang="en-GB" b="1" i="1" u="sng" dirty="0"/>
              <a:t>Nb</a:t>
            </a:r>
            <a:r>
              <a:rPr lang="en-GB" b="1" u="sng" dirty="0"/>
              <a:t> on copper </a:t>
            </a:r>
            <a:endParaRPr lang="en-GB" u="sng" dirty="0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466645"/>
              </p:ext>
            </p:extLst>
          </p:nvPr>
        </p:nvGraphicFramePr>
        <p:xfrm>
          <a:off x="370125" y="4429760"/>
          <a:ext cx="5859758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3517">
                  <a:extLst>
                    <a:ext uri="{9D8B030D-6E8A-4147-A177-3AD203B41FA5}">
                      <a16:colId xmlns:a16="http://schemas.microsoft.com/office/drawing/2014/main" val="2831004149"/>
                    </a:ext>
                  </a:extLst>
                </a:gridCol>
                <a:gridCol w="2936241">
                  <a:extLst>
                    <a:ext uri="{9D8B030D-6E8A-4147-A177-3AD203B41FA5}">
                      <a16:colId xmlns:a16="http://schemas.microsoft.com/office/drawing/2014/main" val="2411687191"/>
                    </a:ext>
                  </a:extLst>
                </a:gridCol>
              </a:tblGrid>
              <a:tr h="43290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 smtClean="0">
                          <a:solidFill>
                            <a:schemeClr val="bg1"/>
                          </a:solidFill>
                        </a:rPr>
                        <a:t>“-”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“+”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533066"/>
                  </a:ext>
                </a:extLst>
              </a:tr>
              <a:tr h="1363385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bg1"/>
                          </a:solidFill>
                        </a:rPr>
                        <a:t>Q-slope not fully understood/explained</a:t>
                      </a:r>
                      <a:r>
                        <a:rPr lang="en-GB" sz="1050" b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tx2"/>
                          </a:solidFill>
                          <a:latin typeface="+mn-lt"/>
                        </a:rPr>
                        <a:t>“Cheap” bulk material (Cu)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tx2"/>
                          </a:solidFill>
                          <a:latin typeface="+mn-lt"/>
                        </a:rPr>
                        <a:t>High thermal conductivity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1" dirty="0" smtClean="0">
                          <a:solidFill>
                            <a:schemeClr val="tx2"/>
                          </a:solidFill>
                          <a:latin typeface="+mn-lt"/>
                        </a:rPr>
                        <a:t>Well known technique used since LEP generation at CERN</a:t>
                      </a:r>
                      <a:endParaRPr lang="en-GB" sz="1600" b="0" i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047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91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986" y="816055"/>
            <a:ext cx="11029616" cy="652629"/>
          </a:xfrm>
        </p:spPr>
        <p:txBody>
          <a:bodyPr/>
          <a:lstStyle/>
          <a:p>
            <a:r>
              <a:rPr lang="en-GB" dirty="0" smtClean="0"/>
              <a:t>Sample </a:t>
            </a:r>
            <a:r>
              <a:rPr lang="en-GB" dirty="0"/>
              <a:t>preparation by magnetron sputtering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6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0512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986" y="816055"/>
            <a:ext cx="11029616" cy="652629"/>
          </a:xfrm>
        </p:spPr>
        <p:txBody>
          <a:bodyPr/>
          <a:lstStyle/>
          <a:p>
            <a:r>
              <a:rPr lang="en-GB" dirty="0" smtClean="0"/>
              <a:t>Sample </a:t>
            </a:r>
            <a:r>
              <a:rPr lang="en-GB" dirty="0"/>
              <a:t>preparation by magnetron sputtering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7404" y="5202411"/>
            <a:ext cx="4305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 Post-coating 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Annealing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570554" y="5636066"/>
          <a:ext cx="5545906" cy="8679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20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5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395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Annealing temperatures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600 - 800</a:t>
                      </a:r>
                      <a:r>
                        <a:rPr lang="en-GB" sz="1600" baseline="30000" dirty="0" smtClean="0"/>
                        <a:t>o</a:t>
                      </a:r>
                      <a:r>
                        <a:rPr lang="en-GB" sz="1600" dirty="0" smtClean="0"/>
                        <a:t>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95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Annealing time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 h… 72 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426" y="3279759"/>
            <a:ext cx="1362009" cy="993138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986" y="2120779"/>
            <a:ext cx="2736667" cy="308163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3426" y="2120779"/>
            <a:ext cx="1362009" cy="1071799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3426" y="4360079"/>
            <a:ext cx="1362009" cy="84233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116363" y="1695445"/>
            <a:ext cx="3102131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Reacted </a:t>
            </a:r>
            <a:r>
              <a:rPr lang="en-GB" sz="2400" b="1" dirty="0" smtClean="0">
                <a:solidFill>
                  <a:srgbClr val="255CF7"/>
                </a:solidFill>
              </a:rPr>
              <a:t>After</a:t>
            </a:r>
            <a:r>
              <a:rPr lang="en-GB" sz="2400" dirty="0" smtClean="0"/>
              <a:t> Coating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7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1056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986" y="816055"/>
            <a:ext cx="11029616" cy="652629"/>
          </a:xfrm>
        </p:spPr>
        <p:txBody>
          <a:bodyPr/>
          <a:lstStyle/>
          <a:p>
            <a:r>
              <a:rPr lang="en-GB" dirty="0" smtClean="0"/>
              <a:t>Sample </a:t>
            </a:r>
            <a:r>
              <a:rPr lang="en-GB" dirty="0"/>
              <a:t>preparation by magnetron sputtering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6363" y="5166080"/>
            <a:ext cx="3026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Post-coating 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Annealing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570554" y="5636066"/>
          <a:ext cx="5545906" cy="8679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20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5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395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Annealing temperatures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600 - 800</a:t>
                      </a:r>
                      <a:r>
                        <a:rPr lang="en-GB" sz="1600" baseline="30000" dirty="0" smtClean="0"/>
                        <a:t>o</a:t>
                      </a:r>
                      <a:r>
                        <a:rPr lang="en-GB" sz="1600" dirty="0" smtClean="0"/>
                        <a:t>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95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Annealing time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 h… 72 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6357975" y="5636066"/>
          <a:ext cx="5265566" cy="8679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62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395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Coating temperatures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600 - 735</a:t>
                      </a:r>
                      <a:r>
                        <a:rPr lang="en-GB" sz="1600" baseline="30000" dirty="0" smtClean="0"/>
                        <a:t>o</a:t>
                      </a:r>
                      <a:r>
                        <a:rPr lang="en-GB" sz="1600" dirty="0" smtClean="0"/>
                        <a:t>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95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Alternative Additional Annealing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 h… 72 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210609" y="5203965"/>
            <a:ext cx="3092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Alternative Annealing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6765" y="3772438"/>
            <a:ext cx="1787671" cy="143987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9986" y="2120779"/>
            <a:ext cx="1833987" cy="15610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6765" y="2128033"/>
            <a:ext cx="1787671" cy="156185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3426" y="3279759"/>
            <a:ext cx="1362009" cy="993138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8785" y="3762477"/>
            <a:ext cx="1835188" cy="1449837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986" y="2120779"/>
            <a:ext cx="2736667" cy="308163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8091886" y="1703914"/>
            <a:ext cx="3329758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Reacted </a:t>
            </a:r>
            <a:r>
              <a:rPr lang="en-GB" sz="2400" b="1" dirty="0" smtClean="0">
                <a:solidFill>
                  <a:srgbClr val="C00000"/>
                </a:solidFill>
              </a:rPr>
              <a:t>During</a:t>
            </a:r>
            <a:r>
              <a:rPr lang="en-GB" sz="2400" dirty="0" smtClean="0"/>
              <a:t> Coating</a:t>
            </a:r>
            <a:endParaRPr lang="en-GB" sz="2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3426" y="2120779"/>
            <a:ext cx="1362009" cy="1071799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73426" y="4360079"/>
            <a:ext cx="1362009" cy="84233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116363" y="1695445"/>
            <a:ext cx="3102131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Reacted </a:t>
            </a:r>
            <a:r>
              <a:rPr lang="en-GB" sz="2400" b="1" dirty="0" smtClean="0">
                <a:solidFill>
                  <a:srgbClr val="255CF7"/>
                </a:solidFill>
              </a:rPr>
              <a:t>After</a:t>
            </a:r>
            <a:r>
              <a:rPr lang="en-GB" sz="2400" dirty="0" smtClean="0"/>
              <a:t> Coating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z="1800" smtClean="0"/>
              <a:pPr/>
              <a:t>8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7039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986" y="816055"/>
            <a:ext cx="11029616" cy="652629"/>
          </a:xfrm>
        </p:spPr>
        <p:txBody>
          <a:bodyPr/>
          <a:lstStyle/>
          <a:p>
            <a:r>
              <a:rPr lang="en-GB" dirty="0" smtClean="0"/>
              <a:t>Sample </a:t>
            </a:r>
            <a:r>
              <a:rPr lang="en-GB" dirty="0"/>
              <a:t>preparation by magnetron sputtering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6182" y="5174401"/>
            <a:ext cx="3092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Post-coating Annealing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570554" y="5636066"/>
          <a:ext cx="5545906" cy="8679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20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5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395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Annealing temperatures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600 - 800</a:t>
                      </a:r>
                      <a:r>
                        <a:rPr lang="en-GB" sz="1600" baseline="30000" dirty="0" smtClean="0"/>
                        <a:t>o</a:t>
                      </a:r>
                      <a:r>
                        <a:rPr lang="en-GB" sz="1600" dirty="0" smtClean="0"/>
                        <a:t>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95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Annealing time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 h… 72 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6357975" y="5636066"/>
          <a:ext cx="5265566" cy="8679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62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395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Coating temperatures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600 - 735</a:t>
                      </a:r>
                      <a:r>
                        <a:rPr lang="en-GB" sz="1600" baseline="30000" dirty="0" smtClean="0"/>
                        <a:t>o</a:t>
                      </a:r>
                      <a:r>
                        <a:rPr lang="en-GB" sz="1600" dirty="0" smtClean="0"/>
                        <a:t>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95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Alternative Additional Annealing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 h… 72 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210609" y="5203965"/>
            <a:ext cx="3092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Alternative Annealing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6765" y="3772438"/>
            <a:ext cx="1787671" cy="143987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9986" y="2120779"/>
            <a:ext cx="1833987" cy="15610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6765" y="2128033"/>
            <a:ext cx="1787671" cy="156185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3426" y="3279759"/>
            <a:ext cx="1362009" cy="993138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8785" y="3762477"/>
            <a:ext cx="1835188" cy="1449837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4986" y="2120779"/>
            <a:ext cx="2736667" cy="308163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8091886" y="1703914"/>
            <a:ext cx="3329758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Reacted </a:t>
            </a:r>
            <a:r>
              <a:rPr lang="en-GB" sz="2400" b="1" dirty="0" smtClean="0">
                <a:solidFill>
                  <a:srgbClr val="C00000"/>
                </a:solidFill>
              </a:rPr>
              <a:t>During</a:t>
            </a:r>
            <a:r>
              <a:rPr lang="en-GB" sz="2400" dirty="0" smtClean="0"/>
              <a:t> Coating</a:t>
            </a:r>
            <a:endParaRPr lang="en-GB" sz="2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73426" y="2120779"/>
            <a:ext cx="1362009" cy="1071799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73426" y="4360079"/>
            <a:ext cx="1362009" cy="84233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116363" y="1695445"/>
            <a:ext cx="3102131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Reacted </a:t>
            </a:r>
            <a:r>
              <a:rPr lang="en-GB" sz="2400" b="1" dirty="0" smtClean="0">
                <a:solidFill>
                  <a:srgbClr val="255CF7"/>
                </a:solidFill>
              </a:rPr>
              <a:t>After</a:t>
            </a:r>
            <a:r>
              <a:rPr lang="en-GB" sz="2400" dirty="0" smtClean="0"/>
              <a:t> Coating</a:t>
            </a:r>
            <a:endParaRPr lang="en-GB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4939346" y="2397227"/>
            <a:ext cx="2736647" cy="2585323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Coating parameters:</a:t>
            </a:r>
          </a:p>
          <a:p>
            <a:endParaRPr lang="en-GB" dirty="0"/>
          </a:p>
          <a:p>
            <a:r>
              <a:rPr lang="en-GB" i="1" dirty="0" smtClean="0"/>
              <a:t>Coating gas: </a:t>
            </a:r>
            <a:r>
              <a:rPr lang="en-GB" dirty="0" smtClean="0"/>
              <a:t> </a:t>
            </a:r>
            <a:r>
              <a:rPr lang="en-GB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Ar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or </a:t>
            </a:r>
            <a:r>
              <a:rPr lang="en-GB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Kr</a:t>
            </a:r>
          </a:p>
          <a:p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GB" i="1" dirty="0" smtClean="0"/>
              <a:t>Coating pressures: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7·10</a:t>
            </a:r>
            <a:r>
              <a:rPr lang="en-GB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-4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mbar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… 5·10</a:t>
            </a:r>
            <a:r>
              <a:rPr lang="en-GB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-2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mbar</a:t>
            </a:r>
          </a:p>
          <a:p>
            <a:endParaRPr lang="en-GB" dirty="0"/>
          </a:p>
          <a:p>
            <a:r>
              <a:rPr lang="en-GB" i="1" dirty="0" smtClean="0"/>
              <a:t>Composition: </a:t>
            </a:r>
          </a:p>
          <a:p>
            <a:r>
              <a:rPr lang="en-GB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Sn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18 At%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to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27 At%,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71033" y="6070025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z="1800" smtClean="0"/>
              <a:pPr/>
              <a:t>9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7011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35432</TotalTime>
  <Words>881</Words>
  <Application>Microsoft Office PowerPoint</Application>
  <PresentationFormat>Widescreen</PresentationFormat>
  <Paragraphs>207</Paragraphs>
  <Slides>22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Agency FB</vt:lpstr>
      <vt:lpstr>Arial</vt:lpstr>
      <vt:lpstr>Calibri</vt:lpstr>
      <vt:lpstr>Gill Sans MT</vt:lpstr>
      <vt:lpstr>Times New Roman</vt:lpstr>
      <vt:lpstr>Wingdings</vt:lpstr>
      <vt:lpstr>Wingdings 2</vt:lpstr>
      <vt:lpstr>Dividend</vt:lpstr>
      <vt:lpstr>Graph</vt:lpstr>
      <vt:lpstr>A15 Sputtered thin films for SRF applications</vt:lpstr>
      <vt:lpstr>Outline</vt:lpstr>
      <vt:lpstr>Accelerating Superconducting RF cavities</vt:lpstr>
      <vt:lpstr>Accelerating Superconducting RF cavities</vt:lpstr>
      <vt:lpstr>Accelerating Superconducting RF cavities</vt:lpstr>
      <vt:lpstr>Sample preparation by magnetron sputtering</vt:lpstr>
      <vt:lpstr>Sample preparation by magnetron sputtering</vt:lpstr>
      <vt:lpstr>Sample preparation by magnetron sputtering</vt:lpstr>
      <vt:lpstr>Sample preparation by magnetron sputtering</vt:lpstr>
      <vt:lpstr>PowerPoint Presentation</vt:lpstr>
      <vt:lpstr>Films Reacted After coating</vt:lpstr>
      <vt:lpstr>Films Reacted After coating</vt:lpstr>
      <vt:lpstr>Films Reacted After coating</vt:lpstr>
      <vt:lpstr>Films reacted during coatings</vt:lpstr>
      <vt:lpstr>Critical temperature </vt:lpstr>
      <vt:lpstr>impact of the substrate choice on Tc transition</vt:lpstr>
      <vt:lpstr>Copper substrate  challenge </vt:lpstr>
      <vt:lpstr>Cracking of the films after annealing</vt:lpstr>
      <vt:lpstr>Proposal: Intermediate layer</vt:lpstr>
      <vt:lpstr>Intermediate layer: preliminary results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A15 thin films development for SRF applications</dc:title>
  <dc:creator>Katsiaryna Ilyina-Brunner</dc:creator>
  <cp:lastModifiedBy>Katsiaryna Ilyina-Brunner</cp:lastModifiedBy>
  <cp:revision>284</cp:revision>
  <cp:lastPrinted>2017-11-30T08:38:03Z</cp:lastPrinted>
  <dcterms:created xsi:type="dcterms:W3CDTF">2017-10-09T11:18:58Z</dcterms:created>
  <dcterms:modified xsi:type="dcterms:W3CDTF">2018-06-04T07:44:19Z</dcterms:modified>
</cp:coreProperties>
</file>