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312" r:id="rId5"/>
    <p:sldId id="285" r:id="rId6"/>
    <p:sldId id="281" r:id="rId7"/>
    <p:sldId id="283" r:id="rId8"/>
    <p:sldId id="282" r:id="rId9"/>
    <p:sldId id="290" r:id="rId10"/>
    <p:sldId id="289" r:id="rId11"/>
    <p:sldId id="313" r:id="rId12"/>
    <p:sldId id="303" r:id="rId13"/>
    <p:sldId id="276" r:id="rId14"/>
    <p:sldId id="277" r:id="rId15"/>
    <p:sldId id="308" r:id="rId16"/>
    <p:sldId id="293" r:id="rId17"/>
    <p:sldId id="305" r:id="rId18"/>
    <p:sldId id="309" r:id="rId19"/>
    <p:sldId id="296" r:id="rId20"/>
    <p:sldId id="294" r:id="rId21"/>
    <p:sldId id="295" r:id="rId22"/>
    <p:sldId id="284" r:id="rId23"/>
    <p:sldId id="311" r:id="rId24"/>
    <p:sldId id="272" r:id="rId25"/>
    <p:sldId id="306" r:id="rId26"/>
    <p:sldId id="291" r:id="rId27"/>
    <p:sldId id="307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9FF"/>
    <a:srgbClr val="0B387C"/>
    <a:srgbClr val="F9F9F9"/>
    <a:srgbClr val="868686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1" autoAdjust="0"/>
    <p:restoredTop sz="94517" autoAdjust="0"/>
  </p:normalViewPr>
  <p:slideViewPr>
    <p:cSldViewPr snapToGrid="0" snapToObjects="1">
      <p:cViewPr varScale="1">
        <p:scale>
          <a:sx n="95" d="100"/>
          <a:sy n="95" d="100"/>
        </p:scale>
        <p:origin x="372" y="44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F6DB3-D9DE-4A1C-B194-ED90A5805851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5784D8-CF3C-430B-8F64-CC474733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308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784D8-CF3C-430B-8F64-CC4747339E1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109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Cabling activities and cryogenics related activities shared all locations, needed the whole timespan. The test stand, in 10m of tunnel length, was the scene of an important co-activity all along the YETS.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784D8-CF3C-430B-8F64-CC4747339E1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851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08938" y="4869986"/>
            <a:ext cx="356941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4863992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31806" y="4869656"/>
            <a:ext cx="348123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486965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37354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16366" y="4869742"/>
            <a:ext cx="326199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9" y="4861859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256690" y="4857915"/>
            <a:ext cx="352212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486965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25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G.Vandoni @ SRF Workshop #3, 1/6/2018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661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27266" y="4869656"/>
            <a:ext cx="345109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486965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01055" y="4869656"/>
            <a:ext cx="35773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486965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67048" y="4767263"/>
            <a:ext cx="371130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06917" y="4767263"/>
            <a:ext cx="397143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73" y="443629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91613" y="4869656"/>
            <a:ext cx="358674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486965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84" r:id="rId11"/>
    <p:sldLayoutId id="2147483668" r:id="rId12"/>
    <p:sldLayoutId id="2147483669" r:id="rId13"/>
    <p:sldLayoutId id="2147483674" r:id="rId14"/>
    <p:sldLayoutId id="2147483682" r:id="rId15"/>
    <p:sldLayoutId id="2147483685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8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40245/1" TargetMode="Externa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9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40245/1" TargetMode="Externa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microsoft.com/office/2007/relationships/hdphoto" Target="../media/hdphoto2.wdp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730771/0.6" TargetMode="Externa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43"/>
    </mc:Choice>
    <mc:Fallback xmlns="">
      <p:transition spd="slow" advTm="224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DESIGNING for SAFETY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97496" y="104408"/>
            <a:ext cx="2446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Lessons learned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5049" y="930299"/>
            <a:ext cx="791351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Needs time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Appropriate tools and culture not generalized, not taken into account in resources </a:t>
            </a:r>
          </a:p>
          <a:p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Role and responsibility of HSE, DSO, Project engineers</a:t>
            </a:r>
          </a:p>
          <a:p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HSE is consultant		WHILE		Responsibility is in hierarchy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						(DSO support)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RESULT: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Safety design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overshooted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“If we could have so many ODH/meter in LHC as you have here…”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860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67"/>
    </mc:Choice>
    <mc:Fallback xmlns="">
      <p:transition spd="slow" advTm="523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INSTALLATION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445" r="23750"/>
          <a:stretch/>
        </p:blipFill>
        <p:spPr>
          <a:xfrm>
            <a:off x="5350935" y="745066"/>
            <a:ext cx="3333119" cy="3041939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13351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517775" y="4767263"/>
            <a:ext cx="6626225" cy="269875"/>
          </a:xfrm>
        </p:spPr>
        <p:txBody>
          <a:bodyPr/>
          <a:lstStyle/>
          <a:p>
            <a:r>
              <a:rPr lang="en-GB" noProof="0" smtClean="0"/>
              <a:t>G.Vandoni @ SRF Workshop #3, 1/6/2018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350" y="4868863"/>
            <a:ext cx="501650" cy="274637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800" y="0"/>
            <a:ext cx="6361200" cy="4545952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-6674" y="12425"/>
            <a:ext cx="3337104" cy="2017711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INSTALLATION</a:t>
            </a:r>
          </a:p>
          <a:p>
            <a:endParaRPr lang="en-US" sz="3600" dirty="0" smtClean="0"/>
          </a:p>
          <a:p>
            <a:r>
              <a:rPr lang="en-US" sz="3600" dirty="0" smtClean="0"/>
              <a:t>MASTER</a:t>
            </a:r>
          </a:p>
          <a:p>
            <a:r>
              <a:rPr lang="en-US" sz="3600" dirty="0" smtClean="0"/>
              <a:t>PLAN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47366" y="2251447"/>
            <a:ext cx="2281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EYETS 	= 12 weeks</a:t>
            </a:r>
          </a:p>
          <a:p>
            <a:r>
              <a:rPr lang="en-US" dirty="0" smtClean="0"/>
              <a:t>YETS 	= 8 weeks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54532" y="3241986"/>
            <a:ext cx="2467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Largest and most complex equipment to install in shortest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903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87"/>
    </mc:Choice>
    <mc:Fallback xmlns="">
      <p:transition spd="slow" advTm="3788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smtClean="0"/>
              <a:t>G.Vandoni @ SRF Workshop #3, 1/6/2018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6699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YETS 17/18 Statistics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73" y="760237"/>
            <a:ext cx="3773635" cy="34445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7009" y="18044"/>
            <a:ext cx="3816991" cy="44352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09670" y="2902596"/>
            <a:ext cx="3206647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64 	IMPACTS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200 	Estimated participants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~20 	Teams involved</a:t>
            </a:r>
          </a:p>
        </p:txBody>
      </p:sp>
    </p:spTree>
    <p:extLst>
      <p:ext uri="{BB962C8B-B14F-4D97-AF65-F5344CB8AC3E}">
        <p14:creationId xmlns:p14="http://schemas.microsoft.com/office/powerpoint/2010/main" val="333596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58"/>
    </mc:Choice>
    <mc:Fallback xmlns="">
      <p:transition spd="slow" advTm="3655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7048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INSTALLATION TIMELINE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GB" noProof="0" smtClean="0"/>
              <a:t>G.Vandoni @ SRF Workshop #3, 1/6/2018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67" y="536627"/>
            <a:ext cx="8112381" cy="43026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00254" y="1176503"/>
            <a:ext cx="186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/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</a:rPr>
              <a:t>Cryomodule/RF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53229" y="2918936"/>
            <a:ext cx="1335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/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</a:rPr>
              <a:t>Cryogenics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98099" y="4255596"/>
            <a:ext cx="962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/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</a:rPr>
              <a:t>Cabling</a:t>
            </a:r>
          </a:p>
        </p:txBody>
      </p:sp>
    </p:spTree>
    <p:extLst>
      <p:ext uri="{BB962C8B-B14F-4D97-AF65-F5344CB8AC3E}">
        <p14:creationId xmlns:p14="http://schemas.microsoft.com/office/powerpoint/2010/main" val="72885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77"/>
    </mc:Choice>
    <mc:Fallback xmlns="">
      <p:transition spd="slow" advTm="11277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319583" y="3014058"/>
            <a:ext cx="2922224" cy="1339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1" name="Rectangle 20"/>
          <p:cNvSpPr/>
          <p:nvPr/>
        </p:nvSpPr>
        <p:spPr>
          <a:xfrm>
            <a:off x="315992" y="1988080"/>
            <a:ext cx="2711251" cy="8819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Rectangle 19"/>
          <p:cNvSpPr/>
          <p:nvPr/>
        </p:nvSpPr>
        <p:spPr>
          <a:xfrm>
            <a:off x="311727" y="923947"/>
            <a:ext cx="2444724" cy="933955"/>
          </a:xfrm>
          <a:prstGeom prst="rect">
            <a:avLst/>
          </a:prstGeom>
          <a:solidFill>
            <a:srgbClr val="E6E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219" y="5915"/>
            <a:ext cx="8229600" cy="67048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EN/EL Staging of deadlines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294967295"/>
          </p:nvPr>
        </p:nvSpPr>
        <p:spPr>
          <a:xfrm>
            <a:off x="8642350" y="4868863"/>
            <a:ext cx="501650" cy="274637"/>
          </a:xfrm>
        </p:spPr>
        <p:txBody>
          <a:bodyPr/>
          <a:lstStyle/>
          <a:p>
            <a:fld id="{DA83B4D9-3731-47CA-B849-2436D7A52C59}" type="slidenum">
              <a:rPr lang="en-GB" smtClean="0"/>
              <a:t>15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11727" y="93002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CABLING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1727" y="1971264"/>
            <a:ext cx="173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CRYOGENICS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66724" y="2005889"/>
            <a:ext cx="9605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smtClean="0"/>
              <a:t>TA6/ shaft</a:t>
            </a:r>
            <a:endParaRPr lang="en-GB" sz="1350" dirty="0"/>
          </a:p>
        </p:txBody>
      </p:sp>
      <p:sp>
        <p:nvSpPr>
          <p:cNvPr id="6" name="TextBox 5"/>
          <p:cNvSpPr txBox="1"/>
          <p:nvPr/>
        </p:nvSpPr>
        <p:spPr>
          <a:xfrm>
            <a:off x="2058103" y="2249009"/>
            <a:ext cx="70724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Tunnel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95886" y="2494689"/>
            <a:ext cx="5116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BA6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736" y="3059014"/>
            <a:ext cx="1599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TEST STAND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9736" y="3348411"/>
            <a:ext cx="1281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Transfer Table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3368" y="3569887"/>
            <a:ext cx="12715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RF equipment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9680" y="3815215"/>
            <a:ext cx="14222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CRYOMODULE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51778" y="952404"/>
            <a:ext cx="9605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smtClean="0"/>
              <a:t>TA6/ shaft</a:t>
            </a:r>
            <a:endParaRPr lang="en-GB" sz="1350" dirty="0"/>
          </a:p>
        </p:txBody>
      </p:sp>
      <p:sp>
        <p:nvSpPr>
          <p:cNvPr id="13" name="TextBox 12"/>
          <p:cNvSpPr txBox="1"/>
          <p:nvPr/>
        </p:nvSpPr>
        <p:spPr>
          <a:xfrm>
            <a:off x="1651778" y="1240894"/>
            <a:ext cx="70724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Tunnel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60613" y="1522271"/>
            <a:ext cx="5116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smtClean="0"/>
              <a:t>BA6</a:t>
            </a:r>
            <a:endParaRPr lang="en-GB" sz="1350" dirty="0"/>
          </a:p>
        </p:txBody>
      </p:sp>
      <p:sp>
        <p:nvSpPr>
          <p:cNvPr id="23" name="TextBox 22"/>
          <p:cNvSpPr txBox="1"/>
          <p:nvPr/>
        </p:nvSpPr>
        <p:spPr>
          <a:xfrm>
            <a:off x="303368" y="4053634"/>
            <a:ext cx="8066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Vacuum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9733" y="881019"/>
            <a:ext cx="4223168" cy="179818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599" y="3014058"/>
            <a:ext cx="4212576" cy="155541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406276" y="537335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CABLING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59943" y="2669481"/>
            <a:ext cx="1248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POWERING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911716" y="2223447"/>
            <a:ext cx="2069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ACTIVITIES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2210503" y="3085224"/>
            <a:ext cx="70724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Tunnel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62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30"/>
    </mc:Choice>
    <mc:Fallback xmlns="">
      <p:transition spd="slow" advTm="3503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INSTALLATION – Lessons learned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4825" y="764242"/>
            <a:ext cx="89175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Working hand in hand with services: understanding and integrating specific difficulties, in a creative and collaborative approach.</a:t>
            </a:r>
          </a:p>
          <a:p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Field coordination paramount (thanks Simon!): presence/ anticipation/ swift change of sequences to cope with field difficulties (and a lot of patience by the field actors)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We can install a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cryomodule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in a YETS (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cryomodule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alone: 14 days)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" y="3034321"/>
            <a:ext cx="8615181" cy="1267100"/>
            <a:chOff x="457200" y="3034321"/>
            <a:chExt cx="8615181" cy="12671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200" y="3172299"/>
              <a:ext cx="886570" cy="1129122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7" name="Line Callout 1 6"/>
            <p:cNvSpPr/>
            <p:nvPr/>
          </p:nvSpPr>
          <p:spPr>
            <a:xfrm>
              <a:off x="1519319" y="3259080"/>
              <a:ext cx="1922268" cy="811987"/>
            </a:xfrm>
            <a:prstGeom prst="borderCallout1">
              <a:avLst>
                <a:gd name="adj1" fmla="val 53426"/>
                <a:gd name="adj2" fmla="val -236"/>
                <a:gd name="adj3" fmla="val 67281"/>
                <a:gd name="adj4" fmla="val -694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  <a:latin typeface="Calibri" panose="020F0502020204030204" pitchFamily="34" charset="0"/>
                </a:rPr>
                <a:t>«Associate transport to design, since the beginning»</a:t>
              </a:r>
            </a:p>
          </p:txBody>
        </p:sp>
        <p:sp>
          <p:nvSpPr>
            <p:cNvPr id="9" name="Line Callout 1 8"/>
            <p:cNvSpPr/>
            <p:nvPr/>
          </p:nvSpPr>
          <p:spPr>
            <a:xfrm>
              <a:off x="4369330" y="3034321"/>
              <a:ext cx="3516490" cy="1264513"/>
            </a:xfrm>
            <a:prstGeom prst="borderCallout1">
              <a:avLst>
                <a:gd name="adj1" fmla="val 50761"/>
                <a:gd name="adj2" fmla="val 100027"/>
                <a:gd name="adj3" fmla="val 59292"/>
                <a:gd name="adj4" fmla="val 108006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ysClr val="windowText" lastClr="000000"/>
                  </a:solidFill>
                  <a:latin typeface="Calibri" panose="020F0502020204030204" pitchFamily="34" charset="0"/>
                </a:rPr>
                <a:t>«We structured the work by user and not by location. With an initial visit with each user and final handover, this shortened times and improved quality»</a:t>
              </a:r>
              <a:endParaRPr lang="en-GB" sz="1600" dirty="0">
                <a:solidFill>
                  <a:sysClr val="windowText" lastClr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12770" y="3097818"/>
              <a:ext cx="859611" cy="1201016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11540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109"/>
    </mc:Choice>
    <mc:Fallback xmlns="">
      <p:transition spd="slow" advTm="791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189"/>
            <a:r>
              <a:rPr lang="en-GB" smtClean="0">
                <a:solidFill>
                  <a:srgbClr val="64BCD9"/>
                </a:solidFill>
                <a:latin typeface="Arial"/>
              </a:rPr>
              <a:t>G.Vandoni @ SRF Workshop #3, 1/6/2018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57189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189"/>
              <a:t>17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WORKSITE Safety &amp; Coordination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32015" y="2351680"/>
            <a:ext cx="8785484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189"/>
            <a:r>
              <a:rPr lang="en-GB" dirty="0">
                <a:latin typeface="Calibri" panose="020F0502020204030204" pitchFamily="34" charset="0"/>
              </a:rPr>
              <a:t>Not outspoken situation: </a:t>
            </a:r>
          </a:p>
          <a:p>
            <a:pPr defTabSz="457189"/>
            <a:r>
              <a:rPr lang="en-US" dirty="0" smtClean="0">
                <a:latin typeface="Calibri" panose="020F0502020204030204" pitchFamily="34" charset="0"/>
              </a:rPr>
              <a:t>According to GSI-WS-1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WP4 </a:t>
            </a:r>
            <a:r>
              <a:rPr lang="en-GB" dirty="0">
                <a:latin typeface="Calibri" panose="020F0502020204030204" pitchFamily="34" charset="0"/>
              </a:rPr>
              <a:t>deliverable responsible was both </a:t>
            </a:r>
            <a:endParaRPr lang="en-GB" dirty="0" smtClean="0">
              <a:latin typeface="Calibri" panose="020F0502020204030204" pitchFamily="34" charset="0"/>
            </a:endParaRPr>
          </a:p>
          <a:p>
            <a:pPr defTabSz="457189"/>
            <a:r>
              <a:rPr lang="en-GB" dirty="0" smtClean="0">
                <a:latin typeface="Calibri" panose="020F0502020204030204" pitchFamily="34" charset="0"/>
              </a:rPr>
              <a:t>TECHNICAL COORDINATOR </a:t>
            </a:r>
            <a:r>
              <a:rPr lang="en-GB" dirty="0">
                <a:latin typeface="Calibri" panose="020F0502020204030204" pitchFamily="34" charset="0"/>
              </a:rPr>
              <a:t>(planning) </a:t>
            </a:r>
            <a:r>
              <a:rPr lang="en-GB" dirty="0" smtClean="0">
                <a:latin typeface="Calibri" panose="020F0502020204030204" pitchFamily="34" charset="0"/>
              </a:rPr>
              <a:t>		and 		SAFETY COORDINATOR </a:t>
            </a:r>
            <a:r>
              <a:rPr lang="en-GB" dirty="0">
                <a:latin typeface="Calibri" panose="020F0502020204030204" pitchFamily="34" charset="0"/>
              </a:rPr>
              <a:t>(safety). </a:t>
            </a:r>
            <a:endParaRPr lang="en-GB" dirty="0" smtClean="0">
              <a:latin typeface="Calibri" panose="020F0502020204030204" pitchFamily="34" charset="0"/>
            </a:endParaRPr>
          </a:p>
          <a:p>
            <a:pPr defTabSz="457189"/>
            <a:endParaRPr lang="en-US" dirty="0">
              <a:latin typeface="Calibri" panose="020F0502020204030204" pitchFamily="34" charset="0"/>
            </a:endParaRPr>
          </a:p>
          <a:p>
            <a:pPr defTabSz="457189"/>
            <a:endParaRPr lang="en-GB" dirty="0" smtClean="0">
              <a:latin typeface="Calibri" panose="020F0502020204030204" pitchFamily="34" charset="0"/>
            </a:endParaRPr>
          </a:p>
          <a:p>
            <a:pPr marL="285750" indent="-285750" defTabSz="457189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Work </a:t>
            </a:r>
            <a:r>
              <a:rPr lang="en-GB" dirty="0">
                <a:latin typeface="Calibri" panose="020F0502020204030204" pitchFamily="34" charset="0"/>
              </a:rPr>
              <a:t>supervisors </a:t>
            </a:r>
            <a:r>
              <a:rPr lang="en-GB" dirty="0" smtClean="0">
                <a:latin typeface="Calibri" panose="020F0502020204030204" pitchFamily="34" charset="0"/>
              </a:rPr>
              <a:t>not named on all activities, not formed. </a:t>
            </a:r>
            <a:endParaRPr lang="en-GB" dirty="0">
              <a:latin typeface="Calibri" panose="020F0502020204030204" pitchFamily="34" charset="0"/>
            </a:endParaRPr>
          </a:p>
          <a:p>
            <a:pPr marL="285743" indent="-285743" defTabSz="457189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Complex contractual situation, communication issues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6916" y="717112"/>
            <a:ext cx="356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Large number of involved teams</a:t>
            </a:r>
          </a:p>
          <a:p>
            <a:pPr defTabSz="457189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Small space  </a:t>
            </a:r>
          </a:p>
          <a:p>
            <a:pPr defTabSz="457189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margin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schedule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474908" y="840626"/>
            <a:ext cx="5649842" cy="646331"/>
            <a:chOff x="3474908" y="840626"/>
            <a:chExt cx="5649842" cy="646331"/>
          </a:xfrm>
        </p:grpSpPr>
        <p:sp>
          <p:nvSpPr>
            <p:cNvPr id="12" name="Left-Right Arrow 11"/>
            <p:cNvSpPr/>
            <p:nvPr/>
          </p:nvSpPr>
          <p:spPr>
            <a:xfrm>
              <a:off x="3474908" y="966557"/>
              <a:ext cx="691637" cy="433085"/>
            </a:xfrm>
            <a:prstGeom prst="leftRightArrow">
              <a:avLst/>
            </a:prstGeom>
            <a:solidFill>
              <a:schemeClr val="tx2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189"/>
              <a:endParaRPr lang="en-GB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24758" y="840626"/>
              <a:ext cx="44999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High level of coactivity: stress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hazards</a:t>
              </a:r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defTabSz="457189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Field treatment of </a:t>
              </a: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contingency and issues</a:t>
              </a:r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132271" y="1811345"/>
            <a:ext cx="8984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  <a:hlinkClick r:id="rId3"/>
              </a:rPr>
              <a:t>GSI-WS-1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 “</a:t>
            </a:r>
            <a:r>
              <a:rPr lang="en-GB" b="1" dirty="0">
                <a:latin typeface="Calibri" panose="020F0502020204030204" pitchFamily="34" charset="0"/>
              </a:rPr>
              <a:t>Safety Coordination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for Works and Services” applied first time after approval 2016.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5670" y="3290054"/>
            <a:ext cx="269817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INTERESTS CONFLICT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4620" y="2151569"/>
            <a:ext cx="714375" cy="952500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163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226"/>
    </mc:Choice>
    <mc:Fallback xmlns="">
      <p:transition spd="slow" advTm="452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 animBg="1"/>
      <p:bldP spid="10" grpId="0"/>
      <p:bldP spid="5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457189"/>
            <a:r>
              <a:rPr lang="en-GB" smtClean="0">
                <a:solidFill>
                  <a:srgbClr val="64BCD9"/>
                </a:solidFill>
                <a:latin typeface="Arial"/>
              </a:rPr>
              <a:t>G.Vandoni @ SRF Workshop #3, 1/6/2018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57189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189"/>
              <a:t>18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WORKSITE Safety &amp; Coordination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32015" y="2351680"/>
            <a:ext cx="8785484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189"/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Not outspoken situation: </a:t>
            </a:r>
          </a:p>
          <a:p>
            <a:pPr defTabSz="457189"/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</a:rPr>
              <a:t>According to GSI-WS-1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WP4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deliverable responsible was both 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pPr defTabSz="457189"/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TECHNICAL COORDINATOR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(planning)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		and 		SAFETY COORDINATOR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(safety). 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pPr defTabSz="457189"/>
            <a:endParaRPr lang="en-US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pPr defTabSz="457189"/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pPr marL="285750" indent="-285750" defTabSz="457189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Work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supervisors not formed, not defined correctly on all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activities (</a:t>
            </a:r>
            <a:r>
              <a:rPr lang="en-GB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cryo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!). 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pPr marL="285743" indent="-285743" defTabSz="457189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Complex contractual situation, communication issues</a:t>
            </a:r>
            <a:endParaRPr lang="en-GB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6916" y="717112"/>
            <a:ext cx="356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/>
            <a:r>
              <a:rPr lang="en-US" dirty="0">
                <a:solidFill>
                  <a:srgbClr val="5A5A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 number of involved teams</a:t>
            </a:r>
          </a:p>
          <a:p>
            <a:pPr defTabSz="457189"/>
            <a:r>
              <a:rPr lang="en-US" dirty="0">
                <a:solidFill>
                  <a:srgbClr val="5A5A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space  </a:t>
            </a:r>
          </a:p>
          <a:p>
            <a:pPr defTabSz="457189"/>
            <a:r>
              <a:rPr lang="en-US" dirty="0">
                <a:solidFill>
                  <a:srgbClr val="5A5A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margin </a:t>
            </a:r>
            <a:r>
              <a:rPr lang="en-US" dirty="0">
                <a:solidFill>
                  <a:srgbClr val="5A5A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schedule</a:t>
            </a:r>
          </a:p>
        </p:txBody>
      </p:sp>
      <p:sp>
        <p:nvSpPr>
          <p:cNvPr id="12" name="Left-Right Arrow 11"/>
          <p:cNvSpPr/>
          <p:nvPr/>
        </p:nvSpPr>
        <p:spPr>
          <a:xfrm>
            <a:off x="3474908" y="966557"/>
            <a:ext cx="691637" cy="433085"/>
          </a:xfrm>
          <a:prstGeom prst="leftRightArrow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189"/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24758" y="840626"/>
            <a:ext cx="4499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/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level of coactivity: stress</a:t>
            </a:r>
            <a:r>
              <a:rPr lang="en-US" dirty="0">
                <a:solidFill>
                  <a:srgbClr val="5A5A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hazards</a:t>
            </a:r>
            <a:endParaRPr lang="en-US" dirty="0">
              <a:solidFill>
                <a:srgbClr val="5A5A5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457189"/>
            <a:r>
              <a:rPr lang="en-US" dirty="0">
                <a:solidFill>
                  <a:srgbClr val="5A5A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treatment of </a:t>
            </a:r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contingency and issues</a:t>
            </a:r>
            <a:endParaRPr lang="en-US" dirty="0">
              <a:solidFill>
                <a:srgbClr val="5A5A5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2271" y="1811345"/>
            <a:ext cx="8984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  <a:hlinkClick r:id="rId3"/>
              </a:rPr>
              <a:t>GSI-WS-1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 “</a:t>
            </a:r>
            <a:r>
              <a:rPr lang="en-GB" b="1" dirty="0">
                <a:latin typeface="Calibri" panose="020F0502020204030204" pitchFamily="34" charset="0"/>
              </a:rPr>
              <a:t>Safety Coordination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for Works and Services” applied first time after approval 2016.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4056" y="2180677"/>
            <a:ext cx="8241152" cy="175432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SUCH a TENSE SITUATION:</a:t>
            </a:r>
          </a:p>
          <a:p>
            <a:endParaRPr lang="en-US" dirty="0"/>
          </a:p>
          <a:p>
            <a:endParaRPr lang="en-US" dirty="0" smtClean="0"/>
          </a:p>
          <a:p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460682" y="2448191"/>
            <a:ext cx="4181894" cy="1173586"/>
            <a:chOff x="4460682" y="2448191"/>
            <a:chExt cx="4181894" cy="117358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32152" y="2544802"/>
              <a:ext cx="810424" cy="1076975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13" name="Line Callout 1 12"/>
            <p:cNvSpPr/>
            <p:nvPr/>
          </p:nvSpPr>
          <p:spPr>
            <a:xfrm>
              <a:off x="4460682" y="2448191"/>
              <a:ext cx="2903900" cy="1140221"/>
            </a:xfrm>
            <a:prstGeom prst="borderCallout1">
              <a:avLst>
                <a:gd name="adj1" fmla="val 50761"/>
                <a:gd name="adj2" fmla="val 102288"/>
                <a:gd name="adj3" fmla="val 52324"/>
                <a:gd name="adj4" fmla="val 116824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«We should prioritize safety issues and not track the most inconsequential trifle»</a:t>
              </a:r>
              <a:endParaRPr lang="en-GB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4599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13"/>
    </mc:Choice>
    <mc:Fallback xmlns="">
      <p:transition spd="slow" advTm="15913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QUALITY &amp; DOCUMENTATION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3148889" y="3148911"/>
            <a:ext cx="5269313" cy="1135790"/>
            <a:chOff x="3148889" y="3148911"/>
            <a:chExt cx="5269313" cy="113579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48854" y="3175133"/>
              <a:ext cx="969348" cy="1109568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6" name="TextBox 5"/>
            <p:cNvSpPr txBox="1"/>
            <p:nvPr/>
          </p:nvSpPr>
          <p:spPr>
            <a:xfrm>
              <a:off x="3148889" y="3148911"/>
              <a:ext cx="41585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With external institutes joining for 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HL-LHC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, we need to be strong and well defined in terms of quality request and communication schemes </a:t>
              </a:r>
              <a:endParaRPr lang="en-GB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72697" y="1928817"/>
            <a:ext cx="6923233" cy="1101477"/>
            <a:chOff x="272697" y="1928817"/>
            <a:chExt cx="6923233" cy="110147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2697" y="1928817"/>
              <a:ext cx="848435" cy="1101477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9" name="TextBox 8"/>
            <p:cNvSpPr txBox="1"/>
            <p:nvPr/>
          </p:nvSpPr>
          <p:spPr>
            <a:xfrm>
              <a:off x="1232623" y="1948582"/>
              <a:ext cx="596330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Unequal quality culture across SRF teams. </a:t>
              </a:r>
            </a:p>
            <a:p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Hand-over should be improved: procedures, implemented design changes, should all be recorded and well documented in the same way. 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72698" y="753629"/>
            <a:ext cx="8145504" cy="1175188"/>
            <a:chOff x="272698" y="753629"/>
            <a:chExt cx="8145504" cy="11751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32646" y="753629"/>
              <a:ext cx="985556" cy="1175188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11" name="TextBox 10"/>
            <p:cNvSpPr txBox="1"/>
            <p:nvPr/>
          </p:nvSpPr>
          <p:spPr>
            <a:xfrm>
              <a:off x="272698" y="774475"/>
              <a:ext cx="66478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To “learn the </a:t>
              </a: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lesson</a:t>
              </a:r>
              <a:r>
                <a:rPr lang="en-GB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” and use it as reference, we must </a:t>
              </a:r>
              <a:r>
                <a:rPr lang="en-GB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solve non-conformities</a:t>
              </a:r>
              <a:r>
                <a:rPr lang="en-GB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, document interfaces, complete the safety file and write missing procedures. </a:t>
              </a:r>
              <a:endParaRPr lang="en-GB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202092" y="1407936"/>
            <a:ext cx="2217250" cy="1125242"/>
            <a:chOff x="6202092" y="1407936"/>
            <a:chExt cx="2217250" cy="112524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02092" y="1407936"/>
              <a:ext cx="718418" cy="718418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15" name="TextBox 14"/>
            <p:cNvSpPr txBox="1"/>
            <p:nvPr/>
          </p:nvSpPr>
          <p:spPr>
            <a:xfrm>
              <a:off x="7195930" y="2194624"/>
              <a:ext cx="1223412" cy="33855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…you got it</a:t>
              </a:r>
              <a:endParaRPr lang="en-GB" sz="1600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6920510" y="2126354"/>
              <a:ext cx="275420" cy="682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5960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62"/>
    </mc:Choice>
    <mc:Fallback xmlns="">
      <p:transition spd="slow" advTm="391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264" y="841772"/>
            <a:ext cx="7322736" cy="1790700"/>
          </a:xfrm>
        </p:spPr>
        <p:txBody>
          <a:bodyPr>
            <a:normAutofit/>
          </a:bodyPr>
          <a:lstStyle/>
          <a:p>
            <a:r>
              <a:rPr lang="en-GB" cap="none" dirty="0" smtClean="0"/>
              <a:t>An</a:t>
            </a:r>
            <a:r>
              <a:rPr lang="en-GB" dirty="0" smtClean="0"/>
              <a:t> SRF </a:t>
            </a:r>
            <a:r>
              <a:rPr lang="en-GB" cap="none" dirty="0" smtClean="0"/>
              <a:t>Test stand in proton beams </a:t>
            </a:r>
            <a:r>
              <a:rPr lang="en-GB" sz="2800" dirty="0"/>
              <a:t>D</a:t>
            </a:r>
            <a:r>
              <a:rPr lang="en-GB" sz="2800" cap="none" dirty="0" smtClean="0"/>
              <a:t>esign, installation, lessons learned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43863"/>
            <a:ext cx="6858000" cy="1241822"/>
          </a:xfrm>
        </p:spPr>
        <p:txBody>
          <a:bodyPr/>
          <a:lstStyle/>
          <a:p>
            <a:r>
              <a:rPr lang="en-GB" dirty="0" err="1" smtClean="0"/>
              <a:t>G.Vandoni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30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45"/>
    </mc:Choice>
    <mc:Fallback xmlns="">
      <p:transition spd="slow" advTm="2745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…and for HL-LHC?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2335810" y="1766823"/>
            <a:ext cx="6557478" cy="1130103"/>
            <a:chOff x="2224492" y="1905307"/>
            <a:chExt cx="6557478" cy="1130103"/>
          </a:xfrm>
        </p:grpSpPr>
        <p:sp>
          <p:nvSpPr>
            <p:cNvPr id="4" name="Rectangle 3"/>
            <p:cNvSpPr/>
            <p:nvPr/>
          </p:nvSpPr>
          <p:spPr>
            <a:xfrm>
              <a:off x="2224492" y="1905307"/>
              <a:ext cx="570108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latin typeface="Calibri" panose="020F0502020204030204" pitchFamily="34" charset="0"/>
                </a:rPr>
                <a:t>Indeed, it was a success story based on people’s commitment, enthusiasm, motivation – not on simple duty!</a:t>
              </a:r>
            </a:p>
            <a:p>
              <a:endParaRPr lang="en-GB" sz="1600" dirty="0" smtClean="0">
                <a:latin typeface="Calibri" panose="020F0502020204030204" pitchFamily="34" charset="0"/>
              </a:endParaRPr>
            </a:p>
            <a:p>
              <a:r>
                <a:rPr lang="en-GB" sz="1600" dirty="0" smtClean="0">
                  <a:latin typeface="Calibri" panose="020F0502020204030204" pitchFamily="34" charset="0"/>
                </a:rPr>
                <a:t>But </a:t>
              </a:r>
              <a:r>
                <a:rPr lang="en-GB" sz="1600" dirty="0" smtClean="0">
                  <a:latin typeface="Calibri" panose="020F0502020204030204" pitchFamily="34" charset="0"/>
                </a:rPr>
                <a:t>we </a:t>
              </a:r>
              <a:r>
                <a:rPr lang="en-GB" sz="1600" dirty="0" smtClean="0">
                  <a:latin typeface="Calibri" panose="020F0502020204030204" pitchFamily="34" charset="0"/>
                </a:rPr>
                <a:t>should </a:t>
              </a:r>
              <a:r>
                <a:rPr lang="en-GB" sz="1600" b="1" dirty="0" smtClean="0">
                  <a:latin typeface="Calibri" panose="020F0502020204030204" pitchFamily="34" charset="0"/>
                </a:rPr>
                <a:t>NOT</a:t>
              </a:r>
              <a:r>
                <a:rPr lang="en-GB" sz="1600" dirty="0" smtClean="0">
                  <a:latin typeface="Calibri" panose="020F0502020204030204" pitchFamily="34" charset="0"/>
                </a:rPr>
                <a:t> be </a:t>
              </a:r>
              <a:r>
                <a:rPr lang="en-GB" sz="1600" dirty="0" smtClean="0">
                  <a:latin typeface="Calibri" panose="020F0502020204030204" pitchFamily="34" charset="0"/>
                </a:rPr>
                <a:t>relying on </a:t>
              </a:r>
              <a:r>
                <a:rPr lang="en-GB" sz="1600" b="1" dirty="0" smtClean="0">
                  <a:latin typeface="Calibri" panose="020F0502020204030204" pitchFamily="34" charset="0"/>
                </a:rPr>
                <a:t>good will </a:t>
              </a:r>
              <a:r>
                <a:rPr lang="en-GB" sz="1600" dirty="0" smtClean="0">
                  <a:latin typeface="Calibri" panose="020F0502020204030204" pitchFamily="34" charset="0"/>
                </a:rPr>
                <a:t>for </a:t>
              </a:r>
              <a:r>
                <a:rPr lang="en-GB" sz="1600" dirty="0" smtClean="0">
                  <a:latin typeface="Calibri" panose="020F0502020204030204" pitchFamily="34" charset="0"/>
                </a:rPr>
                <a:t>the LHC. </a:t>
              </a: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814567" y="1927444"/>
              <a:ext cx="967403" cy="1107966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grpSp>
        <p:nvGrpSpPr>
          <p:cNvPr id="10" name="Group 9"/>
          <p:cNvGrpSpPr/>
          <p:nvPr/>
        </p:nvGrpSpPr>
        <p:grpSpPr>
          <a:xfrm>
            <a:off x="205532" y="670483"/>
            <a:ext cx="5760237" cy="1244760"/>
            <a:chOff x="269142" y="353453"/>
            <a:chExt cx="5760237" cy="1244760"/>
          </a:xfrm>
        </p:grpSpPr>
        <p:sp>
          <p:nvSpPr>
            <p:cNvPr id="3" name="Rectangle 2"/>
            <p:cNvSpPr/>
            <p:nvPr/>
          </p:nvSpPr>
          <p:spPr>
            <a:xfrm>
              <a:off x="1457379" y="501900"/>
              <a:ext cx="45720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At CERN anything is possible if people are </a:t>
              </a:r>
              <a:r>
                <a:rPr lang="en-GB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willing</a:t>
              </a:r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 to work together, even a project with a "negative time margin” in the planning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142" y="353453"/>
              <a:ext cx="982705" cy="1244760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grpSp>
        <p:nvGrpSpPr>
          <p:cNvPr id="5" name="Group 4"/>
          <p:cNvGrpSpPr/>
          <p:nvPr/>
        </p:nvGrpSpPr>
        <p:grpSpPr>
          <a:xfrm>
            <a:off x="205532" y="2811008"/>
            <a:ext cx="7181230" cy="1395992"/>
            <a:chOff x="205532" y="2811008"/>
            <a:chExt cx="7181230" cy="1395992"/>
          </a:xfrm>
        </p:grpSpPr>
        <p:sp>
          <p:nvSpPr>
            <p:cNvPr id="8" name="Rectangle 7"/>
            <p:cNvSpPr/>
            <p:nvPr/>
          </p:nvSpPr>
          <p:spPr>
            <a:xfrm>
              <a:off x="1569367" y="3207158"/>
              <a:ext cx="581739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 smtClean="0">
                  <a:latin typeface="Calibri" panose="020F0502020204030204" pitchFamily="34" charset="0"/>
                </a:rPr>
                <a:t>In the LHC, we will have 8 x more to do… with the same manpower. </a:t>
              </a:r>
            </a:p>
            <a:p>
              <a:r>
                <a:rPr lang="en-GB" sz="1600" dirty="0" smtClean="0">
                  <a:latin typeface="Calibri" panose="020F0502020204030204" pitchFamily="34" charset="0"/>
                </a:rPr>
                <a:t>If appropriate resources (in number and competence) are not allocated, then we will face serious inefficiencies.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5532" y="2811008"/>
              <a:ext cx="982705" cy="1395992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84826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79"/>
    </mc:Choice>
    <mc:Fallback xmlns="">
      <p:transition spd="slow" advTm="396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990892" y="2784075"/>
            <a:ext cx="724351" cy="724527"/>
            <a:chOff x="7828361" y="3094925"/>
            <a:chExt cx="724351" cy="724527"/>
          </a:xfrm>
        </p:grpSpPr>
        <p:grpSp>
          <p:nvGrpSpPr>
            <p:cNvPr id="7" name="Group 6"/>
            <p:cNvGrpSpPr/>
            <p:nvPr/>
          </p:nvGrpSpPr>
          <p:grpSpPr>
            <a:xfrm>
              <a:off x="8288391" y="3094925"/>
              <a:ext cx="264321" cy="428623"/>
              <a:chOff x="7833122" y="3000375"/>
              <a:chExt cx="264321" cy="428623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7872413" y="3000375"/>
                <a:ext cx="200025" cy="20002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Flowchart: Delay 17"/>
              <p:cNvSpPr/>
              <p:nvPr/>
            </p:nvSpPr>
            <p:spPr>
              <a:xfrm rot="16200000">
                <a:off x="7854555" y="3186109"/>
                <a:ext cx="221456" cy="264321"/>
              </a:xfrm>
              <a:prstGeom prst="flowChartDelay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828361" y="3214686"/>
              <a:ext cx="264321" cy="428623"/>
              <a:chOff x="7833122" y="3000375"/>
              <a:chExt cx="264321" cy="428623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7872413" y="3000375"/>
                <a:ext cx="200025" cy="20002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Flowchart: Delay 15"/>
              <p:cNvSpPr/>
              <p:nvPr/>
            </p:nvSpPr>
            <p:spPr>
              <a:xfrm rot="16200000">
                <a:off x="7854555" y="3186109"/>
                <a:ext cx="221456" cy="264321"/>
              </a:xfrm>
              <a:prstGeom prst="flowChartDelay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112922" y="3150390"/>
              <a:ext cx="264321" cy="428623"/>
              <a:chOff x="7833122" y="3000375"/>
              <a:chExt cx="264321" cy="428623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7872413" y="3000375"/>
                <a:ext cx="200025" cy="20002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Flowchart: Delay 13"/>
              <p:cNvSpPr/>
              <p:nvPr/>
            </p:nvSpPr>
            <p:spPr>
              <a:xfrm rot="16200000">
                <a:off x="7854555" y="3186109"/>
                <a:ext cx="221456" cy="264321"/>
              </a:xfrm>
              <a:prstGeom prst="flowChartDelay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930753" y="3217065"/>
              <a:ext cx="371477" cy="602387"/>
              <a:chOff x="7833122" y="3000375"/>
              <a:chExt cx="264321" cy="428623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7872413" y="3000375"/>
                <a:ext cx="200025" cy="20002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Flowchart: Delay 11"/>
              <p:cNvSpPr/>
              <p:nvPr/>
            </p:nvSpPr>
            <p:spPr>
              <a:xfrm rot="16200000">
                <a:off x="7854555" y="3186109"/>
                <a:ext cx="221456" cy="264321"/>
              </a:xfrm>
              <a:prstGeom prst="flowChartDelay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68"/>
          <a:stretch/>
        </p:blipFill>
        <p:spPr>
          <a:xfrm>
            <a:off x="302003" y="265783"/>
            <a:ext cx="5886883" cy="3808966"/>
          </a:xfrm>
          <a:prstGeom prst="rect">
            <a:avLst/>
          </a:prstGeom>
        </p:spPr>
      </p:pic>
      <p:sp>
        <p:nvSpPr>
          <p:cNvPr id="5" name="Line Callout 1 4"/>
          <p:cNvSpPr/>
          <p:nvPr/>
        </p:nvSpPr>
        <p:spPr>
          <a:xfrm>
            <a:off x="6386205" y="1223552"/>
            <a:ext cx="2502551" cy="1281258"/>
          </a:xfrm>
          <a:prstGeom prst="borderCallout1">
            <a:avLst>
              <a:gd name="adj1" fmla="val 105907"/>
              <a:gd name="adj2" fmla="val 49259"/>
              <a:gd name="adj3" fmla="val 129300"/>
              <a:gd name="adj4" fmla="val 6073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  <a:latin typeface="Calibri" panose="020F0502020204030204" pitchFamily="34" charset="0"/>
              </a:rPr>
              <a:t>«Keep the whole community in the information loop»</a:t>
            </a:r>
            <a:endParaRPr lang="en-GB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58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551"/>
    </mc:Choice>
    <mc:Fallback xmlns="">
      <p:transition spd="slow" advTm="19551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33081" y="1095522"/>
            <a:ext cx="8677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SRF projects are an old yet young story at CERN: standard practice needs to be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developped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081" y="1568493"/>
            <a:ext cx="7779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crab cavity test stand in SPS was the occasion to elaborate practice and work out interfaces.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3081" y="2372911"/>
            <a:ext cx="7779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ot a sterile intellectual game, but a robust brick to bring in the HL-LHC construction – and in all future SRF projects.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91917" y="3800723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 you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37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28"/>
    </mc:Choice>
    <mc:Fallback xmlns="">
      <p:transition spd="slow" advTm="4928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219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Main non-conformities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888" y="793516"/>
            <a:ext cx="3099123" cy="3422222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427538"/>
              </p:ext>
            </p:extLst>
          </p:nvPr>
        </p:nvGraphicFramePr>
        <p:xfrm>
          <a:off x="3864334" y="566499"/>
          <a:ext cx="5144493" cy="39319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144493">
                  <a:extLst>
                    <a:ext uri="{9D8B030D-6E8A-4147-A177-3AD203B41FA5}">
                      <a16:colId xmlns:a16="http://schemas.microsoft.com/office/drawing/2014/main" val="2165105944"/>
                    </a:ext>
                  </a:extLst>
                </a:gridCol>
              </a:tblGrid>
              <a:tr h="261218">
                <a:tc>
                  <a:txBody>
                    <a:bodyPr/>
                    <a:lstStyle/>
                    <a:p>
                      <a:r>
                        <a:rPr lang="en-GB" sz="1600" b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Cryo</a:t>
                      </a:r>
                      <a:r>
                        <a:rPr lang="en-GB" sz="16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danger zone not marked</a:t>
                      </a:r>
                      <a:endParaRPr lang="en-GB" sz="1600" b="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4397296"/>
                  </a:ext>
                </a:extLst>
              </a:tr>
              <a:tr h="261218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Cryo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-lines</a:t>
                      </a:r>
                      <a:r>
                        <a:rPr lang="en-GB" sz="1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versus i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nsulation vacuum status, procedure not indicated on items</a:t>
                      </a:r>
                      <a:endParaRPr lang="en-GB" sz="16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91729190"/>
                  </a:ext>
                </a:extLst>
              </a:tr>
              <a:tr h="26121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Water pressure on circulator</a:t>
                      </a:r>
                      <a:r>
                        <a:rPr lang="en-GB" sz="16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&amp; load too high</a:t>
                      </a:r>
                      <a:endParaRPr lang="en-GB" sz="16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235489"/>
                  </a:ext>
                </a:extLst>
              </a:tr>
              <a:tr h="26121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Cable’s hard protection missing</a:t>
                      </a:r>
                      <a:endParaRPr lang="en-GB" sz="16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471788"/>
                  </a:ext>
                </a:extLst>
              </a:tr>
              <a:tr h="26121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Mechanical instrumentation cables missing</a:t>
                      </a:r>
                      <a:endParaRPr lang="en-GB" sz="16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417292"/>
                  </a:ext>
                </a:extLst>
              </a:tr>
              <a:tr h="2612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Brakes on motors</a:t>
                      </a:r>
                      <a:endParaRPr lang="en-GB" sz="16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512133"/>
                  </a:ext>
                </a:extLst>
              </a:tr>
              <a:tr h="26121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Vacuum interlocks to </a:t>
                      </a:r>
                      <a:r>
                        <a:rPr lang="en-GB" sz="1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cryo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are not hard cabled</a:t>
                      </a:r>
                      <a:endParaRPr lang="en-GB" sz="16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231401"/>
                  </a:ext>
                </a:extLst>
              </a:tr>
              <a:tr h="26121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VVS interlock to table position is not hard cabled</a:t>
                      </a:r>
                      <a:endParaRPr lang="en-GB" sz="16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78241"/>
                  </a:ext>
                </a:extLst>
              </a:tr>
              <a:tr h="26121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VB2 and SB mutual distance not according to integration</a:t>
                      </a:r>
                      <a:endParaRPr lang="en-GB" sz="16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289344"/>
                  </a:ext>
                </a:extLst>
              </a:tr>
              <a:tr h="26121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Helium leak on line between CB and VB1</a:t>
                      </a:r>
                      <a:endParaRPr lang="en-GB" sz="16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887504"/>
                  </a:ext>
                </a:extLst>
              </a:tr>
              <a:tr h="26121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ODH signals impacted by occasional noise, reach pre-alarm</a:t>
                      </a:r>
                      <a:endParaRPr lang="en-GB" sz="16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536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751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SRF Workshop #3, 1/6/2018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925707" y="840709"/>
            <a:ext cx="2165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Cryogenic distribution line</a:t>
            </a:r>
            <a:endParaRPr lang="fr-FR" sz="1350" dirty="0">
              <a:solidFill>
                <a:schemeClr val="bg1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90916"/>
            <a:ext cx="9144000" cy="540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DESIGN - INTERLOCKS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188690"/>
              </p:ext>
            </p:extLst>
          </p:nvPr>
        </p:nvGraphicFramePr>
        <p:xfrm>
          <a:off x="0" y="692753"/>
          <a:ext cx="9143999" cy="393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8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9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06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Type</a:t>
                      </a:r>
                      <a:endParaRPr lang="en-GB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Why</a:t>
                      </a:r>
                      <a:endParaRPr lang="en-GB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What</a:t>
                      </a:r>
                      <a:endParaRPr lang="en-GB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Personnel </a:t>
                      </a:r>
                    </a:p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safety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E6E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Radiation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(X-rays)</a:t>
                      </a:r>
                    </a:p>
                    <a:p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ODH and </a:t>
                      </a:r>
                      <a:r>
                        <a:rPr lang="en-GB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hazard</a:t>
                      </a:r>
                    </a:p>
                    <a:p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mechanical hazard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Access versus</a:t>
                      </a:r>
                    </a:p>
                    <a:p>
                      <a:pPr marL="180975" indent="0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RF Power to cavities</a:t>
                      </a:r>
                    </a:p>
                    <a:p>
                      <a:pPr marL="180975" indent="0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Table movement/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LHe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level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Machine </a:t>
                      </a:r>
                    </a:p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protection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E6E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Aperture</a:t>
                      </a:r>
                    </a:p>
                    <a:p>
                      <a:endParaRPr lang="en-US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endParaRPr lang="en-US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Protection SPS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and cavities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Beam &amp; extraction versus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t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able position, </a:t>
                      </a:r>
                    </a:p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table movement,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vacuum sector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valves</a:t>
                      </a:r>
                    </a:p>
                    <a:p>
                      <a:endParaRPr lang="en-US" baseline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SIS: set of parameters, to define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Equipment </a:t>
                      </a:r>
                    </a:p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protection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E6E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Protection of cavities and their ancillaries</a:t>
                      </a:r>
                      <a:endParaRPr lang="en-GB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RF Power versus</a:t>
                      </a:r>
                    </a:p>
                    <a:p>
                      <a:pPr marL="180975" indent="0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Vacuum (beam/ insulation) </a:t>
                      </a:r>
                    </a:p>
                    <a:p>
                      <a:pPr marL="180975" indent="0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Cryogenics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GB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OK given manually+ interlocks)</a:t>
                      </a:r>
                      <a:endParaRPr lang="en-GB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Beam versus</a:t>
                      </a:r>
                    </a:p>
                    <a:p>
                      <a:pPr marL="180975" indent="0"/>
                      <a:r>
                        <a:rPr lang="en-GB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HOM power</a:t>
                      </a:r>
                      <a:endParaRPr lang="en-GB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06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341"/>
    </mc:Choice>
    <mc:Fallback xmlns="">
      <p:transition spd="slow" advTm="2934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7097" y="991644"/>
            <a:ext cx="6253946" cy="360078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04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INTERLOCK		Lessons learned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7097" y="991644"/>
            <a:ext cx="87066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INTERLOCKS are an INTERFACE between SYSTEMS, by DESIGN:</a:t>
            </a:r>
          </a:p>
          <a:p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hey should be treated by Integration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Engineering Specification treated only Safety and Machine Protection interlocks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Equipment Protection interlocks in SRF are NOT YET a standard practice: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Some cables not pulled because each partner thought the other would ask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Some interlocks requested even if redundant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Commissioning tests had to be repeated several times because all was not tested in one go</a:t>
            </a:r>
          </a:p>
          <a:p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Full documentation of tests needs to be written and recorded in EDMS.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573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936"/>
    </mc:Choice>
    <mc:Fallback xmlns="">
      <p:transition spd="slow" advTm="5193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INTERLOCKS Non-conformities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SRF Workshop #3, 1/6/2018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761522"/>
              </p:ext>
            </p:extLst>
          </p:nvPr>
        </p:nvGraphicFramePr>
        <p:xfrm>
          <a:off x="280999" y="1107826"/>
          <a:ext cx="8579256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9628">
                  <a:extLst>
                    <a:ext uri="{9D8B030D-6E8A-4147-A177-3AD203B41FA5}">
                      <a16:colId xmlns:a16="http://schemas.microsoft.com/office/drawing/2014/main" val="1870126671"/>
                    </a:ext>
                  </a:extLst>
                </a:gridCol>
                <a:gridCol w="4289628">
                  <a:extLst>
                    <a:ext uri="{9D8B030D-6E8A-4147-A177-3AD203B41FA5}">
                      <a16:colId xmlns:a16="http://schemas.microsoft.com/office/drawing/2014/main" val="31953847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 conformity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Solution</a:t>
                      </a:r>
                      <a:endParaRPr lang="en-GB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495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Table out of beam: VVS not interlocked</a:t>
                      </a:r>
                      <a:endParaRPr lang="en-GB" dirty="0">
                        <a:solidFill>
                          <a:srgbClr val="0B387C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Cable to be pulled for hardware interlock</a:t>
                      </a:r>
                      <a:endParaRPr lang="en-GB" dirty="0">
                        <a:solidFill>
                          <a:srgbClr val="0B387C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847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Table position to Vacuum valves opening is now via software</a:t>
                      </a:r>
                      <a:endParaRPr lang="en-GB" dirty="0">
                        <a:solidFill>
                          <a:srgbClr val="0B387C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Cable</a:t>
                      </a:r>
                      <a:r>
                        <a:rPr lang="en-GB" baseline="0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 to be pulled for hardware interlock</a:t>
                      </a:r>
                      <a:endParaRPr lang="en-GB" dirty="0">
                        <a:solidFill>
                          <a:srgbClr val="0B387C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667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Vacuum to cryogenics is now via software</a:t>
                      </a:r>
                      <a:endParaRPr lang="en-GB" dirty="0">
                        <a:solidFill>
                          <a:srgbClr val="0B387C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Cable</a:t>
                      </a:r>
                      <a:r>
                        <a:rPr lang="en-GB" baseline="0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 to be pulled for hardware interlock</a:t>
                      </a:r>
                      <a:endParaRPr lang="en-GB" dirty="0" smtClean="0">
                        <a:solidFill>
                          <a:srgbClr val="0B387C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479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Interlocks</a:t>
                      </a:r>
                      <a:r>
                        <a:rPr lang="en-GB" baseline="0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 E</a:t>
                      </a:r>
                      <a:r>
                        <a:rPr lang="en-GB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ngineering Specification records only Safety</a:t>
                      </a:r>
                      <a:r>
                        <a:rPr lang="en-GB" baseline="0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 and</a:t>
                      </a:r>
                      <a:r>
                        <a:rPr lang="en-GB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 Machine Protection interlocks, not the Equipment mutual protection</a:t>
                      </a:r>
                      <a:endParaRPr lang="en-GB" dirty="0">
                        <a:solidFill>
                          <a:srgbClr val="0B387C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Modify the Interlocks</a:t>
                      </a:r>
                      <a:r>
                        <a:rPr lang="en-GB" baseline="0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 E</a:t>
                      </a:r>
                      <a:r>
                        <a:rPr lang="en-GB" dirty="0" smtClean="0">
                          <a:solidFill>
                            <a:srgbClr val="0B387C"/>
                          </a:solidFill>
                          <a:latin typeface="Calibri" panose="020F0502020204030204" pitchFamily="34" charset="0"/>
                        </a:rPr>
                        <a:t>ngineering Specification to include all equipment protection interlocks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42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1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TEST BENCH for SRF (Projects)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08701" y="1035386"/>
            <a:ext cx="8601075" cy="31629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>
                <a:latin typeface="Calibri" panose="020F0502020204030204" pitchFamily="34" charset="0"/>
              </a:rPr>
              <a:t>With HIE-Isolde </a:t>
            </a:r>
            <a:r>
              <a:rPr lang="en-GB" sz="1800" dirty="0" err="1" smtClean="0">
                <a:latin typeface="Calibri" panose="020F0502020204030204" pitchFamily="34" charset="0"/>
              </a:rPr>
              <a:t>linac</a:t>
            </a:r>
            <a:r>
              <a:rPr lang="en-GB" sz="1800" dirty="0" smtClean="0">
                <a:latin typeface="Calibri" panose="020F0502020204030204" pitchFamily="34" charset="0"/>
              </a:rPr>
              <a:t>, only 2 complete SRF projects, from </a:t>
            </a:r>
            <a:r>
              <a:rPr lang="en-GB" sz="1800" b="1" dirty="0" smtClean="0">
                <a:latin typeface="Calibri" panose="020F0502020204030204" pitchFamily="34" charset="0"/>
              </a:rPr>
              <a:t>cavity</a:t>
            </a:r>
            <a:r>
              <a:rPr lang="en-GB" sz="1800" dirty="0" smtClean="0">
                <a:latin typeface="Calibri" panose="020F0502020204030204" pitchFamily="34" charset="0"/>
              </a:rPr>
              <a:t> to </a:t>
            </a:r>
            <a:r>
              <a:rPr lang="en-GB" sz="1800" b="1" dirty="0" smtClean="0">
                <a:latin typeface="Calibri" panose="020F0502020204030204" pitchFamily="34" charset="0"/>
              </a:rPr>
              <a:t>beam</a:t>
            </a:r>
            <a:r>
              <a:rPr lang="en-GB" sz="1800" dirty="0" smtClean="0">
                <a:latin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Calibri" panose="020F0502020204030204" pitchFamily="34" charset="0"/>
              </a:rPr>
              <a:t>SPS test bench :Modest, but rich in experience and lessons</a:t>
            </a: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alibri" panose="020F0502020204030204" pitchFamily="34" charset="0"/>
              </a:rPr>
              <a:t>Point of view of the SPS Integration Task within WP4/HL-LHC: </a:t>
            </a:r>
          </a:p>
          <a:p>
            <a:pPr marL="0" indent="0">
              <a:buNone/>
            </a:pPr>
            <a:endParaRPr lang="en-US" sz="1800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sz="1800" dirty="0" smtClean="0">
                <a:latin typeface="Calibri" panose="020F0502020204030204" pitchFamily="34" charset="0"/>
              </a:rPr>
              <a:t>Integration = Management of interfaces</a:t>
            </a:r>
            <a:endParaRPr lang="en-GB" sz="1800" dirty="0" smtClean="0"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7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68"/>
    </mc:Choice>
    <mc:Fallback xmlns="">
      <p:transition spd="slow" advTm="385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5188" r="14571"/>
          <a:stretch/>
        </p:blipFill>
        <p:spPr>
          <a:xfrm>
            <a:off x="5818054" y="1032812"/>
            <a:ext cx="2824522" cy="2671488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61359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5887" y="0"/>
            <a:ext cx="7698113" cy="440286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36866" y="-56818"/>
            <a:ext cx="3407134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GB" sz="1400" dirty="0" smtClean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2x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RF amplifiers IOT 60kW each</a:t>
            </a:r>
          </a:p>
          <a:p>
            <a:pPr lvl="0"/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Faraday cage for LLRF</a:t>
            </a:r>
          </a:p>
          <a:p>
            <a:pPr lvl="0"/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C</a:t>
            </a:r>
            <a:r>
              <a:rPr lang="en-GB" sz="1400" dirty="0" smtClean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ryogenic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compressor &amp; oil </a:t>
            </a:r>
            <a:r>
              <a:rPr lang="en-GB" sz="1400" dirty="0" smtClean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removal </a:t>
            </a:r>
          </a:p>
          <a:p>
            <a:pPr lvl="0"/>
            <a:r>
              <a:rPr lang="en-GB" sz="1400" dirty="0" smtClean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El. Transformer/ Switchboard/ Control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racks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91387" y="897289"/>
            <a:ext cx="8952824" cy="3532236"/>
            <a:chOff x="91387" y="897289"/>
            <a:chExt cx="8952824" cy="3532236"/>
          </a:xfrm>
        </p:grpSpPr>
        <p:grpSp>
          <p:nvGrpSpPr>
            <p:cNvPr id="17" name="Group 16"/>
            <p:cNvGrpSpPr/>
            <p:nvPr/>
          </p:nvGrpSpPr>
          <p:grpSpPr>
            <a:xfrm>
              <a:off x="7112501" y="3118571"/>
              <a:ext cx="1931710" cy="1284298"/>
              <a:chOff x="7112501" y="3118571"/>
              <a:chExt cx="1931710" cy="1284298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112501" y="3118571"/>
                <a:ext cx="1931710" cy="1284298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7112501" y="3156423"/>
                <a:ext cx="166182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80m long </a:t>
                </a:r>
                <a:r>
                  <a:rPr lang="en-US" sz="1400" dirty="0" err="1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cryo</a:t>
                </a:r>
                <a:r>
                  <a:rPr lang="en-US" sz="1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distribution line</a:t>
                </a:r>
                <a:endParaRPr lang="en-GB" sz="1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719445" y="3083665"/>
              <a:ext cx="1888416" cy="1345860"/>
              <a:chOff x="2719445" y="3083665"/>
              <a:chExt cx="1888416" cy="1345860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19817" y="3109088"/>
                <a:ext cx="1721068" cy="1303264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3156837" y="4121748"/>
                <a:ext cx="84702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Cold-box</a:t>
                </a:r>
                <a:endParaRPr lang="en-GB" sz="1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899726" y="3315636"/>
                <a:ext cx="70813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Valve-box</a:t>
                </a:r>
                <a:endParaRPr lang="en-GB" sz="1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719445" y="3083665"/>
                <a:ext cx="910394" cy="52322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29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LN</a:t>
                </a:r>
                <a:r>
                  <a:rPr lang="en-US" sz="1400" baseline="-250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en-US" sz="1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phase separator</a:t>
                </a:r>
                <a:endParaRPr lang="en-GB" sz="1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91387" y="897289"/>
              <a:ext cx="1276237" cy="738664"/>
            </a:xfrm>
            <a:prstGeom prst="rect">
              <a:avLst/>
            </a:prstGeom>
            <a:solidFill>
              <a:schemeClr val="bg1">
                <a:alpha val="29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 x He pumping units, 48W</a:t>
              </a:r>
              <a:endPara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387" y="-9352"/>
            <a:ext cx="4331438" cy="4192799"/>
            <a:chOff x="91387" y="-9352"/>
            <a:chExt cx="4331438" cy="4192799"/>
          </a:xfrm>
        </p:grpSpPr>
        <p:grpSp>
          <p:nvGrpSpPr>
            <p:cNvPr id="22" name="Group 21"/>
            <p:cNvGrpSpPr/>
            <p:nvPr/>
          </p:nvGrpSpPr>
          <p:grpSpPr>
            <a:xfrm>
              <a:off x="91387" y="1980593"/>
              <a:ext cx="2480209" cy="2202854"/>
              <a:chOff x="91387" y="1980593"/>
              <a:chExt cx="2480209" cy="2202854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6443" y="1999715"/>
                <a:ext cx="2415153" cy="1610102"/>
              </a:xfrm>
              <a:prstGeom prst="rect">
                <a:avLst/>
              </a:prstGeom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156444" y="1980593"/>
                <a:ext cx="1676301" cy="52322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29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Articulated Y-chambers C-coated</a:t>
                </a:r>
                <a:endParaRPr lang="en-GB" sz="1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91387" y="3660227"/>
                <a:ext cx="2075546" cy="523220"/>
              </a:xfrm>
              <a:prstGeom prst="rect">
                <a:avLst/>
              </a:prstGeom>
              <a:solidFill>
                <a:schemeClr val="bg1">
                  <a:alpha val="29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>
                    <a:solidFill>
                      <a:schemeClr val="tx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RF transmission lines, rotating coupling</a:t>
                </a:r>
                <a:endParaRPr lang="en-GB" sz="140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389155" y="-9352"/>
              <a:ext cx="2033670" cy="1137582"/>
              <a:chOff x="2389155" y="-9352"/>
              <a:chExt cx="2033670" cy="1137582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89155" y="0"/>
                <a:ext cx="2033670" cy="1128230"/>
              </a:xfrm>
              <a:prstGeom prst="rect">
                <a:avLst/>
              </a:prstGeom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2389155" y="-9352"/>
                <a:ext cx="2033670" cy="61046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29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Motorized transfer table 510mm 4</a:t>
                </a:r>
                <a:r>
                  <a:rPr lang="en-US" sz="1400" dirty="0" smtClean="0">
                    <a:solidFill>
                      <a:schemeClr val="bg1"/>
                    </a:solidFill>
                    <a:latin typeface="Symbol" panose="05050102010706020507" pitchFamily="18" charset="2"/>
                    <a:cs typeface="Calibri" panose="020F0502020204030204" pitchFamily="34" charset="0"/>
                  </a:rPr>
                  <a:t>m</a:t>
                </a:r>
                <a:r>
                  <a:rPr lang="en-US" sz="1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m, remote control</a:t>
                </a:r>
                <a:endParaRPr lang="en-GB" sz="1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9" name="Title 1"/>
          <p:cNvSpPr txBox="1">
            <a:spLocks/>
          </p:cNvSpPr>
          <p:nvPr/>
        </p:nvSpPr>
        <p:spPr>
          <a:xfrm>
            <a:off x="-79069" y="-30976"/>
            <a:ext cx="2650666" cy="89154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 smtClean="0"/>
              <a:t>LAYOUT</a:t>
            </a:r>
            <a:endParaRPr lang="en-GB" sz="41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240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462"/>
    </mc:Choice>
    <mc:Fallback xmlns="">
      <p:transition spd="slow" advTm="424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DESIGN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95983" y="774644"/>
            <a:ext cx="432275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Fully remote handling and 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Ancillary equipment at the surface – refrigeration underground (LN</a:t>
            </a:r>
            <a:r>
              <a:rPr lang="en-GB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Minimize number of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Local safety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Simple interlocking, following operation scheme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Personnel protection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Machine protection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Equipment protection</a:t>
            </a: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Operation ≤10 years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5023" y="655966"/>
            <a:ext cx="4731478" cy="315270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093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344"/>
    </mc:Choice>
    <mc:Fallback xmlns="">
      <p:transition spd="slow" advTm="333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10512"/>
            <a:ext cx="8606118" cy="67048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DESIGN			Lessons learned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70483"/>
            <a:ext cx="45187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inimize cable pulling caused trade-offs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No camera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No mech. Instrumentation readout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power RF not standalone</a:t>
            </a:r>
            <a:endParaRPr lang="en-GB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Interlock with access for RF too restrictive for operation in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Not all is designed for longstanding robustness (cable protection missing)</a:t>
            </a:r>
          </a:p>
          <a:p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Water pressure overhead in tunnel overseen (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&amp; RF)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8741" y="774644"/>
            <a:ext cx="4371270" cy="291269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192320" y="2730109"/>
            <a:ext cx="3817413" cy="1740081"/>
            <a:chOff x="5192320" y="2730109"/>
            <a:chExt cx="3817413" cy="1740081"/>
          </a:xfrm>
        </p:grpSpPr>
        <p:sp>
          <p:nvSpPr>
            <p:cNvPr id="7" name="Line Callout 1 6"/>
            <p:cNvSpPr/>
            <p:nvPr/>
          </p:nvSpPr>
          <p:spPr>
            <a:xfrm>
              <a:off x="6232712" y="2730109"/>
              <a:ext cx="2777021" cy="1356694"/>
            </a:xfrm>
            <a:prstGeom prst="borderCallout1">
              <a:avLst>
                <a:gd name="adj1" fmla="val 89153"/>
                <a:gd name="adj2" fmla="val -2274"/>
                <a:gd name="adj3" fmla="val 96602"/>
                <a:gd name="adj4" fmla="val -663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High </a:t>
              </a:r>
              <a:r>
                <a:rPr lang="en-GB" sz="1600" dirty="0">
                  <a:solidFill>
                    <a:schemeClr val="tx1"/>
                  </a:solidFill>
                  <a:latin typeface="Calibri" panose="020F0502020204030204" pitchFamily="34" charset="0"/>
                </a:rPr>
                <a:t>power RF system should remain fully standalone. </a:t>
              </a:r>
            </a:p>
            <a:p>
              <a:r>
                <a:rPr lang="en-GB" sz="1600" dirty="0">
                  <a:solidFill>
                    <a:schemeClr val="tx1"/>
                  </a:solidFill>
                  <a:latin typeface="Calibri" panose="020F0502020204030204" pitchFamily="34" charset="0"/>
                </a:rPr>
                <a:t>More cables, but less complication. We will apply this strategy in </a:t>
              </a:r>
              <a:r>
                <a:rPr lang="en-GB" sz="1600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HL-LHC.</a:t>
              </a:r>
              <a:endParaRPr lang="en-GB" sz="16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92320" y="3589832"/>
              <a:ext cx="790289" cy="880358"/>
            </a:xfrm>
            <a:prstGeom prst="ellipse">
              <a:avLst/>
            </a:prstGeom>
            <a:ln w="63500" cap="rnd">
              <a:noFill/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39472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783"/>
    </mc:Choice>
    <mc:Fallback xmlns="">
      <p:transition spd="slow" advTm="707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G.Vandoni @ SRF Workshop #3, 1/6/2018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for SAFETY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231960" y="3021702"/>
            <a:ext cx="7768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Risk analysis		1.Cryogenic, 2.Cryomodule, 3.Test stand, 4.Table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Safety review		Actions / Follow-up meetings</a:t>
            </a:r>
            <a:endParaRPr lang="en-US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Safety SPS SIR Training	Updated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Safety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file			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 Work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056520"/>
              </p:ext>
            </p:extLst>
          </p:nvPr>
        </p:nvGraphicFramePr>
        <p:xfrm>
          <a:off x="174437" y="670483"/>
          <a:ext cx="8826439" cy="2194560"/>
        </p:xfrm>
        <a:graphic>
          <a:graphicData uri="http://schemas.openxmlformats.org/drawingml/2006/table">
            <a:tbl>
              <a:tblPr/>
              <a:tblGrid>
                <a:gridCol w="2229401">
                  <a:extLst>
                    <a:ext uri="{9D8B030D-6E8A-4147-A177-3AD203B41FA5}">
                      <a16:colId xmlns:a16="http://schemas.microsoft.com/office/drawing/2014/main" val="1032161938"/>
                    </a:ext>
                  </a:extLst>
                </a:gridCol>
                <a:gridCol w="3043286">
                  <a:extLst>
                    <a:ext uri="{9D8B030D-6E8A-4147-A177-3AD203B41FA5}">
                      <a16:colId xmlns:a16="http://schemas.microsoft.com/office/drawing/2014/main" val="1166730336"/>
                    </a:ext>
                  </a:extLst>
                </a:gridCol>
                <a:gridCol w="3553752">
                  <a:extLst>
                    <a:ext uri="{9D8B030D-6E8A-4147-A177-3AD203B41FA5}">
                      <a16:colId xmlns:a16="http://schemas.microsoft.com/office/drawing/2014/main" val="567718181"/>
                    </a:ext>
                  </a:extLst>
                </a:gridCol>
              </a:tblGrid>
              <a:tr h="31010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 Hazard</a:t>
                      </a:r>
                      <a:endParaRPr lang="en-GB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Origin</a:t>
                      </a:r>
                      <a:endParaRPr lang="en-GB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Treatment</a:t>
                      </a:r>
                      <a:endParaRPr lang="en-GB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461552"/>
                  </a:ext>
                </a:extLst>
              </a:tr>
              <a:tr h="31010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Radiological risk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(X-rays, dark currents)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Interlock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access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070363"/>
                  </a:ext>
                </a:extLst>
              </a:tr>
              <a:tr h="31010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Oxygen deficiency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Cryo</a:t>
                      </a:r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spillout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ODH detectors + alarms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4703645"/>
                  </a:ext>
                </a:extLst>
              </a:tr>
              <a:tr h="31010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Pressure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Pipework, </a:t>
                      </a:r>
                      <a:r>
                        <a:rPr lang="en-US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valveboxes</a:t>
                      </a:r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CM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Tests, certification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370930"/>
                  </a:ext>
                </a:extLst>
              </a:tr>
              <a:tr h="31010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Mechanical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Table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Alarms, procedures,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local key-box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829006"/>
                  </a:ext>
                </a:extLst>
              </a:tr>
              <a:tr h="31010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Noise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Compressor, fans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 sonic insulated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2871708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2875" y="3437200"/>
            <a:ext cx="96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TOOLS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462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566"/>
    </mc:Choice>
    <mc:Fallback xmlns="">
      <p:transition spd="slow" advTm="265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SAFETY FILE Completion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GB" smtClean="0">
                <a:solidFill>
                  <a:srgbClr val="64BCD9"/>
                </a:solidFill>
                <a:latin typeface="Arial"/>
              </a:rPr>
              <a:t>G.Vandoni @ SRF Workshop #3, 1/6/2018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189"/>
              <a:t>9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1719"/>
              </p:ext>
            </p:extLst>
          </p:nvPr>
        </p:nvGraphicFramePr>
        <p:xfrm>
          <a:off x="107064" y="697654"/>
          <a:ext cx="8877910" cy="3690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1510">
                  <a:extLst>
                    <a:ext uri="{9D8B030D-6E8A-4147-A177-3AD203B41FA5}">
                      <a16:colId xmlns:a16="http://schemas.microsoft.com/office/drawing/2014/main" val="1919715354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3755846512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Safety inspections &amp; </a:t>
                      </a: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documents</a:t>
                      </a:r>
                      <a:endParaRPr lang="en-GB" sz="1800" b="0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Carry</a:t>
                      </a:r>
                      <a:r>
                        <a:rPr lang="en-GB" sz="1800" b="0" baseline="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 out and complete</a:t>
                      </a:r>
                      <a:endParaRPr lang="en-GB" sz="1800" b="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783569"/>
                  </a:ext>
                </a:extLst>
              </a:tr>
              <a:tr h="39830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EIS</a:t>
                      </a:r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ssue </a:t>
                      </a:r>
                      <a:r>
                        <a:rPr lang="en-US" sz="1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intervention </a:t>
                      </a:r>
                      <a:r>
                        <a:rPr lang="en-US" sz="1800" b="1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PROCEDURE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/ </a:t>
                      </a: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update layout database </a:t>
                      </a:r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57387164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Cryogenics safety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Implement LN</a:t>
                      </a:r>
                      <a:r>
                        <a:rPr lang="en-US" sz="1800" baseline="-250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feed stop versus ODH signal</a:t>
                      </a:r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708496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Update </a:t>
                      </a: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  <a:hlinkClick r:id="rId3"/>
                        </a:rPr>
                        <a:t>Cryogenic Risk analysis 1730771</a:t>
                      </a:r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5526169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Provide final PID plan on CDD (SPSQAIL)</a:t>
                      </a:r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536454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Issue 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PROCEDURE </a:t>
                      </a: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for </a:t>
                      </a:r>
                      <a:r>
                        <a:rPr lang="en-US" sz="1800" b="1" dirty="0" err="1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cryoworks</a:t>
                      </a:r>
                      <a:r>
                        <a:rPr lang="en-US" sz="1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on cold CM</a:t>
                      </a:r>
                      <a:endParaRPr lang="en-GB" sz="1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34169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Mechanical safety</a:t>
                      </a:r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Issue 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PROCEDURE </a:t>
                      </a: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for </a:t>
                      </a:r>
                      <a:r>
                        <a:rPr lang="en-US" sz="1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heavy transport </a:t>
                      </a: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at cold</a:t>
                      </a:r>
                      <a:r>
                        <a:rPr lang="en-US" sz="1800" baseline="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CM</a:t>
                      </a:r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329255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Issue 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PROCEDURE </a:t>
                      </a: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for </a:t>
                      </a:r>
                      <a:r>
                        <a:rPr lang="en-US" sz="1800" b="1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use of table local mode</a:t>
                      </a:r>
                      <a:endParaRPr lang="en-GB" sz="1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743809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Ergonomics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Evaluate</a:t>
                      </a:r>
                      <a:r>
                        <a:rPr lang="en-US" sz="1800" baseline="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noise in l</a:t>
                      </a: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ocal BA6 CRG control room</a:t>
                      </a:r>
                      <a:endParaRPr lang="en-GB" sz="1800" dirty="0">
                        <a:solidFill>
                          <a:schemeClr val="tx2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28854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rPr>
                        <a:t>Safety file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Draft and submit to the SPS CSAP</a:t>
                      </a:r>
                      <a:endParaRPr lang="en-GB" sz="18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320926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20682088">
            <a:off x="1410597" y="1436319"/>
            <a:ext cx="6782916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Inspections need to be completed and documented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Procedures must be written and approved</a:t>
            </a: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Safety file must be written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51906" y="352666"/>
            <a:ext cx="2333068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List by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.Gascon</a:t>
            </a:r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en-US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C.Gaignant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717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63"/>
    </mc:Choice>
    <mc:Fallback xmlns="">
      <p:transition spd="slow" advTm="249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4.6|14|9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5.1|0.9|1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7.8|16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2.7|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8.3|15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5.8|7.9|2.1|1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47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5.1|2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2.9|25.5|27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4|5|1.4|13.7|9.7"/>
</p:tagLst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882</TotalTime>
  <Words>1605</Words>
  <Application>Microsoft Office PowerPoint</Application>
  <PresentationFormat>On-screen Show (16:9)</PresentationFormat>
  <Paragraphs>318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ＭＳ Ｐゴシック</vt:lpstr>
      <vt:lpstr>Arial</vt:lpstr>
      <vt:lpstr>Calibri</vt:lpstr>
      <vt:lpstr>Optima</vt:lpstr>
      <vt:lpstr>Symbol</vt:lpstr>
      <vt:lpstr>Times New Roman</vt:lpstr>
      <vt:lpstr>Wingdings</vt:lpstr>
      <vt:lpstr>CERNCorporate16-9</vt:lpstr>
      <vt:lpstr>PowerPoint Presentation</vt:lpstr>
      <vt:lpstr>An SRF Test stand in proton beams Design, installation, lessons learned</vt:lpstr>
      <vt:lpstr>A TEST BENCH for SRF (Projects)</vt:lpstr>
      <vt:lpstr>DESIGN</vt:lpstr>
      <vt:lpstr>PowerPoint Presentation</vt:lpstr>
      <vt:lpstr>DESIGN</vt:lpstr>
      <vt:lpstr>DESIGN   Lessons learned</vt:lpstr>
      <vt:lpstr>DESIGN for SAFETY</vt:lpstr>
      <vt:lpstr>SAFETY FILE Completion</vt:lpstr>
      <vt:lpstr>DESIGNING for SAFETY</vt:lpstr>
      <vt:lpstr>INSTALLATION</vt:lpstr>
      <vt:lpstr>PowerPoint Presentation</vt:lpstr>
      <vt:lpstr>YETS 17/18 Statistics</vt:lpstr>
      <vt:lpstr>INSTALLATION TIMELINE</vt:lpstr>
      <vt:lpstr>EN/EL Staging of deadlines</vt:lpstr>
      <vt:lpstr>INSTALLATION – Lessons learned</vt:lpstr>
      <vt:lpstr>WORKSITE Safety &amp; Coordination</vt:lpstr>
      <vt:lpstr>WORKSITE Safety &amp; Coordination</vt:lpstr>
      <vt:lpstr>QUALITY &amp; DOCUMENTATION</vt:lpstr>
      <vt:lpstr>…and for HL-LHC?</vt:lpstr>
      <vt:lpstr>PowerPoint Presentation</vt:lpstr>
      <vt:lpstr>CONCLUSIONS</vt:lpstr>
      <vt:lpstr>PowerPoint Presentation</vt:lpstr>
      <vt:lpstr>Main non-conformities</vt:lpstr>
      <vt:lpstr>DESIGN - INTERLOCKS</vt:lpstr>
      <vt:lpstr>INTERLOCK  Lessons learned</vt:lpstr>
      <vt:lpstr>INTERLOCKS Non-conformities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Giovanna Vandoni</cp:lastModifiedBy>
  <cp:revision>122</cp:revision>
  <dcterms:created xsi:type="dcterms:W3CDTF">2012-11-30T11:04:26Z</dcterms:created>
  <dcterms:modified xsi:type="dcterms:W3CDTF">2018-06-01T05:00:24Z</dcterms:modified>
</cp:coreProperties>
</file>