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7" r:id="rId2"/>
    <p:sldId id="562" r:id="rId3"/>
    <p:sldId id="554" r:id="rId4"/>
    <p:sldId id="564" r:id="rId5"/>
    <p:sldId id="569" r:id="rId6"/>
    <p:sldId id="566" r:id="rId7"/>
    <p:sldId id="572" r:id="rId8"/>
    <p:sldId id="568" r:id="rId9"/>
    <p:sldId id="521" r:id="rId10"/>
    <p:sldId id="570" r:id="rId11"/>
    <p:sldId id="555" r:id="rId12"/>
    <p:sldId id="541" r:id="rId13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0">
          <p15:clr>
            <a:srgbClr val="A4A3A4"/>
          </p15:clr>
        </p15:guide>
        <p15:guide id="2" pos="22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 autoAdjust="0"/>
    <p:restoredTop sz="94483" autoAdjust="0"/>
  </p:normalViewPr>
  <p:slideViewPr>
    <p:cSldViewPr>
      <p:cViewPr varScale="1">
        <p:scale>
          <a:sx n="75" d="100"/>
          <a:sy n="75" d="100"/>
        </p:scale>
        <p:origin x="652" y="52"/>
      </p:cViewPr>
      <p:guideLst>
        <p:guide orient="horz" pos="2160"/>
        <p:guide pos="2971"/>
      </p:guideLst>
    </p:cSldViewPr>
  </p:slideViewPr>
  <p:outlineViewPr>
    <p:cViewPr varScale="1">
      <p:scale>
        <a:sx n="170" d="200"/>
        <a:sy n="170" d="2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672" y="72"/>
      </p:cViewPr>
      <p:guideLst>
        <p:guide orient="horz" pos="2970"/>
        <p:guide pos="22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5681E-9D1D-400C-B5DB-5B9BA4FF4E5F}" type="datetimeFigureOut">
              <a:rPr lang="en-GB" smtClean="0"/>
              <a:pPr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293FD-ABBA-46BD-93C9-E2508361A0F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490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22725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813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49288" y="512763"/>
            <a:ext cx="5795962" cy="4346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0" y="4860925"/>
            <a:ext cx="7094538" cy="4859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39996A51-2949-4CCD-8CF6-CB160C75627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818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Char char=""/>
              <a:tabLst>
                <a:tab pos="0" algn="l"/>
                <a:tab pos="466725" algn="l"/>
                <a:tab pos="936625" algn="l"/>
                <a:tab pos="1404938" algn="l"/>
                <a:tab pos="1874838" algn="l"/>
                <a:tab pos="2343150" algn="l"/>
                <a:tab pos="2813050" algn="l"/>
                <a:tab pos="3281363" algn="l"/>
                <a:tab pos="3751263" algn="l"/>
                <a:tab pos="4219575" algn="l"/>
                <a:tab pos="4689475" algn="l"/>
                <a:tab pos="5157788" algn="l"/>
                <a:tab pos="5627688" algn="l"/>
                <a:tab pos="6096000" algn="l"/>
                <a:tab pos="6565900" algn="l"/>
                <a:tab pos="7035800" algn="l"/>
                <a:tab pos="7504113" algn="l"/>
                <a:tab pos="7974013" algn="l"/>
                <a:tab pos="8442325" algn="l"/>
                <a:tab pos="8912225" algn="l"/>
                <a:tab pos="9380538" algn="l"/>
              </a:tabLst>
            </a:pPr>
            <a:fld id="{1EDB8A00-7E19-48D0-BE8B-CADE06CFE1AE}" type="slidenum">
              <a:rPr lang="it-IT" smtClean="0"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Char char=""/>
                <a:tabLst>
                  <a:tab pos="0" algn="l"/>
                  <a:tab pos="466725" algn="l"/>
                  <a:tab pos="936625" algn="l"/>
                  <a:tab pos="1404938" algn="l"/>
                  <a:tab pos="1874838" algn="l"/>
                  <a:tab pos="2343150" algn="l"/>
                  <a:tab pos="2813050" algn="l"/>
                  <a:tab pos="3281363" algn="l"/>
                  <a:tab pos="3751263" algn="l"/>
                  <a:tab pos="4219575" algn="l"/>
                  <a:tab pos="4689475" algn="l"/>
                  <a:tab pos="5157788" algn="l"/>
                  <a:tab pos="5627688" algn="l"/>
                  <a:tab pos="6096000" algn="l"/>
                  <a:tab pos="6565900" algn="l"/>
                  <a:tab pos="7035800" algn="l"/>
                  <a:tab pos="7504113" algn="l"/>
                  <a:tab pos="7974013" algn="l"/>
                  <a:tab pos="8442325" algn="l"/>
                  <a:tab pos="8912225" algn="l"/>
                  <a:tab pos="9380538" algn="l"/>
                </a:tabLst>
              </a:pPr>
              <a:t>1</a:t>
            </a:fld>
            <a:endParaRPr lang="it-IT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0" y="512763"/>
            <a:ext cx="7097713" cy="43481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492" tIns="47745" rIns="95492" bIns="47745" anchor="ctr"/>
          <a:lstStyle/>
          <a:p>
            <a:endParaRPr lang="it-IT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0" y="4860925"/>
            <a:ext cx="7096125" cy="4860925"/>
          </a:xfrm>
          <a:noFill/>
          <a:ln/>
        </p:spPr>
        <p:txBody>
          <a:bodyPr wrap="none" anchor="ctr"/>
          <a:lstStyle/>
          <a:p>
            <a:endParaRPr lang="it-IT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9A2AE-AE1A-45DA-A769-1C43B166B22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55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9996A51-2949-4CCD-8CF6-CB160C756276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73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8BF9B0-C037-44EC-A843-6468383E70E4}" type="datetime1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138DA7-9794-4E88-A5F9-C8C9B2F84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85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hyperlink" Target="http://www.google.it/url?sa=i&amp;source=images&amp;cd=&amp;cad=rja&amp;docid=CQaLSx2f7MVyFM&amp;tbnid=0_M3XpSZNR5EKM:&amp;ved=&amp;url=http://www.nsd-fusion.com/customers.php&amp;ei=-GrIUeHgNIXB7Aa-pIGQDg&amp;psig=AFQjCNGe9hJe9NdpiujXFKlzLXxfsTX-Kg&amp;ust=1372175480917376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976313" y="6383208"/>
            <a:ext cx="239871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just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2200" b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CERN (EN-MME)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410480" y="6288088"/>
            <a:ext cx="4541308" cy="507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i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 Lessons learned by design activities on the HG Cryomodule </a:t>
            </a:r>
          </a:p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1700" b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Luca Dassa – 01/06/2018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027988" y="6221413"/>
            <a:ext cx="1117600" cy="636587"/>
          </a:xfrm>
          <a:prstGeom prst="rect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028384" y="6429375"/>
            <a:ext cx="1071562" cy="246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ts val="10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BDAD656-1D05-443A-BE99-25143D61FF0F}" type="slidenum">
              <a:rPr lang="it-IT" sz="1600" b="1" smtClean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pPr algn="ctr">
                <a:spcBef>
                  <a:spcPts val="1000"/>
                </a:spcBef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r>
              <a:rPr lang="it-IT" sz="1600" b="1" dirty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t> / 12</a:t>
            </a: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976313" y="6221413"/>
            <a:ext cx="7051675" cy="1587"/>
          </a:xfrm>
          <a:prstGeom prst="line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127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6425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Cliccate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testo</a:t>
            </a:r>
            <a:r>
              <a:rPr lang="en-GB" dirty="0"/>
              <a:t> del </a:t>
            </a:r>
            <a:r>
              <a:rPr lang="en-GB" dirty="0" err="1"/>
              <a:t>titolo</a:t>
            </a:r>
            <a:endParaRPr lang="en-GB" dirty="0"/>
          </a:p>
        </p:txBody>
      </p:sp>
      <p:sp>
        <p:nvSpPr>
          <p:cNvPr id="1127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Cliccate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testo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1"/>
            <a:r>
              <a:rPr lang="en-GB" dirty="0"/>
              <a:t>Secondo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2"/>
            <a:r>
              <a:rPr lang="en-GB" dirty="0" err="1"/>
              <a:t>Terzo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3"/>
            <a:r>
              <a:rPr lang="en-GB" dirty="0"/>
              <a:t>Quarto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/>
              <a:t>Quinto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/>
              <a:t>Sesto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Settimo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Ottavo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Nono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</p:txBody>
      </p:sp>
      <p:pic>
        <p:nvPicPr>
          <p:cNvPr id="98306" name="Picture 2" descr="http://www.nsd-fusion.com/images/cern_logo_white.gif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6251575"/>
            <a:ext cx="627172" cy="60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619672" y="2720023"/>
            <a:ext cx="6264696" cy="1417953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Lessons learned by design activities on the High-Gradient Cryomodule 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Luca Dassa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\\cern.ch\dfs\Users\n\nvalverd\Desktop\fotos SPL\2014-09-17\DSC0113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4" t="12364" b="15273"/>
          <a:stretch/>
        </p:blipFill>
        <p:spPr bwMode="auto">
          <a:xfrm>
            <a:off x="5582629" y="-17760"/>
            <a:ext cx="2700655" cy="2006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941388" y="0"/>
            <a:ext cx="1202611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Cavity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504" y="2499759"/>
            <a:ext cx="3364759" cy="25235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13790" y="2463445"/>
            <a:ext cx="3248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EDMS 1511464 v.1 Fabrication SPL </a:t>
            </a:r>
            <a:r>
              <a:rPr lang="en-GB" sz="18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Nb</a:t>
            </a: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 5-cell cavity at CERN </a:t>
            </a:r>
          </a:p>
        </p:txBody>
      </p:sp>
      <p:pic>
        <p:nvPicPr>
          <p:cNvPr id="12" name="Picture 11" descr="C:\Users\nvalverd\AppData\Local\Microsoft\Windows\Temporary Internet Files\Content.Word\la foto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0"/>
          <a:stretch/>
        </p:blipFill>
        <p:spPr bwMode="auto">
          <a:xfrm>
            <a:off x="316164" y="76200"/>
            <a:ext cx="2621915" cy="1611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C:\Users\nvalverd\AppData\Local\Microsoft\Windows\Temporary Internet Files\Content.Word\la foto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7" r="27930" b="10143"/>
          <a:stretch/>
        </p:blipFill>
        <p:spPr bwMode="auto">
          <a:xfrm>
            <a:off x="3397049" y="76200"/>
            <a:ext cx="1592875" cy="1654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C:\Users\nvalverd\AppData\Local\Microsoft\Windows\Temporary Internet Files\Content.Word\Buttweld_1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4" b="17194"/>
          <a:stretch/>
        </p:blipFill>
        <p:spPr bwMode="auto">
          <a:xfrm>
            <a:off x="133350" y="5114468"/>
            <a:ext cx="2016435" cy="1020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 descr="C:\Users\nvalverd\AppData\Local\Microsoft\Windows\Temporary Internet Files\Content.Word\IMG_6957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2586" y="4201340"/>
            <a:ext cx="2154371" cy="1615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150" y="2463817"/>
            <a:ext cx="702635" cy="23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10" y="4147627"/>
            <a:ext cx="2027806" cy="85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/>
          <p:nvPr/>
        </p:nvCxnSpPr>
        <p:spPr bwMode="auto">
          <a:xfrm flipH="1">
            <a:off x="3707904" y="2003946"/>
            <a:ext cx="1656184" cy="45949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3123520" y="1822536"/>
            <a:ext cx="944424" cy="53055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222815" y="1789113"/>
            <a:ext cx="408350" cy="56397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>
            <a:endCxn id="9" idx="2"/>
          </p:cNvCxnSpPr>
          <p:nvPr/>
        </p:nvCxnSpPr>
        <p:spPr bwMode="auto">
          <a:xfrm flipH="1" flipV="1">
            <a:off x="2938079" y="3109776"/>
            <a:ext cx="1058513" cy="7119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2172183" y="3220131"/>
            <a:ext cx="311712" cy="7119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1004789" y="3106980"/>
            <a:ext cx="430380" cy="35877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Down Arrow 39"/>
          <p:cNvSpPr/>
          <p:nvPr/>
        </p:nvSpPr>
        <p:spPr bwMode="auto">
          <a:xfrm rot="16200000">
            <a:off x="4279289" y="2984891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5364088" y="2353090"/>
            <a:ext cx="3491938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5076056" y="3821742"/>
            <a:ext cx="0" cy="207600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"/>
          <p:cNvSpPr/>
          <p:nvPr/>
        </p:nvSpPr>
        <p:spPr>
          <a:xfrm>
            <a:off x="5561230" y="5039891"/>
            <a:ext cx="15488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Tooling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Welding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Brazing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…</a:t>
            </a:r>
          </a:p>
        </p:txBody>
      </p:sp>
      <p:sp>
        <p:nvSpPr>
          <p:cNvPr id="22" name="Rectangle 4"/>
          <p:cNvSpPr/>
          <p:nvPr/>
        </p:nvSpPr>
        <p:spPr>
          <a:xfrm>
            <a:off x="7451214" y="5470777"/>
            <a:ext cx="1548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See Crab cavities</a:t>
            </a:r>
          </a:p>
        </p:txBody>
      </p:sp>
      <p:sp>
        <p:nvSpPr>
          <p:cNvPr id="24" name="Down Arrow 23"/>
          <p:cNvSpPr/>
          <p:nvPr/>
        </p:nvSpPr>
        <p:spPr bwMode="auto">
          <a:xfrm rot="16200000">
            <a:off x="6982651" y="5514067"/>
            <a:ext cx="302626" cy="29637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58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8" grpId="0"/>
      <p:bldP spid="22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92280" y="0"/>
            <a:ext cx="205172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Towards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PERLE</a:t>
            </a:r>
          </a:p>
        </p:txBody>
      </p:sp>
      <p:sp>
        <p:nvSpPr>
          <p:cNvPr id="8" name="Rectangle 7"/>
          <p:cNvSpPr/>
          <p:nvPr/>
        </p:nvSpPr>
        <p:spPr>
          <a:xfrm>
            <a:off x="4211960" y="47468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PERLE is a high current, multi-turn ERL facility (900 MeV), designed to study and validate main principles of the Large Hadron Electron Collider (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LHeC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: 60 GeV).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PERLE@Orsay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is a smaller version (400 MeV) with the same design challenges and the same beam parameters.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2" y="0"/>
            <a:ext cx="3654152" cy="24121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11166" y="2101470"/>
            <a:ext cx="30025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https://indico.cern.ch/event/690826/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92" y="2595992"/>
            <a:ext cx="3415030" cy="241838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/>
          <p:nvPr/>
        </p:nvSpPr>
        <p:spPr bwMode="auto">
          <a:xfrm>
            <a:off x="1619672" y="2708920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9526" y="3729452"/>
            <a:ext cx="36325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Can we adapt the HG cryomodule for utilization in PERLE?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New cavities, smaller than the actual ones 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Higher heat loads (250 W for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Perle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/ 200 W for HG) 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2 HOMs per cavity (actively cooled)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Beam vacuum valve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6200000">
            <a:off x="3738659" y="3914941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4730961" y="5198414"/>
            <a:ext cx="42018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Studies are ongoing: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PERLE management has shown high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the open question related to the valve is solved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>
                <a:solidFill>
                  <a:srgbClr val="000000"/>
                </a:solidFill>
                <a:latin typeface="Gill Sans MT" panose="020B0502020104020203" pitchFamily="34" charset="0"/>
              </a:rPr>
              <a:t>Main point to solve: HOMs 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4146557" y="2409247"/>
            <a:ext cx="4637403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4146557" y="2409247"/>
            <a:ext cx="0" cy="95822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146557" y="5014373"/>
            <a:ext cx="0" cy="95822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848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83668" y="2780928"/>
            <a:ext cx="5976664" cy="4638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Thank</a:t>
            </a:r>
            <a:r>
              <a:rPr lang="it-IT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you</a:t>
            </a:r>
            <a:endParaRPr lang="it-IT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6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3788" y="1052736"/>
            <a:ext cx="38164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800" b="1" dirty="0">
                <a:solidFill>
                  <a:srgbClr val="000000"/>
                </a:solidFill>
                <a:latin typeface="Gill Sans MT" panose="020B0502020104020203" pitchFamily="34" charset="0"/>
              </a:rPr>
              <a:t>Outline</a:t>
            </a:r>
          </a:p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Design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Cavity supporting strategy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Magnetic shields / Material acceptance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RF power coupler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HOMs cooling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Cryogenic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Cost 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Towards PERLE</a:t>
            </a:r>
          </a:p>
        </p:txBody>
      </p:sp>
    </p:spTree>
    <p:extLst>
      <p:ext uri="{BB962C8B-B14F-4D97-AF65-F5344CB8AC3E}">
        <p14:creationId xmlns:p14="http://schemas.microsoft.com/office/powerpoint/2010/main" val="246070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08" r="5025"/>
          <a:stretch/>
        </p:blipFill>
        <p:spPr>
          <a:xfrm>
            <a:off x="87232" y="3537759"/>
            <a:ext cx="6048673" cy="2289625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88224" y="0"/>
            <a:ext cx="2555776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Cavity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supporting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strategy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323528" y="69807"/>
            <a:ext cx="4968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design for innovative supporting of cavities via power coupler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11381"/>
            <a:ext cx="4318648" cy="2335626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5054" y="1086320"/>
            <a:ext cx="4508946" cy="1767581"/>
          </a:xfrm>
          <a:prstGeom prst="rect">
            <a:avLst/>
          </a:prstGeom>
        </p:spPr>
      </p:pic>
      <p:sp>
        <p:nvSpPr>
          <p:cNvPr id="8" name="Rectangle 4"/>
          <p:cNvSpPr/>
          <p:nvPr/>
        </p:nvSpPr>
        <p:spPr>
          <a:xfrm>
            <a:off x="6158527" y="3806477"/>
            <a:ext cx="29854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Concept is feasible, after results obtained on the mock-up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Accessibility to the internal alignment system is limited (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support)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Difficult alignment of the cavities once the train is assembled (coupled alignment)</a:t>
            </a:r>
          </a:p>
        </p:txBody>
      </p:sp>
    </p:spTree>
    <p:extLst>
      <p:ext uri="{BB962C8B-B14F-4D97-AF65-F5344CB8AC3E}">
        <p14:creationId xmlns:p14="http://schemas.microsoft.com/office/powerpoint/2010/main" val="9781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893"/>
            <a:ext cx="3315032" cy="11871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2" y="1161308"/>
            <a:ext cx="3150668" cy="114505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14338" y="3873803"/>
            <a:ext cx="8878993" cy="2133331"/>
            <a:chOff x="114338" y="3873803"/>
            <a:chExt cx="8878993" cy="213333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338" y="4366915"/>
              <a:ext cx="8845463" cy="164021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244408" y="3989755"/>
              <a:ext cx="74892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0.2 </a:t>
              </a:r>
              <a:r>
                <a:rPr lang="el-GR" sz="1500" b="1" dirty="0" err="1">
                  <a:solidFill>
                    <a:srgbClr val="FF0000"/>
                  </a:solidFill>
                </a:rPr>
                <a:t>μ</a:t>
              </a:r>
              <a:r>
                <a:rPr lang="en-GB" sz="15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9512" y="4112037"/>
              <a:ext cx="4315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800" b="1" dirty="0">
                <a:solidFill>
                  <a:schemeClr val="tx1"/>
                </a:solidFill>
              </a:endParaRPr>
            </a:p>
            <a:p>
              <a:r>
                <a:rPr lang="en-GB" sz="1800" dirty="0">
                  <a:solidFill>
                    <a:schemeClr val="tx1"/>
                  </a:solidFill>
                </a:rPr>
                <a:t>|B|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37071" y="3873803"/>
              <a:ext cx="1254966" cy="369332"/>
              <a:chOff x="7120110" y="1413839"/>
              <a:chExt cx="1144668" cy="768984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7120110" y="2129291"/>
                <a:ext cx="951371" cy="2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349893" y="1413839"/>
                <a:ext cx="914885" cy="768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B=50</a:t>
                </a:r>
                <a:r>
                  <a:rPr lang="el-GR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μΤ</a:t>
                </a:r>
                <a:r>
                  <a:rPr lang="en-GB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 </a:t>
                </a:r>
              </a:p>
            </p:txBody>
          </p:sp>
        </p:grp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4054299" y="4053751"/>
              <a:ext cx="86862" cy="868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052158" y="4246329"/>
              <a:ext cx="86862" cy="868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/>
            <p:cNvCxnSpPr>
              <a:cxnSpLocks noChangeAspect="1"/>
              <a:stCxn id="33" idx="1"/>
              <a:endCxn id="33" idx="5"/>
            </p:cNvCxnSpPr>
            <p:nvPr/>
          </p:nvCxnSpPr>
          <p:spPr>
            <a:xfrm>
              <a:off x="4064879" y="4259049"/>
              <a:ext cx="61421" cy="614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 noChangeAspect="1"/>
              <a:stCxn id="33" idx="3"/>
              <a:endCxn id="33" idx="7"/>
            </p:cNvCxnSpPr>
            <p:nvPr/>
          </p:nvCxnSpPr>
          <p:spPr>
            <a:xfrm flipV="1">
              <a:off x="4064879" y="4259049"/>
              <a:ext cx="61421" cy="614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>
              <a:spLocks noChangeAspect="1"/>
            </p:cNvSpPr>
            <p:nvPr/>
          </p:nvSpPr>
          <p:spPr>
            <a:xfrm flipV="1">
              <a:off x="4075459" y="4074807"/>
              <a:ext cx="43159" cy="4315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37139" y="3939121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I</a:t>
              </a:r>
            </a:p>
          </p:txBody>
        </p:sp>
      </p:grp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876256" y="0"/>
            <a:ext cx="226774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shields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251521" y="2480155"/>
            <a:ext cx="259228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>
              <a:defRPr sz="1400">
                <a:solidFill>
                  <a:srgbClr val="0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GB" dirty="0"/>
              <a:t>Warm + cold magnetic shield + compensating coils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138"/>
              <p:cNvSpPr txBox="1"/>
              <p:nvPr/>
            </p:nvSpPr>
            <p:spPr>
              <a:xfrm>
                <a:off x="215114" y="3381696"/>
                <a:ext cx="2695053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>
                  <a:defRPr sz="1400">
                    <a:solidFill>
                      <a:srgbClr val="000000"/>
                    </a:solidFill>
                    <a:latin typeface="Gill Sans MT" panose="020B0502020104020203" pitchFamily="34" charset="0"/>
                  </a:defRPr>
                </a:lvl1pPr>
              </a:lstStyle>
              <a:p>
                <a:r>
                  <a:rPr lang="en-GB" dirty="0"/>
                  <a:t>Considering recent studies on quenching, Q deterioration and recovery:</a:t>
                </a:r>
                <a14:m>
                  <m:oMath xmlns:m="http://schemas.openxmlformats.org/officeDocument/2006/math"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𝐁𝐞𝐱𝐭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l-GR" dirty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𝐓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 !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14" y="3381696"/>
                <a:ext cx="2695053" cy="738664"/>
              </a:xfrm>
              <a:prstGeom prst="rect">
                <a:avLst/>
              </a:prstGeom>
              <a:blipFill>
                <a:blip r:embed="rId6"/>
                <a:stretch>
                  <a:fillRect l="-679"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4"/>
          <p:cNvSpPr/>
          <p:nvPr/>
        </p:nvSpPr>
        <p:spPr>
          <a:xfrm>
            <a:off x="6603939" y="927720"/>
            <a:ext cx="24881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cold magnetic shield external to He vessel has lot of holes /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region not shielded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Warm magnetic shield is effective / remove space but is not really complex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Magnetic permeability of the material inside the warm magnetic shield</a:t>
            </a:r>
          </a:p>
        </p:txBody>
      </p:sp>
      <p:pic>
        <p:nvPicPr>
          <p:cNvPr id="4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3071" y="692374"/>
            <a:ext cx="2652253" cy="2199608"/>
          </a:xfrm>
          <a:prstGeom prst="rect">
            <a:avLst/>
          </a:prstGeom>
        </p:spPr>
      </p:pic>
      <p:sp>
        <p:nvSpPr>
          <p:cNvPr id="44" name="Down Arrow 43"/>
          <p:cNvSpPr/>
          <p:nvPr/>
        </p:nvSpPr>
        <p:spPr bwMode="auto">
          <a:xfrm rot="13977203">
            <a:off x="3344033" y="3124119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4243126" y="3873803"/>
            <a:ext cx="4716675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491880" y="205194"/>
            <a:ext cx="0" cy="2686788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Down Arrow 46"/>
          <p:cNvSpPr/>
          <p:nvPr/>
        </p:nvSpPr>
        <p:spPr bwMode="auto">
          <a:xfrm rot="16200000">
            <a:off x="8511142" y="3081440"/>
            <a:ext cx="792088" cy="36988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236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3932" y="671988"/>
            <a:ext cx="65882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Materials inside the magnetic shield: what about magnetic permeability? Which is the limit?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See commercial components: i.e. bellows and flexibles for cryogenic lines 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inside or in proximity of cavities</a:t>
            </a:r>
          </a:p>
        </p:txBody>
      </p:sp>
      <p:sp>
        <p:nvSpPr>
          <p:cNvPr id="3" name="Down Arrow 2"/>
          <p:cNvSpPr/>
          <p:nvPr/>
        </p:nvSpPr>
        <p:spPr bwMode="auto">
          <a:xfrm>
            <a:off x="4175956" y="1988285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27784" y="2687322"/>
            <a:ext cx="4248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Material for convolutions: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No 1.4429 (316LN) it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No 1.4435 according to spec CERN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Rarely standard 1.4435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1.4404 is the standard material in the market </a:t>
            </a:r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485801" y="787478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2196" y="5254646"/>
            <a:ext cx="58276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 learned: 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it is required to clarify the real needs for material properties, above all for commercial components =&gt; see series production for Crab</a:t>
            </a:r>
          </a:p>
        </p:txBody>
      </p:sp>
      <p:sp>
        <p:nvSpPr>
          <p:cNvPr id="9" name="Down Arrow 8"/>
          <p:cNvSpPr/>
          <p:nvPr/>
        </p:nvSpPr>
        <p:spPr bwMode="auto">
          <a:xfrm>
            <a:off x="4144309" y="4382927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876256" y="0"/>
            <a:ext cx="226774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shields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6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59" y="834724"/>
            <a:ext cx="2615481" cy="1779803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588224" y="0"/>
            <a:ext cx="255577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RF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power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coupler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8024" y="915544"/>
            <a:ext cx="4320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R. Bonomi, “Simulation Tool for Steady State Thermal Performance Applied to the SPL Double-Walled Tube RF Power Coupler”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337" y="1770283"/>
            <a:ext cx="4117773" cy="4421485"/>
          </a:xfrm>
          <a:prstGeom prst="rect">
            <a:avLst/>
          </a:prstGeom>
        </p:spPr>
      </p:pic>
      <p:sp>
        <p:nvSpPr>
          <p:cNvPr id="7" name="Rectangle 4"/>
          <p:cNvSpPr/>
          <p:nvPr/>
        </p:nvSpPr>
        <p:spPr>
          <a:xfrm>
            <a:off x="0" y="0"/>
            <a:ext cx="3320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Gas-cooled RF coupler double-wall tube (active cooling effect on cavity alignment)</a:t>
            </a:r>
          </a:p>
        </p:txBody>
      </p:sp>
      <p:sp>
        <p:nvSpPr>
          <p:cNvPr id="8" name="Rectangle 4"/>
          <p:cNvSpPr/>
          <p:nvPr/>
        </p:nvSpPr>
        <p:spPr>
          <a:xfrm>
            <a:off x="335280" y="4248090"/>
            <a:ext cx="298547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Principle tested in the mock-up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Promising performances (see ESS cryomodule)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Complex manufacturing</a:t>
            </a:r>
          </a:p>
        </p:txBody>
      </p:sp>
      <p:sp>
        <p:nvSpPr>
          <p:cNvPr id="9" name="Down Arrow 8"/>
          <p:cNvSpPr/>
          <p:nvPr/>
        </p:nvSpPr>
        <p:spPr bwMode="auto">
          <a:xfrm rot="16200000">
            <a:off x="3407912" y="1312242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1886" y="3356992"/>
            <a:ext cx="434409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Down Arrow 12"/>
          <p:cNvSpPr/>
          <p:nvPr/>
        </p:nvSpPr>
        <p:spPr bwMode="auto">
          <a:xfrm rot="5400000">
            <a:off x="3664990" y="4696618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427984" y="2614527"/>
            <a:ext cx="7506" cy="1534553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3797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028384" y="0"/>
            <a:ext cx="111561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HOMs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45" y="0"/>
            <a:ext cx="3333570" cy="2658045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442437"/>
              </p:ext>
            </p:extLst>
          </p:nvPr>
        </p:nvGraphicFramePr>
        <p:xfrm>
          <a:off x="251520" y="3212976"/>
          <a:ext cx="4343820" cy="3282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5730132" imgH="4337707" progId="Word.Document.12">
                  <p:embed/>
                </p:oleObj>
              </mc:Choice>
              <mc:Fallback>
                <p:oleObj name="Document" r:id="rId4" imgW="5730132" imgH="4337707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520" y="3212976"/>
                        <a:ext cx="4343820" cy="3282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/>
          <p:nvPr/>
        </p:nvSpPr>
        <p:spPr>
          <a:xfrm>
            <a:off x="1043608" y="2678476"/>
            <a:ext cx="2943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Study of HOMs cooled by conduction (no active cooling)</a:t>
            </a:r>
          </a:p>
        </p:txBody>
      </p:sp>
      <p:sp>
        <p:nvSpPr>
          <p:cNvPr id="11" name="Rectangle 4"/>
          <p:cNvSpPr/>
          <p:nvPr/>
        </p:nvSpPr>
        <p:spPr>
          <a:xfrm>
            <a:off x="5175386" y="4395817"/>
            <a:ext cx="38884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Literature research on material properties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Improvement of analytic tool (for cable thermal analyses)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Coupling RF and thermal simulation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Cables and connectors shall be considered soon in the design (see </a:t>
            </a:r>
            <a:r>
              <a:rPr lang="en-GB" sz="1400" dirty="0" err="1">
                <a:solidFill>
                  <a:schemeClr val="tx1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 region)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860032" y="446741"/>
            <a:ext cx="0" cy="564655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076056" y="4005064"/>
            <a:ext cx="3822154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726" y="446741"/>
            <a:ext cx="2635360" cy="316757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9084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22875"/>
          <a:stretch/>
        </p:blipFill>
        <p:spPr>
          <a:xfrm>
            <a:off x="107504" y="1254726"/>
            <a:ext cx="4246898" cy="338884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sp>
        <p:nvSpPr>
          <p:cNvPr id="3" name="Rectangle 2"/>
          <p:cNvSpPr/>
          <p:nvPr/>
        </p:nvSpPr>
        <p:spPr bwMode="auto">
          <a:xfrm>
            <a:off x="249471" y="1236420"/>
            <a:ext cx="1646456" cy="158564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3850346" y="817006"/>
            <a:ext cx="1008112" cy="291612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7007" y="1219592"/>
            <a:ext cx="1637395" cy="73866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Box with valves to reduce peaks during transient</a:t>
            </a:r>
            <a:endParaRPr lang="en-GB" sz="16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5" y="1214716"/>
            <a:ext cx="4123746" cy="342885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300192" y="0"/>
            <a:ext cx="2843808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Cryogenic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operation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1403649" y="4912472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 low operating pressure is fine from PED point of view but is creating operational difficulties =&gt; 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Never select the PS only to stay out of the PED scope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 low operating pressure implies difficulties in sizing of safety devices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281" y="97787"/>
            <a:ext cx="612068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Main assumption for HG cryomodule: choice of Maximum Allowable Pressure to be out of the scope of the Directive 68/2014 (PED) =&gt; </a:t>
            </a:r>
            <a:r>
              <a:rPr lang="en-GB" sz="1400" b="1" u="sng" dirty="0">
                <a:solidFill>
                  <a:schemeClr val="tx1"/>
                </a:solidFill>
                <a:latin typeface="Gill Sans MT" panose="020B0502020104020203" pitchFamily="34" charset="0"/>
              </a:rPr>
              <a:t>PS=0.5 </a:t>
            </a:r>
            <a:r>
              <a:rPr lang="en-GB" sz="1400" b="1" u="sng" dirty="0" err="1">
                <a:solidFill>
                  <a:schemeClr val="tx1"/>
                </a:solidFill>
                <a:latin typeface="Gill Sans MT" panose="020B0502020104020203" pitchFamily="34" charset="0"/>
              </a:rPr>
              <a:t>barg</a:t>
            </a:r>
            <a:endParaRPr lang="en-GB" sz="1400" b="1" u="sng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1996927" y="1619231"/>
            <a:ext cx="648072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8FA280F-51C4-41F7-A212-FB126CDF06FE}"/>
              </a:ext>
            </a:extLst>
          </p:cNvPr>
          <p:cNvSpPr txBox="1"/>
          <p:nvPr/>
        </p:nvSpPr>
        <p:spPr>
          <a:xfrm>
            <a:off x="2717006" y="1962971"/>
            <a:ext cx="1637395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Gill Sans MT" panose="020B0502020104020203" pitchFamily="34" charset="0"/>
              </a:rPr>
              <a:t>NEVER TESTED!</a:t>
            </a:r>
            <a:endParaRPr lang="en-GB" sz="1600" b="1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10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516216" y="0"/>
            <a:ext cx="262778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Cost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evaluation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1902"/>
              </p:ext>
            </p:extLst>
          </p:nvPr>
        </p:nvGraphicFramePr>
        <p:xfrm>
          <a:off x="5061673" y="514525"/>
          <a:ext cx="3773178" cy="2182363"/>
        </p:xfrm>
        <a:graphic>
          <a:graphicData uri="http://schemas.openxmlformats.org/drawingml/2006/table">
            <a:tbl>
              <a:tblPr/>
              <a:tblGrid>
                <a:gridCol w="1668281">
                  <a:extLst>
                    <a:ext uri="{9D8B030D-6E8A-4147-A177-3AD203B41FA5}">
                      <a16:colId xmlns:a16="http://schemas.microsoft.com/office/drawing/2014/main" val="1889575253"/>
                    </a:ext>
                  </a:extLst>
                </a:gridCol>
                <a:gridCol w="1013469">
                  <a:extLst>
                    <a:ext uri="{9D8B030D-6E8A-4147-A177-3AD203B41FA5}">
                      <a16:colId xmlns:a16="http://schemas.microsoft.com/office/drawing/2014/main" val="307939532"/>
                    </a:ext>
                  </a:extLst>
                </a:gridCol>
                <a:gridCol w="1091428">
                  <a:extLst>
                    <a:ext uri="{9D8B030D-6E8A-4147-A177-3AD203B41FA5}">
                      <a16:colId xmlns:a16="http://schemas.microsoft.com/office/drawing/2014/main" val="3649017883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94554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57916"/>
                  </a:ext>
                </a:extLst>
              </a:tr>
              <a:tr h="4775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+ tools for manufacturing and testing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5305"/>
                  </a:ext>
                </a:extLst>
              </a:tr>
              <a:tr h="237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52530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cavities produced by RI + 1 mono-cell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00308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CERN cavity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42962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416891"/>
                  </a:ext>
                </a:extLst>
              </a:tr>
              <a:tr h="1104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072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23569"/>
              </p:ext>
            </p:extLst>
          </p:nvPr>
        </p:nvGraphicFramePr>
        <p:xfrm>
          <a:off x="83929" y="335822"/>
          <a:ext cx="4560079" cy="4402782"/>
        </p:xfrm>
        <a:graphic>
          <a:graphicData uri="http://schemas.openxmlformats.org/drawingml/2006/table">
            <a:tbl>
              <a:tblPr/>
              <a:tblGrid>
                <a:gridCol w="2646743">
                  <a:extLst>
                    <a:ext uri="{9D8B030D-6E8A-4147-A177-3AD203B41FA5}">
                      <a16:colId xmlns:a16="http://schemas.microsoft.com/office/drawing/2014/main" val="3892231008"/>
                    </a:ext>
                  </a:extLst>
                </a:gridCol>
                <a:gridCol w="856375">
                  <a:extLst>
                    <a:ext uri="{9D8B030D-6E8A-4147-A177-3AD203B41FA5}">
                      <a16:colId xmlns:a16="http://schemas.microsoft.com/office/drawing/2014/main" val="760015360"/>
                    </a:ext>
                  </a:extLst>
                </a:gridCol>
                <a:gridCol w="1056961">
                  <a:extLst>
                    <a:ext uri="{9D8B030D-6E8A-4147-A177-3AD203B41FA5}">
                      <a16:colId xmlns:a16="http://schemas.microsoft.com/office/drawing/2014/main" val="1577153974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795763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252517"/>
                  </a:ext>
                </a:extLst>
              </a:tr>
              <a:tr h="15514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Couplers + pick-ups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61821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HOM (proto, material, 8 HOMs, design office)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561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35344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085917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kind contribution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(SPL design, vacuum vessel, tuners)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382138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826685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Design office (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revision + tools for clean room + tools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268803"/>
                  </a:ext>
                </a:extLst>
              </a:tr>
              <a:tr h="29120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Cryogenic 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12926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Cold magnetic shielding, Warm magnetic shield, Thermal shield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43185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Management support (fellow) + Quality Assurance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359250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613136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32608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Tooling for Clean Room assembly and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+ manpower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951441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867308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84432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920012"/>
              </p:ext>
            </p:extLst>
          </p:nvPr>
        </p:nvGraphicFramePr>
        <p:xfrm>
          <a:off x="5337084" y="3293699"/>
          <a:ext cx="3386889" cy="1311590"/>
        </p:xfrm>
        <a:graphic>
          <a:graphicData uri="http://schemas.openxmlformats.org/drawingml/2006/table">
            <a:tbl>
              <a:tblPr/>
              <a:tblGrid>
                <a:gridCol w="1506743">
                  <a:extLst>
                    <a:ext uri="{9D8B030D-6E8A-4147-A177-3AD203B41FA5}">
                      <a16:colId xmlns:a16="http://schemas.microsoft.com/office/drawing/2014/main" val="2780969756"/>
                    </a:ext>
                  </a:extLst>
                </a:gridCol>
                <a:gridCol w="800027">
                  <a:extLst>
                    <a:ext uri="{9D8B030D-6E8A-4147-A177-3AD203B41FA5}">
                      <a16:colId xmlns:a16="http://schemas.microsoft.com/office/drawing/2014/main" val="738825891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1971207468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93186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090"/>
                  </a:ext>
                </a:extLst>
              </a:tr>
              <a:tr h="23546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281096"/>
                  </a:ext>
                </a:extLst>
              </a:tr>
              <a:tr h="2645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854582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860020"/>
                  </a:ext>
                </a:extLst>
              </a:tr>
              <a:tr h="250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3748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340054"/>
                  </a:ext>
                </a:extLst>
              </a:tr>
            </a:tbl>
          </a:graphicData>
        </a:graphic>
      </p:graphicFrame>
      <p:sp>
        <p:nvSpPr>
          <p:cNvPr id="21" name="Down Arrow 20"/>
          <p:cNvSpPr/>
          <p:nvPr/>
        </p:nvSpPr>
        <p:spPr bwMode="auto">
          <a:xfrm>
            <a:off x="6670809" y="2896546"/>
            <a:ext cx="792088" cy="34184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Down Arrow 21"/>
          <p:cNvSpPr/>
          <p:nvPr/>
        </p:nvSpPr>
        <p:spPr bwMode="auto">
          <a:xfrm rot="16200000">
            <a:off x="4643380" y="3851550"/>
            <a:ext cx="792088" cy="323082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731" y="47256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For the 1</a:t>
            </a:r>
            <a:r>
              <a:rPr lang="en-GB" sz="1400" b="1" baseline="30000" dirty="0">
                <a:solidFill>
                  <a:srgbClr val="000000"/>
                </a:solidFill>
                <a:latin typeface="Gill Sans MT" panose="020B0502020104020203" pitchFamily="34" charset="0"/>
              </a:rPr>
              <a:t>st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, R&amp;D included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6732240" y="4838425"/>
            <a:ext cx="792088" cy="30824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540524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2</a:t>
            </a:r>
            <a:r>
              <a:rPr lang="en-GB" sz="1400" b="1" baseline="30000" dirty="0">
                <a:solidFill>
                  <a:srgbClr val="000000"/>
                </a:solidFill>
                <a:latin typeface="Gill Sans MT" panose="020B0502020104020203" pitchFamily="34" charset="0"/>
              </a:rPr>
              <a:t>nd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 one…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8449" y="5816075"/>
            <a:ext cx="241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Total with cavities: 3203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kChF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661344" y="5446743"/>
            <a:ext cx="4608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R&amp;D costs for a cryomodule with 4 x 5 cells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Nb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cavities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Cost per component</a:t>
            </a:r>
          </a:p>
        </p:txBody>
      </p:sp>
      <p:sp>
        <p:nvSpPr>
          <p:cNvPr id="16" name="Down Arrow 15"/>
          <p:cNvSpPr/>
          <p:nvPr/>
        </p:nvSpPr>
        <p:spPr bwMode="auto">
          <a:xfrm rot="5400000">
            <a:off x="5544695" y="5521951"/>
            <a:ext cx="396275" cy="588248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22488" y="5107982"/>
            <a:ext cx="6311430" cy="924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5309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imes New Roman"/>
        <a:ea typeface="MS Gothic"/>
        <a:cs typeface=""/>
      </a:majorFont>
      <a:minorFont>
        <a:latin typeface="Verdana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13804</TotalTime>
  <Words>834</Words>
  <Application>Microsoft Office PowerPoint</Application>
  <PresentationFormat>On-screen Show (4:3)</PresentationFormat>
  <Paragraphs>168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MS Gothic</vt:lpstr>
      <vt:lpstr>Arial</vt:lpstr>
      <vt:lpstr>Arial Narrow</vt:lpstr>
      <vt:lpstr>Arial Unicode MS</vt:lpstr>
      <vt:lpstr>Calibri</vt:lpstr>
      <vt:lpstr>Cambria Math</vt:lpstr>
      <vt:lpstr>Gill Sans MT</vt:lpstr>
      <vt:lpstr>Symbol</vt:lpstr>
      <vt:lpstr>Times New Roman</vt:lpstr>
      <vt:lpstr>Verdana</vt:lpstr>
      <vt:lpstr>Wingdings</vt:lpstr>
      <vt:lpstr>Tema di Office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Luca Dassa</cp:lastModifiedBy>
  <cp:revision>1454</cp:revision>
  <cp:lastPrinted>1601-01-01T00:00:00Z</cp:lastPrinted>
  <dcterms:created xsi:type="dcterms:W3CDTF">2001-12-11T23:34:17Z</dcterms:created>
  <dcterms:modified xsi:type="dcterms:W3CDTF">2018-05-31T20:57:15Z</dcterms:modified>
</cp:coreProperties>
</file>