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B6D80-F2E1-45E4-A82C-9B1539ED551F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D4910-6F9A-4DAF-85F6-110947912F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803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86776-541A-40AF-AA57-953B02A3B32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307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49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2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607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26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81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29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707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82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90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627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84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414CD-DD09-4B8D-A20C-443FED036973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82903-3FEF-4E2E-9C81-23C0CEAAED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970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7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1.png"/><Relationship Id="rId5" Type="http://schemas.openxmlformats.org/officeDocument/2006/relationships/image" Target="../media/image17.png"/><Relationship Id="rId4" Type="http://schemas.openxmlformats.org/officeDocument/2006/relationships/image" Target="../media/image1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LHC cavity cold tests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A. Miyazaki</a:t>
            </a:r>
          </a:p>
          <a:p>
            <a:r>
              <a:rPr lang="en-US" altLang="ja-JP" dirty="0" smtClean="0"/>
              <a:t>CERN and University of Manchester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SRF workshop 2018 @ CERN</a:t>
            </a:r>
            <a:endParaRPr kumimoji="1" lang="en-US" altLang="ja-JP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201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326" y="1205346"/>
            <a:ext cx="8640000" cy="5192375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72378" y="54315"/>
            <a:ext cx="11897896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PC03.1 </a:t>
            </a:r>
            <a:r>
              <a:rPr lang="en-US" sz="4000" dirty="0" smtClean="0">
                <a:sym typeface="Wingdings" panose="05000000000000000000" pitchFamily="2" charset="2"/>
              </a:rPr>
              <a:t> simplified shape but </a:t>
            </a:r>
            <a:r>
              <a:rPr lang="en-US" sz="4000" b="1" dirty="0" smtClean="0">
                <a:sym typeface="Wingdings" panose="05000000000000000000" pitchFamily="2" charset="2"/>
              </a:rPr>
              <a:t>welding was NOT polished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879263" y="1367041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166804" y="1529958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66804" y="2358117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250566" y="3036263"/>
            <a:ext cx="173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LHC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89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57693" y="141316"/>
                <a:ext cx="11513129" cy="698269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 smtClean="0"/>
                  <a:t>Systematic study: </a:t>
                </a:r>
                <a:r>
                  <a:rPr lang="en-US" sz="3200" dirty="0" smtClean="0">
                    <a:sym typeface="Wingdings" panose="05000000000000000000" pitchFamily="2" charset="2"/>
                  </a:rPr>
                  <a:t>4 components of surface resistance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3200" b="0" i="1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m:rPr>
                        <m:sty m:val="p"/>
                      </m:rPr>
                      <a:rPr lang="en-US" sz="3200" b="0" i="1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3200" b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 b="0" i="1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7693" y="141316"/>
                <a:ext cx="11513129" cy="698269"/>
              </a:xfrm>
              <a:blipFill>
                <a:blip r:embed="rId2"/>
                <a:stretch>
                  <a:fillRect l="-1323" t="-52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754" y="839585"/>
            <a:ext cx="8166887" cy="594571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527069" y="4488872"/>
            <a:ext cx="0" cy="88114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0699" y="3511193"/>
                <a:ext cx="1895302" cy="15696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1.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𝑩𝑪𝑺</m:t>
                        </m:r>
                      </m:sub>
                    </m:sSub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 smtClean="0">
                  <a:solidFill>
                    <a:srgbClr val="FF0000"/>
                  </a:solidFill>
                </a:endParaRP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Low field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T-dependent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BCS theory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99" y="3511193"/>
                <a:ext cx="1895302" cy="1569660"/>
              </a:xfrm>
              <a:prstGeom prst="rect">
                <a:avLst/>
              </a:prstGeom>
              <a:blipFill>
                <a:blip r:embed="rId4"/>
                <a:stretch>
                  <a:fillRect l="-4473" t="-2703" b="-772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481453" y="1163342"/>
            <a:ext cx="1587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4.5K</a:t>
            </a:r>
            <a:endParaRPr lang="en-GB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284719" y="3741139"/>
            <a:ext cx="1587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2.4K</a:t>
            </a:r>
            <a:endParaRPr lang="en-GB" sz="36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527069" y="5370022"/>
            <a:ext cx="0" cy="42394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57693" y="5193805"/>
                <a:ext cx="2136372" cy="15696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2.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endParaRPr lang="en-US" sz="2400" b="1" dirty="0" smtClean="0">
                  <a:solidFill>
                    <a:srgbClr val="FF0000"/>
                  </a:solidFill>
                </a:endParaRP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Low field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T-independent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(NC defect?)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93" y="5193805"/>
                <a:ext cx="2136372" cy="1569660"/>
              </a:xfrm>
              <a:prstGeom prst="rect">
                <a:avLst/>
              </a:prstGeom>
              <a:blipFill>
                <a:blip r:embed="rId5"/>
                <a:stretch>
                  <a:fillRect l="-3966" t="-2703" b="-772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774508" y="4761763"/>
                <a:ext cx="5324298" cy="86408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𝑲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𝒑𝒌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(trapped flux?)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Linearly field dependent term at low T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4508" y="4761763"/>
                <a:ext cx="5324298" cy="864083"/>
              </a:xfrm>
              <a:prstGeom prst="rect">
                <a:avLst/>
              </a:prstGeom>
              <a:blipFill>
                <a:blip r:embed="rId6"/>
                <a:stretch>
                  <a:fillRect l="-1598" t="-4167" b="-1388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6550429" y="4769857"/>
            <a:ext cx="0" cy="50872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275318" y="1897453"/>
            <a:ext cx="0" cy="145360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686614" y="1809673"/>
                <a:ext cx="3412192" cy="16291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4.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𝒑𝒌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b="1" dirty="0" smtClean="0">
                  <a:solidFill>
                    <a:srgbClr val="FF0000"/>
                  </a:solidFill>
                </a:endParaRP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Exponentially field dependent term at high T</a:t>
                </a: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Unknown origin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614" y="1809673"/>
                <a:ext cx="3412192" cy="1629164"/>
              </a:xfrm>
              <a:prstGeom prst="rect">
                <a:avLst/>
              </a:prstGeom>
              <a:blipFill>
                <a:blip r:embed="rId7"/>
                <a:stretch>
                  <a:fillRect l="-2669" t="-2230" r="-356" b="-557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276562" y="1223633"/>
            <a:ext cx="23362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Example: LHC19</a:t>
            </a:r>
            <a:endParaRPr lang="en-GB" sz="2400" b="1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3135884" y="3351057"/>
            <a:ext cx="5368036" cy="1306061"/>
          </a:xfrm>
          <a:prstGeom prst="line">
            <a:avLst/>
          </a:prstGeom>
          <a:ln w="38100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13262" y="148995"/>
                <a:ext cx="10515600" cy="1325563"/>
              </a:xfrm>
            </p:spPr>
            <p:txBody>
              <a:bodyPr/>
              <a:lstStyle/>
              <a:p>
                <a:r>
                  <a:rPr lang="en-US" b="0" dirty="0" smtClean="0"/>
                  <a:t>1.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(4.5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13262" y="148995"/>
                <a:ext cx="10515600" cy="1325563"/>
              </a:xfrm>
              <a:blipFill>
                <a:blip r:embed="rId2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35787" y="550167"/>
                <a:ext cx="64189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LHC 90s statistics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=36.4±2.6</m:t>
                    </m:r>
                  </m:oMath>
                </a14:m>
                <a:r>
                  <a:rPr lang="en-GB" sz="2800" dirty="0" smtClean="0">
                    <a:solidFill>
                      <a:srgbClr val="FF0000"/>
                    </a:solidFill>
                  </a:rPr>
                  <a:t> n</a:t>
                </a:r>
                <a:r>
                  <a:rPr lang="en-GB" sz="2800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W</a:t>
                </a:r>
                <a:endParaRPr lang="en-GB" sz="2800" dirty="0">
                  <a:solidFill>
                    <a:srgbClr val="FF0000"/>
                  </a:solidFill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5787" y="550167"/>
                <a:ext cx="6418906" cy="523220"/>
              </a:xfrm>
              <a:prstGeom prst="rect">
                <a:avLst/>
              </a:prstGeom>
              <a:blipFill>
                <a:blip r:embed="rId3"/>
                <a:stretch>
                  <a:fillRect l="-1899" t="-1395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7371" y="1284435"/>
            <a:ext cx="6018153" cy="43676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14303" y="3040865"/>
            <a:ext cx="280657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LHC19: 43 </a:t>
            </a:r>
            <a:r>
              <a:rPr lang="en-US" sz="3200" dirty="0" err="1" smtClean="0"/>
              <a:t>n</a:t>
            </a:r>
            <a:r>
              <a:rPr lang="en-US" sz="3200" dirty="0" err="1" smtClean="0">
                <a:latin typeface="Symbol" panose="05050102010706020507" pitchFamily="18" charset="2"/>
              </a:rPr>
              <a:t>W</a:t>
            </a:r>
            <a:endParaRPr lang="en-GB" sz="3200" dirty="0">
              <a:latin typeface="Symbol" panose="05050102010706020507" pitchFamily="18" charset="2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6980148" y="3333253"/>
            <a:ext cx="534155" cy="9264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76566" y="1526743"/>
            <a:ext cx="227519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PC05: 34 </a:t>
            </a:r>
            <a:r>
              <a:rPr lang="en-US" sz="3200" dirty="0" err="1" smtClean="0"/>
              <a:t>n</a:t>
            </a:r>
            <a:r>
              <a:rPr lang="en-US" sz="3200" dirty="0" err="1" smtClean="0">
                <a:latin typeface="Symbol" panose="05050102010706020507" pitchFamily="18" charset="2"/>
              </a:rPr>
              <a:t>W</a:t>
            </a:r>
            <a:endParaRPr lang="en-GB" sz="3200" dirty="0">
              <a:latin typeface="Symbol" panose="05050102010706020507" pitchFamily="18" charset="2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14163" y="2098692"/>
            <a:ext cx="797458" cy="10651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76200" y="5518273"/>
                <a:ext cx="1211579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BCS resistance is consistently around 36 </a:t>
                </a:r>
                <a:r>
                  <a:rPr lang="en-US" sz="2400" dirty="0" err="1" smtClean="0"/>
                  <a:t>n</a:t>
                </a:r>
                <a:r>
                  <a:rPr lang="en-US" sz="2400" dirty="0" err="1" smtClean="0">
                    <a:latin typeface="Symbol" panose="05050102010706020507" pitchFamily="18" charset="2"/>
                  </a:rPr>
                  <a:t>W</a:t>
                </a:r>
                <a:endParaRPr lang="en-US" sz="2400" dirty="0" smtClean="0">
                  <a:latin typeface="Symbol" panose="05050102010706020507" pitchFamily="18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r>
                  <a:rPr lang="en-US" sz="2400" dirty="0" smtClean="0">
                    <a:sym typeface="Wingdings" panose="05000000000000000000" pitchFamily="2" charset="2"/>
                  </a:rPr>
                  <a:t>Basic material parameters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𝜆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sz="2400" dirty="0" smtClean="0">
                    <a:sym typeface="Wingdings" panose="05000000000000000000" pitchFamily="2" charset="2"/>
                  </a:rPr>
                  <a:t> may be very close</a:t>
                </a: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Crystal structure of the film</a:t>
                </a:r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is comparable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(</a:t>
                </a:r>
                <a:r>
                  <a:rPr lang="en-US" sz="2400" dirty="0">
                    <a:sym typeface="Wingdings" panose="05000000000000000000" pitchFamily="2" charset="2"/>
                  </a:rPr>
                  <a:t>s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ee my talk about BCS data fitting for HIE-ISOLDE)</a:t>
                </a: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518273"/>
                <a:ext cx="12115799" cy="1200329"/>
              </a:xfrm>
              <a:prstGeom prst="rect">
                <a:avLst/>
              </a:prstGeom>
              <a:blipFill>
                <a:blip r:embed="rId5"/>
                <a:stretch>
                  <a:fillRect l="-805" t="-5076" r="-554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238170" y="2717713"/>
            <a:ext cx="227519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PC03: 31 </a:t>
            </a:r>
            <a:r>
              <a:rPr lang="en-US" sz="3200" dirty="0" err="1" smtClean="0"/>
              <a:t>n</a:t>
            </a:r>
            <a:r>
              <a:rPr lang="en-US" sz="3200" dirty="0" err="1" smtClean="0">
                <a:latin typeface="Symbol" panose="05050102010706020507" pitchFamily="18" charset="2"/>
              </a:rPr>
              <a:t>W</a:t>
            </a:r>
            <a:endParaRPr lang="en-GB" sz="3200" dirty="0">
              <a:latin typeface="Symbol" panose="05050102010706020507" pitchFamily="18" charset="2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14017" y="3302488"/>
            <a:ext cx="797458" cy="10651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5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635" y="1073387"/>
            <a:ext cx="6121926" cy="44743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13262" y="148995"/>
                <a:ext cx="10515600" cy="1325563"/>
              </a:xfrm>
            </p:spPr>
            <p:txBody>
              <a:bodyPr/>
              <a:lstStyle/>
              <a:p>
                <a:r>
                  <a:rPr lang="en-US" dirty="0"/>
                  <a:t>2</a:t>
                </a:r>
                <a:r>
                  <a:rPr lang="en-US" b="0" dirty="0" smtClean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13262" y="148995"/>
                <a:ext cx="10515600" cy="1325563"/>
              </a:xfrm>
              <a:blipFill>
                <a:blip r:embed="rId3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35787" y="550167"/>
                <a:ext cx="63036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LHC 90s statistics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=32.9±1.1</m:t>
                    </m:r>
                  </m:oMath>
                </a14:m>
                <a:r>
                  <a:rPr lang="en-GB" sz="2800" dirty="0" smtClean="0">
                    <a:solidFill>
                      <a:srgbClr val="FF0000"/>
                    </a:solidFill>
                  </a:rPr>
                  <a:t> n</a:t>
                </a:r>
                <a:r>
                  <a:rPr lang="en-GB" sz="2800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W</a:t>
                </a:r>
                <a:endParaRPr lang="en-GB" sz="2800" dirty="0">
                  <a:solidFill>
                    <a:srgbClr val="FF0000"/>
                  </a:solidFill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5787" y="550167"/>
                <a:ext cx="6303612" cy="523220"/>
              </a:xfrm>
              <a:prstGeom prst="rect">
                <a:avLst/>
              </a:prstGeom>
              <a:blipFill>
                <a:blip r:embed="rId4"/>
                <a:stretch>
                  <a:fillRect l="-1934" t="-1395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875310" y="2080858"/>
            <a:ext cx="1176186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PC0</a:t>
            </a:r>
            <a:r>
              <a:rPr lang="en-GB" sz="3200" dirty="0" smtClean="0"/>
              <a:t>3</a:t>
            </a:r>
          </a:p>
          <a:p>
            <a:r>
              <a:rPr lang="en-US" sz="3200" dirty="0" smtClean="0"/>
              <a:t>PC05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97427" y="3310544"/>
            <a:ext cx="748846" cy="8064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2095" y="3967893"/>
            <a:ext cx="242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significance 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17 </a:t>
            </a:r>
            <a:r>
              <a:rPr lang="en-US" sz="3600" b="1" dirty="0" err="1" smtClean="0">
                <a:solidFill>
                  <a:srgbClr val="FF0000"/>
                </a:solidFill>
              </a:rPr>
              <a:t>s.t.d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8189" y="5547702"/>
            <a:ext cx="9004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Residual resistance was drastically improved in PC03 and PC05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Less normal conducting defect in the </a:t>
            </a:r>
            <a:r>
              <a:rPr lang="en-US" sz="2400" dirty="0" err="1" smtClean="0">
                <a:sym typeface="Wingdings" panose="05000000000000000000" pitchFamily="2" charset="2"/>
              </a:rPr>
              <a:t>Nb</a:t>
            </a:r>
            <a:r>
              <a:rPr lang="en-US" sz="2400" dirty="0" smtClean="0">
                <a:sym typeface="Wingdings" panose="05000000000000000000" pitchFamily="2" charset="2"/>
              </a:rPr>
              <a:t> film?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simplified shape </a:t>
            </a:r>
            <a:r>
              <a:rPr lang="en-US" sz="2400" dirty="0" smtClean="0">
                <a:sym typeface="Wingdings" panose="05000000000000000000" pitchFamily="2" charset="2"/>
              </a:rPr>
              <a:t>without ports may result in better coating</a:t>
            </a:r>
          </a:p>
        </p:txBody>
      </p:sp>
      <p:sp>
        <p:nvSpPr>
          <p:cNvPr id="13" name="Oval 12"/>
          <p:cNvSpPr/>
          <p:nvPr/>
        </p:nvSpPr>
        <p:spPr>
          <a:xfrm>
            <a:off x="4725936" y="4158881"/>
            <a:ext cx="612251" cy="5247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0205" y="1530939"/>
            <a:ext cx="3263743" cy="204484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797" y="1785667"/>
            <a:ext cx="3143937" cy="1920616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>
            <a:off x="7169242" y="2560843"/>
            <a:ext cx="965741" cy="88563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17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86" y="434000"/>
            <a:ext cx="7600950" cy="5467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702398" y="0"/>
                <a:ext cx="10515600" cy="1325563"/>
              </a:xfrm>
            </p:spPr>
            <p:txBody>
              <a:bodyPr/>
              <a:lstStyle/>
              <a:p>
                <a:r>
                  <a:rPr lang="en-US" dirty="0" smtClean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GB" dirty="0" smtClean="0"/>
                  <a:t> linear Q-slope at low temperature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02398" y="0"/>
                <a:ext cx="10515600" cy="1325563"/>
              </a:xfrm>
              <a:blipFill>
                <a:blip r:embed="rId3"/>
                <a:stretch>
                  <a:fillRect l="-2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703053" y="2125707"/>
            <a:ext cx="134365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LHC19</a:t>
            </a:r>
            <a:endParaRPr lang="en-US" sz="3200" dirty="0"/>
          </a:p>
        </p:txBody>
      </p:sp>
      <p:cxnSp>
        <p:nvCxnSpPr>
          <p:cNvPr id="5" name="Straight Arrow Connector 4"/>
          <p:cNvCxnSpPr>
            <a:stCxn id="4" idx="2"/>
          </p:cNvCxnSpPr>
          <p:nvPr/>
        </p:nvCxnSpPr>
        <p:spPr>
          <a:xfrm flipH="1">
            <a:off x="6197278" y="2710482"/>
            <a:ext cx="177600" cy="14702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26094" y="2431021"/>
            <a:ext cx="103159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PC05</a:t>
            </a: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>
            <a:off x="2341889" y="3015796"/>
            <a:ext cx="1174395" cy="11649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93163" y="2259734"/>
            <a:ext cx="36742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tatistics: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non-Gaussian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Wide dispersion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Systematic effect?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094" y="5765849"/>
            <a:ext cx="11841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This slope was very good in PC05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Trapped field sensitivity, flux expulsion (no magnetic shield, no detectors around…)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14841" y="1141237"/>
            <a:ext cx="103159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PC03</a:t>
            </a: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4281054" y="1433625"/>
            <a:ext cx="433787" cy="4734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61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042" y="529071"/>
            <a:ext cx="7600950" cy="5467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702397" y="0"/>
                <a:ext cx="11151551" cy="132556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4.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 T-dependent Q-slope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02397" y="0"/>
                <a:ext cx="11151551" cy="1325563"/>
              </a:xfrm>
              <a:blipFill>
                <a:blip r:embed="rId3"/>
                <a:stretch>
                  <a:fillRect l="-2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182197" y="1906256"/>
            <a:ext cx="128016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LHC19</a:t>
            </a:r>
            <a:endParaRPr lang="en-GB" sz="3200" dirty="0">
              <a:latin typeface="Symbol" panose="05050102010706020507" pitchFamily="18" charset="2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182198" y="2491031"/>
            <a:ext cx="640079" cy="164559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16118" y="2033544"/>
            <a:ext cx="103119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PC05</a:t>
            </a:r>
            <a:endParaRPr lang="en-GB" sz="3200" dirty="0">
              <a:latin typeface="Symbol" panose="05050102010706020507" pitchFamily="18" charset="2"/>
            </a:endParaRP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>
            <a:off x="3931714" y="2618319"/>
            <a:ext cx="814853" cy="154635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79914" y="5869227"/>
            <a:ext cx="8778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PC05 has better T-dependent Q-slope than others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LHC19 has particularly high Q-slope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93064" y="1029093"/>
            <a:ext cx="103119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PC03</a:t>
            </a:r>
            <a:endParaRPr lang="en-GB" sz="3200" dirty="0">
              <a:latin typeface="Symbol" panose="05050102010706020507" pitchFamily="18" charset="2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102896" y="1613868"/>
            <a:ext cx="63939" cy="18573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71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3" y="378390"/>
            <a:ext cx="6023689" cy="43328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429" y="165620"/>
            <a:ext cx="10515600" cy="806970"/>
          </a:xfrm>
        </p:spPr>
        <p:txBody>
          <a:bodyPr/>
          <a:lstStyle/>
          <a:p>
            <a:r>
              <a:rPr lang="en-US" dirty="0" smtClean="0"/>
              <a:t>Correlation plots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4507" y="4668013"/>
            <a:ext cx="5450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Q-slope and residual resistance</a:t>
            </a:r>
          </a:p>
          <a:p>
            <a:r>
              <a:rPr lang="en-US" sz="3200" dirty="0" smtClean="0">
                <a:sym typeface="Wingdings" panose="05000000000000000000" pitchFamily="2" charset="2"/>
              </a:rPr>
              <a:t> No strong correlation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084" y="378389"/>
            <a:ext cx="6023689" cy="43328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88196" y="4668011"/>
            <a:ext cx="5450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BCS and residual resistance</a:t>
            </a:r>
          </a:p>
          <a:p>
            <a:r>
              <a:rPr lang="en-US" sz="3200" dirty="0" smtClean="0">
                <a:sym typeface="Wingdings" panose="05000000000000000000" pitchFamily="2" charset="2"/>
              </a:rPr>
              <a:t> No strong correlation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38597" y="6134793"/>
            <a:ext cx="9426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BCS resistance, residual resistance, Q-slope does not share the same origin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27266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LHC spare cavity project successfully reproduced the performance of LHC cavities in 90s</a:t>
            </a:r>
          </a:p>
          <a:p>
            <a:r>
              <a:rPr lang="en-US" dirty="0" smtClean="0"/>
              <a:t>The coating recipe is not identical to 90s, but the resulting film (crystal structure) seems comparable </a:t>
            </a:r>
            <a:r>
              <a:rPr lang="en-US" dirty="0" smtClean="0"/>
              <a:t>according to the </a:t>
            </a:r>
            <a:r>
              <a:rPr lang="en-US" dirty="0" smtClean="0"/>
              <a:t>similar BCS resistance</a:t>
            </a:r>
          </a:p>
          <a:p>
            <a:r>
              <a:rPr lang="en-US" dirty="0" smtClean="0"/>
              <a:t>The residual resistance seems sensitive to the different substrate shape</a:t>
            </a:r>
          </a:p>
          <a:p>
            <a:pPr lvl="1"/>
            <a:r>
              <a:rPr lang="en-US" dirty="0" smtClean="0"/>
              <a:t>The realistic substrate is consistent with LHC cavities</a:t>
            </a:r>
          </a:p>
          <a:p>
            <a:pPr lvl="1"/>
            <a:r>
              <a:rPr lang="en-US" dirty="0" smtClean="0"/>
              <a:t>The simplified substrate has better residual resistance</a:t>
            </a:r>
          </a:p>
          <a:p>
            <a:r>
              <a:rPr lang="en-US" dirty="0" smtClean="0"/>
              <a:t>Comparison of two simplified cavities may give us the cause of Q-slope in the substrate production </a:t>
            </a:r>
            <a:r>
              <a:rPr lang="en-US" dirty="0" smtClean="0">
                <a:sym typeface="Wingdings" panose="05000000000000000000" pitchFamily="2" charset="2"/>
              </a:rPr>
              <a:t>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362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410" y="188395"/>
            <a:ext cx="10869979" cy="6272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Discussion: PC03 and PC05 </a:t>
            </a:r>
            <a:r>
              <a:rPr lang="en-US" sz="3100" dirty="0" smtClean="0"/>
              <a:t>(thanks to M. </a:t>
            </a:r>
            <a:r>
              <a:rPr lang="en-US" sz="3100" dirty="0" err="1" smtClean="0"/>
              <a:t>Karppinen</a:t>
            </a:r>
            <a:r>
              <a:rPr lang="en-US" sz="3100" dirty="0" smtClean="0"/>
              <a:t>, G. </a:t>
            </a:r>
            <a:r>
              <a:rPr lang="en-US" sz="3100" dirty="0" err="1" smtClean="0"/>
              <a:t>Rosaz</a:t>
            </a:r>
            <a:r>
              <a:rPr lang="en-US" sz="3100" dirty="0" smtClean="0"/>
              <a:t>)</a:t>
            </a:r>
            <a:endParaRPr lang="en-GB" sz="31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572319"/>
              </p:ext>
            </p:extLst>
          </p:nvPr>
        </p:nvGraphicFramePr>
        <p:xfrm>
          <a:off x="1312733" y="998418"/>
          <a:ext cx="9625331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956">
                  <a:extLst>
                    <a:ext uri="{9D8B030D-6E8A-4147-A177-3AD203B41FA5}">
                      <a16:colId xmlns:a16="http://schemas.microsoft.com/office/drawing/2014/main" val="3548417193"/>
                    </a:ext>
                  </a:extLst>
                </a:gridCol>
                <a:gridCol w="3507232">
                  <a:extLst>
                    <a:ext uri="{9D8B030D-6E8A-4147-A177-3AD203B41FA5}">
                      <a16:colId xmlns:a16="http://schemas.microsoft.com/office/drawing/2014/main" val="2191577877"/>
                    </a:ext>
                  </a:extLst>
                </a:gridCol>
                <a:gridCol w="3299143">
                  <a:extLst>
                    <a:ext uri="{9D8B030D-6E8A-4147-A177-3AD203B41FA5}">
                      <a16:colId xmlns:a16="http://schemas.microsoft.com/office/drawing/2014/main" val="12165487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PC05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310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Half-cell forming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BMAX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Heggli</a:t>
                      </a:r>
                      <a:r>
                        <a:rPr lang="en-US" sz="2000" dirty="0" smtClean="0"/>
                        <a:t> &amp; </a:t>
                      </a:r>
                      <a:r>
                        <a:rPr lang="en-US" sz="2000" dirty="0" err="1" smtClean="0"/>
                        <a:t>Gubler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894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Raw</a:t>
                      </a:r>
                      <a:r>
                        <a:rPr lang="en-US" sz="2000" baseline="0" dirty="0" smtClean="0"/>
                        <a:t> material Cu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3mm OFE-Cu (scratches)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Annealed 4mm OFE-Cu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17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Shape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Simplified (no ports)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Simplified (no ports)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59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Fabrication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Electro Hydraulic Forming</a:t>
                      </a:r>
                      <a:r>
                        <a:rPr lang="en-US" sz="2000" baseline="0" dirty="0" smtClean="0"/>
                        <a:t> (EHF)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Spinning + internal machining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75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Heat treatment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During spinning process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76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Polishing before welding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of iris &amp; equator</a:t>
                      </a:r>
                      <a:r>
                        <a:rPr lang="en-GB" sz="2000" baseline="0" dirty="0" smtClean="0"/>
                        <a:t>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Grinding entire RF surface</a:t>
                      </a:r>
                    </a:p>
                    <a:p>
                      <a:r>
                        <a:rPr lang="en-US" sz="2000" dirty="0" smtClean="0"/>
                        <a:t>(to</a:t>
                      </a:r>
                      <a:r>
                        <a:rPr lang="en-US" sz="2000" baseline="0" dirty="0" smtClean="0"/>
                        <a:t> remove scratches</a:t>
                      </a:r>
                      <a:r>
                        <a:rPr lang="en-US" sz="2000" dirty="0" smtClean="0"/>
                        <a:t>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768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Welding (CERN)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Full penetration from outside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Full penetration from outside</a:t>
                      </a:r>
                      <a:endParaRPr lang="en-GB" sz="2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157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Polishing after welding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Partially on the weld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Fully on the</a:t>
                      </a:r>
                      <a:r>
                        <a:rPr lang="en-US" sz="2000" baseline="0" dirty="0" smtClean="0"/>
                        <a:t> weld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010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coating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Standard recipe using Kr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Standard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recipe using Kr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555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BCS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resistance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31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(consistent with LHC)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34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(consistent with LHC)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64245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Residual resistance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14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(17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smaller than LHC)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13n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 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(17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smaller than LHC)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518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Q-slope (2K)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1.5 </a:t>
                      </a:r>
                      <a:r>
                        <a:rPr lang="en-US" sz="2000" dirty="0" err="1" smtClean="0"/>
                        <a:t>n</a:t>
                      </a:r>
                      <a:r>
                        <a:rPr lang="en-US" sz="2000" baseline="0" dirty="0" err="1" smtClean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dirty="0" smtClean="0"/>
                        <a:t>/(MV/m)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0.1 </a:t>
                      </a:r>
                      <a:r>
                        <a:rPr lang="en-US" sz="2000" dirty="0" err="1" smtClean="0"/>
                        <a:t>n</a:t>
                      </a:r>
                      <a:r>
                        <a:rPr lang="en-US" sz="2000" baseline="0" dirty="0" err="1" smtClean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dirty="0" smtClean="0"/>
                        <a:t>/(MV/m)</a:t>
                      </a:r>
                      <a:endParaRPr lang="en-GB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558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720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410" y="188395"/>
            <a:ext cx="10869979" cy="6272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Discussion: PC03 and PC05 </a:t>
            </a:r>
            <a:r>
              <a:rPr lang="en-US" sz="3100" dirty="0" smtClean="0"/>
              <a:t>(thanks to M. </a:t>
            </a:r>
            <a:r>
              <a:rPr lang="en-US" sz="3100" dirty="0" err="1" smtClean="0"/>
              <a:t>Karppinen</a:t>
            </a:r>
            <a:r>
              <a:rPr lang="en-US" sz="3100" dirty="0" smtClean="0"/>
              <a:t>, G. </a:t>
            </a:r>
            <a:r>
              <a:rPr lang="en-US" sz="3100" dirty="0" err="1" smtClean="0"/>
              <a:t>Rosaz</a:t>
            </a:r>
            <a:r>
              <a:rPr lang="en-US" sz="3100" dirty="0" smtClean="0"/>
              <a:t>)</a:t>
            </a:r>
            <a:endParaRPr lang="en-GB" sz="31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321503"/>
              </p:ext>
            </p:extLst>
          </p:nvPr>
        </p:nvGraphicFramePr>
        <p:xfrm>
          <a:off x="1312733" y="998418"/>
          <a:ext cx="9810306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6075">
                  <a:extLst>
                    <a:ext uri="{9D8B030D-6E8A-4147-A177-3AD203B41FA5}">
                      <a16:colId xmlns:a16="http://schemas.microsoft.com/office/drawing/2014/main" val="3548417193"/>
                    </a:ext>
                  </a:extLst>
                </a:gridCol>
                <a:gridCol w="3559112">
                  <a:extLst>
                    <a:ext uri="{9D8B030D-6E8A-4147-A177-3AD203B41FA5}">
                      <a16:colId xmlns:a16="http://schemas.microsoft.com/office/drawing/2014/main" val="2191577877"/>
                    </a:ext>
                  </a:extLst>
                </a:gridCol>
                <a:gridCol w="3365119">
                  <a:extLst>
                    <a:ext uri="{9D8B030D-6E8A-4147-A177-3AD203B41FA5}">
                      <a16:colId xmlns:a16="http://schemas.microsoft.com/office/drawing/2014/main" val="12165487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PC05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310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Half-cell forming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BMAX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err="1" smtClean="0"/>
                        <a:t>Heggli</a:t>
                      </a:r>
                      <a:r>
                        <a:rPr lang="en-US" sz="2000" b="0" dirty="0" smtClean="0"/>
                        <a:t> &amp; </a:t>
                      </a:r>
                      <a:r>
                        <a:rPr lang="en-US" sz="2000" b="0" dirty="0" err="1" smtClean="0"/>
                        <a:t>Gubler</a:t>
                      </a:r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894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Raw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material Cu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3mm OFE-Cu (scratches)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Annealed 4mm OFE-Cu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176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Shape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Simplified (no ports)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Simplified (no ports)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59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Fabrication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Electro Hydraulic Forming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(EHF)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Spinning + internal machining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75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Heat treatment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During spinning process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76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Polishing before welding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of iris &amp; equator</a:t>
                      </a:r>
                      <a:r>
                        <a:rPr lang="en-GB" sz="2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Grinding entire RF surface</a:t>
                      </a:r>
                    </a:p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(to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remove scratches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768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Welding (CERN)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Full penetration from outside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/>
                        <a:t>Full penetration from outside</a:t>
                      </a:r>
                      <a:endParaRPr lang="en-GB" sz="20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157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Polishing after welding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Partially on the weld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Fully on the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weld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010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coating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Standard recipe using Kr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Standard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recipe using Kr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555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BCS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resistance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(consistent with LHC)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34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(consistent with LHC)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64245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Residual resistance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14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2000" b="0" baseline="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(17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smaller than LHC)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13n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W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(17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smaller than LHC)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518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Q-slope (2K)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1.5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/(MV/m)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0.1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/(MV/m)</a:t>
                      </a:r>
                      <a:endParaRPr lang="en-GB" sz="2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558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3506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275" y="673605"/>
            <a:ext cx="5929356" cy="40814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57" y="699948"/>
            <a:ext cx="5972219" cy="40910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891155" y="4669369"/>
                <a:ext cx="26954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𝟓𝟕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𝛀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𝐐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155" y="4669369"/>
                <a:ext cx="2695429" cy="461665"/>
              </a:xfrm>
              <a:prstGeom prst="rect">
                <a:avLst/>
              </a:prstGeom>
              <a:blipFill>
                <a:blip r:embed="rId5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c 12"/>
          <p:cNvSpPr/>
          <p:nvPr/>
        </p:nvSpPr>
        <p:spPr>
          <a:xfrm flipV="1">
            <a:off x="5378121" y="3695289"/>
            <a:ext cx="1721499" cy="978796"/>
          </a:xfrm>
          <a:prstGeom prst="arc">
            <a:avLst>
              <a:gd name="adj1" fmla="val 11462801"/>
              <a:gd name="adj2" fmla="val 2075398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3167" y="174206"/>
            <a:ext cx="6172216" cy="715530"/>
          </a:xfrm>
        </p:spPr>
        <p:txBody>
          <a:bodyPr>
            <a:noAutofit/>
          </a:bodyPr>
          <a:lstStyle/>
          <a:p>
            <a:r>
              <a:rPr lang="en-US" dirty="0" smtClean="0"/>
              <a:t>LHC cavities in 90s at 4.5K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504" y="4669369"/>
            <a:ext cx="1902687" cy="2099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20296" y="5569671"/>
            <a:ext cx="7617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Baseline: can we reproduce these results?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Even better result? Better substrate? Better coating?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656" y="4900201"/>
            <a:ext cx="2449869" cy="18178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7464" y="1583679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17516" y="1600009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941876" y="1738514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828176" y="3549534"/>
            <a:ext cx="247129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Surface resistance</a:t>
            </a:r>
            <a:endParaRPr lang="en-GB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72897" y="3464456"/>
            <a:ext cx="345577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Famous Q-slope problem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7751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/Cu technology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Explore novel coating method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O</a:t>
            </a:r>
            <a:r>
              <a:rPr lang="en-US" dirty="0" smtClean="0">
                <a:sym typeface="Wingdings" panose="05000000000000000000" pitchFamily="2" charset="2"/>
              </a:rPr>
              <a:t>ptimize coating recipe</a:t>
            </a:r>
          </a:p>
          <a:p>
            <a:r>
              <a:rPr lang="en-US" dirty="0" smtClean="0"/>
              <a:t>This LHC study and HIE-ISOLDE study (see my talk about seamless cavity) clarified the importance of Cu substrates</a:t>
            </a:r>
          </a:p>
          <a:p>
            <a:pPr lvl="1"/>
            <a:r>
              <a:rPr lang="en-US" dirty="0" smtClean="0"/>
              <a:t>A part of Q-slope is associated with the welding</a:t>
            </a:r>
          </a:p>
          <a:p>
            <a:r>
              <a:rPr lang="en-US" dirty="0" smtClean="0"/>
              <a:t>To exceed LHC? (FCC 400MHz option?)</a:t>
            </a:r>
          </a:p>
          <a:p>
            <a:pPr lvl="1"/>
            <a:r>
              <a:rPr lang="en-US" dirty="0" smtClean="0"/>
              <a:t>Fully polished welding cavity</a:t>
            </a:r>
          </a:p>
          <a:p>
            <a:pPr lvl="1"/>
            <a:r>
              <a:rPr lang="en-US" dirty="0" smtClean="0"/>
              <a:t>Seamless cavity </a:t>
            </a:r>
            <a:r>
              <a:rPr lang="en-US" dirty="0" smtClean="0">
                <a:sym typeface="Wingdings" panose="05000000000000000000" pitchFamily="2" charset="2"/>
              </a:rPr>
              <a:t> cost?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More statistics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LEP-II data in 80s?</a:t>
            </a:r>
          </a:p>
        </p:txBody>
      </p:sp>
    </p:spTree>
    <p:extLst>
      <p:ext uri="{BB962C8B-B14F-4D97-AF65-F5344CB8AC3E}">
        <p14:creationId xmlns:p14="http://schemas.microsoft.com/office/powerpoint/2010/main" val="3342389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2370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spare project – history of cold test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283152"/>
              </p:ext>
            </p:extLst>
          </p:nvPr>
        </p:nvGraphicFramePr>
        <p:xfrm>
          <a:off x="1665636" y="757726"/>
          <a:ext cx="8860728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393">
                  <a:extLst>
                    <a:ext uri="{9D8B030D-6E8A-4147-A177-3AD203B41FA5}">
                      <a16:colId xmlns:a16="http://schemas.microsoft.com/office/drawing/2014/main" val="1898963310"/>
                    </a:ext>
                  </a:extLst>
                </a:gridCol>
                <a:gridCol w="3971608">
                  <a:extLst>
                    <a:ext uri="{9D8B030D-6E8A-4147-A177-3AD203B41FA5}">
                      <a16:colId xmlns:a16="http://schemas.microsoft.com/office/drawing/2014/main" val="2800955238"/>
                    </a:ext>
                  </a:extLst>
                </a:gridCol>
                <a:gridCol w="2559177">
                  <a:extLst>
                    <a:ext uri="{9D8B030D-6E8A-4147-A177-3AD203B41FA5}">
                      <a16:colId xmlns:a16="http://schemas.microsoft.com/office/drawing/2014/main" val="3981619604"/>
                    </a:ext>
                  </a:extLst>
                </a:gridCol>
                <a:gridCol w="1221550">
                  <a:extLst>
                    <a:ext uri="{9D8B030D-6E8A-4147-A177-3AD203B41FA5}">
                      <a16:colId xmlns:a16="http://schemas.microsoft.com/office/drawing/2014/main" val="39952561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Cavity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mechanical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coating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Cold test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568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PC01.1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r>
                        <a:rPr lang="en-US" sz="2000" baseline="30000" dirty="0" smtClean="0"/>
                        <a:t>st</a:t>
                      </a:r>
                      <a:r>
                        <a:rPr lang="en-US" sz="2000" dirty="0" smtClean="0"/>
                        <a:t> substrate with full</a:t>
                      </a:r>
                      <a:r>
                        <a:rPr lang="en-US" sz="2000" baseline="0" dirty="0" smtClean="0"/>
                        <a:t> ports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Recipe</a:t>
                      </a:r>
                      <a:r>
                        <a:rPr lang="en-US" sz="2000" baseline="0" dirty="0" smtClean="0"/>
                        <a:t> not fixed (Kr)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Aug 2016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555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PC02.1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Projections in the welding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Oct 2016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696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PC02.2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Contamination before</a:t>
                      </a:r>
                      <a:r>
                        <a:rPr lang="en-US" sz="2000" baseline="0" dirty="0" smtClean="0"/>
                        <a:t> coating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232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PC02.3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Recipe fixed (Kr)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Nov 2017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7590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LHC19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Spare </a:t>
                      </a:r>
                      <a:r>
                        <a:rPr lang="en-US" sz="2000" smtClean="0"/>
                        <a:t>cavity in </a:t>
                      </a:r>
                      <a:r>
                        <a:rPr lang="en-US" sz="2000" dirty="0" smtClean="0"/>
                        <a:t>90s (dressed)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Dec </a:t>
                      </a:r>
                      <a:r>
                        <a:rPr lang="en-US" sz="2000" dirty="0" smtClean="0"/>
                        <a:t>2017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04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PC05.1</a:t>
                      </a:r>
                      <a:endParaRPr lang="en-GB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Simplified shape &amp; polished</a:t>
                      </a:r>
                      <a:r>
                        <a:rPr lang="en-US" sz="2000" baseline="0" dirty="0" smtClean="0"/>
                        <a:t> welding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Same recipe as PC02.3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Feb 2018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536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PC03.1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Simplified shape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Same recipe as PC02.3</a:t>
                      </a:r>
                      <a:endParaRPr lang="en-GB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Apr 2018</a:t>
                      </a:r>
                      <a:endParaRPr lang="en-GB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190452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147" y="4323168"/>
            <a:ext cx="3855881" cy="24158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638" y="4323168"/>
            <a:ext cx="3894081" cy="23788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13727" y="3953836"/>
            <a:ext cx="1188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Full model</a:t>
            </a:r>
            <a:endParaRPr lang="en-GB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7621997" y="3953836"/>
            <a:ext cx="193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Simplified model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92102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382" y="1145411"/>
            <a:ext cx="8640000" cy="5316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9263" y="1367041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66804" y="1529958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66804" y="2358117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250566" y="3036263"/>
            <a:ext cx="173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LHC cavities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92498" y="54315"/>
            <a:ext cx="7754887" cy="1325563"/>
          </a:xfrm>
        </p:spPr>
        <p:txBody>
          <a:bodyPr/>
          <a:lstStyle/>
          <a:p>
            <a:r>
              <a:rPr lang="en-US" dirty="0" smtClean="0"/>
              <a:t>History of cavities: Q vs E at 4.5K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153891" y="4705485"/>
            <a:ext cx="230262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Shadow of 90s…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4258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752" y="1220151"/>
            <a:ext cx="8640000" cy="5186784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5171" y="2654"/>
            <a:ext cx="12036829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PC01.1 </a:t>
            </a:r>
            <a:r>
              <a:rPr lang="en-US" sz="4000" dirty="0" smtClean="0">
                <a:sym typeface="Wingdings" panose="05000000000000000000" pitchFamily="2" charset="2"/>
              </a:rPr>
              <a:t> the very first cavity  coating recipe not fixed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947005" y="4542568"/>
            <a:ext cx="330015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Already comparable to the cavities of 90s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9263" y="1367041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166804" y="1529958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166804" y="2358117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250566" y="3036263"/>
            <a:ext cx="173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LHC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76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128" y="1196585"/>
            <a:ext cx="8640000" cy="521209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5171" y="2654"/>
            <a:ext cx="12036829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PC02.1 </a:t>
            </a:r>
            <a:r>
              <a:rPr lang="en-US" sz="4000" dirty="0" smtClean="0">
                <a:sym typeface="Wingdings" panose="05000000000000000000" pitchFamily="2" charset="2"/>
              </a:rPr>
              <a:t> projections in welding poor performance</a:t>
            </a:r>
            <a:endParaRPr lang="en-GB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6879263" y="1367041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166804" y="1529958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166804" y="2358117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250566" y="3036263"/>
            <a:ext cx="173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LHC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4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312" y="1194162"/>
            <a:ext cx="8640000" cy="5209003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37556" y="18402"/>
            <a:ext cx="11133513" cy="1325563"/>
          </a:xfrm>
        </p:spPr>
        <p:txBody>
          <a:bodyPr>
            <a:normAutofit/>
          </a:bodyPr>
          <a:lstStyle/>
          <a:p>
            <a:r>
              <a:rPr lang="en-US" sz="4000" dirty="0"/>
              <a:t>PC02.3 </a:t>
            </a:r>
            <a:r>
              <a:rPr lang="en-US" sz="2400" dirty="0"/>
              <a:t>(PC02.2 </a:t>
            </a:r>
            <a:r>
              <a:rPr lang="en-US" sz="2400" dirty="0" smtClean="0"/>
              <a:t>skipped because of metallic contamination before coating process) 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21820" y="4488881"/>
            <a:ext cx="285864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comparable to the best cavities of 90s</a:t>
            </a:r>
            <a:endParaRPr lang="en-GB" sz="24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79263" y="1367041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166804" y="1529958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66804" y="2358117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250566" y="3036263"/>
            <a:ext cx="173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LHC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0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105" y="1226288"/>
            <a:ext cx="8640000" cy="5143685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37556" y="18402"/>
            <a:ext cx="11133513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LHC19 </a:t>
            </a:r>
            <a:r>
              <a:rPr lang="en-US" sz="4000" dirty="0" smtClean="0">
                <a:sym typeface="Wingdings" panose="05000000000000000000" pitchFamily="2" charset="2"/>
              </a:rPr>
              <a:t> LHC spare (old substrate &amp; coating)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614183" y="4419747"/>
            <a:ext cx="4980257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One of the worst of 90s (thus </a:t>
            </a:r>
            <a:r>
              <a:rPr lang="en-US" sz="2400" b="1" i="1" dirty="0" smtClean="0"/>
              <a:t>spare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Benchmark the measurement system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79263" y="1367041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166804" y="1529958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66804" y="2358117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250566" y="3036263"/>
            <a:ext cx="173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LHC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88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408" y="1132380"/>
            <a:ext cx="8640000" cy="520606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37556" y="18402"/>
            <a:ext cx="11341331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PC05.1 </a:t>
            </a:r>
            <a:r>
              <a:rPr lang="en-US" sz="4000" dirty="0" smtClean="0">
                <a:sym typeface="Wingdings" panose="05000000000000000000" pitchFamily="2" charset="2"/>
              </a:rPr>
              <a:t> </a:t>
            </a:r>
            <a:r>
              <a:rPr lang="en-US" sz="4000" b="1" dirty="0" smtClean="0">
                <a:sym typeface="Wingdings" panose="05000000000000000000" pitchFamily="2" charset="2"/>
              </a:rPr>
              <a:t>simplified shape &amp; welding was polished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79263" y="1367041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10W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166804" y="1529958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0W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66804" y="2358117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30W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250566" y="3036263"/>
            <a:ext cx="173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LHC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16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907</Words>
  <Application>Microsoft Office PowerPoint</Application>
  <PresentationFormat>Widescreen</PresentationFormat>
  <Paragraphs>237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游ゴシック</vt:lpstr>
      <vt:lpstr>Arial</vt:lpstr>
      <vt:lpstr>Calibri</vt:lpstr>
      <vt:lpstr>Calibri Light</vt:lpstr>
      <vt:lpstr>Cambria Math</vt:lpstr>
      <vt:lpstr>Symbol</vt:lpstr>
      <vt:lpstr>Wingdings</vt:lpstr>
      <vt:lpstr>Office Theme</vt:lpstr>
      <vt:lpstr>Review of LHC cavity cold tests</vt:lpstr>
      <vt:lpstr>LHC cavities in 90s at 4.5K</vt:lpstr>
      <vt:lpstr>LHC spare project – history of cold test</vt:lpstr>
      <vt:lpstr>History of cavities: Q vs E at 4.5K</vt:lpstr>
      <vt:lpstr>PC01.1  the very first cavity  coating recipe not fixed</vt:lpstr>
      <vt:lpstr>PC02.1  projections in welding poor performance</vt:lpstr>
      <vt:lpstr>PC02.3 (PC02.2 skipped because of metallic contamination before coating process) </vt:lpstr>
      <vt:lpstr>LHC19  LHC spare (old substrate &amp; coating)</vt:lpstr>
      <vt:lpstr>PC05.1  simplified shape &amp; welding was polished</vt:lpstr>
      <vt:lpstr>PC03.1  simplified shape but welding was NOT polished</vt:lpstr>
      <vt:lpstr>Systematic study: 4 components of surface resistance  R_s~257Ω/Q_0</vt:lpstr>
      <vt:lpstr>1. R_BCS (4.5K)</vt:lpstr>
      <vt:lpstr>2. R_res</vt:lpstr>
      <vt:lpstr>3. R_s1 B_pk linear Q-slope at low temperature</vt:lpstr>
      <vt:lpstr>4. R_s2 T-dependent Q-slope</vt:lpstr>
      <vt:lpstr>Correlation plots</vt:lpstr>
      <vt:lpstr>Summary</vt:lpstr>
      <vt:lpstr>Discussion: PC03 and PC05 (thanks to M. Karppinen, G. Rosaz)</vt:lpstr>
      <vt:lpstr>Discussion: PC03 and PC05 (thanks to M. Karppinen, G. Rosaz)</vt:lpstr>
      <vt:lpstr>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LHC cavity cold tests</dc:title>
  <dc:creator>Akira Miyazaki</dc:creator>
  <cp:lastModifiedBy>Akira Miyazaki</cp:lastModifiedBy>
  <cp:revision>50</cp:revision>
  <dcterms:created xsi:type="dcterms:W3CDTF">2018-05-23T11:38:42Z</dcterms:created>
  <dcterms:modified xsi:type="dcterms:W3CDTF">2018-06-01T05:32:02Z</dcterms:modified>
</cp:coreProperties>
</file>