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152" r:id="rId1"/>
  </p:sldMasterIdLst>
  <p:notesMasterIdLst>
    <p:notesMasterId r:id="rId22"/>
  </p:notesMasterIdLst>
  <p:handoutMasterIdLst>
    <p:handoutMasterId r:id="rId23"/>
  </p:handoutMasterIdLst>
  <p:sldIdLst>
    <p:sldId id="1720" r:id="rId2"/>
    <p:sldId id="2767" r:id="rId3"/>
    <p:sldId id="2761" r:id="rId4"/>
    <p:sldId id="2781" r:id="rId5"/>
    <p:sldId id="2766" r:id="rId6"/>
    <p:sldId id="2768" r:id="rId7"/>
    <p:sldId id="2777" r:id="rId8"/>
    <p:sldId id="2778" r:id="rId9"/>
    <p:sldId id="2779" r:id="rId10"/>
    <p:sldId id="2780" r:id="rId11"/>
    <p:sldId id="2769" r:id="rId12"/>
    <p:sldId id="2770" r:id="rId13"/>
    <p:sldId id="2771" r:id="rId14"/>
    <p:sldId id="2772" r:id="rId15"/>
    <p:sldId id="2776" r:id="rId16"/>
    <p:sldId id="2773" r:id="rId17"/>
    <p:sldId id="2774" r:id="rId18"/>
    <p:sldId id="2775" r:id="rId19"/>
    <p:sldId id="2763" r:id="rId20"/>
    <p:sldId id="2765" r:id="rId21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0000FF"/>
    <a:srgbClr val="00153E"/>
    <a:srgbClr val="B5FF30"/>
    <a:srgbClr val="00FF00"/>
    <a:srgbClr val="990033"/>
    <a:srgbClr val="009900"/>
    <a:srgbClr val="D00000"/>
    <a:srgbClr val="E20000"/>
    <a:srgbClr val="8C44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61" autoAdjust="0"/>
    <p:restoredTop sz="98479" autoAdjust="0"/>
  </p:normalViewPr>
  <p:slideViewPr>
    <p:cSldViewPr>
      <p:cViewPr>
        <p:scale>
          <a:sx n="95" d="100"/>
          <a:sy n="95" d="100"/>
        </p:scale>
        <p:origin x="-140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7" d="100"/>
        <a:sy n="107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034" y="-120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5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9972D720-5538-42D5-B1FE-601D339A437E}" type="datetimeFigureOut">
              <a:rPr lang="en-GB" smtClean="0"/>
              <a:t>09/03/2018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5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3550B7B6-B957-4FF1-96EC-B763B963C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00703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1731"/>
          </a:xfrm>
          <a:prstGeom prst="rect">
            <a:avLst/>
          </a:prstGeom>
        </p:spPr>
        <p:txBody>
          <a:bodyPr vert="horz" wrap="square" lIns="94768" tIns="47384" rIns="94768" bIns="47384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F41DC28-1398-423E-92A5-48F3835C63AC}" type="datetime1">
              <a:rPr lang="en-US"/>
              <a:pPr>
                <a:defRPr/>
              </a:pPr>
              <a:t>3/9/2018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4768" tIns="47384" rIns="94768" bIns="4738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5" y="9721106"/>
            <a:ext cx="3076363" cy="511731"/>
          </a:xfrm>
          <a:prstGeom prst="rect">
            <a:avLst/>
          </a:prstGeom>
        </p:spPr>
        <p:txBody>
          <a:bodyPr vert="horz" wrap="square" lIns="94768" tIns="47384" rIns="94768" bIns="47384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329F151-7AF5-4E0D-AF08-2F1024B49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4398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gutleber\cernbox\FCCLogos\EuroCircolLogo_2132x1024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2246" y="4725144"/>
            <a:ext cx="3871962" cy="18595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8765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052736"/>
            <a:ext cx="7773045" cy="51845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0424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87368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Relationship Id="rId9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1043608" y="836712"/>
            <a:ext cx="8100392" cy="0"/>
          </a:xfrm>
          <a:prstGeom prst="line">
            <a:avLst/>
          </a:prstGeom>
          <a:noFill/>
          <a:ln w="63500">
            <a:gradFill flip="none" rotWithShape="1">
              <a:gsLst>
                <a:gs pos="0">
                  <a:schemeClr val="bg1"/>
                </a:gs>
                <a:gs pos="100000">
                  <a:srgbClr val="0070C0"/>
                </a:gs>
              </a:gsLst>
              <a:lin ang="0" scaled="1"/>
              <a:tileRect/>
            </a:gra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1400" b="1">
              <a:solidFill>
                <a:srgbClr val="000000"/>
              </a:solidFill>
              <a:latin typeface="Arial" pitchFamily="34" charset="0"/>
              <a:ea typeface="+mn-ea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604085"/>
            <a:ext cx="9143354" cy="276999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hangingPunct="0">
              <a:spcBef>
                <a:spcPct val="50000"/>
              </a:spcBef>
              <a:buFont typeface="Arial" pitchFamily="34" charset="0"/>
              <a:buNone/>
              <a:defRPr/>
            </a:pPr>
            <a:r>
              <a:rPr lang="en-GB" sz="900" baseline="0" dirty="0" smtClean="0">
                <a:solidFill>
                  <a:srgbClr val="FFFFFF"/>
                </a:solidFill>
                <a:latin typeface="Arial" pitchFamily="34" charset="0"/>
              </a:rPr>
              <a:t>          WP3 meeting for FCC week. March 2018. 	</a:t>
            </a:r>
            <a:r>
              <a:rPr lang="en-GB" sz="900" dirty="0" smtClean="0">
                <a:solidFill>
                  <a:schemeClr val="bg1"/>
                </a:solidFill>
              </a:rPr>
              <a:t>Flat beams and radiation studies for the alternative triplet</a:t>
            </a:r>
            <a:r>
              <a:rPr lang="en-GB" sz="900" dirty="0" smtClean="0">
                <a:solidFill>
                  <a:schemeClr val="bg1"/>
                </a:solidFill>
                <a:latin typeface="Arial" pitchFamily="34" charset="0"/>
              </a:rPr>
              <a:t>	</a:t>
            </a:r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	</a:t>
            </a:r>
            <a:r>
              <a:rPr lang="en-GB" sz="1200" baseline="0" dirty="0" smtClean="0">
                <a:solidFill>
                  <a:srgbClr val="FFFFFF"/>
                </a:solidFill>
                <a:latin typeface="Arial" pitchFamily="34" charset="0"/>
              </a:rPr>
              <a:t>                 </a:t>
            </a:r>
            <a:fld id="{8271069F-2A6D-4553-9E5B-4AD62DD3B5D5}" type="slidenum">
              <a:rPr lang="en-GB" sz="1200" smtClean="0">
                <a:solidFill>
                  <a:schemeClr val="bg1"/>
                </a:solidFill>
                <a:latin typeface="Arial" pitchFamily="34" charset="0"/>
              </a:rPr>
              <a:pPr marL="228600" indent="-228600" algn="just" eaLnBrk="0" hangingPunct="0">
                <a:spcBef>
                  <a:spcPct val="50000"/>
                </a:spcBef>
                <a:buFont typeface="Arial" pitchFamily="34" charset="0"/>
                <a:buNone/>
                <a:defRPr/>
              </a:pPr>
              <a:t>‹#›</a:t>
            </a:fld>
            <a:endParaRPr lang="en-GB" sz="1200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pic>
        <p:nvPicPr>
          <p:cNvPr id="14" name="Picture 13" descr="C:\Users\gutleber\cernbox\FCCLogos\EuroCircolLogo_2132x1024.pn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7" y="58838"/>
            <a:ext cx="1919539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6263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154" r:id="rId2"/>
    <p:sldLayoutId id="2147484155" r:id="rId3"/>
  </p:sldLayoutIdLst>
  <p:transition/>
  <p:timing>
    <p:tnLst>
      <p:par>
        <p:cTn id="1" dur="indefinite" restart="never" nodeType="tmRoot"/>
      </p:par>
    </p:tnLst>
  </p:timing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16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28.png"/><Relationship Id="rId7" Type="http://schemas.openxmlformats.org/officeDocument/2006/relationships/image" Target="../media/image3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3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5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3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8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4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1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143000"/>
          </a:xfrm>
        </p:spPr>
        <p:txBody>
          <a:bodyPr/>
          <a:lstStyle/>
          <a:p>
            <a:r>
              <a:rPr lang="en-GB" sz="3200" dirty="0"/>
              <a:t>Flat beams and radiation studies for the alternative triplet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492896"/>
            <a:ext cx="7920880" cy="576064"/>
          </a:xfrm>
        </p:spPr>
        <p:txBody>
          <a:bodyPr/>
          <a:lstStyle/>
          <a:p>
            <a:r>
              <a:rPr lang="en-US" sz="2000" dirty="0"/>
              <a:t>Jose L. </a:t>
            </a:r>
            <a:r>
              <a:rPr lang="en-US" sz="2000" dirty="0" smtClean="0"/>
              <a:t>Abelleira, Leon Van Riesen </a:t>
            </a:r>
            <a:r>
              <a:rPr lang="en-US" sz="2000" dirty="0" err="1" smtClean="0"/>
              <a:t>Haupt</a:t>
            </a:r>
            <a:r>
              <a:rPr lang="en-US" sz="2000" dirty="0" smtClean="0"/>
              <a:t> (JAI-FCC team)</a:t>
            </a:r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9 March 2018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683568" y="2996952"/>
            <a:ext cx="784887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800" b="1">
                <a:solidFill>
                  <a:srgbClr val="000099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b="1">
                <a:solidFill>
                  <a:srgbClr val="FF3300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rgbClr val="0000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rgbClr val="800080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  <a:ea typeface="ＭＳ Ｐゴシック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00CC00"/>
                </a:solidFill>
                <a:latin typeface="+mn-lt"/>
              </a:defRPr>
            </a:lvl9pPr>
          </a:lstStyle>
          <a:p>
            <a:r>
              <a:rPr lang="en-US" sz="2000" kern="0" dirty="0" smtClean="0"/>
              <a:t>Thanks to the CERN FLUKA team</a:t>
            </a:r>
          </a:p>
          <a:p>
            <a:endParaRPr lang="en-US" sz="2000" kern="0" dirty="0" smtClean="0"/>
          </a:p>
          <a:p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30471356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2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16959" r="14641"/>
          <a:stretch/>
        </p:blipFill>
        <p:spPr>
          <a:xfrm>
            <a:off x="4647010" y="1129035"/>
            <a:ext cx="3810000" cy="5247630"/>
          </a:xfrm>
          <a:prstGeom prst="rect">
            <a:avLst/>
          </a:prstGeom>
        </p:spPr>
      </p:pic>
      <p:pic>
        <p:nvPicPr>
          <p:cNvPr id="11" name="Content Placeholder 2"/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l="24577" r="18805"/>
          <a:stretch/>
        </p:blipFill>
        <p:spPr>
          <a:xfrm>
            <a:off x="443524" y="908050"/>
            <a:ext cx="3419336" cy="5689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3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/>
                          </a:rPr>
                          <m:t>𝜷</m:t>
                        </m:r>
                      </m:e>
                      <m:sup>
                        <m:r>
                          <a:rPr lang="en-GB" b="1" i="1" smtClean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en-GB" b="1" i="1" smtClean="0">
                        <a:latin typeface="Cambria Math"/>
                      </a:rPr>
                      <m:t>=</m:t>
                    </m:r>
                    <m:r>
                      <a:rPr lang="en-GB" b="1" i="1" smtClean="0">
                        <a:latin typeface="Cambria Math"/>
                      </a:rPr>
                      <m:t>𝟎</m:t>
                    </m:r>
                    <m:r>
                      <a:rPr lang="en-GB" b="1" i="1" smtClean="0">
                        <a:latin typeface="Cambria Math"/>
                      </a:rPr>
                      <m:t>.</m:t>
                    </m:r>
                    <m:r>
                      <a:rPr lang="en-GB" b="1" i="1" smtClean="0">
                        <a:latin typeface="Cambria Math"/>
                      </a:rPr>
                      <m:t>𝟏𝟓</m:t>
                    </m:r>
                    <m:r>
                      <a:rPr lang="en-GB" b="1" i="1" smtClean="0">
                        <a:latin typeface="Cambria Math"/>
                      </a:rPr>
                      <m:t>×</m:t>
                    </m:r>
                    <m:r>
                      <a:rPr lang="en-GB" b="1" i="1" smtClean="0">
                        <a:latin typeface="Cambria Math"/>
                      </a:rPr>
                      <m:t>𝟏</m:t>
                    </m:r>
                    <m:r>
                      <a:rPr lang="en-GB" b="1" i="1" smtClean="0">
                        <a:latin typeface="Cambria Math"/>
                      </a:rPr>
                      <m:t>.</m:t>
                    </m:r>
                    <m:r>
                      <a:rPr lang="en-GB" b="1" i="1" smtClean="0">
                        <a:latin typeface="Cambria Math"/>
                      </a:rPr>
                      <m:t>𝟐</m:t>
                    </m:r>
                    <m:r>
                      <a:rPr lang="en-GB" b="1" i="1" smtClean="0">
                        <a:latin typeface="Cambria Math"/>
                      </a:rPr>
                      <m:t> </m:t>
                    </m:r>
                    <m:r>
                      <a:rPr lang="en-GB" b="1" i="0" smtClean="0">
                        <a:latin typeface="Cambria Math"/>
                      </a:rPr>
                      <m:t>𝐦</m:t>
                    </m:r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4" name="Tit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862149" y="4509122"/>
                <a:ext cx="16201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20.2</m:t>
                      </m:r>
                      <m:r>
                        <a:rPr lang="en-GB" i="1">
                          <a:latin typeface="Cambria Math"/>
                        </a:rPr>
                        <m:t>𝜎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6199" y="4509121"/>
                <a:ext cx="2160240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 rot="16200000">
                <a:off x="67319" y="3695938"/>
                <a:ext cx="63216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km</m:t>
                      </m:r>
                    </m:oMath>
                  </m:oMathPara>
                </a14:m>
                <a:endParaRPr lang="en-GB" sz="1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95118" y="3695938"/>
                <a:ext cx="632160" cy="276999"/>
              </a:xfrm>
              <a:prstGeom prst="rect">
                <a:avLst/>
              </a:prstGeom>
              <a:blipFill>
                <a:blip r:embed="rId6"/>
                <a:stretch>
                  <a:fillRect t="-8654" r="-34783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 rot="5400000">
                <a:off x="3435726" y="3804654"/>
                <a:ext cx="8511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orbit</m:t>
                      </m:r>
                      <m:r>
                        <a:rPr lang="en-GB" sz="18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GB" sz="18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4723635" y="3804654"/>
                <a:ext cx="849592" cy="276999"/>
              </a:xfrm>
              <a:prstGeom prst="rect">
                <a:avLst/>
              </a:prstGeom>
              <a:blipFill>
                <a:blip r:embed="rId7"/>
                <a:stretch>
                  <a:fillRect l="-37778" t="-6429" r="-2222" b="-3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7945293" y="6011996"/>
            <a:ext cx="659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 smtClean="0">
                <a:solidFill>
                  <a:schemeClr val="accent2"/>
                </a:solidFill>
              </a:rPr>
              <a:t>Leon</a:t>
            </a:r>
            <a:endParaRPr lang="en-GB" sz="1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2278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Optics for beta*=0.3 m</a:t>
            </a:r>
            <a:endParaRPr lang="en-GB" dirty="0"/>
          </a:p>
        </p:txBody>
      </p:sp>
      <p:pic>
        <p:nvPicPr>
          <p:cNvPr id="6" name="Content Placeholder 15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/>
          <a:srcRect l="16794" r="13987" b="7030"/>
          <a:stretch/>
        </p:blipFill>
        <p:spPr>
          <a:xfrm>
            <a:off x="4915351" y="1636143"/>
            <a:ext cx="3833113" cy="3637681"/>
          </a:xfrm>
          <a:prstGeom prst="rect">
            <a:avLst/>
          </a:prstGeom>
        </p:spPr>
      </p:pic>
      <p:pic>
        <p:nvPicPr>
          <p:cNvPr id="8" name="Content Placeholder 4"/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l="23268" r="24041"/>
          <a:stretch/>
        </p:blipFill>
        <p:spPr>
          <a:xfrm>
            <a:off x="467544" y="950346"/>
            <a:ext cx="3888432" cy="521427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860032" y="3255367"/>
                <a:ext cx="21602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21.6</m:t>
                      </m:r>
                      <m:r>
                        <a:rPr lang="en-GB" i="1">
                          <a:latin typeface="Cambria Math"/>
                        </a:rPr>
                        <m:t>𝜎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3255367"/>
                <a:ext cx="2160240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7945293" y="6011996"/>
            <a:ext cx="659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 smtClean="0">
                <a:solidFill>
                  <a:schemeClr val="accent2"/>
                </a:solidFill>
              </a:rPr>
              <a:t>Leon</a:t>
            </a:r>
            <a:endParaRPr lang="en-GB" sz="1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2835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Energy </a:t>
            </a:r>
            <a:r>
              <a:rPr lang="en-GB" dirty="0" smtClean="0"/>
              <a:t>deposition</a:t>
            </a:r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950" y="2468630"/>
            <a:ext cx="7155706" cy="1010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81" y="1129283"/>
            <a:ext cx="2065280" cy="1339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117470"/>
            <a:ext cx="2028984" cy="1295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71" y="3615204"/>
            <a:ext cx="2212113" cy="1422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614378"/>
            <a:ext cx="2284771" cy="1422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509602"/>
            <a:ext cx="2322985" cy="1409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157192"/>
            <a:ext cx="2028006" cy="125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933" y="5155954"/>
            <a:ext cx="1992552" cy="124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 bwMode="auto">
          <a:xfrm flipH="1" flipV="1">
            <a:off x="1835696" y="2204864"/>
            <a:ext cx="792088" cy="72008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flipV="1">
            <a:off x="3275856" y="2276872"/>
            <a:ext cx="366420" cy="64807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flipH="1">
            <a:off x="2099205" y="2974051"/>
            <a:ext cx="1896731" cy="99617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 flipH="1">
            <a:off x="3995937" y="2974051"/>
            <a:ext cx="576063" cy="103363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>
            <a:off x="5200587" y="2974051"/>
            <a:ext cx="955589" cy="74298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 flipH="1">
            <a:off x="4716016" y="2974051"/>
            <a:ext cx="1224136" cy="232715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>
            <a:off x="6588224" y="2967301"/>
            <a:ext cx="432048" cy="233390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4063311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28" y="3645024"/>
            <a:ext cx="3774524" cy="2707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Energy </a:t>
            </a:r>
            <a:r>
              <a:rPr lang="en-GB" dirty="0" smtClean="0"/>
              <a:t>deposition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420" y="1052736"/>
            <a:ext cx="3766632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3568" y="1124744"/>
            <a:ext cx="108438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ROUND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3738518"/>
            <a:ext cx="86409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FLAT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5364088" y="1412776"/>
            <a:ext cx="316835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50% VERTICAL CROSSING</a:t>
            </a:r>
          </a:p>
          <a:p>
            <a:pPr algn="ctr"/>
            <a:r>
              <a:rPr lang="en-GB" sz="1600" dirty="0" smtClean="0"/>
              <a:t> 50 % HORIZONTAL CROSSING</a:t>
            </a:r>
            <a:endParaRPr lang="en-GB" sz="16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195091"/>
            <a:ext cx="3918706" cy="2803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67209" y="5459500"/>
            <a:ext cx="3384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(values normalized to L</a:t>
            </a:r>
            <a:r>
              <a:rPr lang="en-GB" baseline="-25000" dirty="0" smtClean="0"/>
              <a:t>int</a:t>
            </a:r>
            <a:r>
              <a:rPr lang="en-GB" dirty="0"/>
              <a:t>=</a:t>
            </a:r>
            <a:r>
              <a:rPr lang="en-GB" dirty="0" smtClean="0"/>
              <a:t>10 ab</a:t>
            </a:r>
            <a:r>
              <a:rPr lang="en-GB" baseline="30000" dirty="0" smtClean="0"/>
              <a:t>-1</a:t>
            </a:r>
            <a:r>
              <a:rPr lang="en-GB" dirty="0" smtClean="0"/>
              <a:t> 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6241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456" y="985868"/>
            <a:ext cx="3519401" cy="2356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628" y="3624410"/>
            <a:ext cx="3427159" cy="2373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645024"/>
            <a:ext cx="3524959" cy="235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28939" y="354918"/>
            <a:ext cx="6659485" cy="432048"/>
          </a:xfrm>
        </p:spPr>
        <p:txBody>
          <a:bodyPr/>
          <a:lstStyle/>
          <a:p>
            <a:r>
              <a:rPr lang="en-GB" dirty="0" smtClean="0"/>
              <a:t>Energy deposition, L* 45m vs 40m</a:t>
            </a:r>
            <a:endParaRPr lang="en-GB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957" y="1023795"/>
            <a:ext cx="3376281" cy="2281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 rot="16200000">
            <a:off x="-253687" y="1800732"/>
            <a:ext cx="15256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L*=45 m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-316455" y="4344602"/>
            <a:ext cx="1885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L*=40 m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314231" y="3717032"/>
            <a:ext cx="102552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ROUND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5220072" y="1120522"/>
            <a:ext cx="79208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FLAT</a:t>
            </a:r>
            <a:endParaRPr lang="en-GB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1259095" y="1074222"/>
            <a:ext cx="108065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ROUND</a:t>
            </a:r>
            <a:endParaRPr lang="en-GB" sz="1600" dirty="0"/>
          </a:p>
        </p:txBody>
      </p:sp>
      <p:sp>
        <p:nvSpPr>
          <p:cNvPr id="6" name="Rectangle 5"/>
          <p:cNvSpPr/>
          <p:nvPr/>
        </p:nvSpPr>
        <p:spPr bwMode="auto">
          <a:xfrm>
            <a:off x="293910" y="3429000"/>
            <a:ext cx="8382546" cy="2952327"/>
          </a:xfrm>
          <a:prstGeom prst="rect">
            <a:avLst/>
          </a:prstGeom>
          <a:noFill/>
          <a:ln w="254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92080" y="3738518"/>
            <a:ext cx="68407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FLAT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4085200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TAN</a:t>
            </a:r>
            <a:endParaRPr lang="en-GB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861" y="3990256"/>
            <a:ext cx="6467475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59183" y="5919663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 m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1274418" y="5970129"/>
            <a:ext cx="5904656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120749" y="1652607"/>
            <a:ext cx="57473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TAN included for energy deposition simulations in D1 &amp; D1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/>
              <a:t>Provided by CERN FLUKA team.</a:t>
            </a:r>
            <a:endParaRPr lang="en-GB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134" y="1340768"/>
            <a:ext cx="3361127" cy="212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99790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Box 63"/>
          <p:cNvSpPr txBox="1"/>
          <p:nvPr/>
        </p:nvSpPr>
        <p:spPr>
          <a:xfrm>
            <a:off x="7614770" y="2366738"/>
            <a:ext cx="84566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8 cm</a:t>
            </a:r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060848"/>
            <a:ext cx="163591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817" y="1747696"/>
            <a:ext cx="2293144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Separation magnets.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1218489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6"/>
                </a:solidFill>
              </a:rPr>
              <a:t>D1 </a:t>
            </a:r>
            <a:r>
              <a:rPr lang="en-GB" b="1" dirty="0" smtClean="0">
                <a:solidFill>
                  <a:schemeClr val="accent6"/>
                </a:solidFill>
              </a:rPr>
              <a:t>(×3)</a:t>
            </a:r>
            <a:endParaRPr lang="en-GB" b="1" dirty="0">
              <a:solidFill>
                <a:schemeClr val="accent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8143" y="1506521"/>
            <a:ext cx="1512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accent6"/>
                </a:solidFill>
              </a:rPr>
              <a:t>D2 </a:t>
            </a:r>
            <a:r>
              <a:rPr lang="en-GB" b="1" dirty="0">
                <a:solidFill>
                  <a:schemeClr val="accent6"/>
                </a:solidFill>
              </a:rPr>
              <a:t>(×3</a:t>
            </a:r>
            <a:r>
              <a:rPr lang="en-GB" b="1" dirty="0" smtClean="0">
                <a:solidFill>
                  <a:schemeClr val="accent6"/>
                </a:solidFill>
              </a:rPr>
              <a:t>)</a:t>
            </a:r>
            <a:endParaRPr lang="en-GB" b="1" dirty="0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2043320" y="2420888"/>
            <a:ext cx="1617443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2032852" y="2701040"/>
            <a:ext cx="1411887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6623559" y="2567616"/>
            <a:ext cx="93563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>
            <a:off x="6613091" y="2692498"/>
            <a:ext cx="946098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3372731" y="2411123"/>
            <a:ext cx="0" cy="28991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 flipV="1">
            <a:off x="7559189" y="2567616"/>
            <a:ext cx="0" cy="124882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Arrow Connector 53"/>
          <p:cNvCxnSpPr/>
          <p:nvPr/>
        </p:nvCxnSpPr>
        <p:spPr bwMode="auto">
          <a:xfrm flipH="1">
            <a:off x="7556584" y="2366738"/>
            <a:ext cx="2605" cy="20249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/>
            <a:tailEnd type="arrow"/>
          </a:ln>
          <a:effectLst/>
        </p:spPr>
      </p:cxnSp>
      <p:cxnSp>
        <p:nvCxnSpPr>
          <p:cNvPr id="57" name="Straight Arrow Connector 56"/>
          <p:cNvCxnSpPr/>
          <p:nvPr/>
        </p:nvCxnSpPr>
        <p:spPr bwMode="auto">
          <a:xfrm flipV="1">
            <a:off x="7559189" y="2692499"/>
            <a:ext cx="0" cy="23244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/>
            <a:tailEnd type="arrow"/>
          </a:ln>
          <a:effectLst/>
        </p:spPr>
      </p:cxnSp>
      <p:sp>
        <p:nvSpPr>
          <p:cNvPr id="59" name="TextBox 58"/>
          <p:cNvSpPr txBox="1"/>
          <p:nvPr/>
        </p:nvSpPr>
        <p:spPr>
          <a:xfrm>
            <a:off x="3510793" y="2312071"/>
            <a:ext cx="105504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17 cm</a:t>
            </a:r>
            <a:endParaRPr lang="en-GB" dirty="0"/>
          </a:p>
        </p:txBody>
      </p:sp>
      <p:sp>
        <p:nvSpPr>
          <p:cNvPr id="67" name="TextBox 66"/>
          <p:cNvSpPr txBox="1"/>
          <p:nvPr/>
        </p:nvSpPr>
        <p:spPr>
          <a:xfrm>
            <a:off x="3619040" y="6135687"/>
            <a:ext cx="109697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12.5 m</a:t>
            </a:r>
            <a:endParaRPr lang="en-GB" dirty="0"/>
          </a:p>
        </p:txBody>
      </p:sp>
      <p:cxnSp>
        <p:nvCxnSpPr>
          <p:cNvPr id="66" name="Straight Arrow Connector 65"/>
          <p:cNvCxnSpPr/>
          <p:nvPr/>
        </p:nvCxnSpPr>
        <p:spPr bwMode="auto">
          <a:xfrm>
            <a:off x="2051720" y="6227805"/>
            <a:ext cx="4536504" cy="950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2" name="Content Placeholder 1"/>
          <p:cNvSpPr>
            <a:spLocks noGrp="1"/>
          </p:cNvSpPr>
          <p:nvPr>
            <p:ph idx="1"/>
          </p:nvPr>
        </p:nvSpPr>
        <p:spPr>
          <a:xfrm>
            <a:off x="323528" y="908720"/>
            <a:ext cx="7772400" cy="500190"/>
          </a:xfrm>
        </p:spPr>
        <p:txBody>
          <a:bodyPr/>
          <a:lstStyle/>
          <a:p>
            <a:r>
              <a:rPr lang="en-GB" sz="2000" dirty="0" smtClean="0"/>
              <a:t>Model developed at JAI-Oxford</a:t>
            </a:r>
            <a:endParaRPr lang="en-GB" sz="20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16" y="5072790"/>
            <a:ext cx="5263662" cy="1092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794" y="3732672"/>
            <a:ext cx="5768261" cy="132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 bwMode="auto">
          <a:xfrm>
            <a:off x="7020272" y="3573017"/>
            <a:ext cx="720080" cy="256001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1102336" y="3707739"/>
            <a:ext cx="720080" cy="256001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18442" y="4164744"/>
            <a:ext cx="745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accent6"/>
                </a:solidFill>
              </a:rPr>
              <a:t>D1</a:t>
            </a:r>
            <a:endParaRPr lang="en-GB" b="1" dirty="0">
              <a:solidFill>
                <a:schemeClr val="accent6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46328" y="5343599"/>
            <a:ext cx="745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accent6"/>
                </a:solidFill>
              </a:rPr>
              <a:t>D2</a:t>
            </a:r>
            <a:endParaRPr lang="en-GB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7868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Separation </a:t>
            </a:r>
            <a:r>
              <a:rPr lang="en-GB" dirty="0" smtClean="0"/>
              <a:t>magnets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940511" y="981889"/>
            <a:ext cx="11521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/>
              <a:t>D1 </a:t>
            </a:r>
            <a:r>
              <a:rPr lang="en-GB" sz="2200" b="1" dirty="0"/>
              <a:t>(x3)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48264" y="1053897"/>
            <a:ext cx="12961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b="1" dirty="0" smtClean="0"/>
              <a:t>D2 (x3)</a:t>
            </a:r>
            <a:endParaRPr lang="en-GB" sz="2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30117" y="836712"/>
            <a:ext cx="1894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b="1" dirty="0" smtClean="0"/>
              <a:t>Alternative triplet</a:t>
            </a:r>
            <a:endParaRPr lang="en-GB" sz="2200" b="1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218" y="2978041"/>
            <a:ext cx="2667726" cy="1337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196" y="2934757"/>
            <a:ext cx="3081260" cy="1430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17" y="1628800"/>
            <a:ext cx="9120321" cy="847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516216" y="1269921"/>
            <a:ext cx="7920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/>
              <a:t>TAN</a:t>
            </a:r>
            <a:endParaRPr lang="en-GB" sz="22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606952"/>
            <a:ext cx="3321895" cy="1558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581128"/>
            <a:ext cx="2662291" cy="1574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 bwMode="auto">
          <a:xfrm>
            <a:off x="467545" y="2852937"/>
            <a:ext cx="3960440" cy="3456384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860032" y="2852936"/>
            <a:ext cx="3960440" cy="3456384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1560" y="2949018"/>
            <a:ext cx="5760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/>
              <a:t>D1</a:t>
            </a:r>
            <a:endParaRPr lang="en-GB" sz="2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932040" y="2924944"/>
            <a:ext cx="5760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/>
              <a:t>D2</a:t>
            </a:r>
            <a:endParaRPr lang="en-GB" sz="2200" b="1" dirty="0"/>
          </a:p>
        </p:txBody>
      </p:sp>
    </p:spTree>
    <p:extLst>
      <p:ext uri="{BB962C8B-B14F-4D97-AF65-F5344CB8AC3E}">
        <p14:creationId xmlns:p14="http://schemas.microsoft.com/office/powerpoint/2010/main" val="7089663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49040"/>
            <a:ext cx="4206667" cy="29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78677"/>
            <a:ext cx="4193334" cy="2946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9552" y="1053897"/>
            <a:ext cx="5760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/>
              <a:t>D1</a:t>
            </a:r>
            <a:endParaRPr lang="en-GB" sz="2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04048" y="3717032"/>
            <a:ext cx="5760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/>
              <a:t>D2</a:t>
            </a:r>
            <a:endParaRPr lang="en-GB" sz="2200" b="1" dirty="0"/>
          </a:p>
        </p:txBody>
      </p:sp>
    </p:spTree>
    <p:extLst>
      <p:ext uri="{BB962C8B-B14F-4D97-AF65-F5344CB8AC3E}">
        <p14:creationId xmlns:p14="http://schemas.microsoft.com/office/powerpoint/2010/main" val="4345748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Maximum dose at coils</a:t>
            </a:r>
            <a:endParaRPr lang="en-GB" sz="2000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 descr="C:\Users\abelleirafernandez\Desktop\paco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4142" y="1772816"/>
            <a:ext cx="3484042" cy="2637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397" y="1977380"/>
            <a:ext cx="1057275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259141" y="2069232"/>
            <a:ext cx="1057275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76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3568" y="1052736"/>
            <a:ext cx="7773045" cy="2664296"/>
          </a:xfrm>
        </p:spPr>
        <p:txBody>
          <a:bodyPr/>
          <a:lstStyle/>
          <a:p>
            <a:r>
              <a:rPr lang="en-GB" dirty="0" smtClean="0"/>
              <a:t>Luminosity evolution comparative</a:t>
            </a:r>
          </a:p>
          <a:p>
            <a:r>
              <a:rPr lang="en-GB" dirty="0" smtClean="0"/>
              <a:t>Energy deposition studies for the alternative triplet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26848200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510074" y="1196752"/>
            <a:ext cx="809437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The alternative triplet design is finished,  </a:t>
            </a:r>
            <a:r>
              <a:rPr lang="en-GB" sz="2000" dirty="0" smtClean="0"/>
              <a:t>with L*=40 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This triplet is more compact that the nominal one.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The triplet is compatible with round and flat beams.</a:t>
            </a: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No energy deposition issues with </a:t>
            </a:r>
            <a:r>
              <a:rPr lang="en-GB" sz="2000" dirty="0" smtClean="0"/>
              <a:t>L*40.</a:t>
            </a: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A model for D1 and D2 normal conducting model is presented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Energy deposition simulations in dipoles done with including TAN.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No issues in energy deposition.</a:t>
            </a: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22124740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Luminosity evolution</a:t>
            </a:r>
            <a:endParaRPr lang="en-GB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282" y="3991302"/>
            <a:ext cx="3157054" cy="2501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4788024" y="3933056"/>
            <a:ext cx="3395664" cy="2520279"/>
            <a:chOff x="7829353" y="23258606"/>
            <a:chExt cx="6268718" cy="4890875"/>
          </a:xfrm>
        </p:grpSpPr>
        <p:pic>
          <p:nvPicPr>
            <p:cNvPr id="6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9353" y="23258606"/>
              <a:ext cx="6268718" cy="4890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" name="Straight Connector 6"/>
            <p:cNvCxnSpPr/>
            <p:nvPr/>
          </p:nvCxnSpPr>
          <p:spPr>
            <a:xfrm flipH="1" flipV="1">
              <a:off x="10948143" y="24140566"/>
              <a:ext cx="31138" cy="3456385"/>
            </a:xfrm>
            <a:prstGeom prst="line">
              <a:avLst/>
            </a:prstGeom>
            <a:ln w="38100">
              <a:solidFill>
                <a:schemeClr val="tx1">
                  <a:alpha val="6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10243443" y="23420486"/>
              <a:ext cx="0" cy="4176466"/>
            </a:xfrm>
            <a:prstGeom prst="line">
              <a:avLst/>
            </a:prstGeom>
            <a:ln w="38100">
              <a:solidFill>
                <a:schemeClr val="tx1">
                  <a:alpha val="6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4794640" y="1130108"/>
            <a:ext cx="3444227" cy="2453611"/>
            <a:chOff x="-805063" y="23988216"/>
            <a:chExt cx="6447731" cy="4966495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05063" y="23988216"/>
              <a:ext cx="6447731" cy="4966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1" name="Straight Connector 10"/>
            <p:cNvCxnSpPr/>
            <p:nvPr/>
          </p:nvCxnSpPr>
          <p:spPr>
            <a:xfrm flipV="1">
              <a:off x="1842313" y="27020111"/>
              <a:ext cx="0" cy="1349647"/>
            </a:xfrm>
            <a:prstGeom prst="line">
              <a:avLst/>
            </a:prstGeom>
            <a:ln w="38100">
              <a:solidFill>
                <a:schemeClr val="tx1">
                  <a:alpha val="6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2573780" y="27157924"/>
              <a:ext cx="0" cy="1211834"/>
            </a:xfrm>
            <a:prstGeom prst="line">
              <a:avLst/>
            </a:prstGeom>
            <a:ln w="38100">
              <a:solidFill>
                <a:schemeClr val="tx1">
                  <a:alpha val="6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80724"/>
            <a:ext cx="2597764" cy="2872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15016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Dinamic</a:t>
            </a:r>
            <a:r>
              <a:rPr lang="en-GB" dirty="0" smtClean="0"/>
              <a:t> Aperture</a:t>
            </a:r>
          </a:p>
          <a:p>
            <a:pPr lvl="1"/>
            <a:r>
              <a:rPr lang="en-GB" dirty="0" smtClean="0"/>
              <a:t>Round, &gt;16 sigma</a:t>
            </a:r>
          </a:p>
          <a:p>
            <a:pPr lvl="1"/>
            <a:r>
              <a:rPr lang="en-GB" dirty="0" smtClean="0"/>
              <a:t>Flat, &gt;8.4 (no phase optimization or linear correctors)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3779912" y="5127575"/>
            <a:ext cx="52267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Emilia Cruz Alaniz, see talk this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308779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Triplet comparison</a:t>
            </a:r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592" y="2066627"/>
            <a:ext cx="7679912" cy="30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2222" y="2133981"/>
            <a:ext cx="1152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FF"/>
                </a:solidFill>
              </a:rPr>
              <a:t>Nominal triplet</a:t>
            </a:r>
            <a:endParaRPr lang="en-GB" sz="2000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82452" y="3336810"/>
            <a:ext cx="1592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FF"/>
                </a:solidFill>
              </a:rPr>
              <a:t>Alternative triplet</a:t>
            </a:r>
            <a:endParaRPr lang="en-GB" sz="20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2092" y="1475305"/>
            <a:ext cx="1294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L*=40 m</a:t>
            </a:r>
            <a:endParaRPr lang="en-GB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7919087" y="5323274"/>
            <a:ext cx="72007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4 m shorter</a:t>
            </a:r>
            <a:endParaRPr lang="en-GB" sz="1500" dirty="0"/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8027098" y="5251266"/>
            <a:ext cx="25202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3075427" y="2713927"/>
            <a:ext cx="63421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4543457" y="2730986"/>
            <a:ext cx="525035" cy="175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flipV="1">
            <a:off x="7023951" y="2735461"/>
            <a:ext cx="576064" cy="447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>
            <a:off x="3094550" y="3955122"/>
            <a:ext cx="64807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34" name="Straight Arrow Connector 33"/>
          <p:cNvCxnSpPr/>
          <p:nvPr/>
        </p:nvCxnSpPr>
        <p:spPr bwMode="auto">
          <a:xfrm>
            <a:off x="4626325" y="3955122"/>
            <a:ext cx="628465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flipV="1">
            <a:off x="6782185" y="3955122"/>
            <a:ext cx="632844" cy="564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43" name="TextBox 42"/>
          <p:cNvSpPr txBox="1"/>
          <p:nvPr/>
        </p:nvSpPr>
        <p:spPr>
          <a:xfrm>
            <a:off x="3022542" y="2658978"/>
            <a:ext cx="79208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14.3 m</a:t>
            </a:r>
            <a:endParaRPr lang="en-GB" sz="1500" dirty="0"/>
          </a:p>
        </p:txBody>
      </p:sp>
      <p:sp>
        <p:nvSpPr>
          <p:cNvPr id="44" name="TextBox 43"/>
          <p:cNvSpPr txBox="1"/>
          <p:nvPr/>
        </p:nvSpPr>
        <p:spPr>
          <a:xfrm>
            <a:off x="6982982" y="2658978"/>
            <a:ext cx="72008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14.3 m</a:t>
            </a:r>
            <a:endParaRPr lang="en-GB" sz="1500" dirty="0"/>
          </a:p>
        </p:txBody>
      </p:sp>
      <p:sp>
        <p:nvSpPr>
          <p:cNvPr id="45" name="TextBox 44"/>
          <p:cNvSpPr txBox="1"/>
          <p:nvPr/>
        </p:nvSpPr>
        <p:spPr>
          <a:xfrm>
            <a:off x="4462702" y="2658978"/>
            <a:ext cx="79208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12.5 m</a:t>
            </a:r>
            <a:endParaRPr lang="en-GB" sz="1500" dirty="0"/>
          </a:p>
        </p:txBody>
      </p:sp>
      <p:sp>
        <p:nvSpPr>
          <p:cNvPr id="46" name="TextBox 45"/>
          <p:cNvSpPr txBox="1"/>
          <p:nvPr/>
        </p:nvSpPr>
        <p:spPr>
          <a:xfrm>
            <a:off x="3094550" y="3883114"/>
            <a:ext cx="64807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15 m</a:t>
            </a:r>
            <a:endParaRPr lang="en-GB" sz="1500" dirty="0"/>
          </a:p>
        </p:txBody>
      </p:sp>
      <p:sp>
        <p:nvSpPr>
          <p:cNvPr id="47" name="TextBox 46"/>
          <p:cNvSpPr txBox="1"/>
          <p:nvPr/>
        </p:nvSpPr>
        <p:spPr>
          <a:xfrm>
            <a:off x="4645685" y="3883114"/>
            <a:ext cx="68111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15 m</a:t>
            </a:r>
            <a:endParaRPr lang="en-GB" sz="1500" dirty="0"/>
          </a:p>
        </p:txBody>
      </p:sp>
      <p:sp>
        <p:nvSpPr>
          <p:cNvPr id="48" name="TextBox 47"/>
          <p:cNvSpPr txBox="1"/>
          <p:nvPr/>
        </p:nvSpPr>
        <p:spPr>
          <a:xfrm>
            <a:off x="6838966" y="3883114"/>
            <a:ext cx="77686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/>
              <a:t>15 m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26636345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Triplet parameters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1246323"/>
              </p:ext>
            </p:extLst>
          </p:nvPr>
        </p:nvGraphicFramePr>
        <p:xfrm>
          <a:off x="1278265" y="3933056"/>
          <a:ext cx="5525984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2424"/>
                <a:gridCol w="852981"/>
                <a:gridCol w="884234"/>
                <a:gridCol w="1509676"/>
                <a:gridCol w="1586669"/>
              </a:tblGrid>
              <a:tr h="447076"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g [T/m]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coil</a:t>
                      </a:r>
                      <a:r>
                        <a:rPr lang="en-GB" sz="1600" b="0" baseline="0" dirty="0" smtClean="0">
                          <a:solidFill>
                            <a:schemeClr val="tx1"/>
                          </a:solidFill>
                        </a:rPr>
                        <a:t>, r [cm]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free </a:t>
                      </a:r>
                      <a:r>
                        <a:rPr lang="en-GB" sz="1600" b="0" dirty="0" err="1" smtClean="0">
                          <a:solidFill>
                            <a:schemeClr val="tx1"/>
                          </a:solidFill>
                        </a:rPr>
                        <a:t>aper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, r [cm]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Abs</a:t>
                      </a:r>
                      <a:r>
                        <a:rPr lang="en-GB" sz="1600" b="0" baseline="0" dirty="0" smtClean="0">
                          <a:solidFill>
                            <a:schemeClr val="tx1"/>
                          </a:solidFill>
                        </a:rPr>
                        <a:t> thickness [cm]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2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Q1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108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9.66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4.51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4.4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2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Q2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112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9.66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5.61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3.3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2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Q3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98.5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smtClean="0">
                          <a:solidFill>
                            <a:schemeClr val="tx1"/>
                          </a:solidFill>
                        </a:rPr>
                        <a:t>9.66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6.51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2.4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49" y="978088"/>
            <a:ext cx="2940533" cy="2306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385" y="978088"/>
            <a:ext cx="2728056" cy="2299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721" y="978088"/>
            <a:ext cx="2659759" cy="2287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483768" y="1020479"/>
            <a:ext cx="56880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Q1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292080" y="1023119"/>
            <a:ext cx="57152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Q2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244408" y="1023119"/>
            <a:ext cx="57606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Q3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485594"/>
              </p:ext>
            </p:extLst>
          </p:nvPr>
        </p:nvGraphicFramePr>
        <p:xfrm>
          <a:off x="7452320" y="4176112"/>
          <a:ext cx="900417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417"/>
              </a:tblGrid>
              <a:tr h="299974"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g [T/m]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1549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127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1549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102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1549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083206" y="3492297"/>
            <a:ext cx="15932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Comparison nominal triplet</a:t>
            </a:r>
            <a:endParaRPr lang="en-GB" sz="1600" dirty="0"/>
          </a:p>
        </p:txBody>
      </p:sp>
      <p:sp>
        <p:nvSpPr>
          <p:cNvPr id="13" name="Rectangle 12"/>
          <p:cNvSpPr/>
          <p:nvPr/>
        </p:nvSpPr>
        <p:spPr>
          <a:xfrm>
            <a:off x="4844507" y="5820040"/>
            <a:ext cx="36879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 smtClean="0">
                <a:solidFill>
                  <a:schemeClr val="accent2"/>
                </a:solidFill>
              </a:rPr>
              <a:t>Leon Van Riesen-Haupt (JAI-Oxford)</a:t>
            </a:r>
            <a:endParaRPr lang="en-GB" sz="1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8699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Content Placeholder 15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16794" r="13987" b="7030"/>
          <a:stretch/>
        </p:blipFill>
        <p:spPr>
          <a:xfrm>
            <a:off x="4647010" y="1342352"/>
            <a:ext cx="3810000" cy="4820996"/>
          </a:xfrm>
          <a:prstGeom prst="rect">
            <a:avLst/>
          </a:prstGeom>
        </p:spPr>
      </p:pic>
      <p:pic>
        <p:nvPicPr>
          <p:cNvPr id="15" name="Content Placeholder 4"/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l="23268" r="24041"/>
          <a:stretch/>
        </p:blipFill>
        <p:spPr>
          <a:xfrm>
            <a:off x="587041" y="908050"/>
            <a:ext cx="3182174" cy="5689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3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/>
                          </a:rPr>
                          <m:t>𝜷</m:t>
                        </m:r>
                      </m:e>
                      <m:sup>
                        <m:r>
                          <a:rPr lang="en-GB" b="1" i="1" smtClean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en-GB" b="1" i="1" smtClean="0">
                        <a:latin typeface="Cambria Math"/>
                      </a:rPr>
                      <m:t>=</m:t>
                    </m:r>
                    <m:r>
                      <a:rPr lang="en-GB" b="1" i="1" smtClean="0">
                        <a:latin typeface="Cambria Math"/>
                      </a:rPr>
                      <m:t>𝟎</m:t>
                    </m:r>
                    <m:r>
                      <a:rPr lang="en-GB" b="1" i="1" smtClean="0">
                        <a:latin typeface="Cambria Math"/>
                      </a:rPr>
                      <m:t>.</m:t>
                    </m:r>
                    <m:r>
                      <a:rPr lang="en-GB" b="1" i="1" smtClean="0">
                        <a:latin typeface="Cambria Math"/>
                      </a:rPr>
                      <m:t>𝟑</m:t>
                    </m:r>
                    <m:r>
                      <a:rPr lang="en-GB" b="1" i="1" smtClean="0">
                        <a:latin typeface="Cambria Math"/>
                      </a:rPr>
                      <m:t> </m:t>
                    </m:r>
                    <m:r>
                      <a:rPr lang="en-GB" b="1" i="0" smtClean="0">
                        <a:latin typeface="Cambria Math"/>
                      </a:rPr>
                      <m:t>𝐦</m:t>
                    </m:r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4" name="Tit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006866" y="4525748"/>
                <a:ext cx="16201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21.6</m:t>
                      </m:r>
                      <m:r>
                        <a:rPr lang="en-GB" i="1">
                          <a:latin typeface="Cambria Math"/>
                        </a:rPr>
                        <m:t>𝜎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9154" y="4525747"/>
                <a:ext cx="2160240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 rot="16200000">
                <a:off x="185774" y="3695938"/>
                <a:ext cx="63216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km</m:t>
                      </m:r>
                    </m:oMath>
                  </m:oMathPara>
                </a14:m>
                <a:endParaRPr lang="en-GB" sz="18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53058" y="3695938"/>
                <a:ext cx="632160" cy="276999"/>
              </a:xfrm>
              <a:prstGeom prst="rect">
                <a:avLst/>
              </a:prstGeom>
              <a:blipFill>
                <a:blip r:embed="rId6"/>
                <a:stretch>
                  <a:fillRect t="-8654" r="-37778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 rot="5400000">
                <a:off x="3435726" y="3804654"/>
                <a:ext cx="8511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orbit</m:t>
                      </m:r>
                      <m:r>
                        <a:rPr lang="en-GB" sz="18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GB" sz="18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4723635" y="3804654"/>
                <a:ext cx="849592" cy="276999"/>
              </a:xfrm>
              <a:prstGeom prst="rect">
                <a:avLst/>
              </a:prstGeom>
              <a:blipFill>
                <a:blip r:embed="rId7"/>
                <a:stretch>
                  <a:fillRect l="-37778" t="-6429" r="-2222" b="-3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7945293" y="6011996"/>
            <a:ext cx="659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 smtClean="0">
                <a:solidFill>
                  <a:schemeClr val="accent2"/>
                </a:solidFill>
              </a:rPr>
              <a:t>Leon</a:t>
            </a:r>
            <a:endParaRPr lang="en-GB" sz="1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4869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3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16468" r="14641"/>
          <a:stretch/>
        </p:blipFill>
        <p:spPr>
          <a:xfrm>
            <a:off x="4647010" y="1147736"/>
            <a:ext cx="3810000" cy="5210229"/>
          </a:xfrm>
          <a:prstGeom prst="rect">
            <a:avLst/>
          </a:prstGeom>
        </p:spPr>
      </p:pic>
      <p:pic>
        <p:nvPicPr>
          <p:cNvPr id="13" name="Content Placeholder 4"/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l="26377" r="23059"/>
          <a:stretch/>
        </p:blipFill>
        <p:spPr>
          <a:xfrm>
            <a:off x="694913" y="908050"/>
            <a:ext cx="3053717" cy="5689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3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/>
                          </a:rPr>
                          <m:t>𝜷</m:t>
                        </m:r>
                      </m:e>
                      <m:sup>
                        <m:r>
                          <a:rPr lang="en-GB" b="1" i="1" smtClean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en-GB" b="1" i="1" smtClean="0">
                        <a:latin typeface="Cambria Math"/>
                      </a:rPr>
                      <m:t>=</m:t>
                    </m:r>
                    <m:r>
                      <a:rPr lang="en-GB" b="1" i="1" smtClean="0">
                        <a:latin typeface="Cambria Math"/>
                      </a:rPr>
                      <m:t>𝟎</m:t>
                    </m:r>
                    <m:r>
                      <a:rPr lang="en-GB" b="1" i="1" smtClean="0">
                        <a:latin typeface="Cambria Math"/>
                      </a:rPr>
                      <m:t>.</m:t>
                    </m:r>
                    <m:r>
                      <a:rPr lang="en-GB" b="1" i="1" smtClean="0">
                        <a:latin typeface="Cambria Math"/>
                      </a:rPr>
                      <m:t>𝟐</m:t>
                    </m:r>
                    <m:r>
                      <a:rPr lang="en-GB" b="1" i="1" smtClean="0">
                        <a:latin typeface="Cambria Math"/>
                      </a:rPr>
                      <m:t> </m:t>
                    </m:r>
                    <m:r>
                      <a:rPr lang="en-GB" b="1" i="0" smtClean="0">
                        <a:latin typeface="Cambria Math"/>
                      </a:rPr>
                      <m:t>𝐦</m:t>
                    </m:r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4" name="Tit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161408" y="4509122"/>
                <a:ext cx="16201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16.4</m:t>
                      </m:r>
                      <m:r>
                        <a:rPr lang="en-GB" i="1">
                          <a:latin typeface="Cambria Math"/>
                        </a:rPr>
                        <m:t>𝜎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5211" y="4509121"/>
                <a:ext cx="2160240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 rot="16200000">
                <a:off x="231898" y="3796341"/>
                <a:ext cx="63216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km</m:t>
                      </m:r>
                    </m:oMath>
                  </m:oMathPara>
                </a14:m>
                <a:endParaRPr lang="en-GB" sz="1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14557" y="3796340"/>
                <a:ext cx="632160" cy="276999"/>
              </a:xfrm>
              <a:prstGeom prst="rect">
                <a:avLst/>
              </a:prstGeom>
              <a:blipFill>
                <a:blip r:embed="rId6"/>
                <a:stretch>
                  <a:fillRect t="-9709" r="-34783" b="-126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 rot="5400000">
                <a:off x="3435726" y="3796342"/>
                <a:ext cx="8511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orbit</m:t>
                      </m:r>
                      <m:r>
                        <a:rPr lang="en-GB" sz="18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GB" sz="1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4723635" y="3796341"/>
                <a:ext cx="849592" cy="276999"/>
              </a:xfrm>
              <a:prstGeom prst="rect">
                <a:avLst/>
              </a:prstGeom>
              <a:blipFill>
                <a:blip r:embed="rId7"/>
                <a:stretch>
                  <a:fillRect l="-37778" t="-6475" r="-2222" b="-43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7945293" y="6011996"/>
            <a:ext cx="659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 smtClean="0">
                <a:solidFill>
                  <a:schemeClr val="accent2"/>
                </a:solidFill>
              </a:rPr>
              <a:t>Leon</a:t>
            </a:r>
            <a:endParaRPr lang="en-GB" sz="1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348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2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15977" r="14478"/>
          <a:stretch/>
        </p:blipFill>
        <p:spPr>
          <a:xfrm>
            <a:off x="4647010" y="1172234"/>
            <a:ext cx="3810000" cy="5161232"/>
          </a:xfrm>
          <a:prstGeom prst="rect">
            <a:avLst/>
          </a:prstGeom>
        </p:spPr>
      </p:pic>
      <p:pic>
        <p:nvPicPr>
          <p:cNvPr id="12" name="Content Placeholder 4"/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l="19831" r="18805"/>
          <a:stretch/>
        </p:blipFill>
        <p:spPr>
          <a:xfrm>
            <a:off x="306445" y="916363"/>
            <a:ext cx="3705962" cy="5689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3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GB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𝜷</m:t>
                        </m:r>
                      </m:e>
                      <m:sup>
                        <m:r>
                          <a:rPr lang="en-GB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/>
                      </a:rPr>
                      <m:t>𝟎</m:t>
                    </m:r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/>
                      </a:rPr>
                      <m:t>.</m:t>
                    </m:r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/>
                      </a:rPr>
                      <m:t>𝟏𝟓</m:t>
                    </m:r>
                    <m:r>
                      <a:rPr lang="en-GB" b="1" i="1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r>
                      <a:rPr lang="en-GB" b="1" i="0" smtClean="0">
                        <a:solidFill>
                          <a:srgbClr val="FF0000"/>
                        </a:solidFill>
                        <a:latin typeface="Cambria Math"/>
                      </a:rPr>
                      <m:t>𝐦</m:t>
                    </m:r>
                  </m:oMath>
                </a14:m>
                <a:r>
                  <a:rPr lang="en-GB" dirty="0" smtClean="0">
                    <a:solidFill>
                      <a:srgbClr val="FF0000"/>
                    </a:solidFill>
                  </a:rPr>
                  <a:t> 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Tit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968138" y="4509122"/>
                <a:ext cx="16201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13.3</m:t>
                      </m:r>
                      <m:r>
                        <a:rPr lang="en-GB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𝜎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7517" y="4509121"/>
                <a:ext cx="2160240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 rot="16200000">
                <a:off x="260590" y="3695938"/>
                <a:ext cx="63216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km</m:t>
                      </m:r>
                    </m:oMath>
                  </m:oMathPara>
                </a14:m>
                <a:endParaRPr lang="en-GB" sz="1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52813" y="3695938"/>
                <a:ext cx="632160" cy="276999"/>
              </a:xfrm>
              <a:prstGeom prst="rect">
                <a:avLst/>
              </a:prstGeom>
              <a:blipFill>
                <a:blip r:embed="rId6"/>
                <a:stretch>
                  <a:fillRect t="-8654" r="-34783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 rot="5400000">
                <a:off x="3560418" y="3812967"/>
                <a:ext cx="8511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orbit</m:t>
                      </m:r>
                      <m:r>
                        <a:rPr lang="en-GB" sz="18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GB" sz="1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400000">
                <a:off x="4889890" y="3812967"/>
                <a:ext cx="849592" cy="276999"/>
              </a:xfrm>
              <a:prstGeom prst="rect">
                <a:avLst/>
              </a:prstGeom>
              <a:blipFill>
                <a:blip r:embed="rId7"/>
                <a:stretch>
                  <a:fillRect l="-34783" t="-6475" b="-43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7945293" y="6011996"/>
            <a:ext cx="659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 smtClean="0">
                <a:solidFill>
                  <a:schemeClr val="accent2"/>
                </a:solidFill>
              </a:rPr>
              <a:t>Leon</a:t>
            </a:r>
            <a:endParaRPr lang="en-GB" sz="1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7232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404</Words>
  <Application>Microsoft Office PowerPoint</Application>
  <PresentationFormat>On-screen Show (4:3)</PresentationFormat>
  <Paragraphs>123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5_JAI</vt:lpstr>
      <vt:lpstr>Flat beams and radiation studies for the alternative triplet</vt:lpstr>
      <vt:lpstr>CONTENTS</vt:lpstr>
      <vt:lpstr>Luminosity evolution</vt:lpstr>
      <vt:lpstr>PowerPoint Presentation</vt:lpstr>
      <vt:lpstr>Triplet comparison</vt:lpstr>
      <vt:lpstr>Triplet parameters</vt:lpstr>
      <vt:lpstr>β^∗=0.3 m </vt:lpstr>
      <vt:lpstr>β^∗=0.2 m </vt:lpstr>
      <vt:lpstr>β^∗=0.15 m </vt:lpstr>
      <vt:lpstr>β^∗=0.15×1.2 m </vt:lpstr>
      <vt:lpstr>Optics for beta*=0.3 m</vt:lpstr>
      <vt:lpstr>Energy deposition</vt:lpstr>
      <vt:lpstr>Energy deposition</vt:lpstr>
      <vt:lpstr>Energy deposition, L* 45m vs 40m</vt:lpstr>
      <vt:lpstr>TAN</vt:lpstr>
      <vt:lpstr>Separation magnets. </vt:lpstr>
      <vt:lpstr>Separation magnets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2013-08-31T11:01:27Z</dcterms:created>
  <dcterms:modified xsi:type="dcterms:W3CDTF">2018-03-09T12:27:08Z</dcterms:modified>
</cp:coreProperties>
</file>