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3" r:id="rId2"/>
    <p:sldId id="367" r:id="rId3"/>
    <p:sldId id="369" r:id="rId4"/>
    <p:sldId id="372" r:id="rId5"/>
    <p:sldId id="376" r:id="rId6"/>
    <p:sldId id="375" r:id="rId7"/>
    <p:sldId id="368" r:id="rId8"/>
    <p:sldId id="371" r:id="rId9"/>
    <p:sldId id="370" r:id="rId10"/>
    <p:sldId id="373" r:id="rId11"/>
    <p:sldId id="374" r:id="rId12"/>
    <p:sldId id="364" r:id="rId13"/>
    <p:sldId id="296" r:id="rId1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C11"/>
    <a:srgbClr val="21F6EA"/>
    <a:srgbClr val="E26B43"/>
    <a:srgbClr val="F5920E"/>
    <a:srgbClr val="FB5507"/>
    <a:srgbClr val="EA00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 snapToGrid="0" snapToObjects="1">
      <p:cViewPr varScale="1">
        <p:scale>
          <a:sx n="101" d="100"/>
          <a:sy n="101" d="100"/>
        </p:scale>
        <p:origin x="-10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339BF-C0B6-CF42-A656-8FB743A9F755}" type="datetimeFigureOut">
              <a:rPr lang="it-IT" smtClean="0"/>
              <a:t>31/05/18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70574-EB1F-E34B-B3B8-2DAC1649B26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8903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96688-7F92-FF4D-A9F0-0C9D3EFA9862}" type="datetimeFigureOut">
              <a:rPr lang="it-IT" smtClean="0"/>
              <a:t>31/05/18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B55FB-4424-E843-B435-660DEB3BB37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311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21AF-2858-3746-8A37-46C900C118F3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5196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2962-F305-3441-A4E8-016DD11C5E58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704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BF07-2992-D34C-BF44-D232AA3506C7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6370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BD55-5851-C84F-9A6D-81EC787714B6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581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AE488-2F6A-2542-82A1-584C6C522E85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43928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622A-C4AA-7241-9758-318DCBA349BE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050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3A7D7-8568-2548-8978-A1F78B2EBC08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563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6D24-E397-4B41-9B35-E209080572AF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1466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59A6-E1F0-C949-87AD-A05F847C9BD4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745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985B1-EF92-E340-8FFC-39F85C7CCC5B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465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47D75-F9BB-2747-B04A-AA7FA7BCEDC4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3855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16F30-5146-4646-A063-07624E43CABA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CF9E7-0BCE-7A4B-AE00-4038DD757F68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046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redir.aspx?C=hHGJMM5zO6CGRXThFj_vXUJDsLLlsbpswJAzC81MkKHnEiXaK8DVCA..&amp;URL=https://journals.aps.org/prl/abstract/10.1103/PhysRevLett.120.211801" TargetMode="External"/><Relationship Id="rId4" Type="http://schemas.openxmlformats.org/officeDocument/2006/relationships/hyperlink" Target="https://mmm.cern.ch/owa/redir.aspx?C=IvgpmZdkJGrJORhLGS40PEr1npv4aJ45FHTQRJGLIq3nEiXaK8DVCA..&amp;URL=https://physics.aps.org/synopsis-for/10.1103/PhysRevLett.120.211801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redir.aspx?C=fn1eUwzPNDH4Ly8AWRTsLNrFyhlUJKDkRjvOsnN_xSIMkD1HecbVCA..&amp;URL=https://www.instagram.com/p/BjFITsMlHAg/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mmm.cern.ch/owa/redir.aspx?C=9ueENyW8NZvafgqQqtwkRFVxYjNZbfLuPjtWlywlKMIMkD1HecbVCA..&amp;URL=https://www.facebook.com/cern/photos/a.173272186093468.45199.169005736520113/1708316059255732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hyperlink" Target="https://mmm.cern.ch/owa/redir.aspx?C=J_YOtJa2g01duJrCIXnrMeM1KVbfh_HlZQ-XBSu30kb8aD1HecbVCA..&amp;URL=https://twitter.com/CERN/status/99890726652186214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mm.cern.ch/owa/redir.aspx?C=heayiK5xNOSKaRm3s2S-vrceMr6P6r3xMLU7d0jguE087muBeMbVCA..&amp;URL=http://opendata.cern.ch/docs/opera-news-first-release-201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7384"/>
            <a:ext cx="7772400" cy="28860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Spokesperson report</a:t>
            </a:r>
            <a:b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OPERA Collaboration Meeting </a:t>
            </a:r>
            <a:br>
              <a:rPr lang="en-US" sz="32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err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Anacapri</a:t>
            </a:r>
            <a:r>
              <a:rPr lang="en-US" sz="32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, May 31</a:t>
            </a:r>
            <a:r>
              <a:rPr lang="en-US" sz="3200" baseline="300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32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– June 1</a:t>
            </a:r>
            <a:r>
              <a:rPr lang="en-US" sz="3200" baseline="300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32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2018</a:t>
            </a:r>
            <a:endParaRPr lang="en-US" sz="32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Giovanni De </a:t>
            </a:r>
            <a:r>
              <a:rPr lang="en-US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Lellis</a:t>
            </a: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83E65-6F7D-3B47-90A8-37553CBF1CED}" type="datetime1">
              <a:rPr lang="it-IT" smtClean="0"/>
              <a:t>31/05/18</a:t>
            </a:fld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FCD5-1156-4229-AE73-F428931BB93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62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Open Data is part of the OPERA legacy</a:t>
            </a:r>
            <a:endParaRPr lang="en-GB" sz="36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Multiplicity sample and tau neutrino events are already published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First </a:t>
            </a:r>
            <a:r>
              <a:rPr lang="en-GB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muon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 and tau neutrino interactions ever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Agreed already to publish Monte Carlo simulated data for electron showers and an empty volume (real data) to be used to train machine learning algorithms. </a:t>
            </a:r>
            <a:r>
              <a:rPr lang="en-GB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Giuliana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 has provided the data. A tutorial will be provided by </a:t>
            </a:r>
            <a:r>
              <a:rPr lang="en-GB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Andrey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GB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Ustyuzhanin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   </a:t>
            </a:r>
          </a:p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See whether we can publish also our 35 electron neutrino events (see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Svetlana’s talk)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Cosmic-ray annual modulation data could also be published (</a:t>
            </a:r>
            <a:r>
              <a:rPr lang="en-GB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Nicoletta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/Alessandro)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6D24-E397-4B41-9B35-E209080572AF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Collaboration meeting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968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OPERA data preservation</a:t>
            </a:r>
            <a:endParaRPr lang="en-US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Each lab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has copied/is copying data from the local database to IN2P3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Cristiano is copying the data to CERN (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see Cristiano’s talk)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6D24-E397-4B41-9B35-E209080572AF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Collaboration meeting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8237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60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What OPERA can do in the near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future</a:t>
            </a:r>
            <a:b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GB" sz="3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See Komatsu’s talk for more details</a:t>
            </a:r>
            <a:endParaRPr lang="en-GB" sz="36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Complete ongoing papers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Cosmic-ray annual modulation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Event with three vertices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Sterile neutrino search in the </a:t>
            </a:r>
            <a:r>
              <a:rPr lang="en-US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muon</a:t>
            </a:r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 to tau neutrino channel (10 events instead of 4!)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Combine electron and tau appearance (OPERA is unique in doing that) and report also </a:t>
            </a:r>
            <a:r>
              <a:rPr lang="en-US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muon</a:t>
            </a:r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 disappearance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Study of non-standard interactions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Lorentz invariance violation study </a:t>
            </a:r>
          </a:p>
          <a:p>
            <a:endParaRPr lang="en-US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BD55-5851-C84F-9A6D-81EC787714B6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1729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5"/>
            <a:ext cx="8229600" cy="48794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Next </a:t>
            </a:r>
            <a:r>
              <a:rPr lang="en-US" sz="36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appointments</a:t>
            </a:r>
            <a:endParaRPr lang="en-US" sz="36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1366"/>
            <a:ext cx="8475133" cy="57969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ct val="50000"/>
              </a:spcBef>
              <a:buNone/>
            </a:pPr>
            <a:endParaRPr lang="en-US" sz="2800" dirty="0" smtClean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28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Seminar at CERN on July 31</a:t>
            </a:r>
            <a:r>
              <a:rPr lang="en-US" sz="2800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st</a:t>
            </a:r>
            <a:r>
              <a:rPr lang="en-US" sz="28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en-US" sz="2800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Committees:</a:t>
            </a:r>
          </a:p>
          <a:p>
            <a:pPr marL="857250" lvl="1" indent="-457200">
              <a:lnSpc>
                <a:spcPct val="11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SPSC </a:t>
            </a: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final report on 16-17 October 2018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B9A9-3DF4-F649-AD42-476498101562}" type="datetime1">
              <a:rPr lang="it-IT" smtClean="0"/>
              <a:t>31/05/18</a:t>
            </a:fld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FCD5-1156-4229-AE73-F428931BB93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746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Schermata 2018-05-22 alle 23.36.0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04" b="-2504"/>
          <a:stretch>
            <a:fillRect/>
          </a:stretch>
        </p:blipFill>
        <p:spPr>
          <a:xfrm>
            <a:off x="0" y="1282650"/>
            <a:ext cx="9144000" cy="4438914"/>
          </a:xfrm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BD55-5851-C84F-9A6D-81EC787714B6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2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21049" y="5403536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u="sng" dirty="0">
                <a:hlinkClick r:id="rId3"/>
              </a:rPr>
              <a:t>https://journals.aps.org/prl/abstract/10.1103/PhysRevLett.120.211801</a:t>
            </a:r>
          </a:p>
          <a:p>
            <a:r>
              <a:rPr lang="it-IT" u="sng" dirty="0">
                <a:hlinkClick r:id="rId4"/>
              </a:rPr>
              <a:t>https://physics.aps.org/synopsis-for/10.1103/PhysRevLett.120.211801</a:t>
            </a:r>
            <a:endParaRPr lang="it-IT" dirty="0"/>
          </a:p>
        </p:txBody>
      </p:sp>
      <p:pic>
        <p:nvPicPr>
          <p:cNvPr id="3" name="Immagine 2" descr="Schermata 2018-05-29 alle 20.15.2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8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7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59A6-E1F0-C949-87AD-A05F847C9BD4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Collaboration meeting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3</a:t>
            </a:fld>
            <a:endParaRPr lang="it-IT" dirty="0"/>
          </a:p>
        </p:txBody>
      </p:sp>
      <p:pic>
        <p:nvPicPr>
          <p:cNvPr id="5" name="Immagine 4" descr="Schermata 2018-05-22 alle 23.37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62"/>
            <a:ext cx="9144000" cy="527989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883879" y="5444903"/>
            <a:ext cx="466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1/4 success rate of papers submitted to PRL</a:t>
            </a:r>
          </a:p>
          <a:p>
            <a:pPr algn="ctr"/>
            <a:r>
              <a:rPr lang="en-GB" sz="2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1/6 Editor suggestions</a:t>
            </a:r>
            <a:endParaRPr lang="en-GB" sz="20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929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4587"/>
            <a:ext cx="8229600" cy="1005193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CERN press and social media</a:t>
            </a:r>
            <a:br>
              <a:rPr lang="en-GB" sz="4000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GB" sz="31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as of May 30</a:t>
            </a:r>
            <a:r>
              <a:rPr lang="en-GB" sz="3100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th</a:t>
            </a:r>
            <a:r>
              <a:rPr lang="en-GB" sz="31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endParaRPr lang="en-GB" sz="31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6D24-E397-4B41-9B35-E209080572AF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Collaboration meeting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4</a:t>
            </a:fld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113167" y="915156"/>
            <a:ext cx="427494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Times New Roman"/>
                <a:cs typeface="Times New Roman"/>
              </a:rPr>
              <a:t>The article on the CERN home page (not the press website) has received 2263 unique </a:t>
            </a:r>
            <a:r>
              <a:rPr lang="en-GB" sz="2000" dirty="0" err="1" smtClean="0">
                <a:latin typeface="Times New Roman"/>
                <a:cs typeface="Times New Roman"/>
              </a:rPr>
              <a:t>pageviews</a:t>
            </a:r>
            <a:r>
              <a:rPr lang="en-GB" sz="2000" dirty="0" smtClean="0">
                <a:latin typeface="Times New Roman"/>
                <a:cs typeface="Times New Roman"/>
              </a:rPr>
              <a:t> so far, with readers spending an average of 04:54 on it.</a:t>
            </a:r>
          </a:p>
          <a:p>
            <a:r>
              <a:rPr lang="en-GB" sz="2000" dirty="0" smtClean="0">
                <a:latin typeface="Times New Roman"/>
                <a:cs typeface="Times New Roman"/>
              </a:rPr>
              <a:t>The </a:t>
            </a:r>
            <a:r>
              <a:rPr lang="en-GB" sz="2000" dirty="0" smtClean="0">
                <a:latin typeface="Times New Roman"/>
                <a:cs typeface="Times New Roman"/>
              </a:rPr>
              <a:t>Facebook post has received 169 re-shares and 661 likes: </a:t>
            </a:r>
            <a:r>
              <a:rPr lang="en-GB" sz="2000" u="sng" dirty="0" smtClean="0">
                <a:latin typeface="Times New Roman"/>
                <a:cs typeface="Times New Roman"/>
                <a:hlinkClick r:id="rId2"/>
              </a:rPr>
              <a:t>https://www.facebook.com/cern/photos/a.173272186093468.45199.169005736520113/1708316059255732/</a:t>
            </a:r>
          </a:p>
          <a:p>
            <a:r>
              <a:rPr lang="en-GB" sz="2000" dirty="0" smtClean="0">
                <a:latin typeface="Times New Roman"/>
                <a:cs typeface="Times New Roman"/>
              </a:rPr>
              <a:t>The </a:t>
            </a:r>
            <a:r>
              <a:rPr lang="en-GB" sz="2000" dirty="0" err="1" smtClean="0">
                <a:latin typeface="Times New Roman"/>
                <a:cs typeface="Times New Roman"/>
              </a:rPr>
              <a:t>Instagram</a:t>
            </a:r>
            <a:r>
              <a:rPr lang="en-GB" sz="2000" dirty="0" smtClean="0">
                <a:latin typeface="Times New Roman"/>
                <a:cs typeface="Times New Roman"/>
              </a:rPr>
              <a:t> post has received 6039 likes: </a:t>
            </a:r>
            <a:r>
              <a:rPr lang="en-GB" sz="2000" u="sng" dirty="0" smtClean="0">
                <a:latin typeface="Times New Roman"/>
                <a:cs typeface="Times New Roman"/>
                <a:hlinkClick r:id="rId3"/>
              </a:rPr>
              <a:t>https://www.instagram.com/p/BjFITsMlHAg/</a:t>
            </a:r>
            <a:endParaRPr lang="en-GB" sz="2000" u="sng" dirty="0">
              <a:latin typeface="Times New Roman"/>
              <a:cs typeface="Times New Roman"/>
              <a:hlinkClick r:id="rId3"/>
            </a:endParaRPr>
          </a:p>
        </p:txBody>
      </p:sp>
      <p:pic>
        <p:nvPicPr>
          <p:cNvPr id="8" name="Immagine 7" descr="opera-faceboo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100" y="1232334"/>
            <a:ext cx="4717552" cy="540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31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opera-twit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97" y="652495"/>
            <a:ext cx="7576687" cy="369363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6278" y="105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CERN press and social media</a:t>
            </a:r>
            <a:b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GB" sz="3600" dirty="0">
                <a:solidFill>
                  <a:srgbClr val="000090"/>
                </a:solidFill>
                <a:latin typeface="Times New Roman"/>
                <a:cs typeface="Times New Roman"/>
              </a:rPr>
              <a:t>as of May 30</a:t>
            </a:r>
            <a:r>
              <a:rPr lang="en-GB" sz="3600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th</a:t>
            </a:r>
            <a:r>
              <a:rPr lang="en-GB" sz="36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6D24-E397-4B41-9B35-E209080572AF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Collaboration meeting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5</a:t>
            </a:fld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1298" y="3992982"/>
            <a:ext cx="8474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>
                <a:latin typeface="Times New Roman"/>
                <a:cs typeface="Times New Roman"/>
              </a:rPr>
              <a:t>The Twitter post has received 164 re-tweets and 400 likes: </a:t>
            </a:r>
            <a:r>
              <a:rPr lang="en-CA" u="sng" smtClean="0">
                <a:latin typeface="Times New Roman"/>
                <a:cs typeface="Times New Roman"/>
                <a:hlinkClick r:id="rId3"/>
              </a:rPr>
              <a:t>https://twitter.com/CERN/status/998907266521862144</a:t>
            </a:r>
          </a:p>
          <a:p>
            <a:endParaRPr lang="en-CA" smtClean="0">
              <a:latin typeface="Times New Roman"/>
              <a:cs typeface="Times New Roman"/>
            </a:endParaRPr>
          </a:p>
          <a:p>
            <a:r>
              <a:rPr lang="en-CA" smtClean="0">
                <a:latin typeface="Times New Roman"/>
                <a:cs typeface="Times New Roman"/>
              </a:rPr>
              <a:t>Around 2700 people view the article in just one week </a:t>
            </a:r>
          </a:p>
          <a:p>
            <a:endParaRPr lang="en-CA" smtClean="0">
              <a:latin typeface="Times New Roman"/>
              <a:cs typeface="Times New Roman"/>
            </a:endParaRPr>
          </a:p>
          <a:p>
            <a:r>
              <a:rPr lang="en-CA" smtClean="0">
                <a:latin typeface="Times New Roman"/>
                <a:cs typeface="Times New Roman"/>
              </a:rPr>
              <a:t>2000 is considered the threshould above which the paper is considered a good and successful one by CERN Website standard</a:t>
            </a:r>
            <a:endParaRPr lang="en-CA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4471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74038"/>
            <a:ext cx="8229600" cy="806798"/>
          </a:xfrm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OPERA web site (Yuri)</a:t>
            </a:r>
            <a:endParaRPr lang="it-IT" sz="36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6D24-E397-4B41-9B35-E209080572AF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Collaboration meeting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6</a:t>
            </a:fld>
            <a:endParaRPr lang="it-IT" dirty="0"/>
          </a:p>
        </p:txBody>
      </p:sp>
      <p:pic>
        <p:nvPicPr>
          <p:cNvPr id="6" name="Immagine 5" descr="opera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5475"/>
            <a:ext cx="9144000" cy="532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73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12205E-9297-F041-8B19-9633D5225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Δm</a:t>
            </a:r>
            <a:r>
              <a:rPr lang="en-GB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2</a:t>
            </a:r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measurement in the PDG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3FAA6F1-A19F-B041-9185-75BBA6161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I have informed the editors of the chapter: they are willing to include it 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Deadline for Summer 2018 already passed, but they will include it in the next round of update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B22C6A3-9132-5942-BA98-1B46DA46F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BD55-5851-C84F-9A6D-81EC787714B6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F21148-704F-D444-B2FA-8F2AF185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Collaboration meeting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EE1771-C0C2-9F43-BF5C-3011D776B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7307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Immagine 1" descr="Immagin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62670" y="2184400"/>
            <a:ext cx="5282929" cy="4673600"/>
          </a:xfrm>
          <a:prstGeom prst="rect">
            <a:avLst/>
          </a:prstGeom>
          <a:ln w="12700">
            <a:miter lim="400000"/>
          </a:ln>
        </p:spPr>
      </p:pic>
      <p:sp>
        <p:nvSpPr>
          <p:cNvPr id="548" name="Segnaposto contenuto 2"/>
          <p:cNvSpPr txBox="1">
            <a:spLocks noGrp="1"/>
          </p:cNvSpPr>
          <p:nvPr>
            <p:ph type="body" sz="half" idx="1"/>
          </p:nvPr>
        </p:nvSpPr>
        <p:spPr>
          <a:xfrm>
            <a:off x="0" y="580697"/>
            <a:ext cx="8890000" cy="171800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500"/>
              </a:spcBef>
              <a:defRPr sz="2400">
                <a:solidFill>
                  <a:srgbClr val="000090"/>
                </a:solidFill>
                <a:latin typeface="Garamond"/>
                <a:ea typeface="Garamond"/>
                <a:cs typeface="Garamond"/>
                <a:sym typeface="Garamond"/>
              </a:defRPr>
            </a:pPr>
            <a:r>
              <a:rPr dirty="0"/>
              <a:t>OPERA is the first non-LHC experiment joining the educational and research program of the Open Data </a:t>
            </a:r>
            <a:r>
              <a:rPr lang="en-US" dirty="0"/>
              <a:t>Portal service</a:t>
            </a:r>
            <a:endParaRPr dirty="0"/>
          </a:p>
          <a:p>
            <a:pPr>
              <a:spcBef>
                <a:spcPts val="500"/>
              </a:spcBef>
              <a:defRPr sz="2400">
                <a:solidFill>
                  <a:srgbClr val="000090"/>
                </a:solidFill>
                <a:latin typeface="Garamond"/>
                <a:ea typeface="Garamond"/>
                <a:cs typeface="Garamond"/>
                <a:sym typeface="Garamond"/>
              </a:defRPr>
            </a:pPr>
            <a:r>
              <a:rPr lang="en-US" dirty="0"/>
              <a:t>Two </a:t>
            </a:r>
            <a:r>
              <a:rPr dirty="0"/>
              <a:t>sample</a:t>
            </a:r>
            <a:r>
              <a:rPr lang="en-US" dirty="0"/>
              <a:t>s</a:t>
            </a:r>
            <a:r>
              <a:rPr dirty="0"/>
              <a:t> of </a:t>
            </a:r>
            <a:r>
              <a:rPr lang="en-US" dirty="0" err="1"/>
              <a:t>muon</a:t>
            </a:r>
            <a:r>
              <a:rPr lang="en-US" dirty="0"/>
              <a:t> and tau </a:t>
            </a:r>
            <a:r>
              <a:rPr dirty="0"/>
              <a:t>neutrino interactions </a:t>
            </a:r>
            <a:r>
              <a:rPr lang="en-US" dirty="0"/>
              <a:t>are </a:t>
            </a:r>
            <a:r>
              <a:rPr dirty="0"/>
              <a:t>now available at CERN: data &amp; event display (effective for education)</a:t>
            </a:r>
          </a:p>
        </p:txBody>
      </p:sp>
      <p:sp>
        <p:nvSpPr>
          <p:cNvPr id="549" name="Segnaposto numero diapositiva 4"/>
          <p:cNvSpPr txBox="1">
            <a:spLocks noGrp="1"/>
          </p:cNvSpPr>
          <p:nvPr>
            <p:ph type="sldNum" sz="quarter" idx="4294967295"/>
          </p:nvPr>
        </p:nvSpPr>
        <p:spPr>
          <a:xfrm>
            <a:off x="8428176" y="6404292"/>
            <a:ext cx="258624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550" name="Titolo 1"/>
          <p:cNvSpPr txBox="1"/>
          <p:nvPr/>
        </p:nvSpPr>
        <p:spPr>
          <a:xfrm>
            <a:off x="277293" y="-95824"/>
            <a:ext cx="8568267" cy="790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lnSpcReduction="10000"/>
          </a:bodyPr>
          <a:lstStyle>
            <a:lvl1pPr algn="ctr">
              <a:defRPr sz="4600" cap="small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r>
              <a:t>OPERA Open Data at CERN</a:t>
            </a:r>
          </a:p>
        </p:txBody>
      </p:sp>
      <p:pic>
        <p:nvPicPr>
          <p:cNvPr id="551" name="Immagine 8" descr="Immagin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300" y="2183339"/>
            <a:ext cx="3961236" cy="465666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8789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Use of OPERA Open Data </a:t>
            </a:r>
            <a:b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GB" sz="3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as of May 30</a:t>
            </a:r>
            <a:r>
              <a:rPr lang="en-GB" sz="3600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th</a:t>
            </a:r>
            <a:r>
              <a:rPr lang="en-GB" sz="3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  </a:t>
            </a:r>
            <a:endParaRPr lang="en-GB" sz="36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BD55-5851-C84F-9A6D-81EC787714B6}" type="datetime1">
              <a:rPr lang="it-IT" smtClean="0"/>
              <a:t>31/05/18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Collaboration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F9E7-0BCE-7A4B-AE00-4038DD757F68}" type="slidenum">
              <a:rPr lang="it-IT" smtClean="0"/>
              <a:t>9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57200" y="1571850"/>
            <a:ext cx="7929253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 smtClean="0">
              <a:latin typeface="Times New Roman"/>
              <a:cs typeface="Times New Roman"/>
            </a:endParaRPr>
          </a:p>
          <a:p>
            <a:r>
              <a:rPr lang="en-GB" sz="2400" dirty="0" smtClean="0">
                <a:latin typeface="Times New Roman"/>
                <a:cs typeface="Times New Roman"/>
              </a:rPr>
              <a:t>- about 3100 accesses to the news item</a:t>
            </a:r>
          </a:p>
          <a:p>
            <a:r>
              <a:rPr lang="en-GB" sz="2400" dirty="0" smtClean="0">
                <a:latin typeface="Times New Roman"/>
                <a:cs typeface="Times New Roman"/>
              </a:rPr>
              <a:t>  </a:t>
            </a:r>
            <a:r>
              <a:rPr lang="en-GB" sz="2400" u="sng" dirty="0" smtClean="0">
                <a:latin typeface="Times New Roman"/>
                <a:cs typeface="Times New Roman"/>
                <a:hlinkClick r:id="rId2"/>
              </a:rPr>
              <a:t>http://opendata.cern.ch/docs/opera-news-first-release-2018</a:t>
            </a:r>
          </a:p>
          <a:p>
            <a:endParaRPr lang="en-GB" sz="2400" dirty="0" smtClean="0">
              <a:latin typeface="Times New Roman"/>
              <a:cs typeface="Times New Roman"/>
            </a:endParaRPr>
          </a:p>
          <a:p>
            <a:r>
              <a:rPr lang="en-GB" sz="2400" dirty="0" smtClean="0">
                <a:latin typeface="Times New Roman"/>
                <a:cs typeface="Times New Roman"/>
              </a:rPr>
              <a:t>- about 1800 searches for OPERA related terms</a:t>
            </a:r>
          </a:p>
          <a:p>
            <a:endParaRPr lang="en-GB" sz="2400" dirty="0" smtClean="0">
              <a:latin typeface="Times New Roman"/>
              <a:cs typeface="Times New Roman"/>
            </a:endParaRPr>
          </a:p>
          <a:p>
            <a:r>
              <a:rPr lang="en-GB" sz="2400" dirty="0" smtClean="0">
                <a:latin typeface="Times New Roman"/>
                <a:cs typeface="Times New Roman"/>
              </a:rPr>
              <a:t>- about 750 accesses to the "About OPERA" page</a:t>
            </a:r>
          </a:p>
          <a:p>
            <a:endParaRPr lang="en-GB" sz="2400" dirty="0" smtClean="0">
              <a:latin typeface="Times New Roman"/>
              <a:cs typeface="Times New Roman"/>
            </a:endParaRPr>
          </a:p>
          <a:p>
            <a:r>
              <a:rPr lang="en-GB" sz="2400" dirty="0" smtClean="0">
                <a:latin typeface="Times New Roman"/>
                <a:cs typeface="Times New Roman"/>
              </a:rPr>
              <a:t>- about 500 accesses to the OPERA event display</a:t>
            </a:r>
          </a:p>
          <a:p>
            <a:endParaRPr lang="en-GB" sz="2400" dirty="0" smtClean="0">
              <a:latin typeface="Times New Roman"/>
              <a:cs typeface="Times New Roman"/>
            </a:endParaRPr>
          </a:p>
          <a:p>
            <a:r>
              <a:rPr lang="en-GB" sz="2400" dirty="0" smtClean="0">
                <a:latin typeface="Times New Roman"/>
                <a:cs typeface="Times New Roman"/>
              </a:rPr>
              <a:t>- about 70 downloads of zipped multiplicity and tau datasets</a:t>
            </a:r>
            <a:endParaRPr lang="en-GB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1874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14032</TotalTime>
  <Words>559</Words>
  <Application>Microsoft Macintosh PowerPoint</Application>
  <PresentationFormat>Presentazione su schermo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Spokesperson report OPERA Collaboration Meeting  Anacapri, May 31st – June 1st 2018</vt:lpstr>
      <vt:lpstr>Presentazione di PowerPoint</vt:lpstr>
      <vt:lpstr>Presentazione di PowerPoint</vt:lpstr>
      <vt:lpstr>CERN press and social media as of May 30th </vt:lpstr>
      <vt:lpstr>CERN press and social media as of May 30th </vt:lpstr>
      <vt:lpstr>OPERA web site (Yuri)</vt:lpstr>
      <vt:lpstr>Δm2 measurement in the PDG</vt:lpstr>
      <vt:lpstr>Presentazione di PowerPoint</vt:lpstr>
      <vt:lpstr>Use of OPERA Open Data  as of May 30th   </vt:lpstr>
      <vt:lpstr>Open Data is part of the OPERA legacy</vt:lpstr>
      <vt:lpstr>OPERA data preservation</vt:lpstr>
      <vt:lpstr>What OPERA can do in the near future See Komatsu’s talk for more details</vt:lpstr>
      <vt:lpstr>Next appointments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Giovanni De Lellis</dc:creator>
  <cp:lastModifiedBy>Giovanni De Lellis</cp:lastModifiedBy>
  <cp:revision>595</cp:revision>
  <cp:lastPrinted>2013-09-15T11:16:26Z</cp:lastPrinted>
  <dcterms:created xsi:type="dcterms:W3CDTF">2013-09-12T14:39:28Z</dcterms:created>
  <dcterms:modified xsi:type="dcterms:W3CDTF">2018-05-31T06:52:41Z</dcterms:modified>
</cp:coreProperties>
</file>