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2"/>
    <p:sldId id="260" r:id="rId3"/>
    <p:sldId id="283" r:id="rId4"/>
    <p:sldId id="261" r:id="rId5"/>
    <p:sldId id="262" r:id="rId6"/>
    <p:sldId id="263" r:id="rId7"/>
    <p:sldId id="284" r:id="rId8"/>
    <p:sldId id="264" r:id="rId9"/>
    <p:sldId id="265" r:id="rId10"/>
    <p:sldId id="266" r:id="rId11"/>
    <p:sldId id="267" r:id="rId12"/>
    <p:sldId id="270" r:id="rId13"/>
    <p:sldId id="271" r:id="rId14"/>
    <p:sldId id="273" r:id="rId15"/>
    <p:sldId id="274" r:id="rId16"/>
    <p:sldId id="275" r:id="rId17"/>
    <p:sldId id="276" r:id="rId18"/>
    <p:sldId id="279" r:id="rId19"/>
    <p:sldId id="280" r:id="rId20"/>
    <p:sldId id="285" r:id="rId21"/>
    <p:sldId id="286" r:id="rId22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BCBDB"/>
          </a:solidFill>
        </a:fill>
      </a:tcStyle>
    </a:wholeTbl>
    <a:band2H>
      <a:tcTxStyle/>
      <a:tcStyle>
        <a:tcBdr/>
        <a:fill>
          <a:solidFill>
            <a:srgbClr val="EEE7EE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2278F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2278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2278F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D1F1"/>
          </a:solidFill>
        </a:fill>
      </a:tcStyle>
    </a:wholeTbl>
    <a:band2H>
      <a:tcTxStyle/>
      <a:tcStyle>
        <a:tcBdr/>
        <a:fill>
          <a:solidFill>
            <a:srgbClr val="EBE9F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55DD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55DD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55DD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0D8F1"/>
          </a:solidFill>
        </a:fill>
      </a:tcStyle>
    </a:wholeTbl>
    <a:band2H>
      <a:tcTxStyle/>
      <a:tcStyle>
        <a:tcBdr/>
        <a:fill>
          <a:solidFill>
            <a:srgbClr val="E9ECF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982DB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982DB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982D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278F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2278F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50" y="7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626400261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35099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lvl="0">
              <a:defRPr sz="1800"/>
            </a:pPr>
            <a:r>
              <a:rPr sz="6000"/>
              <a:t>Fare clic per modificare lo stile del titolo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143000" y="3602037"/>
            <a:ext cx="6858000" cy="32559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</a:lstStyle>
          <a:p>
            <a:pPr lvl="0">
              <a:defRPr sz="1800"/>
            </a:pPr>
            <a:r>
              <a:rPr sz="2400"/>
              <a:t>Fare clic per modificare lo stile del sottotitolo dello schema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543675" y="0"/>
            <a:ext cx="1971675" cy="6542088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628650" y="365125"/>
            <a:ext cx="5800725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623887" y="0"/>
            <a:ext cx="7886701" cy="4562476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Fare clic per modificare lo stile del titolo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1" cy="2268536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</a:lstStyle>
          <a:p>
            <a:pPr lvl="0">
              <a:defRPr sz="1800"/>
            </a:pPr>
            <a:r>
              <a:rPr sz="2400"/>
              <a:t>Fare clic per modificare stili del testo dello schema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38862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pPr lvl="0">
              <a:defRPr sz="1800" b="0"/>
            </a:pPr>
            <a:r>
              <a:rPr sz="2400" b="1"/>
              <a:t>Fare clic per modificare stili del testo dello schema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629841" y="0"/>
            <a:ext cx="2949178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Fare clic per modificare lo stile del titolo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887391" y="987425"/>
            <a:ext cx="4629151" cy="587057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>
              <a:defRPr sz="1800"/>
            </a:pPr>
            <a:r>
              <a:rPr sz="3200"/>
              <a:t>Fare clic per modificare stili del testo dello schema</a:t>
            </a:r>
          </a:p>
          <a:p>
            <a:pPr lvl="1">
              <a:defRPr sz="1800"/>
            </a:pPr>
            <a:r>
              <a:rPr sz="3200"/>
              <a:t>Secondo livello</a:t>
            </a:r>
          </a:p>
          <a:p>
            <a:pPr lvl="2">
              <a:defRPr sz="1800"/>
            </a:pPr>
            <a:r>
              <a:rPr sz="3200"/>
              <a:t>Terzo livello</a:t>
            </a:r>
          </a:p>
          <a:p>
            <a:pPr lvl="3">
              <a:defRPr sz="1800"/>
            </a:pPr>
            <a:r>
              <a:rPr sz="3200"/>
              <a:t>Quarto livello</a:t>
            </a:r>
          </a:p>
          <a:p>
            <a:pPr lvl="4">
              <a:defRPr sz="1800"/>
            </a:pPr>
            <a:r>
              <a:rPr sz="3200"/>
              <a:t>Quinto livello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629841" y="0"/>
            <a:ext cx="2949178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Fare clic per modificare lo stile del titolo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629841" y="2057400"/>
            <a:ext cx="2949178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 lvl="0">
              <a:defRPr sz="1800"/>
            </a:pPr>
            <a:r>
              <a:rPr sz="1600"/>
              <a:t>Fare clic per modificare stili del testo dello schema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28650" y="230190"/>
            <a:ext cx="7886700" cy="15954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Fare clic per modificare lo stile del titolo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2800"/>
              <a:t>Fare clic per modificare stili del testo dello schema</a:t>
            </a:r>
          </a:p>
          <a:p>
            <a:pPr lvl="1">
              <a:defRPr sz="1800"/>
            </a:pPr>
            <a:r>
              <a:rPr sz="2800"/>
              <a:t>Secondo livello</a:t>
            </a:r>
          </a:p>
          <a:p>
            <a:pPr lvl="2">
              <a:defRPr sz="1800"/>
            </a:pPr>
            <a:r>
              <a:rPr sz="2800"/>
              <a:t>Terzo livello</a:t>
            </a:r>
          </a:p>
          <a:p>
            <a:pPr lvl="3">
              <a:defRPr sz="1800"/>
            </a:pPr>
            <a:r>
              <a:rPr sz="2800"/>
              <a:t>Quarto livello</a:t>
            </a:r>
          </a:p>
          <a:p>
            <a:pPr lvl="4">
              <a:defRPr sz="1800"/>
            </a:pPr>
            <a:r>
              <a:rPr sz="2800"/>
              <a:t>Quinto livello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457950" y="6404293"/>
            <a:ext cx="20574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1pPr>
      <a:lvl2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2pPr>
      <a:lvl3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3pPr>
      <a:lvl4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4pPr>
      <a:lvl5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5pPr>
      <a:lvl6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6pPr>
      <a:lvl7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7pPr>
      <a:lvl8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8pPr>
      <a:lvl9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indent="-228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1pPr>
      <a:lvl2pPr marL="723900" indent="-2667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2pPr>
      <a:lvl3pPr marL="1234439" indent="-320039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3pPr>
      <a:lvl4pPr marL="1727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4pPr>
      <a:lvl5pPr marL="21844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5pPr>
      <a:lvl6pPr marL="26416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6pPr>
      <a:lvl7pPr marL="30988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7pPr>
      <a:lvl8pPr marL="35560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8pPr>
      <a:lvl9pPr marL="4013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-1" y="5140712"/>
            <a:ext cx="7449017" cy="657922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xfrm>
            <a:off x="280417" y="5798632"/>
            <a:ext cx="7168600" cy="644101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r" defTabSz="749808">
              <a:defRPr sz="2624"/>
            </a:lvl1pPr>
          </a:lstStyle>
          <a:p>
            <a:pPr lvl="0">
              <a:defRPr sz="1800"/>
            </a:pPr>
            <a:r>
              <a:rPr lang="it-IT" sz="2624" dirty="0" smtClean="0"/>
              <a:t>OPERA DATABASE EXPORT AND DATA/SW PRESERVATION</a:t>
            </a:r>
            <a:endParaRPr sz="2624" dirty="0"/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1143000" y="6545770"/>
            <a:ext cx="6858000" cy="295509"/>
          </a:xfrm>
          <a:prstGeom prst="rect">
            <a:avLst/>
          </a:prstGeom>
        </p:spPr>
        <p:txBody>
          <a:bodyPr/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endParaRPr sz="1328" i="1" dirty="0"/>
          </a:p>
        </p:txBody>
      </p:sp>
      <p:sp>
        <p:nvSpPr>
          <p:cNvPr id="52" name="Shape 52"/>
          <p:cNvSpPr/>
          <p:nvPr/>
        </p:nvSpPr>
        <p:spPr>
          <a:xfrm>
            <a:off x="3880622" y="0"/>
            <a:ext cx="5263378" cy="1315846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27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4594859" y="1314450"/>
            <a:ext cx="4370071" cy="1806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b">
            <a:normAutofit fontScale="92500"/>
          </a:bodyPr>
          <a:lstStyle/>
          <a:p>
            <a:pPr lvl="0" algn="r">
              <a:lnSpc>
                <a:spcPct val="81000"/>
              </a:lnSpc>
            </a:pP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DB RESOURCES</a:t>
            </a:r>
          </a:p>
          <a:p>
            <a:pPr lvl="0" algn="r">
              <a:lnSpc>
                <a:spcPct val="81000"/>
              </a:lnSpc>
            </a:pPr>
            <a:r>
              <a:rPr lang="it-IT" sz="2400" dirty="0">
                <a:latin typeface="Calibri Light"/>
                <a:ea typeface="Calibri Light"/>
                <a:cs typeface="Calibri Light"/>
                <a:sym typeface="Calibri Light"/>
              </a:rPr>
              <a:t>DB </a:t>
            </a: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POLICY AND POLITICS</a:t>
            </a:r>
            <a:endParaRPr lang="it-IT" sz="2400" dirty="0" smtClean="0">
              <a:latin typeface="Calibri Light"/>
              <a:ea typeface="Calibri Light"/>
              <a:cs typeface="Calibri Light"/>
              <a:sym typeface="Calibri Light"/>
            </a:endParaRPr>
          </a:p>
          <a:p>
            <a:pPr lvl="0" algn="r">
              <a:lnSpc>
                <a:spcPct val="81000"/>
              </a:lnSpc>
            </a:pPr>
            <a:r>
              <a:rPr lang="it-IT" sz="2400" dirty="0">
                <a:latin typeface="Calibri Light"/>
                <a:ea typeface="Calibri Light"/>
                <a:cs typeface="Calibri Light"/>
                <a:sym typeface="Calibri Light"/>
              </a:rPr>
              <a:t>DB SOFTWARE </a:t>
            </a: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AND </a:t>
            </a: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TECHNOLOGIES</a:t>
            </a:r>
          </a:p>
          <a:p>
            <a:pPr lvl="0" algn="r">
              <a:lnSpc>
                <a:spcPct val="81000"/>
              </a:lnSpc>
            </a:pPr>
            <a:r>
              <a:rPr lang="it-IT" sz="2400" dirty="0">
                <a:latin typeface="Calibri Light"/>
                <a:ea typeface="Calibri Light"/>
                <a:cs typeface="Calibri Light"/>
                <a:sym typeface="Calibri Light"/>
              </a:rPr>
              <a:t>EVENT DATA PRESERVATION STATUS</a:t>
            </a:r>
            <a:endParaRPr lang="it-IT" sz="2400" dirty="0" smtClean="0">
              <a:latin typeface="Calibri Light"/>
              <a:ea typeface="Calibri Light"/>
              <a:cs typeface="Calibri Light"/>
              <a:sym typeface="Calibri Light"/>
            </a:endParaRPr>
          </a:p>
          <a:p>
            <a:pPr lvl="0" algn="r">
              <a:lnSpc>
                <a:spcPct val="81000"/>
              </a:lnSpc>
            </a:pP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ADDITIONAL DATA</a:t>
            </a:r>
          </a:p>
          <a:p>
            <a:pPr lvl="0" algn="r">
              <a:lnSpc>
                <a:spcPct val="81000"/>
              </a:lnSpc>
            </a:pPr>
            <a:r>
              <a:rPr lang="it-IT" sz="2400" dirty="0" smtClean="0">
                <a:latin typeface="Calibri Light"/>
                <a:ea typeface="Calibri Light"/>
                <a:cs typeface="Calibri Light"/>
                <a:sym typeface="Calibri Light"/>
              </a:rPr>
              <a:t>SOFTWARE PRESERVATION</a:t>
            </a:r>
            <a:endParaRPr lang="it-IT" sz="2400" dirty="0" smtClean="0">
              <a:latin typeface="Calibri Light"/>
              <a:ea typeface="Calibri Light"/>
              <a:cs typeface="Calibri Light"/>
              <a:sym typeface="Calibri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254638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CS results published, missing candidates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DBEX_CS_RESULTS_MISSCANDS</a:t>
            </a:r>
            <a:endParaRPr lang="en-US" sz="20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1400" b="1" dirty="0">
              <a:solidFill>
                <a:srgbClr val="002060"/>
              </a:solidFill>
              <a:latin typeface="Consolas" panose="020B0609020204030204" pitchFamily="49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JP: </a:t>
            </a:r>
            <a:r>
              <a:rPr lang="it-IT" sz="1400" dirty="0" err="1" smtClean="0"/>
              <a:t>many</a:t>
            </a:r>
            <a:r>
              <a:rPr lang="it-IT" sz="1400" dirty="0" smtClean="0"/>
              <a:t> CS </a:t>
            </a:r>
            <a:r>
              <a:rPr lang="it-IT" sz="1400" dirty="0" err="1" smtClean="0"/>
              <a:t>without</a:t>
            </a:r>
            <a:r>
              <a:rPr lang="it-IT" sz="1400" dirty="0" smtClean="0"/>
              <a:t> </a:t>
            </a:r>
            <a:r>
              <a:rPr lang="it-IT" sz="1400" dirty="0" err="1" smtClean="0"/>
              <a:t>candidates</a:t>
            </a:r>
            <a:endParaRPr lang="it-IT" sz="1400" dirty="0" smtClean="0"/>
          </a:p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UE: in some </a:t>
            </a:r>
            <a:r>
              <a:rPr lang="it-IT" sz="1400" dirty="0" err="1" smtClean="0"/>
              <a:t>cases</a:t>
            </a:r>
            <a:r>
              <a:rPr lang="it-IT" sz="1400" dirty="0" smtClean="0"/>
              <a:t> </a:t>
            </a:r>
            <a:r>
              <a:rPr lang="it-IT" sz="1400" dirty="0" err="1" smtClean="0"/>
              <a:t>another</a:t>
            </a:r>
            <a:r>
              <a:rPr lang="it-IT" sz="1400" dirty="0" smtClean="0"/>
              <a:t> CS </a:t>
            </a:r>
            <a:r>
              <a:rPr lang="it-IT" sz="1400" dirty="0" err="1" smtClean="0"/>
              <a:t>was</a:t>
            </a:r>
            <a:r>
              <a:rPr lang="it-IT" sz="1400" dirty="0" smtClean="0"/>
              <a:t> </a:t>
            </a:r>
            <a:r>
              <a:rPr lang="it-IT" sz="1400" dirty="0" err="1" smtClean="0"/>
              <a:t>flagged</a:t>
            </a:r>
            <a:r>
              <a:rPr lang="it-IT" sz="1400" dirty="0" smtClean="0"/>
              <a:t> with </a:t>
            </a:r>
            <a:r>
              <a:rPr lang="it-IT" sz="1400" dirty="0" err="1" smtClean="0"/>
              <a:t>results</a:t>
            </a:r>
            <a:r>
              <a:rPr lang="it-IT" sz="1400" dirty="0" smtClean="0"/>
              <a:t> to trigger re-</a:t>
            </a:r>
            <a:r>
              <a:rPr lang="it-IT" sz="1400" dirty="0" err="1" smtClean="0"/>
              <a:t>extraction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376734"/>
              </p:ext>
            </p:extLst>
          </p:nvPr>
        </p:nvGraphicFramePr>
        <p:xfrm>
          <a:off x="644434" y="1712881"/>
          <a:ext cx="7131777" cy="3933121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3300549"/>
                <a:gridCol w="984068"/>
                <a:gridCol w="1269334"/>
                <a:gridCol w="1577826"/>
              </a:tblGrid>
              <a:tr h="232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RESULT_STATUS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CS_ASSIGN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effectLst/>
                        </a:rPr>
                        <a:t>CSDOUBLETS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CSWITHCANDS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1561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B2B_FASTUNPACK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JP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1561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B2B_FASTUNPACK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UE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1561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B2B_NOSCAN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UE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1561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BACK_TO_DETECTOR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JP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2558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28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1561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BACK_TO_DETECTOR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UE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3721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112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232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BACK_TO_DETECTOR_NO_CS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JP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2525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232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BACK_TO_DETECTOR_NO_CS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UE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2445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1561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BLACK_CS_DEVELOP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JP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159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1561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BLACK_CS_DEVELOP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UE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351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232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CS_CAND_OK_DEVELOP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JP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6632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5951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232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CS_CAND_OK_DEVELOP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UE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5745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5699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232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CS_CAND_OK_FAST_UNPACK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JP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315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67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232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CS_CAND_OK_FAST_UNPACK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UE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43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40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232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NO_COSMIC_RAYS_DEVELOP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JP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414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141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232016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NO_COSMIC_RAYS_DEVELOP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UE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454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414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  <a:tr h="307917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WRONG_CS_HANDLING_DEVELOP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UE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220" marR="6220" marT="6220" marB="0" anchor="b"/>
                </a:tc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5376330" y="812212"/>
            <a:ext cx="37403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00" dirty="0" err="1" smtClean="0">
                <a:solidFill>
                  <a:schemeClr val="accent5">
                    <a:lumMod val="75000"/>
                  </a:schemeClr>
                </a:solidFill>
              </a:rPr>
              <a:t>select</a:t>
            </a:r>
            <a:r>
              <a:rPr lang="it-IT" sz="8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id_cs_eventbrick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result_status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, sum(nvl2(id, 1, 0))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as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ncands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endParaRPr lang="it-IT" sz="8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it-IT" sz="800" dirty="0" err="1" smtClean="0">
                <a:solidFill>
                  <a:schemeClr val="accent5">
                    <a:lumMod val="75000"/>
                  </a:schemeClr>
                </a:solidFill>
              </a:rPr>
              <a:t>tb_brick_assign.cs_assign</a:t>
            </a:r>
            <a:r>
              <a:rPr lang="it-IT" sz="8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from</a:t>
            </a:r>
          </a:p>
          <a:p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select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id_cs_eventbrick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result_status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, id from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tb_cs_results</a:t>
            </a:r>
            <a:endParaRPr lang="it-IT" sz="8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left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 join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tb_cs_candidates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 on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id_eventbrick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 = </a:t>
            </a:r>
            <a:r>
              <a:rPr lang="it-IT" sz="800" dirty="0" err="1" smtClean="0">
                <a:solidFill>
                  <a:schemeClr val="accent5">
                    <a:lumMod val="75000"/>
                  </a:schemeClr>
                </a:solidFill>
              </a:rPr>
              <a:t>id_cs_eventbrick</a:t>
            </a:r>
            <a:r>
              <a:rPr lang="it-IT" sz="800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it-IT" sz="8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inner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 join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tb_brick_assign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 on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tb_brick_assign.id_eventbrick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 =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id_cs_eventbrick</a:t>
            </a:r>
            <a:endParaRPr lang="it-IT" sz="800" dirty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group by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id_cs_eventbrick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it-IT" sz="800" dirty="0" err="1">
                <a:solidFill>
                  <a:schemeClr val="accent5">
                    <a:lumMod val="75000"/>
                  </a:schemeClr>
                </a:solidFill>
              </a:rPr>
              <a:t>result_status</a:t>
            </a:r>
            <a:r>
              <a:rPr lang="it-IT" sz="800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it-IT" sz="800" dirty="0" err="1" smtClean="0">
                <a:solidFill>
                  <a:schemeClr val="accent5">
                    <a:lumMod val="75000"/>
                  </a:schemeClr>
                </a:solidFill>
              </a:rPr>
              <a:t>cs_assign</a:t>
            </a:r>
            <a:r>
              <a:rPr lang="it-IT" sz="800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endParaRPr lang="it-IT" sz="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293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254638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Brick data consistency checks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Question: do we have scanning/feedback data for events that are at least connected?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query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14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None/>
              <a:defRPr sz="1800"/>
            </a:pP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select laboratory, event, brick,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result_status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idcs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located,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deadmaterial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passing,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ds_any_done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decode(sum(nvl2(sb1.id, 1, 0)),0,0,1) as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issb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decode(sum(nvl2(vo2.id, 1, 0)),0,0,1) as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isvol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decode(sum(nvl2(re3.id, 1, 0)),0,0,1) as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isrec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from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None/>
              <a:defRPr sz="1800"/>
            </a:pP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(select laboratory, event, brick,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result_status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idcs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located,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deadmaterial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passing,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ds_any_done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id as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idop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from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None/>
              <a:defRPr sz="1800"/>
            </a:pP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(select laboratory, event, brick,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result_status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idcs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located,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deadmaterial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passing,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ds_any_done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from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xv_event_location_detail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where started &gt; 0 and connected &gt; 0)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None/>
              <a:defRPr sz="1800"/>
            </a:pP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left join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tb_proc_operations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on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id_parent_operation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is null and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id_eventbrick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= brick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None/>
              <a:defRPr sz="1800"/>
            </a:pP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)</a:t>
            </a: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None/>
              <a:defRPr sz="1800"/>
            </a:pP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left join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tb_scanback_paths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sb1 on sb1.id_processoperation =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idop</a:t>
            </a:r>
            <a:endParaRPr lang="en-US" sz="1000" dirty="0">
              <a:solidFill>
                <a:schemeClr val="accent5">
                  <a:lumMod val="75000"/>
                </a:schemeClr>
              </a:solidFill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None/>
              <a:defRPr sz="1800"/>
            </a:pP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left join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tb_volumes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vo2 on vo2.id_processoperation =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idop</a:t>
            </a:r>
            <a:endParaRPr lang="en-US" sz="1000" dirty="0">
              <a:solidFill>
                <a:schemeClr val="accent5">
                  <a:lumMod val="75000"/>
                </a:schemeClr>
              </a:solidFill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None/>
              <a:defRPr sz="1800"/>
            </a:pP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left join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tb_reconstructions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 re3 on re3.id_processoperation =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idop</a:t>
            </a:r>
            <a:endParaRPr lang="en-US" sz="1000" dirty="0">
              <a:solidFill>
                <a:schemeClr val="accent5">
                  <a:lumMod val="75000"/>
                </a:schemeClr>
              </a:solidFill>
              <a:latin typeface="Consolas" panose="020B0609020204030204" pitchFamily="49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None/>
              <a:defRPr sz="1800"/>
            </a:pP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group by laboratory, event, brick,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result_status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idcs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located,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deadmaterial</a:t>
            </a:r>
            <a:r>
              <a:rPr lang="en-US" sz="1000" dirty="0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, passing, </a:t>
            </a:r>
            <a:r>
              <a:rPr lang="en-US" sz="1000" dirty="0" err="1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alibri" panose="020F0502020204030204" pitchFamily="34" charset="0"/>
              </a:rPr>
              <a:t>ds_any_done</a:t>
            </a:r>
            <a:endParaRPr lang="en-US" sz="1000" dirty="0">
              <a:solidFill>
                <a:schemeClr val="accent5">
                  <a:lumMod val="75000"/>
                </a:schemeClr>
              </a:solidFill>
              <a:latin typeface="Consolas" panose="020B0609020204030204" pitchFamily="49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00206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41922143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254638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err="1" smtClean="0">
                <a:solidFill>
                  <a:srgbClr val="0070C0"/>
                </a:solidFill>
              </a:rPr>
              <a:t>Decaysearched</a:t>
            </a:r>
            <a:r>
              <a:rPr lang="en-US" sz="2000" b="1" dirty="0" smtClean="0">
                <a:solidFill>
                  <a:srgbClr val="0070C0"/>
                </a:solidFill>
              </a:rPr>
              <a:t> events, no volume data available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DBEX_DECAYSEARCH_NOTSDATA 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(located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ds_any_done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isvol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= 0)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err="1" smtClean="0"/>
              <a:t>Publication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done</a:t>
            </a:r>
            <a:r>
              <a:rPr lang="it-IT" sz="1400" dirty="0" smtClean="0"/>
              <a:t> or incomplete transfer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556623"/>
              </p:ext>
            </p:extLst>
          </p:nvPr>
        </p:nvGraphicFramePr>
        <p:xfrm>
          <a:off x="2386148" y="1893888"/>
          <a:ext cx="3213462" cy="289750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606731"/>
                <a:gridCol w="160673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LABORATORY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effectLst/>
                        </a:rPr>
                        <a:t>BRICKS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409303" y="5011209"/>
            <a:ext cx="6449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WARNING</a:t>
            </a:r>
            <a:r>
              <a:rPr lang="en-US" dirty="0" smtClean="0">
                <a:solidFill>
                  <a:srgbClr val="0070C0"/>
                </a:solidFill>
              </a:rPr>
              <a:t>: FEDRA and Japan system don’t always record a volume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1343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254638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err="1" smtClean="0">
                <a:solidFill>
                  <a:srgbClr val="0070C0"/>
                </a:solidFill>
              </a:rPr>
              <a:t>Decaysearched</a:t>
            </a:r>
            <a:r>
              <a:rPr lang="en-US" sz="2000" b="1" dirty="0" smtClean="0">
                <a:solidFill>
                  <a:srgbClr val="0070C0"/>
                </a:solidFill>
              </a:rPr>
              <a:t> events, no feedback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DBEX_DECAYSEARCH_NOFEEDBACK 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(located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ds_any_done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isrec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= 0)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err="1" smtClean="0"/>
              <a:t>Publication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done</a:t>
            </a:r>
            <a:r>
              <a:rPr lang="it-IT" sz="1400" dirty="0" smtClean="0"/>
              <a:t> or incomplete transfer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894501"/>
              </p:ext>
            </p:extLst>
          </p:nvPr>
        </p:nvGraphicFramePr>
        <p:xfrm>
          <a:off x="2386148" y="1893888"/>
          <a:ext cx="3213462" cy="245173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606731"/>
                <a:gridCol w="160673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LABORATORY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effectLst/>
                        </a:rPr>
                        <a:t>BRICKS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73906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377646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err="1" smtClean="0">
                <a:solidFill>
                  <a:srgbClr val="0070C0"/>
                </a:solidFill>
              </a:rPr>
              <a:t>Decaysearched</a:t>
            </a:r>
            <a:r>
              <a:rPr lang="en-US" sz="2000" b="1" dirty="0" smtClean="0">
                <a:solidFill>
                  <a:srgbClr val="0070C0"/>
                </a:solidFill>
              </a:rPr>
              <a:t> events, no data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DBEX_DECAYSEARCH_NODATA 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(</a:t>
            </a:r>
            <a:r>
              <a:rPr lang="en-US" sz="1200" dirty="0" err="1" smtClean="0">
                <a:solidFill>
                  <a:srgbClr val="002060"/>
                </a:solidFill>
                <a:latin typeface="Consolas" panose="020B0609020204030204" pitchFamily="49" charset="0"/>
              </a:rPr>
              <a:t>ds_any_done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 &gt; 0 and </a:t>
            </a:r>
            <a:r>
              <a:rPr lang="en-US" sz="1200" dirty="0" err="1" smtClean="0">
                <a:solidFill>
                  <a:srgbClr val="002060"/>
                </a:solidFill>
                <a:latin typeface="Consolas" panose="020B0609020204030204" pitchFamily="49" charset="0"/>
              </a:rPr>
              <a:t>issb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 = 0 and </a:t>
            </a:r>
            <a:r>
              <a:rPr lang="en-US" sz="1200" dirty="0" err="1" smtClean="0">
                <a:solidFill>
                  <a:srgbClr val="002060"/>
                </a:solidFill>
                <a:latin typeface="Consolas" panose="020B0609020204030204" pitchFamily="49" charset="0"/>
              </a:rPr>
              <a:t>isvol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 = 0 and </a:t>
            </a:r>
            <a:r>
              <a:rPr lang="en-US" sz="1200" dirty="0" err="1" smtClean="0">
                <a:solidFill>
                  <a:srgbClr val="002060"/>
                </a:solidFill>
                <a:latin typeface="Consolas" panose="020B0609020204030204" pitchFamily="49" charset="0"/>
              </a:rPr>
              <a:t>isrec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 = 0)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err="1" smtClean="0"/>
              <a:t>Publication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done</a:t>
            </a:r>
            <a:r>
              <a:rPr lang="it-IT" sz="1400" dirty="0" smtClean="0"/>
              <a:t> or incomplete transfer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097369"/>
              </p:ext>
            </p:extLst>
          </p:nvPr>
        </p:nvGraphicFramePr>
        <p:xfrm>
          <a:off x="2386148" y="1893888"/>
          <a:ext cx="3213462" cy="245173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606731"/>
                <a:gridCol w="160673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LABORATORY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effectLst/>
                        </a:rPr>
                        <a:t>BRICKS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39156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377646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Passing-through/</a:t>
            </a:r>
            <a:r>
              <a:rPr lang="en-US" sz="2000" b="1" dirty="0" err="1" smtClean="0">
                <a:solidFill>
                  <a:srgbClr val="0070C0"/>
                </a:solidFill>
              </a:rPr>
              <a:t>edgeout</a:t>
            </a:r>
            <a:r>
              <a:rPr lang="en-US" sz="2000" b="1" dirty="0" smtClean="0">
                <a:solidFill>
                  <a:srgbClr val="0070C0"/>
                </a:solidFill>
              </a:rPr>
              <a:t> bricks, no scanning data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DBEX_PASSING_NOSCANDATA 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(passing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issb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=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isvol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= 0)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err="1" smtClean="0"/>
              <a:t>Publication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done</a:t>
            </a:r>
            <a:r>
              <a:rPr lang="it-IT" sz="1400" dirty="0" smtClean="0"/>
              <a:t> or incomplete transfer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9171630"/>
              </p:ext>
            </p:extLst>
          </p:nvPr>
        </p:nvGraphicFramePr>
        <p:xfrm>
          <a:off x="2386148" y="1893888"/>
          <a:ext cx="3213462" cy="245173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606731"/>
                <a:gridCol w="160673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LABORATORY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effectLst/>
                        </a:rPr>
                        <a:t>BRICKS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29070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377646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Passing-through/</a:t>
            </a:r>
            <a:r>
              <a:rPr lang="en-US" sz="2000" b="1" dirty="0" err="1" smtClean="0">
                <a:solidFill>
                  <a:srgbClr val="0070C0"/>
                </a:solidFill>
              </a:rPr>
              <a:t>edgeout</a:t>
            </a:r>
            <a:r>
              <a:rPr lang="en-US" sz="2000" b="1" dirty="0" smtClean="0">
                <a:solidFill>
                  <a:srgbClr val="0070C0"/>
                </a:solidFill>
              </a:rPr>
              <a:t> bricks, no feedback data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DBEX_PASSING_NOFEEDBACK 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(passing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isrec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= 0)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err="1" smtClean="0"/>
              <a:t>Publication</a:t>
            </a:r>
            <a:r>
              <a:rPr lang="it-IT" sz="1400" dirty="0" smtClean="0"/>
              <a:t> </a:t>
            </a:r>
            <a:r>
              <a:rPr lang="it-IT" sz="1400" dirty="0" err="1" smtClean="0"/>
              <a:t>not</a:t>
            </a:r>
            <a:r>
              <a:rPr lang="it-IT" sz="1400" dirty="0" smtClean="0"/>
              <a:t> </a:t>
            </a:r>
            <a:r>
              <a:rPr lang="it-IT" sz="1400" dirty="0" err="1" smtClean="0"/>
              <a:t>done</a:t>
            </a:r>
            <a:r>
              <a:rPr lang="it-IT" sz="1400" dirty="0" smtClean="0"/>
              <a:t> or incomplete transfer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481527"/>
              </p:ext>
            </p:extLst>
          </p:nvPr>
        </p:nvGraphicFramePr>
        <p:xfrm>
          <a:off x="2386148" y="1893888"/>
          <a:ext cx="3213462" cy="156019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606731"/>
                <a:gridCol w="160673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LABORATORY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effectLst/>
                        </a:rPr>
                        <a:t>BRICKS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3695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377646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Apparently export-ready events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DBEX_EXPORT_READY_CHECK1 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(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ds_any_done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isvol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&gt; 0 and </a:t>
            </a:r>
            <a:r>
              <a:rPr lang="en-US" sz="1200" dirty="0" err="1">
                <a:solidFill>
                  <a:srgbClr val="002060"/>
                </a:solidFill>
                <a:latin typeface="Consolas" panose="020B0609020204030204" pitchFamily="49" charset="0"/>
              </a:rPr>
              <a:t>isrec</a:t>
            </a:r>
            <a:r>
              <a:rPr lang="en-US" sz="1200" dirty="0">
                <a:solidFill>
                  <a:srgbClr val="002060"/>
                </a:solidFill>
                <a:latin typeface="Consolas" panose="020B0609020204030204" pitchFamily="49" charset="0"/>
              </a:rPr>
              <a:t> &gt; 0)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This </a:t>
            </a:r>
            <a:r>
              <a:rPr lang="it-IT" sz="1400" dirty="0" err="1" smtClean="0"/>
              <a:t>check</a:t>
            </a:r>
            <a:r>
              <a:rPr lang="it-IT" sz="1400" dirty="0" smtClean="0"/>
              <a:t> alone </a:t>
            </a:r>
            <a:r>
              <a:rPr lang="it-IT" sz="1400" dirty="0" err="1" smtClean="0"/>
              <a:t>is</a:t>
            </a:r>
            <a:r>
              <a:rPr lang="it-IT" sz="1400" dirty="0" smtClean="0"/>
              <a:t> not </a:t>
            </a:r>
            <a:r>
              <a:rPr lang="it-IT" sz="1400" dirty="0" err="1" smtClean="0"/>
              <a:t>sufficient</a:t>
            </a:r>
            <a:r>
              <a:rPr lang="it-IT" sz="1400" dirty="0" smtClean="0"/>
              <a:t>, </a:t>
            </a:r>
            <a:r>
              <a:rPr lang="it-IT" sz="1400" dirty="0" err="1" smtClean="0"/>
              <a:t>inspection</a:t>
            </a:r>
            <a:r>
              <a:rPr lang="it-IT" sz="1400" dirty="0" smtClean="0"/>
              <a:t> </a:t>
            </a:r>
            <a:r>
              <a:rPr lang="it-IT" sz="1400" dirty="0" err="1" smtClean="0"/>
              <a:t>is</a:t>
            </a:r>
            <a:r>
              <a:rPr lang="it-IT" sz="1400" dirty="0" smtClean="0"/>
              <a:t> </a:t>
            </a:r>
            <a:r>
              <a:rPr lang="it-IT" sz="1400" dirty="0" err="1" smtClean="0"/>
              <a:t>needed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348935"/>
              </p:ext>
            </p:extLst>
          </p:nvPr>
        </p:nvGraphicFramePr>
        <p:xfrm>
          <a:off x="2386148" y="1893888"/>
          <a:ext cx="3213462" cy="289750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606731"/>
                <a:gridCol w="160673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LABORATORY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effectLst/>
                        </a:rPr>
                        <a:t>BRICKS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2944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Rettangolo 7"/>
          <p:cNvSpPr/>
          <p:nvPr/>
        </p:nvSpPr>
        <p:spPr>
          <a:xfrm>
            <a:off x="409303" y="5011209"/>
            <a:ext cx="6449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WARNING</a:t>
            </a:r>
            <a:r>
              <a:rPr lang="en-US" dirty="0" smtClean="0">
                <a:solidFill>
                  <a:srgbClr val="0070C0"/>
                </a:solidFill>
              </a:rPr>
              <a:t>: FEDRA and Japan system don’t always record a volume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317232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949232"/>
            <a:ext cx="8377646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Probably export-ready events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DBEX_EXPORT_READY_CHECK2 	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(DS primary vertex location is contained in a TS volume 				at least 5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  <a:sym typeface="Symbol" panose="05050102010706020507" pitchFamily="18" charset="2"/>
              </a:rPr>
              <a:t>5 mm</a:t>
            </a:r>
            <a:r>
              <a:rPr lang="en-US" sz="1200" baseline="30000" dirty="0" smtClean="0">
                <a:solidFill>
                  <a:srgbClr val="002060"/>
                </a:solidFill>
                <a:latin typeface="Consolas" panose="020B0609020204030204" pitchFamily="49" charset="0"/>
                <a:sym typeface="Symbol" panose="05050102010706020507" pitchFamily="18" charset="2"/>
              </a:rPr>
              <a:t>2</a:t>
            </a:r>
            <a:r>
              <a:rPr lang="en-US" sz="12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)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chemeClr val="accent2">
              <a:lumMod val="50000"/>
            </a:schemeClr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Also this </a:t>
            </a:r>
            <a:r>
              <a:rPr lang="it-IT" sz="1400" dirty="0" err="1" smtClean="0"/>
              <a:t>check</a:t>
            </a:r>
            <a:r>
              <a:rPr lang="it-IT" sz="1400" dirty="0" smtClean="0"/>
              <a:t> </a:t>
            </a:r>
            <a:r>
              <a:rPr lang="it-IT" sz="1400" dirty="0" err="1" smtClean="0"/>
              <a:t>is</a:t>
            </a:r>
            <a:r>
              <a:rPr lang="it-IT" sz="1400" dirty="0" smtClean="0"/>
              <a:t> not </a:t>
            </a:r>
            <a:r>
              <a:rPr lang="it-IT" sz="1400" dirty="0" err="1" smtClean="0"/>
              <a:t>sufficient</a:t>
            </a:r>
            <a:r>
              <a:rPr lang="it-IT" sz="1400" dirty="0" smtClean="0"/>
              <a:t>, </a:t>
            </a:r>
            <a:r>
              <a:rPr lang="it-IT" sz="1400" dirty="0" err="1" smtClean="0"/>
              <a:t>inspection</a:t>
            </a:r>
            <a:r>
              <a:rPr lang="it-IT" sz="1400" dirty="0" smtClean="0"/>
              <a:t> </a:t>
            </a:r>
            <a:r>
              <a:rPr lang="it-IT" sz="1400" dirty="0" err="1" smtClean="0"/>
              <a:t>is</a:t>
            </a:r>
            <a:r>
              <a:rPr lang="it-IT" sz="1400" dirty="0" smtClean="0"/>
              <a:t> </a:t>
            </a:r>
            <a:r>
              <a:rPr lang="it-IT" sz="1400" dirty="0" err="1" smtClean="0"/>
              <a:t>needed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173835"/>
              </p:ext>
            </p:extLst>
          </p:nvPr>
        </p:nvGraphicFramePr>
        <p:xfrm>
          <a:off x="1863635" y="1711005"/>
          <a:ext cx="4450080" cy="289750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483360"/>
                <a:gridCol w="1483360"/>
                <a:gridCol w="148336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LABORATORY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DECAYSEARCHED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TSAVAILABLE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3" name="Rettangolo 2"/>
          <p:cNvSpPr/>
          <p:nvPr/>
        </p:nvSpPr>
        <p:spPr>
          <a:xfrm>
            <a:off x="260047" y="4570269"/>
            <a:ext cx="80075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00" dirty="0" err="1">
                <a:solidFill>
                  <a:srgbClr val="0070C0"/>
                </a:solidFill>
              </a:rPr>
              <a:t>select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laboratory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ev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brick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result_status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idcs</a:t>
            </a:r>
            <a:r>
              <a:rPr lang="it-IT" sz="800" dirty="0">
                <a:solidFill>
                  <a:srgbClr val="0070C0"/>
                </a:solidFill>
              </a:rPr>
              <a:t>, 1 </a:t>
            </a:r>
            <a:r>
              <a:rPr lang="it-IT" sz="800" dirty="0" err="1">
                <a:solidFill>
                  <a:srgbClr val="0070C0"/>
                </a:solidFill>
              </a:rPr>
              <a:t>as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ds_any_done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decode</a:t>
            </a:r>
            <a:r>
              <a:rPr lang="it-IT" sz="800" dirty="0">
                <a:solidFill>
                  <a:srgbClr val="0070C0"/>
                </a:solidFill>
              </a:rPr>
              <a:t>(sum(case </a:t>
            </a:r>
            <a:r>
              <a:rPr lang="it-IT" sz="800" dirty="0" err="1">
                <a:solidFill>
                  <a:srgbClr val="0070C0"/>
                </a:solidFill>
              </a:rPr>
              <a:t>when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maxz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is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null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then</a:t>
            </a:r>
            <a:r>
              <a:rPr lang="it-IT" sz="800" dirty="0">
                <a:solidFill>
                  <a:srgbClr val="0070C0"/>
                </a:solidFill>
              </a:rPr>
              <a:t> 0 </a:t>
            </a:r>
            <a:r>
              <a:rPr lang="it-IT" sz="800" dirty="0" err="1">
                <a:solidFill>
                  <a:srgbClr val="0070C0"/>
                </a:solidFill>
              </a:rPr>
              <a:t>when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maxz</a:t>
            </a:r>
            <a:r>
              <a:rPr lang="it-IT" sz="800" dirty="0">
                <a:solidFill>
                  <a:srgbClr val="0070C0"/>
                </a:solidFill>
              </a:rPr>
              <a:t> &gt; </a:t>
            </a:r>
            <a:r>
              <a:rPr lang="it-IT" sz="800" dirty="0" err="1">
                <a:solidFill>
                  <a:srgbClr val="0070C0"/>
                </a:solidFill>
              </a:rPr>
              <a:t>posz</a:t>
            </a:r>
            <a:r>
              <a:rPr lang="it-IT" sz="800" dirty="0">
                <a:solidFill>
                  <a:srgbClr val="0070C0"/>
                </a:solidFill>
              </a:rPr>
              <a:t> and </a:t>
            </a:r>
            <a:r>
              <a:rPr lang="it-IT" sz="800" dirty="0" err="1">
                <a:solidFill>
                  <a:srgbClr val="0070C0"/>
                </a:solidFill>
              </a:rPr>
              <a:t>minz</a:t>
            </a:r>
            <a:r>
              <a:rPr lang="it-IT" sz="800" dirty="0">
                <a:solidFill>
                  <a:srgbClr val="0070C0"/>
                </a:solidFill>
              </a:rPr>
              <a:t> &lt; </a:t>
            </a:r>
            <a:r>
              <a:rPr lang="it-IT" sz="800" dirty="0" err="1">
                <a:solidFill>
                  <a:srgbClr val="0070C0"/>
                </a:solidFill>
              </a:rPr>
              <a:t>posz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then</a:t>
            </a:r>
            <a:r>
              <a:rPr lang="it-IT" sz="800" dirty="0">
                <a:solidFill>
                  <a:srgbClr val="0070C0"/>
                </a:solidFill>
              </a:rPr>
              <a:t> 1 else 0 end),0,0,1) </a:t>
            </a:r>
            <a:r>
              <a:rPr lang="it-IT" sz="800" dirty="0" err="1">
                <a:solidFill>
                  <a:srgbClr val="0070C0"/>
                </a:solidFill>
              </a:rPr>
              <a:t>as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hasvol</a:t>
            </a:r>
            <a:r>
              <a:rPr lang="it-IT" sz="800" dirty="0">
                <a:solidFill>
                  <a:srgbClr val="0070C0"/>
                </a:solidFill>
              </a:rPr>
              <a:t> from</a:t>
            </a:r>
          </a:p>
          <a:p>
            <a:r>
              <a:rPr lang="it-IT" sz="800" dirty="0">
                <a:solidFill>
                  <a:srgbClr val="0070C0"/>
                </a:solidFill>
              </a:rPr>
              <a:t>(</a:t>
            </a:r>
            <a:r>
              <a:rPr lang="it-IT" sz="800" dirty="0" err="1">
                <a:solidFill>
                  <a:srgbClr val="0070C0"/>
                </a:solidFill>
              </a:rPr>
              <a:t>select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laboratory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ev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brick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result_status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idcs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lastidr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id_vertex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posx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posy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posz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id_volume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max</a:t>
            </a:r>
            <a:r>
              <a:rPr lang="it-IT" sz="800" dirty="0">
                <a:solidFill>
                  <a:srgbClr val="0070C0"/>
                </a:solidFill>
              </a:rPr>
              <a:t>(Z) </a:t>
            </a:r>
            <a:r>
              <a:rPr lang="it-IT" sz="800" dirty="0" err="1">
                <a:solidFill>
                  <a:srgbClr val="0070C0"/>
                </a:solidFill>
              </a:rPr>
              <a:t>as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maxz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min</a:t>
            </a:r>
            <a:r>
              <a:rPr lang="it-IT" sz="800" dirty="0">
                <a:solidFill>
                  <a:srgbClr val="0070C0"/>
                </a:solidFill>
              </a:rPr>
              <a:t>(Z) </a:t>
            </a:r>
            <a:r>
              <a:rPr lang="it-IT" sz="800" dirty="0" err="1">
                <a:solidFill>
                  <a:srgbClr val="0070C0"/>
                </a:solidFill>
              </a:rPr>
              <a:t>as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minz</a:t>
            </a:r>
            <a:r>
              <a:rPr lang="it-IT" sz="800" dirty="0">
                <a:solidFill>
                  <a:srgbClr val="0070C0"/>
                </a:solidFill>
              </a:rPr>
              <a:t> from</a:t>
            </a:r>
          </a:p>
          <a:p>
            <a:r>
              <a:rPr lang="it-IT" sz="800" dirty="0">
                <a:solidFill>
                  <a:srgbClr val="0070C0"/>
                </a:solidFill>
              </a:rPr>
              <a:t>(</a:t>
            </a:r>
            <a:r>
              <a:rPr lang="it-IT" sz="800" dirty="0" err="1">
                <a:solidFill>
                  <a:srgbClr val="0070C0"/>
                </a:solidFill>
              </a:rPr>
              <a:t>select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laboratory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ev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brick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result_status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idcs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idr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as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lastidr</a:t>
            </a:r>
            <a:r>
              <a:rPr lang="it-IT" sz="800" dirty="0">
                <a:solidFill>
                  <a:srgbClr val="0070C0"/>
                </a:solidFill>
              </a:rPr>
              <a:t> from</a:t>
            </a:r>
          </a:p>
          <a:p>
            <a:r>
              <a:rPr lang="it-IT" sz="800" dirty="0">
                <a:solidFill>
                  <a:srgbClr val="0070C0"/>
                </a:solidFill>
              </a:rPr>
              <a:t>(</a:t>
            </a:r>
            <a:r>
              <a:rPr lang="it-IT" sz="800" dirty="0" err="1">
                <a:solidFill>
                  <a:srgbClr val="0070C0"/>
                </a:solidFill>
              </a:rPr>
              <a:t>select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laboratory</a:t>
            </a:r>
            <a:r>
              <a:rPr lang="it-IT" sz="800" dirty="0">
                <a:solidFill>
                  <a:srgbClr val="0070C0"/>
                </a:solidFill>
              </a:rPr>
              <a:t>, event+0 </a:t>
            </a:r>
            <a:r>
              <a:rPr lang="it-IT" sz="800" dirty="0" err="1">
                <a:solidFill>
                  <a:srgbClr val="0070C0"/>
                </a:solidFill>
              </a:rPr>
              <a:t>ev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brick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result_status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idcs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located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deadmaterial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passing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ds_any_done</a:t>
            </a:r>
            <a:r>
              <a:rPr lang="it-IT" sz="800" dirty="0">
                <a:solidFill>
                  <a:srgbClr val="0070C0"/>
                </a:solidFill>
              </a:rPr>
              <a:t> from </a:t>
            </a:r>
            <a:r>
              <a:rPr lang="it-IT" sz="800" dirty="0" err="1">
                <a:solidFill>
                  <a:srgbClr val="0070C0"/>
                </a:solidFill>
              </a:rPr>
              <a:t>xv_event_location_detail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where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ds_any_done</a:t>
            </a:r>
            <a:r>
              <a:rPr lang="it-IT" sz="800" dirty="0">
                <a:solidFill>
                  <a:srgbClr val="0070C0"/>
                </a:solidFill>
              </a:rPr>
              <a:t> &gt; 0)</a:t>
            </a:r>
          </a:p>
          <a:p>
            <a:r>
              <a:rPr lang="it-IT" sz="800" dirty="0" err="1">
                <a:solidFill>
                  <a:srgbClr val="0070C0"/>
                </a:solidFill>
              </a:rPr>
              <a:t>left</a:t>
            </a:r>
            <a:r>
              <a:rPr lang="it-IT" sz="800" dirty="0">
                <a:solidFill>
                  <a:srgbClr val="0070C0"/>
                </a:solidFill>
              </a:rPr>
              <a:t> join </a:t>
            </a:r>
            <a:r>
              <a:rPr lang="it-IT" sz="800" dirty="0" smtClean="0">
                <a:solidFill>
                  <a:srgbClr val="0070C0"/>
                </a:solidFill>
              </a:rPr>
              <a:t>(</a:t>
            </a:r>
            <a:r>
              <a:rPr lang="it-IT" sz="800" dirty="0" err="1">
                <a:solidFill>
                  <a:srgbClr val="0070C0"/>
                </a:solidFill>
              </a:rPr>
              <a:t>select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id_eventbrick</a:t>
            </a:r>
            <a:r>
              <a:rPr lang="it-IT" sz="800" dirty="0">
                <a:solidFill>
                  <a:srgbClr val="0070C0"/>
                </a:solidFill>
              </a:rPr>
              <a:t>, event+0 </a:t>
            </a:r>
            <a:r>
              <a:rPr lang="it-IT" sz="800" dirty="0" err="1">
                <a:solidFill>
                  <a:srgbClr val="0070C0"/>
                </a:solidFill>
              </a:rPr>
              <a:t>as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event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max</a:t>
            </a:r>
            <a:r>
              <a:rPr lang="it-IT" sz="800" dirty="0">
                <a:solidFill>
                  <a:srgbClr val="0070C0"/>
                </a:solidFill>
              </a:rPr>
              <a:t>(</a:t>
            </a:r>
            <a:r>
              <a:rPr lang="it-IT" sz="800" dirty="0" err="1">
                <a:solidFill>
                  <a:srgbClr val="0070C0"/>
                </a:solidFill>
              </a:rPr>
              <a:t>id_reconstruction</a:t>
            </a:r>
            <a:r>
              <a:rPr lang="it-IT" sz="800" dirty="0">
                <a:solidFill>
                  <a:srgbClr val="0070C0"/>
                </a:solidFill>
              </a:rPr>
              <a:t>) </a:t>
            </a:r>
            <a:r>
              <a:rPr lang="it-IT" sz="800" dirty="0" err="1">
                <a:solidFill>
                  <a:srgbClr val="0070C0"/>
                </a:solidFill>
              </a:rPr>
              <a:t>as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idr</a:t>
            </a:r>
            <a:r>
              <a:rPr lang="it-IT" sz="800" dirty="0">
                <a:solidFill>
                  <a:srgbClr val="0070C0"/>
                </a:solidFill>
              </a:rPr>
              <a:t> from </a:t>
            </a:r>
            <a:r>
              <a:rPr lang="it-IT" sz="800" dirty="0" err="1">
                <a:solidFill>
                  <a:srgbClr val="0070C0"/>
                </a:solidFill>
              </a:rPr>
              <a:t>vw_feedback_reconstructions</a:t>
            </a:r>
            <a:r>
              <a:rPr lang="it-IT" sz="800" dirty="0">
                <a:solidFill>
                  <a:srgbClr val="0070C0"/>
                </a:solidFill>
              </a:rPr>
              <a:t> group by </a:t>
            </a:r>
            <a:r>
              <a:rPr lang="it-IT" sz="800" dirty="0" err="1">
                <a:solidFill>
                  <a:srgbClr val="0070C0"/>
                </a:solidFill>
              </a:rPr>
              <a:t>id_eventbrick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event</a:t>
            </a:r>
            <a:r>
              <a:rPr lang="it-IT" sz="800" dirty="0">
                <a:solidFill>
                  <a:srgbClr val="0070C0"/>
                </a:solidFill>
              </a:rPr>
              <a:t>) on </a:t>
            </a:r>
            <a:r>
              <a:rPr lang="it-IT" sz="800" dirty="0" err="1">
                <a:solidFill>
                  <a:srgbClr val="0070C0"/>
                </a:solidFill>
              </a:rPr>
              <a:t>id_eventbrick</a:t>
            </a:r>
            <a:r>
              <a:rPr lang="it-IT" sz="800" dirty="0">
                <a:solidFill>
                  <a:srgbClr val="0070C0"/>
                </a:solidFill>
              </a:rPr>
              <a:t> = </a:t>
            </a:r>
            <a:r>
              <a:rPr lang="it-IT" sz="800" dirty="0" err="1">
                <a:solidFill>
                  <a:srgbClr val="0070C0"/>
                </a:solidFill>
              </a:rPr>
              <a:t>brick</a:t>
            </a:r>
            <a:r>
              <a:rPr lang="it-IT" sz="800" dirty="0">
                <a:solidFill>
                  <a:srgbClr val="0070C0"/>
                </a:solidFill>
              </a:rPr>
              <a:t> and event+0 = </a:t>
            </a:r>
            <a:r>
              <a:rPr lang="it-IT" sz="800" dirty="0" err="1" smtClean="0">
                <a:solidFill>
                  <a:srgbClr val="0070C0"/>
                </a:solidFill>
              </a:rPr>
              <a:t>ev</a:t>
            </a:r>
            <a:r>
              <a:rPr lang="it-IT" sz="800" dirty="0" smtClean="0">
                <a:solidFill>
                  <a:srgbClr val="0070C0"/>
                </a:solidFill>
              </a:rPr>
              <a:t>)</a:t>
            </a:r>
            <a:endParaRPr lang="it-IT" sz="800" dirty="0">
              <a:solidFill>
                <a:srgbClr val="0070C0"/>
              </a:solidFill>
            </a:endParaRPr>
          </a:p>
          <a:p>
            <a:r>
              <a:rPr lang="it-IT" sz="800" dirty="0" err="1">
                <a:solidFill>
                  <a:srgbClr val="0070C0"/>
                </a:solidFill>
              </a:rPr>
              <a:t>left</a:t>
            </a:r>
            <a:r>
              <a:rPr lang="it-IT" sz="800" dirty="0">
                <a:solidFill>
                  <a:srgbClr val="0070C0"/>
                </a:solidFill>
              </a:rPr>
              <a:t> join </a:t>
            </a:r>
            <a:r>
              <a:rPr lang="it-IT" sz="800" dirty="0" err="1">
                <a:solidFill>
                  <a:srgbClr val="0070C0"/>
                </a:solidFill>
              </a:rPr>
              <a:t>vw_feedback_vertices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vx</a:t>
            </a:r>
            <a:r>
              <a:rPr lang="it-IT" sz="800" dirty="0">
                <a:solidFill>
                  <a:srgbClr val="0070C0"/>
                </a:solidFill>
              </a:rPr>
              <a:t> on </a:t>
            </a:r>
            <a:r>
              <a:rPr lang="it-IT" sz="800" dirty="0" err="1">
                <a:solidFill>
                  <a:srgbClr val="0070C0"/>
                </a:solidFill>
              </a:rPr>
              <a:t>vx.id_eventbrick</a:t>
            </a:r>
            <a:r>
              <a:rPr lang="it-IT" sz="800" dirty="0">
                <a:solidFill>
                  <a:srgbClr val="0070C0"/>
                </a:solidFill>
              </a:rPr>
              <a:t> = </a:t>
            </a:r>
            <a:r>
              <a:rPr lang="it-IT" sz="800" dirty="0" err="1">
                <a:solidFill>
                  <a:srgbClr val="0070C0"/>
                </a:solidFill>
              </a:rPr>
              <a:t>brick</a:t>
            </a:r>
            <a:r>
              <a:rPr lang="it-IT" sz="800" dirty="0">
                <a:solidFill>
                  <a:srgbClr val="0070C0"/>
                </a:solidFill>
              </a:rPr>
              <a:t> and </a:t>
            </a:r>
            <a:r>
              <a:rPr lang="it-IT" sz="800" dirty="0" err="1">
                <a:solidFill>
                  <a:srgbClr val="0070C0"/>
                </a:solidFill>
              </a:rPr>
              <a:t>id_reconstruction</a:t>
            </a:r>
            <a:r>
              <a:rPr lang="it-IT" sz="800" dirty="0">
                <a:solidFill>
                  <a:srgbClr val="0070C0"/>
                </a:solidFill>
              </a:rPr>
              <a:t> = </a:t>
            </a:r>
            <a:r>
              <a:rPr lang="it-IT" sz="800" dirty="0" err="1">
                <a:solidFill>
                  <a:srgbClr val="0070C0"/>
                </a:solidFill>
              </a:rPr>
              <a:t>lastidr</a:t>
            </a:r>
            <a:r>
              <a:rPr lang="it-IT" sz="800" dirty="0">
                <a:solidFill>
                  <a:srgbClr val="0070C0"/>
                </a:solidFill>
              </a:rPr>
              <a:t> and </a:t>
            </a:r>
            <a:r>
              <a:rPr lang="it-IT" sz="800" dirty="0" err="1">
                <a:solidFill>
                  <a:srgbClr val="0070C0"/>
                </a:solidFill>
              </a:rPr>
              <a:t>isprimary</a:t>
            </a:r>
            <a:r>
              <a:rPr lang="it-IT" sz="800" dirty="0">
                <a:solidFill>
                  <a:srgbClr val="0070C0"/>
                </a:solidFill>
              </a:rPr>
              <a:t> = 'Y'</a:t>
            </a:r>
          </a:p>
          <a:p>
            <a:r>
              <a:rPr lang="it-IT" sz="800" dirty="0" err="1">
                <a:solidFill>
                  <a:srgbClr val="0070C0"/>
                </a:solidFill>
              </a:rPr>
              <a:t>left</a:t>
            </a:r>
            <a:r>
              <a:rPr lang="it-IT" sz="800" dirty="0">
                <a:solidFill>
                  <a:srgbClr val="0070C0"/>
                </a:solidFill>
              </a:rPr>
              <a:t> join </a:t>
            </a:r>
            <a:r>
              <a:rPr lang="it-IT" sz="800" dirty="0" err="1">
                <a:solidFill>
                  <a:srgbClr val="0070C0"/>
                </a:solidFill>
              </a:rPr>
              <a:t>tb_volume_slices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sl</a:t>
            </a:r>
            <a:r>
              <a:rPr lang="it-IT" sz="800" dirty="0">
                <a:solidFill>
                  <a:srgbClr val="0070C0"/>
                </a:solidFill>
              </a:rPr>
              <a:t> on </a:t>
            </a:r>
            <a:r>
              <a:rPr lang="it-IT" sz="800" dirty="0" err="1">
                <a:solidFill>
                  <a:srgbClr val="0070C0"/>
                </a:solidFill>
              </a:rPr>
              <a:t>sl.id_eventbrick</a:t>
            </a:r>
            <a:r>
              <a:rPr lang="it-IT" sz="800" dirty="0">
                <a:solidFill>
                  <a:srgbClr val="0070C0"/>
                </a:solidFill>
              </a:rPr>
              <a:t> = </a:t>
            </a:r>
            <a:r>
              <a:rPr lang="it-IT" sz="800" dirty="0" err="1">
                <a:solidFill>
                  <a:srgbClr val="0070C0"/>
                </a:solidFill>
              </a:rPr>
              <a:t>brick</a:t>
            </a:r>
            <a:r>
              <a:rPr lang="it-IT" sz="800" dirty="0">
                <a:solidFill>
                  <a:srgbClr val="0070C0"/>
                </a:solidFill>
              </a:rPr>
              <a:t> and </a:t>
            </a:r>
            <a:r>
              <a:rPr lang="it-IT" sz="800" dirty="0" err="1">
                <a:solidFill>
                  <a:srgbClr val="0070C0"/>
                </a:solidFill>
              </a:rPr>
              <a:t>minx</a:t>
            </a:r>
            <a:r>
              <a:rPr lang="it-IT" sz="800" dirty="0">
                <a:solidFill>
                  <a:srgbClr val="0070C0"/>
                </a:solidFill>
              </a:rPr>
              <a:t> &lt; </a:t>
            </a:r>
            <a:r>
              <a:rPr lang="it-IT" sz="800" dirty="0" err="1">
                <a:solidFill>
                  <a:srgbClr val="0070C0"/>
                </a:solidFill>
              </a:rPr>
              <a:t>posx</a:t>
            </a:r>
            <a:r>
              <a:rPr lang="it-IT" sz="800" dirty="0">
                <a:solidFill>
                  <a:srgbClr val="0070C0"/>
                </a:solidFill>
              </a:rPr>
              <a:t> and </a:t>
            </a:r>
            <a:r>
              <a:rPr lang="it-IT" sz="800" dirty="0" err="1">
                <a:solidFill>
                  <a:srgbClr val="0070C0"/>
                </a:solidFill>
              </a:rPr>
              <a:t>maxx</a:t>
            </a:r>
            <a:r>
              <a:rPr lang="it-IT" sz="800" dirty="0">
                <a:solidFill>
                  <a:srgbClr val="0070C0"/>
                </a:solidFill>
              </a:rPr>
              <a:t> &gt; </a:t>
            </a:r>
            <a:r>
              <a:rPr lang="it-IT" sz="800" dirty="0" err="1">
                <a:solidFill>
                  <a:srgbClr val="0070C0"/>
                </a:solidFill>
              </a:rPr>
              <a:t>posx</a:t>
            </a:r>
            <a:r>
              <a:rPr lang="it-IT" sz="800" dirty="0">
                <a:solidFill>
                  <a:srgbClr val="0070C0"/>
                </a:solidFill>
              </a:rPr>
              <a:t> and </a:t>
            </a:r>
            <a:r>
              <a:rPr lang="it-IT" sz="800" dirty="0" err="1">
                <a:solidFill>
                  <a:srgbClr val="0070C0"/>
                </a:solidFill>
              </a:rPr>
              <a:t>miny</a:t>
            </a:r>
            <a:r>
              <a:rPr lang="it-IT" sz="800" dirty="0">
                <a:solidFill>
                  <a:srgbClr val="0070C0"/>
                </a:solidFill>
              </a:rPr>
              <a:t> &lt; </a:t>
            </a:r>
            <a:r>
              <a:rPr lang="it-IT" sz="800" dirty="0" err="1">
                <a:solidFill>
                  <a:srgbClr val="0070C0"/>
                </a:solidFill>
              </a:rPr>
              <a:t>posy</a:t>
            </a:r>
            <a:r>
              <a:rPr lang="it-IT" sz="800" dirty="0">
                <a:solidFill>
                  <a:srgbClr val="0070C0"/>
                </a:solidFill>
              </a:rPr>
              <a:t> and </a:t>
            </a:r>
            <a:r>
              <a:rPr lang="it-IT" sz="800" dirty="0" err="1">
                <a:solidFill>
                  <a:srgbClr val="0070C0"/>
                </a:solidFill>
              </a:rPr>
              <a:t>maxy</a:t>
            </a:r>
            <a:r>
              <a:rPr lang="it-IT" sz="800" dirty="0">
                <a:solidFill>
                  <a:srgbClr val="0070C0"/>
                </a:solidFill>
              </a:rPr>
              <a:t> &gt; </a:t>
            </a:r>
            <a:r>
              <a:rPr lang="it-IT" sz="800" dirty="0" err="1">
                <a:solidFill>
                  <a:srgbClr val="0070C0"/>
                </a:solidFill>
              </a:rPr>
              <a:t>posy</a:t>
            </a:r>
            <a:r>
              <a:rPr lang="it-IT" sz="800" dirty="0">
                <a:solidFill>
                  <a:srgbClr val="0070C0"/>
                </a:solidFill>
              </a:rPr>
              <a:t> and (</a:t>
            </a:r>
            <a:r>
              <a:rPr lang="it-IT" sz="800" dirty="0" err="1">
                <a:solidFill>
                  <a:srgbClr val="0070C0"/>
                </a:solidFill>
              </a:rPr>
              <a:t>maxx</a:t>
            </a:r>
            <a:r>
              <a:rPr lang="it-IT" sz="800" dirty="0">
                <a:solidFill>
                  <a:srgbClr val="0070C0"/>
                </a:solidFill>
              </a:rPr>
              <a:t> - </a:t>
            </a:r>
            <a:r>
              <a:rPr lang="it-IT" sz="800" dirty="0" err="1">
                <a:solidFill>
                  <a:srgbClr val="0070C0"/>
                </a:solidFill>
              </a:rPr>
              <a:t>minx</a:t>
            </a:r>
            <a:r>
              <a:rPr lang="it-IT" sz="800" dirty="0">
                <a:solidFill>
                  <a:srgbClr val="0070C0"/>
                </a:solidFill>
              </a:rPr>
              <a:t>) * (</a:t>
            </a:r>
            <a:r>
              <a:rPr lang="it-IT" sz="800" dirty="0" err="1">
                <a:solidFill>
                  <a:srgbClr val="0070C0"/>
                </a:solidFill>
              </a:rPr>
              <a:t>maxy</a:t>
            </a:r>
            <a:r>
              <a:rPr lang="it-IT" sz="800" dirty="0">
                <a:solidFill>
                  <a:srgbClr val="0070C0"/>
                </a:solidFill>
              </a:rPr>
              <a:t> - </a:t>
            </a:r>
            <a:r>
              <a:rPr lang="it-IT" sz="800" dirty="0" err="1">
                <a:solidFill>
                  <a:srgbClr val="0070C0"/>
                </a:solidFill>
              </a:rPr>
              <a:t>miny</a:t>
            </a:r>
            <a:r>
              <a:rPr lang="it-IT" sz="800" dirty="0">
                <a:solidFill>
                  <a:srgbClr val="0070C0"/>
                </a:solidFill>
              </a:rPr>
              <a:t>) &gt; 25e6</a:t>
            </a:r>
          </a:p>
          <a:p>
            <a:r>
              <a:rPr lang="it-IT" sz="800" dirty="0" err="1">
                <a:solidFill>
                  <a:srgbClr val="0070C0"/>
                </a:solidFill>
              </a:rPr>
              <a:t>left</a:t>
            </a:r>
            <a:r>
              <a:rPr lang="it-IT" sz="800" dirty="0">
                <a:solidFill>
                  <a:srgbClr val="0070C0"/>
                </a:solidFill>
              </a:rPr>
              <a:t> join </a:t>
            </a:r>
            <a:r>
              <a:rPr lang="it-IT" sz="800" dirty="0" err="1">
                <a:solidFill>
                  <a:srgbClr val="0070C0"/>
                </a:solidFill>
              </a:rPr>
              <a:t>tb_plates</a:t>
            </a:r>
            <a:r>
              <a:rPr lang="it-IT" sz="800" dirty="0">
                <a:solidFill>
                  <a:srgbClr val="0070C0"/>
                </a:solidFill>
              </a:rPr>
              <a:t> </a:t>
            </a:r>
            <a:r>
              <a:rPr lang="it-IT" sz="800" dirty="0" err="1">
                <a:solidFill>
                  <a:srgbClr val="0070C0"/>
                </a:solidFill>
              </a:rPr>
              <a:t>pl</a:t>
            </a:r>
            <a:r>
              <a:rPr lang="it-IT" sz="800" dirty="0">
                <a:solidFill>
                  <a:srgbClr val="0070C0"/>
                </a:solidFill>
              </a:rPr>
              <a:t> on </a:t>
            </a:r>
            <a:r>
              <a:rPr lang="it-IT" sz="800" dirty="0" err="1">
                <a:solidFill>
                  <a:srgbClr val="0070C0"/>
                </a:solidFill>
              </a:rPr>
              <a:t>pl.id_eventbrick</a:t>
            </a:r>
            <a:r>
              <a:rPr lang="it-IT" sz="800" dirty="0">
                <a:solidFill>
                  <a:srgbClr val="0070C0"/>
                </a:solidFill>
              </a:rPr>
              <a:t> = </a:t>
            </a:r>
            <a:r>
              <a:rPr lang="it-IT" sz="800" dirty="0" err="1">
                <a:solidFill>
                  <a:srgbClr val="0070C0"/>
                </a:solidFill>
              </a:rPr>
              <a:t>brick</a:t>
            </a:r>
            <a:r>
              <a:rPr lang="it-IT" sz="800" dirty="0">
                <a:solidFill>
                  <a:srgbClr val="0070C0"/>
                </a:solidFill>
              </a:rPr>
              <a:t> and pl.id = </a:t>
            </a:r>
            <a:r>
              <a:rPr lang="it-IT" sz="800" dirty="0" err="1">
                <a:solidFill>
                  <a:srgbClr val="0070C0"/>
                </a:solidFill>
              </a:rPr>
              <a:t>id_plate</a:t>
            </a:r>
            <a:endParaRPr lang="it-IT" sz="800" dirty="0">
              <a:solidFill>
                <a:srgbClr val="0070C0"/>
              </a:solidFill>
            </a:endParaRPr>
          </a:p>
          <a:p>
            <a:r>
              <a:rPr lang="it-IT" sz="800" dirty="0">
                <a:solidFill>
                  <a:srgbClr val="0070C0"/>
                </a:solidFill>
              </a:rPr>
              <a:t>group by </a:t>
            </a:r>
            <a:r>
              <a:rPr lang="it-IT" sz="800" dirty="0" err="1">
                <a:solidFill>
                  <a:srgbClr val="0070C0"/>
                </a:solidFill>
              </a:rPr>
              <a:t>laboratory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ev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brick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result_status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idcs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lastidr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id_vertex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posx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posy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posz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id_volume</a:t>
            </a:r>
            <a:endParaRPr lang="it-IT" sz="800" dirty="0">
              <a:solidFill>
                <a:srgbClr val="0070C0"/>
              </a:solidFill>
            </a:endParaRPr>
          </a:p>
          <a:p>
            <a:r>
              <a:rPr lang="it-IT" sz="800" dirty="0">
                <a:solidFill>
                  <a:srgbClr val="0070C0"/>
                </a:solidFill>
              </a:rPr>
              <a:t>) group by </a:t>
            </a:r>
            <a:r>
              <a:rPr lang="it-IT" sz="800" dirty="0" err="1">
                <a:solidFill>
                  <a:srgbClr val="0070C0"/>
                </a:solidFill>
              </a:rPr>
              <a:t>laboratory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ev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brick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result_status</a:t>
            </a:r>
            <a:r>
              <a:rPr lang="it-IT" sz="800" dirty="0">
                <a:solidFill>
                  <a:srgbClr val="0070C0"/>
                </a:solidFill>
              </a:rPr>
              <a:t>, </a:t>
            </a:r>
            <a:r>
              <a:rPr lang="it-IT" sz="800" dirty="0" err="1">
                <a:solidFill>
                  <a:srgbClr val="0070C0"/>
                </a:solidFill>
              </a:rPr>
              <a:t>idcs</a:t>
            </a:r>
            <a:endParaRPr lang="it-IT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3750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062446"/>
            <a:ext cx="8254638" cy="431809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Incomplete data transfers</a:t>
            </a:r>
            <a:endParaRPr lang="en-US" sz="2000" b="1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DBEX_INVALID_DATASETS</a:t>
            </a:r>
            <a:endParaRPr lang="en-US" sz="12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FF0000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l">
              <a:defRPr>
                <a:solidFill>
                  <a:srgbClr val="FFFFFF"/>
                </a:solidFill>
              </a:defRPr>
            </a:pPr>
            <a:r>
              <a:rPr lang="it-IT" sz="1400" dirty="0" smtClean="0"/>
              <a:t>	</a:t>
            </a:r>
            <a:r>
              <a:rPr lang="it-IT" sz="1400" dirty="0" err="1" smtClean="0"/>
              <a:t>Interrupted</a:t>
            </a:r>
            <a:r>
              <a:rPr lang="it-IT" sz="1400" dirty="0" smtClean="0"/>
              <a:t> transfer - data </a:t>
            </a:r>
            <a:r>
              <a:rPr lang="it-IT" sz="1400" dirty="0" err="1" smtClean="0"/>
              <a:t>need</a:t>
            </a:r>
            <a:r>
              <a:rPr lang="it-IT" sz="1400" dirty="0" smtClean="0"/>
              <a:t> to be </a:t>
            </a:r>
            <a:r>
              <a:rPr lang="it-IT" sz="1400" dirty="0" err="1" smtClean="0"/>
              <a:t>deleted</a:t>
            </a:r>
            <a:r>
              <a:rPr lang="it-IT" sz="1400" dirty="0" smtClean="0"/>
              <a:t> and </a:t>
            </a:r>
            <a:r>
              <a:rPr lang="it-IT" sz="1400" dirty="0" err="1" smtClean="0"/>
              <a:t>published</a:t>
            </a:r>
            <a:r>
              <a:rPr lang="it-IT" sz="1400" dirty="0" smtClean="0"/>
              <a:t> </a:t>
            </a:r>
            <a:r>
              <a:rPr lang="it-IT" sz="1400" dirty="0" err="1" smtClean="0"/>
              <a:t>again</a:t>
            </a:r>
            <a:endParaRPr sz="1400" dirty="0"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8201556"/>
              </p:ext>
            </p:extLst>
          </p:nvPr>
        </p:nvGraphicFramePr>
        <p:xfrm>
          <a:off x="2412275" y="2129021"/>
          <a:ext cx="3213462" cy="200596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606731"/>
                <a:gridCol w="160673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LABORATORY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DATASETS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LYON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LNGS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0656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226531"/>
            <a:ext cx="8254638" cy="44662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Physical machine received at CCIN2P3 with 2 TB disk</a:t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285750" lvl="1" indent="-28575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Dedicated </a:t>
            </a:r>
            <a:r>
              <a:rPr lang="en-US" sz="2000" dirty="0">
                <a:solidFill>
                  <a:srgbClr val="0070C0"/>
                </a:solidFill>
              </a:rPr>
              <a:t>to OPERA for </a:t>
            </a:r>
            <a:r>
              <a:rPr lang="en-US" sz="2000" dirty="0" smtClean="0">
                <a:solidFill>
                  <a:srgbClr val="0070C0"/>
                </a:solidFill>
              </a:rPr>
              <a:t>2016/2017/2018 </a:t>
            </a:r>
            <a:r>
              <a:rPr lang="en-US" sz="2000" dirty="0">
                <a:solidFill>
                  <a:srgbClr val="0070C0"/>
                </a:solidFill>
              </a:rPr>
              <a:t>for Oracle DB dump</a:t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285750" lvl="1" indent="-28575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>
                <a:solidFill>
                  <a:srgbClr val="0070C0"/>
                </a:solidFill>
              </a:rPr>
              <a:t>Not part of Linux batch clusters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/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Account activated at CERN for data preservation</a:t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285750" lvl="1" indent="-28575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Access to EOS (disk) and CASTOR (tape) granted</a:t>
            </a:r>
            <a:br>
              <a:rPr lang="en-US" sz="2000" dirty="0" smtClean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285750" lvl="1" indent="-28575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Transfer through </a:t>
            </a:r>
            <a:r>
              <a:rPr lang="en-US" sz="2000" dirty="0" err="1" smtClean="0">
                <a:solidFill>
                  <a:srgbClr val="0070C0"/>
                </a:solidFill>
              </a:rPr>
              <a:t>xrdcp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DB RESOURCES</a:t>
            </a:r>
            <a:endParaRPr sz="4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148730"/>
            <a:ext cx="8254638" cy="43617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Additional data to </a:t>
            </a:r>
            <a:r>
              <a:rPr lang="en-US" sz="2000" dirty="0">
                <a:solidFill>
                  <a:srgbClr val="0070C0"/>
                </a:solidFill>
              </a:rPr>
              <a:t>be e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xported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:</a:t>
            </a: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Last status of reporting views</a:t>
            </a: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Electronic data</a:t>
            </a: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BAM data</a:t>
            </a: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BMS data</a:t>
            </a: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Development data</a:t>
            </a: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MC data (and analysis SW if available)</a:t>
            </a: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endParaRPr lang="en-US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</a:rPr>
              <a:t>All such data should be quick to export</a:t>
            </a: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ADDITIONAL DATA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73095125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148730"/>
            <a:ext cx="8254638" cy="43617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Software:</a:t>
            </a: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DB Schema</a:t>
            </a: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err="1" smtClean="0">
                <a:solidFill>
                  <a:srgbClr val="0070C0"/>
                </a:solidFill>
              </a:rPr>
              <a:t>OpRelease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err="1" smtClean="0">
                <a:solidFill>
                  <a:srgbClr val="0070C0"/>
                </a:solidFill>
              </a:rPr>
              <a:t>OpRec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err="1" smtClean="0">
                <a:solidFill>
                  <a:srgbClr val="0070C0"/>
                </a:solidFill>
              </a:rPr>
              <a:t>OpEmuRec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err="1" smtClean="0">
                <a:solidFill>
                  <a:srgbClr val="0070C0"/>
                </a:solidFill>
              </a:rPr>
              <a:t>BrickFinder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All analysis software used to create papers we published</a:t>
            </a: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Analysis scripts and programs (in case we want to reproduce our own result)</a:t>
            </a:r>
          </a:p>
          <a:p>
            <a:pPr marL="457200" lvl="1" indent="-45720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AutoNum type="arabicParenR"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All this should be available as source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Also installed </a:t>
            </a:r>
            <a:r>
              <a:rPr lang="en-US" sz="2000" dirty="0">
                <a:solidFill>
                  <a:srgbClr val="0070C0"/>
                </a:solidFill>
              </a:rPr>
              <a:t>VM in OVA format, when </a:t>
            </a:r>
            <a:r>
              <a:rPr lang="en-US" sz="2000" dirty="0" smtClean="0">
                <a:solidFill>
                  <a:srgbClr val="0070C0"/>
                </a:solidFill>
              </a:rPr>
              <a:t>applicable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 smtClean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SOFTWARE PRESERVATION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1846490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226531"/>
            <a:ext cx="8254638" cy="446624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REMINDER: CCIN2P3 requested to free the DB by March 2018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Formal letter sent to extend DB usage to full 2018 – request accepted.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Final deadline: December 31st 2018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/>
            </a:r>
            <a:br>
              <a:rPr lang="en-US" sz="2000" dirty="0">
                <a:solidFill>
                  <a:srgbClr val="0070C0"/>
                </a:solidFill>
              </a:rPr>
            </a:br>
            <a:r>
              <a:rPr lang="en-US" sz="2000" dirty="0">
                <a:solidFill>
                  <a:srgbClr val="0070C0"/>
                </a:solidFill>
              </a:rPr>
              <a:t>To-Do list: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1) Check </a:t>
            </a:r>
            <a:r>
              <a:rPr lang="en-US" sz="2000" dirty="0">
                <a:solidFill>
                  <a:srgbClr val="0070C0"/>
                </a:solidFill>
              </a:rPr>
              <a:t>status of already published data (completeness / integrity)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2) Check </a:t>
            </a:r>
            <a:r>
              <a:rPr lang="en-US" sz="2000" dirty="0">
                <a:solidFill>
                  <a:srgbClr val="0070C0"/>
                </a:solidFill>
              </a:rPr>
              <a:t>presence of more data in lab DBs (e.g. shower scan volumes)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3) Check </a:t>
            </a:r>
            <a:r>
              <a:rPr lang="en-US" sz="2000" dirty="0">
                <a:solidFill>
                  <a:srgbClr val="0070C0"/>
                </a:solidFill>
              </a:rPr>
              <a:t>presence of physics flags (charm-tau-</a:t>
            </a:r>
            <a:r>
              <a:rPr lang="en-US" sz="2000" dirty="0" err="1">
                <a:solidFill>
                  <a:srgbClr val="0070C0"/>
                </a:solidFill>
              </a:rPr>
              <a:t>nue</a:t>
            </a:r>
            <a:r>
              <a:rPr lang="en-US" sz="2000" dirty="0">
                <a:solidFill>
                  <a:srgbClr val="0070C0"/>
                </a:solidFill>
              </a:rPr>
              <a:t>)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4) Check </a:t>
            </a:r>
            <a:r>
              <a:rPr lang="en-US" sz="2000" dirty="0">
                <a:solidFill>
                  <a:srgbClr val="0070C0"/>
                </a:solidFill>
              </a:rPr>
              <a:t>all CS results are published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5) (maybe</a:t>
            </a:r>
            <a:r>
              <a:rPr lang="en-US" sz="2000" dirty="0">
                <a:solidFill>
                  <a:srgbClr val="0070C0"/>
                </a:solidFill>
              </a:rPr>
              <a:t>?) Dead Material </a:t>
            </a:r>
            <a:r>
              <a:rPr lang="en-US" sz="2000" dirty="0" err="1">
                <a:solidFill>
                  <a:srgbClr val="0070C0"/>
                </a:solidFill>
              </a:rPr>
              <a:t>scanback</a:t>
            </a:r>
            <a:r>
              <a:rPr lang="en-US" sz="2000" dirty="0">
                <a:solidFill>
                  <a:srgbClr val="0070C0"/>
                </a:solidFill>
              </a:rPr>
              <a:t> if available (otherwise we can’t reproduce some plots) – only if there is enough time!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Support by me and Valeri is available to check/solve some technical problems!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DB POLICY AND POLITICS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9836994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330977"/>
            <a:ext cx="8254638" cy="360678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err="1">
                <a:solidFill>
                  <a:srgbClr val="0070C0"/>
                </a:solidFill>
              </a:rPr>
              <a:t>OracleDumpManager</a:t>
            </a:r>
            <a:r>
              <a:rPr lang="en-US" sz="2000" dirty="0">
                <a:solidFill>
                  <a:srgbClr val="0070C0"/>
                </a:solidFill>
              </a:rPr>
              <a:t> (.NET/Mono exe)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Set of bash </a:t>
            </a:r>
            <a:r>
              <a:rPr lang="en-US" sz="2000" dirty="0" smtClean="0">
                <a:solidFill>
                  <a:srgbClr val="0070C0"/>
                </a:solidFill>
              </a:rPr>
              <a:t>scripts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Full chain activated with a single command or event </a:t>
            </a:r>
            <a:r>
              <a:rPr lang="en-US" sz="2000" dirty="0" smtClean="0">
                <a:solidFill>
                  <a:srgbClr val="0070C0"/>
                </a:solidFill>
              </a:rPr>
              <a:t>list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Input format</a:t>
            </a:r>
            <a:r>
              <a:rPr lang="en-US" sz="2000" dirty="0" smtClean="0">
                <a:solidFill>
                  <a:srgbClr val="0070C0"/>
                </a:solidFill>
              </a:rPr>
              <a:t>: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BRICK 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EVENT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 ID_FEEDBACK</a:t>
            </a:r>
            <a:b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/>
            </a:r>
            <a:b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</a:b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1123062 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10240014359 1000010011679071</a:t>
            </a: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1050094 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10310004085 </a:t>
            </a: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1000010013001023</a:t>
            </a: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1134018 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10209046135 </a:t>
            </a: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1000010012731215</a:t>
            </a: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1046052 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10270007687 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1000010013000435</a:t>
            </a: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1138277 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10233027637 </a:t>
            </a: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1000010013003253</a:t>
            </a: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>
                <a:solidFill>
                  <a:srgbClr val="002060"/>
                </a:solidFill>
                <a:latin typeface="Consolas" panose="020B0609020204030204" pitchFamily="49" charset="0"/>
              </a:rPr>
              <a:t>1120844 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10317043625 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1000010012735188</a:t>
            </a: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DB SOFTWARE </a:t>
            </a:r>
            <a:r>
              <a:rPr lang="it-IT" sz="4400" dirty="0" smtClean="0"/>
              <a:t>AND TECHNOLOGIES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8122788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878189"/>
            <a:ext cx="8254638" cy="498010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Each event is completely contained in a single directory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Create dump directory </a:t>
            </a:r>
            <a:r>
              <a:rPr lang="en-US" sz="2000" dirty="0" err="1">
                <a:solidFill>
                  <a:srgbClr val="0070C0"/>
                </a:solidFill>
              </a:rPr>
              <a:t>exp_evXXXXXXXXXX_bkYYYYYYYYYYY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Extract event-related electronic data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Extract brick-related data (ALL – will cause duplication for multi-events)</a:t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Extract feedback views for LAST feedback for that event</a:t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Convert to ASCII (in parallel with extraction of next event – generate </a:t>
            </a:r>
            <a:br>
              <a:rPr lang="en-US" sz="2000" dirty="0">
                <a:solidFill>
                  <a:srgbClr val="0070C0"/>
                </a:solidFill>
              </a:rPr>
            </a:br>
            <a:r>
              <a:rPr lang="en-US" sz="2000" dirty="0">
                <a:solidFill>
                  <a:srgbClr val="0070C0"/>
                </a:solidFill>
              </a:rPr>
              <a:t>directory with name </a:t>
            </a:r>
            <a:r>
              <a:rPr lang="en-US" sz="2000" dirty="0" err="1">
                <a:solidFill>
                  <a:srgbClr val="0070C0"/>
                </a:solidFill>
              </a:rPr>
              <a:t>ascii_exp_evXXXXXXXXXXX_bkYYYYYYYYYY</a:t>
            </a:r>
            <a:r>
              <a:rPr lang="en-US" sz="2000" dirty="0">
                <a:solidFill>
                  <a:srgbClr val="0070C0"/>
                </a:solidFill>
              </a:rPr>
              <a:t>)</a:t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Copy over </a:t>
            </a:r>
            <a:r>
              <a:rPr lang="en-US" sz="2000" dirty="0" smtClean="0">
                <a:solidFill>
                  <a:srgbClr val="0070C0"/>
                </a:solidFill>
              </a:rPr>
              <a:t>Internet (after ASCII, in parallel with extraction of next event)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>
                <a:solidFill>
                  <a:srgbClr val="0070C0"/>
                </a:solidFill>
              </a:rPr>
              <a:t>All actions are logged and extraction log is saved</a:t>
            </a:r>
            <a:br>
              <a:rPr lang="en-US" sz="2000" dirty="0">
                <a:solidFill>
                  <a:srgbClr val="0070C0"/>
                </a:solidFill>
              </a:rPr>
            </a:br>
            <a:r>
              <a:rPr lang="en-US" sz="2000" dirty="0">
                <a:solidFill>
                  <a:srgbClr val="0070C0"/>
                </a:solidFill>
              </a:rPr>
              <a:t>Single corrupt rows or fields are documented and skipped</a:t>
            </a:r>
            <a:br>
              <a:rPr lang="en-US" sz="2000" dirty="0">
                <a:solidFill>
                  <a:srgbClr val="0070C0"/>
                </a:solidFill>
              </a:rPr>
            </a:b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it-IT" sz="4400" dirty="0" smtClean="0"/>
              <a:t>DB SOFTWARE AND TECHNOLOGIES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7807333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953025"/>
            <a:ext cx="8254638" cy="43686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Work to be done, in order of dataset size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817951"/>
              </p:ext>
            </p:extLst>
          </p:nvPr>
        </p:nvGraphicFramePr>
        <p:xfrm>
          <a:off x="282322" y="1389888"/>
          <a:ext cx="8381621" cy="534543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80302"/>
                <a:gridCol w="892896"/>
                <a:gridCol w="829056"/>
                <a:gridCol w="890016"/>
                <a:gridCol w="694944"/>
                <a:gridCol w="841248"/>
                <a:gridCol w="817220"/>
                <a:gridCol w="2335939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Laboratory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DS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CERN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CHECK1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CHECK2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do (%)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Notes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BERN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Checks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only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partially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reliable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(volume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definition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missing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BOLOGNA-PADOVA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selected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 start</a:t>
                      </a:r>
                    </a:p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it-IT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 officio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NAGOYA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Missing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closed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scanback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correction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of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physics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flags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(tau/charm/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nue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NAPOLI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it-IT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FRASCATI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Checks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 be done, could start</a:t>
                      </a:r>
                    </a:p>
                    <a:p>
                      <a:pPr algn="r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Some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stuck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because of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missing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CS data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Should</a:t>
                      </a:r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start</a:t>
                      </a:r>
                    </a:p>
                    <a:p>
                      <a:pPr algn="r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DUBNA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Checks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only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partially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reliable</a:t>
                      </a:r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(volume </a:t>
                      </a:r>
                      <a:r>
                        <a:rPr lang="it-IT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definition</a:t>
                      </a:r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missing</a:t>
                      </a:r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), </a:t>
                      </a:r>
                      <a:r>
                        <a:rPr lang="it-IT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</a:t>
                      </a:r>
                      <a:r>
                        <a:rPr lang="it-IT" sz="12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manually</a:t>
                      </a:r>
                      <a:r>
                        <a:rPr lang="it-IT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certified</a:t>
                      </a:r>
                      <a:endParaRPr lang="it-IT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LEBEDEV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Should start</a:t>
                      </a:r>
                    </a:p>
                    <a:p>
                      <a:pPr algn="r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SALERNO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Some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stuck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because of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missing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CS data</a:t>
                      </a: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SINP-MSU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Should start</a:t>
                      </a:r>
                    </a:p>
                    <a:p>
                      <a:pPr algn="r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Several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checks</a:t>
                      </a:r>
                      <a:r>
                        <a:rPr lang="it-IT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</a:t>
                      </a:r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 done, </a:t>
                      </a:r>
                      <a:r>
                        <a:rPr lang="it-IT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including</a:t>
                      </a:r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for </a:t>
                      </a:r>
                      <a:r>
                        <a:rPr lang="it-IT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events</a:t>
                      </a:r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already </a:t>
                      </a:r>
                      <a:r>
                        <a:rPr lang="it-IT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</a:t>
                      </a:r>
                      <a:r>
                        <a:rPr lang="it-IT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CERN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6509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62000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330977"/>
            <a:ext cx="8254638" cy="43617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CS data missing because of failed replication from OPITA to OPFRA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Link to LNGS established, need to recheck all publications (I should take a few days with some support by Nicola and Natalia – CS data are small in size)</a:t>
            </a:r>
            <a:endParaRPr lang="en-US" sz="2000" dirty="0" smtClean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Global figures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Disk occupancy at CERN for 4207 events (about 63% of total)</a:t>
            </a: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9.6 TB (binary format)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13 TB (ASCII format)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Average export speed is 28 events/day 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82 days needed if we had all data available in the DB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 smtClean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FF0000"/>
                </a:solidFill>
              </a:rPr>
              <a:t>BUT WE DON’T HAVE ALL DATA IN THE DB AND HUMAN RESOURCES ARE CRITICAL TO ENSURE DATA QUALITY FROM LABORATORIES!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42258143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330977"/>
            <a:ext cx="8254638" cy="43617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The following slides contain queries that have been generated on purpose to run on the </a:t>
            </a:r>
            <a:r>
              <a:rPr lang="en-US" sz="2000" b="1" dirty="0" smtClean="0">
                <a:solidFill>
                  <a:srgbClr val="0070C0"/>
                </a:solidFill>
              </a:rPr>
              <a:t>opera</a:t>
            </a:r>
            <a:r>
              <a:rPr lang="en-US" sz="2000" dirty="0" smtClean="0">
                <a:solidFill>
                  <a:srgbClr val="0070C0"/>
                </a:solidFill>
              </a:rPr>
              <a:t> account of the Central DB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Local Database administrators are </a:t>
            </a:r>
            <a:r>
              <a:rPr lang="en-US" sz="2000" b="1" dirty="0" smtClean="0">
                <a:solidFill>
                  <a:srgbClr val="0070C0"/>
                </a:solidFill>
              </a:rPr>
              <a:t>encouraged</a:t>
            </a:r>
            <a:r>
              <a:rPr lang="en-US" sz="2000" dirty="0" smtClean="0">
                <a:solidFill>
                  <a:srgbClr val="0070C0"/>
                </a:solidFill>
              </a:rPr>
              <a:t> to use these queries to recover details on a brick-by-brick and event-by-event basis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The materialized views named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DBEX_............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</a:rPr>
              <a:t>are recomputed </a:t>
            </a:r>
            <a:r>
              <a:rPr lang="en-US" sz="2000" b="1" dirty="0" smtClean="0">
                <a:solidFill>
                  <a:srgbClr val="0070C0"/>
                </a:solidFill>
              </a:rPr>
              <a:t>daily </a:t>
            </a:r>
            <a:r>
              <a:rPr lang="en-US" sz="2000" dirty="0" smtClean="0">
                <a:solidFill>
                  <a:srgbClr val="0070C0"/>
                </a:solidFill>
              </a:rPr>
              <a:t>and available for you to check the status of your laboratory, accessible from your local </a:t>
            </a:r>
            <a:r>
              <a:rPr lang="en-US" sz="2000" b="1" dirty="0" err="1" smtClean="0">
                <a:solidFill>
                  <a:srgbClr val="0070C0"/>
                </a:solidFill>
              </a:rPr>
              <a:t>operapub</a:t>
            </a:r>
            <a:r>
              <a:rPr lang="en-US" sz="2000" dirty="0" smtClean="0">
                <a:solidFill>
                  <a:srgbClr val="0070C0"/>
                </a:solidFill>
              </a:rPr>
              <a:t> account, e.g.: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2000" dirty="0">
              <a:solidFill>
                <a:srgbClr val="0070C0"/>
              </a:solidFill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select * from </a:t>
            </a:r>
            <a:r>
              <a:rPr lang="en-US" sz="1400" b="1" dirty="0" err="1" smtClean="0">
                <a:solidFill>
                  <a:srgbClr val="002060"/>
                </a:solidFill>
                <a:latin typeface="Consolas" panose="020B0609020204030204" pitchFamily="49" charset="0"/>
              </a:rPr>
              <a:t>opera.dbex_invalid_datasets@opfra</a:t>
            </a:r>
            <a:r>
              <a:rPr lang="en-US" sz="1400" dirty="0" smtClean="0">
                <a:solidFill>
                  <a:srgbClr val="002060"/>
                </a:solidFill>
                <a:latin typeface="Consolas" panose="020B0609020204030204" pitchFamily="49" charset="0"/>
              </a:rPr>
              <a:t> where laboratory = ’SALERNO’</a:t>
            </a:r>
            <a:endParaRPr lang="en-US" sz="1400" dirty="0">
              <a:solidFill>
                <a:srgbClr val="002060"/>
              </a:solidFill>
              <a:latin typeface="Consolas" panose="020B0609020204030204" pitchFamily="49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</p:spTree>
    <p:extLst>
      <p:ext uri="{BB962C8B-B14F-4D97-AF65-F5344CB8AC3E}">
        <p14:creationId xmlns:p14="http://schemas.microsoft.com/office/powerpoint/2010/main" val="12042238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body" idx="1"/>
          </p:nvPr>
        </p:nvSpPr>
        <p:spPr>
          <a:xfrm>
            <a:off x="409303" y="1236617"/>
            <a:ext cx="8254638" cy="414392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b="1" dirty="0" smtClean="0">
                <a:solidFill>
                  <a:srgbClr val="0070C0"/>
                </a:solidFill>
              </a:rPr>
              <a:t>CS publication statistics</a:t>
            </a: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r>
              <a:rPr lang="en-US" sz="2000" dirty="0" smtClean="0">
                <a:solidFill>
                  <a:srgbClr val="0070C0"/>
                </a:solidFill>
                <a:latin typeface="Consolas" panose="020B0609020204030204" pitchFamily="49" charset="0"/>
              </a:rPr>
              <a:t>DBEX_CS_PUBLICATION_STATUS</a:t>
            </a:r>
            <a:endParaRPr lang="en-US" sz="2000" dirty="0">
              <a:solidFill>
                <a:srgbClr val="0070C0"/>
              </a:solidFill>
              <a:latin typeface="Consolas" panose="020B0609020204030204" pitchFamily="49" charset="0"/>
            </a:endParaRPr>
          </a:p>
          <a:p>
            <a:pPr marL="0" lvl="1" indent="0">
              <a:lnSpc>
                <a:spcPct val="72000"/>
              </a:lnSpc>
              <a:spcBef>
                <a:spcPts val="800"/>
              </a:spcBef>
              <a:buClr>
                <a:schemeClr val="tx1"/>
              </a:buClr>
              <a:buNone/>
              <a:defRPr sz="1800"/>
            </a:pPr>
            <a:endParaRPr lang="en-US" sz="1400" b="1" dirty="0">
              <a:solidFill>
                <a:srgbClr val="002060"/>
              </a:solidFill>
              <a:latin typeface="Consolas" panose="020B0609020204030204" pitchFamily="49" charset="0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-1" y="5875020"/>
            <a:ext cx="8663942" cy="488503"/>
          </a:xfrm>
          <a:prstGeom prst="rect">
            <a:avLst/>
          </a:prstGeom>
          <a:solidFill>
            <a:srgbClr val="1B3B7F"/>
          </a:solidFill>
          <a:ln w="12700">
            <a:miter lim="400000"/>
          </a:ln>
          <a:effectLst>
            <a:reflection stA="50000" endPos="40000" dir="5400000" sy="-100000" algn="bl" rotWithShape="0"/>
          </a:effectLst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4502332" y="6363522"/>
            <a:ext cx="4161610" cy="494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 fontScale="92500" lnSpcReduction="20000"/>
          </a:bodyPr>
          <a:lstStyle>
            <a:lvl1pPr algn="r">
              <a:lnSpc>
                <a:spcPct val="90000"/>
              </a:lnSpc>
              <a:defRPr sz="2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lvl="0">
              <a:defRPr sz="1800"/>
            </a:pPr>
            <a:r>
              <a:rPr lang="it-IT" sz="2400" dirty="0" smtClean="0"/>
              <a:t>DATABASE EXPORT &amp; DATA PRESERVATION</a:t>
            </a:r>
            <a:endParaRPr sz="2400" dirty="0"/>
          </a:p>
        </p:txBody>
      </p:sp>
      <p:sp>
        <p:nvSpPr>
          <p:cNvPr id="106" name="Shape 106"/>
          <p:cNvSpPr/>
          <p:nvPr/>
        </p:nvSpPr>
        <p:spPr>
          <a:xfrm>
            <a:off x="22859" y="6545770"/>
            <a:ext cx="6858001" cy="2955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>
            <a:lvl1pPr defTabSz="758951">
              <a:lnSpc>
                <a:spcPct val="81000"/>
              </a:lnSpc>
              <a:spcBef>
                <a:spcPts val="800"/>
              </a:spcBef>
              <a:defRPr sz="1328" i="1"/>
            </a:lvl1pPr>
          </a:lstStyle>
          <a:p>
            <a:pPr lvl="0">
              <a:defRPr sz="1800" i="0"/>
            </a:pPr>
            <a:r>
              <a:rPr lang="it-IT" sz="1328" i="1" dirty="0" smtClean="0"/>
              <a:t>C. Bozza – </a:t>
            </a:r>
            <a:r>
              <a:rPr lang="it-IT" sz="1328" i="1" dirty="0" err="1" smtClean="0"/>
              <a:t>University</a:t>
            </a:r>
            <a:r>
              <a:rPr lang="it-IT" sz="1328" i="1" dirty="0" smtClean="0"/>
              <a:t> of Salerno – </a:t>
            </a:r>
            <a:r>
              <a:rPr lang="it-IT" sz="1328" i="1" dirty="0" smtClean="0"/>
              <a:t>Anacapri, 31/5/2018</a:t>
            </a:r>
            <a:r>
              <a:rPr sz="1328" i="1" dirty="0" smtClean="0"/>
              <a:t> </a:t>
            </a:r>
            <a:endParaRPr sz="1328" i="1" dirty="0"/>
          </a:p>
        </p:txBody>
      </p:sp>
      <p:sp>
        <p:nvSpPr>
          <p:cNvPr id="107" name="Shape 107"/>
          <p:cNvSpPr>
            <a:spLocks noGrp="1"/>
          </p:cNvSpPr>
          <p:nvPr>
            <p:ph type="title"/>
          </p:nvPr>
        </p:nvSpPr>
        <p:spPr>
          <a:xfrm>
            <a:off x="94581" y="44624"/>
            <a:ext cx="8229601" cy="110410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lvl="0">
              <a:defRPr sz="1800"/>
            </a:pPr>
            <a:r>
              <a:rPr lang="it-IT" sz="4400" dirty="0" smtClean="0"/>
              <a:t>EVENT DATA PRESERVATION STATUS</a:t>
            </a:r>
            <a:endParaRPr sz="4400" dirty="0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937665"/>
              </p:ext>
            </p:extLst>
          </p:nvPr>
        </p:nvGraphicFramePr>
        <p:xfrm>
          <a:off x="1628505" y="2112963"/>
          <a:ext cx="6278880" cy="2897505"/>
        </p:xfrm>
        <a:graphic>
          <a:graphicData uri="http://schemas.openxmlformats.org/drawingml/2006/table">
            <a:tbl>
              <a:tblPr bandRow="1">
                <a:tableStyleId>{EEE7283C-3CF3-47DC-8721-378D4A62B228}</a:tableStyleId>
              </a:tblPr>
              <a:tblGrid>
                <a:gridCol w="1255776"/>
                <a:gridCol w="1255776"/>
                <a:gridCol w="1255776"/>
                <a:gridCol w="1255776"/>
                <a:gridCol w="1255776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RUNYEAR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LAB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ASSIGNED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FLAGSRECEIVED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>
                          <a:effectLst/>
                        </a:rPr>
                        <a:t>DATARECEIVED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1406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1359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805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1330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1301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654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2794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2735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1563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2009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2962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2869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1436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3069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2894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1553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2987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2887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1544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3561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3336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1297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3303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3164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1603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LNGS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2513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2373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986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 dirty="0">
                          <a:effectLst/>
                        </a:rPr>
                        <a:t>2012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0" i="0" u="none" strike="noStrike">
                          <a:effectLst/>
                        </a:rPr>
                        <a:t>Nagoya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2447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>
                          <a:effectLst/>
                        </a:rPr>
                        <a:t>2345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effectLst/>
                        </a:rPr>
                        <a:t>954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3768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92278F"/>
          </a:solidFill>
          <a:prstDash val="solid"/>
          <a:miter lim="8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1953</Words>
  <Application>Microsoft Office PowerPoint</Application>
  <PresentationFormat>Presentazione su schermo (4:3)</PresentationFormat>
  <Paragraphs>646</Paragraphs>
  <Slides>21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9" baseType="lpstr">
      <vt:lpstr>Arial</vt:lpstr>
      <vt:lpstr>Avenir Roman</vt:lpstr>
      <vt:lpstr>Calibri</vt:lpstr>
      <vt:lpstr>Calibri Light</vt:lpstr>
      <vt:lpstr>Consolas</vt:lpstr>
      <vt:lpstr>Helvetica</vt:lpstr>
      <vt:lpstr>Symbol</vt:lpstr>
      <vt:lpstr>Default</vt:lpstr>
      <vt:lpstr>OPERA DATABASE EXPORT AND DATA/SW PRESERVATION</vt:lpstr>
      <vt:lpstr>DB RESOURCES</vt:lpstr>
      <vt:lpstr>DB POLICY AND POLITICS</vt:lpstr>
      <vt:lpstr>DB SOFTWARE AND TECHNOLOGIES</vt:lpstr>
      <vt:lpstr>DB SOFTWARE AND TECHNOLOGIES</vt:lpstr>
      <vt:lpstr>EVENT DATA PRESERVATION STATUS</vt:lpstr>
      <vt:lpstr>EVENT DATA PRESERVATION STATUS</vt:lpstr>
      <vt:lpstr>EVENT DATA PRESERVATION STATUS</vt:lpstr>
      <vt:lpstr>EVENT DATA PRESERVATION STATUS</vt:lpstr>
      <vt:lpstr>EVENT DATA PRESERVATION STATUS</vt:lpstr>
      <vt:lpstr>EVENT DATA PRESERVATION STATUS</vt:lpstr>
      <vt:lpstr>EVENT DATA PRESERVATION STATUS</vt:lpstr>
      <vt:lpstr>EVENT DATA PRESERVATION STATUS</vt:lpstr>
      <vt:lpstr>EVENT DATA PRESERVATION STATUS</vt:lpstr>
      <vt:lpstr>EVENT DATA PRESERVATION STATUS</vt:lpstr>
      <vt:lpstr>EVENT DATA PRESERVATION STATUS</vt:lpstr>
      <vt:lpstr>EVENT DATA PRESERVATION STATUS</vt:lpstr>
      <vt:lpstr>EVENT DATA PRESERVATION STATUS</vt:lpstr>
      <vt:lpstr>EVENT DATA PRESERVATION STATUS</vt:lpstr>
      <vt:lpstr>ADDITIONAL DATA</vt:lpstr>
      <vt:lpstr>SOFTWARE PRESERVATION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KM3NET CONTROL UNIT</dc:title>
  <dc:creator>Cristiano Bozza</dc:creator>
  <cp:lastModifiedBy>Cristiano Bozza</cp:lastModifiedBy>
  <cp:revision>63</cp:revision>
  <dcterms:modified xsi:type="dcterms:W3CDTF">2018-05-27T23:42:50Z</dcterms:modified>
</cp:coreProperties>
</file>