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61" r:id="rId3"/>
    <p:sldId id="265" r:id="rId4"/>
    <p:sldId id="262" r:id="rId5"/>
    <p:sldId id="263" r:id="rId6"/>
    <p:sldId id="266" r:id="rId7"/>
    <p:sldId id="267" r:id="rId8"/>
    <p:sldId id="269" r:id="rId9"/>
    <p:sldId id="272" r:id="rId10"/>
    <p:sldId id="275" r:id="rId11"/>
    <p:sldId id="274" r:id="rId12"/>
    <p:sldId id="279" r:id="rId13"/>
    <p:sldId id="270" r:id="rId14"/>
    <p:sldId id="271" r:id="rId15"/>
    <p:sldId id="273" r:id="rId16"/>
    <p:sldId id="264" r:id="rId17"/>
    <p:sldId id="278" r:id="rId18"/>
    <p:sldId id="282" r:id="rId19"/>
    <p:sldId id="285" r:id="rId20"/>
    <p:sldId id="284" r:id="rId21"/>
    <p:sldId id="286" r:id="rId22"/>
    <p:sldId id="257" r:id="rId23"/>
    <p:sldId id="28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39" autoAdjust="0"/>
    <p:restoredTop sz="94660"/>
  </p:normalViewPr>
  <p:slideViewPr>
    <p:cSldViewPr snapToGrid="0">
      <p:cViewPr varScale="1">
        <p:scale>
          <a:sx n="88" d="100"/>
          <a:sy n="88" d="100"/>
        </p:scale>
        <p:origin x="922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6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987701040681173E-2"/>
          <c:y val="3.4682080924855481E-2"/>
          <c:w val="0.63765373699148531"/>
          <c:h val="0.8940269749518302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ESS @ SG</c:v>
                </c:pt>
              </c:strCache>
            </c:strRef>
          </c:tx>
          <c:spPr>
            <a:solidFill>
              <a:schemeClr val="accent1"/>
            </a:solidFill>
            <a:ln w="13478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ESS @ CM</c:v>
                </c:pt>
              </c:strCache>
            </c:strRef>
          </c:tx>
          <c:spPr>
            <a:solidFill>
              <a:schemeClr val="accent2"/>
            </a:solidFill>
            <a:ln w="13478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x20+4M @ SG</c:v>
                </c:pt>
              </c:strCache>
            </c:strRef>
          </c:tx>
          <c:spPr>
            <a:solidFill>
              <a:schemeClr val="hlink"/>
            </a:solidFill>
            <a:ln w="13478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Sheet1!$B$4:$B$4</c:f>
              <c:numCache>
                <c:formatCode>General</c:formatCode>
                <c:ptCount val="1"/>
                <c:pt idx="0">
                  <c:v>80</c:v>
                </c:pt>
              </c:numCache>
            </c:numRef>
          </c:val>
        </c:ser>
        <c:ser>
          <c:idx val="8"/>
          <c:order val="3"/>
          <c:tx>
            <c:strRef>
              <c:f>Sheet1!$A$5</c:f>
              <c:strCache>
                <c:ptCount val="1"/>
                <c:pt idx="0">
                  <c:v>x20+4M @ CM</c:v>
                </c:pt>
              </c:strCache>
            </c:strRef>
          </c:tx>
          <c:invertIfNegative val="0"/>
          <c:val>
            <c:numRef>
              <c:f>Sheet1!$B$5</c:f>
              <c:numCache>
                <c:formatCode>General</c:formatCode>
                <c:ptCount val="1"/>
                <c:pt idx="0">
                  <c:v>200</c:v>
                </c:pt>
              </c:numCache>
            </c:numRef>
          </c:val>
        </c:ser>
        <c:ser>
          <c:idx val="3"/>
          <c:order val="4"/>
          <c:tx>
            <c:strRef>
              <c:f>Sheet1!$A$6</c:f>
              <c:strCache>
                <c:ptCount val="1"/>
                <c:pt idx="0">
                  <c:v>x20+4M @ CMPZ</c:v>
                </c:pt>
              </c:strCache>
            </c:strRef>
          </c:tx>
          <c:spPr>
            <a:solidFill>
              <a:schemeClr val="folHlink"/>
            </a:solidFill>
            <a:ln w="13478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Sheet1!$B$6:$B$6</c:f>
              <c:numCache>
                <c:formatCode>General</c:formatCode>
                <c:ptCount val="1"/>
                <c:pt idx="0">
                  <c:v>300</c:v>
                </c:pt>
              </c:numCache>
            </c:numRef>
          </c:val>
        </c:ser>
        <c:ser>
          <c:idx val="4"/>
          <c:order val="5"/>
          <c:tx>
            <c:strRef>
              <c:f>Sheet1!$A$7</c:f>
              <c:strCache>
                <c:ptCount val="1"/>
                <c:pt idx="0">
                  <c:v>2x cam @ CMPZ</c:v>
                </c:pt>
              </c:strCache>
            </c:strRef>
          </c:tx>
          <c:spPr>
            <a:solidFill>
              <a:schemeClr val="bg2"/>
            </a:solidFill>
            <a:ln w="13478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Sheet1!$B$7:$B$7</c:f>
              <c:numCache>
                <c:formatCode>General</c:formatCode>
                <c:ptCount val="1"/>
                <c:pt idx="0">
                  <c:v>500</c:v>
                </c:pt>
              </c:numCache>
            </c:numRef>
          </c:val>
        </c:ser>
        <c:ser>
          <c:idx val="5"/>
          <c:order val="6"/>
          <c:tx>
            <c:strRef>
              <c:f>Sheet1!$A$8</c:f>
              <c:strCache>
                <c:ptCount val="1"/>
                <c:pt idx="0">
                  <c:v>4x cam @ CMPZ</c:v>
                </c:pt>
              </c:strCache>
            </c:strRef>
          </c:tx>
          <c:spPr>
            <a:solidFill>
              <a:schemeClr val="tx2"/>
            </a:solidFill>
            <a:ln w="13478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Sheet1!$B$8:$B$8</c:f>
              <c:numCache>
                <c:formatCode>General</c:formatCode>
                <c:ptCount val="1"/>
                <c:pt idx="0">
                  <c:v>700</c:v>
                </c:pt>
              </c:numCache>
            </c:numRef>
          </c:val>
        </c:ser>
        <c:ser>
          <c:idx val="6"/>
          <c:order val="7"/>
          <c:tx>
            <c:strRef>
              <c:f>Sheet1!$A$9</c:f>
              <c:strCache>
                <c:ptCount val="1"/>
                <c:pt idx="0">
                  <c:v>4x cam @ new?</c:v>
                </c:pt>
              </c:strCache>
            </c:strRef>
          </c:tx>
          <c:spPr>
            <a:solidFill>
              <a:srgbClr val="0066CC"/>
            </a:solidFill>
            <a:ln w="13478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Sheet1!$B$9:$B$9</c:f>
              <c:numCache>
                <c:formatCode>General</c:formatCode>
                <c:ptCount val="1"/>
                <c:pt idx="0">
                  <c:v>1300</c:v>
                </c:pt>
              </c:numCache>
            </c:numRef>
          </c:val>
        </c:ser>
        <c:ser>
          <c:idx val="7"/>
          <c:order val="8"/>
          <c:tx>
            <c:strRef>
              <c:f>Sheet1!$A$10</c:f>
              <c:strCache>
                <c:ptCount val="1"/>
                <c:pt idx="0">
                  <c:v>8x cam @ new?</c:v>
                </c:pt>
              </c:strCache>
            </c:strRef>
          </c:tx>
          <c:spPr>
            <a:solidFill>
              <a:srgbClr val="CCCCFF"/>
            </a:solidFill>
            <a:ln w="13478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Sheet1!$B$10:$B$10</c:f>
              <c:numCache>
                <c:formatCode>General</c:formatCode>
                <c:ptCount val="1"/>
                <c:pt idx="0">
                  <c:v>2600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107665600"/>
        <c:axId val="1107662336"/>
        <c:axId val="0"/>
      </c:bar3DChart>
      <c:catAx>
        <c:axId val="1107665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37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91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076623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07662336"/>
        <c:scaling>
          <c:orientation val="minMax"/>
        </c:scaling>
        <c:delete val="0"/>
        <c:axPos val="l"/>
        <c:majorGridlines>
          <c:spPr>
            <a:ln w="3370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37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91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107665600"/>
        <c:crosses val="autoZero"/>
        <c:crossBetween val="between"/>
      </c:valAx>
      <c:spPr>
        <a:noFill/>
        <a:ln w="26956">
          <a:noFill/>
        </a:ln>
      </c:spPr>
    </c:plotArea>
    <c:legend>
      <c:legendPos val="r"/>
      <c:layout>
        <c:manualLayout>
          <c:xMode val="edge"/>
          <c:yMode val="edge"/>
          <c:x val="0.73982970671712389"/>
          <c:y val="0.1753371868978805"/>
          <c:w val="0.24361765213977596"/>
          <c:h val="0.68880297639608656"/>
        </c:manualLayout>
      </c:layout>
      <c:overlay val="0"/>
      <c:spPr>
        <a:noFill/>
        <a:ln w="3370">
          <a:solidFill>
            <a:schemeClr val="tx1"/>
          </a:solidFill>
          <a:prstDash val="solid"/>
        </a:ln>
      </c:spPr>
      <c:txPr>
        <a:bodyPr/>
        <a:lstStyle/>
        <a:p>
          <a:pPr>
            <a:defRPr sz="1756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1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DE655-55E7-4C4E-9958-8A9CFDF07B5F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1BF53-EFFE-4908-A86F-35D43B01D7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192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1BF53-EFFE-4908-A86F-35D43B01D72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54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BA998-1798-4510-9D4A-FE15C62D4CC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047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BA998-1798-4510-9D4A-FE15C62D4CC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5749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07837C-0657-4FBE-ADA2-58B386338FC1}" type="slidenum">
              <a:rPr lang="en-US"/>
              <a:pPr/>
              <a:t>5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211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Processing</a:t>
            </a:r>
            <a:r>
              <a:rPr lang="en-GB" baseline="0" dirty="0" smtClean="0"/>
              <a:t> and reconstruction procedures has not changed since then. What has changed was the SW</a:t>
            </a:r>
            <a:r>
              <a:rPr lang="en-GB" baseline="0" smtClean="0"/>
              <a:t>, the HW </a:t>
            </a:r>
            <a:r>
              <a:rPr lang="en-GB" baseline="0" dirty="0" smtClean="0"/>
              <a:t>and scanning techniques.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1BF53-EFFE-4908-A86F-35D43B01D72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76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BA998-1798-4510-9D4A-FE15C62D4CC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7355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1BF53-EFFE-4908-A86F-35D43B01D72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57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1BF53-EFFE-4908-A86F-35D43B01D72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344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BC2CE-E843-4EB6-9311-5A26E1607BA5}" type="datetime1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914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18BE1-A3B5-4889-AE05-25E6358E7767}" type="datetime1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67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634A7-46EA-484A-B78E-6E089A4B0507}" type="datetime1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764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6E440-20E9-4EE5-BD69-F5847DFF547D}" type="datetime1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66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7317F-4121-42ED-B439-000BEBB23BFD}" type="datetime1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722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B9EC-1602-46B8-A5AB-49DB31207E5D}" type="datetime1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5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0F33-996F-491F-B9E7-2CEF43C662D1}" type="datetime1">
              <a:rPr lang="en-US" smtClean="0"/>
              <a:t>6/1/2018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450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45512-FA15-4073-B336-50E5E13EC57F}" type="datetime1">
              <a:rPr lang="en-US" smtClean="0"/>
              <a:t>6/1/2018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07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567F2-A534-485D-8AF6-07F047C179D5}" type="datetime1">
              <a:rPr lang="en-US" smtClean="0"/>
              <a:t>6/1/2018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841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FAFAE-454E-4EFF-BAEF-D33F850F8850}" type="datetime1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567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61D5F-93FB-47D1-A4C9-07B89E721996}" type="datetime1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741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722F9-DC96-4BAE-AA5C-29B38994AD4B}" type="datetime1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8DBC3-93BA-4C7F-A12D-1E9E360F09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363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png"/><Relationship Id="rId18" Type="http://schemas.microsoft.com/office/2007/relationships/hdphoto" Target="../media/hdphoto3.wdp"/><Relationship Id="rId3" Type="http://schemas.openxmlformats.org/officeDocument/2006/relationships/image" Target="../media/image25.jpg"/><Relationship Id="rId7" Type="http://schemas.openxmlformats.org/officeDocument/2006/relationships/image" Target="../media/image28.jp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image" Target="../media/image13.emf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2.png"/><Relationship Id="rId5" Type="http://schemas.microsoft.com/office/2007/relationships/hdphoto" Target="../media/hdphoto2.wdp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26.png"/><Relationship Id="rId9" Type="http://schemas.openxmlformats.org/officeDocument/2006/relationships/image" Target="../media/image30.jpeg"/><Relationship Id="rId1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wm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3.emf"/><Relationship Id="rId7" Type="http://schemas.openxmlformats.org/officeDocument/2006/relationships/image" Target="../media/image17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emf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European Scanning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Andrey Alexandrov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41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622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Distortion corrections for CM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262" y="1069197"/>
            <a:ext cx="8113476" cy="2737238"/>
          </a:xfrm>
          <a:prstGeom prst="rect">
            <a:avLst/>
          </a:prstGeom>
        </p:spPr>
      </p:pic>
      <p:pic>
        <p:nvPicPr>
          <p:cNvPr id="6" name="Picture 18" descr="focal_cor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2064" y="4025949"/>
            <a:ext cx="5131062" cy="252600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pic>
        <p:nvPicPr>
          <p:cNvPr id="8" name="Picture 15" descr="correction_map.gif"/>
          <p:cNvPicPr>
            <a:picLocks noChangeAspect="1"/>
          </p:cNvPicPr>
          <p:nvPr/>
        </p:nvPicPr>
        <p:blipFill rotWithShape="1">
          <a:blip r:embed="rId4" cstate="print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9" t="7578" r="6227" b="1232"/>
          <a:stretch/>
        </p:blipFill>
        <p:spPr bwMode="auto">
          <a:xfrm>
            <a:off x="126396" y="4025949"/>
            <a:ext cx="3617940" cy="2725733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50802" y="3808402"/>
            <a:ext cx="3852282" cy="215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XY-corrections: </a:t>
            </a:r>
            <a:r>
              <a:rPr lang="en-US" sz="1400" b="1" dirty="0">
                <a:solidFill>
                  <a:schemeClr val="tx2"/>
                </a:solidFill>
                <a:latin typeface="Calibri" pitchFamily="34" charset="0"/>
              </a:rPr>
              <a:t>up to 1.5 µm 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near </a:t>
            </a:r>
            <a:r>
              <a:rPr lang="en-US" sz="1400" b="1" dirty="0">
                <a:solidFill>
                  <a:schemeClr val="tx2"/>
                </a:solidFill>
                <a:latin typeface="Calibri" pitchFamily="34" charset="0"/>
              </a:rPr>
              <a:t>the view corners</a:t>
            </a:r>
            <a:endParaRPr lang="it-IT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4139429" y="3808538"/>
            <a:ext cx="457633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  <a:latin typeface="Calibri" pitchFamily="34" charset="0"/>
              </a:rPr>
              <a:t>Z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-corrections: ~3 µm near </a:t>
            </a:r>
            <a:r>
              <a:rPr lang="en-US" sz="1400" b="1" dirty="0">
                <a:solidFill>
                  <a:schemeClr val="tx2"/>
                </a:solidFill>
                <a:latin typeface="Calibri" pitchFamily="34" charset="0"/>
              </a:rPr>
              <a:t>the view </a:t>
            </a:r>
            <a:r>
              <a:rPr lang="en-US" sz="1400" b="1" dirty="0" smtClean="0">
                <a:solidFill>
                  <a:schemeClr val="tx2"/>
                </a:solidFill>
                <a:latin typeface="Calibri" pitchFamily="34" charset="0"/>
              </a:rPr>
              <a:t>corners</a:t>
            </a:r>
            <a:endParaRPr lang="it-IT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6385" y="1443105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3606" y="271358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482761" y="119753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77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62781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Microtracking</a:t>
            </a:r>
            <a:r>
              <a:rPr lang="en-US" dirty="0" smtClean="0"/>
              <a:t> performance in CM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0491" y="5976703"/>
            <a:ext cx="7754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“</a:t>
            </a:r>
            <a:r>
              <a:rPr lang="en-US" b="1" dirty="0" smtClean="0"/>
              <a:t>The Continuous Motion Technique for a New Generation of Scanning Systems</a:t>
            </a:r>
            <a:r>
              <a:rPr lang="en-US" dirty="0" smtClean="0"/>
              <a:t>” in Scientific Reports 7: 7310 2017, </a:t>
            </a:r>
            <a:r>
              <a:rPr lang="en-US" dirty="0"/>
              <a:t>DOI:10.1038/s41598-017-07869-3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394" y="4221336"/>
            <a:ext cx="7300651" cy="1755367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738" y="1318680"/>
            <a:ext cx="5139257" cy="2781840"/>
          </a:xfrm>
          <a:prstGeom prst="rect">
            <a:avLst/>
          </a:prstGeom>
          <a:ln>
            <a:solidFill>
              <a:srgbClr val="00B050"/>
            </a:solidFill>
          </a:ln>
        </p:spPr>
      </p:pic>
      <p:grpSp>
        <p:nvGrpSpPr>
          <p:cNvPr id="12" name="Group 11"/>
          <p:cNvGrpSpPr/>
          <p:nvPr/>
        </p:nvGrpSpPr>
        <p:grpSpPr>
          <a:xfrm>
            <a:off x="6295556" y="2248725"/>
            <a:ext cx="2502193" cy="921749"/>
            <a:chOff x="6239219" y="3285134"/>
            <a:chExt cx="2502193" cy="921749"/>
          </a:xfrm>
        </p:grpSpPr>
        <p:sp>
          <p:nvSpPr>
            <p:cNvPr id="8" name="TextBox 7"/>
            <p:cNvSpPr txBox="1"/>
            <p:nvPr/>
          </p:nvSpPr>
          <p:spPr>
            <a:xfrm>
              <a:off x="6460964" y="3285134"/>
              <a:ext cx="1903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/>
                <a:t>Scanning speed:</a:t>
              </a:r>
              <a:endParaRPr lang="en-US" sz="2000" b="1" dirty="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6239219" y="3745218"/>
              <a:ext cx="2502193" cy="461665"/>
              <a:chOff x="6320773" y="3745218"/>
              <a:chExt cx="2502193" cy="46166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6320773" y="3745218"/>
                <a:ext cx="49564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/>
                  <a:t>84</a:t>
                </a:r>
                <a:endParaRPr lang="en-US" sz="2400" dirty="0"/>
              </a:p>
            </p:txBody>
          </p:sp>
          <p:sp>
            <p:nvSpPr>
              <p:cNvPr id="10" name="Right Arrow 9"/>
              <p:cNvSpPr/>
              <p:nvPr/>
            </p:nvSpPr>
            <p:spPr>
              <a:xfrm>
                <a:off x="6897976" y="3773375"/>
                <a:ext cx="363543" cy="405351"/>
              </a:xfrm>
              <a:prstGeom prst="right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343074" y="3745218"/>
                <a:ext cx="147989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/>
                  <a:t>190 cm</a:t>
                </a:r>
                <a:r>
                  <a:rPr lang="en-GB" sz="2400" baseline="30000" dirty="0" smtClean="0"/>
                  <a:t>2</a:t>
                </a:r>
                <a:r>
                  <a:rPr lang="en-GB" sz="2400" dirty="0" smtClean="0"/>
                  <a:t>/h</a:t>
                </a:r>
                <a:endParaRPr lang="en-US" sz="2400" dirty="0"/>
              </a:p>
            </p:txBody>
          </p:sp>
        </p:grp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96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M_full_video_v6_c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24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0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3894" y="1170658"/>
            <a:ext cx="1117809" cy="891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8327" y="3545097"/>
            <a:ext cx="1458019" cy="957977"/>
          </a:xfrm>
          <a:prstGeom prst="rect">
            <a:avLst/>
          </a:prstGeom>
        </p:spPr>
      </p:pic>
      <p:sp>
        <p:nvSpPr>
          <p:cNvPr id="92" name="Rectangle 45"/>
          <p:cNvSpPr>
            <a:spLocks noChangeArrowheads="1"/>
          </p:cNvSpPr>
          <p:nvPr/>
        </p:nvSpPr>
        <p:spPr bwMode="auto">
          <a:xfrm>
            <a:off x="5789718" y="2140561"/>
            <a:ext cx="1768098" cy="2701040"/>
          </a:xfrm>
          <a:prstGeom prst="rect">
            <a:avLst/>
          </a:prstGeom>
          <a:solidFill>
            <a:srgbClr val="00B0F0">
              <a:alpha val="50000"/>
            </a:srgbClr>
          </a:solidFill>
          <a:ln w="25400">
            <a:solidFill>
              <a:srgbClr val="0000FF"/>
            </a:solidFill>
            <a:prstDash val="sysDot"/>
            <a:miter lim="800000"/>
            <a:headEnd/>
            <a:tailEnd/>
          </a:ln>
          <a:effectLst>
            <a:softEdge rad="31750"/>
          </a:effectLst>
          <a:extLst/>
        </p:spPr>
        <p:txBody>
          <a:bodyPr wrap="none" anchor="ctr"/>
          <a:lstStyle/>
          <a:p>
            <a:endParaRPr lang="it-IT" sz="135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" contras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" b="3837"/>
          <a:stretch/>
        </p:blipFill>
        <p:spPr>
          <a:xfrm>
            <a:off x="5894345" y="2665090"/>
            <a:ext cx="1528908" cy="93451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95" name="Oval 94"/>
          <p:cNvSpPr/>
          <p:nvPr/>
        </p:nvSpPr>
        <p:spPr>
          <a:xfrm>
            <a:off x="5946901" y="3612829"/>
            <a:ext cx="1450958" cy="1125867"/>
          </a:xfrm>
          <a:prstGeom prst="ellipse">
            <a:avLst/>
          </a:prstGeom>
          <a:solidFill>
            <a:srgbClr val="00B050">
              <a:alpha val="70000"/>
            </a:srgb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 dirty="0"/>
          </a:p>
        </p:txBody>
      </p:sp>
      <p:sp>
        <p:nvSpPr>
          <p:cNvPr id="24" name="Rectangle 45"/>
          <p:cNvSpPr>
            <a:spLocks noChangeArrowheads="1"/>
          </p:cNvSpPr>
          <p:nvPr/>
        </p:nvSpPr>
        <p:spPr bwMode="auto">
          <a:xfrm>
            <a:off x="2357438" y="1169829"/>
            <a:ext cx="3344788" cy="3921919"/>
          </a:xfrm>
          <a:prstGeom prst="rect">
            <a:avLst/>
          </a:prstGeom>
          <a:solidFill>
            <a:srgbClr val="00B0F0">
              <a:alpha val="50000"/>
            </a:srgbClr>
          </a:solidFill>
          <a:ln w="25400">
            <a:solidFill>
              <a:srgbClr val="0000FF"/>
            </a:solidFill>
            <a:prstDash val="sysDot"/>
            <a:miter lim="800000"/>
            <a:headEnd/>
            <a:tailEnd/>
          </a:ln>
          <a:effectLst>
            <a:softEdge rad="31750"/>
          </a:effectLst>
          <a:extLst/>
        </p:spPr>
        <p:txBody>
          <a:bodyPr wrap="none" anchor="ctr"/>
          <a:lstStyle/>
          <a:p>
            <a:endParaRPr lang="it-IT" sz="135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9938" y="4246157"/>
            <a:ext cx="959469" cy="71180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3993" y="4022584"/>
            <a:ext cx="1524245" cy="8957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7530" y="1248000"/>
            <a:ext cx="1111448" cy="940457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7" name="Oval 26"/>
          <p:cNvSpPr/>
          <p:nvPr/>
        </p:nvSpPr>
        <p:spPr>
          <a:xfrm>
            <a:off x="2414588" y="1770702"/>
            <a:ext cx="2918024" cy="2713826"/>
          </a:xfrm>
          <a:prstGeom prst="ellipse">
            <a:avLst/>
          </a:prstGeom>
          <a:solidFill>
            <a:srgbClr val="00B050">
              <a:alpha val="70000"/>
            </a:srgb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406960" y="2185951"/>
            <a:ext cx="1177289" cy="715607"/>
          </a:xfrm>
          <a:prstGeom prst="rect">
            <a:avLst/>
          </a:prstGeom>
        </p:spPr>
      </p:pic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2591215" y="2405041"/>
            <a:ext cx="1651547" cy="1165212"/>
          </a:xfrm>
          <a:prstGeom prst="roundRect">
            <a:avLst>
              <a:gd name="adj" fmla="val 16667"/>
            </a:avLst>
          </a:prstGeom>
          <a:blipFill dpi="0"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 algn="ctr">
            <a:solidFill>
              <a:srgbClr val="0F6FC6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  <a:softEdge rad="31750"/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en-US" sz="330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4616" y="3606469"/>
            <a:ext cx="540000" cy="540000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>
            <a:softEdge rad="3175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1266" y="2179540"/>
            <a:ext cx="540000" cy="540000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6899" y="2942160"/>
            <a:ext cx="540000" cy="540000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817" y="3776456"/>
            <a:ext cx="540000" cy="540000"/>
          </a:xfrm>
          <a:prstGeom prst="rect">
            <a:avLst/>
          </a:prstGeom>
          <a:solidFill>
            <a:schemeClr val="bg1"/>
          </a:solidFill>
          <a:effectLst>
            <a:softEdge rad="31750"/>
          </a:effectLst>
        </p:spPr>
      </p:pic>
      <p:sp>
        <p:nvSpPr>
          <p:cNvPr id="17" name="Up-Down Arrow 16"/>
          <p:cNvSpPr/>
          <p:nvPr/>
        </p:nvSpPr>
        <p:spPr>
          <a:xfrm rot="14807867">
            <a:off x="7362215" y="2502608"/>
            <a:ext cx="247650" cy="509567"/>
          </a:xfrm>
          <a:prstGeom prst="upDownArrow">
            <a:avLst/>
          </a:prstGeom>
          <a:gradFill rotWithShape="1">
            <a:gsLst>
              <a:gs pos="0">
                <a:srgbClr val="8064A2">
                  <a:tint val="50000"/>
                  <a:satMod val="300000"/>
                </a:srgbClr>
              </a:gs>
              <a:gs pos="35000">
                <a:srgbClr val="8064A2">
                  <a:tint val="37000"/>
                  <a:satMod val="300000"/>
                </a:srgbClr>
              </a:gs>
              <a:gs pos="100000">
                <a:srgbClr val="8064A2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1" name="Up-Down Arrow 20"/>
          <p:cNvSpPr/>
          <p:nvPr/>
        </p:nvSpPr>
        <p:spPr>
          <a:xfrm rot="18478873">
            <a:off x="7215904" y="3148758"/>
            <a:ext cx="234553" cy="658664"/>
          </a:xfrm>
          <a:prstGeom prst="upDownArrow">
            <a:avLst/>
          </a:prstGeom>
          <a:gradFill rotWithShape="1">
            <a:gsLst>
              <a:gs pos="0">
                <a:srgbClr val="8064A2">
                  <a:tint val="50000"/>
                  <a:satMod val="300000"/>
                </a:srgbClr>
              </a:gs>
              <a:gs pos="35000">
                <a:srgbClr val="8064A2">
                  <a:tint val="37000"/>
                  <a:satMod val="300000"/>
                </a:srgbClr>
              </a:gs>
              <a:gs pos="100000">
                <a:srgbClr val="8064A2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23" name="Up-Down Arrow 22"/>
          <p:cNvSpPr/>
          <p:nvPr/>
        </p:nvSpPr>
        <p:spPr>
          <a:xfrm rot="16200000">
            <a:off x="5728611" y="1331824"/>
            <a:ext cx="234553" cy="576668"/>
          </a:xfrm>
          <a:prstGeom prst="upDownArrow">
            <a:avLst/>
          </a:prstGeom>
          <a:gradFill rotWithShape="1">
            <a:gsLst>
              <a:gs pos="0">
                <a:srgbClr val="8064A2">
                  <a:tint val="50000"/>
                  <a:satMod val="300000"/>
                </a:srgbClr>
              </a:gs>
              <a:gs pos="35000">
                <a:srgbClr val="8064A2">
                  <a:tint val="37000"/>
                  <a:satMod val="300000"/>
                </a:srgbClr>
              </a:gs>
              <a:gs pos="100000">
                <a:srgbClr val="8064A2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Text" lastClr="000000"/>
              </a:solidFill>
              <a:latin typeface="Calibri"/>
            </a:endParaRPr>
          </a:p>
        </p:txBody>
      </p:sp>
      <p:cxnSp>
        <p:nvCxnSpPr>
          <p:cNvPr id="28" name="AutoShape 41"/>
          <p:cNvCxnSpPr>
            <a:cxnSpLocks noChangeShapeType="1"/>
          </p:cNvCxnSpPr>
          <p:nvPr/>
        </p:nvCxnSpPr>
        <p:spPr bwMode="auto">
          <a:xfrm>
            <a:off x="4274299" y="3014556"/>
            <a:ext cx="358853" cy="97206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1" name="AutoShape 41"/>
          <p:cNvCxnSpPr>
            <a:cxnSpLocks noChangeShapeType="1"/>
          </p:cNvCxnSpPr>
          <p:nvPr/>
        </p:nvCxnSpPr>
        <p:spPr bwMode="auto">
          <a:xfrm>
            <a:off x="4698290" y="2697936"/>
            <a:ext cx="122001" cy="247027"/>
          </a:xfrm>
          <a:prstGeom prst="straightConnector1">
            <a:avLst/>
          </a:prstGeom>
          <a:noFill/>
          <a:ln w="25400" cmpd="sng">
            <a:solidFill>
              <a:srgbClr val="7030A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AutoShape 41"/>
          <p:cNvCxnSpPr>
            <a:cxnSpLocks noChangeShapeType="1"/>
          </p:cNvCxnSpPr>
          <p:nvPr/>
        </p:nvCxnSpPr>
        <p:spPr bwMode="auto">
          <a:xfrm flipH="1" flipV="1">
            <a:off x="5133288" y="3320098"/>
            <a:ext cx="1212377" cy="585370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AutoShape 41"/>
          <p:cNvCxnSpPr>
            <a:cxnSpLocks noChangeShapeType="1"/>
          </p:cNvCxnSpPr>
          <p:nvPr/>
        </p:nvCxnSpPr>
        <p:spPr bwMode="auto">
          <a:xfrm flipH="1">
            <a:off x="4347622" y="3324216"/>
            <a:ext cx="260117" cy="260412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AutoShape 41"/>
          <p:cNvCxnSpPr>
            <a:cxnSpLocks noChangeShapeType="1"/>
          </p:cNvCxnSpPr>
          <p:nvPr/>
        </p:nvCxnSpPr>
        <p:spPr bwMode="auto">
          <a:xfrm flipH="1" flipV="1">
            <a:off x="4791966" y="2704604"/>
            <a:ext cx="126653" cy="247028"/>
          </a:xfrm>
          <a:prstGeom prst="straightConnector1">
            <a:avLst/>
          </a:prstGeom>
          <a:noFill/>
          <a:ln w="25400" cmpd="sng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AutoShape 41"/>
          <p:cNvCxnSpPr>
            <a:cxnSpLocks noChangeShapeType="1"/>
          </p:cNvCxnSpPr>
          <p:nvPr/>
        </p:nvCxnSpPr>
        <p:spPr bwMode="auto">
          <a:xfrm>
            <a:off x="5181745" y="3254124"/>
            <a:ext cx="1176240" cy="563645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AutoShape 41"/>
          <p:cNvCxnSpPr>
            <a:cxnSpLocks noChangeShapeType="1"/>
          </p:cNvCxnSpPr>
          <p:nvPr/>
        </p:nvCxnSpPr>
        <p:spPr bwMode="auto">
          <a:xfrm flipH="1">
            <a:off x="4531531" y="3454895"/>
            <a:ext cx="176153" cy="161210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9" name="AutoShape 41"/>
          <p:cNvCxnSpPr>
            <a:cxnSpLocks noChangeShapeType="1"/>
          </p:cNvCxnSpPr>
          <p:nvPr/>
        </p:nvCxnSpPr>
        <p:spPr bwMode="auto">
          <a:xfrm flipV="1">
            <a:off x="4463788" y="3401900"/>
            <a:ext cx="183568" cy="189589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AutoShape 41"/>
          <p:cNvCxnSpPr>
            <a:cxnSpLocks noChangeShapeType="1"/>
          </p:cNvCxnSpPr>
          <p:nvPr/>
        </p:nvCxnSpPr>
        <p:spPr bwMode="auto">
          <a:xfrm flipH="1" flipV="1">
            <a:off x="4246030" y="2918795"/>
            <a:ext cx="352469" cy="95760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AutoShape 41"/>
          <p:cNvCxnSpPr>
            <a:cxnSpLocks noChangeShapeType="1"/>
            <a:endCxn id="6" idx="0"/>
          </p:cNvCxnSpPr>
          <p:nvPr/>
        </p:nvCxnSpPr>
        <p:spPr bwMode="auto">
          <a:xfrm flipH="1">
            <a:off x="4581266" y="1995752"/>
            <a:ext cx="103770" cy="183788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7" name="AutoShape 41"/>
          <p:cNvCxnSpPr>
            <a:cxnSpLocks noChangeShapeType="1"/>
          </p:cNvCxnSpPr>
          <p:nvPr/>
        </p:nvCxnSpPr>
        <p:spPr bwMode="auto">
          <a:xfrm flipV="1">
            <a:off x="4500675" y="1903242"/>
            <a:ext cx="118052" cy="247712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3" name="AutoShape 41"/>
          <p:cNvCxnSpPr>
            <a:cxnSpLocks noChangeShapeType="1"/>
          </p:cNvCxnSpPr>
          <p:nvPr/>
        </p:nvCxnSpPr>
        <p:spPr bwMode="auto">
          <a:xfrm flipV="1">
            <a:off x="6572349" y="3471001"/>
            <a:ext cx="3472" cy="315638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 type="arrow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4" name="AutoShape 41"/>
          <p:cNvCxnSpPr>
            <a:cxnSpLocks noChangeShapeType="1"/>
          </p:cNvCxnSpPr>
          <p:nvPr/>
        </p:nvCxnSpPr>
        <p:spPr bwMode="auto">
          <a:xfrm flipH="1">
            <a:off x="6659047" y="3487222"/>
            <a:ext cx="1345" cy="28311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 type="arrow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" name="AutoShape 41"/>
          <p:cNvCxnSpPr>
            <a:cxnSpLocks noChangeShapeType="1"/>
          </p:cNvCxnSpPr>
          <p:nvPr/>
        </p:nvCxnSpPr>
        <p:spPr bwMode="auto">
          <a:xfrm flipH="1" flipV="1">
            <a:off x="4442731" y="4146471"/>
            <a:ext cx="76663" cy="210080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 type="arrow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" name="AutoShape 41"/>
          <p:cNvCxnSpPr>
            <a:cxnSpLocks noChangeShapeType="1"/>
          </p:cNvCxnSpPr>
          <p:nvPr/>
        </p:nvCxnSpPr>
        <p:spPr bwMode="auto">
          <a:xfrm>
            <a:off x="4519394" y="4154022"/>
            <a:ext cx="79398" cy="198378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7" name="TextBox 116"/>
          <p:cNvSpPr txBox="1"/>
          <p:nvPr/>
        </p:nvSpPr>
        <p:spPr>
          <a:xfrm>
            <a:off x="3099957" y="1951563"/>
            <a:ext cx="87876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LASSO</a:t>
            </a:r>
            <a:endParaRPr lang="it-IT" sz="1350" dirty="0"/>
          </a:p>
        </p:txBody>
      </p:sp>
      <p:sp>
        <p:nvSpPr>
          <p:cNvPr id="118" name="TextBox 117"/>
          <p:cNvSpPr txBox="1"/>
          <p:nvPr/>
        </p:nvSpPr>
        <p:spPr>
          <a:xfrm>
            <a:off x="2414587" y="1184863"/>
            <a:ext cx="10919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Main PC</a:t>
            </a:r>
            <a:endParaRPr lang="it-IT" sz="1350" dirty="0"/>
          </a:p>
        </p:txBody>
      </p:sp>
      <p:sp>
        <p:nvSpPr>
          <p:cNvPr id="119" name="TextBox 118"/>
          <p:cNvSpPr txBox="1"/>
          <p:nvPr/>
        </p:nvSpPr>
        <p:spPr>
          <a:xfrm>
            <a:off x="3825642" y="1133179"/>
            <a:ext cx="12927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 err="1" smtClean="0"/>
              <a:t>Framegrabber</a:t>
            </a:r>
            <a:r>
              <a:rPr lang="en-US" sz="1350" b="1" dirty="0" smtClean="0"/>
              <a:t/>
            </a:r>
            <a:br>
              <a:rPr lang="en-US" sz="1350" b="1" dirty="0" smtClean="0"/>
            </a:br>
            <a:r>
              <a:rPr lang="en-US" sz="1350" b="1" dirty="0" smtClean="0"/>
              <a:t>Board</a:t>
            </a:r>
            <a:endParaRPr lang="it-IT" sz="135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5111063" y="4540358"/>
            <a:ext cx="50045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smtClean="0"/>
              <a:t>GPU</a:t>
            </a:r>
            <a:endParaRPr lang="it-IT" sz="1350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2462199" y="4179765"/>
            <a:ext cx="5116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HDD</a:t>
            </a:r>
            <a:endParaRPr lang="it-IT" sz="135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5729598" y="2633579"/>
            <a:ext cx="128541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smtClean="0"/>
              <a:t>Motion Control</a:t>
            </a:r>
            <a:br>
              <a:rPr lang="en-US" sz="1350" b="1" dirty="0" smtClean="0"/>
            </a:br>
            <a:r>
              <a:rPr lang="en-US" sz="1350" b="1" dirty="0" smtClean="0"/>
              <a:t>Board</a:t>
            </a:r>
            <a:endParaRPr lang="it-IT" sz="1350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8061048" y="1906766"/>
            <a:ext cx="69057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350" dirty="0" smtClean="0"/>
              <a:t>Z-stage</a:t>
            </a:r>
            <a:endParaRPr lang="it-IT" sz="1350" dirty="0"/>
          </a:p>
        </p:txBody>
      </p:sp>
      <p:sp>
        <p:nvSpPr>
          <p:cNvPr id="124" name="TextBox 123"/>
          <p:cNvSpPr txBox="1"/>
          <p:nvPr/>
        </p:nvSpPr>
        <p:spPr>
          <a:xfrm>
            <a:off x="7653880" y="4395156"/>
            <a:ext cx="7835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/>
              <a:t>XY-stage</a:t>
            </a:r>
            <a:endParaRPr lang="it-IT" sz="1350" dirty="0"/>
          </a:p>
        </p:txBody>
      </p:sp>
      <p:sp>
        <p:nvSpPr>
          <p:cNvPr id="126" name="Rectangle 125"/>
          <p:cNvSpPr/>
          <p:nvPr/>
        </p:nvSpPr>
        <p:spPr>
          <a:xfrm>
            <a:off x="5797627" y="2399031"/>
            <a:ext cx="115929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/>
              <a:t>(</a:t>
            </a:r>
            <a:r>
              <a:rPr lang="en-US" sz="1350" dirty="0" err="1"/>
              <a:t>WinXP</a:t>
            </a:r>
            <a:r>
              <a:rPr lang="en-US" sz="1350" dirty="0"/>
              <a:t> 32bit)</a:t>
            </a:r>
            <a:endParaRPr lang="it-IT" sz="1350" dirty="0"/>
          </a:p>
        </p:txBody>
      </p:sp>
      <p:sp>
        <p:nvSpPr>
          <p:cNvPr id="127" name="Title 1"/>
          <p:cNvSpPr>
            <a:spLocks noGrp="1"/>
          </p:cNvSpPr>
          <p:nvPr>
            <p:ph type="title"/>
          </p:nvPr>
        </p:nvSpPr>
        <p:spPr>
          <a:xfrm>
            <a:off x="780981" y="323493"/>
            <a:ext cx="7543800" cy="735723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LASSO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200" dirty="0" smtClean="0"/>
              <a:t>Large </a:t>
            </a:r>
            <a:r>
              <a:rPr lang="en-US" sz="3200" dirty="0"/>
              <a:t>Angle Scanning System for OPERA</a:t>
            </a:r>
            <a:endParaRPr lang="it-IT" sz="3200" dirty="0"/>
          </a:p>
        </p:txBody>
      </p:sp>
      <p:sp>
        <p:nvSpPr>
          <p:cNvPr id="128" name="Rounded Rectangle 127"/>
          <p:cNvSpPr/>
          <p:nvPr/>
        </p:nvSpPr>
        <p:spPr>
          <a:xfrm>
            <a:off x="279730" y="1176504"/>
            <a:ext cx="1977185" cy="3870368"/>
          </a:xfrm>
          <a:prstGeom prst="roundRect">
            <a:avLst/>
          </a:prstGeom>
          <a:solidFill>
            <a:schemeClr val="accent1"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Legend:</a:t>
            </a:r>
            <a:endParaRPr lang="it-IT" dirty="0">
              <a:solidFill>
                <a:schemeClr val="tx1"/>
              </a:solidFill>
            </a:endParaRPr>
          </a:p>
        </p:txBody>
      </p:sp>
      <p:cxnSp>
        <p:nvCxnSpPr>
          <p:cNvPr id="129" name="AutoShape 41"/>
          <p:cNvCxnSpPr>
            <a:cxnSpLocks noChangeShapeType="1"/>
          </p:cNvCxnSpPr>
          <p:nvPr/>
        </p:nvCxnSpPr>
        <p:spPr bwMode="auto">
          <a:xfrm>
            <a:off x="371624" y="4094827"/>
            <a:ext cx="429784" cy="5024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0" name="AutoShape 41"/>
          <p:cNvCxnSpPr>
            <a:cxnSpLocks noChangeShapeType="1"/>
          </p:cNvCxnSpPr>
          <p:nvPr/>
        </p:nvCxnSpPr>
        <p:spPr bwMode="auto">
          <a:xfrm flipV="1">
            <a:off x="372603" y="3862105"/>
            <a:ext cx="429784" cy="2825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3" name="AutoShape 41"/>
          <p:cNvCxnSpPr>
            <a:cxnSpLocks noChangeShapeType="1"/>
          </p:cNvCxnSpPr>
          <p:nvPr/>
        </p:nvCxnSpPr>
        <p:spPr bwMode="auto">
          <a:xfrm>
            <a:off x="372603" y="4328128"/>
            <a:ext cx="429784" cy="5024"/>
          </a:xfrm>
          <a:prstGeom prst="straightConnector1">
            <a:avLst/>
          </a:prstGeom>
          <a:noFill/>
          <a:ln w="25400">
            <a:solidFill>
              <a:srgbClr val="FFFF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34" name="Picture 13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602" y="2256296"/>
            <a:ext cx="270000" cy="270000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602" y="1954486"/>
            <a:ext cx="270000" cy="270000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624" y="2567478"/>
            <a:ext cx="270000" cy="270000"/>
          </a:xfrm>
          <a:prstGeom prst="rect">
            <a:avLst/>
          </a:prstGeom>
          <a:solidFill>
            <a:schemeClr val="bg1"/>
          </a:solidFill>
          <a:effectLst>
            <a:softEdge rad="12700"/>
          </a:effectLst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602" y="2866318"/>
            <a:ext cx="270000" cy="270000"/>
          </a:xfrm>
          <a:prstGeom prst="rect">
            <a:avLst/>
          </a:prstGeom>
          <a:solidFill>
            <a:schemeClr val="bg1"/>
          </a:solidFill>
          <a:ln w="25400">
            <a:noFill/>
          </a:ln>
          <a:effectLst>
            <a:softEdge rad="12700"/>
          </a:effectLst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281" y="3165888"/>
            <a:ext cx="270000" cy="270000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139" name="Up-Down Arrow 138"/>
          <p:cNvSpPr/>
          <p:nvPr/>
        </p:nvSpPr>
        <p:spPr>
          <a:xfrm rot="16200000">
            <a:off x="462691" y="4407455"/>
            <a:ext cx="247650" cy="429784"/>
          </a:xfrm>
          <a:prstGeom prst="upDownArrow">
            <a:avLst/>
          </a:prstGeom>
          <a:gradFill rotWithShape="1">
            <a:gsLst>
              <a:gs pos="0">
                <a:srgbClr val="8064A2">
                  <a:tint val="50000"/>
                  <a:satMod val="300000"/>
                </a:srgbClr>
              </a:gs>
              <a:gs pos="35000">
                <a:srgbClr val="8064A2">
                  <a:tint val="37000"/>
                  <a:satMod val="300000"/>
                </a:srgbClr>
              </a:gs>
              <a:gs pos="100000">
                <a:srgbClr val="8064A2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064A2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40" name="Rounded Rectangle 139"/>
          <p:cNvSpPr>
            <a:spLocks noChangeAspect="1" noChangeArrowheads="1"/>
          </p:cNvSpPr>
          <p:nvPr/>
        </p:nvSpPr>
        <p:spPr bwMode="auto">
          <a:xfrm>
            <a:off x="307330" y="1632177"/>
            <a:ext cx="382303" cy="270000"/>
          </a:xfrm>
          <a:prstGeom prst="roundRect">
            <a:avLst>
              <a:gd name="adj" fmla="val 16667"/>
            </a:avLst>
          </a:prstGeom>
          <a:blipFill dpi="0" rotWithShape="1">
            <a:blip r:embed="rId1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 algn="ctr">
            <a:solidFill>
              <a:srgbClr val="0F6FC6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  <a:softEdge rad="12700"/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en-US" sz="330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618405" y="1651332"/>
            <a:ext cx="11448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- GUI Module</a:t>
            </a:r>
            <a:endParaRPr lang="it-IT" sz="1350" b="1" dirty="0"/>
          </a:p>
        </p:txBody>
      </p:sp>
      <p:sp>
        <p:nvSpPr>
          <p:cNvPr id="142" name="TextBox 141"/>
          <p:cNvSpPr txBox="1"/>
          <p:nvPr/>
        </p:nvSpPr>
        <p:spPr>
          <a:xfrm>
            <a:off x="611076" y="1919917"/>
            <a:ext cx="130035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- Guide Module</a:t>
            </a:r>
            <a:endParaRPr lang="it-IT" sz="1350" b="1" dirty="0"/>
          </a:p>
        </p:txBody>
      </p:sp>
      <p:sp>
        <p:nvSpPr>
          <p:cNvPr id="143" name="TextBox 142"/>
          <p:cNvSpPr txBox="1"/>
          <p:nvPr/>
        </p:nvSpPr>
        <p:spPr>
          <a:xfrm>
            <a:off x="603611" y="2256250"/>
            <a:ext cx="126477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- Stage Module</a:t>
            </a:r>
            <a:endParaRPr lang="it-IT" sz="1350" b="1" dirty="0"/>
          </a:p>
        </p:txBody>
      </p:sp>
      <p:sp>
        <p:nvSpPr>
          <p:cNvPr id="144" name="TextBox 143"/>
          <p:cNvSpPr txBox="1"/>
          <p:nvPr/>
        </p:nvSpPr>
        <p:spPr>
          <a:xfrm>
            <a:off x="603611" y="2570575"/>
            <a:ext cx="142000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/>
              <a:t>- Camera Module</a:t>
            </a:r>
            <a:endParaRPr lang="it-IT" sz="1350" b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596111" y="2848710"/>
            <a:ext cx="1536831" cy="300082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r>
              <a:rPr lang="en-US" sz="1350" b="1" dirty="0"/>
              <a:t>- Image Proc. Mod.</a:t>
            </a:r>
            <a:endParaRPr lang="it-IT" sz="1350" b="1" dirty="0"/>
          </a:p>
        </p:txBody>
      </p:sp>
      <p:sp>
        <p:nvSpPr>
          <p:cNvPr id="146" name="TextBox 145"/>
          <p:cNvSpPr txBox="1"/>
          <p:nvPr/>
        </p:nvSpPr>
        <p:spPr>
          <a:xfrm>
            <a:off x="603254" y="3149343"/>
            <a:ext cx="1615122" cy="300082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r>
              <a:rPr lang="en-US" sz="1350" b="1" dirty="0"/>
              <a:t>- </a:t>
            </a:r>
            <a:r>
              <a:rPr lang="en-US" sz="1350" b="1" dirty="0" err="1"/>
              <a:t>Microtracker</a:t>
            </a:r>
            <a:r>
              <a:rPr lang="en-US" sz="1350" b="1" dirty="0"/>
              <a:t> Mod.</a:t>
            </a:r>
            <a:endParaRPr lang="it-IT" sz="1350" b="1" dirty="0"/>
          </a:p>
        </p:txBody>
      </p:sp>
      <p:sp>
        <p:nvSpPr>
          <p:cNvPr id="147" name="TextBox 146"/>
          <p:cNvSpPr txBox="1"/>
          <p:nvPr/>
        </p:nvSpPr>
        <p:spPr>
          <a:xfrm>
            <a:off x="753274" y="3703491"/>
            <a:ext cx="1439497" cy="300082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r>
              <a:rPr lang="en-US" sz="1350" b="1" dirty="0"/>
              <a:t>- Commands flow</a:t>
            </a:r>
            <a:endParaRPr lang="it-IT" sz="1350" b="1" dirty="0"/>
          </a:p>
        </p:txBody>
      </p:sp>
      <p:sp>
        <p:nvSpPr>
          <p:cNvPr id="148" name="TextBox 147"/>
          <p:cNvSpPr txBox="1"/>
          <p:nvPr/>
        </p:nvSpPr>
        <p:spPr>
          <a:xfrm>
            <a:off x="753273" y="3947592"/>
            <a:ext cx="968150" cy="300082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r>
              <a:rPr lang="en-US" sz="1350" b="1" dirty="0"/>
              <a:t>- Data flow</a:t>
            </a:r>
            <a:endParaRPr lang="it-IT" sz="1350" b="1" dirty="0"/>
          </a:p>
        </p:txBody>
      </p:sp>
      <p:sp>
        <p:nvSpPr>
          <p:cNvPr id="149" name="TextBox 148"/>
          <p:cNvSpPr txBox="1"/>
          <p:nvPr/>
        </p:nvSpPr>
        <p:spPr>
          <a:xfrm>
            <a:off x="753274" y="4176192"/>
            <a:ext cx="945131" cy="300082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r>
              <a:rPr lang="en-US" sz="1350" b="1" dirty="0"/>
              <a:t>- Feedback</a:t>
            </a:r>
            <a:endParaRPr lang="it-IT" sz="1350" b="1" dirty="0"/>
          </a:p>
        </p:txBody>
      </p:sp>
      <p:sp>
        <p:nvSpPr>
          <p:cNvPr id="150" name="TextBox 149"/>
          <p:cNvSpPr txBox="1"/>
          <p:nvPr/>
        </p:nvSpPr>
        <p:spPr>
          <a:xfrm>
            <a:off x="773469" y="4475878"/>
            <a:ext cx="1171603" cy="507831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r>
              <a:rPr lang="en-US" sz="1350" b="1" dirty="0"/>
              <a:t>- External HW</a:t>
            </a:r>
            <a:br>
              <a:rPr lang="en-US" sz="1350" b="1" dirty="0"/>
            </a:br>
            <a:r>
              <a:rPr lang="en-US" sz="1350" b="1" dirty="0"/>
              <a:t>Connections</a:t>
            </a:r>
            <a:endParaRPr lang="it-IT" sz="1350" b="1" dirty="0"/>
          </a:p>
        </p:txBody>
      </p:sp>
      <p:sp>
        <p:nvSpPr>
          <p:cNvPr id="115" name="TextBox 114"/>
          <p:cNvSpPr txBox="1"/>
          <p:nvPr/>
        </p:nvSpPr>
        <p:spPr>
          <a:xfrm>
            <a:off x="6212803" y="4280881"/>
            <a:ext cx="87876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LASSO</a:t>
            </a:r>
            <a:endParaRPr lang="it-IT" sz="1350" dirty="0"/>
          </a:p>
        </p:txBody>
      </p:sp>
      <p:sp>
        <p:nvSpPr>
          <p:cNvPr id="151" name="TextBox 150"/>
          <p:cNvSpPr txBox="1"/>
          <p:nvPr/>
        </p:nvSpPr>
        <p:spPr>
          <a:xfrm>
            <a:off x="5799381" y="2112416"/>
            <a:ext cx="157857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/>
              <a:t>Stage Ctrl PC</a:t>
            </a:r>
            <a:endParaRPr lang="it-IT" sz="1350" dirty="0"/>
          </a:p>
        </p:txBody>
      </p:sp>
      <p:sp>
        <p:nvSpPr>
          <p:cNvPr id="125" name="TextBox 124"/>
          <p:cNvSpPr txBox="1"/>
          <p:nvPr/>
        </p:nvSpPr>
        <p:spPr>
          <a:xfrm>
            <a:off x="7005469" y="1172372"/>
            <a:ext cx="111267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err="1" smtClean="0"/>
              <a:t>Videocamera</a:t>
            </a:r>
            <a:endParaRPr lang="en-US" sz="1350" dirty="0"/>
          </a:p>
        </p:txBody>
      </p:sp>
      <p:sp>
        <p:nvSpPr>
          <p:cNvPr id="153" name="Rectangle 152"/>
          <p:cNvSpPr/>
          <p:nvPr/>
        </p:nvSpPr>
        <p:spPr>
          <a:xfrm>
            <a:off x="2368074" y="1464381"/>
            <a:ext cx="1067921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0" dirty="0"/>
              <a:t>(Win7 64bit)</a:t>
            </a:r>
            <a:endParaRPr lang="it-IT" sz="1350" dirty="0"/>
          </a:p>
        </p:txBody>
      </p:sp>
      <p:sp>
        <p:nvSpPr>
          <p:cNvPr id="157" name="TextBox 156"/>
          <p:cNvSpPr txBox="1"/>
          <p:nvPr/>
        </p:nvSpPr>
        <p:spPr>
          <a:xfrm>
            <a:off x="615481" y="3441543"/>
            <a:ext cx="1464760" cy="300082"/>
          </a:xfrm>
          <a:prstGeom prst="rect">
            <a:avLst/>
          </a:prstGeom>
          <a:noFill/>
          <a:effectLst/>
        </p:spPr>
        <p:txBody>
          <a:bodyPr wrap="none" rtlCol="0" anchor="t" anchorCtr="0">
            <a:spAutoFit/>
          </a:bodyPr>
          <a:lstStyle/>
          <a:p>
            <a:r>
              <a:rPr lang="en-US" sz="1350" b="1" dirty="0"/>
              <a:t>- </a:t>
            </a:r>
            <a:r>
              <a:rPr lang="en-US" sz="1350" b="1" dirty="0" smtClean="0"/>
              <a:t>Dispatcher </a:t>
            </a:r>
            <a:r>
              <a:rPr lang="en-US" sz="1350" b="1" dirty="0"/>
              <a:t>Mod.</a:t>
            </a:r>
            <a:endParaRPr lang="it-IT" sz="1350" b="1" dirty="0"/>
          </a:p>
        </p:txBody>
      </p:sp>
      <p:cxnSp>
        <p:nvCxnSpPr>
          <p:cNvPr id="69" name="AutoShape 41"/>
          <p:cNvCxnSpPr>
            <a:cxnSpLocks noChangeShapeType="1"/>
          </p:cNvCxnSpPr>
          <p:nvPr/>
        </p:nvCxnSpPr>
        <p:spPr bwMode="auto">
          <a:xfrm flipH="1">
            <a:off x="3082810" y="4120981"/>
            <a:ext cx="76550" cy="179743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AutoShape 41"/>
          <p:cNvCxnSpPr>
            <a:cxnSpLocks noChangeShapeType="1"/>
          </p:cNvCxnSpPr>
          <p:nvPr/>
        </p:nvCxnSpPr>
        <p:spPr bwMode="auto">
          <a:xfrm flipH="1">
            <a:off x="3765159" y="3911653"/>
            <a:ext cx="297505" cy="24669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AutoShape 41"/>
          <p:cNvCxnSpPr>
            <a:cxnSpLocks noChangeShapeType="1"/>
          </p:cNvCxnSpPr>
          <p:nvPr/>
        </p:nvCxnSpPr>
        <p:spPr bwMode="auto">
          <a:xfrm flipH="1">
            <a:off x="3794496" y="3820914"/>
            <a:ext cx="274716" cy="27685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" name="Group 2"/>
          <p:cNvGrpSpPr/>
          <p:nvPr/>
        </p:nvGrpSpPr>
        <p:grpSpPr>
          <a:xfrm>
            <a:off x="5500481" y="5119868"/>
            <a:ext cx="1275107" cy="1754387"/>
            <a:chOff x="5500481" y="5134574"/>
            <a:chExt cx="1275107" cy="1754387"/>
          </a:xfrm>
        </p:grpSpPr>
        <p:sp>
          <p:nvSpPr>
            <p:cNvPr id="108" name="Rectangle 45"/>
            <p:cNvSpPr>
              <a:spLocks noChangeArrowheads="1"/>
            </p:cNvSpPr>
            <p:nvPr/>
          </p:nvSpPr>
          <p:spPr bwMode="auto">
            <a:xfrm>
              <a:off x="5511483" y="5174410"/>
              <a:ext cx="1191721" cy="1666214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25400">
              <a:solidFill>
                <a:srgbClr val="0000FF"/>
              </a:solidFill>
              <a:prstDash val="sysDot"/>
              <a:miter lim="800000"/>
              <a:headEnd/>
              <a:tailEnd/>
            </a:ln>
            <a:effectLst>
              <a:softEdge rad="31750"/>
            </a:effectLst>
            <a:extLst/>
          </p:spPr>
          <p:txBody>
            <a:bodyPr wrap="none" anchor="ctr"/>
            <a:lstStyle/>
            <a:p>
              <a:endParaRPr lang="it-IT" sz="1350"/>
            </a:p>
          </p:txBody>
        </p:sp>
        <p:pic>
          <p:nvPicPr>
            <p:cNvPr id="156" name="Picture 15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3509" y="6394355"/>
              <a:ext cx="839311" cy="4932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63500"/>
            </a:effectLst>
          </p:spPr>
        </p:pic>
        <p:sp>
          <p:nvSpPr>
            <p:cNvPr id="109" name="TextBox 108"/>
            <p:cNvSpPr txBox="1"/>
            <p:nvPr/>
          </p:nvSpPr>
          <p:spPr>
            <a:xfrm>
              <a:off x="5500481" y="5134574"/>
              <a:ext cx="113378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 smtClean="0"/>
                <a:t>Proc. PC</a:t>
              </a:r>
              <a:endParaRPr lang="it-IT" sz="1350" dirty="0"/>
            </a:p>
          </p:txBody>
        </p:sp>
        <p:sp>
          <p:nvSpPr>
            <p:cNvPr id="110" name="Oval 109"/>
            <p:cNvSpPr/>
            <p:nvPr/>
          </p:nvSpPr>
          <p:spPr>
            <a:xfrm>
              <a:off x="5512868" y="5532901"/>
              <a:ext cx="1121401" cy="1125867"/>
            </a:xfrm>
            <a:prstGeom prst="ellipse">
              <a:avLst/>
            </a:prstGeom>
            <a:solidFill>
              <a:srgbClr val="00B050">
                <a:alpha val="70000"/>
              </a:srgbClr>
            </a:solidFill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  <p:pic>
          <p:nvPicPr>
            <p:cNvPr id="111" name="Picture 110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04918" y="5680394"/>
              <a:ext cx="537300" cy="537300"/>
            </a:xfrm>
            <a:prstGeom prst="rect">
              <a:avLst/>
            </a:prstGeom>
            <a:effectLst>
              <a:softEdge rad="31750"/>
            </a:effectLst>
          </p:spPr>
        </p:pic>
        <p:sp>
          <p:nvSpPr>
            <p:cNvPr id="112" name="TextBox 111"/>
            <p:cNvSpPr txBox="1"/>
            <p:nvPr/>
          </p:nvSpPr>
          <p:spPr>
            <a:xfrm>
              <a:off x="5627991" y="6177553"/>
              <a:ext cx="878767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dirty="0"/>
                <a:t>LASSO</a:t>
              </a:r>
              <a:endParaRPr lang="it-IT" sz="1350" dirty="0"/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6334442" y="6627351"/>
              <a:ext cx="44114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GPU</a:t>
              </a:r>
              <a:endParaRPr lang="it-IT" sz="1100" b="1" dirty="0"/>
            </a:p>
          </p:txBody>
        </p:sp>
      </p:grpSp>
      <p:cxnSp>
        <p:nvCxnSpPr>
          <p:cNvPr id="154" name="AutoShape 41"/>
          <p:cNvCxnSpPr>
            <a:cxnSpLocks noChangeShapeType="1"/>
          </p:cNvCxnSpPr>
          <p:nvPr/>
        </p:nvCxnSpPr>
        <p:spPr bwMode="auto">
          <a:xfrm flipH="1" flipV="1">
            <a:off x="3809620" y="4113264"/>
            <a:ext cx="2067529" cy="1436808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 type="arrow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5" name="AutoShape 41"/>
          <p:cNvCxnSpPr>
            <a:cxnSpLocks noChangeShapeType="1"/>
          </p:cNvCxnSpPr>
          <p:nvPr/>
        </p:nvCxnSpPr>
        <p:spPr bwMode="auto">
          <a:xfrm>
            <a:off x="3751012" y="4216572"/>
            <a:ext cx="2053906" cy="1444113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59" name="Group 158"/>
          <p:cNvGrpSpPr/>
          <p:nvPr/>
        </p:nvGrpSpPr>
        <p:grpSpPr>
          <a:xfrm>
            <a:off x="4247349" y="5119868"/>
            <a:ext cx="1275107" cy="1754387"/>
            <a:chOff x="5500481" y="5134574"/>
            <a:chExt cx="1275107" cy="1754387"/>
          </a:xfrm>
        </p:grpSpPr>
        <p:sp>
          <p:nvSpPr>
            <p:cNvPr id="160" name="Rectangle 45"/>
            <p:cNvSpPr>
              <a:spLocks noChangeArrowheads="1"/>
            </p:cNvSpPr>
            <p:nvPr/>
          </p:nvSpPr>
          <p:spPr bwMode="auto">
            <a:xfrm>
              <a:off x="5511483" y="5174410"/>
              <a:ext cx="1191721" cy="1666214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25400">
              <a:solidFill>
                <a:srgbClr val="0000FF"/>
              </a:solidFill>
              <a:prstDash val="sysDot"/>
              <a:miter lim="800000"/>
              <a:headEnd/>
              <a:tailEnd/>
            </a:ln>
            <a:effectLst>
              <a:softEdge rad="31750"/>
            </a:effectLst>
            <a:extLst/>
          </p:spPr>
          <p:txBody>
            <a:bodyPr wrap="none" anchor="ctr"/>
            <a:lstStyle/>
            <a:p>
              <a:endParaRPr lang="it-IT" sz="1350"/>
            </a:p>
          </p:txBody>
        </p:sp>
        <p:pic>
          <p:nvPicPr>
            <p:cNvPr id="161" name="Picture 16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3509" y="6394355"/>
              <a:ext cx="839311" cy="4932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63500"/>
            </a:effectLst>
          </p:spPr>
        </p:pic>
        <p:sp>
          <p:nvSpPr>
            <p:cNvPr id="162" name="TextBox 161"/>
            <p:cNvSpPr txBox="1"/>
            <p:nvPr/>
          </p:nvSpPr>
          <p:spPr>
            <a:xfrm>
              <a:off x="5500481" y="5134574"/>
              <a:ext cx="113378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 smtClean="0"/>
                <a:t>Proc. PC</a:t>
              </a:r>
              <a:endParaRPr lang="it-IT" sz="1350" dirty="0"/>
            </a:p>
          </p:txBody>
        </p:sp>
        <p:sp>
          <p:nvSpPr>
            <p:cNvPr id="163" name="Oval 162"/>
            <p:cNvSpPr/>
            <p:nvPr/>
          </p:nvSpPr>
          <p:spPr>
            <a:xfrm>
              <a:off x="5512868" y="5532901"/>
              <a:ext cx="1121401" cy="1125867"/>
            </a:xfrm>
            <a:prstGeom prst="ellipse">
              <a:avLst/>
            </a:prstGeom>
            <a:solidFill>
              <a:srgbClr val="00B050">
                <a:alpha val="70000"/>
              </a:srgbClr>
            </a:solidFill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  <p:pic>
          <p:nvPicPr>
            <p:cNvPr id="164" name="Picture 163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04918" y="5680394"/>
              <a:ext cx="537300" cy="537300"/>
            </a:xfrm>
            <a:prstGeom prst="rect">
              <a:avLst/>
            </a:prstGeom>
            <a:effectLst>
              <a:softEdge rad="31750"/>
            </a:effectLst>
          </p:spPr>
        </p:pic>
        <p:sp>
          <p:nvSpPr>
            <p:cNvPr id="165" name="TextBox 164"/>
            <p:cNvSpPr txBox="1"/>
            <p:nvPr/>
          </p:nvSpPr>
          <p:spPr>
            <a:xfrm>
              <a:off x="5627991" y="6177553"/>
              <a:ext cx="878767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dirty="0"/>
                <a:t>LASSO</a:t>
              </a:r>
              <a:endParaRPr lang="it-IT" sz="1350" dirty="0"/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6334442" y="6627351"/>
              <a:ext cx="44114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GPU</a:t>
              </a:r>
              <a:endParaRPr lang="it-IT" sz="1100" b="1" dirty="0"/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2994217" y="5119868"/>
            <a:ext cx="1275107" cy="1754387"/>
            <a:chOff x="5500481" y="5134574"/>
            <a:chExt cx="1275107" cy="1754387"/>
          </a:xfrm>
        </p:grpSpPr>
        <p:sp>
          <p:nvSpPr>
            <p:cNvPr id="168" name="Rectangle 45"/>
            <p:cNvSpPr>
              <a:spLocks noChangeArrowheads="1"/>
            </p:cNvSpPr>
            <p:nvPr/>
          </p:nvSpPr>
          <p:spPr bwMode="auto">
            <a:xfrm>
              <a:off x="5511483" y="5174410"/>
              <a:ext cx="1191721" cy="1666214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25400">
              <a:solidFill>
                <a:srgbClr val="0000FF"/>
              </a:solidFill>
              <a:prstDash val="sysDot"/>
              <a:miter lim="800000"/>
              <a:headEnd/>
              <a:tailEnd/>
            </a:ln>
            <a:effectLst>
              <a:softEdge rad="31750"/>
            </a:effectLst>
            <a:extLst/>
          </p:spPr>
          <p:txBody>
            <a:bodyPr wrap="none" anchor="ctr"/>
            <a:lstStyle/>
            <a:p>
              <a:endParaRPr lang="it-IT" sz="1350"/>
            </a:p>
          </p:txBody>
        </p:sp>
        <p:pic>
          <p:nvPicPr>
            <p:cNvPr id="169" name="Picture 16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3509" y="6394355"/>
              <a:ext cx="839311" cy="4932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63500"/>
            </a:effectLst>
          </p:spPr>
        </p:pic>
        <p:sp>
          <p:nvSpPr>
            <p:cNvPr id="170" name="TextBox 169"/>
            <p:cNvSpPr txBox="1"/>
            <p:nvPr/>
          </p:nvSpPr>
          <p:spPr>
            <a:xfrm>
              <a:off x="5500481" y="5134574"/>
              <a:ext cx="113378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 smtClean="0"/>
                <a:t>Proc. PC</a:t>
              </a:r>
              <a:endParaRPr lang="it-IT" sz="1350" dirty="0"/>
            </a:p>
          </p:txBody>
        </p:sp>
        <p:sp>
          <p:nvSpPr>
            <p:cNvPr id="171" name="Oval 170"/>
            <p:cNvSpPr/>
            <p:nvPr/>
          </p:nvSpPr>
          <p:spPr>
            <a:xfrm>
              <a:off x="5512868" y="5532901"/>
              <a:ext cx="1121401" cy="1125867"/>
            </a:xfrm>
            <a:prstGeom prst="ellipse">
              <a:avLst/>
            </a:prstGeom>
            <a:solidFill>
              <a:srgbClr val="00B050">
                <a:alpha val="70000"/>
              </a:srgbClr>
            </a:solidFill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  <p:pic>
          <p:nvPicPr>
            <p:cNvPr id="172" name="Picture 171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04918" y="5680394"/>
              <a:ext cx="537300" cy="537300"/>
            </a:xfrm>
            <a:prstGeom prst="rect">
              <a:avLst/>
            </a:prstGeom>
            <a:effectLst>
              <a:softEdge rad="31750"/>
            </a:effectLst>
          </p:spPr>
        </p:pic>
        <p:sp>
          <p:nvSpPr>
            <p:cNvPr id="173" name="TextBox 172"/>
            <p:cNvSpPr txBox="1"/>
            <p:nvPr/>
          </p:nvSpPr>
          <p:spPr>
            <a:xfrm>
              <a:off x="5627991" y="6177553"/>
              <a:ext cx="878767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dirty="0"/>
                <a:t>LASSO</a:t>
              </a:r>
              <a:endParaRPr lang="it-IT" sz="1350" dirty="0"/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6334442" y="6627351"/>
              <a:ext cx="44114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GPU</a:t>
              </a:r>
              <a:endParaRPr lang="it-IT" sz="1100" b="1" dirty="0"/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1741085" y="5119868"/>
            <a:ext cx="1275107" cy="1754387"/>
            <a:chOff x="5500481" y="5134574"/>
            <a:chExt cx="1275107" cy="1754387"/>
          </a:xfrm>
        </p:grpSpPr>
        <p:sp>
          <p:nvSpPr>
            <p:cNvPr id="176" name="Rectangle 45"/>
            <p:cNvSpPr>
              <a:spLocks noChangeArrowheads="1"/>
            </p:cNvSpPr>
            <p:nvPr/>
          </p:nvSpPr>
          <p:spPr bwMode="auto">
            <a:xfrm>
              <a:off x="5511483" y="5174410"/>
              <a:ext cx="1191721" cy="1666214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 w="25400">
              <a:solidFill>
                <a:srgbClr val="0000FF"/>
              </a:solidFill>
              <a:prstDash val="sysDot"/>
              <a:miter lim="800000"/>
              <a:headEnd/>
              <a:tailEnd/>
            </a:ln>
            <a:effectLst>
              <a:softEdge rad="31750"/>
            </a:effectLst>
            <a:extLst/>
          </p:spPr>
          <p:txBody>
            <a:bodyPr wrap="none" anchor="ctr"/>
            <a:lstStyle/>
            <a:p>
              <a:endParaRPr lang="it-IT" sz="1350"/>
            </a:p>
          </p:txBody>
        </p:sp>
        <p:pic>
          <p:nvPicPr>
            <p:cNvPr id="177" name="Picture 17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13509" y="6394355"/>
              <a:ext cx="839311" cy="4932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softEdge rad="63500"/>
            </a:effectLst>
          </p:spPr>
        </p:pic>
        <p:sp>
          <p:nvSpPr>
            <p:cNvPr id="178" name="TextBox 177"/>
            <p:cNvSpPr txBox="1"/>
            <p:nvPr/>
          </p:nvSpPr>
          <p:spPr>
            <a:xfrm>
              <a:off x="5500481" y="5134574"/>
              <a:ext cx="113378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 smtClean="0"/>
                <a:t>Proc. PC</a:t>
              </a:r>
              <a:endParaRPr lang="it-IT" sz="1350" dirty="0"/>
            </a:p>
          </p:txBody>
        </p:sp>
        <p:sp>
          <p:nvSpPr>
            <p:cNvPr id="179" name="Oval 178"/>
            <p:cNvSpPr/>
            <p:nvPr/>
          </p:nvSpPr>
          <p:spPr>
            <a:xfrm>
              <a:off x="5512868" y="5532901"/>
              <a:ext cx="1121401" cy="1125867"/>
            </a:xfrm>
            <a:prstGeom prst="ellipse">
              <a:avLst/>
            </a:prstGeom>
            <a:solidFill>
              <a:srgbClr val="00B050">
                <a:alpha val="70000"/>
              </a:srgbClr>
            </a:solidFill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  <p:pic>
          <p:nvPicPr>
            <p:cNvPr id="180" name="Picture 179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04918" y="5680394"/>
              <a:ext cx="537300" cy="537300"/>
            </a:xfrm>
            <a:prstGeom prst="rect">
              <a:avLst/>
            </a:prstGeom>
            <a:effectLst>
              <a:softEdge rad="31750"/>
            </a:effectLst>
          </p:spPr>
        </p:pic>
        <p:sp>
          <p:nvSpPr>
            <p:cNvPr id="181" name="TextBox 180"/>
            <p:cNvSpPr txBox="1"/>
            <p:nvPr/>
          </p:nvSpPr>
          <p:spPr>
            <a:xfrm>
              <a:off x="5627991" y="6177553"/>
              <a:ext cx="878767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00" dirty="0"/>
                <a:t>LASSO</a:t>
              </a:r>
              <a:endParaRPr lang="it-IT" sz="1350" dirty="0"/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6334442" y="6627351"/>
              <a:ext cx="44114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GPU</a:t>
              </a:r>
              <a:endParaRPr lang="it-IT" sz="1100" b="1" dirty="0"/>
            </a:p>
          </p:txBody>
        </p:sp>
      </p:grpSp>
      <p:cxnSp>
        <p:nvCxnSpPr>
          <p:cNvPr id="116" name="AutoShape 41"/>
          <p:cNvCxnSpPr>
            <a:cxnSpLocks noChangeShapeType="1"/>
          </p:cNvCxnSpPr>
          <p:nvPr/>
        </p:nvCxnSpPr>
        <p:spPr bwMode="auto">
          <a:xfrm flipH="1" flipV="1">
            <a:off x="3637509" y="4389084"/>
            <a:ext cx="27451" cy="1228912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 type="arrow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1" name="AutoShape 41"/>
          <p:cNvCxnSpPr>
            <a:cxnSpLocks noChangeShapeType="1"/>
          </p:cNvCxnSpPr>
          <p:nvPr/>
        </p:nvCxnSpPr>
        <p:spPr bwMode="auto">
          <a:xfrm flipH="1">
            <a:off x="3521467" y="4337279"/>
            <a:ext cx="35420" cy="1249940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2" name="AutoShape 41"/>
          <p:cNvCxnSpPr>
            <a:cxnSpLocks noChangeShapeType="1"/>
          </p:cNvCxnSpPr>
          <p:nvPr/>
        </p:nvCxnSpPr>
        <p:spPr bwMode="auto">
          <a:xfrm flipH="1" flipV="1">
            <a:off x="3711307" y="4265414"/>
            <a:ext cx="996378" cy="1306212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 type="arrow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" name="AutoShape 41"/>
          <p:cNvCxnSpPr>
            <a:cxnSpLocks noChangeShapeType="1"/>
          </p:cNvCxnSpPr>
          <p:nvPr/>
        </p:nvCxnSpPr>
        <p:spPr bwMode="auto">
          <a:xfrm>
            <a:off x="3646404" y="4292423"/>
            <a:ext cx="953023" cy="1316193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4" name="AutoShape 41"/>
          <p:cNvCxnSpPr>
            <a:cxnSpLocks noChangeShapeType="1"/>
          </p:cNvCxnSpPr>
          <p:nvPr/>
        </p:nvCxnSpPr>
        <p:spPr bwMode="auto">
          <a:xfrm flipH="1">
            <a:off x="2296374" y="4174997"/>
            <a:ext cx="1181347" cy="1495515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3" name="AutoShape 41"/>
          <p:cNvCxnSpPr>
            <a:cxnSpLocks noChangeShapeType="1"/>
          </p:cNvCxnSpPr>
          <p:nvPr/>
        </p:nvCxnSpPr>
        <p:spPr bwMode="auto">
          <a:xfrm flipV="1">
            <a:off x="2456923" y="4247873"/>
            <a:ext cx="1074976" cy="1377767"/>
          </a:xfrm>
          <a:prstGeom prst="straightConnector1">
            <a:avLst/>
          </a:prstGeom>
          <a:noFill/>
          <a:ln w="25400">
            <a:solidFill>
              <a:srgbClr val="7030A0"/>
            </a:solidFill>
            <a:round/>
            <a:headEnd type="arrow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181" y="3471096"/>
            <a:ext cx="270000" cy="270000"/>
          </a:xfrm>
          <a:prstGeom prst="rect">
            <a:avLst/>
          </a:prstGeom>
        </p:spPr>
      </p:pic>
      <p:pic>
        <p:nvPicPr>
          <p:cNvPr id="183" name="Picture 182"/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99351" y="3615189"/>
            <a:ext cx="540000" cy="540000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4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How fast ESS can become?</a:t>
            </a:r>
            <a:endParaRPr lang="ru-RU" smtClean="0"/>
          </a:p>
        </p:txBody>
      </p:sp>
      <p:graphicFrame>
        <p:nvGraphicFramePr>
          <p:cNvPr id="2" name="Object 4"/>
          <p:cNvGraphicFramePr>
            <a:graphicFrameLocks noChangeAspect="1"/>
          </p:cNvGraphicFramePr>
          <p:nvPr>
            <p:extLst/>
          </p:nvPr>
        </p:nvGraphicFramePr>
        <p:xfrm>
          <a:off x="303213" y="1385888"/>
          <a:ext cx="8561387" cy="4217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2051968" y="2664818"/>
            <a:ext cx="431800" cy="2204046"/>
          </a:xfrm>
          <a:prstGeom prst="downArrowCallout">
            <a:avLst>
              <a:gd name="adj1" fmla="val 25000"/>
              <a:gd name="adj2" fmla="val 25000"/>
              <a:gd name="adj3" fmla="val 75061"/>
              <a:gd name="adj4" fmla="val 7898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vert270" wrap="none" anchor="ctr"/>
          <a:lstStyle/>
          <a:p>
            <a:r>
              <a:rPr lang="en-US" b="1" dirty="0" smtClean="0"/>
              <a:t>ESS @ CM</a:t>
            </a:r>
            <a:endParaRPr lang="ru-RU" b="1" dirty="0"/>
          </a:p>
        </p:txBody>
      </p:sp>
      <p:sp>
        <p:nvSpPr>
          <p:cNvPr id="22" name="Text Box 35"/>
          <p:cNvSpPr txBox="1">
            <a:spLocks noChangeArrowheads="1"/>
          </p:cNvSpPr>
          <p:nvPr/>
        </p:nvSpPr>
        <p:spPr bwMode="auto">
          <a:xfrm rot="19624110">
            <a:off x="3987056" y="2959958"/>
            <a:ext cx="2565887" cy="3385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>
                <a:latin typeface="+mn-lt"/>
              </a:rPr>
              <a:t>New ideas to </a:t>
            </a:r>
            <a:r>
              <a:rPr lang="en-US" sz="1600" b="1" dirty="0" smtClean="0">
                <a:latin typeface="+mn-lt"/>
              </a:rPr>
              <a:t>implement</a:t>
            </a:r>
            <a:endParaRPr lang="ru-RU" sz="1600" b="1" dirty="0">
              <a:latin typeface="+mn-lt"/>
            </a:endParaRPr>
          </a:p>
        </p:txBody>
      </p:sp>
      <p:sp>
        <p:nvSpPr>
          <p:cNvPr id="23" name="AutoShape 24"/>
          <p:cNvSpPr>
            <a:spLocks/>
          </p:cNvSpPr>
          <p:nvPr/>
        </p:nvSpPr>
        <p:spPr bwMode="auto">
          <a:xfrm rot="5400000">
            <a:off x="4874385" y="4307925"/>
            <a:ext cx="153779" cy="1977752"/>
          </a:xfrm>
          <a:prstGeom prst="rightBrace">
            <a:avLst>
              <a:gd name="adj1" fmla="val 8897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3940398" y="5419209"/>
            <a:ext cx="15121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New R&amp;D</a:t>
            </a:r>
            <a:endParaRPr lang="ru-RU" b="1" dirty="0"/>
          </a:p>
        </p:txBody>
      </p:sp>
      <p:sp>
        <p:nvSpPr>
          <p:cNvPr id="25" name="AutoShape 5"/>
          <p:cNvSpPr>
            <a:spLocks noChangeArrowheads="1"/>
          </p:cNvSpPr>
          <p:nvPr/>
        </p:nvSpPr>
        <p:spPr bwMode="auto">
          <a:xfrm>
            <a:off x="1547664" y="2528888"/>
            <a:ext cx="431800" cy="2340744"/>
          </a:xfrm>
          <a:prstGeom prst="downArrowCallout">
            <a:avLst>
              <a:gd name="adj1" fmla="val 25000"/>
              <a:gd name="adj2" fmla="val 25000"/>
              <a:gd name="adj3" fmla="val 75061"/>
              <a:gd name="adj4" fmla="val 7898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vert270" wrap="none" anchor="ctr"/>
          <a:lstStyle/>
          <a:p>
            <a:r>
              <a:rPr lang="en-US" b="1" dirty="0" smtClean="0"/>
              <a:t>ESS @ SG (OPERA)</a:t>
            </a:r>
            <a:endParaRPr lang="ru-RU" b="1" dirty="0"/>
          </a:p>
        </p:txBody>
      </p:sp>
      <p:sp>
        <p:nvSpPr>
          <p:cNvPr id="26" name="AutoShape 5"/>
          <p:cNvSpPr>
            <a:spLocks noChangeArrowheads="1"/>
          </p:cNvSpPr>
          <p:nvPr/>
        </p:nvSpPr>
        <p:spPr bwMode="auto">
          <a:xfrm>
            <a:off x="2556024" y="2852936"/>
            <a:ext cx="431800" cy="2016224"/>
          </a:xfrm>
          <a:prstGeom prst="downArrowCallout">
            <a:avLst>
              <a:gd name="adj1" fmla="val 25000"/>
              <a:gd name="adj2" fmla="val 25000"/>
              <a:gd name="adj3" fmla="val 75061"/>
              <a:gd name="adj4" fmla="val 7898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vert270" wrap="none" anchor="ctr"/>
          <a:lstStyle/>
          <a:p>
            <a:r>
              <a:rPr lang="en-US" b="1" dirty="0" smtClean="0"/>
              <a:t>NGSS @ SG</a:t>
            </a:r>
            <a:endParaRPr lang="ru-RU" b="1" dirty="0"/>
          </a:p>
        </p:txBody>
      </p:sp>
      <p:sp>
        <p:nvSpPr>
          <p:cNvPr id="27" name="AutoShape 5"/>
          <p:cNvSpPr>
            <a:spLocks noChangeArrowheads="1"/>
          </p:cNvSpPr>
          <p:nvPr/>
        </p:nvSpPr>
        <p:spPr bwMode="auto">
          <a:xfrm>
            <a:off x="3060080" y="2664818"/>
            <a:ext cx="431800" cy="2060798"/>
          </a:xfrm>
          <a:prstGeom prst="downArrowCallout">
            <a:avLst>
              <a:gd name="adj1" fmla="val 25000"/>
              <a:gd name="adj2" fmla="val 25000"/>
              <a:gd name="adj3" fmla="val 75061"/>
              <a:gd name="adj4" fmla="val 7898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vert270" wrap="none" anchor="ctr"/>
          <a:lstStyle/>
          <a:p>
            <a:r>
              <a:rPr lang="en-US" b="1" dirty="0" smtClean="0"/>
              <a:t>NGSS @ CM</a:t>
            </a:r>
            <a:endParaRPr lang="ru-RU" b="1" dirty="0"/>
          </a:p>
        </p:txBody>
      </p:sp>
      <p:sp>
        <p:nvSpPr>
          <p:cNvPr id="28" name="AutoShape 5"/>
          <p:cNvSpPr>
            <a:spLocks noChangeArrowheads="1"/>
          </p:cNvSpPr>
          <p:nvPr/>
        </p:nvSpPr>
        <p:spPr bwMode="auto">
          <a:xfrm>
            <a:off x="3564136" y="2100404"/>
            <a:ext cx="431800" cy="2481196"/>
          </a:xfrm>
          <a:prstGeom prst="downArrowCallout">
            <a:avLst>
              <a:gd name="adj1" fmla="val 25000"/>
              <a:gd name="adj2" fmla="val 25000"/>
              <a:gd name="adj3" fmla="val 75061"/>
              <a:gd name="adj4" fmla="val 7951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vert270" wrap="none" anchor="ctr"/>
          <a:lstStyle/>
          <a:p>
            <a:r>
              <a:rPr lang="en-US" b="1" dirty="0" smtClean="0"/>
              <a:t>NGSS @ </a:t>
            </a:r>
            <a:r>
              <a:rPr lang="en-US" b="1" dirty="0" err="1" smtClean="0"/>
              <a:t>CM+PiezoZ</a:t>
            </a:r>
            <a:endParaRPr lang="ru-RU" b="1" dirty="0"/>
          </a:p>
        </p:txBody>
      </p:sp>
      <p:sp>
        <p:nvSpPr>
          <p:cNvPr id="29" name="AutoShape 24"/>
          <p:cNvSpPr>
            <a:spLocks/>
          </p:cNvSpPr>
          <p:nvPr/>
        </p:nvSpPr>
        <p:spPr bwMode="auto">
          <a:xfrm rot="5400000">
            <a:off x="2889973" y="4381655"/>
            <a:ext cx="234172" cy="1910677"/>
          </a:xfrm>
          <a:prstGeom prst="rightBrace">
            <a:avLst>
              <a:gd name="adj1" fmla="val 8897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Text Box 25"/>
          <p:cNvSpPr txBox="1">
            <a:spLocks noChangeArrowheads="1"/>
          </p:cNvSpPr>
          <p:nvPr/>
        </p:nvSpPr>
        <p:spPr bwMode="auto">
          <a:xfrm>
            <a:off x="1835696" y="5446961"/>
            <a:ext cx="18722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2011-2018 R&amp;D</a:t>
            </a:r>
            <a:endParaRPr lang="ru-RU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A6325-513E-43A7-A431-B95586F92CB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30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79152"/>
          </a:xfrm>
        </p:spPr>
        <p:txBody>
          <a:bodyPr>
            <a:normAutofit/>
          </a:bodyPr>
          <a:lstStyle/>
          <a:p>
            <a:r>
              <a:rPr lang="en-GB" dirty="0" smtClean="0"/>
              <a:t>Inclined Focal Plane Motion (IM)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374" y="1799864"/>
            <a:ext cx="8999626" cy="425996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44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04694"/>
          </a:xfrm>
        </p:spPr>
        <p:txBody>
          <a:bodyPr/>
          <a:lstStyle/>
          <a:p>
            <a:r>
              <a:rPr lang="en-GB" smtClean="0"/>
              <a:t>Possible IM </a:t>
            </a:r>
            <a:r>
              <a:rPr lang="en-GB" dirty="0" smtClean="0"/>
              <a:t>implementations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31928" y="1385435"/>
            <a:ext cx="3663925" cy="3778052"/>
            <a:chOff x="1236484" y="4349861"/>
            <a:chExt cx="2727746" cy="2412000"/>
          </a:xfrm>
        </p:grpSpPr>
        <p:grpSp>
          <p:nvGrpSpPr>
            <p:cNvPr id="6" name="Group 5"/>
            <p:cNvGrpSpPr/>
            <p:nvPr/>
          </p:nvGrpSpPr>
          <p:grpSpPr>
            <a:xfrm>
              <a:off x="1407906" y="4349861"/>
              <a:ext cx="2556324" cy="2412000"/>
              <a:chOff x="980914" y="4855578"/>
              <a:chExt cx="2049565" cy="1786262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980914" y="6309886"/>
                <a:ext cx="2049565" cy="108031"/>
              </a:xfrm>
              <a:prstGeom prst="rect">
                <a:avLst/>
              </a:prstGeom>
              <a:blipFill>
                <a:blip r:embed="rId3">
                  <a:alphaModFix amt="50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 rot="20261055">
                <a:off x="1735579" y="4855578"/>
                <a:ext cx="567690" cy="1786262"/>
                <a:chOff x="2288269" y="4725995"/>
                <a:chExt cx="567690" cy="1786262"/>
              </a:xfrm>
            </p:grpSpPr>
            <p:sp>
              <p:nvSpPr>
                <p:cNvPr id="12" name="Rectangle 11"/>
                <p:cNvSpPr/>
                <p:nvPr/>
              </p:nvSpPr>
              <p:spPr>
                <a:xfrm>
                  <a:off x="2519990" y="5949037"/>
                  <a:ext cx="104248" cy="17461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2419714" y="5876647"/>
                  <a:ext cx="304800" cy="72390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2288269" y="5609947"/>
                  <a:ext cx="567690" cy="2667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2442574" y="5541367"/>
                  <a:ext cx="259080" cy="6858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6" name="Trapezoid 15"/>
                <p:cNvSpPr/>
                <p:nvPr/>
              </p:nvSpPr>
              <p:spPr>
                <a:xfrm>
                  <a:off x="2442574" y="5118457"/>
                  <a:ext cx="259080" cy="422910"/>
                </a:xfrm>
                <a:prstGeom prst="trapezoid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7" name="Trapezoid 16"/>
                <p:cNvSpPr/>
                <p:nvPr/>
              </p:nvSpPr>
              <p:spPr>
                <a:xfrm>
                  <a:off x="2519990" y="5057497"/>
                  <a:ext cx="104248" cy="60960"/>
                </a:xfrm>
                <a:prstGeom prst="trapezoid">
                  <a:avLst>
                    <a:gd name="adj" fmla="val 41673"/>
                  </a:avLst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2419714" y="4902033"/>
                  <a:ext cx="304800" cy="146854"/>
                </a:xfrm>
                <a:prstGeom prst="rect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 flipV="1">
                  <a:off x="2572113" y="4725995"/>
                  <a:ext cx="1" cy="1786262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Isosceles Triangle 19"/>
                <p:cNvSpPr/>
                <p:nvPr/>
              </p:nvSpPr>
              <p:spPr>
                <a:xfrm rot="10800000">
                  <a:off x="2522838" y="6127189"/>
                  <a:ext cx="98551" cy="137697"/>
                </a:xfrm>
                <a:prstGeom prst="triangle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cxnSp>
              <p:nvCxnSpPr>
                <p:cNvPr id="21" name="Straight Arrow Connector 20"/>
                <p:cNvCxnSpPr/>
                <p:nvPr/>
              </p:nvCxnSpPr>
              <p:spPr>
                <a:xfrm>
                  <a:off x="2442574" y="6287312"/>
                  <a:ext cx="270509" cy="0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" name="Straight Connector 10"/>
              <p:cNvCxnSpPr/>
              <p:nvPr/>
            </p:nvCxnSpPr>
            <p:spPr>
              <a:xfrm flipV="1">
                <a:off x="2215800" y="4910668"/>
                <a:ext cx="9039" cy="1679619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Right Arrow 7"/>
            <p:cNvSpPr/>
            <p:nvPr/>
          </p:nvSpPr>
          <p:spPr>
            <a:xfrm rot="10800000">
              <a:off x="1236484" y="5417673"/>
              <a:ext cx="908227" cy="51639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9" name="Content Placeholder 2"/>
          <p:cNvSpPr txBox="1">
            <a:spLocks/>
          </p:cNvSpPr>
          <p:nvPr/>
        </p:nvSpPr>
        <p:spPr>
          <a:xfrm>
            <a:off x="625198" y="5171220"/>
            <a:ext cx="4103181" cy="122984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/>
              <a:t>Pros: Easy to implement</a:t>
            </a:r>
          </a:p>
          <a:p>
            <a:pPr marL="0" indent="0">
              <a:buNone/>
            </a:pPr>
            <a:r>
              <a:rPr lang="en-US" sz="1800" dirty="0" smtClean="0"/>
              <a:t>Cons: An objective must have the WD &gt; 0.5 mm -&gt; </a:t>
            </a:r>
            <a:r>
              <a:rPr lang="en-US" sz="1800" dirty="0" smtClean="0">
                <a:solidFill>
                  <a:srgbClr val="FF0000"/>
                </a:solidFill>
              </a:rPr>
              <a:t>dry objectives only</a:t>
            </a:r>
            <a:endParaRPr lang="en-GB" sz="1800" dirty="0" smtClean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644737" y="1276399"/>
            <a:ext cx="4572000" cy="5286491"/>
            <a:chOff x="4644737" y="1276399"/>
            <a:chExt cx="4572000" cy="5286491"/>
          </a:xfrm>
        </p:grpSpPr>
        <p:grpSp>
          <p:nvGrpSpPr>
            <p:cNvPr id="22" name="Group 21"/>
            <p:cNvGrpSpPr/>
            <p:nvPr/>
          </p:nvGrpSpPr>
          <p:grpSpPr>
            <a:xfrm>
              <a:off x="4782818" y="1276399"/>
              <a:ext cx="3838878" cy="3778051"/>
              <a:chOff x="3074264" y="4442816"/>
              <a:chExt cx="2463794" cy="2207933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3199503" y="6294537"/>
                <a:ext cx="2338555" cy="132458"/>
              </a:xfrm>
              <a:prstGeom prst="rect">
                <a:avLst/>
              </a:prstGeom>
              <a:blipFill>
                <a:blip r:embed="rId3">
                  <a:alphaModFix amt="50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4033470" y="4460596"/>
                <a:ext cx="610391" cy="2190153"/>
                <a:chOff x="2288269" y="4725995"/>
                <a:chExt cx="567690" cy="178626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2519990" y="5949037"/>
                  <a:ext cx="104248" cy="17461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2419714" y="5876647"/>
                  <a:ext cx="304800" cy="72390"/>
                </a:xfrm>
                <a:prstGeom prst="rect">
                  <a:avLst/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2288269" y="5609947"/>
                  <a:ext cx="567690" cy="2667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2442574" y="5541367"/>
                  <a:ext cx="259080" cy="6858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3" name="Trapezoid 32"/>
                <p:cNvSpPr/>
                <p:nvPr/>
              </p:nvSpPr>
              <p:spPr>
                <a:xfrm>
                  <a:off x="2442574" y="5118457"/>
                  <a:ext cx="259080" cy="422910"/>
                </a:xfrm>
                <a:prstGeom prst="trapezoid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4" name="Trapezoid 33"/>
                <p:cNvSpPr/>
                <p:nvPr/>
              </p:nvSpPr>
              <p:spPr>
                <a:xfrm>
                  <a:off x="2519990" y="5057497"/>
                  <a:ext cx="104248" cy="60960"/>
                </a:xfrm>
                <a:prstGeom prst="trapezoid">
                  <a:avLst>
                    <a:gd name="adj" fmla="val 41673"/>
                  </a:avLst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 rot="1852232">
                  <a:off x="2414988" y="4883391"/>
                  <a:ext cx="304800" cy="146854"/>
                </a:xfrm>
                <a:prstGeom prst="rect">
                  <a:avLst/>
                </a:prstGeom>
                <a:solidFill>
                  <a:srgbClr val="00B0F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cxnSp>
              <p:nvCxnSpPr>
                <p:cNvPr id="36" name="Straight Connector 35"/>
                <p:cNvCxnSpPr/>
                <p:nvPr/>
              </p:nvCxnSpPr>
              <p:spPr>
                <a:xfrm flipV="1">
                  <a:off x="2572113" y="4725995"/>
                  <a:ext cx="1" cy="1786262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Isosceles Triangle 36"/>
                <p:cNvSpPr/>
                <p:nvPr/>
              </p:nvSpPr>
              <p:spPr>
                <a:xfrm rot="10800000">
                  <a:off x="2522838" y="6127189"/>
                  <a:ext cx="98551" cy="137697"/>
                </a:xfrm>
                <a:prstGeom prst="triangle">
                  <a:avLst/>
                </a:prstGeom>
                <a:solidFill>
                  <a:srgbClr val="FFFF0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cxnSp>
              <p:nvCxnSpPr>
                <p:cNvPr id="38" name="Straight Arrow Connector 37"/>
                <p:cNvCxnSpPr/>
                <p:nvPr/>
              </p:nvCxnSpPr>
              <p:spPr>
                <a:xfrm flipV="1">
                  <a:off x="2450509" y="6227949"/>
                  <a:ext cx="248018" cy="96548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Straight Connector 24"/>
              <p:cNvCxnSpPr/>
              <p:nvPr/>
            </p:nvCxnSpPr>
            <p:spPr>
              <a:xfrm flipV="1">
                <a:off x="4118859" y="4442816"/>
                <a:ext cx="374991" cy="687984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Right Arrow 26"/>
              <p:cNvSpPr/>
              <p:nvPr/>
            </p:nvSpPr>
            <p:spPr>
              <a:xfrm rot="10800000">
                <a:off x="3074264" y="5480995"/>
                <a:ext cx="782956" cy="468895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4296194" y="4694452"/>
                <a:ext cx="88423" cy="5336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Rectangle 1"/>
            <p:cNvSpPr/>
            <p:nvPr/>
          </p:nvSpPr>
          <p:spPr>
            <a:xfrm>
              <a:off x="4644737" y="4808564"/>
              <a:ext cx="4572000" cy="17543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dirty="0" smtClean="0"/>
                <a:t> </a:t>
              </a:r>
              <a:endParaRPr lang="en-US" dirty="0"/>
            </a:p>
            <a:p>
              <a:r>
                <a:rPr lang="en-US" dirty="0" smtClean="0"/>
                <a:t>Pros</a:t>
              </a:r>
              <a:r>
                <a:rPr lang="en-US" dirty="0"/>
                <a:t>: </a:t>
              </a:r>
              <a:r>
                <a:rPr lang="en-US" dirty="0" smtClean="0">
                  <a:solidFill>
                    <a:srgbClr val="00B050"/>
                  </a:solidFill>
                </a:rPr>
                <a:t>Suitable </a:t>
              </a:r>
              <a:r>
                <a:rPr lang="en-US" dirty="0">
                  <a:solidFill>
                    <a:srgbClr val="00B050"/>
                  </a:solidFill>
                </a:rPr>
                <a:t>for any objective type!</a:t>
              </a:r>
            </a:p>
            <a:p>
              <a:r>
                <a:rPr lang="en-US" dirty="0"/>
                <a:t>Cons: </a:t>
              </a:r>
              <a:endParaRPr lang="en-US" dirty="0" smtClean="0"/>
            </a:p>
            <a:p>
              <a:pPr marL="342900" indent="-342900">
                <a:buAutoNum type="arabicParenR"/>
              </a:pPr>
              <a:r>
                <a:rPr lang="en-US" dirty="0" smtClean="0">
                  <a:solidFill>
                    <a:srgbClr val="FF0000"/>
                  </a:solidFill>
                </a:rPr>
                <a:t>The </a:t>
              </a:r>
              <a:r>
                <a:rPr lang="en-US" dirty="0">
                  <a:solidFill>
                    <a:srgbClr val="FF0000"/>
                  </a:solidFill>
                </a:rPr>
                <a:t>camera must be inclined at a relatively large </a:t>
              </a:r>
              <a:r>
                <a:rPr lang="en-US" dirty="0" smtClean="0">
                  <a:solidFill>
                    <a:srgbClr val="FF0000"/>
                  </a:solidFill>
                </a:rPr>
                <a:t>angle</a:t>
              </a:r>
            </a:p>
            <a:p>
              <a:pPr marL="342900" indent="-342900">
                <a:buAutoNum type="arabicParenR"/>
              </a:pPr>
              <a:r>
                <a:rPr lang="en-US" dirty="0" smtClean="0"/>
                <a:t>Pixel </a:t>
              </a:r>
              <a:r>
                <a:rPr lang="en-US" dirty="0"/>
                <a:t>size may vary across the image</a:t>
              </a: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6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00626"/>
          </a:xfrm>
        </p:spPr>
        <p:txBody>
          <a:bodyPr/>
          <a:lstStyle/>
          <a:p>
            <a:r>
              <a:rPr lang="en-GB" dirty="0" smtClean="0"/>
              <a:t>Test setup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8757"/>
          <a:stretch/>
        </p:blipFill>
        <p:spPr>
          <a:xfrm>
            <a:off x="186961" y="1118082"/>
            <a:ext cx="3806813" cy="51837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5661" y="1254122"/>
            <a:ext cx="5238998" cy="496419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5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04" y="3163564"/>
            <a:ext cx="9144000" cy="36744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378" y="100788"/>
            <a:ext cx="8398612" cy="29804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2312" y="741054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2312" y="2201299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14121" y="6054635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782" y="6054635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617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09619"/>
          </a:xfrm>
        </p:spPr>
        <p:txBody>
          <a:bodyPr/>
          <a:lstStyle/>
          <a:p>
            <a:r>
              <a:rPr lang="en-GB" dirty="0" smtClean="0"/>
              <a:t>SG-IM </a:t>
            </a:r>
            <a:r>
              <a:rPr lang="en-GB" dirty="0" err="1" smtClean="0"/>
              <a:t>microtracks</a:t>
            </a:r>
            <a:r>
              <a:rPr lang="en-GB" dirty="0" smtClean="0"/>
              <a:t> matching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124" y="1439345"/>
            <a:ext cx="8170134" cy="3134765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621696"/>
              </p:ext>
            </p:extLst>
          </p:nvPr>
        </p:nvGraphicFramePr>
        <p:xfrm>
          <a:off x="3712877" y="4936602"/>
          <a:ext cx="4064000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54185">
                <a:tc>
                  <a:txBody>
                    <a:bodyPr/>
                    <a:lstStyle/>
                    <a:p>
                      <a:r>
                        <a:rPr lang="en-GB" dirty="0" smtClean="0"/>
                        <a:t>Dataset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Microtracks</a:t>
                      </a:r>
                      <a:r>
                        <a:rPr lang="en-GB" dirty="0" smtClean="0"/>
                        <a:t> found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SG1+SG2+IM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SG1+SG2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2354" y="5092861"/>
            <a:ext cx="24796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Microtracks</a:t>
            </a:r>
            <a:r>
              <a:rPr lang="en-GB" sz="2000" dirty="0" smtClean="0"/>
              <a:t> selection:</a:t>
            </a:r>
          </a:p>
          <a:p>
            <a:r>
              <a:rPr lang="en-GB" sz="2000" dirty="0" smtClean="0"/>
              <a:t>Theta &gt; 1.25 rad</a:t>
            </a:r>
          </a:p>
          <a:p>
            <a:r>
              <a:rPr lang="en-GB" sz="2000" dirty="0" smtClean="0"/>
              <a:t>Length &gt; 90 µm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87377" y="201018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IM-SG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7376" y="3377924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SG-SG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47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40768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346730" y="1220559"/>
            <a:ext cx="4185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Before 1974 – the only way to find the </a:t>
            </a:r>
          </a:p>
          <a:p>
            <a:r>
              <a:rPr lang="en-US" dirty="0" smtClean="0"/>
              <a:t>charged particle tracks and decays in </a:t>
            </a:r>
          </a:p>
          <a:p>
            <a:r>
              <a:rPr lang="en-US" dirty="0" smtClean="0"/>
              <a:t>the nuclear emulsions was the eye </a:t>
            </a:r>
          </a:p>
          <a:p>
            <a:r>
              <a:rPr lang="en-US" dirty="0" smtClean="0"/>
              <a:t>inspection using  manual microscopes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46730" y="2507992"/>
            <a:ext cx="432972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1C1C1C"/>
                </a:solidFill>
              </a:rPr>
              <a:t>1974 K. </a:t>
            </a:r>
            <a:r>
              <a:rPr lang="en-US" b="1" i="1" dirty="0" err="1" smtClean="0">
                <a:solidFill>
                  <a:srgbClr val="1C1C1C"/>
                </a:solidFill>
              </a:rPr>
              <a:t>Niwa</a:t>
            </a:r>
            <a:r>
              <a:rPr lang="en-US" b="1" i="1" dirty="0" smtClean="0">
                <a:solidFill>
                  <a:srgbClr val="1C1C1C"/>
                </a:solidFill>
              </a:rPr>
              <a:t>: Track recognition by </a:t>
            </a:r>
          </a:p>
          <a:p>
            <a:r>
              <a:rPr lang="en-US" b="1" i="1" dirty="0" smtClean="0">
                <a:solidFill>
                  <a:srgbClr val="1C1C1C"/>
                </a:solidFill>
              </a:rPr>
              <a:t>superimposing tomographic images from different focal planes</a:t>
            </a:r>
            <a:endParaRPr lang="en-US" b="1" i="1" dirty="0" smtClean="0"/>
          </a:p>
          <a:p>
            <a:r>
              <a:rPr lang="en-US" sz="1400" dirty="0" smtClean="0"/>
              <a:t>This was the first idea of the automatic </a:t>
            </a:r>
          </a:p>
          <a:p>
            <a:r>
              <a:rPr lang="en-US" sz="1400" dirty="0" smtClean="0"/>
              <a:t>scanning but the digital technology was not ready yet in that time (the first Digital Camera prototype from Kodak -1975)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4421430"/>
            <a:ext cx="82089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1980 – First semi-automatic scanning (Nagoya)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1985 – “Track Selector” (TS) the first automatic scanning system based on tomographic image processing. Started TS-NTS-UTS-SUTS development line  (Nagoya)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1994 – CHORUS data analysis </a:t>
            </a:r>
            <a:r>
              <a:rPr lang="en-US" sz="1600" i="1" dirty="0" smtClean="0">
                <a:solidFill>
                  <a:srgbClr val="1C1C1C"/>
                </a:solidFill>
              </a:rPr>
              <a:t>– Italian groups enters into scanning business: two microscopes equipped with NTS systems arrived to Naples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2004</a:t>
            </a:r>
            <a:r>
              <a:rPr lang="en-US" sz="1600" dirty="0" smtClean="0">
                <a:solidFill>
                  <a:srgbClr val="0070C0"/>
                </a:solidFill>
              </a:rPr>
              <a:t> </a:t>
            </a:r>
            <a:r>
              <a:rPr lang="en-US" sz="1600" i="1" dirty="0" smtClean="0">
                <a:solidFill>
                  <a:srgbClr val="1C1C1C"/>
                </a:solidFill>
              </a:rPr>
              <a:t>– the first prototype of the European Scanning System dedicated for OPERA scanning operational in Naples, developed in collaboration with other Italian groups</a:t>
            </a:r>
            <a:endParaRPr lang="en-US" sz="1600" i="1" dirty="0">
              <a:solidFill>
                <a:srgbClr val="1C1C1C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772400" cy="980728"/>
          </a:xfrm>
        </p:spPr>
        <p:txBody>
          <a:bodyPr/>
          <a:lstStyle/>
          <a:p>
            <a:r>
              <a:rPr lang="en-US" sz="2800" dirty="0" smtClean="0"/>
              <a:t>Toward the automatic emulsion scanning</a:t>
            </a:r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77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91" y="543110"/>
            <a:ext cx="7886700" cy="77195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Scanning Speed vs Number of Cameras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201" y="1923782"/>
            <a:ext cx="2714730" cy="308436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4M camera @ 563 fps</a:t>
            </a:r>
          </a:p>
          <a:p>
            <a:r>
              <a:rPr lang="en-US" sz="2000" dirty="0" smtClean="0"/>
              <a:t>50 µm thick emulsion</a:t>
            </a:r>
          </a:p>
          <a:p>
            <a:r>
              <a:rPr lang="en-US" sz="2000" dirty="0" smtClean="0"/>
              <a:t>30 µm overlap (X&amp;Y) </a:t>
            </a:r>
            <a:endParaRPr lang="en-US" sz="2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219614" y="1532294"/>
            <a:ext cx="6157593" cy="4011979"/>
            <a:chOff x="1234911" y="1470581"/>
            <a:chExt cx="7843103" cy="5156462"/>
          </a:xfrm>
        </p:grpSpPr>
        <p:sp>
          <p:nvSpPr>
            <p:cNvPr id="14" name="Rectangle 13"/>
            <p:cNvSpPr/>
            <p:nvPr/>
          </p:nvSpPr>
          <p:spPr>
            <a:xfrm>
              <a:off x="1234911" y="1470581"/>
              <a:ext cx="7843103" cy="51564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94899" y="1739327"/>
              <a:ext cx="7317162" cy="4523934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234739" y="6155507"/>
              <a:ext cx="212665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Number of Cameras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350663" y="3801239"/>
              <a:ext cx="248426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Scanning Speed (cm</a:t>
              </a:r>
              <a:r>
                <a:rPr lang="en-US" sz="1350" baseline="30000" dirty="0"/>
                <a:t>2</a:t>
              </a:r>
              <a:r>
                <a:rPr lang="en-US" sz="1350" dirty="0"/>
                <a:t>/h)</a:t>
              </a: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2785772" y="1961022"/>
              <a:ext cx="2524623" cy="954108"/>
              <a:chOff x="3228832" y="1725352"/>
              <a:chExt cx="2524623" cy="954108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3228832" y="1725352"/>
                <a:ext cx="2524623" cy="95410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342900"/>
                <a:r>
                  <a:rPr lang="en-US" sz="1350" dirty="0"/>
                  <a:t>Inclined Motion</a:t>
                </a:r>
              </a:p>
              <a:p>
                <a:pPr marL="342900"/>
                <a:r>
                  <a:rPr lang="en-US" sz="1350" dirty="0"/>
                  <a:t>Con. Mot. + Piezo Z</a:t>
                </a:r>
              </a:p>
              <a:p>
                <a:pPr marL="342900"/>
                <a:r>
                  <a:rPr lang="en-US" sz="1350" dirty="0"/>
                  <a:t>Continuous Motion</a:t>
                </a:r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3376520" y="1919895"/>
                <a:ext cx="285946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3385944" y="2187017"/>
                <a:ext cx="285946" cy="0"/>
              </a:xfrm>
              <a:prstGeom prst="line">
                <a:avLst/>
              </a:prstGeom>
              <a:ln w="2540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3396946" y="2454112"/>
                <a:ext cx="285946" cy="0"/>
              </a:xfrm>
              <a:prstGeom prst="line">
                <a:avLst/>
              </a:prstGeom>
              <a:ln w="25400">
                <a:solidFill>
                  <a:srgbClr val="0101FF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A696D-B9BC-41A0-BE35-F2954112B9EF}" type="slidenum">
              <a:rPr lang="it-IT" smtClean="0"/>
              <a:t>20</a:t>
            </a:fld>
            <a:endParaRPr lang="it-IT"/>
          </a:p>
        </p:txBody>
      </p:sp>
      <p:sp>
        <p:nvSpPr>
          <p:cNvPr id="9" name="TextBox 8"/>
          <p:cNvSpPr txBox="1"/>
          <p:nvPr/>
        </p:nvSpPr>
        <p:spPr>
          <a:xfrm>
            <a:off x="723991" y="5219265"/>
            <a:ext cx="684918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HW </a:t>
            </a:r>
            <a:r>
              <a:rPr lang="en-GB" sz="2000" b="1" dirty="0" smtClean="0"/>
              <a:t>limits</a:t>
            </a:r>
            <a:r>
              <a:rPr lang="en-GB" sz="2000" b="1" dirty="0"/>
              <a:t>:</a:t>
            </a:r>
            <a:endParaRPr lang="en-GB" sz="2000" b="1" dirty="0" smtClean="0"/>
          </a:p>
          <a:p>
            <a:r>
              <a:rPr lang="en-GB" sz="2000" dirty="0" smtClean="0"/>
              <a:t>Continuous illumination: 2 µs camera exposure -&gt; 3500 cm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/h</a:t>
            </a:r>
          </a:p>
          <a:p>
            <a:r>
              <a:rPr lang="en-GB" sz="2000" dirty="0" smtClean="0"/>
              <a:t>Stroboscopic illumination: 30 cm/s stage speed -&gt; 6000 cm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/h </a:t>
            </a:r>
          </a:p>
          <a:p>
            <a:r>
              <a:rPr lang="en-GB" sz="2000" dirty="0" smtClean="0"/>
              <a:t>XY-stage upgrade: 2 m/s stage speed -&gt; 40000 cm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/h = 4 m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/h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6377207" y="3657780"/>
                <a:ext cx="2150717" cy="618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𝐼𝑀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𝑤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𝑐𝑎𝑚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7207" y="3657780"/>
                <a:ext cx="2150717" cy="618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149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Holographic Microscopy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Collaboration with Institute of Applied Sciences and Intelligent Systems (ISASI)</a:t>
            </a:r>
          </a:p>
          <a:p>
            <a:r>
              <a:rPr lang="en-GB" dirty="0" smtClean="0"/>
              <a:t>Advantages</a:t>
            </a:r>
          </a:p>
          <a:p>
            <a:pPr lvl="1"/>
            <a:r>
              <a:rPr lang="en-GB" dirty="0" smtClean="0"/>
              <a:t>Laser beam -&gt; very strong illumination</a:t>
            </a:r>
          </a:p>
          <a:p>
            <a:pPr lvl="1"/>
            <a:r>
              <a:rPr lang="en-GB" dirty="0" smtClean="0"/>
              <a:t>Includes phase information</a:t>
            </a:r>
          </a:p>
          <a:p>
            <a:pPr lvl="1"/>
            <a:r>
              <a:rPr lang="en-GB" dirty="0" smtClean="0"/>
              <a:t>No need to move along  Z or incline camera</a:t>
            </a:r>
          </a:p>
          <a:p>
            <a:r>
              <a:rPr lang="en-GB" dirty="0" smtClean="0"/>
              <a:t>Disadvantages</a:t>
            </a:r>
          </a:p>
          <a:p>
            <a:pPr lvl="1"/>
            <a:r>
              <a:rPr lang="en-GB" dirty="0" smtClean="0"/>
              <a:t>Speckles generated by coherent laser light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43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78957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08110"/>
            <a:ext cx="7886700" cy="466885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Successful 14 years history</a:t>
            </a:r>
          </a:p>
          <a:p>
            <a:r>
              <a:rPr lang="en-GB" dirty="0" smtClean="0"/>
              <a:t>20 cm</a:t>
            </a:r>
            <a:r>
              <a:rPr lang="en-GB" baseline="30000" dirty="0" smtClean="0"/>
              <a:t>2</a:t>
            </a:r>
            <a:r>
              <a:rPr lang="en-GB" dirty="0" smtClean="0"/>
              <a:t>/h -&gt; 190 cm</a:t>
            </a:r>
            <a:r>
              <a:rPr lang="en-GB" baseline="30000" dirty="0" smtClean="0"/>
              <a:t>2</a:t>
            </a:r>
            <a:r>
              <a:rPr lang="en-GB" dirty="0" smtClean="0"/>
              <a:t>/h in last 7 years</a:t>
            </a:r>
          </a:p>
          <a:p>
            <a:r>
              <a:rPr lang="en-GB" dirty="0" smtClean="0"/>
              <a:t>Ongoing </a:t>
            </a:r>
            <a:r>
              <a:rPr lang="en-GB" dirty="0" smtClean="0"/>
              <a:t>R&amp;Ds</a:t>
            </a:r>
          </a:p>
          <a:p>
            <a:pPr lvl="1"/>
            <a:r>
              <a:rPr lang="en-GB" dirty="0" smtClean="0"/>
              <a:t>High speed</a:t>
            </a:r>
          </a:p>
          <a:p>
            <a:pPr lvl="1"/>
            <a:r>
              <a:rPr lang="en-GB" dirty="0" smtClean="0"/>
              <a:t>Super-resolution</a:t>
            </a:r>
          </a:p>
          <a:p>
            <a:r>
              <a:rPr lang="en-GB" dirty="0" smtClean="0"/>
              <a:t>Applications:</a:t>
            </a:r>
          </a:p>
          <a:p>
            <a:pPr lvl="1"/>
            <a:r>
              <a:rPr lang="en-GB" dirty="0" smtClean="0"/>
              <a:t>OPERA</a:t>
            </a:r>
            <a:endParaRPr lang="en-GB" dirty="0" smtClean="0"/>
          </a:p>
          <a:p>
            <a:pPr lvl="1"/>
            <a:r>
              <a:rPr lang="en-GB" dirty="0" smtClean="0"/>
              <a:t>FOOT &amp; biomedical app (Cristina’s talk)</a:t>
            </a:r>
          </a:p>
          <a:p>
            <a:pPr lvl="1"/>
            <a:r>
              <a:rPr lang="en-GB" dirty="0" err="1" smtClean="0"/>
              <a:t>SHiP</a:t>
            </a:r>
            <a:r>
              <a:rPr lang="en-GB" dirty="0" smtClean="0"/>
              <a:t> (Antonia’s talk)</a:t>
            </a:r>
          </a:p>
          <a:p>
            <a:pPr lvl="1"/>
            <a:r>
              <a:rPr lang="en-GB" dirty="0" err="1" smtClean="0"/>
              <a:t>Muography</a:t>
            </a:r>
            <a:r>
              <a:rPr lang="en-GB" dirty="0" smtClean="0"/>
              <a:t> (</a:t>
            </a:r>
            <a:r>
              <a:rPr lang="en-GB" dirty="0" err="1" smtClean="0"/>
              <a:t>Valeri’s</a:t>
            </a:r>
            <a:r>
              <a:rPr lang="en-GB" dirty="0" smtClean="0"/>
              <a:t> talk)</a:t>
            </a:r>
          </a:p>
          <a:p>
            <a:pPr lvl="1"/>
            <a:r>
              <a:rPr lang="en-GB" dirty="0" smtClean="0"/>
              <a:t>Directional DM search (Naka’s talk)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79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04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152400" y="2325266"/>
            <a:ext cx="2182813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it-IT" sz="1800" dirty="0">
                <a:solidFill>
                  <a:srgbClr val="000066"/>
                </a:solidFill>
                <a:latin typeface="Trebuchet MS" pitchFamily="34" charset="0"/>
              </a:rPr>
              <a:t>CMOS camera</a:t>
            </a:r>
            <a:br>
              <a:rPr lang="it-IT" sz="1800" dirty="0">
                <a:solidFill>
                  <a:srgbClr val="000066"/>
                </a:solidFill>
                <a:latin typeface="Trebuchet MS" pitchFamily="34" charset="0"/>
              </a:rPr>
            </a:br>
            <a:r>
              <a:rPr lang="it-IT" sz="1800" dirty="0">
                <a:solidFill>
                  <a:srgbClr val="000066"/>
                </a:solidFill>
                <a:latin typeface="Trebuchet MS" pitchFamily="34" charset="0"/>
              </a:rPr>
              <a:t>1280×1024 pixel</a:t>
            </a:r>
            <a:br>
              <a:rPr lang="it-IT" sz="1800" dirty="0">
                <a:solidFill>
                  <a:srgbClr val="000066"/>
                </a:solidFill>
                <a:latin typeface="Trebuchet MS" pitchFamily="34" charset="0"/>
              </a:rPr>
            </a:br>
            <a:r>
              <a:rPr lang="it-IT" sz="1800" dirty="0">
                <a:solidFill>
                  <a:srgbClr val="000066"/>
                </a:solidFill>
                <a:latin typeface="Trebuchet MS" pitchFamily="34" charset="0"/>
              </a:rPr>
              <a:t>256 gray levels</a:t>
            </a:r>
            <a:br>
              <a:rPr lang="it-IT" sz="1800" dirty="0">
                <a:solidFill>
                  <a:srgbClr val="000066"/>
                </a:solidFill>
                <a:latin typeface="Trebuchet MS" pitchFamily="34" charset="0"/>
              </a:rPr>
            </a:br>
            <a:r>
              <a:rPr lang="it-IT" sz="1800" dirty="0">
                <a:solidFill>
                  <a:srgbClr val="000066"/>
                </a:solidFill>
                <a:latin typeface="Trebuchet MS" pitchFamily="34" charset="0"/>
              </a:rPr>
              <a:t>376 frames/sec</a:t>
            </a:r>
            <a:br>
              <a:rPr lang="it-IT" sz="1800" dirty="0">
                <a:solidFill>
                  <a:srgbClr val="000066"/>
                </a:solidFill>
                <a:latin typeface="Trebuchet MS" pitchFamily="34" charset="0"/>
              </a:rPr>
            </a:br>
            <a:r>
              <a:rPr lang="it-IT" sz="1800" dirty="0">
                <a:solidFill>
                  <a:srgbClr val="000066"/>
                </a:solidFill>
                <a:latin typeface="Trebuchet MS" pitchFamily="34" charset="0"/>
              </a:rPr>
              <a:t>(Mikrotron MC1310)</a:t>
            </a:r>
            <a:endParaRPr lang="en-GB" sz="1800" dirty="0">
              <a:solidFill>
                <a:srgbClr val="000066"/>
              </a:solidFill>
              <a:latin typeface="Trebuchet MS" pitchFamily="34" charset="0"/>
            </a:endParaRPr>
          </a:p>
        </p:txBody>
      </p:sp>
      <p:pic>
        <p:nvPicPr>
          <p:cNvPr id="5" name="Picture 33" descr="ESS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818728"/>
            <a:ext cx="6380163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35"/>
          <p:cNvSpPr>
            <a:spLocks noChangeShapeType="1"/>
          </p:cNvSpPr>
          <p:nvPr/>
        </p:nvSpPr>
        <p:spPr bwMode="auto">
          <a:xfrm flipV="1">
            <a:off x="1981200" y="2037928"/>
            <a:ext cx="3048000" cy="685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152400" y="4825578"/>
            <a:ext cx="184308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it-IT" sz="1800">
                <a:solidFill>
                  <a:srgbClr val="000066"/>
                </a:solidFill>
                <a:latin typeface="Trebuchet MS" pitchFamily="34" charset="0"/>
              </a:rPr>
              <a:t>XY stage (Micos)</a:t>
            </a:r>
            <a:br>
              <a:rPr lang="it-IT" sz="1800">
                <a:solidFill>
                  <a:srgbClr val="000066"/>
                </a:solidFill>
                <a:latin typeface="Trebuchet MS" pitchFamily="34" charset="0"/>
              </a:rPr>
            </a:br>
            <a:r>
              <a:rPr lang="it-IT" sz="1800">
                <a:solidFill>
                  <a:srgbClr val="000066"/>
                </a:solidFill>
                <a:latin typeface="Trebuchet MS" pitchFamily="34" charset="0"/>
              </a:rPr>
              <a:t>0.1 μm nominal</a:t>
            </a:r>
            <a:br>
              <a:rPr lang="it-IT" sz="1800">
                <a:solidFill>
                  <a:srgbClr val="000066"/>
                </a:solidFill>
                <a:latin typeface="Trebuchet MS" pitchFamily="34" charset="0"/>
              </a:rPr>
            </a:br>
            <a:r>
              <a:rPr lang="it-IT" sz="1800">
                <a:solidFill>
                  <a:srgbClr val="000066"/>
                </a:solidFill>
                <a:latin typeface="Trebuchet MS" pitchFamily="34" charset="0"/>
              </a:rPr>
              <a:t>precision</a:t>
            </a:r>
            <a:endParaRPr lang="en-GB" sz="1800">
              <a:solidFill>
                <a:srgbClr val="000066"/>
              </a:solidFill>
              <a:latin typeface="Trebuchet MS" pitchFamily="34" charset="0"/>
            </a:endParaRPr>
          </a:p>
        </p:txBody>
      </p:sp>
      <p:sp>
        <p:nvSpPr>
          <p:cNvPr id="8" name="Line 37"/>
          <p:cNvSpPr>
            <a:spLocks noChangeShapeType="1"/>
          </p:cNvSpPr>
          <p:nvPr/>
        </p:nvSpPr>
        <p:spPr bwMode="auto">
          <a:xfrm flipV="1">
            <a:off x="1981200" y="3561928"/>
            <a:ext cx="2286000" cy="1447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Rectangle 38"/>
          <p:cNvSpPr>
            <a:spLocks noChangeArrowheads="1"/>
          </p:cNvSpPr>
          <p:nvPr/>
        </p:nvSpPr>
        <p:spPr bwMode="auto">
          <a:xfrm>
            <a:off x="152400" y="3957216"/>
            <a:ext cx="1692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it-IT" sz="1800">
                <a:solidFill>
                  <a:srgbClr val="000066"/>
                </a:solidFill>
                <a:latin typeface="Trebuchet MS" pitchFamily="34" charset="0"/>
              </a:rPr>
              <a:t>Emulsion Plate</a:t>
            </a:r>
            <a:endParaRPr lang="en-GB" sz="1800">
              <a:solidFill>
                <a:srgbClr val="000066"/>
              </a:solidFill>
              <a:latin typeface="Trebuchet MS" pitchFamily="34" charset="0"/>
            </a:endParaRPr>
          </a:p>
        </p:txBody>
      </p:sp>
      <p:sp>
        <p:nvSpPr>
          <p:cNvPr id="10" name="Line 39"/>
          <p:cNvSpPr>
            <a:spLocks noChangeShapeType="1"/>
          </p:cNvSpPr>
          <p:nvPr/>
        </p:nvSpPr>
        <p:spPr bwMode="auto">
          <a:xfrm flipV="1">
            <a:off x="1828800" y="3333328"/>
            <a:ext cx="28194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Rectangle 41"/>
          <p:cNvSpPr>
            <a:spLocks noChangeArrowheads="1"/>
          </p:cNvSpPr>
          <p:nvPr/>
        </p:nvSpPr>
        <p:spPr bwMode="auto">
          <a:xfrm>
            <a:off x="152400" y="1275928"/>
            <a:ext cx="18954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it-IT" sz="1800" dirty="0">
                <a:solidFill>
                  <a:srgbClr val="000066"/>
                </a:solidFill>
                <a:latin typeface="Trebuchet MS" pitchFamily="34" charset="0"/>
              </a:rPr>
              <a:t>Z stage (Micos)</a:t>
            </a:r>
            <a:br>
              <a:rPr lang="it-IT" sz="1800" dirty="0">
                <a:solidFill>
                  <a:srgbClr val="000066"/>
                </a:solidFill>
                <a:latin typeface="Trebuchet MS" pitchFamily="34" charset="0"/>
              </a:rPr>
            </a:br>
            <a:r>
              <a:rPr lang="it-IT" sz="1800" dirty="0">
                <a:solidFill>
                  <a:srgbClr val="000066"/>
                </a:solidFill>
                <a:latin typeface="Trebuchet MS" pitchFamily="34" charset="0"/>
              </a:rPr>
              <a:t>0.05 μm nominal</a:t>
            </a:r>
            <a:br>
              <a:rPr lang="it-IT" sz="1800" dirty="0">
                <a:solidFill>
                  <a:srgbClr val="000066"/>
                </a:solidFill>
                <a:latin typeface="Trebuchet MS" pitchFamily="34" charset="0"/>
              </a:rPr>
            </a:br>
            <a:r>
              <a:rPr lang="it-IT" sz="1800" dirty="0">
                <a:solidFill>
                  <a:srgbClr val="000066"/>
                </a:solidFill>
                <a:latin typeface="Trebuchet MS" pitchFamily="34" charset="0"/>
              </a:rPr>
              <a:t>precision</a:t>
            </a:r>
            <a:endParaRPr lang="en-GB" sz="1800" dirty="0">
              <a:solidFill>
                <a:srgbClr val="000066"/>
              </a:solidFill>
              <a:latin typeface="Trebuchet MS" pitchFamily="34" charset="0"/>
            </a:endParaRPr>
          </a:p>
        </p:txBody>
      </p:sp>
      <p:sp>
        <p:nvSpPr>
          <p:cNvPr id="12" name="Line 42"/>
          <p:cNvSpPr>
            <a:spLocks noChangeShapeType="1"/>
          </p:cNvSpPr>
          <p:nvPr/>
        </p:nvSpPr>
        <p:spPr bwMode="auto">
          <a:xfrm flipV="1">
            <a:off x="1905000" y="1580728"/>
            <a:ext cx="3657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Rectangle 43"/>
          <p:cNvSpPr>
            <a:spLocks noChangeArrowheads="1"/>
          </p:cNvSpPr>
          <p:nvPr/>
        </p:nvSpPr>
        <p:spPr bwMode="auto">
          <a:xfrm>
            <a:off x="1089025" y="5739978"/>
            <a:ext cx="51927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it-IT" sz="1800">
                <a:solidFill>
                  <a:srgbClr val="000066"/>
                </a:solidFill>
                <a:latin typeface="Trebuchet MS" pitchFamily="34" charset="0"/>
              </a:rPr>
              <a:t>Illumination system, objective (Oil 50× NA 0.85) </a:t>
            </a:r>
            <a:br>
              <a:rPr lang="it-IT" sz="1800">
                <a:solidFill>
                  <a:srgbClr val="000066"/>
                </a:solidFill>
                <a:latin typeface="Trebuchet MS" pitchFamily="34" charset="0"/>
              </a:rPr>
            </a:br>
            <a:r>
              <a:rPr lang="it-IT" sz="1800">
                <a:solidFill>
                  <a:srgbClr val="000066"/>
                </a:solidFill>
                <a:latin typeface="Trebuchet MS" pitchFamily="34" charset="0"/>
              </a:rPr>
              <a:t>and optical tube (Nikon)</a:t>
            </a:r>
            <a:endParaRPr lang="en-GB" sz="1800">
              <a:solidFill>
                <a:srgbClr val="000066"/>
              </a:solidFill>
              <a:latin typeface="Trebuchet MS" pitchFamily="34" charset="0"/>
            </a:endParaRPr>
          </a:p>
        </p:txBody>
      </p:sp>
      <p:sp>
        <p:nvSpPr>
          <p:cNvPr id="14" name="Line 44"/>
          <p:cNvSpPr>
            <a:spLocks noChangeShapeType="1"/>
          </p:cNvSpPr>
          <p:nvPr/>
        </p:nvSpPr>
        <p:spPr bwMode="auto">
          <a:xfrm flipH="1" flipV="1">
            <a:off x="5410200" y="3180928"/>
            <a:ext cx="533400" cy="2590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26672" y="73746"/>
            <a:ext cx="4395056" cy="562074"/>
          </a:xfrm>
        </p:spPr>
        <p:txBody>
          <a:bodyPr>
            <a:noAutofit/>
          </a:bodyPr>
          <a:lstStyle/>
          <a:p>
            <a:r>
              <a:rPr lang="en-US" sz="2800" dirty="0" smtClean="0"/>
              <a:t>OPERA ESS</a:t>
            </a:r>
            <a:br>
              <a:rPr lang="en-US" sz="2800" dirty="0" smtClean="0"/>
            </a:br>
            <a:r>
              <a:rPr lang="en-US" sz="2000" dirty="0" smtClean="0"/>
              <a:t>20 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/h (2004 year components)</a:t>
            </a:r>
            <a:endParaRPr lang="en-US" sz="2000" dirty="0"/>
          </a:p>
        </p:txBody>
      </p:sp>
      <p:sp>
        <p:nvSpPr>
          <p:cNvPr id="2" name="Rectangle 1"/>
          <p:cNvSpPr/>
          <p:nvPr/>
        </p:nvSpPr>
        <p:spPr>
          <a:xfrm>
            <a:off x="5940152" y="44624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1" dirty="0">
                <a:solidFill>
                  <a:srgbClr val="000000"/>
                </a:solidFill>
                <a:latin typeface="arial" panose="020B0604020202020204" pitchFamily="34" charset="0"/>
              </a:rPr>
              <a:t>Hardware performance of a scanning system for high speed analysis of nuclear </a:t>
            </a:r>
            <a:r>
              <a:rPr lang="en-US" sz="1200" b="1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emulsions </a:t>
            </a:r>
            <a:r>
              <a:rPr lang="en-US" sz="1200" b="1" i="1" dirty="0" smtClean="0"/>
              <a:t>NIMA568 </a:t>
            </a:r>
            <a:r>
              <a:rPr lang="en-US" sz="1200" b="1" i="1" dirty="0"/>
              <a:t>(2006)</a:t>
            </a:r>
            <a:endParaRPr lang="en-US" sz="1200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8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317"/>
          <a:stretch>
            <a:fillRect/>
          </a:stretch>
        </p:blipFill>
        <p:spPr bwMode="auto">
          <a:xfrm>
            <a:off x="0" y="980728"/>
            <a:ext cx="5312991" cy="525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139952" y="4941168"/>
            <a:ext cx="2519363" cy="730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altLang="ja-JP" sz="1400" b="1" dirty="0">
                <a:solidFill>
                  <a:srgbClr val="747100"/>
                </a:solidFill>
              </a:rPr>
              <a:t>16 </a:t>
            </a:r>
            <a:r>
              <a:rPr lang="en-GB" altLang="ja-JP" sz="1400" b="1" dirty="0" err="1">
                <a:solidFill>
                  <a:srgbClr val="747100"/>
                </a:solidFill>
              </a:rPr>
              <a:t>Tomographic</a:t>
            </a:r>
            <a:r>
              <a:rPr lang="en-GB" altLang="ja-JP" sz="1400" b="1" dirty="0">
                <a:solidFill>
                  <a:srgbClr val="747100"/>
                </a:solidFill>
              </a:rPr>
              <a:t> Images taken through 44-micron Emulsion Layer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835696" y="6283871"/>
            <a:ext cx="1933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0" lang="en-GB" altLang="ja-JP" b="1" dirty="0">
                <a:solidFill>
                  <a:srgbClr val="FF0000"/>
                </a:solidFill>
              </a:rPr>
              <a:t>Movable stage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74848" y="58614"/>
            <a:ext cx="8229600" cy="92211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+mj-lt"/>
                <a:ea typeface="+mj-ea"/>
                <a:cs typeface="+mj-cs"/>
              </a:rPr>
              <a:t>Principle of the automatic emulsion scanning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6" y="1124744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Professional Image Processing board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Motor control card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89"/>
          <a:stretch/>
        </p:blipFill>
        <p:spPr bwMode="auto">
          <a:xfrm>
            <a:off x="5158364" y="2085223"/>
            <a:ext cx="3985636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06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18" name="Picture 22" descr="b093746_interaction_800x6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719" name="Text Box 23"/>
          <p:cNvSpPr txBox="1">
            <a:spLocks noChangeArrowheads="1"/>
          </p:cNvSpPr>
          <p:nvPr/>
        </p:nvSpPr>
        <p:spPr bwMode="auto">
          <a:xfrm>
            <a:off x="838200" y="609600"/>
            <a:ext cx="563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1"/>
              <a:t>What the microscope CCD sees in one film..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836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60560" y="116632"/>
            <a:ext cx="8229600" cy="922114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Tracks&amp;vertices</a:t>
            </a:r>
            <a:r>
              <a:rPr lang="en-US" sz="3200" dirty="0" smtClean="0"/>
              <a:t> reconstruction in ECC</a:t>
            </a:r>
            <a:endParaRPr lang="en-US" sz="3200" dirty="0"/>
          </a:p>
        </p:txBody>
      </p:sp>
      <p:pic>
        <p:nvPicPr>
          <p:cNvPr id="6" name="Picture 25" descr="Film"/>
          <p:cNvPicPr>
            <a:picLocks noChangeAspect="1" noChangeArrowheads="1" noCrop="1"/>
          </p:cNvPicPr>
          <p:nvPr/>
        </p:nvPicPr>
        <p:blipFill>
          <a:blip r:embed="rId2" cstate="print">
            <a:lum bright="-42000" contrast="50000"/>
          </a:blip>
          <a:srcRect/>
          <a:stretch>
            <a:fillRect/>
          </a:stretch>
        </p:blipFill>
        <p:spPr bwMode="auto">
          <a:xfrm>
            <a:off x="49212" y="1124744"/>
            <a:ext cx="3276600" cy="2690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31"/>
          <p:cNvSpPr txBox="1">
            <a:spLocks noChangeArrowheads="1"/>
          </p:cNvSpPr>
          <p:nvPr/>
        </p:nvSpPr>
        <p:spPr bwMode="auto">
          <a:xfrm>
            <a:off x="163512" y="1269070"/>
            <a:ext cx="11699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GB" sz="14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ea typeface="MS PGothic" pitchFamily="34" charset="-128"/>
              </a:rPr>
              <a:t>Field of view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154808" y="5907745"/>
            <a:ext cx="1752600" cy="46166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000000"/>
                </a:solidFill>
                <a:latin typeface="Helvetica" pitchFamily="34" charset="0"/>
                <a:ea typeface="MS PGothic" pitchFamily="34" charset="-128"/>
              </a:rPr>
              <a:t>Volume scan data (</a:t>
            </a:r>
            <a:r>
              <a:rPr lang="en-US" sz="1200" dirty="0" err="1" smtClean="0">
                <a:solidFill>
                  <a:srgbClr val="000000"/>
                </a:solidFill>
                <a:latin typeface="Helvetica" pitchFamily="34" charset="0"/>
                <a:ea typeface="MS PGothic" pitchFamily="34" charset="-128"/>
              </a:rPr>
              <a:t>basetracks</a:t>
            </a:r>
            <a:r>
              <a:rPr lang="en-US" sz="1200" dirty="0" smtClean="0">
                <a:solidFill>
                  <a:srgbClr val="000000"/>
                </a:solidFill>
                <a:latin typeface="Helvetica" pitchFamily="34" charset="0"/>
                <a:ea typeface="MS PGothic" pitchFamily="34" charset="-128"/>
              </a:rPr>
              <a:t>)</a:t>
            </a:r>
            <a:endParaRPr lang="it-IT" sz="1200" dirty="0">
              <a:solidFill>
                <a:srgbClr val="000000"/>
              </a:solidFill>
              <a:latin typeface="Helvetica" pitchFamily="34" charset="0"/>
              <a:ea typeface="MS PGothic" pitchFamily="34" charset="-128"/>
            </a:endParaRP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7266433" y="5860120"/>
            <a:ext cx="1676400" cy="46166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200" dirty="0">
                <a:solidFill>
                  <a:srgbClr val="000000"/>
                </a:solidFill>
                <a:latin typeface="Helvetica" pitchFamily="34" charset="0"/>
                <a:ea typeface="MS PGothic" pitchFamily="34" charset="-128"/>
              </a:rPr>
              <a:t>Vertex </a:t>
            </a:r>
            <a:r>
              <a:rPr lang="en-US" sz="1200" dirty="0" smtClean="0">
                <a:solidFill>
                  <a:srgbClr val="000000"/>
                </a:solidFill>
                <a:latin typeface="Helvetica" pitchFamily="34" charset="0"/>
                <a:ea typeface="MS PGothic" pitchFamily="34" charset="-128"/>
              </a:rPr>
              <a:t>located  </a:t>
            </a:r>
            <a:r>
              <a:rPr lang="en-US" sz="1200" dirty="0">
                <a:solidFill>
                  <a:srgbClr val="000000"/>
                </a:solidFill>
                <a:latin typeface="Helvetica" pitchFamily="34" charset="0"/>
                <a:ea typeface="MS PGothic" pitchFamily="34" charset="-128"/>
              </a:rPr>
              <a:t>in the brick</a:t>
            </a:r>
            <a:endParaRPr lang="it-IT" sz="1200" dirty="0">
              <a:solidFill>
                <a:srgbClr val="000000"/>
              </a:solidFill>
              <a:latin typeface="Helvetica" pitchFamily="34" charset="0"/>
              <a:ea typeface="MS PGothic" pitchFamily="34" charset="-128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5637212" y="351697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 b="1">
                <a:latin typeface="Bookman Old Style" pitchFamily="18" charset="0"/>
              </a:rPr>
              <a:t>Track segment: aligned clusters</a:t>
            </a:r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 flipH="1">
            <a:off x="8418512" y="2107270"/>
            <a:ext cx="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8418512" y="241207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 b="1">
                <a:latin typeface="Bookman Old Style" pitchFamily="18" charset="0"/>
              </a:rPr>
              <a:t>44 </a:t>
            </a:r>
            <a:r>
              <a:rPr lang="it-IT" sz="1400" b="1"/>
              <a:t>m</a:t>
            </a:r>
            <a:r>
              <a:rPr lang="it-IT" sz="1400" b="1">
                <a:latin typeface="Bookman Old Style" pitchFamily="18" charset="0"/>
              </a:rPr>
              <a:t>m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5980112" y="1103970"/>
            <a:ext cx="2362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 b="1">
                <a:solidFill>
                  <a:schemeClr val="bg1"/>
                </a:solidFill>
                <a:latin typeface="Comic Sans MS" pitchFamily="66" charset="0"/>
              </a:rPr>
              <a:t>15 tomographic views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5212208" y="5898220"/>
            <a:ext cx="1905000" cy="46166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200" dirty="0" smtClean="0">
                <a:solidFill>
                  <a:srgbClr val="000000"/>
                </a:solidFill>
                <a:latin typeface="Helvetica" pitchFamily="34" charset="0"/>
                <a:ea typeface="MS PGothic" pitchFamily="34" charset="-128"/>
              </a:rPr>
              <a:t>Passing-through and short tracks rejected</a:t>
            </a:r>
            <a:endParaRPr lang="it-IT" sz="1200" dirty="0">
              <a:solidFill>
                <a:srgbClr val="000000"/>
              </a:solidFill>
              <a:latin typeface="Helvetica" pitchFamily="34" charset="0"/>
              <a:ea typeface="MS PGothic" pitchFamily="34" charset="-128"/>
            </a:endParaRP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61912" y="3416958"/>
            <a:ext cx="22002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it-IT">
                <a:solidFill>
                  <a:srgbClr val="000000"/>
                </a:solidFill>
                <a:latin typeface="Bookman Old Style" pitchFamily="18" charset="0"/>
              </a:rPr>
              <a:t>390 μm × 310 μm</a:t>
            </a:r>
          </a:p>
        </p:txBody>
      </p:sp>
      <p:sp>
        <p:nvSpPr>
          <p:cNvPr id="17" name="Line 20"/>
          <p:cNvSpPr>
            <a:spLocks noChangeShapeType="1"/>
          </p:cNvSpPr>
          <p:nvPr/>
        </p:nvSpPr>
        <p:spPr bwMode="auto">
          <a:xfrm flipH="1" flipV="1">
            <a:off x="7413625" y="2808945"/>
            <a:ext cx="304800" cy="6096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8" name="Text Box 21"/>
          <p:cNvSpPr txBox="1">
            <a:spLocks noChangeArrowheads="1"/>
          </p:cNvSpPr>
          <p:nvPr/>
        </p:nvSpPr>
        <p:spPr bwMode="auto">
          <a:xfrm>
            <a:off x="5622925" y="3456645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 b="1" dirty="0">
                <a:solidFill>
                  <a:schemeClr val="bg1"/>
                </a:solidFill>
                <a:latin typeface="Comic Sans MS" pitchFamily="66" charset="0"/>
              </a:rPr>
              <a:t>Track segment: aligned clusters</a:t>
            </a:r>
          </a:p>
        </p:txBody>
      </p:sp>
      <p:sp>
        <p:nvSpPr>
          <p:cNvPr id="19" name="Line 22"/>
          <p:cNvSpPr>
            <a:spLocks noChangeShapeType="1"/>
          </p:cNvSpPr>
          <p:nvPr/>
        </p:nvSpPr>
        <p:spPr bwMode="auto">
          <a:xfrm flipH="1">
            <a:off x="8404225" y="2046945"/>
            <a:ext cx="0" cy="12954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8404224" y="2351745"/>
            <a:ext cx="762000" cy="3143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it-IT" sz="1400" b="1" dirty="0">
                <a:solidFill>
                  <a:schemeClr val="bg1"/>
                </a:solidFill>
                <a:latin typeface="Comic Sans MS" pitchFamily="66" charset="0"/>
              </a:rPr>
              <a:t>44 </a:t>
            </a:r>
            <a:r>
              <a:rPr lang="it-IT" sz="1400" b="1" dirty="0">
                <a:solidFill>
                  <a:schemeClr val="bg1"/>
                </a:solidFill>
              </a:rPr>
              <a:t>µ</a:t>
            </a:r>
            <a:r>
              <a:rPr lang="it-IT" sz="1400" b="1" dirty="0" smtClean="0">
                <a:solidFill>
                  <a:schemeClr val="bg1"/>
                </a:solidFill>
                <a:latin typeface="Comic Sans MS" pitchFamily="66" charset="0"/>
              </a:rPr>
              <a:t>m</a:t>
            </a:r>
            <a:endParaRPr lang="it-IT" sz="1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3216" y="4203142"/>
            <a:ext cx="274312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Images -&gt; </a:t>
            </a:r>
            <a:r>
              <a:rPr lang="en-US" dirty="0" err="1" smtClean="0"/>
              <a:t>microtracks</a:t>
            </a:r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err="1" smtClean="0"/>
              <a:t>Microtracks</a:t>
            </a:r>
            <a:r>
              <a:rPr lang="en-US" dirty="0" smtClean="0"/>
              <a:t>-&gt;</a:t>
            </a:r>
            <a:r>
              <a:rPr lang="en-US" dirty="0" err="1" smtClean="0"/>
              <a:t>basetracks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Plate-to-plate alignment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Long tracks reconstruction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Vertex location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Event analysis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261568" y="3987118"/>
            <a:ext cx="5868144" cy="1814959"/>
            <a:chOff x="0" y="1165225"/>
            <a:chExt cx="9137650" cy="1958975"/>
          </a:xfrm>
        </p:grpSpPr>
        <p:pic>
          <p:nvPicPr>
            <p:cNvPr id="23" name="Picture 109" descr="vtx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1165225"/>
              <a:ext cx="3016250" cy="1954213"/>
            </a:xfrm>
            <a:prstGeom prst="rect">
              <a:avLst/>
            </a:prstGeom>
            <a:noFill/>
          </p:spPr>
        </p:pic>
        <p:pic>
          <p:nvPicPr>
            <p:cNvPr id="24" name="Picture 110" descr="vtx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60700" y="1166813"/>
              <a:ext cx="3016250" cy="1954212"/>
            </a:xfrm>
            <a:prstGeom prst="rect">
              <a:avLst/>
            </a:prstGeom>
            <a:noFill/>
          </p:spPr>
        </p:pic>
        <p:pic>
          <p:nvPicPr>
            <p:cNvPr id="25" name="Picture 111" descr="vtx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121400" y="1169988"/>
              <a:ext cx="3016250" cy="1954212"/>
            </a:xfrm>
            <a:prstGeom prst="rect">
              <a:avLst/>
            </a:prstGeom>
            <a:noFill/>
          </p:spPr>
        </p:pic>
      </p:grpSp>
      <p:sp>
        <p:nvSpPr>
          <p:cNvPr id="26" name="Rectangle 25"/>
          <p:cNvSpPr/>
          <p:nvPr/>
        </p:nvSpPr>
        <p:spPr>
          <a:xfrm>
            <a:off x="93216" y="4563182"/>
            <a:ext cx="2952328" cy="1584176"/>
          </a:xfrm>
          <a:prstGeom prst="rect">
            <a:avLst/>
          </a:prstGeom>
          <a:solidFill>
            <a:schemeClr val="accent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Slide Number Placeholder 32"/>
          <p:cNvSpPr>
            <a:spLocks noGrp="1"/>
          </p:cNvSpPr>
          <p:nvPr>
            <p:ph type="sldNum" sz="quarter" idx="11"/>
          </p:nvPr>
        </p:nvSpPr>
        <p:spPr>
          <a:xfrm>
            <a:off x="8114728" y="5860120"/>
            <a:ext cx="609600" cy="521208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6</a:t>
            </a:fld>
            <a:endParaRPr lang="it-IT"/>
          </a:p>
        </p:txBody>
      </p:sp>
      <p:pic>
        <p:nvPicPr>
          <p:cNvPr id="5" name="Picture 1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124744"/>
            <a:ext cx="2721719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5312" y="1116670"/>
            <a:ext cx="3352800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865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072693_anim_whol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11101"/>
            <a:ext cx="9144000" cy="63469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548680"/>
          </a:xfrm>
        </p:spPr>
        <p:txBody>
          <a:bodyPr>
            <a:noAutofit/>
          </a:bodyPr>
          <a:lstStyle/>
          <a:p>
            <a:r>
              <a:rPr lang="en-US" sz="3200" dirty="0" smtClean="0"/>
              <a:t>OPERA tau event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A6325-513E-43A7-A431-B95586F92CB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18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382" y="368378"/>
            <a:ext cx="7939245" cy="58684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2014 HW upgrade: ESS -&gt; NGSS</a:t>
            </a:r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BEB6E-CCBF-4C5E-BC72-3F931D872529}" type="slidenum">
              <a:rPr lang="it-IT" smtClean="0"/>
              <a:t>8</a:t>
            </a:fld>
            <a:endParaRPr lang="it-IT"/>
          </a:p>
        </p:txBody>
      </p:sp>
      <p:grpSp>
        <p:nvGrpSpPr>
          <p:cNvPr id="53" name="Group 52"/>
          <p:cNvGrpSpPr/>
          <p:nvPr/>
        </p:nvGrpSpPr>
        <p:grpSpPr>
          <a:xfrm>
            <a:off x="979405" y="1321762"/>
            <a:ext cx="6890502" cy="3533724"/>
            <a:chOff x="1213423" y="1321763"/>
            <a:chExt cx="6344462" cy="3076890"/>
          </a:xfrm>
        </p:grpSpPr>
        <p:grpSp>
          <p:nvGrpSpPr>
            <p:cNvPr id="6" name="Group 5"/>
            <p:cNvGrpSpPr/>
            <p:nvPr/>
          </p:nvGrpSpPr>
          <p:grpSpPr>
            <a:xfrm>
              <a:off x="1213423" y="2316369"/>
              <a:ext cx="6335833" cy="1058754"/>
              <a:chOff x="1787612" y="2789581"/>
              <a:chExt cx="8616777" cy="1452605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39665" y="2898797"/>
                <a:ext cx="1424848" cy="1111382"/>
              </a:xfrm>
              <a:prstGeom prst="rect">
                <a:avLst/>
              </a:prstGeom>
            </p:spPr>
          </p:pic>
          <p:sp>
            <p:nvSpPr>
              <p:cNvPr id="10" name="Rounded Rectangle 9"/>
              <p:cNvSpPr/>
              <p:nvPr/>
            </p:nvSpPr>
            <p:spPr>
              <a:xfrm>
                <a:off x="1787612" y="2791778"/>
                <a:ext cx="8616777" cy="1450408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565274" y="2799118"/>
                <a:ext cx="2839115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b="1" dirty="0" err="1">
                    <a:solidFill>
                      <a:prstClr val="black"/>
                    </a:solidFill>
                  </a:rPr>
                  <a:t>Mikrotron</a:t>
                </a:r>
                <a:r>
                  <a:rPr lang="en-GB" sz="1350" b="1" dirty="0">
                    <a:solidFill>
                      <a:prstClr val="black"/>
                    </a:solidFill>
                  </a:rPr>
                  <a:t> MC-4082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968056" y="3219849"/>
                <a:ext cx="1849224" cy="861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prstClr val="black"/>
                    </a:solidFill>
                  </a:rPr>
                  <a:t>DFCL interface</a:t>
                </a:r>
              </a:p>
              <a:p>
                <a:r>
                  <a:rPr lang="en-GB" sz="1200" dirty="0">
                    <a:solidFill>
                      <a:prstClr val="black"/>
                    </a:solidFill>
                  </a:rPr>
                  <a:t>2336 x 1728 pixels</a:t>
                </a:r>
              </a:p>
              <a:p>
                <a:r>
                  <a:rPr lang="en-GB" sz="1200" dirty="0">
                    <a:solidFill>
                      <a:prstClr val="black"/>
                    </a:solidFill>
                  </a:rPr>
                  <a:t>4 </a:t>
                </a:r>
                <a:r>
                  <a:rPr lang="en-GB" sz="1200" dirty="0" err="1">
                    <a:solidFill>
                      <a:prstClr val="black"/>
                    </a:solidFill>
                  </a:rPr>
                  <a:t>Mpixel</a:t>
                </a:r>
                <a:r>
                  <a:rPr lang="en-GB" sz="1200" dirty="0">
                    <a:solidFill>
                      <a:prstClr val="black"/>
                    </a:solidFill>
                  </a:rPr>
                  <a:t> @ 563 fps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860632" y="2789581"/>
                <a:ext cx="3105665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b="1" dirty="0" err="1">
                    <a:solidFill>
                      <a:prstClr val="black"/>
                    </a:solidFill>
                  </a:rPr>
                  <a:t>Mikrotron</a:t>
                </a:r>
                <a:r>
                  <a:rPr lang="en-GB" sz="1350" b="1" dirty="0">
                    <a:solidFill>
                      <a:prstClr val="black"/>
                    </a:solidFill>
                  </a:rPr>
                  <a:t> MC-1310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938903" y="3143440"/>
                <a:ext cx="2005251" cy="8617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prstClr val="black"/>
                    </a:solidFill>
                  </a:rPr>
                  <a:t>SFCL interface</a:t>
                </a:r>
              </a:p>
              <a:p>
                <a:r>
                  <a:rPr lang="en-GB" sz="1200" dirty="0">
                    <a:solidFill>
                      <a:prstClr val="black"/>
                    </a:solidFill>
                  </a:rPr>
                  <a:t>1280 x 1024 pixels</a:t>
                </a:r>
              </a:p>
              <a:p>
                <a:r>
                  <a:rPr lang="en-GB" sz="1200" dirty="0">
                    <a:solidFill>
                      <a:prstClr val="black"/>
                    </a:solidFill>
                  </a:rPr>
                  <a:t>1.2 </a:t>
                </a:r>
                <a:r>
                  <a:rPr lang="en-GB" sz="1200" dirty="0" err="1">
                    <a:solidFill>
                      <a:prstClr val="black"/>
                    </a:solidFill>
                  </a:rPr>
                  <a:t>Mpixel</a:t>
                </a:r>
                <a:r>
                  <a:rPr lang="en-GB" sz="1200" dirty="0">
                    <a:solidFill>
                      <a:prstClr val="black"/>
                    </a:solidFill>
                  </a:rPr>
                  <a:t> @ 376 fps</a:t>
                </a:r>
              </a:p>
            </p:txBody>
          </p:sp>
          <p:sp>
            <p:nvSpPr>
              <p:cNvPr id="32" name="Right Arrow 31"/>
              <p:cNvSpPr/>
              <p:nvPr/>
            </p:nvSpPr>
            <p:spPr>
              <a:xfrm>
                <a:off x="5528356" y="3165040"/>
                <a:ext cx="494421" cy="556140"/>
              </a:xfrm>
              <a:prstGeom prst="right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prstClr val="white"/>
                  </a:solidFill>
                </a:endParaRPr>
              </a:p>
            </p:txBody>
          </p:sp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07735" y="2959104"/>
                <a:ext cx="1490412" cy="1188000"/>
              </a:xfrm>
              <a:prstGeom prst="rect">
                <a:avLst/>
              </a:prstGeom>
              <a:effectLst>
                <a:softEdge rad="63500"/>
              </a:effectLst>
            </p:spPr>
          </p:pic>
        </p:grpSp>
        <p:grpSp>
          <p:nvGrpSpPr>
            <p:cNvPr id="3" name="Group 2"/>
            <p:cNvGrpSpPr/>
            <p:nvPr/>
          </p:nvGrpSpPr>
          <p:grpSpPr>
            <a:xfrm>
              <a:off x="1213424" y="1321763"/>
              <a:ext cx="6344460" cy="941945"/>
              <a:chOff x="1787612" y="1424987"/>
              <a:chExt cx="8628511" cy="1292344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86336" y="1625244"/>
                <a:ext cx="1638132" cy="1092087"/>
              </a:xfrm>
              <a:prstGeom prst="rect">
                <a:avLst/>
              </a:prstGeom>
            </p:spPr>
          </p:pic>
          <p:sp>
            <p:nvSpPr>
              <p:cNvPr id="8" name="Rounded Rectangle 7"/>
              <p:cNvSpPr/>
              <p:nvPr/>
            </p:nvSpPr>
            <p:spPr>
              <a:xfrm>
                <a:off x="1787612" y="1424987"/>
                <a:ext cx="8616777" cy="1252687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565274" y="1453298"/>
                <a:ext cx="2850849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b="1" dirty="0" err="1">
                    <a:solidFill>
                      <a:prstClr val="black"/>
                    </a:solidFill>
                  </a:rPr>
                  <a:t>SiliconSoftware</a:t>
                </a:r>
                <a:r>
                  <a:rPr lang="en-GB" sz="1350" b="1" dirty="0">
                    <a:solidFill>
                      <a:prstClr val="black"/>
                    </a:solidFill>
                  </a:rPr>
                  <a:t> mE5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860632" y="1424987"/>
                <a:ext cx="3463811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b="1" dirty="0" err="1">
                    <a:solidFill>
                      <a:prstClr val="black"/>
                    </a:solidFill>
                  </a:rPr>
                  <a:t>Matrox</a:t>
                </a:r>
                <a:r>
                  <a:rPr lang="en-GB" sz="1350" b="1" dirty="0">
                    <a:solidFill>
                      <a:prstClr val="black"/>
                    </a:solidFill>
                  </a:rPr>
                  <a:t> Odyssey </a:t>
                </a:r>
                <a:r>
                  <a:rPr lang="en-GB" sz="1350" b="1" dirty="0" err="1">
                    <a:solidFill>
                      <a:prstClr val="black"/>
                    </a:solidFill>
                  </a:rPr>
                  <a:t>Xpro</a:t>
                </a:r>
                <a:r>
                  <a:rPr lang="en-GB" sz="1350" b="1" dirty="0">
                    <a:solidFill>
                      <a:prstClr val="black"/>
                    </a:solidFill>
                  </a:rPr>
                  <a:t> SFCL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092735" y="1861443"/>
                <a:ext cx="1723635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prstClr val="black"/>
                    </a:solidFill>
                  </a:rPr>
                  <a:t>PCI-X interface</a:t>
                </a:r>
                <a:br>
                  <a:rPr lang="en-GB" sz="1200" dirty="0">
                    <a:solidFill>
                      <a:prstClr val="black"/>
                    </a:solidFill>
                  </a:rPr>
                </a:br>
                <a:r>
                  <a:rPr lang="en-GB" sz="1200" dirty="0">
                    <a:solidFill>
                      <a:prstClr val="black"/>
                    </a:solidFill>
                  </a:rPr>
                  <a:t>up to 680 MB/sec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8033482" y="1890568"/>
                <a:ext cx="1828364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err="1">
                    <a:solidFill>
                      <a:prstClr val="black"/>
                    </a:solidFill>
                  </a:rPr>
                  <a:t>PCIe</a:t>
                </a:r>
                <a:r>
                  <a:rPr lang="en-GB" sz="1200" dirty="0">
                    <a:solidFill>
                      <a:prstClr val="black"/>
                    </a:solidFill>
                  </a:rPr>
                  <a:t> 8x interface</a:t>
                </a:r>
                <a:br>
                  <a:rPr lang="en-GB" sz="1200" dirty="0">
                    <a:solidFill>
                      <a:prstClr val="black"/>
                    </a:solidFill>
                  </a:rPr>
                </a:br>
                <a:r>
                  <a:rPr lang="en-GB" sz="1200" dirty="0">
                    <a:solidFill>
                      <a:prstClr val="black"/>
                    </a:solidFill>
                  </a:rPr>
                  <a:t>up to 2200 MB/sec</a:t>
                </a:r>
              </a:p>
            </p:txBody>
          </p:sp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22777" y="1532677"/>
                <a:ext cx="1551398" cy="1109468"/>
              </a:xfrm>
              <a:prstGeom prst="rect">
                <a:avLst/>
              </a:prstGeom>
              <a:effectLst>
                <a:softEdge rad="31750"/>
              </a:effectLst>
            </p:spPr>
          </p:pic>
          <p:sp>
            <p:nvSpPr>
              <p:cNvPr id="31" name="Right Arrow 30"/>
              <p:cNvSpPr/>
              <p:nvPr/>
            </p:nvSpPr>
            <p:spPr>
              <a:xfrm>
                <a:off x="5528356" y="1812947"/>
                <a:ext cx="494421" cy="556140"/>
              </a:xfrm>
              <a:prstGeom prst="right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1222052" y="3443366"/>
              <a:ext cx="6335833" cy="913040"/>
              <a:chOff x="1799347" y="4335816"/>
              <a:chExt cx="8616777" cy="1252687"/>
            </a:xfrm>
          </p:grpSpPr>
          <p:sp>
            <p:nvSpPr>
              <p:cNvPr id="12" name="Rounded Rectangle 11"/>
              <p:cNvSpPr/>
              <p:nvPr/>
            </p:nvSpPr>
            <p:spPr>
              <a:xfrm>
                <a:off x="1799347" y="4335816"/>
                <a:ext cx="8616777" cy="1252687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254229" y="4373220"/>
                <a:ext cx="3150161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b="1" dirty="0">
                    <a:solidFill>
                      <a:prstClr val="black"/>
                    </a:solidFill>
                  </a:rPr>
                  <a:t>Nikon Plan Fluor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530845" y="4737761"/>
                <a:ext cx="910933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prstClr val="black"/>
                    </a:solidFill>
                  </a:rPr>
                  <a:t>20X Oil </a:t>
                </a:r>
              </a:p>
              <a:p>
                <a:r>
                  <a:rPr lang="en-GB" sz="1200" dirty="0">
                    <a:solidFill>
                      <a:prstClr val="black"/>
                    </a:solidFill>
                  </a:rPr>
                  <a:t>0.75 NA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999502" y="4356041"/>
                <a:ext cx="2079539" cy="400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b="1" dirty="0">
                    <a:solidFill>
                      <a:prstClr val="black"/>
                    </a:solidFill>
                  </a:rPr>
                  <a:t>Nikon Plan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2034000" y="4751941"/>
                <a:ext cx="887423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prstClr val="black"/>
                    </a:solidFill>
                  </a:rPr>
                  <a:t>50X Oil </a:t>
                </a:r>
              </a:p>
              <a:p>
                <a:r>
                  <a:rPr lang="en-GB" sz="1200" dirty="0">
                    <a:solidFill>
                      <a:prstClr val="black"/>
                    </a:solidFill>
                  </a:rPr>
                  <a:t>0.9 NA</a:t>
                </a:r>
              </a:p>
            </p:txBody>
          </p:sp>
          <p:sp>
            <p:nvSpPr>
              <p:cNvPr id="33" name="Right Arrow 32"/>
              <p:cNvSpPr/>
              <p:nvPr/>
            </p:nvSpPr>
            <p:spPr>
              <a:xfrm>
                <a:off x="5529947" y="4688796"/>
                <a:ext cx="494421" cy="556140"/>
              </a:xfrm>
              <a:prstGeom prst="rightArrow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>
                  <a:solidFill>
                    <a:prstClr val="white"/>
                  </a:solidFill>
                </a:endParaRPr>
              </a:p>
            </p:txBody>
          </p:sp>
          <p:pic>
            <p:nvPicPr>
              <p:cNvPr id="41" name="Content Placeholder 3" descr="210620132477.jpg"/>
              <p:cNvPicPr>
                <a:picLocks noChangeAspect="1"/>
              </p:cNvPicPr>
              <p:nvPr/>
            </p:nvPicPr>
            <p:blipFill>
              <a:blip r:embed="rId6" cstate="print">
                <a:lum bright="24000" contrast="4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>
                <a:off x="6257585" y="4398702"/>
                <a:ext cx="661833" cy="10790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algn="tl" rotWithShape="0">
                  <a:srgbClr val="000000">
                    <a:alpha val="70000"/>
                  </a:srgbClr>
                </a:outerShdw>
              </a:effectLst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5723" t="16368" r="37451" b="-517"/>
              <a:stretch/>
            </p:blipFill>
            <p:spPr>
              <a:xfrm>
                <a:off x="4565516" y="4411899"/>
                <a:ext cx="629620" cy="1079014"/>
              </a:xfrm>
              <a:prstGeom prst="rect">
                <a:avLst/>
              </a:prstGeom>
            </p:spPr>
          </p:pic>
          <p:sp>
            <p:nvSpPr>
              <p:cNvPr id="35" name="TextBox 34"/>
              <p:cNvSpPr txBox="1"/>
              <p:nvPr/>
            </p:nvSpPr>
            <p:spPr>
              <a:xfrm>
                <a:off x="3027894" y="4743417"/>
                <a:ext cx="1306340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prstClr val="black"/>
                    </a:solidFill>
                  </a:rPr>
                  <a:t>0.31 µm/</a:t>
                </a:r>
                <a:r>
                  <a:rPr lang="en-GB" sz="1200" dirty="0" err="1">
                    <a:solidFill>
                      <a:prstClr val="black"/>
                    </a:solidFill>
                  </a:rPr>
                  <a:t>pix</a:t>
                </a:r>
                <a:r>
                  <a:rPr lang="en-GB" sz="1200" dirty="0">
                    <a:solidFill>
                      <a:prstClr val="black"/>
                    </a:solidFill>
                  </a:rPr>
                  <a:t> </a:t>
                </a:r>
              </a:p>
              <a:p>
                <a:r>
                  <a:rPr lang="en-GB" sz="1200" dirty="0">
                    <a:solidFill>
                      <a:prstClr val="black"/>
                    </a:solidFill>
                  </a:rPr>
                  <a:t>396x317 µm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8669983" y="4724575"/>
                <a:ext cx="1306340" cy="6155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>
                    <a:solidFill>
                      <a:prstClr val="black"/>
                    </a:solidFill>
                  </a:rPr>
                  <a:t>0.34 µm/</a:t>
                </a:r>
                <a:r>
                  <a:rPr lang="en-GB" sz="1200" dirty="0" err="1">
                    <a:solidFill>
                      <a:prstClr val="black"/>
                    </a:solidFill>
                  </a:rPr>
                  <a:t>pix</a:t>
                </a:r>
                <a:r>
                  <a:rPr lang="en-GB" sz="1200" dirty="0">
                    <a:solidFill>
                      <a:prstClr val="black"/>
                    </a:solidFill>
                  </a:rPr>
                  <a:t> </a:t>
                </a:r>
              </a:p>
              <a:p>
                <a:r>
                  <a:rPr lang="en-GB" sz="1200" dirty="0">
                    <a:solidFill>
                      <a:prstClr val="black"/>
                    </a:solidFill>
                  </a:rPr>
                  <a:t>794x586 µm</a:t>
                </a: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5613600" y="4107027"/>
              <a:ext cx="1209098" cy="2916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3.7x larger </a:t>
              </a:r>
              <a:r>
                <a:rPr lang="en-US" sz="1350" dirty="0" err="1"/>
                <a:t>FoV</a:t>
              </a:r>
              <a:endParaRPr lang="it-IT" sz="135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32919" y="5718295"/>
            <a:ext cx="76824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“</a:t>
            </a:r>
            <a:r>
              <a:rPr lang="en-US" b="1" dirty="0" smtClean="0"/>
              <a:t>A new generation scanning system for the high-speed analysis of nuclear emulsions</a:t>
            </a:r>
            <a:r>
              <a:rPr lang="en-US" dirty="0" smtClean="0"/>
              <a:t>” in JINST 11 P06002 2016, </a:t>
            </a:r>
            <a:r>
              <a:rPr lang="en-US" dirty="0"/>
              <a:t>doi:10.1088/1748-0221/11/06/P06002</a:t>
            </a:r>
            <a:endParaRPr lang="en-US" dirty="0" smtClean="0"/>
          </a:p>
          <a:p>
            <a:endParaRPr lang="en-US" dirty="0"/>
          </a:p>
        </p:txBody>
      </p:sp>
      <p:grpSp>
        <p:nvGrpSpPr>
          <p:cNvPr id="54" name="Group 53"/>
          <p:cNvGrpSpPr/>
          <p:nvPr/>
        </p:nvGrpSpPr>
        <p:grpSpPr>
          <a:xfrm>
            <a:off x="1530451" y="5083014"/>
            <a:ext cx="5483859" cy="461665"/>
            <a:chOff x="1530451" y="4827329"/>
            <a:chExt cx="5483859" cy="461665"/>
          </a:xfrm>
        </p:grpSpPr>
        <p:sp>
          <p:nvSpPr>
            <p:cNvPr id="20" name="TextBox 19"/>
            <p:cNvSpPr txBox="1"/>
            <p:nvPr/>
          </p:nvSpPr>
          <p:spPr>
            <a:xfrm>
              <a:off x="1530451" y="4858106"/>
              <a:ext cx="19032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/>
                <a:t>Scanning speed:</a:t>
              </a:r>
              <a:endParaRPr lang="en-US" sz="2000" b="1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439161" y="4827329"/>
              <a:ext cx="13244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20 cm</a:t>
              </a:r>
              <a:r>
                <a:rPr lang="en-GB" sz="2400" baseline="30000" dirty="0" smtClean="0"/>
                <a:t>2</a:t>
              </a:r>
              <a:r>
                <a:rPr lang="en-GB" sz="2400" dirty="0" smtClean="0"/>
                <a:t>/h</a:t>
              </a:r>
              <a:endParaRPr lang="en-US" sz="2400" dirty="0"/>
            </a:p>
          </p:txBody>
        </p:sp>
        <p:sp>
          <p:nvSpPr>
            <p:cNvPr id="51" name="Right Arrow 50"/>
            <p:cNvSpPr/>
            <p:nvPr/>
          </p:nvSpPr>
          <p:spPr>
            <a:xfrm>
              <a:off x="4981718" y="4855486"/>
              <a:ext cx="363543" cy="405351"/>
            </a:xfrm>
            <a:prstGeom prst="rightArrow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prstClr val="white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689908" y="4827329"/>
              <a:ext cx="13244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84 cm</a:t>
              </a:r>
              <a:r>
                <a:rPr lang="en-GB" sz="2400" baseline="30000" dirty="0" smtClean="0"/>
                <a:t>2</a:t>
              </a:r>
              <a:r>
                <a:rPr lang="en-GB" sz="2400" dirty="0" smtClean="0"/>
                <a:t>/h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8280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1828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Continuous Motion scanning technique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10" y="1349844"/>
            <a:ext cx="8979247" cy="33621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0491" y="5040634"/>
            <a:ext cx="77548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Proposed in 2011.</a:t>
            </a:r>
          </a:p>
          <a:p>
            <a:pPr algn="ctr"/>
            <a:r>
              <a:rPr lang="en-US" dirty="0" smtClean="0"/>
              <a:t>First published in NIM A </a:t>
            </a:r>
            <a:r>
              <a:rPr lang="en-US" dirty="0"/>
              <a:t>718 (2013) 184–185 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b="1" dirty="0" smtClean="0"/>
              <a:t>“</a:t>
            </a:r>
            <a:r>
              <a:rPr lang="en-US" b="1" dirty="0"/>
              <a:t>A novel approach for fast scanning of nuclear emulsions with continuous motion of the microscope stage ”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8DBC3-93BA-4C7F-A12D-1E9E360F09B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15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769</TotalTime>
  <Words>900</Words>
  <Application>Microsoft Office PowerPoint</Application>
  <PresentationFormat>On-screen Show (4:3)</PresentationFormat>
  <Paragraphs>230</Paragraphs>
  <Slides>23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ＭＳ Ｐゴシック</vt:lpstr>
      <vt:lpstr>ＭＳ Ｐゴシック</vt:lpstr>
      <vt:lpstr>Arial</vt:lpstr>
      <vt:lpstr>Arial</vt:lpstr>
      <vt:lpstr>Bookman Old Style</vt:lpstr>
      <vt:lpstr>Calibri</vt:lpstr>
      <vt:lpstr>Calibri Light</vt:lpstr>
      <vt:lpstr>Cambria Math</vt:lpstr>
      <vt:lpstr>Comic Sans MS</vt:lpstr>
      <vt:lpstr>Helvetica</vt:lpstr>
      <vt:lpstr>Trebuchet MS</vt:lpstr>
      <vt:lpstr>Office Theme</vt:lpstr>
      <vt:lpstr>European Scanning System</vt:lpstr>
      <vt:lpstr>Toward the automatic emulsion scanning</vt:lpstr>
      <vt:lpstr>OPERA ESS 20 cm2/h (2004 year components)</vt:lpstr>
      <vt:lpstr>PowerPoint Presentation</vt:lpstr>
      <vt:lpstr>PowerPoint Presentation</vt:lpstr>
      <vt:lpstr>Tracks&amp;vertices reconstruction in ECC</vt:lpstr>
      <vt:lpstr>OPERA tau event</vt:lpstr>
      <vt:lpstr>2014 HW upgrade: ESS -&gt; NGSS</vt:lpstr>
      <vt:lpstr>Continuous Motion scanning technique</vt:lpstr>
      <vt:lpstr>Distortion corrections for CM</vt:lpstr>
      <vt:lpstr>Microtracking performance in CM</vt:lpstr>
      <vt:lpstr>PowerPoint Presentation</vt:lpstr>
      <vt:lpstr>LASSO  Large Angle Scanning System for OPERA</vt:lpstr>
      <vt:lpstr>How fast ESS can become?</vt:lpstr>
      <vt:lpstr>Inclined Focal Plane Motion (IM)</vt:lpstr>
      <vt:lpstr>Possible IM implementations</vt:lpstr>
      <vt:lpstr>Test setup</vt:lpstr>
      <vt:lpstr>PowerPoint Presentation</vt:lpstr>
      <vt:lpstr>SG-IM microtracks matching</vt:lpstr>
      <vt:lpstr>Scanning Speed vs Number of Cameras</vt:lpstr>
      <vt:lpstr>Holographic Microscopy</vt:lpstr>
      <vt:lpstr>Summary</vt:lpstr>
      <vt:lpstr>Thank You!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Andrey Alexandrov</dc:creator>
  <cp:lastModifiedBy>Andrey Alexandrov</cp:lastModifiedBy>
  <cp:revision>82</cp:revision>
  <dcterms:created xsi:type="dcterms:W3CDTF">2018-05-30T15:44:27Z</dcterms:created>
  <dcterms:modified xsi:type="dcterms:W3CDTF">2018-06-01T07:20:26Z</dcterms:modified>
</cp:coreProperties>
</file>