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2" r:id="rId2"/>
    <p:sldId id="376" r:id="rId3"/>
    <p:sldId id="391" r:id="rId4"/>
    <p:sldId id="388" r:id="rId5"/>
    <p:sldId id="389" r:id="rId6"/>
    <p:sldId id="385" r:id="rId7"/>
    <p:sldId id="386" r:id="rId8"/>
    <p:sldId id="390" r:id="rId9"/>
    <p:sldId id="392" r:id="rId10"/>
    <p:sldId id="367" r:id="rId11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7300"/>
    <a:srgbClr val="FF8000"/>
    <a:srgbClr val="CDA02B"/>
    <a:srgbClr val="E900F9"/>
    <a:srgbClr val="AB2411"/>
    <a:srgbClr val="2F76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16" autoAdjust="0"/>
  </p:normalViewPr>
  <p:slideViewPr>
    <p:cSldViewPr snapToGrid="0" snapToObjects="1">
      <p:cViewPr>
        <p:scale>
          <a:sx n="90" d="100"/>
          <a:sy n="90" d="100"/>
        </p:scale>
        <p:origin x="-1400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80F63-C56C-7B48-8428-5480422FEFCE}" type="datetimeFigureOut">
              <a:rPr lang="it-IT" smtClean="0"/>
              <a:t>28/05/18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7086E9-8F0A-854F-890C-B50EFC6228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9658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D26D2-5D68-834F-A396-637B6C543A3C}" type="datetimeFigureOut">
              <a:rPr lang="it-IT" smtClean="0"/>
              <a:t>28/05/18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39559-9183-5A4A-B9D8-1CF84B9A6E0F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63583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CAEC-64C3-9C40-8B37-A2AB20E41722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4584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E9D52-D1A9-9E42-B5F1-F81CFFFD20A2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706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DBF3F-8E1F-6946-93B3-8D98767B6C6B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3781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0592-069D-654C-8731-C5A5B9B84C62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3247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7AF0-EE5B-124B-9E7A-855BF9F7F757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9658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446F-CBC7-C047-81BD-FAFF42A8CE0B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910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FA3E-C7B3-BC4A-8660-E224CB8F9B36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350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A532C-7CC5-8B4D-9376-AA32D8EF207A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75190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9575-E681-C642-A9C6-47CE33A7B3DE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906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F56C-494B-5145-AA8E-5040EB6F59F6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626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8ACEC-1EB1-5345-8F57-E6C79C72FB23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562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B338-3403-EB4A-A52A-BC10DAE62838}" type="datetime1">
              <a:rPr lang="it-IT" smtClean="0"/>
              <a:t>28/05/18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NEWSdm Meeting, LNGS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17D96-E986-BE4B-ADAE-66B103C97C49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166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5"/>
          <p:cNvGrpSpPr/>
          <p:nvPr/>
        </p:nvGrpSpPr>
        <p:grpSpPr>
          <a:xfrm>
            <a:off x="1043608" y="3067917"/>
            <a:ext cx="7014757" cy="3025379"/>
            <a:chOff x="-12700" y="-31400"/>
            <a:chExt cx="9976542" cy="4302759"/>
          </a:xfrm>
        </p:grpSpPr>
        <p:pic>
          <p:nvPicPr>
            <p:cNvPr id="14" name="Schermata 2016-06-29 alle 09.24.16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9951142" cy="383286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3" name="Immagine 12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2700" y="-31400"/>
              <a:ext cx="9976542" cy="4302759"/>
            </a:xfrm>
            <a:prstGeom prst="rect">
              <a:avLst/>
            </a:prstGeom>
            <a:effectLst/>
          </p:spPr>
        </p:pic>
      </p:grpSp>
      <p:sp>
        <p:nvSpPr>
          <p:cNvPr id="16" name="Shape 16"/>
          <p:cNvSpPr/>
          <p:nvPr/>
        </p:nvSpPr>
        <p:spPr>
          <a:xfrm>
            <a:off x="10889" y="-53943"/>
            <a:ext cx="9029620" cy="2400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lvl="0" algn="ctr">
              <a:lnSpc>
                <a:spcPct val="110000"/>
              </a:lnSpc>
              <a:defRPr sz="1800"/>
            </a:pPr>
            <a:r>
              <a:rPr sz="5400" b="1" cap="small" spc="-120" dirty="0" smtClean="0">
                <a:solidFill>
                  <a:srgbClr val="000090"/>
                </a:solidFill>
                <a:latin typeface="Times New Roman"/>
                <a:cs typeface="Times New Roman"/>
                <a:sym typeface="Palatino"/>
              </a:rPr>
              <a:t>NEWS</a:t>
            </a:r>
            <a:r>
              <a:rPr lang="en-US" sz="5400" b="1" cap="small" spc="-120" dirty="0" smtClean="0">
                <a:solidFill>
                  <a:srgbClr val="000090"/>
                </a:solidFill>
                <a:latin typeface="Times New Roman"/>
                <a:cs typeface="Times New Roman"/>
                <a:sym typeface="Palatino"/>
              </a:rPr>
              <a:t>dm Collaboration Meeting</a:t>
            </a:r>
            <a:endParaRPr sz="5400" b="1" cap="small" spc="-120" dirty="0">
              <a:solidFill>
                <a:srgbClr val="000090"/>
              </a:solidFill>
              <a:latin typeface="Times New Roman"/>
              <a:cs typeface="Times New Roman"/>
              <a:sym typeface="Palatino"/>
            </a:endParaRPr>
          </a:p>
          <a:p>
            <a:pPr lvl="0" algn="ctr">
              <a:lnSpc>
                <a:spcPct val="80000"/>
              </a:lnSpc>
              <a:defRPr sz="1800"/>
            </a:pPr>
            <a:r>
              <a:rPr lang="en-US" sz="3600" b="1" cap="small" spc="-79" dirty="0" err="1" smtClean="0">
                <a:solidFill>
                  <a:srgbClr val="000090"/>
                </a:solidFill>
                <a:latin typeface="Times New Roman"/>
                <a:cs typeface="Times New Roman"/>
                <a:sym typeface="Palatino"/>
              </a:rPr>
              <a:t>Anacapri</a:t>
            </a:r>
            <a:r>
              <a:rPr lang="en-US" sz="3600" b="1" cap="small" spc="-79" dirty="0" smtClean="0">
                <a:solidFill>
                  <a:srgbClr val="000090"/>
                </a:solidFill>
                <a:latin typeface="Times New Roman"/>
                <a:cs typeface="Times New Roman"/>
                <a:sym typeface="Palatino"/>
              </a:rPr>
              <a:t>, 29-30 May 2018</a:t>
            </a:r>
            <a:endParaRPr sz="3600" b="1" cap="small" spc="-79" dirty="0">
              <a:solidFill>
                <a:srgbClr val="000090"/>
              </a:solidFill>
              <a:latin typeface="Times New Roman"/>
              <a:cs typeface="Times New Roman"/>
              <a:sym typeface="Palatino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1547664" y="4503094"/>
            <a:ext cx="5753437" cy="626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 algn="ctr">
              <a:defRPr sz="1800"/>
            </a:pPr>
            <a:r>
              <a:rPr spc="-35" dirty="0">
                <a:solidFill>
                  <a:srgbClr val="444444"/>
                </a:solidFill>
                <a:latin typeface="Times New Roman"/>
                <a:cs typeface="Times New Roman"/>
                <a:sym typeface="Palatino"/>
              </a:rPr>
              <a:t>Università “Federico II” and INFN Napoli</a:t>
            </a:r>
          </a:p>
          <a:p>
            <a:pPr lvl="0" algn="ctr">
              <a:defRPr sz="1800"/>
            </a:pPr>
            <a:endParaRPr spc="-35" dirty="0">
              <a:solidFill>
                <a:srgbClr val="444444"/>
              </a:solidFill>
              <a:latin typeface="Times New Roman"/>
              <a:cs typeface="Times New Roman"/>
              <a:sym typeface="Palatino"/>
            </a:endParaRPr>
          </a:p>
        </p:txBody>
      </p:sp>
      <p:sp>
        <p:nvSpPr>
          <p:cNvPr id="18" name="Shape 18"/>
          <p:cNvSpPr/>
          <p:nvPr/>
        </p:nvSpPr>
        <p:spPr>
          <a:xfrm>
            <a:off x="2729086" y="3719748"/>
            <a:ext cx="3355082" cy="520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lnSpc>
                <a:spcPct val="80000"/>
              </a:lnSpc>
              <a:defRPr sz="5000" b="1" spc="-100">
                <a:solidFill>
                  <a:srgbClr val="BB3703"/>
                </a:solidFill>
                <a:latin typeface="+mn-lt"/>
                <a:ea typeface="+mn-ea"/>
                <a:cs typeface="+mn-cs"/>
                <a:sym typeface="Palatino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lang="en-US" sz="3500" spc="-70" dirty="0" smtClean="0">
                <a:solidFill>
                  <a:srgbClr val="000090"/>
                </a:solidFill>
                <a:latin typeface="Times New Roman"/>
                <a:cs typeface="Times New Roman"/>
              </a:rPr>
              <a:t>Giovanni De </a:t>
            </a:r>
            <a:r>
              <a:rPr lang="en-US" sz="3500" spc="-70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Lellis</a:t>
            </a:r>
            <a:endParaRPr sz="3500" spc="-7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547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Times New Roman"/>
                <a:cs typeface="Times New Roman"/>
              </a:rPr>
              <a:t>Next meetings and Committees</a:t>
            </a:r>
            <a:endParaRPr lang="en-GB">
              <a:latin typeface="Times New Roman"/>
              <a:cs typeface="Times New Roman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84665" y="1417638"/>
            <a:ext cx="8822267" cy="493871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Times New Roman"/>
                <a:cs typeface="Times New Roman"/>
              </a:rPr>
              <a:t>Next meeting in </a:t>
            </a:r>
            <a:r>
              <a:rPr lang="en-GB" dirty="0" smtClean="0">
                <a:latin typeface="Times New Roman"/>
                <a:cs typeface="Times New Roman"/>
              </a:rPr>
              <a:t>September. In </a:t>
            </a:r>
            <a:r>
              <a:rPr lang="en-GB" dirty="0" smtClean="0">
                <a:latin typeface="Times New Roman"/>
                <a:cs typeface="Times New Roman"/>
              </a:rPr>
              <a:t>the meanwhile, dedicated meetings on the different items</a:t>
            </a:r>
            <a:endParaRPr lang="en-GB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dirty="0" smtClean="0">
              <a:latin typeface="Times New Roman"/>
              <a:cs typeface="Times New Roman"/>
            </a:endParaRPr>
          </a:p>
          <a:p>
            <a:r>
              <a:rPr lang="en-GB" dirty="0" smtClean="0">
                <a:latin typeface="Times New Roman"/>
                <a:cs typeface="Times New Roman"/>
              </a:rPr>
              <a:t>Next Gran </a:t>
            </a:r>
            <a:r>
              <a:rPr lang="en-GB" dirty="0" err="1" smtClean="0">
                <a:latin typeface="Times New Roman"/>
                <a:cs typeface="Times New Roman"/>
              </a:rPr>
              <a:t>Sasso</a:t>
            </a:r>
            <a:r>
              <a:rPr lang="en-GB" dirty="0" smtClean="0">
                <a:latin typeface="Times New Roman"/>
                <a:cs typeface="Times New Roman"/>
              </a:rPr>
              <a:t> Scientific Committee</a:t>
            </a:r>
            <a:r>
              <a:rPr lang="en-GB" dirty="0">
                <a:latin typeface="Times New Roman"/>
                <a:cs typeface="Times New Roman"/>
              </a:rPr>
              <a:t> </a:t>
            </a:r>
            <a:r>
              <a:rPr lang="en-GB" dirty="0" smtClean="0">
                <a:latin typeface="Times New Roman"/>
                <a:cs typeface="Times New Roman"/>
              </a:rPr>
              <a:t>in Autumn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5371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" y="762008"/>
            <a:ext cx="4025860" cy="580707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E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mulsion facility in Hall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F being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finalized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Water supply and electric system being prepared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It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should be ready by the first half of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June</a:t>
            </a:r>
            <a:endParaRPr lang="en-GB" dirty="0" smtClean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2</a:t>
            </a:fld>
            <a:endParaRPr lang="it-IT" dirty="0"/>
          </a:p>
        </p:txBody>
      </p:sp>
      <p:pic>
        <p:nvPicPr>
          <p:cNvPr id="6" name="Immagine 5" descr="IMG-20180528-WA00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860" y="0"/>
            <a:ext cx="5143500" cy="6858000"/>
          </a:xfrm>
          <a:prstGeom prst="rect">
            <a:avLst/>
          </a:prstGeom>
        </p:spPr>
      </p:pic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6942" y="-199486"/>
            <a:ext cx="8229600" cy="859895"/>
          </a:xfrm>
        </p:spPr>
        <p:txBody>
          <a:bodyPr>
            <a:normAutofit/>
          </a:bodyPr>
          <a:lstStyle/>
          <a:p>
            <a:pPr algn="l"/>
            <a:r>
              <a:rPr lang="en-GB" sz="4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Underground facility</a:t>
            </a:r>
            <a:endParaRPr lang="en-GB" sz="40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2694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61750"/>
            <a:ext cx="8229600" cy="769584"/>
          </a:xfrm>
        </p:spPr>
        <p:txBody>
          <a:bodyPr/>
          <a:lstStyle/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Underground facility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Ventilation system in Hall F to be improved. Tender still being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finalized, ready not earlier than October </a:t>
            </a:r>
            <a:endParaRPr lang="en-GB" dirty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Facility to host also the emulsion production machine and the climatic chamber</a:t>
            </a:r>
          </a:p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Facility with ISO 8 class (100’000) rooms and the possibility to upgrade one room to ISO 6:  equip this room with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2 filters </a:t>
            </a:r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providing similar local conditions</a:t>
            </a:r>
          </a:p>
          <a:p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These filters should allow operation in the facility even before the completion of the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ventilation system</a:t>
            </a:r>
            <a:endParaRPr lang="en-GB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20222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165620"/>
            <a:ext cx="8229600" cy="80909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Key points towards an experiment</a:t>
            </a:r>
            <a:endParaRPr lang="en-GB" sz="40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" y="491073"/>
            <a:ext cx="9144000" cy="636692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Signal: 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capability to see </a:t>
            </a:r>
            <a:r>
              <a:rPr lang="en-GB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nano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-tracks demonstrated; 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Need to measure track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parameters: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length, sense.. </a:t>
            </a:r>
            <a:endParaRPr lang="en-GB" dirty="0" smtClean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 lvl="1"/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Important calibration with SEM </a:t>
            </a:r>
            <a:endParaRPr lang="en-GB" dirty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pPr lvl="1"/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Improve optical microscopy: colour camera, fast scanning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Improve sensitivity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 lower size grains, enough optical contrast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Background reduction: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Fog 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electron recoils from </a:t>
            </a:r>
            <a:r>
              <a:rPr lang="en-GB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14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C ~ 10</a:t>
            </a:r>
            <a:r>
              <a:rPr lang="en-GB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8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/kg/year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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rejection power for 10g x 1month &gt;10</a:t>
            </a:r>
            <a:r>
              <a:rPr lang="en-GB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5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÷10</a:t>
            </a:r>
            <a:r>
              <a:rPr lang="en-GB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6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 . In perspective (~kg year) requires ~10</a:t>
            </a:r>
            <a:r>
              <a:rPr lang="en-GB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8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÷10</a:t>
            </a:r>
            <a:r>
              <a:rPr lang="en-GB" baseline="300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9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 and more. Synthetic polymer?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Low temperature conditions (-80</a:t>
            </a:r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°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C), check electron sensitivity at low temperature</a:t>
            </a:r>
          </a:p>
          <a:p>
            <a:pPr lvl="1"/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Use machine learning technique for signal/background discrimination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Emulsion production underground in a clean room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Design appropriate shield with equatorial telescope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360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>
                <a:latin typeface="Times New Roman"/>
                <a:cs typeface="Times New Roman"/>
              </a:rPr>
              <a:t>Experimental program in near future</a:t>
            </a:r>
            <a:endParaRPr lang="en-GB"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4666" y="1430868"/>
            <a:ext cx="8960556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Assemble the new facility with new equipment including the emulsion gel production by July 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Prepare the coolin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g system for the emulsions inside the shield at </a:t>
            </a:r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  <a:sym typeface="Wingdings"/>
              </a:rPr>
              <a:t>-80</a:t>
            </a:r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°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Celsius (Nicola by mid June)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Technical tests between July and September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Prepare the films and expose them inside the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shield, physics </a:t>
            </a:r>
            <a:r>
              <a:rPr lang="en-GB" dirty="0">
                <a:solidFill>
                  <a:srgbClr val="000090"/>
                </a:solidFill>
                <a:latin typeface="Times New Roman"/>
                <a:cs typeface="Times New Roman"/>
              </a:rPr>
              <a:t>test to measure </a:t>
            </a:r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background, September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Analyse the films, starting from October</a:t>
            </a:r>
            <a:endParaRPr lang="en-GB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21292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6107"/>
            <a:ext cx="8229600" cy="758295"/>
          </a:xfrm>
        </p:spPr>
        <p:txBody>
          <a:bodyPr>
            <a:normAutofit fontScale="90000"/>
          </a:bodyPr>
          <a:lstStyle/>
          <a:p>
            <a:r>
              <a:rPr lang="en-GB" smtClean="0">
                <a:latin typeface="Times New Roman"/>
                <a:cs typeface="Times New Roman"/>
              </a:rPr>
              <a:t>Detector and facility</a:t>
            </a:r>
            <a:endParaRPr lang="en-GB">
              <a:latin typeface="Times New Roman"/>
              <a:cs typeface="Times New Roman"/>
            </a:endParaRPr>
          </a:p>
        </p:txBody>
      </p:sp>
      <p:pic>
        <p:nvPicPr>
          <p:cNvPr id="6" name="Segnaposto contenuto 5" descr="Facility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8" b="2918"/>
          <a:stretch>
            <a:fillRect/>
          </a:stretch>
        </p:blipFill>
        <p:spPr>
          <a:xfrm>
            <a:off x="457200" y="1182521"/>
            <a:ext cx="8229600" cy="4525963"/>
          </a:xfr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6</a:t>
            </a:fld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1524000" y="5632284"/>
            <a:ext cx="66209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/>
                <a:cs typeface="Times New Roman"/>
              </a:rPr>
              <a:t>Minimise the time without shield: from sensitization to exposure, from exposure to development</a:t>
            </a:r>
          </a:p>
        </p:txBody>
      </p:sp>
      <p:sp>
        <p:nvSpPr>
          <p:cNvPr id="7" name="Rettangolo 6"/>
          <p:cNvSpPr/>
          <p:nvPr/>
        </p:nvSpPr>
        <p:spPr>
          <a:xfrm>
            <a:off x="282221" y="767022"/>
            <a:ext cx="88335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Mechanical draftsmen at INFN Naples to help designing    </a:t>
            </a:r>
            <a:endParaRPr lang="en-GB" sz="2400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331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Schermata 2018-02-13 alle 21.46.1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" b="-1090"/>
          <a:stretch/>
        </p:blipFill>
        <p:spPr>
          <a:xfrm>
            <a:off x="253773" y="316993"/>
            <a:ext cx="8687022" cy="2985046"/>
          </a:xfr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114821"/>
            <a:ext cx="8229600" cy="702742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Times New Roman"/>
                <a:cs typeface="Times New Roman"/>
              </a:rPr>
              <a:t>SNOLAB interest</a:t>
            </a:r>
            <a:endParaRPr lang="it-IT" sz="40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7</a:t>
            </a:fld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57200" y="3386749"/>
            <a:ext cx="8636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/>
                <a:cs typeface="Times New Roman"/>
              </a:rPr>
              <a:t>Invited for a talk at the Scientific Committee on March 8</a:t>
            </a:r>
            <a:r>
              <a:rPr lang="en-GB" sz="2400" baseline="30000" dirty="0" smtClean="0">
                <a:latin typeface="Times New Roman"/>
                <a:cs typeface="Times New Roman"/>
              </a:rPr>
              <a:t>th</a:t>
            </a:r>
            <a:r>
              <a:rPr lang="en-GB" sz="2400" dirty="0" smtClean="0">
                <a:latin typeface="Times New Roman"/>
                <a:cs typeface="Times New Roman"/>
              </a:rPr>
              <a:t> at the University of Toronto. EAC chair Stewart Smith on March 27th: </a:t>
            </a:r>
          </a:p>
        </p:txBody>
      </p:sp>
      <p:pic>
        <p:nvPicPr>
          <p:cNvPr id="6" name="Immagine 5" descr="Schermata 2018-05-28 alle 19.10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1974"/>
            <a:ext cx="9144000" cy="205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453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048-NEWSdm-GW-0-Initiation-Approval-Letter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9" r="-355"/>
          <a:stretch/>
        </p:blipFill>
        <p:spPr>
          <a:xfrm>
            <a:off x="-203198" y="-164346"/>
            <a:ext cx="6189131" cy="7915018"/>
          </a:xfr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8</a:t>
            </a:fld>
            <a:endParaRPr lang="it-IT" dirty="0"/>
          </a:p>
        </p:txBody>
      </p:sp>
      <p:pic>
        <p:nvPicPr>
          <p:cNvPr id="7" name="Immagine 6" descr="048-NEWSdm-GW-0-Initiation-Approval-Lette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130" y="1163445"/>
            <a:ext cx="5198515" cy="672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22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rgbClr val="000090"/>
                </a:solidFill>
                <a:latin typeface="Times New Roman"/>
                <a:cs typeface="Times New Roman"/>
              </a:rPr>
              <a:t>TDR preparation</a:t>
            </a:r>
            <a:endParaRPr lang="en-GB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Discussion with LNGS Committee at the meeting in March 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Status report very well received, Committee impressed by the progress made in the signal detection  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Agreed to set the deadline for the TDR preparation in Spring 2019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New Roman"/>
                <a:cs typeface="Times New Roman"/>
              </a:rPr>
              <a:t>Agreement shared also with INFN referees </a:t>
            </a:r>
            <a:endParaRPr lang="en-GB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17D96-E986-BE4B-ADAE-66B103C97C49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528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6633</TotalTime>
  <Words>461</Words>
  <Application>Microsoft Macintosh PowerPoint</Application>
  <PresentationFormat>Presentazione su schermo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Presentazione di PowerPoint</vt:lpstr>
      <vt:lpstr>Underground facility</vt:lpstr>
      <vt:lpstr>Underground facility</vt:lpstr>
      <vt:lpstr>Key points towards an experiment</vt:lpstr>
      <vt:lpstr>Experimental program in near future</vt:lpstr>
      <vt:lpstr>Detector and facility</vt:lpstr>
      <vt:lpstr>SNOLAB interest</vt:lpstr>
      <vt:lpstr>Presentazione di PowerPoint</vt:lpstr>
      <vt:lpstr>TDR preparation</vt:lpstr>
      <vt:lpstr>Next meetings and Committees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Antonia Di Crescenzo</dc:creator>
  <cp:lastModifiedBy>Giovanni De Lellis</cp:lastModifiedBy>
  <cp:revision>431</cp:revision>
  <cp:lastPrinted>2017-02-26T22:34:05Z</cp:lastPrinted>
  <dcterms:created xsi:type="dcterms:W3CDTF">2015-07-18T21:38:12Z</dcterms:created>
  <dcterms:modified xsi:type="dcterms:W3CDTF">2018-05-28T21:45:50Z</dcterms:modified>
</cp:coreProperties>
</file>