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76" r:id="rId2"/>
    <p:sldId id="280" r:id="rId3"/>
    <p:sldId id="282" r:id="rId4"/>
    <p:sldId id="286" r:id="rId5"/>
    <p:sldId id="285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>
        <p:scale>
          <a:sx n="79" d="100"/>
          <a:sy n="79" d="100"/>
        </p:scale>
        <p:origin x="-154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127A1-157C-4185-AAD1-3F8129C0EA2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CD651-2AE5-4675-965D-05D904D618E3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49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992543" y="1143000"/>
            <a:ext cx="4923143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Cryogeny</a:t>
            </a:r>
            <a:r>
              <a:rPr lang="it-IT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LNGS</a:t>
            </a:r>
          </a:p>
          <a:p>
            <a:pPr algn="ctr"/>
            <a:r>
              <a:rPr lang="it-IT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NEWSdm</a:t>
            </a:r>
            <a:endParaRPr lang="it-IT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Status and </a:t>
            </a:r>
            <a:r>
              <a:rPr lang="it-IT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  <a:endParaRPr lang="it-IT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354348" y="3733800"/>
            <a:ext cx="6782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N.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D’Ambrosio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Anacapri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– 29 May 2018</a:t>
            </a:r>
          </a:p>
        </p:txBody>
      </p:sp>
    </p:spTree>
    <p:extLst>
      <p:ext uri="{BB962C8B-B14F-4D97-AF65-F5344CB8AC3E}">
        <p14:creationId xmlns:p14="http://schemas.microsoft.com/office/powerpoint/2010/main" val="15070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-29678" y="685800"/>
            <a:ext cx="9116528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New Cryostat available at LNGS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LAUDA RP 890c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range  -90 -&gt;  200</a:t>
            </a:r>
          </a:p>
          <a:p>
            <a:pPr marL="0" indent="0">
              <a:buNone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Refrigerant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capacity (at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-50)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0,58 KW</a:t>
            </a:r>
          </a:p>
          <a:p>
            <a:pPr marL="0" indent="0">
              <a:buNone/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Refrigerant capacity (at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-70)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0,24 KW</a:t>
            </a:r>
          </a:p>
          <a:p>
            <a:pPr marL="0" indent="0">
              <a:buNone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Refrigerant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capacity (at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-90)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0,05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KW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62575" y="3171825"/>
            <a:ext cx="40386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9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23528" y="228600"/>
            <a:ext cx="8424936" cy="655564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 Preliminary basic tests on cryostat DONE</a:t>
            </a:r>
          </a:p>
          <a:p>
            <a:endParaRPr lang="en-GB" sz="2800" b="1" dirty="0" smtClean="0"/>
          </a:p>
          <a:p>
            <a:r>
              <a:rPr lang="en-GB" sz="2800" b="1" dirty="0" smtClean="0"/>
              <a:t>new connection with our cooling system needed</a:t>
            </a:r>
          </a:p>
          <a:p>
            <a:r>
              <a:rPr lang="en-GB" sz="2800" b="1" dirty="0"/>
              <a:t>t</a:t>
            </a:r>
            <a:r>
              <a:rPr lang="en-GB" sz="2800" b="1" dirty="0" smtClean="0"/>
              <a:t>o fit everything inside the shield  </a:t>
            </a:r>
          </a:p>
          <a:p>
            <a:endParaRPr lang="en-GB" sz="2800" b="1" dirty="0"/>
          </a:p>
          <a:p>
            <a:r>
              <a:rPr lang="en-GB" sz="2800" b="1" dirty="0" smtClean="0"/>
              <a:t>Better insulation needed (polystyrene box around cooling box) </a:t>
            </a:r>
          </a:p>
          <a:p>
            <a:endParaRPr lang="en-GB" sz="2800" b="1" dirty="0" smtClean="0"/>
          </a:p>
          <a:p>
            <a:r>
              <a:rPr lang="en-GB" sz="2800" b="1" dirty="0" smtClean="0"/>
              <a:t>We need to </a:t>
            </a:r>
            <a:r>
              <a:rPr lang="en-GB" sz="2800" b="1" dirty="0"/>
              <a:t>better handle the connections and satisfy all the safety rules (use of the </a:t>
            </a:r>
            <a:r>
              <a:rPr lang="en-GB" sz="2800" b="1" dirty="0" err="1"/>
              <a:t>cryo</a:t>
            </a:r>
            <a:r>
              <a:rPr lang="en-GB" sz="2800" b="1" dirty="0"/>
              <a:t>-liquid underground) </a:t>
            </a:r>
          </a:p>
          <a:p>
            <a:r>
              <a:rPr lang="en-GB" sz="2800" b="1" dirty="0" smtClean="0"/>
              <a:t>Due to some works in progress in hall B </a:t>
            </a:r>
          </a:p>
          <a:p>
            <a:r>
              <a:rPr lang="en-GB" sz="2800" b="1" dirty="0" smtClean="0"/>
              <a:t>I succeeded to open our shield and check everything last week </a:t>
            </a:r>
          </a:p>
          <a:p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18467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74" y="759409"/>
            <a:ext cx="7560840" cy="5526533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2123728" y="113079"/>
            <a:ext cx="5259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/>
              <a:t>SHIELD 3D </a:t>
            </a:r>
            <a:r>
              <a:rPr lang="it-IT" sz="3600" dirty="0" err="1" smtClean="0"/>
              <a:t>view</a:t>
            </a:r>
            <a:r>
              <a:rPr lang="it-IT" sz="3600" dirty="0" smtClean="0"/>
              <a:t> – </a:t>
            </a:r>
            <a:r>
              <a:rPr lang="it-IT" sz="3600" dirty="0" err="1" smtClean="0"/>
              <a:t>Section</a:t>
            </a:r>
            <a:r>
              <a:rPr lang="it-IT" sz="3600" dirty="0" smtClean="0"/>
              <a:t> 1</a:t>
            </a:r>
            <a:endParaRPr lang="it-IT" sz="3600" dirty="0"/>
          </a:p>
        </p:txBody>
      </p:sp>
      <p:cxnSp>
        <p:nvCxnSpPr>
          <p:cNvPr id="25" name="Connettore 2 24"/>
          <p:cNvCxnSpPr/>
          <p:nvPr/>
        </p:nvCxnSpPr>
        <p:spPr>
          <a:xfrm>
            <a:off x="1187624" y="2636912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>
            <a:off x="1187624" y="2636912"/>
            <a:ext cx="1296144" cy="2088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 flipV="1">
            <a:off x="1187624" y="1196752"/>
            <a:ext cx="3024336" cy="1440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23416" y="1981582"/>
            <a:ext cx="2394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err="1" smtClean="0"/>
              <a:t>Polyethylene</a:t>
            </a:r>
            <a:endParaRPr lang="it-IT" sz="3200" b="1" dirty="0"/>
          </a:p>
        </p:txBody>
      </p:sp>
      <p:cxnSp>
        <p:nvCxnSpPr>
          <p:cNvPr id="32" name="Connettore 2 31"/>
          <p:cNvCxnSpPr/>
          <p:nvPr/>
        </p:nvCxnSpPr>
        <p:spPr>
          <a:xfrm flipH="1">
            <a:off x="6228184" y="1916832"/>
            <a:ext cx="144016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 flipH="1" flipV="1">
            <a:off x="5076056" y="3522676"/>
            <a:ext cx="1440160" cy="6984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6267648" y="3610272"/>
            <a:ext cx="2445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err="1" smtClean="0"/>
              <a:t>Cooling</a:t>
            </a:r>
            <a:r>
              <a:rPr lang="it-IT" sz="2800" b="1" dirty="0" smtClean="0"/>
              <a:t> System</a:t>
            </a:r>
            <a:endParaRPr lang="it-IT" sz="2800" b="1" dirty="0"/>
          </a:p>
        </p:txBody>
      </p:sp>
      <p:cxnSp>
        <p:nvCxnSpPr>
          <p:cNvPr id="40" name="Connettore 1 39"/>
          <p:cNvCxnSpPr/>
          <p:nvPr/>
        </p:nvCxnSpPr>
        <p:spPr>
          <a:xfrm flipV="1">
            <a:off x="4355976" y="980728"/>
            <a:ext cx="115682" cy="48965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 rot="16200000">
            <a:off x="3634144" y="3499255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1880 mm</a:t>
            </a:r>
            <a:endParaRPr lang="it-IT" b="1" dirty="0"/>
          </a:p>
        </p:txBody>
      </p:sp>
      <p:cxnSp>
        <p:nvCxnSpPr>
          <p:cNvPr id="49" name="Connettore 1 48"/>
          <p:cNvCxnSpPr/>
          <p:nvPr/>
        </p:nvCxnSpPr>
        <p:spPr>
          <a:xfrm flipV="1">
            <a:off x="1331640" y="5373216"/>
            <a:ext cx="6624736" cy="9127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CasellaDiTesto 52"/>
          <p:cNvSpPr txBox="1"/>
          <p:nvPr/>
        </p:nvSpPr>
        <p:spPr>
          <a:xfrm rot="21038307">
            <a:off x="5844890" y="5598400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2870 mm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279987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9097" y="0"/>
            <a:ext cx="8229600" cy="836712"/>
          </a:xfrm>
        </p:spPr>
        <p:txBody>
          <a:bodyPr/>
          <a:lstStyle/>
          <a:p>
            <a:r>
              <a:rPr lang="it-IT" dirty="0" err="1" smtClean="0"/>
              <a:t>Cooling</a:t>
            </a:r>
            <a:r>
              <a:rPr lang="it-IT" dirty="0" smtClean="0"/>
              <a:t> </a:t>
            </a:r>
            <a:r>
              <a:rPr lang="it-IT" dirty="0" err="1" smtClean="0"/>
              <a:t>system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65" y="2686942"/>
            <a:ext cx="7334864" cy="4126434"/>
          </a:xfrm>
          <a:prstGeom prst="rect">
            <a:avLst/>
          </a:prstGeom>
        </p:spPr>
      </p:pic>
      <p:cxnSp>
        <p:nvCxnSpPr>
          <p:cNvPr id="5" name="Connettore 2 4"/>
          <p:cNvCxnSpPr/>
          <p:nvPr/>
        </p:nvCxnSpPr>
        <p:spPr>
          <a:xfrm>
            <a:off x="2051720" y="5506546"/>
            <a:ext cx="1993097" cy="8269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2526707" y="5528198"/>
            <a:ext cx="1043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20 cm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115615" y="836712"/>
            <a:ext cx="53919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Made with low radiation copper  (CUORE collaboration)</a:t>
            </a:r>
          </a:p>
          <a:p>
            <a:r>
              <a:rPr lang="en-GB" dirty="0" smtClean="0"/>
              <a:t>External box made with polypropylene </a:t>
            </a:r>
          </a:p>
          <a:p>
            <a:r>
              <a:rPr lang="en-GB" dirty="0" smtClean="0"/>
              <a:t>Nitrogen fluxed </a:t>
            </a:r>
          </a:p>
          <a:p>
            <a:r>
              <a:rPr lang="en-GB" dirty="0" smtClean="0"/>
              <a:t>Temperature sensor</a:t>
            </a:r>
          </a:p>
          <a:p>
            <a:r>
              <a:rPr lang="en-GB" dirty="0" smtClean="0"/>
              <a:t>Available space  for emulsion  18x18x5  cm </a:t>
            </a:r>
          </a:p>
          <a:p>
            <a:r>
              <a:rPr lang="en-GB" dirty="0" smtClean="0"/>
              <a:t>Space between </a:t>
            </a:r>
            <a:r>
              <a:rPr lang="en-GB" dirty="0" err="1" smtClean="0"/>
              <a:t>dissipators</a:t>
            </a:r>
            <a:r>
              <a:rPr lang="en-GB" dirty="0" smtClean="0"/>
              <a:t> can range from 0 up to 5 cm</a:t>
            </a:r>
            <a:endParaRPr lang="en-GB" dirty="0"/>
          </a:p>
        </p:txBody>
      </p:sp>
      <p:cxnSp>
        <p:nvCxnSpPr>
          <p:cNvPr id="10" name="Connettore 2 9"/>
          <p:cNvCxnSpPr/>
          <p:nvPr/>
        </p:nvCxnSpPr>
        <p:spPr>
          <a:xfrm flipH="1">
            <a:off x="6228184" y="2037041"/>
            <a:ext cx="648072" cy="13919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6660232" y="1667709"/>
            <a:ext cx="1922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Polypropylene</a:t>
            </a:r>
            <a:r>
              <a:rPr lang="it-IT" dirty="0" smtClean="0"/>
              <a:t> Box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98589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63182" y="0"/>
            <a:ext cx="418501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3600" b="1" dirty="0" err="1" smtClean="0"/>
              <a:t>Timelime</a:t>
            </a:r>
            <a:r>
              <a:rPr lang="it-IT" sz="3600" b="1" dirty="0" smtClean="0"/>
              <a:t> </a:t>
            </a:r>
            <a:endParaRPr lang="it-IT" sz="36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23528" y="729272"/>
            <a:ext cx="8424936" cy="61247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 additional connectors and tubes ordered :</a:t>
            </a:r>
          </a:p>
          <a:p>
            <a:r>
              <a:rPr lang="en-GB" sz="2800" b="1" dirty="0" smtClean="0"/>
              <a:t>	- splitters</a:t>
            </a:r>
          </a:p>
          <a:p>
            <a:r>
              <a:rPr lang="en-GB" sz="2800" b="1" dirty="0"/>
              <a:t>	</a:t>
            </a:r>
            <a:r>
              <a:rPr lang="en-GB" sz="2800" b="1" dirty="0" smtClean="0"/>
              <a:t>- short flexible tubes</a:t>
            </a:r>
          </a:p>
          <a:p>
            <a:r>
              <a:rPr lang="en-GB" sz="2800" b="1" dirty="0"/>
              <a:t>	</a:t>
            </a:r>
            <a:r>
              <a:rPr lang="en-GB" sz="2800" b="1" dirty="0" smtClean="0"/>
              <a:t>- connectors</a:t>
            </a:r>
            <a:endParaRPr lang="en-GB" sz="2800" b="1" dirty="0"/>
          </a:p>
          <a:p>
            <a:r>
              <a:rPr lang="en-GB" sz="2800" b="1" dirty="0" smtClean="0"/>
              <a:t>All the material should be available within June</a:t>
            </a:r>
          </a:p>
          <a:p>
            <a:endParaRPr lang="en-GB" sz="2800" b="1" dirty="0"/>
          </a:p>
          <a:p>
            <a:r>
              <a:rPr lang="en-GB" sz="2800" b="1" dirty="0" smtClean="0"/>
              <a:t>In the mean time I am working on the insulation</a:t>
            </a:r>
          </a:p>
          <a:p>
            <a:r>
              <a:rPr lang="en-GB" sz="2800" b="1" dirty="0" smtClean="0"/>
              <a:t>and nitrogen system (try to use evaporated nitrogen -&gt; more clean)</a:t>
            </a:r>
            <a:endParaRPr lang="en-GB" sz="2800" b="1" dirty="0"/>
          </a:p>
          <a:p>
            <a:endParaRPr lang="en-GB" sz="2800" b="1" dirty="0" smtClean="0"/>
          </a:p>
          <a:p>
            <a:r>
              <a:rPr lang="en-GB" sz="2800" b="1" dirty="0" smtClean="0"/>
              <a:t>Preliminary test around beginning of July</a:t>
            </a:r>
          </a:p>
          <a:p>
            <a:endParaRPr lang="en-GB" sz="2800" b="1" dirty="0"/>
          </a:p>
          <a:p>
            <a:endParaRPr lang="en-GB" sz="2800" b="1" dirty="0" smtClean="0"/>
          </a:p>
          <a:p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4752106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4630</TotalTime>
  <Words>189</Words>
  <Application>Microsoft Office PowerPoint</Application>
  <PresentationFormat>Presentazione su schermo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Equinozio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Cooling system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Valeri</dc:creator>
  <cp:lastModifiedBy>Nicola</cp:lastModifiedBy>
  <cp:revision>177</cp:revision>
  <dcterms:created xsi:type="dcterms:W3CDTF">2006-08-16T00:00:00Z</dcterms:created>
  <dcterms:modified xsi:type="dcterms:W3CDTF">2018-05-29T13:07:06Z</dcterms:modified>
</cp:coreProperties>
</file>