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23"/>
  </p:notesMasterIdLst>
  <p:sldIdLst>
    <p:sldId id="259" r:id="rId3"/>
    <p:sldId id="299" r:id="rId4"/>
    <p:sldId id="267" r:id="rId5"/>
    <p:sldId id="268" r:id="rId6"/>
    <p:sldId id="307" r:id="rId7"/>
    <p:sldId id="300" r:id="rId8"/>
    <p:sldId id="256" r:id="rId9"/>
    <p:sldId id="257" r:id="rId10"/>
    <p:sldId id="258" r:id="rId11"/>
    <p:sldId id="260" r:id="rId12"/>
    <p:sldId id="261" r:id="rId13"/>
    <p:sldId id="262" r:id="rId14"/>
    <p:sldId id="302" r:id="rId15"/>
    <p:sldId id="312" r:id="rId16"/>
    <p:sldId id="301" r:id="rId17"/>
    <p:sldId id="303" r:id="rId18"/>
    <p:sldId id="308" r:id="rId19"/>
    <p:sldId id="309" r:id="rId20"/>
    <p:sldId id="310" r:id="rId21"/>
    <p:sldId id="311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2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91" autoAdjust="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outlineViewPr>
    <p:cViewPr>
      <p:scale>
        <a:sx n="33" d="100"/>
        <a:sy n="33" d="100"/>
      </p:scale>
      <p:origin x="0" y="-4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6D490-14EA-4D33-AD3D-66267A0E42CA}" type="datetimeFigureOut">
              <a:rPr lang="it-IT" smtClean="0"/>
              <a:t>30/05/2018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82CE7-D8D9-48FA-9594-57EC66B25D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7067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A51FE-4318-475D-AB67-739FAF495411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5511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5F97-A92F-4A68-8643-92ABBADEF860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9664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60D1-6DFD-4D11-85BE-71B38C418AA7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5258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5243-B441-4730-ABF8-9D6B34C0F5CF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2081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919D0-ADB5-4EBF-8812-26EBECA411E3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9689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9DE3-522B-4805-A262-0FB94D41DB97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607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7DABD-76B6-4733-95E8-1ECD9B3647C4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5495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9E06-AEEC-445D-BEF7-62955B72E3F5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7585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1D7535-4DA3-40D8-B31C-B537C9B61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5BEB2FA-8411-4066-AC3F-51ED74E609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7A1B5F-E49B-41F9-8CB6-0B10B10D4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0FF1-012E-4110-B30B-AD45473B8A3B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CD399B8-8030-4BE1-B58B-96F62B99A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68C1BC-1C9F-40A8-9067-6984B02C3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36755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08F331-12B9-4491-915E-C1A68E029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E2AB794-5BD6-4A3A-A810-7FD7EF73E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A3D66EB-DB0D-483C-A798-83C012E07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489C-E5EA-4F83-A6E6-40396F409A8D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7EBD31-CE2C-4530-B5C8-9DE386B1B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201CE8-E448-444C-9EE5-B1A683333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7406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EE7A41-CF1E-4FB5-BA89-D7ECA6BFD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C985E00-6679-4635-82BC-9E0E7EA9C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A4B4B0-11D0-43C2-A5A4-3EDBF8BA9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3F142-4764-44A8-99CE-DD87C06CA45C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2827CD-2386-4748-91FC-C5903FA17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B732640-5819-4C03-A0BB-2376C5383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339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172A-8671-42DD-AC9F-1617651C251B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90244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4FB854-C606-4E28-A28E-CA0D0F1E2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FBF0A8-019A-4144-834F-09CE64300C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232E334-6352-4FF4-A578-8F3F8B125F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4A3F493-ADB3-45F9-B61C-96130FB0C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6A9CC-F71B-4253-B897-487027BCD2F0}" type="datetime1">
              <a:rPr lang="it-IT" smtClean="0"/>
              <a:t>30/05/2018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6E79FEF-9583-4432-AD10-5112D64C0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64AC58C-A822-47B3-A603-C8E844359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38845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06EEE6-31E9-42B7-AABF-BE0722C5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1FB1AE1-E168-4D4B-9660-3770C96CAB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034196C-A8F7-4876-A680-247B55638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A9D8B94-A2D3-4260-9EEC-C1FA08A276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131846B-2CE2-4894-A1D9-0D50BAFC80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38CA1A8-DA6D-423D-B363-175F15784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B833-AC4A-4633-95D6-4E28A1F3BBAC}" type="datetime1">
              <a:rPr lang="it-IT" smtClean="0"/>
              <a:t>30/05/2018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A7DEE27-8902-47CC-9DF9-CD08EECF9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388178E-07F5-4795-BF3B-0758D1519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22767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41DBE7-2BE8-4C09-8917-1B92F0FCB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3D24469-439E-4337-8413-36604A65E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C5D91-4984-46B7-98CE-780B56C2B7DC}" type="datetime1">
              <a:rPr lang="it-IT" smtClean="0"/>
              <a:t>30/05/2018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6D796CF-ACF2-4BE7-B40F-E97D86A7F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F054434-51AB-4D7E-B26D-9A0E78C46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4391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EBFA1-BAF1-4292-936A-7E091860D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176B-7C2E-4483-8650-4F7FC4EFDFC4}" type="datetime1">
              <a:rPr lang="it-IT" smtClean="0"/>
              <a:t>30/05/2018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50282C1-DE1D-47C1-8F02-2C8E98C72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A44BF6D-92FC-4319-90C5-6EE9B224B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3098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014610-E7C0-44F1-9A0C-296655BB2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5BCE48-354C-4D29-9B34-4256B31BE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D4C951E-D98C-4421-A6A3-0FFF931236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3C16A30-2A6D-4B57-8025-8B3FB9F0E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7AA0C-6195-47DF-A2B1-61D5681AEB60}" type="datetime1">
              <a:rPr lang="it-IT" smtClean="0"/>
              <a:t>30/05/2018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C8AA87C-BFCF-4967-B318-016D5E7B5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D1EC3FB-5179-40C4-9B86-3F1B1443C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95820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313B0A-CE0F-460C-98D9-58ADF5115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A5C24B7-5CF6-4945-8F0F-95336E3E9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65A198E-F462-4CFE-9962-A0B62B84D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44C8D0-6977-44FC-BD0F-039AADAE9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24209-F773-4A86-A95E-61E8F4E656E6}" type="datetime1">
              <a:rPr lang="it-IT" smtClean="0"/>
              <a:t>30/05/2018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0A6AFA7-7EEF-4009-9170-D7885B770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D9EECBF-DE3C-45D3-A39C-76D91AE00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01733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537BF5-6872-454C-82B8-06349B7B2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C6ACB3-3462-4632-974F-7D3FBA7161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334840-EF74-432C-A4A3-2952BFFFA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0A8AE-2694-448E-903D-032DDECC8857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645AFD-AC4C-4D20-8373-CB7AF85BB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57DD8B-1C4B-42A8-9C67-897E02874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33437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B58BA32-F659-4A52-A799-C9C404A86B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3651023-9652-4BE1-A2AD-F9CA25A8C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450904-0BFD-4F8F-8F59-84BA480B1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6C2B-CB81-43F7-977A-85F5CB31F063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40CD60-218F-4100-9989-6CD10D1F1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D13E0C-769B-4537-9C9D-D8DF74D1C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6241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872F-B2B5-4E31-B6F4-AA5338249BE1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822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370B4-9A32-44BD-B0BD-7187738FBEF4}" type="datetime1">
              <a:rPr lang="it-IT" smtClean="0"/>
              <a:t>30/05/2018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914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5AF1-E33A-41CE-8716-1E5D0F5EC50A}" type="datetime1">
              <a:rPr lang="it-IT" smtClean="0"/>
              <a:t>30/05/2018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25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03B8-25D7-49F1-A079-ACBAFD9D06BA}" type="datetime1">
              <a:rPr lang="it-IT" smtClean="0"/>
              <a:t>30/05/2018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344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BCCD3-54A2-41AC-9572-0D6A67DE0A06}" type="datetime1">
              <a:rPr lang="it-IT" smtClean="0"/>
              <a:t>30/05/2018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013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2969-F352-4D4C-8EEE-8533FD48032D}" type="datetime1">
              <a:rPr lang="it-IT" smtClean="0"/>
              <a:t>30/05/2018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384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3F0E3-89EA-46AC-816E-5F57929E80BE}" type="datetime1">
              <a:rPr lang="it-IT" smtClean="0"/>
              <a:t>30/05/2018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879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D43D7-394C-4B99-A028-8BAE2A8551DA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6317EAF-2228-4078-A146-0714F70536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32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3BE1D2A-A415-4E25-B49A-8054E2339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E444144-2684-4B6A-A0E7-13333F1B3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007F5CE-2591-4EAF-ACB7-36B906863F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C8A64-C845-4A75-A177-A35162B7F4CE}" type="datetime1">
              <a:rPr lang="it-IT" smtClean="0"/>
              <a:t>30/05/2018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9EA7A7-691C-4961-9B10-E4A966B642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48D971-2EF1-4F04-A76B-C65262A449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3AEDF-1290-4F02-B449-1B5A9FD8FE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805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ED47BD-A99A-4510-8B98-25AB39802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5109" y="1242391"/>
            <a:ext cx="8144850" cy="2186609"/>
          </a:xfrm>
        </p:spPr>
        <p:txBody>
          <a:bodyPr>
            <a:noAutofit/>
          </a:bodyPr>
          <a:lstStyle/>
          <a:p>
            <a:pPr algn="ctr"/>
            <a:r>
              <a:rPr lang="it-IT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Shield</a:t>
            </a:r>
            <a:r>
              <a:rPr lang="it-IT" b="1" dirty="0">
                <a:solidFill>
                  <a:srgbClr val="8E0000"/>
                </a:solidFill>
                <a:latin typeface="Garamond" panose="02020404030301010803" pitchFamily="18" charset="0"/>
              </a:rPr>
              <a:t> </a:t>
            </a:r>
            <a:r>
              <a:rPr lang="it-IT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simulation</a:t>
            </a:r>
            <a:r>
              <a:rPr lang="it-IT" b="1" dirty="0">
                <a:solidFill>
                  <a:srgbClr val="8E0000"/>
                </a:solidFill>
                <a:latin typeface="Garamond" panose="02020404030301010803" pitchFamily="18" charset="0"/>
              </a:rPr>
              <a:t> </a:t>
            </a:r>
            <a:br>
              <a:rPr lang="it-IT" b="1" dirty="0">
                <a:solidFill>
                  <a:srgbClr val="8E0000"/>
                </a:solidFill>
                <a:latin typeface="Garamond" panose="02020404030301010803" pitchFamily="18" charset="0"/>
              </a:rPr>
            </a:br>
            <a:r>
              <a:rPr lang="it-IT" b="1" dirty="0">
                <a:solidFill>
                  <a:srgbClr val="8E0000"/>
                </a:solidFill>
                <a:latin typeface="Garamond" panose="02020404030301010803" pitchFamily="18" charset="0"/>
              </a:rPr>
              <a:t>for 10 kg detector: </a:t>
            </a:r>
            <a:r>
              <a:rPr lang="it-IT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muon-induced</a:t>
            </a:r>
            <a:r>
              <a:rPr lang="it-IT" b="1" dirty="0">
                <a:solidFill>
                  <a:srgbClr val="8E0000"/>
                </a:solidFill>
                <a:latin typeface="Garamond" panose="02020404030301010803" pitchFamily="18" charset="0"/>
              </a:rPr>
              <a:t> background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5A51E7-B68C-4202-8912-AC5AA8B5E265}"/>
              </a:ext>
            </a:extLst>
          </p:cNvPr>
          <p:cNvSpPr txBox="1"/>
          <p:nvPr/>
        </p:nvSpPr>
        <p:spPr>
          <a:xfrm>
            <a:off x="1255108" y="5232160"/>
            <a:ext cx="9744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NEWSdm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Collaboration Meeting, </a:t>
            </a:r>
            <a:r>
              <a:rPr lang="it-IT" sz="2800" dirty="0">
                <a:solidFill>
                  <a:prstClr val="black"/>
                </a:solidFill>
                <a:latin typeface="Trebuchet MS" panose="020B0603020202020204"/>
              </a:rPr>
              <a:t>Anacapri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30/05/2018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680EBC6-ECAD-4A53-8BCD-B853DA53FD40}"/>
              </a:ext>
            </a:extLst>
          </p:cNvPr>
          <p:cNvSpPr txBox="1"/>
          <p:nvPr/>
        </p:nvSpPr>
        <p:spPr>
          <a:xfrm>
            <a:off x="1465755" y="4068970"/>
            <a:ext cx="7934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Felice </a:t>
            </a:r>
            <a:r>
              <a:rPr kumimoji="0" lang="it-IT" sz="28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Dipace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Valerio Gentile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CDECF57-15CD-415E-AFC1-30FC7D1E0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662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0CB868-5EFD-4E52-9381-BFD4402D2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81878"/>
          </a:xfrm>
        </p:spPr>
        <p:txBody>
          <a:bodyPr>
            <a:normAutofit/>
          </a:bodyPr>
          <a:lstStyle/>
          <a:p>
            <a:r>
              <a:rPr lang="it-IT" sz="3200" b="1" dirty="0" err="1">
                <a:latin typeface="Garamond" panose="02020404030301010803" pitchFamily="18" charset="0"/>
              </a:rPr>
              <a:t>Neutron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Inelastic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scattering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0FCF0D-EC19-44CA-A3AD-5320FD08C1F8}"/>
              </a:ext>
            </a:extLst>
          </p:cNvPr>
          <p:cNvSpPr txBox="1"/>
          <p:nvPr/>
        </p:nvSpPr>
        <p:spPr>
          <a:xfrm>
            <a:off x="119269" y="993914"/>
            <a:ext cx="320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creatorId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==10 (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nInelastic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)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5F35223C-3612-45DF-A7C3-576F0D6261F7}"/>
              </a:ext>
            </a:extLst>
          </p:cNvPr>
          <p:cNvCxnSpPr/>
          <p:nvPr/>
        </p:nvCxnSpPr>
        <p:spPr>
          <a:xfrm>
            <a:off x="2146852" y="1908313"/>
            <a:ext cx="2001078" cy="808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A9DFE97E-91B9-402C-BB5C-61AA95E877BE}"/>
              </a:ext>
            </a:extLst>
          </p:cNvPr>
          <p:cNvCxnSpPr>
            <a:cxnSpLocks/>
          </p:cNvCxnSpPr>
          <p:nvPr/>
        </p:nvCxnSpPr>
        <p:spPr>
          <a:xfrm>
            <a:off x="4147930" y="2716695"/>
            <a:ext cx="2027584" cy="1007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31464FA-A4F8-43AB-91BB-0BB734EA2BBA}"/>
              </a:ext>
            </a:extLst>
          </p:cNvPr>
          <p:cNvSpPr txBox="1"/>
          <p:nvPr/>
        </p:nvSpPr>
        <p:spPr>
          <a:xfrm>
            <a:off x="2358887" y="1512477"/>
            <a:ext cx="1789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Parent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365DED0-C30F-4330-853F-F60E1A6C0CF2}"/>
              </a:ext>
            </a:extLst>
          </p:cNvPr>
          <p:cNvSpPr txBox="1"/>
          <p:nvPr/>
        </p:nvSpPr>
        <p:spPr>
          <a:xfrm>
            <a:off x="4350027" y="4240696"/>
            <a:ext cx="319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Nucleus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track.: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=295 nm,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=42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6183F26-E788-41C8-8D11-E836731DF124}"/>
              </a:ext>
            </a:extLst>
          </p:cNvPr>
          <p:cNvCxnSpPr/>
          <p:nvPr/>
        </p:nvCxnSpPr>
        <p:spPr>
          <a:xfrm flipH="1">
            <a:off x="5201479" y="3551583"/>
            <a:ext cx="304800" cy="689113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6DE0563A-5713-4357-9180-619C5AF0A4C1}"/>
              </a:ext>
            </a:extLst>
          </p:cNvPr>
          <p:cNvCxnSpPr>
            <a:cxnSpLocks/>
          </p:cNvCxnSpPr>
          <p:nvPr/>
        </p:nvCxnSpPr>
        <p:spPr>
          <a:xfrm flipH="1">
            <a:off x="3147391" y="2716695"/>
            <a:ext cx="1000539" cy="314739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6ADB09F-B3A7-4F7E-BA53-7AB9817299BD}"/>
              </a:ext>
            </a:extLst>
          </p:cNvPr>
          <p:cNvSpPr txBox="1"/>
          <p:nvPr/>
        </p:nvSpPr>
        <p:spPr>
          <a:xfrm>
            <a:off x="384314" y="5029085"/>
            <a:ext cx="2941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=7.95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=584 k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333F5C30-E8BB-469B-8F28-2E307FFB4FCC}"/>
              </a:ext>
            </a:extLst>
          </p:cNvPr>
          <p:cNvCxnSpPr>
            <a:cxnSpLocks/>
          </p:cNvCxnSpPr>
          <p:nvPr/>
        </p:nvCxnSpPr>
        <p:spPr>
          <a:xfrm flipH="1">
            <a:off x="2729949" y="4502306"/>
            <a:ext cx="795130" cy="526779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32D46C7-6D91-48D0-8B74-729D3D1D0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4145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0CB868-5EFD-4E52-9381-BFD4402D2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81878"/>
          </a:xfrm>
        </p:spPr>
        <p:txBody>
          <a:bodyPr>
            <a:normAutofit/>
          </a:bodyPr>
          <a:lstStyle/>
          <a:p>
            <a:r>
              <a:rPr lang="it-IT" sz="3200" b="1" dirty="0" err="1">
                <a:latin typeface="Garamond" panose="02020404030301010803" pitchFamily="18" charset="0"/>
              </a:rPr>
              <a:t>Neutron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Inelastic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scattering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0FCF0D-EC19-44CA-A3AD-5320FD08C1F8}"/>
              </a:ext>
            </a:extLst>
          </p:cNvPr>
          <p:cNvSpPr txBox="1"/>
          <p:nvPr/>
        </p:nvSpPr>
        <p:spPr>
          <a:xfrm>
            <a:off x="119269" y="993914"/>
            <a:ext cx="320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creatorId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==10 (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nInelastic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)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5F35223C-3612-45DF-A7C3-576F0D6261F7}"/>
              </a:ext>
            </a:extLst>
          </p:cNvPr>
          <p:cNvCxnSpPr/>
          <p:nvPr/>
        </p:nvCxnSpPr>
        <p:spPr>
          <a:xfrm>
            <a:off x="2146852" y="1908313"/>
            <a:ext cx="2001078" cy="808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A9DFE97E-91B9-402C-BB5C-61AA95E877BE}"/>
              </a:ext>
            </a:extLst>
          </p:cNvPr>
          <p:cNvCxnSpPr>
            <a:cxnSpLocks/>
          </p:cNvCxnSpPr>
          <p:nvPr/>
        </p:nvCxnSpPr>
        <p:spPr>
          <a:xfrm>
            <a:off x="4147930" y="2716695"/>
            <a:ext cx="2027584" cy="1007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31464FA-A4F8-43AB-91BB-0BB734EA2BBA}"/>
              </a:ext>
            </a:extLst>
          </p:cNvPr>
          <p:cNvSpPr txBox="1"/>
          <p:nvPr/>
        </p:nvSpPr>
        <p:spPr>
          <a:xfrm>
            <a:off x="2358887" y="1512477"/>
            <a:ext cx="1789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Parent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365DED0-C30F-4330-853F-F60E1A6C0CF2}"/>
              </a:ext>
            </a:extLst>
          </p:cNvPr>
          <p:cNvSpPr txBox="1"/>
          <p:nvPr/>
        </p:nvSpPr>
        <p:spPr>
          <a:xfrm>
            <a:off x="4350027" y="4240696"/>
            <a:ext cx="319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Nucleus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track.: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=216 nm,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=100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6183F26-E788-41C8-8D11-E836731DF124}"/>
              </a:ext>
            </a:extLst>
          </p:cNvPr>
          <p:cNvCxnSpPr/>
          <p:nvPr/>
        </p:nvCxnSpPr>
        <p:spPr>
          <a:xfrm flipH="1">
            <a:off x="5201479" y="3551583"/>
            <a:ext cx="304800" cy="689113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6DE0563A-5713-4357-9180-619C5AF0A4C1}"/>
              </a:ext>
            </a:extLst>
          </p:cNvPr>
          <p:cNvCxnSpPr>
            <a:cxnSpLocks/>
          </p:cNvCxnSpPr>
          <p:nvPr/>
        </p:nvCxnSpPr>
        <p:spPr>
          <a:xfrm flipH="1">
            <a:off x="3147391" y="2716695"/>
            <a:ext cx="1000539" cy="314739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6ADB09F-B3A7-4F7E-BA53-7AB9817299BD}"/>
              </a:ext>
            </a:extLst>
          </p:cNvPr>
          <p:cNvSpPr txBox="1"/>
          <p:nvPr/>
        </p:nvSpPr>
        <p:spPr>
          <a:xfrm>
            <a:off x="26505" y="5029085"/>
            <a:ext cx="3299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=52.3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=5.63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333F5C30-E8BB-469B-8F28-2E307FFB4FCC}"/>
              </a:ext>
            </a:extLst>
          </p:cNvPr>
          <p:cNvCxnSpPr>
            <a:cxnSpLocks/>
          </p:cNvCxnSpPr>
          <p:nvPr/>
        </p:nvCxnSpPr>
        <p:spPr>
          <a:xfrm flipH="1">
            <a:off x="2729949" y="4502306"/>
            <a:ext cx="795130" cy="526779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0855CFA6-76C5-498F-B718-AE8DCB29463F}"/>
              </a:ext>
            </a:extLst>
          </p:cNvPr>
          <p:cNvCxnSpPr/>
          <p:nvPr/>
        </p:nvCxnSpPr>
        <p:spPr>
          <a:xfrm>
            <a:off x="4147930" y="2716695"/>
            <a:ext cx="2703444" cy="35913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C923495-E851-4E4E-88A7-B76A7E1A3954}"/>
              </a:ext>
            </a:extLst>
          </p:cNvPr>
          <p:cNvCxnSpPr>
            <a:cxnSpLocks/>
          </p:cNvCxnSpPr>
          <p:nvPr/>
        </p:nvCxnSpPr>
        <p:spPr>
          <a:xfrm>
            <a:off x="4147930" y="2716695"/>
            <a:ext cx="4346713" cy="58972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995D90A-1D8C-4CC7-A083-15FB1ED53BFC}"/>
              </a:ext>
            </a:extLst>
          </p:cNvPr>
          <p:cNvSpPr txBox="1"/>
          <p:nvPr/>
        </p:nvSpPr>
        <p:spPr>
          <a:xfrm>
            <a:off x="4863548" y="5784816"/>
            <a:ext cx="2623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=220.2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=0.56 M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14BE0C4-DF35-4E11-B677-14941A1DC546}"/>
              </a:ext>
            </a:extLst>
          </p:cNvPr>
          <p:cNvSpPr txBox="1"/>
          <p:nvPr/>
        </p:nvSpPr>
        <p:spPr>
          <a:xfrm>
            <a:off x="7421217" y="2674879"/>
            <a:ext cx="3286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=106.6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=3.9 M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F03E115-57BB-4D32-82E6-15C18BDA9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84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0CB868-5EFD-4E52-9381-BFD4402D2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81878"/>
          </a:xfrm>
        </p:spPr>
        <p:txBody>
          <a:bodyPr>
            <a:normAutofit/>
          </a:bodyPr>
          <a:lstStyle/>
          <a:p>
            <a:r>
              <a:rPr lang="it-IT" sz="3200" b="1" dirty="0" err="1">
                <a:latin typeface="Garamond" panose="02020404030301010803" pitchFamily="18" charset="0"/>
              </a:rPr>
              <a:t>Neutron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Inelastic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scattering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0FCF0D-EC19-44CA-A3AD-5320FD08C1F8}"/>
              </a:ext>
            </a:extLst>
          </p:cNvPr>
          <p:cNvSpPr txBox="1"/>
          <p:nvPr/>
        </p:nvSpPr>
        <p:spPr>
          <a:xfrm>
            <a:off x="119269" y="993914"/>
            <a:ext cx="320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creatorId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==10 (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nInelastic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)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5F35223C-3612-45DF-A7C3-576F0D6261F7}"/>
              </a:ext>
            </a:extLst>
          </p:cNvPr>
          <p:cNvCxnSpPr/>
          <p:nvPr/>
        </p:nvCxnSpPr>
        <p:spPr>
          <a:xfrm>
            <a:off x="2146852" y="1908313"/>
            <a:ext cx="2001078" cy="808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A9DFE97E-91B9-402C-BB5C-61AA95E877BE}"/>
              </a:ext>
            </a:extLst>
          </p:cNvPr>
          <p:cNvCxnSpPr>
            <a:cxnSpLocks/>
          </p:cNvCxnSpPr>
          <p:nvPr/>
        </p:nvCxnSpPr>
        <p:spPr>
          <a:xfrm>
            <a:off x="4147930" y="2716695"/>
            <a:ext cx="2027584" cy="1007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31464FA-A4F8-43AB-91BB-0BB734EA2BBA}"/>
              </a:ext>
            </a:extLst>
          </p:cNvPr>
          <p:cNvSpPr txBox="1"/>
          <p:nvPr/>
        </p:nvSpPr>
        <p:spPr>
          <a:xfrm>
            <a:off x="2358887" y="1512477"/>
            <a:ext cx="1789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Parent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365DED0-C30F-4330-853F-F60E1A6C0CF2}"/>
              </a:ext>
            </a:extLst>
          </p:cNvPr>
          <p:cNvSpPr txBox="1"/>
          <p:nvPr/>
        </p:nvSpPr>
        <p:spPr>
          <a:xfrm>
            <a:off x="4350027" y="4240696"/>
            <a:ext cx="319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Nucleus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track.: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=449 nm,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=392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6183F26-E788-41C8-8D11-E836731DF124}"/>
              </a:ext>
            </a:extLst>
          </p:cNvPr>
          <p:cNvCxnSpPr/>
          <p:nvPr/>
        </p:nvCxnSpPr>
        <p:spPr>
          <a:xfrm flipH="1">
            <a:off x="5201479" y="3551583"/>
            <a:ext cx="304800" cy="689113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6DE0563A-5713-4357-9180-619C5AF0A4C1}"/>
              </a:ext>
            </a:extLst>
          </p:cNvPr>
          <p:cNvCxnSpPr>
            <a:cxnSpLocks/>
          </p:cNvCxnSpPr>
          <p:nvPr/>
        </p:nvCxnSpPr>
        <p:spPr>
          <a:xfrm flipH="1">
            <a:off x="3147391" y="2716695"/>
            <a:ext cx="1000539" cy="314739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6ADB09F-B3A7-4F7E-BA53-7AB9817299BD}"/>
              </a:ext>
            </a:extLst>
          </p:cNvPr>
          <p:cNvSpPr txBox="1"/>
          <p:nvPr/>
        </p:nvSpPr>
        <p:spPr>
          <a:xfrm>
            <a:off x="26505" y="5029085"/>
            <a:ext cx="3299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=100.16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=7.3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333F5C30-E8BB-469B-8F28-2E307FFB4FCC}"/>
              </a:ext>
            </a:extLst>
          </p:cNvPr>
          <p:cNvCxnSpPr>
            <a:cxnSpLocks/>
          </p:cNvCxnSpPr>
          <p:nvPr/>
        </p:nvCxnSpPr>
        <p:spPr>
          <a:xfrm flipH="1">
            <a:off x="2729949" y="4502306"/>
            <a:ext cx="795130" cy="526779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0855CFA6-76C5-498F-B718-AE8DCB29463F}"/>
              </a:ext>
            </a:extLst>
          </p:cNvPr>
          <p:cNvCxnSpPr/>
          <p:nvPr/>
        </p:nvCxnSpPr>
        <p:spPr>
          <a:xfrm>
            <a:off x="4147930" y="2716695"/>
            <a:ext cx="2703444" cy="35913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C923495-E851-4E4E-88A7-B76A7E1A3954}"/>
              </a:ext>
            </a:extLst>
          </p:cNvPr>
          <p:cNvCxnSpPr>
            <a:cxnSpLocks/>
          </p:cNvCxnSpPr>
          <p:nvPr/>
        </p:nvCxnSpPr>
        <p:spPr>
          <a:xfrm>
            <a:off x="4147930" y="2716695"/>
            <a:ext cx="4346713" cy="58972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995D90A-1D8C-4CC7-A083-15FB1ED53BFC}"/>
              </a:ext>
            </a:extLst>
          </p:cNvPr>
          <p:cNvSpPr txBox="1"/>
          <p:nvPr/>
        </p:nvSpPr>
        <p:spPr>
          <a:xfrm>
            <a:off x="4863548" y="5784816"/>
            <a:ext cx="2623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=69.65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=0.38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14BE0C4-DF35-4E11-B677-14941A1DC546}"/>
              </a:ext>
            </a:extLst>
          </p:cNvPr>
          <p:cNvSpPr txBox="1"/>
          <p:nvPr/>
        </p:nvSpPr>
        <p:spPr>
          <a:xfrm>
            <a:off x="7421217" y="2674879"/>
            <a:ext cx="3286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=58.24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=1.09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09AC1041-551E-4A85-993D-2B2D08C63E66}"/>
              </a:ext>
            </a:extLst>
          </p:cNvPr>
          <p:cNvCxnSpPr/>
          <p:nvPr/>
        </p:nvCxnSpPr>
        <p:spPr>
          <a:xfrm flipH="1">
            <a:off x="1338470" y="2716695"/>
            <a:ext cx="2809460" cy="152400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A5C360DC-D3A1-44ED-8677-D69BAFAFDC57}"/>
              </a:ext>
            </a:extLst>
          </p:cNvPr>
          <p:cNvCxnSpPr/>
          <p:nvPr/>
        </p:nvCxnSpPr>
        <p:spPr>
          <a:xfrm flipV="1">
            <a:off x="4147930" y="1521138"/>
            <a:ext cx="2703444" cy="115374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AEC8C632-CD5F-4FD7-AEF0-CA6D7FACE795}"/>
              </a:ext>
            </a:extLst>
          </p:cNvPr>
          <p:cNvCxnSpPr/>
          <p:nvPr/>
        </p:nvCxnSpPr>
        <p:spPr>
          <a:xfrm>
            <a:off x="4147930" y="2716695"/>
            <a:ext cx="6202018" cy="204722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3B6C91A-5C30-47A8-8E46-8B24EB187A13}"/>
              </a:ext>
            </a:extLst>
          </p:cNvPr>
          <p:cNvSpPr txBox="1"/>
          <p:nvPr/>
        </p:nvSpPr>
        <p:spPr>
          <a:xfrm>
            <a:off x="8706678" y="4651843"/>
            <a:ext cx="3485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=129.93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=0.125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E6291B2-4B1D-4D26-83B4-569C9D392B2F}"/>
              </a:ext>
            </a:extLst>
          </p:cNvPr>
          <p:cNvSpPr txBox="1"/>
          <p:nvPr/>
        </p:nvSpPr>
        <p:spPr>
          <a:xfrm>
            <a:off x="39755" y="2935698"/>
            <a:ext cx="3286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=5.86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=2.79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047AF04-04C1-4C33-B486-2771150A25CC}"/>
              </a:ext>
            </a:extLst>
          </p:cNvPr>
          <p:cNvSpPr txBox="1"/>
          <p:nvPr/>
        </p:nvSpPr>
        <p:spPr>
          <a:xfrm>
            <a:off x="6321286" y="1728213"/>
            <a:ext cx="3286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=92.63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=2.67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id="{BF9D2B98-5414-4155-A8C5-135E295B2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977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0CB868-5EFD-4E52-9381-BFD4402D2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81878"/>
          </a:xfrm>
        </p:spPr>
        <p:txBody>
          <a:bodyPr>
            <a:normAutofit/>
          </a:bodyPr>
          <a:lstStyle/>
          <a:p>
            <a:r>
              <a:rPr lang="it-IT" sz="3200" b="1" dirty="0" err="1">
                <a:latin typeface="Garamond" panose="02020404030301010803" pitchFamily="18" charset="0"/>
              </a:rPr>
              <a:t>Neutron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Capture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0FCF0D-EC19-44CA-A3AD-5320FD08C1F8}"/>
              </a:ext>
            </a:extLst>
          </p:cNvPr>
          <p:cNvSpPr txBox="1"/>
          <p:nvPr/>
        </p:nvSpPr>
        <p:spPr>
          <a:xfrm>
            <a:off x="119269" y="993914"/>
            <a:ext cx="320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creatorId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==15 (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nCapture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)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5F35223C-3612-45DF-A7C3-576F0D6261F7}"/>
              </a:ext>
            </a:extLst>
          </p:cNvPr>
          <p:cNvCxnSpPr/>
          <p:nvPr/>
        </p:nvCxnSpPr>
        <p:spPr>
          <a:xfrm>
            <a:off x="2146852" y="1908313"/>
            <a:ext cx="2001078" cy="808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A9DFE97E-91B9-402C-BB5C-61AA95E877BE}"/>
              </a:ext>
            </a:extLst>
          </p:cNvPr>
          <p:cNvCxnSpPr>
            <a:cxnSpLocks/>
          </p:cNvCxnSpPr>
          <p:nvPr/>
        </p:nvCxnSpPr>
        <p:spPr>
          <a:xfrm>
            <a:off x="4147930" y="2716695"/>
            <a:ext cx="2027584" cy="1007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31464FA-A4F8-43AB-91BB-0BB734EA2BBA}"/>
              </a:ext>
            </a:extLst>
          </p:cNvPr>
          <p:cNvSpPr txBox="1"/>
          <p:nvPr/>
        </p:nvSpPr>
        <p:spPr>
          <a:xfrm>
            <a:off x="2358887" y="1512477"/>
            <a:ext cx="1789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Parent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365DED0-C30F-4330-853F-F60E1A6C0CF2}"/>
              </a:ext>
            </a:extLst>
          </p:cNvPr>
          <p:cNvSpPr txBox="1"/>
          <p:nvPr/>
        </p:nvSpPr>
        <p:spPr>
          <a:xfrm>
            <a:off x="4350027" y="4240696"/>
            <a:ext cx="3193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Nucleus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track.: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=151 nm</a:t>
            </a: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6183F26-E788-41C8-8D11-E836731DF124}"/>
              </a:ext>
            </a:extLst>
          </p:cNvPr>
          <p:cNvCxnSpPr/>
          <p:nvPr/>
        </p:nvCxnSpPr>
        <p:spPr>
          <a:xfrm flipH="1">
            <a:off x="5201479" y="3551583"/>
            <a:ext cx="304800" cy="689113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6DE0563A-5713-4357-9180-619C5AF0A4C1}"/>
              </a:ext>
            </a:extLst>
          </p:cNvPr>
          <p:cNvCxnSpPr>
            <a:cxnSpLocks/>
          </p:cNvCxnSpPr>
          <p:nvPr/>
        </p:nvCxnSpPr>
        <p:spPr>
          <a:xfrm flipH="1">
            <a:off x="3147391" y="2663687"/>
            <a:ext cx="1000539" cy="314739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6ADB09F-B3A7-4F7E-BA53-7AB9817299BD}"/>
              </a:ext>
            </a:extLst>
          </p:cNvPr>
          <p:cNvSpPr txBox="1"/>
          <p:nvPr/>
        </p:nvSpPr>
        <p:spPr>
          <a:xfrm>
            <a:off x="384314" y="5029085"/>
            <a:ext cx="2941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=41.8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=2.2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333F5C30-E8BB-469B-8F28-2E307FFB4FCC}"/>
              </a:ext>
            </a:extLst>
          </p:cNvPr>
          <p:cNvCxnSpPr>
            <a:cxnSpLocks/>
          </p:cNvCxnSpPr>
          <p:nvPr/>
        </p:nvCxnSpPr>
        <p:spPr>
          <a:xfrm flipH="1">
            <a:off x="2729949" y="4502306"/>
            <a:ext cx="795130" cy="526779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0307F29-6C6D-46D1-AA7A-22564E810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6212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ED47BD-A99A-4510-8B98-25AB39802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8474" y="0"/>
            <a:ext cx="7281152" cy="940904"/>
          </a:xfrm>
        </p:spPr>
        <p:txBody>
          <a:bodyPr>
            <a:normAutofit fontScale="90000"/>
          </a:bodyPr>
          <a:lstStyle/>
          <a:p>
            <a:r>
              <a:rPr lang="it-IT" sz="4800" b="1" dirty="0">
                <a:solidFill>
                  <a:srgbClr val="8E0000"/>
                </a:solidFill>
                <a:latin typeface="Garamond" panose="02020404030301010803" pitchFamily="18" charset="0"/>
              </a:rPr>
              <a:t>Background </a:t>
            </a:r>
            <a:r>
              <a:rPr lang="it-IT" sz="4800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event</a:t>
            </a:r>
            <a:r>
              <a:rPr lang="it-IT" sz="4800" b="1" dirty="0">
                <a:solidFill>
                  <a:srgbClr val="8E0000"/>
                </a:solidFill>
                <a:latin typeface="Garamond" panose="02020404030301010803" pitchFamily="18" charset="0"/>
              </a:rPr>
              <a:t> </a:t>
            </a:r>
            <a:r>
              <a:rPr lang="it-IT" sz="4800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selection</a:t>
            </a:r>
            <a:endParaRPr lang="it-IT" sz="4800" b="1" dirty="0">
              <a:solidFill>
                <a:srgbClr val="8E0000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D30ECBB-0428-4FD6-90C9-AC4318E302CB}"/>
              </a:ext>
            </a:extLst>
          </p:cNvPr>
          <p:cNvSpPr txBox="1"/>
          <p:nvPr/>
        </p:nvSpPr>
        <p:spPr>
          <a:xfrm>
            <a:off x="1070906" y="1669773"/>
            <a:ext cx="820309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100 nm &lt;= Track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length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&lt;= 1000 nm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Nuclear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recoils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fully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contained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in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emulsion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Selection</a:t>
            </a:r>
            <a:r>
              <a:rPr lang="it-IT" sz="2800" dirty="0">
                <a:solidFill>
                  <a:srgbClr val="0070C0"/>
                </a:solidFill>
                <a:latin typeface="Palatino Linotype" panose="02040502050505030304" pitchFamily="18" charset="0"/>
              </a:rPr>
              <a:t> 1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: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all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nuclear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recoils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considered</a:t>
            </a:r>
            <a:endParaRPr lang="it-IT" sz="28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800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Selection</a:t>
            </a:r>
            <a:r>
              <a:rPr lang="it-IT" sz="2800" dirty="0">
                <a:solidFill>
                  <a:srgbClr val="FF0000"/>
                </a:solidFill>
                <a:latin typeface="Palatino Linotype" panose="02040502050505030304" pitchFamily="18" charset="0"/>
              </a:rPr>
              <a:t> 2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: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protons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not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considered</a:t>
            </a:r>
            <a:endParaRPr lang="it-IT" sz="28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800" dirty="0" err="1">
                <a:solidFill>
                  <a:srgbClr val="FC2CDE"/>
                </a:solidFill>
                <a:latin typeface="Palatino Linotype" panose="02040502050505030304" pitchFamily="18" charset="0"/>
              </a:rPr>
              <a:t>Selection</a:t>
            </a:r>
            <a:r>
              <a:rPr lang="it-IT" sz="2800" dirty="0">
                <a:solidFill>
                  <a:srgbClr val="FC2CDE"/>
                </a:solidFill>
                <a:latin typeface="Palatino Linotype" panose="02040502050505030304" pitchFamily="18" charset="0"/>
              </a:rPr>
              <a:t> 3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: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protons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not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considered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and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elastic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		   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scattering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only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C1C2ED5-8935-4A1D-B432-6F4361339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6100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1116C8-EAC3-401B-97FA-F85E439B7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925" y="0"/>
            <a:ext cx="8596668" cy="451513"/>
          </a:xfrm>
        </p:spPr>
        <p:txBody>
          <a:bodyPr>
            <a:noAutofit/>
          </a:bodyPr>
          <a:lstStyle/>
          <a:p>
            <a:pPr algn="ctr"/>
            <a:r>
              <a:rPr lang="it-IT" sz="2800" dirty="0" err="1"/>
              <a:t>Results</a:t>
            </a:r>
            <a:br>
              <a:rPr lang="it-IT" sz="2800" dirty="0"/>
            </a:br>
            <a:r>
              <a:rPr lang="it-IT" sz="1600" dirty="0" err="1"/>
              <a:t>All</a:t>
            </a:r>
            <a:endParaRPr lang="it-IT" sz="28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DF006E-60C0-4FEF-A14C-5A1D96162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FE4E6DB-29AB-4B12-AC9F-0E8450336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6" y="425009"/>
            <a:ext cx="10863705" cy="66490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CFAF2251-13ED-48EC-B15B-7DF06ED3393C}"/>
              </a:ext>
            </a:extLst>
          </p:cNvPr>
          <p:cNvSpPr/>
          <p:nvPr/>
        </p:nvSpPr>
        <p:spPr>
          <a:xfrm>
            <a:off x="4837042" y="528409"/>
            <a:ext cx="1417983" cy="451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BDC7B40-5B5B-4AFB-92A7-B2139090E278}"/>
              </a:ext>
            </a:extLst>
          </p:cNvPr>
          <p:cNvSpPr/>
          <p:nvPr/>
        </p:nvSpPr>
        <p:spPr>
          <a:xfrm>
            <a:off x="2570922" y="6438927"/>
            <a:ext cx="683339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60E1C45-5E65-43DC-9803-AB7D6C607ACB}"/>
              </a:ext>
            </a:extLst>
          </p:cNvPr>
          <p:cNvSpPr/>
          <p:nvPr/>
        </p:nvSpPr>
        <p:spPr>
          <a:xfrm>
            <a:off x="5241234" y="6473093"/>
            <a:ext cx="609600" cy="324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DB4F700-CED5-4216-BCDC-AFA123626707}"/>
              </a:ext>
            </a:extLst>
          </p:cNvPr>
          <p:cNvSpPr/>
          <p:nvPr/>
        </p:nvSpPr>
        <p:spPr>
          <a:xfrm>
            <a:off x="7898296" y="6452870"/>
            <a:ext cx="543339" cy="2262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9A8ACCC0-5A07-4A01-AF89-4DA881975FB3}"/>
              </a:ext>
            </a:extLst>
          </p:cNvPr>
          <p:cNvSpPr/>
          <p:nvPr/>
        </p:nvSpPr>
        <p:spPr>
          <a:xfrm>
            <a:off x="1484243" y="2040835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B6FAE330-6918-4476-B227-B7173C2E49F8}"/>
              </a:ext>
            </a:extLst>
          </p:cNvPr>
          <p:cNvSpPr/>
          <p:nvPr/>
        </p:nvSpPr>
        <p:spPr>
          <a:xfrm>
            <a:off x="4113784" y="2693034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9CFB5A97-9D69-4258-A59C-A811CB634F32}"/>
              </a:ext>
            </a:extLst>
          </p:cNvPr>
          <p:cNvSpPr/>
          <p:nvPr/>
        </p:nvSpPr>
        <p:spPr>
          <a:xfrm>
            <a:off x="9389175" y="5771325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71901DE3-59F4-4B7B-A282-F102EC32DACB}"/>
              </a:ext>
            </a:extLst>
          </p:cNvPr>
          <p:cNvSpPr/>
          <p:nvPr/>
        </p:nvSpPr>
        <p:spPr>
          <a:xfrm>
            <a:off x="6745360" y="5499651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14FED58E-44CB-4A6C-BA8A-3EE28C7DD762}"/>
              </a:ext>
            </a:extLst>
          </p:cNvPr>
          <p:cNvSpPr/>
          <p:nvPr/>
        </p:nvSpPr>
        <p:spPr>
          <a:xfrm>
            <a:off x="4114805" y="4883427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5D589753-4D95-465C-A2C5-EDDDD2D4E0E1}"/>
              </a:ext>
            </a:extLst>
          </p:cNvPr>
          <p:cNvSpPr/>
          <p:nvPr/>
        </p:nvSpPr>
        <p:spPr>
          <a:xfrm>
            <a:off x="1497500" y="4744277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0FB081B8-234B-4AF3-B41F-5637CB0B635B}"/>
              </a:ext>
            </a:extLst>
          </p:cNvPr>
          <p:cNvSpPr/>
          <p:nvPr/>
        </p:nvSpPr>
        <p:spPr>
          <a:xfrm>
            <a:off x="9375922" y="4870179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8F4CEC21-6F35-432B-9318-4B90344F9B28}"/>
              </a:ext>
            </a:extLst>
          </p:cNvPr>
          <p:cNvSpPr/>
          <p:nvPr/>
        </p:nvSpPr>
        <p:spPr>
          <a:xfrm>
            <a:off x="6745361" y="4717774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6AC69593-337F-409B-B570-61F0389624B6}"/>
              </a:ext>
            </a:extLst>
          </p:cNvPr>
          <p:cNvSpPr/>
          <p:nvPr/>
        </p:nvSpPr>
        <p:spPr>
          <a:xfrm>
            <a:off x="4114799" y="3836501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23BBD5A9-A05C-48EA-B98D-8F80BC08DD7C}"/>
              </a:ext>
            </a:extLst>
          </p:cNvPr>
          <p:cNvSpPr/>
          <p:nvPr/>
        </p:nvSpPr>
        <p:spPr>
          <a:xfrm>
            <a:off x="1497495" y="3485323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E4D03786-B2C7-4603-B829-BD6690F8C041}"/>
              </a:ext>
            </a:extLst>
          </p:cNvPr>
          <p:cNvSpPr/>
          <p:nvPr/>
        </p:nvSpPr>
        <p:spPr>
          <a:xfrm>
            <a:off x="9362665" y="4075044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A4659684-F727-467B-9EE4-7581CDAEF11D}"/>
              </a:ext>
            </a:extLst>
          </p:cNvPr>
          <p:cNvSpPr/>
          <p:nvPr/>
        </p:nvSpPr>
        <p:spPr>
          <a:xfrm>
            <a:off x="6744124" y="3975653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B4DB05C-C6F4-456A-9C80-72C60AAEF12C}"/>
              </a:ext>
            </a:extLst>
          </p:cNvPr>
          <p:cNvSpPr txBox="1"/>
          <p:nvPr/>
        </p:nvSpPr>
        <p:spPr>
          <a:xfrm>
            <a:off x="1227889" y="846558"/>
            <a:ext cx="2155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100cm </a:t>
            </a:r>
            <a:r>
              <a:rPr lang="it-IT" sz="1600" dirty="0" err="1"/>
              <a:t>polyethylene</a:t>
            </a:r>
            <a:r>
              <a:rPr lang="it-IT" sz="1600" dirty="0"/>
              <a:t> </a:t>
            </a:r>
          </a:p>
          <a:p>
            <a:r>
              <a:rPr lang="it-IT" sz="1600" dirty="0"/>
              <a:t>50cm </a:t>
            </a:r>
            <a:r>
              <a:rPr lang="it-IT" sz="1600" dirty="0" err="1"/>
              <a:t>copper</a:t>
            </a:r>
            <a:endParaRPr lang="it-IT" sz="1600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6E09E680-483A-4BB8-BA26-A26E9C53EF0E}"/>
              </a:ext>
            </a:extLst>
          </p:cNvPr>
          <p:cNvSpPr txBox="1"/>
          <p:nvPr/>
        </p:nvSpPr>
        <p:spPr>
          <a:xfrm>
            <a:off x="6022310" y="2480159"/>
            <a:ext cx="1651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400cm Water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FCC3847-3EBC-481D-9FC4-F6241BAD4CCB}"/>
              </a:ext>
            </a:extLst>
          </p:cNvPr>
          <p:cNvSpPr txBox="1"/>
          <p:nvPr/>
        </p:nvSpPr>
        <p:spPr>
          <a:xfrm>
            <a:off x="8312692" y="2852060"/>
            <a:ext cx="2355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360cm </a:t>
            </a:r>
            <a:r>
              <a:rPr lang="it-IT" sz="1600" dirty="0" err="1"/>
              <a:t>polyethylene</a:t>
            </a:r>
            <a:endParaRPr lang="it-IT" sz="1600" dirty="0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EECE6856-AF59-427C-9266-50D3152EBF2F}"/>
              </a:ext>
            </a:extLst>
          </p:cNvPr>
          <p:cNvSpPr txBox="1"/>
          <p:nvPr/>
        </p:nvSpPr>
        <p:spPr>
          <a:xfrm>
            <a:off x="3254261" y="1302692"/>
            <a:ext cx="206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200cm </a:t>
            </a:r>
            <a:r>
              <a:rPr lang="it-IT" sz="1600" dirty="0" err="1"/>
              <a:t>polyethylene</a:t>
            </a:r>
            <a:r>
              <a:rPr lang="it-IT" sz="1600" dirty="0"/>
              <a:t> 30cm </a:t>
            </a:r>
            <a:r>
              <a:rPr lang="it-IT" sz="1600" dirty="0" err="1"/>
              <a:t>copper</a:t>
            </a:r>
            <a:endParaRPr lang="it-IT" sz="1600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0E0B30C9-2C9E-434A-BAE8-F6668431673E}"/>
              </a:ext>
            </a:extLst>
          </p:cNvPr>
          <p:cNvSpPr txBox="1"/>
          <p:nvPr/>
        </p:nvSpPr>
        <p:spPr>
          <a:xfrm>
            <a:off x="1227889" y="365856"/>
            <a:ext cx="8596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/>
              <a:t>All</a:t>
            </a:r>
            <a:r>
              <a:rPr lang="it-IT" sz="1600" dirty="0"/>
              <a:t> </a:t>
            </a:r>
            <a:r>
              <a:rPr lang="it-IT" sz="1600" dirty="0" err="1"/>
              <a:t>considered</a:t>
            </a:r>
            <a:r>
              <a:rPr lang="it-IT" sz="1600" dirty="0"/>
              <a:t> </a:t>
            </a:r>
            <a:r>
              <a:rPr lang="it-IT" sz="1600" dirty="0" err="1"/>
              <a:t>configurations</a:t>
            </a:r>
            <a:r>
              <a:rPr lang="it-IT" sz="1600" dirty="0"/>
              <a:t> </a:t>
            </a:r>
            <a:r>
              <a:rPr lang="it-IT" sz="1600" dirty="0" err="1"/>
              <a:t>give</a:t>
            </a:r>
            <a:r>
              <a:rPr lang="it-IT" sz="1600" dirty="0"/>
              <a:t> </a:t>
            </a:r>
            <a:r>
              <a:rPr lang="it-IT" sz="1600" dirty="0" err="1"/>
              <a:t>cosmogenic</a:t>
            </a:r>
            <a:r>
              <a:rPr lang="it-IT" sz="1600" dirty="0"/>
              <a:t> </a:t>
            </a:r>
            <a:r>
              <a:rPr lang="it-IT" sz="1600" dirty="0" err="1"/>
              <a:t>neutron</a:t>
            </a:r>
            <a:r>
              <a:rPr lang="it-IT" sz="1600" dirty="0"/>
              <a:t> background &lt;= 0.2 n/(10kg*</a:t>
            </a:r>
            <a:r>
              <a:rPr lang="it-IT" sz="1600" dirty="0" err="1"/>
              <a:t>yr</a:t>
            </a:r>
            <a:r>
              <a:rPr lang="it-IT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49881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1116C8-EAC3-401B-97FA-F85E439B7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925" y="0"/>
            <a:ext cx="8596668" cy="451513"/>
          </a:xfrm>
        </p:spPr>
        <p:txBody>
          <a:bodyPr>
            <a:noAutofit/>
          </a:bodyPr>
          <a:lstStyle/>
          <a:p>
            <a:pPr algn="ctr"/>
            <a:r>
              <a:rPr lang="it-IT" sz="2800" dirty="0" err="1"/>
              <a:t>Results</a:t>
            </a:r>
            <a:br>
              <a:rPr lang="it-IT" sz="2800" dirty="0"/>
            </a:br>
            <a:r>
              <a:rPr lang="it-IT" sz="1800" dirty="0" err="1">
                <a:solidFill>
                  <a:schemeClr val="tx1"/>
                </a:solidFill>
              </a:rPr>
              <a:t>Shielding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err="1">
                <a:solidFill>
                  <a:schemeClr val="tx1"/>
                </a:solidFill>
              </a:rPr>
              <a:t>structure</a:t>
            </a:r>
            <a:r>
              <a:rPr lang="it-IT" sz="1800" dirty="0">
                <a:solidFill>
                  <a:schemeClr val="tx1"/>
                </a:solidFill>
              </a:rPr>
              <a:t>: 100cm </a:t>
            </a:r>
            <a:r>
              <a:rPr lang="it-IT" sz="1800" dirty="0" err="1">
                <a:solidFill>
                  <a:schemeClr val="tx1"/>
                </a:solidFill>
              </a:rPr>
              <a:t>polyethylene</a:t>
            </a:r>
            <a:r>
              <a:rPr lang="it-IT" sz="1800" dirty="0">
                <a:solidFill>
                  <a:schemeClr val="tx1"/>
                </a:solidFill>
              </a:rPr>
              <a:t> + x cm </a:t>
            </a:r>
            <a:r>
              <a:rPr lang="it-IT" sz="1800" dirty="0" err="1">
                <a:solidFill>
                  <a:schemeClr val="tx1"/>
                </a:solidFill>
              </a:rPr>
              <a:t>copper</a:t>
            </a:r>
            <a:r>
              <a:rPr lang="it-IT" sz="1800" dirty="0">
                <a:solidFill>
                  <a:schemeClr val="tx1"/>
                </a:solidFill>
              </a:rPr>
              <a:t>  </a:t>
            </a:r>
            <a:endParaRPr lang="it-IT" sz="18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DF006E-60C0-4FEF-A14C-5A1D96162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BDC7B40-5B5B-4AFB-92A7-B2139090E278}"/>
              </a:ext>
            </a:extLst>
          </p:cNvPr>
          <p:cNvSpPr/>
          <p:nvPr/>
        </p:nvSpPr>
        <p:spPr>
          <a:xfrm>
            <a:off x="2570922" y="6479374"/>
            <a:ext cx="683339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60E1C45-5E65-43DC-9803-AB7D6C607ACB}"/>
              </a:ext>
            </a:extLst>
          </p:cNvPr>
          <p:cNvSpPr/>
          <p:nvPr/>
        </p:nvSpPr>
        <p:spPr>
          <a:xfrm>
            <a:off x="5241234" y="6499597"/>
            <a:ext cx="609600" cy="324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DB4F700-CED5-4216-BCDC-AFA123626707}"/>
              </a:ext>
            </a:extLst>
          </p:cNvPr>
          <p:cNvSpPr/>
          <p:nvPr/>
        </p:nvSpPr>
        <p:spPr>
          <a:xfrm>
            <a:off x="7898296" y="6479374"/>
            <a:ext cx="543339" cy="2262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598C2499-FD9E-449C-B1DA-9CDFC8B29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569" y="1172223"/>
            <a:ext cx="7976091" cy="4881672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49C22A96-4E92-49FC-90B7-B8BC136F2F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446" y="1524815"/>
            <a:ext cx="5576293" cy="3412904"/>
          </a:xfrm>
          <a:prstGeom prst="rect">
            <a:avLst/>
          </a:prstGeom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id="{4FD4D419-8CFA-4E4D-9632-55A5B0DD4581}"/>
              </a:ext>
            </a:extLst>
          </p:cNvPr>
          <p:cNvSpPr/>
          <p:nvPr/>
        </p:nvSpPr>
        <p:spPr>
          <a:xfrm>
            <a:off x="6562682" y="2350328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DAF43B8E-FEBD-467E-946F-4E954EEECE9A}"/>
              </a:ext>
            </a:extLst>
          </p:cNvPr>
          <p:cNvSpPr/>
          <p:nvPr/>
        </p:nvSpPr>
        <p:spPr>
          <a:xfrm>
            <a:off x="6561865" y="3414983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D81526CC-CCB6-47B0-8AC4-5EBC4B5F43F6}"/>
              </a:ext>
            </a:extLst>
          </p:cNvPr>
          <p:cNvSpPr/>
          <p:nvPr/>
        </p:nvSpPr>
        <p:spPr>
          <a:xfrm>
            <a:off x="765981" y="4828685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6B322884-B4A3-42E3-B552-81A32AACF911}"/>
              </a:ext>
            </a:extLst>
          </p:cNvPr>
          <p:cNvSpPr/>
          <p:nvPr/>
        </p:nvSpPr>
        <p:spPr>
          <a:xfrm>
            <a:off x="3676455" y="3220173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6B95BB8B-CCBA-4D0D-BBBF-772C7975822B}"/>
              </a:ext>
            </a:extLst>
          </p:cNvPr>
          <p:cNvSpPr/>
          <p:nvPr/>
        </p:nvSpPr>
        <p:spPr>
          <a:xfrm>
            <a:off x="2689372" y="4061898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250C4D93-070E-4DB4-B5D4-D753DB0A89BC}"/>
              </a:ext>
            </a:extLst>
          </p:cNvPr>
          <p:cNvSpPr/>
          <p:nvPr/>
        </p:nvSpPr>
        <p:spPr>
          <a:xfrm>
            <a:off x="773824" y="3229557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E94949E1-B3E2-4F9F-8CAF-39A906C2C750}"/>
              </a:ext>
            </a:extLst>
          </p:cNvPr>
          <p:cNvSpPr/>
          <p:nvPr/>
        </p:nvSpPr>
        <p:spPr>
          <a:xfrm>
            <a:off x="3675642" y="3919076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F6F11B30-A6BF-4BDE-A1F3-B3AA1E3A7A04}"/>
              </a:ext>
            </a:extLst>
          </p:cNvPr>
          <p:cNvSpPr/>
          <p:nvPr/>
        </p:nvSpPr>
        <p:spPr>
          <a:xfrm>
            <a:off x="2702627" y="4493507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61BB3365-3301-49F9-8484-2FE3B78BE4E7}"/>
              </a:ext>
            </a:extLst>
          </p:cNvPr>
          <p:cNvSpPr/>
          <p:nvPr/>
        </p:nvSpPr>
        <p:spPr>
          <a:xfrm>
            <a:off x="773008" y="3815911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5B353B13-41F4-4139-80A4-F71F4CFECFDE}"/>
              </a:ext>
            </a:extLst>
          </p:cNvPr>
          <p:cNvSpPr/>
          <p:nvPr/>
        </p:nvSpPr>
        <p:spPr>
          <a:xfrm>
            <a:off x="2704976" y="4995153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92A02857-772E-48E6-85B8-3200E08ED90B}"/>
              </a:ext>
            </a:extLst>
          </p:cNvPr>
          <p:cNvSpPr/>
          <p:nvPr/>
        </p:nvSpPr>
        <p:spPr>
          <a:xfrm>
            <a:off x="3673303" y="4612978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7238098B-B802-4C5E-9352-B4ED54C020B1}"/>
              </a:ext>
            </a:extLst>
          </p:cNvPr>
          <p:cNvSpPr/>
          <p:nvPr/>
        </p:nvSpPr>
        <p:spPr>
          <a:xfrm>
            <a:off x="6568906" y="4427752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5552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1116C8-EAC3-401B-97FA-F85E439B7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925" y="0"/>
            <a:ext cx="8596668" cy="451513"/>
          </a:xfrm>
        </p:spPr>
        <p:txBody>
          <a:bodyPr>
            <a:noAutofit/>
          </a:bodyPr>
          <a:lstStyle/>
          <a:p>
            <a:pPr algn="ctr"/>
            <a:r>
              <a:rPr lang="it-IT" sz="2800" dirty="0" err="1"/>
              <a:t>Results</a:t>
            </a:r>
            <a:br>
              <a:rPr lang="it-IT" sz="2800" dirty="0"/>
            </a:br>
            <a:r>
              <a:rPr lang="it-IT" sz="1800" dirty="0" err="1">
                <a:solidFill>
                  <a:schemeClr val="tx1"/>
                </a:solidFill>
              </a:rPr>
              <a:t>Shielding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err="1">
                <a:solidFill>
                  <a:schemeClr val="tx1"/>
                </a:solidFill>
              </a:rPr>
              <a:t>structure</a:t>
            </a:r>
            <a:r>
              <a:rPr lang="it-IT" sz="1800" dirty="0">
                <a:solidFill>
                  <a:schemeClr val="tx1"/>
                </a:solidFill>
              </a:rPr>
              <a:t>: 200 cm </a:t>
            </a:r>
            <a:r>
              <a:rPr lang="it-IT" sz="1800" dirty="0" err="1">
                <a:solidFill>
                  <a:schemeClr val="tx1"/>
                </a:solidFill>
              </a:rPr>
              <a:t>polyethylene</a:t>
            </a:r>
            <a:r>
              <a:rPr lang="it-IT" sz="1800" dirty="0">
                <a:solidFill>
                  <a:schemeClr val="tx1"/>
                </a:solidFill>
              </a:rPr>
              <a:t> x cm </a:t>
            </a:r>
            <a:r>
              <a:rPr lang="it-IT" sz="1800" dirty="0" err="1">
                <a:solidFill>
                  <a:schemeClr val="tx1"/>
                </a:solidFill>
              </a:rPr>
              <a:t>copper</a:t>
            </a:r>
            <a:endParaRPr lang="it-IT" sz="1800" dirty="0">
              <a:solidFill>
                <a:schemeClr val="tx1"/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DF006E-60C0-4FEF-A14C-5A1D96162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BDC7B40-5B5B-4AFB-92A7-B2139090E278}"/>
              </a:ext>
            </a:extLst>
          </p:cNvPr>
          <p:cNvSpPr/>
          <p:nvPr/>
        </p:nvSpPr>
        <p:spPr>
          <a:xfrm>
            <a:off x="2570922" y="6479374"/>
            <a:ext cx="683339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60E1C45-5E65-43DC-9803-AB7D6C607ACB}"/>
              </a:ext>
            </a:extLst>
          </p:cNvPr>
          <p:cNvSpPr/>
          <p:nvPr/>
        </p:nvSpPr>
        <p:spPr>
          <a:xfrm>
            <a:off x="5241234" y="6499597"/>
            <a:ext cx="609600" cy="324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DB4F700-CED5-4216-BCDC-AFA123626707}"/>
              </a:ext>
            </a:extLst>
          </p:cNvPr>
          <p:cNvSpPr/>
          <p:nvPr/>
        </p:nvSpPr>
        <p:spPr>
          <a:xfrm>
            <a:off x="7898296" y="6479374"/>
            <a:ext cx="543339" cy="2262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188B917-910F-487C-BE2C-81B9CA58F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2747" y="1183708"/>
            <a:ext cx="7537409" cy="4613182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28B022D-1AD2-4F33-9105-089C005CB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609" y="2193581"/>
            <a:ext cx="5902770" cy="3612720"/>
          </a:xfrm>
          <a:prstGeom prst="rect">
            <a:avLst/>
          </a:prstGeom>
        </p:spPr>
      </p:pic>
      <p:sp>
        <p:nvSpPr>
          <p:cNvPr id="12" name="Ovale 11">
            <a:extLst>
              <a:ext uri="{FF2B5EF4-FFF2-40B4-BE49-F238E27FC236}">
                <a16:creationId xmlns:a16="http://schemas.microsoft.com/office/drawing/2014/main" id="{2B87616E-FE91-4701-A9B7-F4AE52200ABF}"/>
              </a:ext>
            </a:extLst>
          </p:cNvPr>
          <p:cNvSpPr/>
          <p:nvPr/>
        </p:nvSpPr>
        <p:spPr>
          <a:xfrm>
            <a:off x="597877" y="3657600"/>
            <a:ext cx="351692" cy="20166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0F97D7BC-2C5D-4DEA-A039-E90C88DE1968}"/>
              </a:ext>
            </a:extLst>
          </p:cNvPr>
          <p:cNvSpPr/>
          <p:nvPr/>
        </p:nvSpPr>
        <p:spPr>
          <a:xfrm>
            <a:off x="696454" y="4108789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39B2FD1F-5477-4A02-B6B4-435D4CB218EE}"/>
              </a:ext>
            </a:extLst>
          </p:cNvPr>
          <p:cNvSpPr/>
          <p:nvPr/>
        </p:nvSpPr>
        <p:spPr>
          <a:xfrm>
            <a:off x="6182037" y="3189898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F4B60B54-8746-4AEB-A165-36C3B33306F6}"/>
              </a:ext>
            </a:extLst>
          </p:cNvPr>
          <p:cNvSpPr/>
          <p:nvPr/>
        </p:nvSpPr>
        <p:spPr>
          <a:xfrm>
            <a:off x="709707" y="4883325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7CCB4658-BCDD-49D8-8B81-EECB8DC33DF3}"/>
              </a:ext>
            </a:extLst>
          </p:cNvPr>
          <p:cNvSpPr/>
          <p:nvPr/>
        </p:nvSpPr>
        <p:spPr>
          <a:xfrm>
            <a:off x="1806990" y="4800549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405B286E-492A-45E6-B679-BAFB6D0FEEC7}"/>
              </a:ext>
            </a:extLst>
          </p:cNvPr>
          <p:cNvSpPr/>
          <p:nvPr/>
        </p:nvSpPr>
        <p:spPr>
          <a:xfrm>
            <a:off x="3999202" y="4516845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D3511E7C-ED1B-4BEA-8403-726EBD001889}"/>
              </a:ext>
            </a:extLst>
          </p:cNvPr>
          <p:cNvSpPr/>
          <p:nvPr/>
        </p:nvSpPr>
        <p:spPr>
          <a:xfrm>
            <a:off x="5094138" y="4711452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D48A5BF9-128D-4305-9A12-295128BCF9CA}"/>
              </a:ext>
            </a:extLst>
          </p:cNvPr>
          <p:cNvSpPr/>
          <p:nvPr/>
        </p:nvSpPr>
        <p:spPr>
          <a:xfrm>
            <a:off x="6205489" y="3937731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663DCBA4-985F-40D8-8819-0100E88FE86F}"/>
              </a:ext>
            </a:extLst>
          </p:cNvPr>
          <p:cNvSpPr/>
          <p:nvPr/>
        </p:nvSpPr>
        <p:spPr>
          <a:xfrm>
            <a:off x="5082414" y="4298904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A2EA983B-1FC8-4B7A-A647-E18EFEF203DE}"/>
              </a:ext>
            </a:extLst>
          </p:cNvPr>
          <p:cNvSpPr/>
          <p:nvPr/>
        </p:nvSpPr>
        <p:spPr>
          <a:xfrm>
            <a:off x="4010924" y="4198086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CC67225D-AEF7-4C1A-937A-456F5A501D9A}"/>
              </a:ext>
            </a:extLst>
          </p:cNvPr>
          <p:cNvSpPr/>
          <p:nvPr/>
        </p:nvSpPr>
        <p:spPr>
          <a:xfrm>
            <a:off x="1799950" y="4209812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B9CE346C-13F2-4271-B4DF-510C4E25E3C8}"/>
              </a:ext>
            </a:extLst>
          </p:cNvPr>
          <p:cNvSpPr/>
          <p:nvPr/>
        </p:nvSpPr>
        <p:spPr>
          <a:xfrm>
            <a:off x="700326" y="4601362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687039F2-2AD0-4BB4-A107-F846AE5E7D46}"/>
              </a:ext>
            </a:extLst>
          </p:cNvPr>
          <p:cNvSpPr/>
          <p:nvPr/>
        </p:nvSpPr>
        <p:spPr>
          <a:xfrm>
            <a:off x="1791388" y="3839153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91A53A29-C0FE-4798-A78A-7424E44B5507}"/>
              </a:ext>
            </a:extLst>
          </p:cNvPr>
          <p:cNvSpPr/>
          <p:nvPr/>
        </p:nvSpPr>
        <p:spPr>
          <a:xfrm>
            <a:off x="3997669" y="3625792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DE741641-53AC-4556-9C41-FAA6EA73A25F}"/>
              </a:ext>
            </a:extLst>
          </p:cNvPr>
          <p:cNvSpPr/>
          <p:nvPr/>
        </p:nvSpPr>
        <p:spPr>
          <a:xfrm>
            <a:off x="5092607" y="3398369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BD37ECC6-80DE-4178-A780-44CA8AEB3DA5}"/>
              </a:ext>
            </a:extLst>
          </p:cNvPr>
          <p:cNvSpPr/>
          <p:nvPr/>
        </p:nvSpPr>
        <p:spPr>
          <a:xfrm>
            <a:off x="6187543" y="2326874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41205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1116C8-EAC3-401B-97FA-F85E439B7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925" y="0"/>
            <a:ext cx="8596668" cy="451513"/>
          </a:xfrm>
        </p:spPr>
        <p:txBody>
          <a:bodyPr>
            <a:noAutofit/>
          </a:bodyPr>
          <a:lstStyle/>
          <a:p>
            <a:pPr algn="ctr"/>
            <a:r>
              <a:rPr lang="it-IT" sz="2800" dirty="0" err="1"/>
              <a:t>Results</a:t>
            </a:r>
            <a:br>
              <a:rPr lang="it-IT" sz="2800" dirty="0"/>
            </a:br>
            <a:r>
              <a:rPr lang="it-IT" sz="1800" dirty="0" err="1">
                <a:solidFill>
                  <a:schemeClr val="tx1"/>
                </a:solidFill>
              </a:rPr>
              <a:t>Shielding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err="1">
                <a:solidFill>
                  <a:schemeClr val="tx1"/>
                </a:solidFill>
              </a:rPr>
              <a:t>structure</a:t>
            </a:r>
            <a:r>
              <a:rPr lang="it-IT" sz="1800" dirty="0">
                <a:solidFill>
                  <a:schemeClr val="tx1"/>
                </a:solidFill>
              </a:rPr>
              <a:t>: x cm </a:t>
            </a:r>
            <a:r>
              <a:rPr lang="it-IT" sz="1800" dirty="0" err="1">
                <a:solidFill>
                  <a:schemeClr val="tx1"/>
                </a:solidFill>
              </a:rPr>
              <a:t>polyethylene</a:t>
            </a:r>
            <a:endParaRPr lang="it-IT" sz="28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DF006E-60C0-4FEF-A14C-5A1D96162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BDC7B40-5B5B-4AFB-92A7-B2139090E278}"/>
              </a:ext>
            </a:extLst>
          </p:cNvPr>
          <p:cNvSpPr/>
          <p:nvPr/>
        </p:nvSpPr>
        <p:spPr>
          <a:xfrm>
            <a:off x="2570922" y="6479374"/>
            <a:ext cx="683339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60E1C45-5E65-43DC-9803-AB7D6C607ACB}"/>
              </a:ext>
            </a:extLst>
          </p:cNvPr>
          <p:cNvSpPr/>
          <p:nvPr/>
        </p:nvSpPr>
        <p:spPr>
          <a:xfrm>
            <a:off x="5241234" y="6499597"/>
            <a:ext cx="609600" cy="324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DB4F700-CED5-4216-BCDC-AFA123626707}"/>
              </a:ext>
            </a:extLst>
          </p:cNvPr>
          <p:cNvSpPr/>
          <p:nvPr/>
        </p:nvSpPr>
        <p:spPr>
          <a:xfrm>
            <a:off x="7898296" y="6479374"/>
            <a:ext cx="543339" cy="2262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417EAA6-B6FE-4933-AC61-0F5FCCF6E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347" y="1318699"/>
            <a:ext cx="8440149" cy="516569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93A9B3E-5271-4DC7-B23A-561CB2A1AB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498" y="2927301"/>
            <a:ext cx="5180286" cy="3170532"/>
          </a:xfrm>
          <a:prstGeom prst="rect">
            <a:avLst/>
          </a:prstGeom>
        </p:spPr>
      </p:pic>
      <p:sp>
        <p:nvSpPr>
          <p:cNvPr id="15" name="Ovale 14">
            <a:extLst>
              <a:ext uri="{FF2B5EF4-FFF2-40B4-BE49-F238E27FC236}">
                <a16:creationId xmlns:a16="http://schemas.microsoft.com/office/drawing/2014/main" id="{06843CF2-FE7E-449B-AB86-F45F3D782644}"/>
              </a:ext>
            </a:extLst>
          </p:cNvPr>
          <p:cNvSpPr/>
          <p:nvPr/>
        </p:nvSpPr>
        <p:spPr>
          <a:xfrm>
            <a:off x="3536102" y="3798281"/>
            <a:ext cx="351692" cy="20166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A49A9EF7-B109-4B3E-8614-7386685A3973}"/>
              </a:ext>
            </a:extLst>
          </p:cNvPr>
          <p:cNvSpPr/>
          <p:nvPr/>
        </p:nvSpPr>
        <p:spPr>
          <a:xfrm>
            <a:off x="879332" y="4249463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69148B5F-64CC-4855-A530-5C9F3F4C8276}"/>
              </a:ext>
            </a:extLst>
          </p:cNvPr>
          <p:cNvSpPr/>
          <p:nvPr/>
        </p:nvSpPr>
        <p:spPr>
          <a:xfrm>
            <a:off x="892583" y="4413793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D93135DA-0DB3-4945-AE80-1AB7A606E197}"/>
              </a:ext>
            </a:extLst>
          </p:cNvPr>
          <p:cNvSpPr/>
          <p:nvPr/>
        </p:nvSpPr>
        <p:spPr>
          <a:xfrm>
            <a:off x="878519" y="5306980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F3B09622-BBD9-4812-A156-897B81D4D9A7}"/>
              </a:ext>
            </a:extLst>
          </p:cNvPr>
          <p:cNvSpPr/>
          <p:nvPr/>
        </p:nvSpPr>
        <p:spPr>
          <a:xfrm>
            <a:off x="1593628" y="5065488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4D1EE7BE-1345-4C11-8585-A0A5A7EE952E}"/>
              </a:ext>
            </a:extLst>
          </p:cNvPr>
          <p:cNvSpPr/>
          <p:nvPr/>
        </p:nvSpPr>
        <p:spPr>
          <a:xfrm>
            <a:off x="2252468" y="4823993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A9E9D3A6-2768-4D8E-B0E0-18B951FF2F01}"/>
              </a:ext>
            </a:extLst>
          </p:cNvPr>
          <p:cNvSpPr/>
          <p:nvPr/>
        </p:nvSpPr>
        <p:spPr>
          <a:xfrm>
            <a:off x="2939437" y="5468764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60378936-21DD-4F78-82DF-5396A58F7AC2}"/>
              </a:ext>
            </a:extLst>
          </p:cNvPr>
          <p:cNvSpPr/>
          <p:nvPr/>
        </p:nvSpPr>
        <p:spPr>
          <a:xfrm>
            <a:off x="3612347" y="5466419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4B634B7A-A103-4B55-8B5D-C267E6FC10CD}"/>
              </a:ext>
            </a:extLst>
          </p:cNvPr>
          <p:cNvSpPr/>
          <p:nvPr/>
        </p:nvSpPr>
        <p:spPr>
          <a:xfrm>
            <a:off x="4299318" y="5196788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FE94A74E-00B2-438A-8B12-8F15935CC5C6}"/>
              </a:ext>
            </a:extLst>
          </p:cNvPr>
          <p:cNvSpPr/>
          <p:nvPr/>
        </p:nvSpPr>
        <p:spPr>
          <a:xfrm>
            <a:off x="4958153" y="5053763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EE87D5AE-EF0D-4C73-BF9C-FFAA8981F239}"/>
              </a:ext>
            </a:extLst>
          </p:cNvPr>
          <p:cNvSpPr/>
          <p:nvPr/>
        </p:nvSpPr>
        <p:spPr>
          <a:xfrm>
            <a:off x="5659191" y="4643459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C52F0082-38AB-4DBD-9186-EB85FF5BB741}"/>
              </a:ext>
            </a:extLst>
          </p:cNvPr>
          <p:cNvSpPr/>
          <p:nvPr/>
        </p:nvSpPr>
        <p:spPr>
          <a:xfrm>
            <a:off x="6360233" y="4528573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33BDE345-F524-4D85-817F-9C119D042281}"/>
              </a:ext>
            </a:extLst>
          </p:cNvPr>
          <p:cNvSpPr/>
          <p:nvPr/>
        </p:nvSpPr>
        <p:spPr>
          <a:xfrm>
            <a:off x="7019074" y="4934193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5B0A17E2-6B86-4564-91DD-4D72AC3F0EB1}"/>
              </a:ext>
            </a:extLst>
          </p:cNvPr>
          <p:cNvSpPr/>
          <p:nvPr/>
        </p:nvSpPr>
        <p:spPr>
          <a:xfrm>
            <a:off x="1579555" y="4636530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5A2D1AC1-18A8-46BB-9D43-DF5F02394CAA}"/>
              </a:ext>
            </a:extLst>
          </p:cNvPr>
          <p:cNvSpPr/>
          <p:nvPr/>
        </p:nvSpPr>
        <p:spPr>
          <a:xfrm>
            <a:off x="2252459" y="4507574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EC1212F8-CD13-4210-9590-1ED244AEF53E}"/>
              </a:ext>
            </a:extLst>
          </p:cNvPr>
          <p:cNvSpPr/>
          <p:nvPr/>
        </p:nvSpPr>
        <p:spPr>
          <a:xfrm>
            <a:off x="2939434" y="4631838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7D3314FC-E392-4142-9F39-72A45AAAC5C8}"/>
              </a:ext>
            </a:extLst>
          </p:cNvPr>
          <p:cNvSpPr/>
          <p:nvPr/>
        </p:nvSpPr>
        <p:spPr>
          <a:xfrm>
            <a:off x="3612335" y="5037454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>
            <a:extLst>
              <a:ext uri="{FF2B5EF4-FFF2-40B4-BE49-F238E27FC236}">
                <a16:creationId xmlns:a16="http://schemas.microsoft.com/office/drawing/2014/main" id="{733022B2-50B0-4FBF-B772-8C3AA3335094}"/>
              </a:ext>
            </a:extLst>
          </p:cNvPr>
          <p:cNvSpPr/>
          <p:nvPr/>
        </p:nvSpPr>
        <p:spPr>
          <a:xfrm>
            <a:off x="4299311" y="4500538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>
            <a:extLst>
              <a:ext uri="{FF2B5EF4-FFF2-40B4-BE49-F238E27FC236}">
                <a16:creationId xmlns:a16="http://schemas.microsoft.com/office/drawing/2014/main" id="{89ADFBB2-DBDE-4498-96F7-F89874852AE9}"/>
              </a:ext>
            </a:extLst>
          </p:cNvPr>
          <p:cNvSpPr/>
          <p:nvPr/>
        </p:nvSpPr>
        <p:spPr>
          <a:xfrm>
            <a:off x="4972213" y="4498199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>
            <a:extLst>
              <a:ext uri="{FF2B5EF4-FFF2-40B4-BE49-F238E27FC236}">
                <a16:creationId xmlns:a16="http://schemas.microsoft.com/office/drawing/2014/main" id="{BADE0A82-FC42-4CCA-AEDF-8357A2BF1DD5}"/>
              </a:ext>
            </a:extLst>
          </p:cNvPr>
          <p:cNvSpPr/>
          <p:nvPr/>
        </p:nvSpPr>
        <p:spPr>
          <a:xfrm>
            <a:off x="5659186" y="4355171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>
            <a:extLst>
              <a:ext uri="{FF2B5EF4-FFF2-40B4-BE49-F238E27FC236}">
                <a16:creationId xmlns:a16="http://schemas.microsoft.com/office/drawing/2014/main" id="{ABAC7704-878E-4247-A065-73950AB06BFA}"/>
              </a:ext>
            </a:extLst>
          </p:cNvPr>
          <p:cNvSpPr/>
          <p:nvPr/>
        </p:nvSpPr>
        <p:spPr>
          <a:xfrm>
            <a:off x="6346162" y="3438433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>
            <a:extLst>
              <a:ext uri="{FF2B5EF4-FFF2-40B4-BE49-F238E27FC236}">
                <a16:creationId xmlns:a16="http://schemas.microsoft.com/office/drawing/2014/main" id="{707F7D24-F6E1-46D9-BD71-8AB2A94E4C76}"/>
              </a:ext>
            </a:extLst>
          </p:cNvPr>
          <p:cNvSpPr/>
          <p:nvPr/>
        </p:nvSpPr>
        <p:spPr>
          <a:xfrm>
            <a:off x="7033133" y="3942523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>
            <a:extLst>
              <a:ext uri="{FF2B5EF4-FFF2-40B4-BE49-F238E27FC236}">
                <a16:creationId xmlns:a16="http://schemas.microsoft.com/office/drawing/2014/main" id="{83A2D34D-341D-4CC7-B7F0-FA8BEBC38E6D}"/>
              </a:ext>
            </a:extLst>
          </p:cNvPr>
          <p:cNvSpPr/>
          <p:nvPr/>
        </p:nvSpPr>
        <p:spPr>
          <a:xfrm>
            <a:off x="1580374" y="3965767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>
            <a:extLst>
              <a:ext uri="{FF2B5EF4-FFF2-40B4-BE49-F238E27FC236}">
                <a16:creationId xmlns:a16="http://schemas.microsoft.com/office/drawing/2014/main" id="{ADEAB20C-29D7-412D-AD11-9D34998EBF4C}"/>
              </a:ext>
            </a:extLst>
          </p:cNvPr>
          <p:cNvSpPr/>
          <p:nvPr/>
        </p:nvSpPr>
        <p:spPr>
          <a:xfrm>
            <a:off x="2239210" y="3836808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>
            <a:extLst>
              <a:ext uri="{FF2B5EF4-FFF2-40B4-BE49-F238E27FC236}">
                <a16:creationId xmlns:a16="http://schemas.microsoft.com/office/drawing/2014/main" id="{0BE20894-9CCF-4AE6-B050-8233D0D4874D}"/>
              </a:ext>
            </a:extLst>
          </p:cNvPr>
          <p:cNvSpPr/>
          <p:nvPr/>
        </p:nvSpPr>
        <p:spPr>
          <a:xfrm>
            <a:off x="2926179" y="3032604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>
            <a:extLst>
              <a:ext uri="{FF2B5EF4-FFF2-40B4-BE49-F238E27FC236}">
                <a16:creationId xmlns:a16="http://schemas.microsoft.com/office/drawing/2014/main" id="{8A40F05D-2FA8-4914-B991-7326400274BA}"/>
              </a:ext>
            </a:extLst>
          </p:cNvPr>
          <p:cNvSpPr/>
          <p:nvPr/>
        </p:nvSpPr>
        <p:spPr>
          <a:xfrm>
            <a:off x="3599086" y="4366695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>
            <a:extLst>
              <a:ext uri="{FF2B5EF4-FFF2-40B4-BE49-F238E27FC236}">
                <a16:creationId xmlns:a16="http://schemas.microsoft.com/office/drawing/2014/main" id="{2AF06131-A1DB-4060-968D-5442548D0539}"/>
              </a:ext>
            </a:extLst>
          </p:cNvPr>
          <p:cNvSpPr/>
          <p:nvPr/>
        </p:nvSpPr>
        <p:spPr>
          <a:xfrm>
            <a:off x="4286059" y="3590628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2F96DB83-A94D-4401-95D5-65BED77EFFC3}"/>
              </a:ext>
            </a:extLst>
          </p:cNvPr>
          <p:cNvSpPr/>
          <p:nvPr/>
        </p:nvSpPr>
        <p:spPr>
          <a:xfrm>
            <a:off x="4958963" y="3672687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>
            <a:extLst>
              <a:ext uri="{FF2B5EF4-FFF2-40B4-BE49-F238E27FC236}">
                <a16:creationId xmlns:a16="http://schemas.microsoft.com/office/drawing/2014/main" id="{94D14DF9-0BBA-4DCF-B5F8-5255BEB77A46}"/>
              </a:ext>
            </a:extLst>
          </p:cNvPr>
          <p:cNvSpPr/>
          <p:nvPr/>
        </p:nvSpPr>
        <p:spPr>
          <a:xfrm>
            <a:off x="5660002" y="3403054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Ovale 44">
            <a:extLst>
              <a:ext uri="{FF2B5EF4-FFF2-40B4-BE49-F238E27FC236}">
                <a16:creationId xmlns:a16="http://schemas.microsoft.com/office/drawing/2014/main" id="{6EDDCA05-10DE-4F65-BB24-AEAB10ACCDE3}"/>
              </a:ext>
            </a:extLst>
          </p:cNvPr>
          <p:cNvSpPr/>
          <p:nvPr/>
        </p:nvSpPr>
        <p:spPr>
          <a:xfrm>
            <a:off x="6361044" y="2655125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e 45">
            <a:extLst>
              <a:ext uri="{FF2B5EF4-FFF2-40B4-BE49-F238E27FC236}">
                <a16:creationId xmlns:a16="http://schemas.microsoft.com/office/drawing/2014/main" id="{532A60A7-E3A3-4E01-BAD8-D467E37DCB4B}"/>
              </a:ext>
            </a:extLst>
          </p:cNvPr>
          <p:cNvSpPr/>
          <p:nvPr/>
        </p:nvSpPr>
        <p:spPr>
          <a:xfrm>
            <a:off x="7033950" y="3159215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4573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1116C8-EAC3-401B-97FA-F85E439B7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925" y="0"/>
            <a:ext cx="8596668" cy="451513"/>
          </a:xfrm>
        </p:spPr>
        <p:txBody>
          <a:bodyPr>
            <a:noAutofit/>
          </a:bodyPr>
          <a:lstStyle/>
          <a:p>
            <a:pPr algn="ctr"/>
            <a:r>
              <a:rPr lang="it-IT" sz="2800" dirty="0" err="1"/>
              <a:t>Results</a:t>
            </a:r>
            <a:br>
              <a:rPr lang="it-IT" sz="2800" dirty="0"/>
            </a:br>
            <a:r>
              <a:rPr lang="it-IT" sz="1800" dirty="0" err="1">
                <a:solidFill>
                  <a:schemeClr val="tx1"/>
                </a:solidFill>
              </a:rPr>
              <a:t>Shielding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err="1">
                <a:solidFill>
                  <a:schemeClr val="tx1"/>
                </a:solidFill>
              </a:rPr>
              <a:t>structure</a:t>
            </a:r>
            <a:r>
              <a:rPr lang="it-IT" sz="1800" dirty="0">
                <a:solidFill>
                  <a:schemeClr val="tx1"/>
                </a:solidFill>
              </a:rPr>
              <a:t>: x cm Water</a:t>
            </a:r>
            <a:endParaRPr lang="it-IT" sz="28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DF006E-60C0-4FEF-A14C-5A1D96162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BDC7B40-5B5B-4AFB-92A7-B2139090E278}"/>
              </a:ext>
            </a:extLst>
          </p:cNvPr>
          <p:cNvSpPr/>
          <p:nvPr/>
        </p:nvSpPr>
        <p:spPr>
          <a:xfrm>
            <a:off x="2570922" y="6479374"/>
            <a:ext cx="683339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60E1C45-5E65-43DC-9803-AB7D6C607ACB}"/>
              </a:ext>
            </a:extLst>
          </p:cNvPr>
          <p:cNvSpPr/>
          <p:nvPr/>
        </p:nvSpPr>
        <p:spPr>
          <a:xfrm>
            <a:off x="5241234" y="6499597"/>
            <a:ext cx="609600" cy="324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DB4F700-CED5-4216-BCDC-AFA123626707}"/>
              </a:ext>
            </a:extLst>
          </p:cNvPr>
          <p:cNvSpPr/>
          <p:nvPr/>
        </p:nvSpPr>
        <p:spPr>
          <a:xfrm>
            <a:off x="7898296" y="6479374"/>
            <a:ext cx="543339" cy="2262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3B0A2B2-1E4E-42E5-B925-E47925F3C6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218" y="1394053"/>
            <a:ext cx="8007514" cy="490090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B3F25BB8-88E9-4415-9765-AE5EA7EA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669" y="2774087"/>
            <a:ext cx="5238739" cy="3206308"/>
          </a:xfrm>
          <a:prstGeom prst="rect">
            <a:avLst/>
          </a:prstGeom>
        </p:spPr>
      </p:pic>
      <p:sp>
        <p:nvSpPr>
          <p:cNvPr id="15" name="Ovale 14">
            <a:extLst>
              <a:ext uri="{FF2B5EF4-FFF2-40B4-BE49-F238E27FC236}">
                <a16:creationId xmlns:a16="http://schemas.microsoft.com/office/drawing/2014/main" id="{A6890465-31A1-4394-9EA4-C452DF088363}"/>
              </a:ext>
            </a:extLst>
          </p:cNvPr>
          <p:cNvSpPr/>
          <p:nvPr/>
        </p:nvSpPr>
        <p:spPr>
          <a:xfrm>
            <a:off x="865262" y="3757095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9341C8E4-2FA8-4A11-9997-845D76DE6755}"/>
              </a:ext>
            </a:extLst>
          </p:cNvPr>
          <p:cNvSpPr/>
          <p:nvPr/>
        </p:nvSpPr>
        <p:spPr>
          <a:xfrm>
            <a:off x="878514" y="4427857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5DF626F1-EA5F-4DB0-B5D7-82A7FCB4EBE1}"/>
              </a:ext>
            </a:extLst>
          </p:cNvPr>
          <p:cNvSpPr/>
          <p:nvPr/>
        </p:nvSpPr>
        <p:spPr>
          <a:xfrm>
            <a:off x="892588" y="5166310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9EA10115-B955-4B11-92A1-1E426B1214B7}"/>
              </a:ext>
            </a:extLst>
          </p:cNvPr>
          <p:cNvSpPr/>
          <p:nvPr/>
        </p:nvSpPr>
        <p:spPr>
          <a:xfrm>
            <a:off x="2831584" y="4938881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9E8367A4-CDF1-4FE5-B4B1-4B6EF8DABEDA}"/>
              </a:ext>
            </a:extLst>
          </p:cNvPr>
          <p:cNvSpPr/>
          <p:nvPr/>
        </p:nvSpPr>
        <p:spPr>
          <a:xfrm>
            <a:off x="4770584" y="4570774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87CA29A2-1F7C-4826-86C7-61F1D181BBB9}"/>
              </a:ext>
            </a:extLst>
          </p:cNvPr>
          <p:cNvSpPr/>
          <p:nvPr/>
        </p:nvSpPr>
        <p:spPr>
          <a:xfrm>
            <a:off x="6695514" y="4948256"/>
            <a:ext cx="185531" cy="159026"/>
          </a:xfrm>
          <a:prstGeom prst="ellipse">
            <a:avLst/>
          </a:prstGeom>
          <a:solidFill>
            <a:srgbClr val="FC2C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A35D625B-853C-4D9C-BD6B-8D525F8FA3A5}"/>
              </a:ext>
            </a:extLst>
          </p:cNvPr>
          <p:cNvSpPr/>
          <p:nvPr/>
        </p:nvSpPr>
        <p:spPr>
          <a:xfrm>
            <a:off x="2831582" y="4045686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1BA1CC1F-E726-40F3-B70A-8C499C562DF2}"/>
              </a:ext>
            </a:extLst>
          </p:cNvPr>
          <p:cNvSpPr/>
          <p:nvPr/>
        </p:nvSpPr>
        <p:spPr>
          <a:xfrm>
            <a:off x="4770577" y="4043343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0E262DC1-8A81-4395-B038-EE15A33EAA15}"/>
              </a:ext>
            </a:extLst>
          </p:cNvPr>
          <p:cNvSpPr/>
          <p:nvPr/>
        </p:nvSpPr>
        <p:spPr>
          <a:xfrm>
            <a:off x="6681445" y="4153537"/>
            <a:ext cx="185531" cy="1590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8B7475CC-14B6-4470-ACB2-7B331CD145F4}"/>
              </a:ext>
            </a:extLst>
          </p:cNvPr>
          <p:cNvSpPr/>
          <p:nvPr/>
        </p:nvSpPr>
        <p:spPr>
          <a:xfrm>
            <a:off x="2832396" y="2657464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BBC0C286-3B73-46A9-A16C-99241E3474F3}"/>
              </a:ext>
            </a:extLst>
          </p:cNvPr>
          <p:cNvSpPr/>
          <p:nvPr/>
        </p:nvSpPr>
        <p:spPr>
          <a:xfrm>
            <a:off x="4771391" y="3400712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20C0A2B0-5972-4EA8-94E2-3EBA72455141}"/>
              </a:ext>
            </a:extLst>
          </p:cNvPr>
          <p:cNvSpPr/>
          <p:nvPr/>
        </p:nvSpPr>
        <p:spPr>
          <a:xfrm>
            <a:off x="6696325" y="3398367"/>
            <a:ext cx="185531" cy="15902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7649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ED47BD-A99A-4510-8B98-25AB39802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8474" y="0"/>
            <a:ext cx="3411517" cy="759655"/>
          </a:xfrm>
        </p:spPr>
        <p:txBody>
          <a:bodyPr>
            <a:normAutofit fontScale="90000"/>
          </a:bodyPr>
          <a:lstStyle/>
          <a:p>
            <a:r>
              <a:rPr lang="it-IT" sz="4800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Summary</a:t>
            </a:r>
            <a:endParaRPr lang="it-IT" sz="4800" b="1" dirty="0">
              <a:solidFill>
                <a:srgbClr val="8E0000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D30ECBB-0428-4FD6-90C9-AC4318E302CB}"/>
              </a:ext>
            </a:extLst>
          </p:cNvPr>
          <p:cNvSpPr txBox="1"/>
          <p:nvPr/>
        </p:nvSpPr>
        <p:spPr>
          <a:xfrm>
            <a:off x="1070906" y="1669773"/>
            <a:ext cx="820309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r>
              <a:rPr lang="it-IT" sz="2800" dirty="0" err="1">
                <a:latin typeface="Palatino Linotype" panose="02040502050505030304" pitchFamily="18" charset="0"/>
              </a:rPr>
              <a:t>Simulation</a:t>
            </a:r>
            <a:r>
              <a:rPr lang="it-IT" sz="2800" dirty="0">
                <a:latin typeface="Palatino Linotype" panose="02040502050505030304" pitchFamily="18" charset="0"/>
              </a:rPr>
              <a:t> set up</a:t>
            </a: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endParaRPr lang="it-IT" sz="2800" dirty="0"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r>
              <a:rPr lang="it-IT" sz="2800" dirty="0" err="1">
                <a:latin typeface="Palatino Linotype" panose="02040502050505030304" pitchFamily="18" charset="0"/>
              </a:rPr>
              <a:t>Muon</a:t>
            </a:r>
            <a:r>
              <a:rPr lang="it-IT" sz="2800" dirty="0"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latin typeface="Palatino Linotype" panose="02040502050505030304" pitchFamily="18" charset="0"/>
              </a:rPr>
              <a:t>angular</a:t>
            </a:r>
            <a:r>
              <a:rPr lang="it-IT" sz="2800" dirty="0">
                <a:latin typeface="Palatino Linotype" panose="02040502050505030304" pitchFamily="18" charset="0"/>
              </a:rPr>
              <a:t> and </a:t>
            </a:r>
            <a:r>
              <a:rPr lang="it-IT" sz="2800" dirty="0" err="1">
                <a:latin typeface="Palatino Linotype" panose="02040502050505030304" pitchFamily="18" charset="0"/>
              </a:rPr>
              <a:t>energy</a:t>
            </a:r>
            <a:r>
              <a:rPr lang="it-IT" sz="2800" dirty="0"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latin typeface="Palatino Linotype" panose="02040502050505030304" pitchFamily="18" charset="0"/>
              </a:rPr>
              <a:t>spectra</a:t>
            </a:r>
            <a:endParaRPr lang="it-IT" sz="2800" dirty="0"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endParaRPr lang="it-IT" sz="2800" dirty="0"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r>
              <a:rPr lang="it-IT" sz="2800" dirty="0" err="1">
                <a:latin typeface="Palatino Linotype" panose="02040502050505030304" pitchFamily="18" charset="0"/>
              </a:rPr>
              <a:t>Topological</a:t>
            </a:r>
            <a:r>
              <a:rPr lang="it-IT" sz="2800" dirty="0"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latin typeface="Palatino Linotype" panose="02040502050505030304" pitchFamily="18" charset="0"/>
              </a:rPr>
              <a:t>study</a:t>
            </a:r>
            <a:endParaRPr lang="it-IT" sz="2800" dirty="0"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endParaRPr lang="it-IT" sz="2800" dirty="0"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r>
              <a:rPr lang="it-IT" sz="2800" dirty="0" err="1">
                <a:latin typeface="Palatino Linotype" panose="02040502050505030304" pitchFamily="18" charset="0"/>
              </a:rPr>
              <a:t>Results</a:t>
            </a:r>
            <a:endParaRPr lang="it-IT" sz="2800" dirty="0"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endParaRPr lang="it-IT" dirty="0"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endParaRPr lang="it-IT" dirty="0"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endParaRPr lang="it-IT" dirty="0">
              <a:latin typeface="Palatino Linotype" panose="02040502050505030304" pitchFamily="18" charset="0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C1C2ED5-8935-4A1D-B432-6F4361339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15727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ED47BD-A99A-4510-8B98-25AB39802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8474" y="0"/>
            <a:ext cx="3411517" cy="759655"/>
          </a:xfrm>
        </p:spPr>
        <p:txBody>
          <a:bodyPr>
            <a:normAutofit fontScale="90000"/>
          </a:bodyPr>
          <a:lstStyle/>
          <a:p>
            <a:r>
              <a:rPr lang="it-IT" sz="4800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Conclusions</a:t>
            </a:r>
            <a:endParaRPr lang="it-IT" sz="4800" b="1" dirty="0">
              <a:solidFill>
                <a:srgbClr val="8E0000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D30ECBB-0428-4FD6-90C9-AC4318E302CB}"/>
              </a:ext>
            </a:extLst>
          </p:cNvPr>
          <p:cNvSpPr txBox="1"/>
          <p:nvPr/>
        </p:nvSpPr>
        <p:spPr>
          <a:xfrm>
            <a:off x="1070906" y="1669773"/>
            <a:ext cx="905783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Muon-induced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recoils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constitute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the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most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dangerous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background source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since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emulsions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don’t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have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timing information.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Two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configurations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have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been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identfied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as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the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most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effective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for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muon-induced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background:</a:t>
            </a:r>
          </a:p>
          <a:p>
            <a:pPr marL="742950" lvl="1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260 cm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plyethilene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742950" lvl="1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200 cm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polyethylen</a:t>
            </a:r>
            <a:r>
              <a:rPr lang="it-IT" sz="2800" dirty="0">
                <a:solidFill>
                  <a:prstClr val="black"/>
                </a:solidFill>
                <a:latin typeface="Palatino Linotype" panose="02040502050505030304" pitchFamily="18" charset="0"/>
              </a:rPr>
              <a:t> + 5 cm </a:t>
            </a:r>
            <a:r>
              <a:rPr lang="it-IT" sz="280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copper</a:t>
            </a:r>
            <a:endParaRPr lang="it-IT" sz="28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indent="-285750">
              <a:buClr>
                <a:srgbClr val="700000"/>
              </a:buClr>
              <a:buFont typeface="Arial" panose="020B0604020202020204" pitchFamily="34" charset="0"/>
              <a:buChar char="•"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Muon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induced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background ≈ 1.5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event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/(10kg*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yr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C1C2ED5-8935-4A1D-B432-6F4361339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453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ED47BD-A99A-4510-8B98-25AB39802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8474" y="0"/>
            <a:ext cx="5128591" cy="759655"/>
          </a:xfrm>
        </p:spPr>
        <p:txBody>
          <a:bodyPr>
            <a:normAutofit fontScale="90000"/>
          </a:bodyPr>
          <a:lstStyle/>
          <a:p>
            <a:r>
              <a:rPr lang="it-IT" sz="4800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Simulation</a:t>
            </a:r>
            <a:r>
              <a:rPr lang="it-IT" sz="4800" b="1" dirty="0">
                <a:solidFill>
                  <a:srgbClr val="8E0000"/>
                </a:solidFill>
                <a:latin typeface="Garamond" panose="02020404030301010803" pitchFamily="18" charset="0"/>
              </a:rPr>
              <a:t> set up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0FE1382-ABBA-417A-9943-DE716052849A}"/>
              </a:ext>
            </a:extLst>
          </p:cNvPr>
          <p:cNvSpPr/>
          <p:nvPr/>
        </p:nvSpPr>
        <p:spPr>
          <a:xfrm>
            <a:off x="7040365" y="678123"/>
            <a:ext cx="2796209" cy="1391478"/>
          </a:xfrm>
          <a:prstGeom prst="rect">
            <a:avLst/>
          </a:prstGeom>
          <a:solidFill>
            <a:srgbClr val="FFD243"/>
          </a:solidFill>
          <a:ln>
            <a:solidFill>
              <a:srgbClr val="AC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D34200D-98BF-400B-9AB3-DDBA0B935390}"/>
              </a:ext>
            </a:extLst>
          </p:cNvPr>
          <p:cNvSpPr txBox="1"/>
          <p:nvPr/>
        </p:nvSpPr>
        <p:spPr>
          <a:xfrm>
            <a:off x="7603376" y="2122909"/>
            <a:ext cx="1974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36 cm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8F24E05-7D31-4FDD-8D63-B06F66EE6C8C}"/>
              </a:ext>
            </a:extLst>
          </p:cNvPr>
          <p:cNvSpPr txBox="1"/>
          <p:nvPr/>
        </p:nvSpPr>
        <p:spPr>
          <a:xfrm>
            <a:off x="9906297" y="744856"/>
            <a:ext cx="400110" cy="11615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30 cm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07D0E9A-C066-40AF-B78D-9C1AB5053143}"/>
                  </a:ext>
                </a:extLst>
              </p:cNvPr>
              <p:cNvSpPr txBox="1"/>
              <p:nvPr/>
            </p:nvSpPr>
            <p:spPr>
              <a:xfrm>
                <a:off x="649358" y="799411"/>
                <a:ext cx="5658675" cy="5324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NIT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thickness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= 50 </a:t>
                </a:r>
                <a:r>
                  <a:rPr kumimoji="0" lang="el-G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μ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m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Density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of NIT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emulsion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= 3.43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it-IT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𝑔</m:t>
                        </m:r>
                        <m:r>
                          <a:rPr kumimoji="0" lang="it-IT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kumimoji="0" lang="it-IT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𝑐𝑚</m:t>
                        </m:r>
                      </m:e>
                      <m:sup>
                        <m:r>
                          <a:rPr kumimoji="0" lang="it-IT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−3</m:t>
                        </m:r>
                      </m:sup>
                    </m:sSup>
                  </m:oMath>
                </a14:m>
                <a:endPara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1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layer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(36x30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it-IT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𝑐𝑚</m:t>
                        </m:r>
                      </m:e>
                      <m:sup>
                        <m:r>
                          <a:rPr kumimoji="0" lang="it-IT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x 50 </a:t>
                </a:r>
                <a:r>
                  <a:rPr kumimoji="0" lang="el-G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μ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m) NIT mass = 18,522 g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N (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layers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to </a:t>
                </a:r>
                <a:r>
                  <a:rPr lang="it-IT" sz="2000" dirty="0" err="1">
                    <a:solidFill>
                      <a:prstClr val="black"/>
                    </a:solidFill>
                    <a:latin typeface="Palatino Linotype" panose="02040502050505030304" pitchFamily="18" charset="0"/>
                  </a:rPr>
                  <a:t>have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 10 kg </a:t>
                </a:r>
                <a:r>
                  <a:rPr lang="it-IT" sz="2000" dirty="0">
                    <a:solidFill>
                      <a:prstClr val="black"/>
                    </a:solidFill>
                    <a:latin typeface="Palatino Linotype" panose="02040502050505030304" pitchFamily="18" charset="0"/>
                  </a:rPr>
                  <a:t>target)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= 540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Base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thickness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= 1 mm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Total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height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of detector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composed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by 540 one side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coated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layer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: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h = 540x0,105cm = 56,7 cm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Detector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placed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in the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origin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of the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simulated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</a:t>
                </a:r>
                <a:r>
                  <a:rPr lang="it-IT" sz="2000" dirty="0">
                    <a:solidFill>
                      <a:prstClr val="black"/>
                    </a:solidFill>
                    <a:latin typeface="Palatino Linotype" panose="02040502050505030304" pitchFamily="18" charset="0"/>
                  </a:rPr>
                  <a:t>world</a:t>
                </a:r>
                <a:endPara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Shape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of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simulated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shield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: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spherical</a:t>
                </a:r>
                <a:endPara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Inner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radius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fixed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at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50 cm</a:t>
                </a: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07D0E9A-C066-40AF-B78D-9C1AB50531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358" y="799411"/>
                <a:ext cx="5658675" cy="5324535"/>
              </a:xfrm>
              <a:prstGeom prst="rect">
                <a:avLst/>
              </a:prstGeom>
              <a:blipFill>
                <a:blip r:embed="rId2"/>
                <a:stretch>
                  <a:fillRect l="-1185" t="-572" b="-10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ttangolo 6">
            <a:extLst>
              <a:ext uri="{FF2B5EF4-FFF2-40B4-BE49-F238E27FC236}">
                <a16:creationId xmlns:a16="http://schemas.microsoft.com/office/drawing/2014/main" id="{9423EF11-349C-4ABC-BCBA-C198A1E08074}"/>
              </a:ext>
            </a:extLst>
          </p:cNvPr>
          <p:cNvSpPr/>
          <p:nvPr/>
        </p:nvSpPr>
        <p:spPr>
          <a:xfrm>
            <a:off x="7040364" y="2513751"/>
            <a:ext cx="2796209" cy="123142"/>
          </a:xfrm>
          <a:prstGeom prst="rect">
            <a:avLst/>
          </a:prstGeom>
          <a:solidFill>
            <a:srgbClr val="FFD243"/>
          </a:solidFill>
          <a:ln>
            <a:solidFill>
              <a:srgbClr val="AC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AB80930-5596-4A9A-A5AA-CF21878ADD22}"/>
              </a:ext>
            </a:extLst>
          </p:cNvPr>
          <p:cNvSpPr/>
          <p:nvPr/>
        </p:nvSpPr>
        <p:spPr>
          <a:xfrm>
            <a:off x="7037360" y="2638480"/>
            <a:ext cx="2796209" cy="37802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76473C8-BA48-4B07-8B52-B0C5D5C0E447}"/>
              </a:ext>
            </a:extLst>
          </p:cNvPr>
          <p:cNvSpPr txBox="1"/>
          <p:nvPr/>
        </p:nvSpPr>
        <p:spPr>
          <a:xfrm>
            <a:off x="7067236" y="313710"/>
            <a:ext cx="2637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dirty="0">
                <a:solidFill>
                  <a:prstClr val="black"/>
                </a:solidFill>
                <a:latin typeface="Palatino Linotype" panose="02040502050505030304" pitchFamily="18" charset="0"/>
              </a:rPr>
              <a:t>Front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view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AEF0E86-469F-4E6D-B791-CF84573DEFA8}"/>
              </a:ext>
            </a:extLst>
          </p:cNvPr>
          <p:cNvSpPr txBox="1"/>
          <p:nvPr/>
        </p:nvSpPr>
        <p:spPr>
          <a:xfrm>
            <a:off x="7397967" y="2996005"/>
            <a:ext cx="2385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dirty="0">
                <a:solidFill>
                  <a:prstClr val="black"/>
                </a:solidFill>
                <a:latin typeface="Palatino Linotype" panose="02040502050505030304" pitchFamily="18" charset="0"/>
              </a:rPr>
              <a:t>Side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view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cxnSp>
        <p:nvCxnSpPr>
          <p:cNvPr id="12" name="Connettore curvo 11">
            <a:extLst>
              <a:ext uri="{FF2B5EF4-FFF2-40B4-BE49-F238E27FC236}">
                <a16:creationId xmlns:a16="http://schemas.microsoft.com/office/drawing/2014/main" id="{15A3FB18-257D-4E43-8E61-B9E363691190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3310498" y="967619"/>
            <a:ext cx="3729866" cy="1607703"/>
          </a:xfrm>
          <a:prstGeom prst="curvedConnector3">
            <a:avLst>
              <a:gd name="adj1" fmla="val 88372"/>
            </a:avLst>
          </a:prstGeom>
          <a:ln>
            <a:solidFill>
              <a:srgbClr val="8E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curvo 13">
            <a:extLst>
              <a:ext uri="{FF2B5EF4-FFF2-40B4-BE49-F238E27FC236}">
                <a16:creationId xmlns:a16="http://schemas.microsoft.com/office/drawing/2014/main" id="{352F8EE5-E5D5-4126-A3C2-9B7C00F09487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3310498" y="2226365"/>
            <a:ext cx="3726862" cy="601126"/>
          </a:xfrm>
          <a:prstGeom prst="curvedConnector3">
            <a:avLst>
              <a:gd name="adj1" fmla="val 50000"/>
            </a:avLst>
          </a:prstGeom>
          <a:ln>
            <a:solidFill>
              <a:srgbClr val="8E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magine 15">
            <a:extLst>
              <a:ext uri="{FF2B5EF4-FFF2-40B4-BE49-F238E27FC236}">
                <a16:creationId xmlns:a16="http://schemas.microsoft.com/office/drawing/2014/main" id="{207A5596-37E6-47E9-9086-77FAD9895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557" y="3382662"/>
            <a:ext cx="3120888" cy="1773232"/>
          </a:xfrm>
          <a:prstGeom prst="rect">
            <a:avLst/>
          </a:prstGeom>
        </p:spPr>
      </p:pic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4AA21039-FF85-4FB4-8697-77ABEC588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941D4978-9CDA-4CC1-A877-0C34959D3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557" y="5063353"/>
            <a:ext cx="3120888" cy="179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471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ED47BD-A99A-4510-8B98-25AB39802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1391" y="210196"/>
            <a:ext cx="6954411" cy="705051"/>
          </a:xfrm>
        </p:spPr>
        <p:txBody>
          <a:bodyPr>
            <a:normAutofit fontScale="90000"/>
          </a:bodyPr>
          <a:lstStyle/>
          <a:p>
            <a:pPr algn="l"/>
            <a:r>
              <a:rPr lang="it-IT" sz="4400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Simulation</a:t>
            </a:r>
            <a:r>
              <a:rPr lang="it-IT" sz="4400" b="1" dirty="0">
                <a:solidFill>
                  <a:srgbClr val="8E0000"/>
                </a:solidFill>
                <a:latin typeface="Garamond" panose="02020404030301010803" pitchFamily="18" charset="0"/>
              </a:rPr>
              <a:t> set up</a:t>
            </a:r>
            <a:br>
              <a:rPr lang="it-IT" sz="4800" b="1" dirty="0">
                <a:solidFill>
                  <a:srgbClr val="8E0000"/>
                </a:solidFill>
                <a:latin typeface="Garamond" panose="02020404030301010803" pitchFamily="18" charset="0"/>
              </a:rPr>
            </a:br>
            <a:r>
              <a:rPr lang="it-IT" sz="2700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Muon</a:t>
            </a:r>
            <a:r>
              <a:rPr lang="it-IT" sz="2700" b="1" dirty="0">
                <a:solidFill>
                  <a:srgbClr val="8E0000"/>
                </a:solidFill>
                <a:latin typeface="Garamond" panose="02020404030301010803" pitchFamily="18" charset="0"/>
              </a:rPr>
              <a:t> </a:t>
            </a:r>
            <a:r>
              <a:rPr lang="it-IT" sz="2700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flux</a:t>
            </a:r>
            <a:r>
              <a:rPr lang="it-IT" sz="2700" b="1" dirty="0">
                <a:solidFill>
                  <a:srgbClr val="8E0000"/>
                </a:solidFill>
                <a:latin typeface="Garamond" panose="02020404030301010803" pitchFamily="18" charset="0"/>
              </a:rPr>
              <a:t> </a:t>
            </a:r>
            <a:r>
              <a:rPr lang="it-IT" sz="2700" b="1" dirty="0" err="1">
                <a:solidFill>
                  <a:srgbClr val="8E0000"/>
                </a:solidFill>
                <a:latin typeface="Garamond" panose="02020404030301010803" pitchFamily="18" charset="0"/>
              </a:rPr>
              <a:t>characterization</a:t>
            </a:r>
            <a:endParaRPr lang="it-IT" sz="2700" b="1" dirty="0">
              <a:solidFill>
                <a:srgbClr val="8E0000"/>
              </a:solidFill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8D5BCCF5-8FA6-4AD0-9A29-F9F84D4EC468}"/>
                  </a:ext>
                </a:extLst>
              </p:cNvPr>
              <p:cNvSpPr txBox="1"/>
              <p:nvPr/>
            </p:nvSpPr>
            <p:spPr>
              <a:xfrm>
                <a:off x="5704801" y="435443"/>
                <a:ext cx="28858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Flux of </a:t>
                </a:r>
                <a:r>
                  <a:rPr kumimoji="0" lang="it-IT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muons</a:t>
                </a: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</a:t>
                </a:r>
                <a:r>
                  <a:rPr kumimoji="0" lang="it-IT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at</a:t>
                </a: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LNGS  =  (1.1592 ± 0.029)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it-IT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</m:t>
                        </m:r>
                      </m:e>
                      <m:sup>
                        <m:r>
                          <a:rPr kumimoji="0" lang="it-IT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−2</m:t>
                        </m:r>
                      </m:sup>
                    </m:sSup>
                  </m:oMath>
                </a14:m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Palatino Linotype" panose="02040502050505030304" pitchFamily="18" charset="0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it-IT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h</m:t>
                        </m:r>
                      </m:e>
                      <m:sup>
                        <m:r>
                          <a:rPr kumimoji="0" lang="it-IT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−1</m:t>
                        </m:r>
                      </m:sup>
                    </m:sSup>
                  </m:oMath>
                </a14:m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alatino Linotype" panose="02040502050505030304" pitchFamily="18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8D5BCCF5-8FA6-4AD0-9A29-F9F84D4EC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4801" y="435443"/>
                <a:ext cx="2885862" cy="646331"/>
              </a:xfrm>
              <a:prstGeom prst="rect">
                <a:avLst/>
              </a:prstGeom>
              <a:blipFill>
                <a:blip r:embed="rId2"/>
                <a:stretch>
                  <a:fillRect l="-1903" t="-4717" r="-2960" b="-141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BE43A63-8518-456F-8448-A328286B5226}"/>
              </a:ext>
            </a:extLst>
          </p:cNvPr>
          <p:cNvSpPr txBox="1"/>
          <p:nvPr/>
        </p:nvSpPr>
        <p:spPr>
          <a:xfrm>
            <a:off x="196070" y="5579697"/>
            <a:ext cx="5114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solidFill>
                  <a:prstClr val="black"/>
                </a:solidFill>
                <a:latin typeface="Palatino Linotype" panose="02040502050505030304" pitchFamily="18" charset="0"/>
              </a:rPr>
              <a:t>Generator of </a:t>
            </a:r>
            <a:r>
              <a:rPr lang="it-IT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cosmic</a:t>
            </a:r>
            <a:r>
              <a:rPr lang="it-IT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muons</a:t>
            </a:r>
            <a:r>
              <a:rPr lang="it-IT" dirty="0">
                <a:solidFill>
                  <a:prstClr val="black"/>
                </a:solidFill>
                <a:latin typeface="Palatino Linotype" panose="02040502050505030304" pitchFamily="18" charset="0"/>
              </a:rPr>
              <a:t> in Gran Sasso mountain: MUSUN from A. </a:t>
            </a:r>
            <a:r>
              <a:rPr lang="it-IT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Kudraizev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 pitchFamily="18" charset="0"/>
              <a:ea typeface="+mn-ea"/>
              <a:cs typeface="+mn-cs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234B61-AE59-4C55-8736-FEBC1CA9F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412CD9A-F0F8-4CD0-B840-C387B4924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053" y="897108"/>
            <a:ext cx="5540327" cy="375440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FE4C925D-82AA-43E0-BCF1-59A8B6464D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835" y="1775793"/>
            <a:ext cx="7103165" cy="4347407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DD01EF88-D31D-4AB9-80A4-23BBCE893F0F}"/>
              </a:ext>
            </a:extLst>
          </p:cNvPr>
          <p:cNvSpPr txBox="1"/>
          <p:nvPr/>
        </p:nvSpPr>
        <p:spPr>
          <a:xfrm>
            <a:off x="6268279" y="2475602"/>
            <a:ext cx="1391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>
                <a:solidFill>
                  <a:schemeClr val="accent2">
                    <a:lumMod val="75000"/>
                  </a:schemeClr>
                </a:solidFill>
              </a:rPr>
              <a:t>Azimuth</a:t>
            </a:r>
            <a:r>
              <a:rPr lang="it-IT" sz="1400" dirty="0">
                <a:solidFill>
                  <a:schemeClr val="accent2">
                    <a:lumMod val="75000"/>
                  </a:schemeClr>
                </a:solidFill>
              </a:rPr>
              <a:t> angle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15EBF7D-9454-4805-A000-A1ECCA677E50}"/>
              </a:ext>
            </a:extLst>
          </p:cNvPr>
          <p:cNvSpPr txBox="1"/>
          <p:nvPr/>
        </p:nvSpPr>
        <p:spPr>
          <a:xfrm>
            <a:off x="9933423" y="2466533"/>
            <a:ext cx="1391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accent2">
                    <a:lumMod val="75000"/>
                  </a:schemeClr>
                </a:solidFill>
              </a:rPr>
              <a:t>Zenith angle</a:t>
            </a:r>
          </a:p>
        </p:txBody>
      </p:sp>
    </p:spTree>
    <p:extLst>
      <p:ext uri="{BB962C8B-B14F-4D97-AF65-F5344CB8AC3E}">
        <p14:creationId xmlns:p14="http://schemas.microsoft.com/office/powerpoint/2010/main" val="2899982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1116C8-EAC3-401B-97FA-F85E439B7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85" y="0"/>
            <a:ext cx="8943745" cy="1550504"/>
          </a:xfrm>
        </p:spPr>
        <p:txBody>
          <a:bodyPr>
            <a:normAutofit/>
          </a:bodyPr>
          <a:lstStyle/>
          <a:p>
            <a:pPr algn="ctr"/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Topological</a:t>
            </a: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study</a:t>
            </a:r>
            <a:endParaRPr lang="it-IT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DF006E-60C0-4FEF-A14C-5A1D96162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317EAF-2228-4078-A146-0714F70536C0}" type="slidenum">
              <a:rPr kumimoji="0" lang="it-IT" sz="9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900" b="0" i="0" u="none" strike="noStrike" kern="1200" cap="none" spc="0" normalizeH="0" baseline="0" noProof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B41AA61-5C13-438E-B681-CE535102A213}"/>
              </a:ext>
            </a:extLst>
          </p:cNvPr>
          <p:cNvSpPr txBox="1"/>
          <p:nvPr/>
        </p:nvSpPr>
        <p:spPr>
          <a:xfrm>
            <a:off x="650092" y="671691"/>
            <a:ext cx="963433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A </a:t>
            </a:r>
            <a:r>
              <a:rPr lang="it-IT" sz="2800" dirty="0" err="1"/>
              <a:t>study</a:t>
            </a:r>
            <a:r>
              <a:rPr lang="it-IT" sz="2800" dirty="0"/>
              <a:t> of </a:t>
            </a:r>
            <a:r>
              <a:rPr lang="it-IT" sz="2800" dirty="0" err="1"/>
              <a:t>event</a:t>
            </a:r>
            <a:r>
              <a:rPr lang="it-IT" sz="2800" dirty="0"/>
              <a:t> </a:t>
            </a:r>
            <a:r>
              <a:rPr lang="it-IT" sz="2800" dirty="0" err="1"/>
              <a:t>topology</a:t>
            </a:r>
            <a:r>
              <a:rPr lang="it-IT" sz="2800" dirty="0"/>
              <a:t> </a:t>
            </a:r>
            <a:r>
              <a:rPr lang="it-IT" sz="2800" dirty="0" err="1"/>
              <a:t>was</a:t>
            </a:r>
            <a:r>
              <a:rPr lang="it-IT" sz="2800" dirty="0"/>
              <a:t> </a:t>
            </a:r>
            <a:r>
              <a:rPr lang="it-IT" sz="2800" dirty="0" err="1"/>
              <a:t>performed</a:t>
            </a:r>
            <a:r>
              <a:rPr lang="it-IT" sz="2800" dirty="0"/>
              <a:t> in </a:t>
            </a:r>
            <a:r>
              <a:rPr lang="it-IT" sz="2800" dirty="0" err="1"/>
              <a:t>order</a:t>
            </a:r>
            <a:r>
              <a:rPr lang="it-IT" sz="2800" dirty="0"/>
              <a:t> to </a:t>
            </a:r>
            <a:r>
              <a:rPr lang="it-IT" sz="2800" dirty="0" err="1"/>
              <a:t>have</a:t>
            </a:r>
            <a:r>
              <a:rPr lang="it-IT" sz="2800" dirty="0"/>
              <a:t> a complete </a:t>
            </a:r>
            <a:r>
              <a:rPr lang="it-IT" sz="2800" dirty="0" err="1"/>
              <a:t>picture</a:t>
            </a:r>
            <a:r>
              <a:rPr lang="it-IT" sz="2800" dirty="0"/>
              <a:t> of </a:t>
            </a:r>
            <a:r>
              <a:rPr lang="it-IT" sz="2800" dirty="0" err="1"/>
              <a:t>interaction</a:t>
            </a:r>
            <a:r>
              <a:rPr lang="it-IT" sz="2800" dirty="0"/>
              <a:t> and </a:t>
            </a:r>
            <a:r>
              <a:rPr lang="it-IT" sz="2800" dirty="0" err="1"/>
              <a:t>distinguish</a:t>
            </a:r>
            <a:r>
              <a:rPr lang="it-IT" sz="2800" dirty="0"/>
              <a:t> </a:t>
            </a:r>
            <a:r>
              <a:rPr lang="it-IT" sz="2800" dirty="0" err="1"/>
              <a:t>different</a:t>
            </a:r>
            <a:r>
              <a:rPr lang="it-IT" sz="2800" dirty="0"/>
              <a:t> </a:t>
            </a:r>
            <a:r>
              <a:rPr lang="it-IT" sz="2800" dirty="0" err="1"/>
              <a:t>categories</a:t>
            </a:r>
            <a:r>
              <a:rPr lang="it-IT" sz="2800" dirty="0"/>
              <a:t>:</a:t>
            </a:r>
          </a:p>
          <a:p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/>
              <a:t>Elastic</a:t>
            </a:r>
            <a:r>
              <a:rPr lang="it-IT" sz="2800" dirty="0"/>
              <a:t> </a:t>
            </a:r>
            <a:r>
              <a:rPr lang="it-IT" sz="2800" dirty="0" err="1"/>
              <a:t>scattering</a:t>
            </a: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/>
              <a:t>Neutron</a:t>
            </a:r>
            <a:r>
              <a:rPr lang="it-IT" sz="2800" dirty="0"/>
              <a:t> </a:t>
            </a:r>
            <a:r>
              <a:rPr lang="it-IT" sz="2800" dirty="0" err="1"/>
              <a:t>Inelastic</a:t>
            </a:r>
            <a:r>
              <a:rPr lang="it-IT" sz="2800" dirty="0"/>
              <a:t> </a:t>
            </a:r>
            <a:r>
              <a:rPr lang="it-IT" sz="2800" dirty="0" err="1"/>
              <a:t>scattering</a:t>
            </a: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/>
              <a:t>Pion</a:t>
            </a:r>
            <a:r>
              <a:rPr lang="it-IT" sz="2800" dirty="0"/>
              <a:t> </a:t>
            </a:r>
            <a:r>
              <a:rPr lang="it-IT" sz="2800" dirty="0" err="1"/>
              <a:t>inelastic</a:t>
            </a:r>
            <a:r>
              <a:rPr lang="it-IT" sz="2800" dirty="0"/>
              <a:t> </a:t>
            </a:r>
            <a:r>
              <a:rPr lang="it-IT" sz="2800" dirty="0" err="1"/>
              <a:t>scattering</a:t>
            </a: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/>
              <a:t>Muon</a:t>
            </a:r>
            <a:r>
              <a:rPr lang="it-IT" sz="2800" dirty="0"/>
              <a:t> Coulomb </a:t>
            </a:r>
            <a:r>
              <a:rPr lang="it-IT" sz="2800" dirty="0" err="1"/>
              <a:t>scattering</a:t>
            </a: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/>
              <a:t>Neutron</a:t>
            </a:r>
            <a:r>
              <a:rPr lang="it-IT" sz="2800" dirty="0"/>
              <a:t> </a:t>
            </a:r>
            <a:r>
              <a:rPr lang="it-IT" sz="2800" dirty="0" err="1"/>
              <a:t>Capture</a:t>
            </a:r>
            <a:endParaRPr lang="it-IT" sz="2800" dirty="0"/>
          </a:p>
          <a:p>
            <a:r>
              <a:rPr lang="it-IT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9767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1116C8-EAC3-401B-97FA-F85E439B7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85" y="0"/>
            <a:ext cx="8943745" cy="1550504"/>
          </a:xfrm>
        </p:spPr>
        <p:txBody>
          <a:bodyPr>
            <a:normAutofit/>
          </a:bodyPr>
          <a:lstStyle/>
          <a:p>
            <a:pPr algn="ctr"/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Topological</a:t>
            </a: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:</a:t>
            </a:r>
            <a:br>
              <a:rPr lang="it-IT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it-IT" sz="2400" dirty="0" err="1">
                <a:solidFill>
                  <a:schemeClr val="accent5">
                    <a:lumMod val="75000"/>
                  </a:schemeClr>
                </a:solidFill>
              </a:rPr>
              <a:t>Elastic</a:t>
            </a:r>
            <a:r>
              <a:rPr lang="it-IT" sz="2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accent5">
                    <a:lumMod val="75000"/>
                  </a:schemeClr>
                </a:solidFill>
              </a:rPr>
              <a:t>scattering</a:t>
            </a:r>
            <a:endParaRPr lang="it-IT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DF006E-60C0-4FEF-A14C-5A1D96162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17EAF-2228-4078-A146-0714F70536C0}" type="slidenum">
              <a:rPr lang="it-IT" smtClean="0"/>
              <a:t>6</a:t>
            </a:fld>
            <a:endParaRPr lang="it-IT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491779CF-1BFC-4E4A-AAB3-9C8C435E1B48}"/>
              </a:ext>
            </a:extLst>
          </p:cNvPr>
          <p:cNvCxnSpPr/>
          <p:nvPr/>
        </p:nvCxnSpPr>
        <p:spPr>
          <a:xfrm>
            <a:off x="2650436" y="1550504"/>
            <a:ext cx="2531165" cy="137822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8A8869EE-9B67-4E75-95F1-19FFB3819C2A}"/>
              </a:ext>
            </a:extLst>
          </p:cNvPr>
          <p:cNvCxnSpPr/>
          <p:nvPr/>
        </p:nvCxnSpPr>
        <p:spPr>
          <a:xfrm>
            <a:off x="5181601" y="2925417"/>
            <a:ext cx="1457740" cy="190831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239706D-4E1C-43D3-AB8C-151F4030BB9D}"/>
              </a:ext>
            </a:extLst>
          </p:cNvPr>
          <p:cNvSpPr txBox="1"/>
          <p:nvPr/>
        </p:nvSpPr>
        <p:spPr>
          <a:xfrm>
            <a:off x="3226907" y="1550504"/>
            <a:ext cx="1789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400" dirty="0" err="1">
                <a:solidFill>
                  <a:prstClr val="black"/>
                </a:solidFill>
                <a:latin typeface="Calibri" panose="020F0502020204030204"/>
              </a:rPr>
              <a:t>Parent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</a:rPr>
              <a:t>track:neutron</a:t>
            </a:r>
            <a:endParaRPr lang="it-IT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A076019-BD7D-4FB5-B70F-C678DE5F1431}"/>
              </a:ext>
            </a:extLst>
          </p:cNvPr>
          <p:cNvSpPr txBox="1"/>
          <p:nvPr/>
        </p:nvSpPr>
        <p:spPr>
          <a:xfrm>
            <a:off x="5744819" y="3329129"/>
            <a:ext cx="1789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400" dirty="0" err="1">
                <a:solidFill>
                  <a:prstClr val="black"/>
                </a:solidFill>
                <a:latin typeface="Calibri" panose="020F0502020204030204"/>
              </a:rPr>
              <a:t>Recoiling</a:t>
            </a:r>
            <a:r>
              <a:rPr lang="it-IT" sz="14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Calibri" panose="020F0502020204030204"/>
              </a:rPr>
              <a:t>nucleus</a:t>
            </a:r>
            <a:endParaRPr lang="it-IT" sz="14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25739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0CB868-5EFD-4E52-9381-BFD4402D2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81878"/>
          </a:xfrm>
        </p:spPr>
        <p:txBody>
          <a:bodyPr>
            <a:normAutofit/>
          </a:bodyPr>
          <a:lstStyle/>
          <a:p>
            <a:r>
              <a:rPr lang="it-IT" sz="3200" b="1" dirty="0" err="1">
                <a:latin typeface="Garamond" panose="02020404030301010803" pitchFamily="18" charset="0"/>
              </a:rPr>
              <a:t>Inelastic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scattering</a:t>
            </a:r>
            <a:r>
              <a:rPr lang="it-IT" sz="3200" b="1" dirty="0">
                <a:latin typeface="Garamond" panose="02020404030301010803" pitchFamily="18" charset="0"/>
              </a:rPr>
              <a:t> of </a:t>
            </a:r>
            <a:r>
              <a:rPr lang="it-IT" sz="3200" b="1" dirty="0" err="1">
                <a:latin typeface="Garamond" panose="02020404030301010803" pitchFamily="18" charset="0"/>
              </a:rPr>
              <a:t>pion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0FCF0D-EC19-44CA-A3AD-5320FD08C1F8}"/>
              </a:ext>
            </a:extLst>
          </p:cNvPr>
          <p:cNvSpPr txBox="1"/>
          <p:nvPr/>
        </p:nvSpPr>
        <p:spPr>
          <a:xfrm>
            <a:off x="119268" y="993914"/>
            <a:ext cx="3538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creatorId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==17 (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pi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minus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Inelastic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)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5F35223C-3612-45DF-A7C3-576F0D6261F7}"/>
              </a:ext>
            </a:extLst>
          </p:cNvPr>
          <p:cNvCxnSpPr/>
          <p:nvPr/>
        </p:nvCxnSpPr>
        <p:spPr>
          <a:xfrm>
            <a:off x="2146852" y="1908313"/>
            <a:ext cx="2001078" cy="808383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75EB90CB-7407-4866-841D-F496389627FE}"/>
              </a:ext>
            </a:extLst>
          </p:cNvPr>
          <p:cNvCxnSpPr>
            <a:cxnSpLocks/>
          </p:cNvCxnSpPr>
          <p:nvPr/>
        </p:nvCxnSpPr>
        <p:spPr>
          <a:xfrm flipH="1">
            <a:off x="2299252" y="2743200"/>
            <a:ext cx="1861931" cy="137822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A9DFE97E-91B9-402C-BB5C-61AA95E877BE}"/>
              </a:ext>
            </a:extLst>
          </p:cNvPr>
          <p:cNvCxnSpPr>
            <a:cxnSpLocks/>
          </p:cNvCxnSpPr>
          <p:nvPr/>
        </p:nvCxnSpPr>
        <p:spPr>
          <a:xfrm>
            <a:off x="4147930" y="2716696"/>
            <a:ext cx="742122" cy="18022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CA3A017E-7DC4-430A-A4BD-35516446E356}"/>
              </a:ext>
            </a:extLst>
          </p:cNvPr>
          <p:cNvCxnSpPr/>
          <p:nvPr/>
        </p:nvCxnSpPr>
        <p:spPr>
          <a:xfrm>
            <a:off x="4161183" y="2716696"/>
            <a:ext cx="375036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37BFE099-D295-46AE-8C02-4BB3703A8DC7}"/>
              </a:ext>
            </a:extLst>
          </p:cNvPr>
          <p:cNvCxnSpPr>
            <a:cxnSpLocks/>
          </p:cNvCxnSpPr>
          <p:nvPr/>
        </p:nvCxnSpPr>
        <p:spPr>
          <a:xfrm>
            <a:off x="4174436" y="2716698"/>
            <a:ext cx="3458816" cy="52322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31464FA-A4F8-43AB-91BB-0BB734EA2BBA}"/>
              </a:ext>
            </a:extLst>
          </p:cNvPr>
          <p:cNvSpPr txBox="1"/>
          <p:nvPr/>
        </p:nvSpPr>
        <p:spPr>
          <a:xfrm>
            <a:off x="2358887" y="1512477"/>
            <a:ext cx="1974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Parent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 (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minus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=171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365DED0-C30F-4330-853F-F60E1A6C0CF2}"/>
              </a:ext>
            </a:extLst>
          </p:cNvPr>
          <p:cNvSpPr txBox="1"/>
          <p:nvPr/>
        </p:nvSpPr>
        <p:spPr>
          <a:xfrm>
            <a:off x="3657598" y="4916558"/>
            <a:ext cx="319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Nucleus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track.: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=699 nm,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=188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6183F26-E788-41C8-8D11-E836731DF124}"/>
              </a:ext>
            </a:extLst>
          </p:cNvPr>
          <p:cNvCxnSpPr/>
          <p:nvPr/>
        </p:nvCxnSpPr>
        <p:spPr>
          <a:xfrm flipH="1">
            <a:off x="4333461" y="4121426"/>
            <a:ext cx="304800" cy="689113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E7E6F0F-88B2-41A7-9E9C-36B4D5FBACB5}"/>
              </a:ext>
            </a:extLst>
          </p:cNvPr>
          <p:cNvSpPr txBox="1"/>
          <p:nvPr/>
        </p:nvSpPr>
        <p:spPr>
          <a:xfrm>
            <a:off x="6314660" y="3167390"/>
            <a:ext cx="319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Proton track.: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=51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=22.7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6DE0563A-5713-4357-9180-619C5AF0A4C1}"/>
              </a:ext>
            </a:extLst>
          </p:cNvPr>
          <p:cNvCxnSpPr/>
          <p:nvPr/>
        </p:nvCxnSpPr>
        <p:spPr>
          <a:xfrm flipH="1">
            <a:off x="3230218" y="2716695"/>
            <a:ext cx="917712" cy="190831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6ADB09F-B3A7-4F7E-BA53-7AB9817299BD}"/>
              </a:ext>
            </a:extLst>
          </p:cNvPr>
          <p:cNvSpPr txBox="1"/>
          <p:nvPr/>
        </p:nvSpPr>
        <p:spPr>
          <a:xfrm>
            <a:off x="702364" y="5029085"/>
            <a:ext cx="2623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=90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=71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691B620-B727-48F7-8450-C68F3405E0D3}"/>
              </a:ext>
            </a:extLst>
          </p:cNvPr>
          <p:cNvSpPr txBox="1"/>
          <p:nvPr/>
        </p:nvSpPr>
        <p:spPr>
          <a:xfrm>
            <a:off x="6732106" y="2047702"/>
            <a:ext cx="2623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=49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=446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333F5C30-E8BB-469B-8F28-2E307FFB4FCC}"/>
              </a:ext>
            </a:extLst>
          </p:cNvPr>
          <p:cNvCxnSpPr/>
          <p:nvPr/>
        </p:nvCxnSpPr>
        <p:spPr>
          <a:xfrm flipH="1">
            <a:off x="2729948" y="4240696"/>
            <a:ext cx="596347" cy="788389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F9FD98F9-C5E3-40D2-883C-D53C6BBD2BA0}"/>
              </a:ext>
            </a:extLst>
          </p:cNvPr>
          <p:cNvSpPr txBox="1"/>
          <p:nvPr/>
        </p:nvSpPr>
        <p:spPr>
          <a:xfrm>
            <a:off x="424068" y="2934555"/>
            <a:ext cx="319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minus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track.: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=7.6 mm,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=118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BBA27C-8DA7-417F-B5EC-9B4073538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299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0CB868-5EFD-4E52-9381-BFD4402D2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81878"/>
          </a:xfrm>
        </p:spPr>
        <p:txBody>
          <a:bodyPr>
            <a:normAutofit/>
          </a:bodyPr>
          <a:lstStyle/>
          <a:p>
            <a:r>
              <a:rPr lang="it-IT" sz="3200" b="1" dirty="0" err="1">
                <a:latin typeface="Garamond" panose="02020404030301010803" pitchFamily="18" charset="0"/>
              </a:rPr>
              <a:t>Muon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coulom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scattering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0FCF0D-EC19-44CA-A3AD-5320FD08C1F8}"/>
              </a:ext>
            </a:extLst>
          </p:cNvPr>
          <p:cNvSpPr txBox="1"/>
          <p:nvPr/>
        </p:nvSpPr>
        <p:spPr>
          <a:xfrm>
            <a:off x="119268" y="993914"/>
            <a:ext cx="3657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creatorId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==20 (Coulomb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scattering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)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5F35223C-3612-45DF-A7C3-576F0D6261F7}"/>
              </a:ext>
            </a:extLst>
          </p:cNvPr>
          <p:cNvCxnSpPr/>
          <p:nvPr/>
        </p:nvCxnSpPr>
        <p:spPr>
          <a:xfrm>
            <a:off x="2146852" y="1908313"/>
            <a:ext cx="2001078" cy="808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A9DFE97E-91B9-402C-BB5C-61AA95E877BE}"/>
              </a:ext>
            </a:extLst>
          </p:cNvPr>
          <p:cNvCxnSpPr>
            <a:cxnSpLocks/>
          </p:cNvCxnSpPr>
          <p:nvPr/>
        </p:nvCxnSpPr>
        <p:spPr>
          <a:xfrm>
            <a:off x="4147930" y="2716696"/>
            <a:ext cx="742122" cy="18022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31464FA-A4F8-43AB-91BB-0BB734EA2BBA}"/>
              </a:ext>
            </a:extLst>
          </p:cNvPr>
          <p:cNvSpPr txBox="1"/>
          <p:nvPr/>
        </p:nvSpPr>
        <p:spPr>
          <a:xfrm>
            <a:off x="2425147" y="1657194"/>
            <a:ext cx="2703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Parent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 (mu MC)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365DED0-C30F-4330-853F-F60E1A6C0CF2}"/>
              </a:ext>
            </a:extLst>
          </p:cNvPr>
          <p:cNvSpPr txBox="1"/>
          <p:nvPr/>
        </p:nvSpPr>
        <p:spPr>
          <a:xfrm>
            <a:off x="3657598" y="4916558"/>
            <a:ext cx="319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Nucleus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track.: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=252 nm,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=131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6183F26-E788-41C8-8D11-E836731DF124}"/>
              </a:ext>
            </a:extLst>
          </p:cNvPr>
          <p:cNvCxnSpPr/>
          <p:nvPr/>
        </p:nvCxnSpPr>
        <p:spPr>
          <a:xfrm flipH="1">
            <a:off x="4333461" y="4121426"/>
            <a:ext cx="304800" cy="689113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919F66F0-6EE3-46D3-86D0-B89BA28E8493}"/>
              </a:ext>
            </a:extLst>
          </p:cNvPr>
          <p:cNvCxnSpPr/>
          <p:nvPr/>
        </p:nvCxnSpPr>
        <p:spPr>
          <a:xfrm>
            <a:off x="4147930" y="2716696"/>
            <a:ext cx="3763618" cy="530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6ECD69EC-6595-4DB3-AE8A-9EF369F68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3046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0CB868-5EFD-4E52-9381-BFD4402D2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81878"/>
          </a:xfrm>
        </p:spPr>
        <p:txBody>
          <a:bodyPr>
            <a:normAutofit/>
          </a:bodyPr>
          <a:lstStyle/>
          <a:p>
            <a:r>
              <a:rPr lang="it-IT" sz="3200" b="1" dirty="0" err="1">
                <a:latin typeface="Garamond" panose="02020404030301010803" pitchFamily="18" charset="0"/>
              </a:rPr>
              <a:t>Neutron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Inelastic</a:t>
            </a:r>
            <a:r>
              <a:rPr lang="it-IT" sz="3200" b="1" dirty="0">
                <a:latin typeface="Garamond" panose="02020404030301010803" pitchFamily="18" charset="0"/>
              </a:rPr>
              <a:t> </a:t>
            </a:r>
            <a:r>
              <a:rPr lang="it-IT" sz="3200" b="1" dirty="0" err="1">
                <a:latin typeface="Garamond" panose="02020404030301010803" pitchFamily="18" charset="0"/>
              </a:rPr>
              <a:t>scattering</a:t>
            </a:r>
            <a:endParaRPr lang="it-IT" sz="3200" b="1" dirty="0">
              <a:latin typeface="Garamond" panose="02020404030301010803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0FCF0D-EC19-44CA-A3AD-5320FD08C1F8}"/>
              </a:ext>
            </a:extLst>
          </p:cNvPr>
          <p:cNvSpPr txBox="1"/>
          <p:nvPr/>
        </p:nvSpPr>
        <p:spPr>
          <a:xfrm>
            <a:off x="119269" y="993914"/>
            <a:ext cx="320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creatorId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==10 (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neutronInelastic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)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5F35223C-3612-45DF-A7C3-576F0D6261F7}"/>
              </a:ext>
            </a:extLst>
          </p:cNvPr>
          <p:cNvCxnSpPr/>
          <p:nvPr/>
        </p:nvCxnSpPr>
        <p:spPr>
          <a:xfrm>
            <a:off x="2146852" y="1908313"/>
            <a:ext cx="2001078" cy="808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A9DFE97E-91B9-402C-BB5C-61AA95E877BE}"/>
              </a:ext>
            </a:extLst>
          </p:cNvPr>
          <p:cNvCxnSpPr>
            <a:cxnSpLocks/>
          </p:cNvCxnSpPr>
          <p:nvPr/>
        </p:nvCxnSpPr>
        <p:spPr>
          <a:xfrm>
            <a:off x="4147930" y="2716696"/>
            <a:ext cx="742122" cy="18022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CA3A017E-7DC4-430A-A4BD-35516446E356}"/>
              </a:ext>
            </a:extLst>
          </p:cNvPr>
          <p:cNvCxnSpPr/>
          <p:nvPr/>
        </p:nvCxnSpPr>
        <p:spPr>
          <a:xfrm>
            <a:off x="4161183" y="2716696"/>
            <a:ext cx="375036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31464FA-A4F8-43AB-91BB-0BB734EA2BBA}"/>
              </a:ext>
            </a:extLst>
          </p:cNvPr>
          <p:cNvSpPr txBox="1"/>
          <p:nvPr/>
        </p:nvSpPr>
        <p:spPr>
          <a:xfrm>
            <a:off x="2358887" y="1512477"/>
            <a:ext cx="1789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Parent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365DED0-C30F-4330-853F-F60E1A6C0CF2}"/>
              </a:ext>
            </a:extLst>
          </p:cNvPr>
          <p:cNvSpPr txBox="1"/>
          <p:nvPr/>
        </p:nvSpPr>
        <p:spPr>
          <a:xfrm>
            <a:off x="3657598" y="4916558"/>
            <a:ext cx="319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Nucleus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track.: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=200 nm,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=88keV</a:t>
            </a: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6183F26-E788-41C8-8D11-E836731DF124}"/>
              </a:ext>
            </a:extLst>
          </p:cNvPr>
          <p:cNvCxnSpPr/>
          <p:nvPr/>
        </p:nvCxnSpPr>
        <p:spPr>
          <a:xfrm flipH="1">
            <a:off x="4333461" y="4121426"/>
            <a:ext cx="304800" cy="689113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6DE0563A-5713-4357-9180-619C5AF0A4C1}"/>
              </a:ext>
            </a:extLst>
          </p:cNvPr>
          <p:cNvCxnSpPr/>
          <p:nvPr/>
        </p:nvCxnSpPr>
        <p:spPr>
          <a:xfrm flipH="1">
            <a:off x="3230218" y="2716695"/>
            <a:ext cx="917712" cy="190831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6ADB09F-B3A7-4F7E-BA53-7AB9817299BD}"/>
              </a:ext>
            </a:extLst>
          </p:cNvPr>
          <p:cNvSpPr txBox="1"/>
          <p:nvPr/>
        </p:nvSpPr>
        <p:spPr>
          <a:xfrm>
            <a:off x="702364" y="5029085"/>
            <a:ext cx="2623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=44 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=3.36 M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691B620-B727-48F7-8450-C68F3405E0D3}"/>
              </a:ext>
            </a:extLst>
          </p:cNvPr>
          <p:cNvSpPr txBox="1"/>
          <p:nvPr/>
        </p:nvSpPr>
        <p:spPr>
          <a:xfrm>
            <a:off x="6732106" y="2047702"/>
            <a:ext cx="2623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42µm,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kinEn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=552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333F5C30-E8BB-469B-8F28-2E307FFB4FCC}"/>
              </a:ext>
            </a:extLst>
          </p:cNvPr>
          <p:cNvCxnSpPr/>
          <p:nvPr/>
        </p:nvCxnSpPr>
        <p:spPr>
          <a:xfrm flipH="1">
            <a:off x="2729948" y="4240696"/>
            <a:ext cx="596347" cy="788389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AEF50B7-BA5D-46FA-86C9-46675FFA5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AEDF-1290-4F02-B449-1B5A9FD8FE8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8246164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699</Words>
  <Application>Microsoft Office PowerPoint</Application>
  <PresentationFormat>Widescreen</PresentationFormat>
  <Paragraphs>151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Garamond</vt:lpstr>
      <vt:lpstr>Palatino Linotype</vt:lpstr>
      <vt:lpstr>Trebuchet MS</vt:lpstr>
      <vt:lpstr>Wingdings 3</vt:lpstr>
      <vt:lpstr>Sfaccettatura</vt:lpstr>
      <vt:lpstr>Tema di Office</vt:lpstr>
      <vt:lpstr>Shield simulation  for 10 kg detector: muon-induced background</vt:lpstr>
      <vt:lpstr>Summary</vt:lpstr>
      <vt:lpstr>Simulation set up</vt:lpstr>
      <vt:lpstr>Simulation set up Muon flux characterization</vt:lpstr>
      <vt:lpstr>Topological study</vt:lpstr>
      <vt:lpstr>Topological study: Elastic scattering</vt:lpstr>
      <vt:lpstr>Inelastic scattering of pion</vt:lpstr>
      <vt:lpstr>Muon coulom scattering</vt:lpstr>
      <vt:lpstr>Neutron Inelastic scattering</vt:lpstr>
      <vt:lpstr>Neutron Inelastic scattering</vt:lpstr>
      <vt:lpstr>Neutron Inelastic scattering</vt:lpstr>
      <vt:lpstr>Neutron Inelastic scattering</vt:lpstr>
      <vt:lpstr>Neutron Capture</vt:lpstr>
      <vt:lpstr>Background event selection</vt:lpstr>
      <vt:lpstr>Results All</vt:lpstr>
      <vt:lpstr>Results Shielding structure: 100cm polyethylene + x cm copper  </vt:lpstr>
      <vt:lpstr>Results Shielding structure: 200 cm polyethylene x cm copper</vt:lpstr>
      <vt:lpstr>Results Shielding structure: x cm polyethylene</vt:lpstr>
      <vt:lpstr>Results Shielding structure: x cm Water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Shield simulation  for 10 kg detector</dc:title>
  <dc:creator>_</dc:creator>
  <cp:lastModifiedBy>_</cp:lastModifiedBy>
  <cp:revision>33</cp:revision>
  <dcterms:created xsi:type="dcterms:W3CDTF">2018-05-29T16:14:31Z</dcterms:created>
  <dcterms:modified xsi:type="dcterms:W3CDTF">2018-05-30T09:35:49Z</dcterms:modified>
</cp:coreProperties>
</file>