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32" r:id="rId2"/>
    <p:sldId id="333" r:id="rId3"/>
    <p:sldId id="457" r:id="rId4"/>
    <p:sldId id="458" r:id="rId5"/>
    <p:sldId id="387" r:id="rId6"/>
    <p:sldId id="434" r:id="rId7"/>
    <p:sldId id="443" r:id="rId8"/>
    <p:sldId id="446" r:id="rId9"/>
    <p:sldId id="386" r:id="rId10"/>
    <p:sldId id="388" r:id="rId11"/>
    <p:sldId id="459" r:id="rId12"/>
    <p:sldId id="385" r:id="rId13"/>
    <p:sldId id="384" r:id="rId14"/>
    <p:sldId id="380" r:id="rId15"/>
    <p:sldId id="382" r:id="rId16"/>
    <p:sldId id="375" r:id="rId17"/>
    <p:sldId id="460" r:id="rId18"/>
    <p:sldId id="448" r:id="rId19"/>
    <p:sldId id="444" r:id="rId20"/>
    <p:sldId id="435" r:id="rId21"/>
    <p:sldId id="395" r:id="rId22"/>
    <p:sldId id="449" r:id="rId23"/>
    <p:sldId id="461" r:id="rId24"/>
    <p:sldId id="451" r:id="rId25"/>
    <p:sldId id="452" r:id="rId26"/>
    <p:sldId id="453" r:id="rId27"/>
    <p:sldId id="454" r:id="rId28"/>
    <p:sldId id="455" r:id="rId29"/>
    <p:sldId id="456" r:id="rId30"/>
    <p:sldId id="372" r:id="rId31"/>
    <p:sldId id="373" r:id="rId32"/>
    <p:sldId id="377" r:id="rId33"/>
    <p:sldId id="378" r:id="rId34"/>
    <p:sldId id="379" r:id="rId35"/>
    <p:sldId id="390" r:id="rId36"/>
    <p:sldId id="392" r:id="rId37"/>
    <p:sldId id="393" r:id="rId38"/>
    <p:sldId id="391" r:id="rId39"/>
    <p:sldId id="292" r:id="rId40"/>
    <p:sldId id="431" r:id="rId41"/>
    <p:sldId id="430" r:id="rId42"/>
    <p:sldId id="419" r:id="rId43"/>
    <p:sldId id="401" r:id="rId44"/>
    <p:sldId id="433" r:id="rId45"/>
    <p:sldId id="425" r:id="rId46"/>
    <p:sldId id="422" r:id="rId47"/>
    <p:sldId id="399" r:id="rId48"/>
    <p:sldId id="438" r:id="rId49"/>
    <p:sldId id="437" r:id="rId50"/>
    <p:sldId id="447" r:id="rId51"/>
    <p:sldId id="316" r:id="rId52"/>
    <p:sldId id="315" r:id="rId53"/>
    <p:sldId id="326" r:id="rId5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白石卓也" initials="白石卓也" lastIdx="1" clrIdx="0">
    <p:extLst>
      <p:ext uri="{19B8F6BF-5375-455C-9EA6-DF929625EA0E}">
        <p15:presenceInfo xmlns:p15="http://schemas.microsoft.com/office/powerpoint/2012/main" userId="d079036b2d3400b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CCFF33"/>
    <a:srgbClr val="FF9933"/>
    <a:srgbClr val="FF66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0" autoAdjust="0"/>
    <p:restoredTop sz="83290" autoAdjust="0"/>
  </p:normalViewPr>
  <p:slideViewPr>
    <p:cSldViewPr snapToGrid="0">
      <p:cViewPr varScale="1">
        <p:scale>
          <a:sx n="58" d="100"/>
          <a:sy n="58" d="100"/>
        </p:scale>
        <p:origin x="876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naka\simulation\SRIM_result\TRIM_MC\Phonon\150707_phonon_eefec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50813305073802"/>
          <c:y val="9.5509481262827226E-2"/>
          <c:w val="0.55828097465770743"/>
          <c:h val="0.74744495296605007"/>
        </c:manualLayout>
      </c:layout>
      <c:scatterChart>
        <c:scatterStyle val="smoothMarker"/>
        <c:varyColors val="0"/>
        <c:ser>
          <c:idx val="0"/>
          <c:order val="0"/>
          <c:tx>
            <c:v>Br: 150 keV</c:v>
          </c:tx>
          <c:spPr>
            <a:ln w="15875">
              <a:solidFill>
                <a:srgbClr val="0000FF"/>
              </a:solidFill>
            </a:ln>
          </c:spPr>
          <c:marker>
            <c:symbol val="diamond"/>
            <c:size val="4"/>
            <c:spPr>
              <a:solidFill>
                <a:srgbClr val="0000FF"/>
              </a:solidFill>
              <a:ln w="6350">
                <a:solidFill>
                  <a:srgbClr val="0000FF"/>
                </a:solidFill>
              </a:ln>
            </c:spPr>
          </c:marker>
          <c:xVal>
            <c:numRef>
              <c:f>Sheet1!$B$8:$B$107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Sheet1!$E$8:$E$107</c:f>
              <c:numCache>
                <c:formatCode>0.00E+00</c:formatCode>
                <c:ptCount val="100"/>
                <c:pt idx="0">
                  <c:v>80.082301000000001</c:v>
                </c:pt>
                <c:pt idx="1">
                  <c:v>69.674993999999998</c:v>
                </c:pt>
                <c:pt idx="2">
                  <c:v>119.914435</c:v>
                </c:pt>
                <c:pt idx="3">
                  <c:v>129.33556300000001</c:v>
                </c:pt>
                <c:pt idx="4">
                  <c:v>91.727190000000007</c:v>
                </c:pt>
                <c:pt idx="5">
                  <c:v>150.80189899999999</c:v>
                </c:pt>
                <c:pt idx="6">
                  <c:v>90.001562000000007</c:v>
                </c:pt>
                <c:pt idx="7">
                  <c:v>133.38995199999999</c:v>
                </c:pt>
                <c:pt idx="8">
                  <c:v>140.31672</c:v>
                </c:pt>
                <c:pt idx="9">
                  <c:v>77.427712</c:v>
                </c:pt>
                <c:pt idx="10">
                  <c:v>107.81115700000001</c:v>
                </c:pt>
                <c:pt idx="11">
                  <c:v>69.906604999999999</c:v>
                </c:pt>
                <c:pt idx="12">
                  <c:v>197.26392100000001</c:v>
                </c:pt>
                <c:pt idx="13">
                  <c:v>221.453508</c:v>
                </c:pt>
                <c:pt idx="14">
                  <c:v>112.762283</c:v>
                </c:pt>
                <c:pt idx="15">
                  <c:v>189.29887600000001</c:v>
                </c:pt>
                <c:pt idx="16">
                  <c:v>119.487589</c:v>
                </c:pt>
                <c:pt idx="17">
                  <c:v>157.05767399999999</c:v>
                </c:pt>
                <c:pt idx="18">
                  <c:v>137.08445900000001</c:v>
                </c:pt>
                <c:pt idx="19">
                  <c:v>114.27854499999999</c:v>
                </c:pt>
                <c:pt idx="20">
                  <c:v>97.875824999999992</c:v>
                </c:pt>
                <c:pt idx="21">
                  <c:v>120.38030500000001</c:v>
                </c:pt>
                <c:pt idx="22">
                  <c:v>109.92113999999999</c:v>
                </c:pt>
                <c:pt idx="23">
                  <c:v>142.81178499999999</c:v>
                </c:pt>
                <c:pt idx="24">
                  <c:v>131.292036</c:v>
                </c:pt>
                <c:pt idx="25">
                  <c:v>106.253452</c:v>
                </c:pt>
                <c:pt idx="26">
                  <c:v>125.945723</c:v>
                </c:pt>
                <c:pt idx="27">
                  <c:v>167.03491299999999</c:v>
                </c:pt>
                <c:pt idx="28">
                  <c:v>143.68918200000002</c:v>
                </c:pt>
                <c:pt idx="29">
                  <c:v>176.24277400000003</c:v>
                </c:pt>
                <c:pt idx="30">
                  <c:v>119.324898</c:v>
                </c:pt>
                <c:pt idx="31">
                  <c:v>125.831379</c:v>
                </c:pt>
                <c:pt idx="32">
                  <c:v>117.71913099999999</c:v>
                </c:pt>
                <c:pt idx="33">
                  <c:v>138.38962500000002</c:v>
                </c:pt>
                <c:pt idx="34">
                  <c:v>185.38180500000001</c:v>
                </c:pt>
                <c:pt idx="35">
                  <c:v>138.38413599999998</c:v>
                </c:pt>
                <c:pt idx="36">
                  <c:v>174.669783</c:v>
                </c:pt>
                <c:pt idx="37">
                  <c:v>149.09060099999999</c:v>
                </c:pt>
                <c:pt idx="38">
                  <c:v>152.965529</c:v>
                </c:pt>
                <c:pt idx="39">
                  <c:v>225.56929200000002</c:v>
                </c:pt>
                <c:pt idx="40">
                  <c:v>180.92035199999998</c:v>
                </c:pt>
                <c:pt idx="41">
                  <c:v>135.212749</c:v>
                </c:pt>
                <c:pt idx="42">
                  <c:v>211.449298</c:v>
                </c:pt>
                <c:pt idx="43">
                  <c:v>128.32705100000001</c:v>
                </c:pt>
                <c:pt idx="44">
                  <c:v>111.20759200000001</c:v>
                </c:pt>
                <c:pt idx="45">
                  <c:v>137.21757500000001</c:v>
                </c:pt>
                <c:pt idx="46">
                  <c:v>125.95553700000001</c:v>
                </c:pt>
                <c:pt idx="47">
                  <c:v>162.332256</c:v>
                </c:pt>
                <c:pt idx="48">
                  <c:v>143.808832</c:v>
                </c:pt>
                <c:pt idx="49">
                  <c:v>123.079836</c:v>
                </c:pt>
                <c:pt idx="50">
                  <c:v>148.44423800000001</c:v>
                </c:pt>
                <c:pt idx="51">
                  <c:v>154.82833699999998</c:v>
                </c:pt>
                <c:pt idx="52">
                  <c:v>128.87108700000002</c:v>
                </c:pt>
                <c:pt idx="53">
                  <c:v>180.87800100000001</c:v>
                </c:pt>
                <c:pt idx="54">
                  <c:v>108.92058300000001</c:v>
                </c:pt>
                <c:pt idx="55">
                  <c:v>138.604097</c:v>
                </c:pt>
                <c:pt idx="56">
                  <c:v>154.30393100000001</c:v>
                </c:pt>
                <c:pt idx="57">
                  <c:v>126.323449</c:v>
                </c:pt>
                <c:pt idx="58">
                  <c:v>130.299071</c:v>
                </c:pt>
                <c:pt idx="59">
                  <c:v>128.92493999999999</c:v>
                </c:pt>
                <c:pt idx="60">
                  <c:v>147.737382</c:v>
                </c:pt>
                <c:pt idx="61">
                  <c:v>128.037048</c:v>
                </c:pt>
                <c:pt idx="62">
                  <c:v>178.60932700000001</c:v>
                </c:pt>
                <c:pt idx="63">
                  <c:v>146.89785900000001</c:v>
                </c:pt>
                <c:pt idx="64">
                  <c:v>140.20937599999999</c:v>
                </c:pt>
                <c:pt idx="65">
                  <c:v>150.582244</c:v>
                </c:pt>
                <c:pt idx="66">
                  <c:v>172.71183000000002</c:v>
                </c:pt>
                <c:pt idx="67">
                  <c:v>138.290615</c:v>
                </c:pt>
                <c:pt idx="68">
                  <c:v>134.268361</c:v>
                </c:pt>
                <c:pt idx="69">
                  <c:v>120.438073</c:v>
                </c:pt>
                <c:pt idx="70">
                  <c:v>134.91999899999999</c:v>
                </c:pt>
                <c:pt idx="71">
                  <c:v>114.68962000000001</c:v>
                </c:pt>
                <c:pt idx="72">
                  <c:v>182.66645199999999</c:v>
                </c:pt>
                <c:pt idx="73">
                  <c:v>134.844537</c:v>
                </c:pt>
                <c:pt idx="74">
                  <c:v>143.34875600000001</c:v>
                </c:pt>
                <c:pt idx="75">
                  <c:v>94.806201000000001</c:v>
                </c:pt>
                <c:pt idx="76">
                  <c:v>150.78004199999998</c:v>
                </c:pt>
                <c:pt idx="77">
                  <c:v>146.68972100000002</c:v>
                </c:pt>
                <c:pt idx="78">
                  <c:v>139.21551499999998</c:v>
                </c:pt>
                <c:pt idx="79">
                  <c:v>138.89506600000001</c:v>
                </c:pt>
                <c:pt idx="80">
                  <c:v>121.872827</c:v>
                </c:pt>
                <c:pt idx="81">
                  <c:v>131.60853499999999</c:v>
                </c:pt>
                <c:pt idx="82">
                  <c:v>150.141524</c:v>
                </c:pt>
                <c:pt idx="83">
                  <c:v>147.71279699999999</c:v>
                </c:pt>
                <c:pt idx="84">
                  <c:v>194.67939899999999</c:v>
                </c:pt>
                <c:pt idx="85">
                  <c:v>160.404382</c:v>
                </c:pt>
                <c:pt idx="86">
                  <c:v>114.023876</c:v>
                </c:pt>
                <c:pt idx="87">
                  <c:v>108.924798</c:v>
                </c:pt>
                <c:pt idx="88">
                  <c:v>122.917509</c:v>
                </c:pt>
                <c:pt idx="89">
                  <c:v>171.40723199999999</c:v>
                </c:pt>
                <c:pt idx="90">
                  <c:v>123.511943</c:v>
                </c:pt>
                <c:pt idx="91">
                  <c:v>96.791271000000009</c:v>
                </c:pt>
                <c:pt idx="92">
                  <c:v>122.18531800000001</c:v>
                </c:pt>
                <c:pt idx="93">
                  <c:v>118.063171</c:v>
                </c:pt>
                <c:pt idx="94">
                  <c:v>151.66423</c:v>
                </c:pt>
                <c:pt idx="95">
                  <c:v>104.93776699999999</c:v>
                </c:pt>
                <c:pt idx="96">
                  <c:v>120.359543</c:v>
                </c:pt>
                <c:pt idx="97">
                  <c:v>152.92955900000001</c:v>
                </c:pt>
                <c:pt idx="98">
                  <c:v>140.26283599999999</c:v>
                </c:pt>
                <c:pt idx="99">
                  <c:v>223.94542099999998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22C-4F8E-B8B8-A3D0DE108E9B}"/>
            </c:ext>
          </c:extLst>
        </c:ser>
        <c:ser>
          <c:idx val="1"/>
          <c:order val="1"/>
          <c:tx>
            <c:v>Br: 75 keV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Sheet1!$B$8:$B$107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Sheet1!$K$8:$K$107</c:f>
              <c:numCache>
                <c:formatCode>0.00E+00</c:formatCode>
                <c:ptCount val="100"/>
                <c:pt idx="0">
                  <c:v>74.93297299999999</c:v>
                </c:pt>
                <c:pt idx="1">
                  <c:v>52.355918000000003</c:v>
                </c:pt>
                <c:pt idx="2">
                  <c:v>156.300917</c:v>
                </c:pt>
                <c:pt idx="3">
                  <c:v>98.702456000000012</c:v>
                </c:pt>
                <c:pt idx="4">
                  <c:v>106.835567</c:v>
                </c:pt>
                <c:pt idx="5">
                  <c:v>98.476343999999997</c:v>
                </c:pt>
                <c:pt idx="6">
                  <c:v>74.014918999999992</c:v>
                </c:pt>
                <c:pt idx="7">
                  <c:v>154.62062399999999</c:v>
                </c:pt>
                <c:pt idx="8">
                  <c:v>120.866838</c:v>
                </c:pt>
                <c:pt idx="9">
                  <c:v>121.21658100000001</c:v>
                </c:pt>
                <c:pt idx="10">
                  <c:v>122.530281</c:v>
                </c:pt>
                <c:pt idx="11">
                  <c:v>157.662756</c:v>
                </c:pt>
                <c:pt idx="12">
                  <c:v>161.43445600000001</c:v>
                </c:pt>
                <c:pt idx="13">
                  <c:v>159.99848599999999</c:v>
                </c:pt>
                <c:pt idx="14">
                  <c:v>105.651951</c:v>
                </c:pt>
                <c:pt idx="15">
                  <c:v>132.09885</c:v>
                </c:pt>
                <c:pt idx="16">
                  <c:v>118.97770199999999</c:v>
                </c:pt>
                <c:pt idx="17">
                  <c:v>147.41321600000001</c:v>
                </c:pt>
                <c:pt idx="18">
                  <c:v>153.27970099999999</c:v>
                </c:pt>
                <c:pt idx="19">
                  <c:v>142.71422800000002</c:v>
                </c:pt>
                <c:pt idx="20">
                  <c:v>128.91782099999998</c:v>
                </c:pt>
                <c:pt idx="21">
                  <c:v>193.72097600000001</c:v>
                </c:pt>
                <c:pt idx="22">
                  <c:v>154.914085</c:v>
                </c:pt>
                <c:pt idx="23">
                  <c:v>147.22186400000001</c:v>
                </c:pt>
                <c:pt idx="24">
                  <c:v>147.30320499999999</c:v>
                </c:pt>
                <c:pt idx="25">
                  <c:v>164.56688300000002</c:v>
                </c:pt>
                <c:pt idx="26">
                  <c:v>113.442891</c:v>
                </c:pt>
                <c:pt idx="27">
                  <c:v>89.340645999999992</c:v>
                </c:pt>
                <c:pt idx="28">
                  <c:v>125.76791800000001</c:v>
                </c:pt>
                <c:pt idx="29">
                  <c:v>146.70968400000001</c:v>
                </c:pt>
                <c:pt idx="30">
                  <c:v>163.051086</c:v>
                </c:pt>
                <c:pt idx="31">
                  <c:v>159.69345899999999</c:v>
                </c:pt>
                <c:pt idx="32">
                  <c:v>158.697834</c:v>
                </c:pt>
                <c:pt idx="33">
                  <c:v>148.91592800000001</c:v>
                </c:pt>
                <c:pt idx="34">
                  <c:v>166.94754</c:v>
                </c:pt>
                <c:pt idx="35">
                  <c:v>137.43685599999998</c:v>
                </c:pt>
                <c:pt idx="36">
                  <c:v>148.443893</c:v>
                </c:pt>
                <c:pt idx="37">
                  <c:v>115.48714200000001</c:v>
                </c:pt>
                <c:pt idx="38">
                  <c:v>137.67421000000002</c:v>
                </c:pt>
                <c:pt idx="39">
                  <c:v>159.98782299999999</c:v>
                </c:pt>
                <c:pt idx="40">
                  <c:v>124.49647300000001</c:v>
                </c:pt>
                <c:pt idx="41">
                  <c:v>107.516515</c:v>
                </c:pt>
                <c:pt idx="42">
                  <c:v>153.24130599999998</c:v>
                </c:pt>
                <c:pt idx="43">
                  <c:v>159.03999199999998</c:v>
                </c:pt>
                <c:pt idx="44">
                  <c:v>139.11428800000002</c:v>
                </c:pt>
                <c:pt idx="45">
                  <c:v>142.672269</c:v>
                </c:pt>
                <c:pt idx="46">
                  <c:v>121.65975399999999</c:v>
                </c:pt>
                <c:pt idx="47">
                  <c:v>167.35718699999998</c:v>
                </c:pt>
                <c:pt idx="48">
                  <c:v>144.43043600000001</c:v>
                </c:pt>
                <c:pt idx="49">
                  <c:v>148.69835799999998</c:v>
                </c:pt>
                <c:pt idx="50">
                  <c:v>157.63337899999999</c:v>
                </c:pt>
                <c:pt idx="51">
                  <c:v>123.91292300000001</c:v>
                </c:pt>
                <c:pt idx="52">
                  <c:v>107.28616000000001</c:v>
                </c:pt>
                <c:pt idx="53">
                  <c:v>110.25005</c:v>
                </c:pt>
                <c:pt idx="54">
                  <c:v>108.171679</c:v>
                </c:pt>
                <c:pt idx="55">
                  <c:v>117.30302399999999</c:v>
                </c:pt>
                <c:pt idx="56">
                  <c:v>106.149164</c:v>
                </c:pt>
                <c:pt idx="57">
                  <c:v>117.325734</c:v>
                </c:pt>
                <c:pt idx="58">
                  <c:v>101.59428299999999</c:v>
                </c:pt>
                <c:pt idx="59">
                  <c:v>100.021407</c:v>
                </c:pt>
                <c:pt idx="60">
                  <c:v>104.341813</c:v>
                </c:pt>
                <c:pt idx="61">
                  <c:v>105.08253500000001</c:v>
                </c:pt>
                <c:pt idx="62">
                  <c:v>137.47533100000001</c:v>
                </c:pt>
                <c:pt idx="63">
                  <c:v>137.325962</c:v>
                </c:pt>
                <c:pt idx="64">
                  <c:v>99.117975000000001</c:v>
                </c:pt>
                <c:pt idx="65">
                  <c:v>99.952201000000002</c:v>
                </c:pt>
                <c:pt idx="66">
                  <c:v>97.675930999999991</c:v>
                </c:pt>
                <c:pt idx="67">
                  <c:v>94.161656999999991</c:v>
                </c:pt>
                <c:pt idx="68">
                  <c:v>84.059999000000005</c:v>
                </c:pt>
                <c:pt idx="69">
                  <c:v>105.094784</c:v>
                </c:pt>
                <c:pt idx="70">
                  <c:v>80.340571000000011</c:v>
                </c:pt>
                <c:pt idx="71">
                  <c:v>84.145792</c:v>
                </c:pt>
                <c:pt idx="72">
                  <c:v>81.664118000000002</c:v>
                </c:pt>
                <c:pt idx="73">
                  <c:v>100.412691</c:v>
                </c:pt>
                <c:pt idx="74">
                  <c:v>91.698907000000005</c:v>
                </c:pt>
                <c:pt idx="75">
                  <c:v>71.49289499999999</c:v>
                </c:pt>
                <c:pt idx="76">
                  <c:v>74.067908999999986</c:v>
                </c:pt>
                <c:pt idx="77">
                  <c:v>107.203592</c:v>
                </c:pt>
                <c:pt idx="78">
                  <c:v>61.438218999999997</c:v>
                </c:pt>
                <c:pt idx="79">
                  <c:v>69.934114999999991</c:v>
                </c:pt>
                <c:pt idx="80">
                  <c:v>89.375097999999994</c:v>
                </c:pt>
                <c:pt idx="81">
                  <c:v>121.96431799999999</c:v>
                </c:pt>
                <c:pt idx="82">
                  <c:v>68.642617999999999</c:v>
                </c:pt>
                <c:pt idx="83">
                  <c:v>83.447669999999988</c:v>
                </c:pt>
                <c:pt idx="84">
                  <c:v>58.038139000000001</c:v>
                </c:pt>
                <c:pt idx="85">
                  <c:v>104.41438100000001</c:v>
                </c:pt>
                <c:pt idx="86">
                  <c:v>72.474271999999999</c:v>
                </c:pt>
                <c:pt idx="87">
                  <c:v>76.589073999999997</c:v>
                </c:pt>
                <c:pt idx="88">
                  <c:v>108.56382099999999</c:v>
                </c:pt>
                <c:pt idx="89">
                  <c:v>58.793664</c:v>
                </c:pt>
                <c:pt idx="90">
                  <c:v>42.971118000000004</c:v>
                </c:pt>
                <c:pt idx="91">
                  <c:v>83.265403000000006</c:v>
                </c:pt>
                <c:pt idx="92">
                  <c:v>76.451814999999996</c:v>
                </c:pt>
                <c:pt idx="93">
                  <c:v>71.606341999999998</c:v>
                </c:pt>
                <c:pt idx="94">
                  <c:v>48.071094000000002</c:v>
                </c:pt>
                <c:pt idx="95">
                  <c:v>76.743611999999999</c:v>
                </c:pt>
                <c:pt idx="96">
                  <c:v>72.725717000000003</c:v>
                </c:pt>
                <c:pt idx="97">
                  <c:v>57.623092</c:v>
                </c:pt>
                <c:pt idx="98">
                  <c:v>47.610495999999998</c:v>
                </c:pt>
                <c:pt idx="99">
                  <c:v>79.672458000000006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22C-4F8E-B8B8-A3D0DE108E9B}"/>
            </c:ext>
          </c:extLst>
        </c:ser>
        <c:ser>
          <c:idx val="2"/>
          <c:order val="2"/>
          <c:tx>
            <c:v>C: 50 keV</c:v>
          </c:tx>
          <c:spPr>
            <a:ln w="15875"/>
          </c:spPr>
          <c:marker>
            <c:symbol val="triangle"/>
            <c:size val="3"/>
          </c:marker>
          <c:xVal>
            <c:numRef>
              <c:f>Sheet1!$B$445:$B$544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Sheet1!$E$445:$E$544</c:f>
              <c:numCache>
                <c:formatCode>0.00E+00</c:formatCode>
                <c:ptCount val="100"/>
                <c:pt idx="0">
                  <c:v>2.820065</c:v>
                </c:pt>
                <c:pt idx="1">
                  <c:v>0.74730999999999992</c:v>
                </c:pt>
                <c:pt idx="2">
                  <c:v>2.5306609999999998</c:v>
                </c:pt>
                <c:pt idx="3">
                  <c:v>4.1084779999999999</c:v>
                </c:pt>
                <c:pt idx="4">
                  <c:v>1.8574999999999999</c:v>
                </c:pt>
                <c:pt idx="5">
                  <c:v>3.355829</c:v>
                </c:pt>
                <c:pt idx="6">
                  <c:v>6.0597910000000006</c:v>
                </c:pt>
                <c:pt idx="7">
                  <c:v>9.0420920000000002</c:v>
                </c:pt>
                <c:pt idx="8">
                  <c:v>4.2525220000000008</c:v>
                </c:pt>
                <c:pt idx="9">
                  <c:v>11.114239</c:v>
                </c:pt>
                <c:pt idx="10">
                  <c:v>10.093067000000001</c:v>
                </c:pt>
                <c:pt idx="11">
                  <c:v>8.2547049999999995</c:v>
                </c:pt>
                <c:pt idx="12">
                  <c:v>2.1961239999999997</c:v>
                </c:pt>
                <c:pt idx="13">
                  <c:v>5.2047759999999998</c:v>
                </c:pt>
                <c:pt idx="14">
                  <c:v>7.0056050000000001</c:v>
                </c:pt>
                <c:pt idx="15">
                  <c:v>7.3607760000000004</c:v>
                </c:pt>
                <c:pt idx="16">
                  <c:v>9.431750000000001</c:v>
                </c:pt>
                <c:pt idx="17">
                  <c:v>3.6355810000000002</c:v>
                </c:pt>
                <c:pt idx="18">
                  <c:v>4.9319430000000004</c:v>
                </c:pt>
                <c:pt idx="19">
                  <c:v>8.9548119999999987</c:v>
                </c:pt>
                <c:pt idx="20">
                  <c:v>2.6025830000000001</c:v>
                </c:pt>
                <c:pt idx="21">
                  <c:v>4.5655410000000005</c:v>
                </c:pt>
                <c:pt idx="22">
                  <c:v>4.5946059999999997</c:v>
                </c:pt>
                <c:pt idx="23">
                  <c:v>6.9347690000000002</c:v>
                </c:pt>
                <c:pt idx="24">
                  <c:v>5.368773</c:v>
                </c:pt>
                <c:pt idx="25">
                  <c:v>8.1151890000000009</c:v>
                </c:pt>
                <c:pt idx="26">
                  <c:v>8.5866220000000002</c:v>
                </c:pt>
                <c:pt idx="27">
                  <c:v>10.149568</c:v>
                </c:pt>
                <c:pt idx="28">
                  <c:v>5.3925080000000003</c:v>
                </c:pt>
                <c:pt idx="29">
                  <c:v>3.681311</c:v>
                </c:pt>
                <c:pt idx="30">
                  <c:v>3.1747230000000002</c:v>
                </c:pt>
                <c:pt idx="31">
                  <c:v>6.1472599999999993</c:v>
                </c:pt>
                <c:pt idx="32">
                  <c:v>4.1157469999999998</c:v>
                </c:pt>
                <c:pt idx="33">
                  <c:v>6.1140439999999998</c:v>
                </c:pt>
                <c:pt idx="34">
                  <c:v>11.111310000000001</c:v>
                </c:pt>
                <c:pt idx="35">
                  <c:v>5.4252500000000001</c:v>
                </c:pt>
                <c:pt idx="36">
                  <c:v>5.2776940000000003</c:v>
                </c:pt>
                <c:pt idx="37">
                  <c:v>10.552051000000001</c:v>
                </c:pt>
                <c:pt idx="38">
                  <c:v>9.5852839999999997</c:v>
                </c:pt>
                <c:pt idx="39">
                  <c:v>5.134226</c:v>
                </c:pt>
                <c:pt idx="40">
                  <c:v>6.6138159999999999</c:v>
                </c:pt>
                <c:pt idx="41">
                  <c:v>4.2938389999999993</c:v>
                </c:pt>
                <c:pt idx="42">
                  <c:v>11.083386000000001</c:v>
                </c:pt>
                <c:pt idx="43">
                  <c:v>5.4172579999999995</c:v>
                </c:pt>
                <c:pt idx="44">
                  <c:v>8.6692150000000012</c:v>
                </c:pt>
                <c:pt idx="45">
                  <c:v>5.6628949999999998</c:v>
                </c:pt>
                <c:pt idx="46">
                  <c:v>11.854386</c:v>
                </c:pt>
                <c:pt idx="47">
                  <c:v>6.7534749999999999</c:v>
                </c:pt>
                <c:pt idx="48">
                  <c:v>4.4895360000000002</c:v>
                </c:pt>
                <c:pt idx="49">
                  <c:v>8.9739869999999993</c:v>
                </c:pt>
                <c:pt idx="50">
                  <c:v>4.6412250000000004</c:v>
                </c:pt>
                <c:pt idx="51">
                  <c:v>13.317200999999999</c:v>
                </c:pt>
                <c:pt idx="52">
                  <c:v>5.4946090000000005</c:v>
                </c:pt>
                <c:pt idx="53">
                  <c:v>9.1233139999999988</c:v>
                </c:pt>
                <c:pt idx="54">
                  <c:v>13.14762</c:v>
                </c:pt>
                <c:pt idx="55">
                  <c:v>11.379982999999999</c:v>
                </c:pt>
                <c:pt idx="56">
                  <c:v>5.7123980000000003</c:v>
                </c:pt>
                <c:pt idx="57">
                  <c:v>7.9103159999999999</c:v>
                </c:pt>
                <c:pt idx="58">
                  <c:v>7.1409469999999997</c:v>
                </c:pt>
                <c:pt idx="59">
                  <c:v>10.249865000000002</c:v>
                </c:pt>
                <c:pt idx="60">
                  <c:v>9.7175580000000004</c:v>
                </c:pt>
                <c:pt idx="61">
                  <c:v>4.0518429999999999</c:v>
                </c:pt>
                <c:pt idx="62">
                  <c:v>12.089141</c:v>
                </c:pt>
                <c:pt idx="63">
                  <c:v>8.142296</c:v>
                </c:pt>
                <c:pt idx="64">
                  <c:v>7.7739959999999995</c:v>
                </c:pt>
                <c:pt idx="65">
                  <c:v>3.4045110000000003</c:v>
                </c:pt>
                <c:pt idx="66">
                  <c:v>3.2746059999999999</c:v>
                </c:pt>
                <c:pt idx="67">
                  <c:v>11.400489</c:v>
                </c:pt>
                <c:pt idx="68">
                  <c:v>6.246696</c:v>
                </c:pt>
                <c:pt idx="69">
                  <c:v>7.2269079999999999</c:v>
                </c:pt>
                <c:pt idx="70">
                  <c:v>5.7488009999999994</c:v>
                </c:pt>
                <c:pt idx="71">
                  <c:v>6.7053760000000002</c:v>
                </c:pt>
                <c:pt idx="72">
                  <c:v>8.6653250000000011</c:v>
                </c:pt>
                <c:pt idx="73">
                  <c:v>5.0090700000000004</c:v>
                </c:pt>
                <c:pt idx="74">
                  <c:v>11.388571000000001</c:v>
                </c:pt>
                <c:pt idx="75">
                  <c:v>4.0244759999999999</c:v>
                </c:pt>
                <c:pt idx="76">
                  <c:v>10.377332000000001</c:v>
                </c:pt>
                <c:pt idx="77">
                  <c:v>11.017989999999999</c:v>
                </c:pt>
                <c:pt idx="78">
                  <c:v>4.9426680000000003</c:v>
                </c:pt>
                <c:pt idx="79">
                  <c:v>8.6743839999999999</c:v>
                </c:pt>
                <c:pt idx="80">
                  <c:v>8.5206189999999999</c:v>
                </c:pt>
                <c:pt idx="81">
                  <c:v>7.3393819999999996</c:v>
                </c:pt>
                <c:pt idx="82">
                  <c:v>5.6944059999999999</c:v>
                </c:pt>
                <c:pt idx="83">
                  <c:v>11.364014000000001</c:v>
                </c:pt>
                <c:pt idx="84">
                  <c:v>7.0661420000000001</c:v>
                </c:pt>
                <c:pt idx="85">
                  <c:v>10.595167</c:v>
                </c:pt>
                <c:pt idx="86">
                  <c:v>7.9109410000000002</c:v>
                </c:pt>
                <c:pt idx="87">
                  <c:v>8.2902310000000003</c:v>
                </c:pt>
                <c:pt idx="88">
                  <c:v>6.4127660000000004</c:v>
                </c:pt>
                <c:pt idx="89">
                  <c:v>7.5021639999999996</c:v>
                </c:pt>
                <c:pt idx="90">
                  <c:v>5.0484900000000001</c:v>
                </c:pt>
                <c:pt idx="91">
                  <c:v>10.115884999999999</c:v>
                </c:pt>
                <c:pt idx="92">
                  <c:v>10.834491</c:v>
                </c:pt>
                <c:pt idx="93">
                  <c:v>8.5809649999999991</c:v>
                </c:pt>
                <c:pt idx="94">
                  <c:v>6.0692029999999999</c:v>
                </c:pt>
                <c:pt idx="95">
                  <c:v>4.2714349999999994</c:v>
                </c:pt>
                <c:pt idx="96">
                  <c:v>11.156117999999999</c:v>
                </c:pt>
                <c:pt idx="97">
                  <c:v>10.606474</c:v>
                </c:pt>
                <c:pt idx="98">
                  <c:v>12.536598</c:v>
                </c:pt>
                <c:pt idx="99">
                  <c:v>22.866153000000001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522C-4F8E-B8B8-A3D0DE108E9B}"/>
            </c:ext>
          </c:extLst>
        </c:ser>
        <c:ser>
          <c:idx val="3"/>
          <c:order val="3"/>
          <c:tx>
            <c:v>He: 1000 keV</c:v>
          </c:tx>
          <c:spPr>
            <a:ln w="15875"/>
          </c:spPr>
          <c:marker>
            <c:symbol val="star"/>
            <c:size val="3"/>
          </c:marker>
          <c:xVal>
            <c:numRef>
              <c:f>Sheet1!$H$115:$H$214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Sheet1!$K$115:$K$214</c:f>
              <c:numCache>
                <c:formatCode>0.00E+00</c:formatCode>
                <c:ptCount val="100"/>
                <c:pt idx="0">
                  <c:v>1.3206900000000001E-2</c:v>
                </c:pt>
                <c:pt idx="1">
                  <c:v>1.0905205999999999E-2</c:v>
                </c:pt>
                <c:pt idx="2">
                  <c:v>1.0683573E-2</c:v>
                </c:pt>
                <c:pt idx="3">
                  <c:v>1.0969801999999999E-2</c:v>
                </c:pt>
                <c:pt idx="4">
                  <c:v>1.247352E-2</c:v>
                </c:pt>
                <c:pt idx="5">
                  <c:v>1.3341449999999999E-2</c:v>
                </c:pt>
                <c:pt idx="6">
                  <c:v>1.6107799999999999E-2</c:v>
                </c:pt>
                <c:pt idx="7">
                  <c:v>1.1040970000000001E-2</c:v>
                </c:pt>
                <c:pt idx="8">
                  <c:v>1.1582545E-2</c:v>
                </c:pt>
                <c:pt idx="9">
                  <c:v>4.2500400000000001E-2</c:v>
                </c:pt>
                <c:pt idx="10">
                  <c:v>1.40722E-2</c:v>
                </c:pt>
                <c:pt idx="11">
                  <c:v>1.4082049999999999E-2</c:v>
                </c:pt>
                <c:pt idx="12">
                  <c:v>3.2622399999999996E-2</c:v>
                </c:pt>
                <c:pt idx="13">
                  <c:v>1.8660799999999998E-2</c:v>
                </c:pt>
                <c:pt idx="14">
                  <c:v>3.3371100000000001E-2</c:v>
                </c:pt>
                <c:pt idx="15">
                  <c:v>1.472921E-2</c:v>
                </c:pt>
                <c:pt idx="16">
                  <c:v>7.6464100000000007E-2</c:v>
                </c:pt>
                <c:pt idx="17">
                  <c:v>1.722075E-2</c:v>
                </c:pt>
                <c:pt idx="18">
                  <c:v>2.8168200000000001E-2</c:v>
                </c:pt>
                <c:pt idx="19">
                  <c:v>2.2885200000000001E-2</c:v>
                </c:pt>
                <c:pt idx="20">
                  <c:v>1.5220629999999999E-2</c:v>
                </c:pt>
                <c:pt idx="21">
                  <c:v>1.505302E-2</c:v>
                </c:pt>
                <c:pt idx="22">
                  <c:v>0.68860129999999997</c:v>
                </c:pt>
                <c:pt idx="23">
                  <c:v>1.8625360000000001E-2</c:v>
                </c:pt>
                <c:pt idx="24">
                  <c:v>4.44004E-2</c:v>
                </c:pt>
                <c:pt idx="25">
                  <c:v>1.500686E-2</c:v>
                </c:pt>
                <c:pt idx="26">
                  <c:v>2.097504E-2</c:v>
                </c:pt>
                <c:pt idx="27">
                  <c:v>1.645435E-2</c:v>
                </c:pt>
                <c:pt idx="28">
                  <c:v>1.7444649999999999E-2</c:v>
                </c:pt>
                <c:pt idx="29">
                  <c:v>1.8370290000000001E-2</c:v>
                </c:pt>
                <c:pt idx="30">
                  <c:v>2.135832E-2</c:v>
                </c:pt>
                <c:pt idx="31">
                  <c:v>1.6194199999999999E-2</c:v>
                </c:pt>
                <c:pt idx="32">
                  <c:v>1.9285099999999999E-2</c:v>
                </c:pt>
                <c:pt idx="33">
                  <c:v>4.6778800000000002E-2</c:v>
                </c:pt>
                <c:pt idx="34">
                  <c:v>1.9898520000000003E-2</c:v>
                </c:pt>
                <c:pt idx="35">
                  <c:v>3.7526000000000004E-2</c:v>
                </c:pt>
                <c:pt idx="36">
                  <c:v>1.657898E-2</c:v>
                </c:pt>
                <c:pt idx="37">
                  <c:v>9.664529999999999E-2</c:v>
                </c:pt>
                <c:pt idx="38">
                  <c:v>3.7477700000000003E-2</c:v>
                </c:pt>
                <c:pt idx="39">
                  <c:v>0.18452540000000001</c:v>
                </c:pt>
                <c:pt idx="40">
                  <c:v>2.5935800000000002E-2</c:v>
                </c:pt>
                <c:pt idx="41">
                  <c:v>3.9577300000000003E-2</c:v>
                </c:pt>
                <c:pt idx="42">
                  <c:v>2.7183699999999998E-2</c:v>
                </c:pt>
                <c:pt idx="43">
                  <c:v>6.9624199999999997E-2</c:v>
                </c:pt>
                <c:pt idx="44">
                  <c:v>0.26574389999999998</c:v>
                </c:pt>
                <c:pt idx="45">
                  <c:v>2.7722299999999998E-2</c:v>
                </c:pt>
                <c:pt idx="46">
                  <c:v>3.8853100000000002E-2</c:v>
                </c:pt>
                <c:pt idx="47">
                  <c:v>2.2970900000000002E-2</c:v>
                </c:pt>
                <c:pt idx="48">
                  <c:v>6.11757E-2</c:v>
                </c:pt>
                <c:pt idx="49">
                  <c:v>2.8504700000000001E-2</c:v>
                </c:pt>
                <c:pt idx="50">
                  <c:v>2.2178129999999997E-2</c:v>
                </c:pt>
                <c:pt idx="51">
                  <c:v>4.5048199999999997E-2</c:v>
                </c:pt>
                <c:pt idx="52">
                  <c:v>2.9080399999999999E-2</c:v>
                </c:pt>
                <c:pt idx="53">
                  <c:v>3.0189500000000001E-2</c:v>
                </c:pt>
                <c:pt idx="54">
                  <c:v>2.67989E-2</c:v>
                </c:pt>
                <c:pt idx="55">
                  <c:v>2.7175399999999999E-2</c:v>
                </c:pt>
                <c:pt idx="56">
                  <c:v>3.1678999999999999E-2</c:v>
                </c:pt>
                <c:pt idx="57">
                  <c:v>2.2678097999999998</c:v>
                </c:pt>
                <c:pt idx="58">
                  <c:v>0.36206569999999999</c:v>
                </c:pt>
                <c:pt idx="59">
                  <c:v>2.3720000000000001E-2</c:v>
                </c:pt>
                <c:pt idx="60">
                  <c:v>0.1123767</c:v>
                </c:pt>
                <c:pt idx="61">
                  <c:v>5.9621600000000004E-2</c:v>
                </c:pt>
                <c:pt idx="62">
                  <c:v>4.9058703000000001</c:v>
                </c:pt>
                <c:pt idx="63">
                  <c:v>3.4855999999999998E-2</c:v>
                </c:pt>
                <c:pt idx="64">
                  <c:v>3.9333699999999999E-2</c:v>
                </c:pt>
                <c:pt idx="65">
                  <c:v>4.03916E-2</c:v>
                </c:pt>
                <c:pt idx="66">
                  <c:v>5.1581799999999997E-2</c:v>
                </c:pt>
                <c:pt idx="67">
                  <c:v>4.1505E-2</c:v>
                </c:pt>
                <c:pt idx="68">
                  <c:v>5.0790500000000002E-2</c:v>
                </c:pt>
                <c:pt idx="69">
                  <c:v>4.0815799999999999E-2</c:v>
                </c:pt>
                <c:pt idx="70">
                  <c:v>4.7733499999999998E-2</c:v>
                </c:pt>
                <c:pt idx="71">
                  <c:v>3.2788200000000003E-2</c:v>
                </c:pt>
                <c:pt idx="72">
                  <c:v>0.12309350000000001</c:v>
                </c:pt>
                <c:pt idx="73">
                  <c:v>3.8172699999999997E-2</c:v>
                </c:pt>
                <c:pt idx="74">
                  <c:v>4.5818600000000001E-2</c:v>
                </c:pt>
                <c:pt idx="75">
                  <c:v>3.5126597000000004</c:v>
                </c:pt>
                <c:pt idx="76">
                  <c:v>3.3285200000000001E-2</c:v>
                </c:pt>
                <c:pt idx="77">
                  <c:v>5.1804599999999999E-2</c:v>
                </c:pt>
                <c:pt idx="78">
                  <c:v>3.7301599999999997E-2</c:v>
                </c:pt>
                <c:pt idx="79">
                  <c:v>4.36379E-2</c:v>
                </c:pt>
                <c:pt idx="80">
                  <c:v>7.6662999999999995E-2</c:v>
                </c:pt>
                <c:pt idx="81">
                  <c:v>4.5683799999999997E-2</c:v>
                </c:pt>
                <c:pt idx="82">
                  <c:v>3.0781799999999998E-2</c:v>
                </c:pt>
                <c:pt idx="83">
                  <c:v>8.2905000000000006E-2</c:v>
                </c:pt>
                <c:pt idx="84">
                  <c:v>0.1209474</c:v>
                </c:pt>
                <c:pt idx="85">
                  <c:v>2.2914299999999999E-2</c:v>
                </c:pt>
                <c:pt idx="86">
                  <c:v>0.123795</c:v>
                </c:pt>
                <c:pt idx="87">
                  <c:v>0.1018667</c:v>
                </c:pt>
                <c:pt idx="88">
                  <c:v>5.7261699999999999E-2</c:v>
                </c:pt>
                <c:pt idx="89">
                  <c:v>6.3984700000000005E-2</c:v>
                </c:pt>
                <c:pt idx="90">
                  <c:v>2.71851E-2</c:v>
                </c:pt>
                <c:pt idx="91">
                  <c:v>2.63888E-2</c:v>
                </c:pt>
                <c:pt idx="92">
                  <c:v>5.8241000000000001E-2</c:v>
                </c:pt>
                <c:pt idx="93">
                  <c:v>4.4337000000000001E-2</c:v>
                </c:pt>
                <c:pt idx="94">
                  <c:v>3.8154500000000001E-2</c:v>
                </c:pt>
                <c:pt idx="95">
                  <c:v>0.10023459999999999</c:v>
                </c:pt>
                <c:pt idx="96">
                  <c:v>6.3571199999999994E-2</c:v>
                </c:pt>
                <c:pt idx="97">
                  <c:v>7.3268100000000003E-2</c:v>
                </c:pt>
                <c:pt idx="98">
                  <c:v>4.1685399999999997E-2</c:v>
                </c:pt>
                <c:pt idx="99">
                  <c:v>4.2492000000000002E-2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22C-4F8E-B8B8-A3D0DE108E9B}"/>
            </c:ext>
          </c:extLst>
        </c:ser>
        <c:ser>
          <c:idx val="4"/>
          <c:order val="4"/>
          <c:tx>
            <c:v>H: 1000 keV</c:v>
          </c:tx>
          <c:spPr>
            <a:ln w="15875">
              <a:solidFill>
                <a:srgbClr val="FFC000"/>
              </a:solidFill>
            </a:ln>
          </c:spPr>
          <c:marker>
            <c:symbol val="circle"/>
            <c:size val="2"/>
            <c:spPr>
              <a:solidFill>
                <a:srgbClr val="FF0000"/>
              </a:solidFill>
              <a:ln>
                <a:solidFill>
                  <a:srgbClr val="FFC000"/>
                </a:solidFill>
              </a:ln>
            </c:spPr>
          </c:marker>
          <c:xVal>
            <c:numRef>
              <c:f>Sheet1!$B$221:$B$320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Sheet1!$E$221:$E$320</c:f>
              <c:numCache>
                <c:formatCode>0.00E+00</c:formatCode>
                <c:ptCount val="100"/>
                <c:pt idx="0">
                  <c:v>4.2967700000000001E-3</c:v>
                </c:pt>
                <c:pt idx="1">
                  <c:v>1.3275613E-3</c:v>
                </c:pt>
                <c:pt idx="2">
                  <c:v>1.5075544000000001E-3</c:v>
                </c:pt>
                <c:pt idx="3">
                  <c:v>1.5496313E-3</c:v>
                </c:pt>
                <c:pt idx="4">
                  <c:v>1.8013969999999999E-3</c:v>
                </c:pt>
                <c:pt idx="5">
                  <c:v>1.5858829000000001E-3</c:v>
                </c:pt>
                <c:pt idx="6">
                  <c:v>1.7463960000000001E-3</c:v>
                </c:pt>
                <c:pt idx="7">
                  <c:v>1.6521109999999999E-3</c:v>
                </c:pt>
                <c:pt idx="8">
                  <c:v>1.6962980000000002E-3</c:v>
                </c:pt>
                <c:pt idx="9">
                  <c:v>1.8047229999999998E-3</c:v>
                </c:pt>
                <c:pt idx="10">
                  <c:v>1.6060504000000001E-3</c:v>
                </c:pt>
                <c:pt idx="11">
                  <c:v>1.8730840000000001E-3</c:v>
                </c:pt>
                <c:pt idx="12">
                  <c:v>1.8584319999999999E-3</c:v>
                </c:pt>
                <c:pt idx="13">
                  <c:v>2.1484709999999999E-3</c:v>
                </c:pt>
                <c:pt idx="14">
                  <c:v>1.69717E-3</c:v>
                </c:pt>
                <c:pt idx="15">
                  <c:v>1.8074860000000001E-3</c:v>
                </c:pt>
                <c:pt idx="16">
                  <c:v>2.512097E-3</c:v>
                </c:pt>
                <c:pt idx="17">
                  <c:v>2.1758379999999998E-3</c:v>
                </c:pt>
                <c:pt idx="18">
                  <c:v>2.4111670000000001E-3</c:v>
                </c:pt>
                <c:pt idx="19">
                  <c:v>2.070269E-3</c:v>
                </c:pt>
                <c:pt idx="20">
                  <c:v>2.2154750000000002E-3</c:v>
                </c:pt>
                <c:pt idx="21">
                  <c:v>2.08931E-3</c:v>
                </c:pt>
                <c:pt idx="22">
                  <c:v>3.2917200000000001E-3</c:v>
                </c:pt>
                <c:pt idx="23">
                  <c:v>4.0168280000000001E-2</c:v>
                </c:pt>
                <c:pt idx="24">
                  <c:v>2.2529099999999999E-3</c:v>
                </c:pt>
                <c:pt idx="25">
                  <c:v>2.4917749999999999E-3</c:v>
                </c:pt>
                <c:pt idx="26">
                  <c:v>3.0359900000000001E-3</c:v>
                </c:pt>
                <c:pt idx="27">
                  <c:v>2.3803599999999998E-3</c:v>
                </c:pt>
                <c:pt idx="28">
                  <c:v>2.5530430000000001E-3</c:v>
                </c:pt>
                <c:pt idx="29">
                  <c:v>2.3340420000000001E-3</c:v>
                </c:pt>
                <c:pt idx="30">
                  <c:v>2.5028949999999998E-3</c:v>
                </c:pt>
                <c:pt idx="31">
                  <c:v>2.0282049999999999E-3</c:v>
                </c:pt>
                <c:pt idx="32">
                  <c:v>2.5106529999999998E-3</c:v>
                </c:pt>
                <c:pt idx="33">
                  <c:v>2.3206989999999999E-3</c:v>
                </c:pt>
                <c:pt idx="34">
                  <c:v>2.0872460000000001E-3</c:v>
                </c:pt>
                <c:pt idx="35">
                  <c:v>2.1282300000000001E-3</c:v>
                </c:pt>
                <c:pt idx="36">
                  <c:v>2.6902100000000002E-3</c:v>
                </c:pt>
                <c:pt idx="37">
                  <c:v>2.5506000000000001E-3</c:v>
                </c:pt>
                <c:pt idx="38">
                  <c:v>2.9353880000000001E-3</c:v>
                </c:pt>
                <c:pt idx="39">
                  <c:v>2.4063999999999999E-3</c:v>
                </c:pt>
                <c:pt idx="40">
                  <c:v>6.0689000000000003E-3</c:v>
                </c:pt>
                <c:pt idx="41">
                  <c:v>2.987862E-3</c:v>
                </c:pt>
                <c:pt idx="42">
                  <c:v>2.9763440000000001E-3</c:v>
                </c:pt>
                <c:pt idx="43">
                  <c:v>4.0006E-3</c:v>
                </c:pt>
                <c:pt idx="44">
                  <c:v>2.9430660000000003E-3</c:v>
                </c:pt>
                <c:pt idx="45">
                  <c:v>2.8916910000000001E-3</c:v>
                </c:pt>
                <c:pt idx="46">
                  <c:v>7.5480900000000004E-3</c:v>
                </c:pt>
                <c:pt idx="47">
                  <c:v>2.783195E-3</c:v>
                </c:pt>
                <c:pt idx="48">
                  <c:v>6.3506099999999996E-3</c:v>
                </c:pt>
                <c:pt idx="49">
                  <c:v>3.62481E-3</c:v>
                </c:pt>
                <c:pt idx="50">
                  <c:v>4.1352899999999998E-3</c:v>
                </c:pt>
                <c:pt idx="51">
                  <c:v>4.0328999999999999E-3</c:v>
                </c:pt>
                <c:pt idx="52">
                  <c:v>8.4723200000000002E-3</c:v>
                </c:pt>
                <c:pt idx="53">
                  <c:v>3.6821500000000004E-3</c:v>
                </c:pt>
                <c:pt idx="54">
                  <c:v>6.3149E-3</c:v>
                </c:pt>
                <c:pt idx="55">
                  <c:v>2.5312920000000001E-3</c:v>
                </c:pt>
                <c:pt idx="56">
                  <c:v>4.3040000000000005E-3</c:v>
                </c:pt>
                <c:pt idx="57">
                  <c:v>5.70558E-3</c:v>
                </c:pt>
                <c:pt idx="58">
                  <c:v>4.4454899999999999E-3</c:v>
                </c:pt>
                <c:pt idx="59">
                  <c:v>4.3032399999999998E-3</c:v>
                </c:pt>
                <c:pt idx="60">
                  <c:v>3.5211699999999997E-3</c:v>
                </c:pt>
                <c:pt idx="61">
                  <c:v>8.4328479999999997E-2</c:v>
                </c:pt>
                <c:pt idx="62">
                  <c:v>3.088075E-3</c:v>
                </c:pt>
                <c:pt idx="63">
                  <c:v>9.4622899999999999E-3</c:v>
                </c:pt>
                <c:pt idx="64">
                  <c:v>3.6623999999999997E-3</c:v>
                </c:pt>
                <c:pt idx="65">
                  <c:v>5.46606E-3</c:v>
                </c:pt>
                <c:pt idx="66">
                  <c:v>4.6705499999999999E-3</c:v>
                </c:pt>
                <c:pt idx="67">
                  <c:v>3.3948099999999998E-3</c:v>
                </c:pt>
                <c:pt idx="68">
                  <c:v>2.7588280000000001E-3</c:v>
                </c:pt>
                <c:pt idx="69">
                  <c:v>3.1855399999999997E-3</c:v>
                </c:pt>
                <c:pt idx="70">
                  <c:v>6.4077800000000001E-3</c:v>
                </c:pt>
                <c:pt idx="71">
                  <c:v>3.9295379999999998E-2</c:v>
                </c:pt>
                <c:pt idx="72">
                  <c:v>5.77379E-3</c:v>
                </c:pt>
                <c:pt idx="73">
                  <c:v>3.2553019999999998E-3</c:v>
                </c:pt>
                <c:pt idx="74">
                  <c:v>3.5931800000000001E-3</c:v>
                </c:pt>
                <c:pt idx="75">
                  <c:v>5.7072600000000005E-3</c:v>
                </c:pt>
                <c:pt idx="76">
                  <c:v>9.2223900000000004E-3</c:v>
                </c:pt>
                <c:pt idx="77">
                  <c:v>5.0293200000000003E-3</c:v>
                </c:pt>
                <c:pt idx="78">
                  <c:v>7.3026299999999992E-3</c:v>
                </c:pt>
                <c:pt idx="79">
                  <c:v>5.9625400000000005E-3</c:v>
                </c:pt>
                <c:pt idx="80">
                  <c:v>3.83221E-3</c:v>
                </c:pt>
                <c:pt idx="81">
                  <c:v>4.3578100000000002E-3</c:v>
                </c:pt>
                <c:pt idx="82">
                  <c:v>5.9807599999999999E-3</c:v>
                </c:pt>
                <c:pt idx="83">
                  <c:v>7.3639399999999994E-3</c:v>
                </c:pt>
                <c:pt idx="84">
                  <c:v>4.1545899999999997E-3</c:v>
                </c:pt>
                <c:pt idx="85">
                  <c:v>6.0554500000000004E-3</c:v>
                </c:pt>
                <c:pt idx="86">
                  <c:v>4.8172700000000002E-3</c:v>
                </c:pt>
                <c:pt idx="87">
                  <c:v>1.0109970000000001E-2</c:v>
                </c:pt>
                <c:pt idx="88">
                  <c:v>4.6015600000000002E-3</c:v>
                </c:pt>
                <c:pt idx="89">
                  <c:v>2.8206300000000002E-3</c:v>
                </c:pt>
                <c:pt idx="90">
                  <c:v>1.265807E-2</c:v>
                </c:pt>
                <c:pt idx="91">
                  <c:v>7.1491800000000006E-3</c:v>
                </c:pt>
                <c:pt idx="92">
                  <c:v>3.039E-3</c:v>
                </c:pt>
                <c:pt idx="93">
                  <c:v>6.4695159999999998E-3</c:v>
                </c:pt>
                <c:pt idx="94">
                  <c:v>4.0573700000000002E-3</c:v>
                </c:pt>
                <c:pt idx="95">
                  <c:v>2.75866E-3</c:v>
                </c:pt>
                <c:pt idx="96">
                  <c:v>4.4942699999999999E-3</c:v>
                </c:pt>
                <c:pt idx="97">
                  <c:v>2.18841E-3</c:v>
                </c:pt>
                <c:pt idx="98">
                  <c:v>2.2470390000000002E-3</c:v>
                </c:pt>
                <c:pt idx="99">
                  <c:v>5.1811900000000004E-3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522C-4F8E-B8B8-A3D0DE108E9B}"/>
            </c:ext>
          </c:extLst>
        </c:ser>
        <c:ser>
          <c:idx val="5"/>
          <c:order val="5"/>
          <c:tx>
            <c:v>Ag: 150 keV</c:v>
          </c:tx>
          <c:spPr>
            <a:ln w="15875">
              <a:solidFill>
                <a:srgbClr val="7030A0"/>
              </a:solidFill>
            </a:ln>
          </c:spPr>
          <c:marker>
            <c:symbol val="plus"/>
            <c:size val="3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numRef>
              <c:f>Sheet1!$B$338:$B$437</c:f>
              <c:numCache>
                <c:formatCode>0.00E+00</c:formatCode>
                <c:ptCount val="100"/>
                <c:pt idx="0">
                  <c:v>0.40099999999999997</c:v>
                </c:pt>
                <c:pt idx="1">
                  <c:v>0.80099999999999993</c:v>
                </c:pt>
                <c:pt idx="2">
                  <c:v>1.2010000000000001</c:v>
                </c:pt>
                <c:pt idx="3">
                  <c:v>1.6010000000000002</c:v>
                </c:pt>
                <c:pt idx="4">
                  <c:v>2.0010000000000003</c:v>
                </c:pt>
                <c:pt idx="5">
                  <c:v>2.4010000000000002</c:v>
                </c:pt>
                <c:pt idx="6">
                  <c:v>2.8010000000000002</c:v>
                </c:pt>
                <c:pt idx="7">
                  <c:v>3.2009999999999996</c:v>
                </c:pt>
                <c:pt idx="8">
                  <c:v>3.601</c:v>
                </c:pt>
                <c:pt idx="9">
                  <c:v>4.0009999999999994</c:v>
                </c:pt>
                <c:pt idx="10">
                  <c:v>4.4009999999999998</c:v>
                </c:pt>
                <c:pt idx="11">
                  <c:v>4.8010000000000002</c:v>
                </c:pt>
                <c:pt idx="12">
                  <c:v>5.2009999999999996</c:v>
                </c:pt>
                <c:pt idx="13">
                  <c:v>5.601</c:v>
                </c:pt>
                <c:pt idx="14">
                  <c:v>6.0009999999999994</c:v>
                </c:pt>
                <c:pt idx="15">
                  <c:v>6.4010000000000007</c:v>
                </c:pt>
                <c:pt idx="16">
                  <c:v>6.8010000000000002</c:v>
                </c:pt>
                <c:pt idx="17">
                  <c:v>7.2010000000000005</c:v>
                </c:pt>
                <c:pt idx="18">
                  <c:v>7.6010000000000009</c:v>
                </c:pt>
                <c:pt idx="19">
                  <c:v>8.0010000000000012</c:v>
                </c:pt>
                <c:pt idx="20">
                  <c:v>8.4009999999999998</c:v>
                </c:pt>
                <c:pt idx="21">
                  <c:v>8.8010000000000002</c:v>
                </c:pt>
                <c:pt idx="22">
                  <c:v>9.2010000000000005</c:v>
                </c:pt>
                <c:pt idx="23">
                  <c:v>9.6010000000000009</c:v>
                </c:pt>
                <c:pt idx="24">
                  <c:v>10.001000000000001</c:v>
                </c:pt>
                <c:pt idx="25">
                  <c:v>10.401</c:v>
                </c:pt>
                <c:pt idx="26">
                  <c:v>10.801</c:v>
                </c:pt>
                <c:pt idx="27">
                  <c:v>11.201000000000001</c:v>
                </c:pt>
                <c:pt idx="28">
                  <c:v>11.601000000000001</c:v>
                </c:pt>
                <c:pt idx="29">
                  <c:v>12.001000000000001</c:v>
                </c:pt>
                <c:pt idx="30">
                  <c:v>12.401</c:v>
                </c:pt>
                <c:pt idx="31">
                  <c:v>12.800999999999998</c:v>
                </c:pt>
                <c:pt idx="32">
                  <c:v>13.200999999999999</c:v>
                </c:pt>
                <c:pt idx="33">
                  <c:v>13.600999999999999</c:v>
                </c:pt>
                <c:pt idx="34">
                  <c:v>14.000999999999999</c:v>
                </c:pt>
                <c:pt idx="35">
                  <c:v>14.401</c:v>
                </c:pt>
                <c:pt idx="36">
                  <c:v>14.800999999999998</c:v>
                </c:pt>
                <c:pt idx="37">
                  <c:v>15.200999999999999</c:v>
                </c:pt>
                <c:pt idx="38">
                  <c:v>15.600999999999999</c:v>
                </c:pt>
                <c:pt idx="39">
                  <c:v>16.000999999999998</c:v>
                </c:pt>
                <c:pt idx="40">
                  <c:v>16.401</c:v>
                </c:pt>
                <c:pt idx="41">
                  <c:v>16.800999999999998</c:v>
                </c:pt>
                <c:pt idx="42">
                  <c:v>17.201000000000001</c:v>
                </c:pt>
                <c:pt idx="43">
                  <c:v>17.600999999999999</c:v>
                </c:pt>
                <c:pt idx="44">
                  <c:v>18.000999999999998</c:v>
                </c:pt>
                <c:pt idx="45">
                  <c:v>18.401</c:v>
                </c:pt>
                <c:pt idx="46">
                  <c:v>18.800999999999998</c:v>
                </c:pt>
                <c:pt idx="47">
                  <c:v>19.201000000000001</c:v>
                </c:pt>
                <c:pt idx="48">
                  <c:v>19.600999999999999</c:v>
                </c:pt>
                <c:pt idx="49">
                  <c:v>20.000999999999998</c:v>
                </c:pt>
                <c:pt idx="50">
                  <c:v>20.401</c:v>
                </c:pt>
                <c:pt idx="51">
                  <c:v>20.800999999999998</c:v>
                </c:pt>
                <c:pt idx="52">
                  <c:v>21.201000000000001</c:v>
                </c:pt>
                <c:pt idx="53">
                  <c:v>21.600999999999999</c:v>
                </c:pt>
                <c:pt idx="54">
                  <c:v>22.000999999999998</c:v>
                </c:pt>
                <c:pt idx="55">
                  <c:v>22.401</c:v>
                </c:pt>
                <c:pt idx="56">
                  <c:v>22.800999999999998</c:v>
                </c:pt>
                <c:pt idx="57">
                  <c:v>23.201000000000001</c:v>
                </c:pt>
                <c:pt idx="58">
                  <c:v>23.600999999999999</c:v>
                </c:pt>
                <c:pt idx="59">
                  <c:v>24.000999999999998</c:v>
                </c:pt>
                <c:pt idx="60">
                  <c:v>24.401</c:v>
                </c:pt>
                <c:pt idx="61">
                  <c:v>24.800999999999998</c:v>
                </c:pt>
                <c:pt idx="62">
                  <c:v>25.201000000000001</c:v>
                </c:pt>
                <c:pt idx="63">
                  <c:v>25.600999999999999</c:v>
                </c:pt>
                <c:pt idx="64">
                  <c:v>26.000999999999998</c:v>
                </c:pt>
                <c:pt idx="65">
                  <c:v>26.401</c:v>
                </c:pt>
                <c:pt idx="66">
                  <c:v>26.800999999999998</c:v>
                </c:pt>
                <c:pt idx="67">
                  <c:v>27.201000000000001</c:v>
                </c:pt>
                <c:pt idx="68">
                  <c:v>27.600999999999999</c:v>
                </c:pt>
                <c:pt idx="69">
                  <c:v>28.000999999999998</c:v>
                </c:pt>
                <c:pt idx="70">
                  <c:v>28.401</c:v>
                </c:pt>
                <c:pt idx="71">
                  <c:v>28.800999999999998</c:v>
                </c:pt>
                <c:pt idx="72">
                  <c:v>29.201000000000001</c:v>
                </c:pt>
                <c:pt idx="73">
                  <c:v>29.600999999999999</c:v>
                </c:pt>
                <c:pt idx="74">
                  <c:v>30.000999999999998</c:v>
                </c:pt>
                <c:pt idx="75">
                  <c:v>30.401</c:v>
                </c:pt>
                <c:pt idx="76">
                  <c:v>30.800999999999998</c:v>
                </c:pt>
                <c:pt idx="77">
                  <c:v>31.201000000000001</c:v>
                </c:pt>
                <c:pt idx="78">
                  <c:v>31.600999999999999</c:v>
                </c:pt>
                <c:pt idx="79">
                  <c:v>32.000999999999998</c:v>
                </c:pt>
                <c:pt idx="80">
                  <c:v>32.400999999999996</c:v>
                </c:pt>
                <c:pt idx="81">
                  <c:v>32.801000000000002</c:v>
                </c:pt>
                <c:pt idx="82">
                  <c:v>33.201000000000001</c:v>
                </c:pt>
                <c:pt idx="83">
                  <c:v>33.600999999999999</c:v>
                </c:pt>
                <c:pt idx="84">
                  <c:v>34.000999999999998</c:v>
                </c:pt>
                <c:pt idx="85">
                  <c:v>34.400999999999996</c:v>
                </c:pt>
                <c:pt idx="86">
                  <c:v>34.801000000000002</c:v>
                </c:pt>
                <c:pt idx="87">
                  <c:v>35.201000000000001</c:v>
                </c:pt>
                <c:pt idx="88">
                  <c:v>35.600999999999999</c:v>
                </c:pt>
                <c:pt idx="89">
                  <c:v>36.000999999999998</c:v>
                </c:pt>
                <c:pt idx="90">
                  <c:v>36.400999999999996</c:v>
                </c:pt>
                <c:pt idx="91">
                  <c:v>36.801000000000002</c:v>
                </c:pt>
                <c:pt idx="92">
                  <c:v>37.201000000000001</c:v>
                </c:pt>
                <c:pt idx="93">
                  <c:v>37.600999999999999</c:v>
                </c:pt>
                <c:pt idx="94">
                  <c:v>38.000999999999998</c:v>
                </c:pt>
                <c:pt idx="95">
                  <c:v>38.400999999999996</c:v>
                </c:pt>
                <c:pt idx="96">
                  <c:v>38.801000000000002</c:v>
                </c:pt>
                <c:pt idx="97">
                  <c:v>39.201000000000001</c:v>
                </c:pt>
                <c:pt idx="98">
                  <c:v>39.600999999999999</c:v>
                </c:pt>
                <c:pt idx="99">
                  <c:v>40.000999999999998</c:v>
                </c:pt>
              </c:numCache>
            </c:numRef>
          </c:xVal>
          <c:yVal>
            <c:numRef>
              <c:f>Sheet1!$E$338:$E$437</c:f>
              <c:numCache>
                <c:formatCode>0.00E+00</c:formatCode>
                <c:ptCount val="100"/>
                <c:pt idx="0">
                  <c:v>118.65147</c:v>
                </c:pt>
                <c:pt idx="1">
                  <c:v>90.777187999999995</c:v>
                </c:pt>
                <c:pt idx="2">
                  <c:v>182.815248</c:v>
                </c:pt>
                <c:pt idx="3">
                  <c:v>115.87903999999999</c:v>
                </c:pt>
                <c:pt idx="4">
                  <c:v>178.380065</c:v>
                </c:pt>
                <c:pt idx="5">
                  <c:v>207.60362000000001</c:v>
                </c:pt>
                <c:pt idx="6">
                  <c:v>143.05715599999999</c:v>
                </c:pt>
                <c:pt idx="7">
                  <c:v>363.56514700000002</c:v>
                </c:pt>
                <c:pt idx="8">
                  <c:v>154.31159</c:v>
                </c:pt>
                <c:pt idx="9">
                  <c:v>186.084474</c:v>
                </c:pt>
                <c:pt idx="10">
                  <c:v>158.91917800000002</c:v>
                </c:pt>
                <c:pt idx="11">
                  <c:v>274.021928</c:v>
                </c:pt>
                <c:pt idx="12">
                  <c:v>186.129591</c:v>
                </c:pt>
                <c:pt idx="13">
                  <c:v>230.58539399999998</c:v>
                </c:pt>
                <c:pt idx="14">
                  <c:v>224.022974</c:v>
                </c:pt>
                <c:pt idx="15">
                  <c:v>263.48956199999998</c:v>
                </c:pt>
                <c:pt idx="16">
                  <c:v>275.43583999999998</c:v>
                </c:pt>
                <c:pt idx="17">
                  <c:v>201.11814999999999</c:v>
                </c:pt>
                <c:pt idx="18">
                  <c:v>171.65462199999999</c:v>
                </c:pt>
                <c:pt idx="19">
                  <c:v>236.90856400000001</c:v>
                </c:pt>
                <c:pt idx="20">
                  <c:v>198.76519100000002</c:v>
                </c:pt>
                <c:pt idx="21">
                  <c:v>237.925691</c:v>
                </c:pt>
                <c:pt idx="22">
                  <c:v>254.57612599999999</c:v>
                </c:pt>
                <c:pt idx="23">
                  <c:v>218.873347</c:v>
                </c:pt>
                <c:pt idx="24">
                  <c:v>190.87169499999999</c:v>
                </c:pt>
                <c:pt idx="25">
                  <c:v>161.846003</c:v>
                </c:pt>
                <c:pt idx="26">
                  <c:v>209.35419899999999</c:v>
                </c:pt>
                <c:pt idx="27">
                  <c:v>207.31322700000001</c:v>
                </c:pt>
                <c:pt idx="28">
                  <c:v>266.54753600000004</c:v>
                </c:pt>
                <c:pt idx="29">
                  <c:v>263.92349000000002</c:v>
                </c:pt>
                <c:pt idx="30">
                  <c:v>185.461735</c:v>
                </c:pt>
                <c:pt idx="31">
                  <c:v>176.93991800000001</c:v>
                </c:pt>
                <c:pt idx="32">
                  <c:v>257.01102500000002</c:v>
                </c:pt>
                <c:pt idx="33">
                  <c:v>176.58596399999999</c:v>
                </c:pt>
                <c:pt idx="34">
                  <c:v>195.90920499999999</c:v>
                </c:pt>
                <c:pt idx="35">
                  <c:v>249.677381</c:v>
                </c:pt>
                <c:pt idx="36">
                  <c:v>210.98372300000003</c:v>
                </c:pt>
                <c:pt idx="37">
                  <c:v>147.24874599999998</c:v>
                </c:pt>
                <c:pt idx="38">
                  <c:v>219.413094</c:v>
                </c:pt>
                <c:pt idx="39">
                  <c:v>175.29136800000001</c:v>
                </c:pt>
                <c:pt idx="40">
                  <c:v>206.87119200000001</c:v>
                </c:pt>
                <c:pt idx="41">
                  <c:v>223.37038199999998</c:v>
                </c:pt>
                <c:pt idx="42">
                  <c:v>197.02609899999999</c:v>
                </c:pt>
                <c:pt idx="43">
                  <c:v>166.40854200000001</c:v>
                </c:pt>
                <c:pt idx="44">
                  <c:v>167.76587499999999</c:v>
                </c:pt>
                <c:pt idx="45">
                  <c:v>157.10712900000001</c:v>
                </c:pt>
                <c:pt idx="46">
                  <c:v>171.886098</c:v>
                </c:pt>
                <c:pt idx="47">
                  <c:v>231.449465</c:v>
                </c:pt>
                <c:pt idx="48">
                  <c:v>180.19212100000001</c:v>
                </c:pt>
                <c:pt idx="49">
                  <c:v>166.60038</c:v>
                </c:pt>
                <c:pt idx="50">
                  <c:v>169.85670200000001</c:v>
                </c:pt>
                <c:pt idx="51">
                  <c:v>182.87433099999998</c:v>
                </c:pt>
                <c:pt idx="52">
                  <c:v>201.69469700000002</c:v>
                </c:pt>
                <c:pt idx="53">
                  <c:v>178.597623</c:v>
                </c:pt>
                <c:pt idx="54">
                  <c:v>209.87967799999998</c:v>
                </c:pt>
                <c:pt idx="55">
                  <c:v>165.600551</c:v>
                </c:pt>
                <c:pt idx="56">
                  <c:v>185.27475200000001</c:v>
                </c:pt>
                <c:pt idx="57">
                  <c:v>206.80712</c:v>
                </c:pt>
                <c:pt idx="58">
                  <c:v>194.28913500000002</c:v>
                </c:pt>
                <c:pt idx="59">
                  <c:v>162.67201399999999</c:v>
                </c:pt>
                <c:pt idx="60">
                  <c:v>211.47585800000002</c:v>
                </c:pt>
                <c:pt idx="61">
                  <c:v>166.486152</c:v>
                </c:pt>
                <c:pt idx="62">
                  <c:v>144.56314900000001</c:v>
                </c:pt>
                <c:pt idx="63">
                  <c:v>184.161227</c:v>
                </c:pt>
                <c:pt idx="64">
                  <c:v>185.411328</c:v>
                </c:pt>
                <c:pt idx="65">
                  <c:v>162.837737</c:v>
                </c:pt>
                <c:pt idx="66">
                  <c:v>196.336536</c:v>
                </c:pt>
                <c:pt idx="67">
                  <c:v>215.84234800000002</c:v>
                </c:pt>
                <c:pt idx="68">
                  <c:v>162.484464</c:v>
                </c:pt>
                <c:pt idx="69">
                  <c:v>178.43938600000001</c:v>
                </c:pt>
                <c:pt idx="70">
                  <c:v>161.408039</c:v>
                </c:pt>
                <c:pt idx="71">
                  <c:v>141.63575300000002</c:v>
                </c:pt>
                <c:pt idx="72">
                  <c:v>127.86588499999999</c:v>
                </c:pt>
                <c:pt idx="73">
                  <c:v>164.120822</c:v>
                </c:pt>
                <c:pt idx="74">
                  <c:v>186.161046</c:v>
                </c:pt>
                <c:pt idx="75">
                  <c:v>187.71240900000001</c:v>
                </c:pt>
                <c:pt idx="76">
                  <c:v>172.513002</c:v>
                </c:pt>
                <c:pt idx="77">
                  <c:v>206.15967499999999</c:v>
                </c:pt>
                <c:pt idx="78">
                  <c:v>181.421088</c:v>
                </c:pt>
                <c:pt idx="79">
                  <c:v>173.605199</c:v>
                </c:pt>
                <c:pt idx="80">
                  <c:v>174.23228499999999</c:v>
                </c:pt>
                <c:pt idx="81">
                  <c:v>159.332673</c:v>
                </c:pt>
                <c:pt idx="82">
                  <c:v>160.56481400000001</c:v>
                </c:pt>
                <c:pt idx="83">
                  <c:v>137.24801600000001</c:v>
                </c:pt>
                <c:pt idx="84">
                  <c:v>161.40108600000002</c:v>
                </c:pt>
                <c:pt idx="85">
                  <c:v>170.741096</c:v>
                </c:pt>
                <c:pt idx="86">
                  <c:v>260.71328599999998</c:v>
                </c:pt>
                <c:pt idx="87">
                  <c:v>137.345607</c:v>
                </c:pt>
                <c:pt idx="88">
                  <c:v>190.633825</c:v>
                </c:pt>
                <c:pt idx="89">
                  <c:v>165.16581300000001</c:v>
                </c:pt>
                <c:pt idx="90">
                  <c:v>163.222644</c:v>
                </c:pt>
                <c:pt idx="91">
                  <c:v>197.36666500000001</c:v>
                </c:pt>
                <c:pt idx="92">
                  <c:v>140.110648</c:v>
                </c:pt>
                <c:pt idx="93">
                  <c:v>153.741243</c:v>
                </c:pt>
                <c:pt idx="94">
                  <c:v>131.86563900000002</c:v>
                </c:pt>
                <c:pt idx="95">
                  <c:v>92.54721099999999</c:v>
                </c:pt>
                <c:pt idx="96">
                  <c:v>121.309724</c:v>
                </c:pt>
                <c:pt idx="97">
                  <c:v>107.37147900000001</c:v>
                </c:pt>
                <c:pt idx="98">
                  <c:v>140.82748699999999</c:v>
                </c:pt>
                <c:pt idx="99">
                  <c:v>182.56369000000001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5-522C-4F8E-B8B8-A3D0DE108E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4191984"/>
        <c:axId val="374192376"/>
      </c:scatterChart>
      <c:valAx>
        <c:axId val="374191984"/>
        <c:scaling>
          <c:orientation val="minMax"/>
          <c:max val="4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altLang="en-US" sz="1800" dirty="0"/>
                  <a:t>Depth [nm]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74192376"/>
        <c:crossesAt val="1.0000000000000022E-4"/>
        <c:crossBetween val="midCat"/>
        <c:majorUnit val="5"/>
      </c:valAx>
      <c:valAx>
        <c:axId val="374192376"/>
        <c:scaling>
          <c:logBase val="10"/>
          <c:orientation val="minMax"/>
        </c:scaling>
        <c:delete val="0"/>
        <c:axPos val="l"/>
        <c:majorGridlines>
          <c:spPr>
            <a:ln w="3175"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altLang="en-US" sz="1800" dirty="0"/>
                  <a:t>Phonon energy [eV/0.1</a:t>
                </a:r>
                <a:r>
                  <a:rPr lang="en-US" altLang="en-US" sz="1800" baseline="0" dirty="0"/>
                  <a:t> nm</a:t>
                </a:r>
                <a:r>
                  <a:rPr lang="en-US" altLang="en-US" sz="1800" dirty="0"/>
                  <a:t>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37419198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5985864235402134"/>
          <c:y val="0.37790129737488082"/>
          <c:w val="0.1996715176115034"/>
          <c:h val="0.3331735874823731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94A61-067F-4F41-8E13-6D8676C8F73B}" type="datetimeFigureOut">
              <a:rPr kumimoji="1" lang="ja-JP" altLang="en-US" smtClean="0"/>
              <a:t>2018/5/26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052CD-7E4E-42A0-9910-948D3AC33A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35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018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816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704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638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If we know</a:t>
            </a:r>
            <a:r>
              <a:rPr kumimoji="1" lang="en-US" altLang="ja-JP" baseline="0" dirty="0" smtClean="0"/>
              <a:t> energy deposition in </a:t>
            </a:r>
            <a:r>
              <a:rPr kumimoji="1" lang="en-US" altLang="ja-JP" baseline="0" dirty="0" err="1" smtClean="0"/>
              <a:t>AgBr</a:t>
            </a:r>
            <a:r>
              <a:rPr kumimoji="1" lang="en-US" altLang="ja-JP" baseline="0" dirty="0" smtClean="0"/>
              <a:t> crystal, we can estimate quenching factor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B0E70-2683-44D3-ADD7-1BF588C7F31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4028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9031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32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B0E70-2683-44D3-ADD7-1BF588C7F31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512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200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044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14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8020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7316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4964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B0E70-2683-44D3-ADD7-1BF588C7F312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7334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B0E70-2683-44D3-ADD7-1BF588C7F312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772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3E414-B36E-4A61-8354-F6659D0F4839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4256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3E414-B36E-4A61-8354-F6659D0F4839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7282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ゲインは</a:t>
            </a:r>
            <a:r>
              <a:rPr kumimoji="1" lang="en-US" altLang="ja-JP" dirty="0"/>
              <a:t>1</a:t>
            </a:r>
            <a:r>
              <a:rPr kumimoji="1" lang="ja-JP" altLang="en-US" dirty="0"/>
              <a:t>ピクセルの出力電荷を素電荷で割ったもの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(0.24*10^-3)/50*8*10^-9/20/(1.6*10^-19)</a:t>
            </a:r>
            <a:r>
              <a:rPr kumimoji="1" lang="ja-JP" altLang="en-US" dirty="0"/>
              <a:t>＝</a:t>
            </a:r>
            <a:r>
              <a:rPr kumimoji="1" lang="en-US" altLang="ja-JP" dirty="0"/>
              <a:t>8.6</a:t>
            </a:r>
            <a:r>
              <a:rPr kumimoji="1" lang="ja-JP" altLang="en-US" dirty="0"/>
              <a:t>*</a:t>
            </a:r>
            <a:r>
              <a:rPr kumimoji="1" lang="en-US" altLang="ja-JP" dirty="0"/>
              <a:t>10^5</a:t>
            </a:r>
          </a:p>
          <a:p>
            <a:r>
              <a:rPr kumimoji="1" lang="en-US" altLang="ja-JP" dirty="0"/>
              <a:t>0.056 pF</a:t>
            </a:r>
          </a:p>
          <a:p>
            <a:r>
              <a:rPr kumimoji="1" lang="en-US" altLang="ja-JP" dirty="0"/>
              <a:t>0.1 V</a:t>
            </a:r>
            <a:r>
              <a:rPr kumimoji="1" lang="ja-JP" altLang="en-US" dirty="0"/>
              <a:t>でゲイン</a:t>
            </a:r>
            <a:r>
              <a:rPr kumimoji="1" lang="en-US" altLang="ja-JP" dirty="0"/>
              <a:t>2.8</a:t>
            </a:r>
            <a:r>
              <a:rPr kumimoji="1" lang="ja-JP" altLang="en-US" dirty="0"/>
              <a:t>変わる</a:t>
            </a:r>
            <a:endParaRPr kumimoji="1" lang="en-US" altLang="ja-JP" dirty="0"/>
          </a:p>
          <a:p>
            <a:r>
              <a:rPr kumimoji="1" lang="en-US" altLang="ja-JP" dirty="0"/>
              <a:t>0.2 V</a:t>
            </a:r>
            <a:r>
              <a:rPr kumimoji="1" lang="ja-JP" altLang="en-US" dirty="0"/>
              <a:t>で波高値１変わるかどうかくらい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3CBBA-B2DF-462A-A49A-35B17E76BE0F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73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939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49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4509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50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113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3CBBA-B2DF-462A-A49A-35B17E76BE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278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260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9799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3CBBA-B2DF-462A-A49A-35B17E76BE0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7418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8818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7305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Concerning g-ray, main</a:t>
            </a:r>
            <a:r>
              <a:rPr kumimoji="1" lang="en-US" altLang="ja-JP" baseline="0" dirty="0" smtClean="0"/>
              <a:t> component from am source is around 60keV, but almost of them are through NIT, because the absorption rate is very small. So main component of g-ray absorbed by NIT are 10-20 </a:t>
            </a:r>
            <a:r>
              <a:rPr kumimoji="1" lang="en-US" altLang="ja-JP" baseline="0" dirty="0" err="1" smtClean="0"/>
              <a:t>keV</a:t>
            </a:r>
            <a:r>
              <a:rPr kumimoji="1" lang="en-US" altLang="ja-JP" baseline="0" dirty="0" smtClean="0"/>
              <a:t>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052CD-7E4E-42A0-9910-948D3AC33AC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58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D443-F589-4265-B12C-20F8614C7FA7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231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FEECB-7C26-4E13-B3D8-7EE9D35DEA23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569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F5528-8BA3-480F-9299-B15168E69F10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19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DDE7E-759D-4277-82A2-9BE0C6D5CEEB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17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B31C-1584-4A3A-8CCD-66267CD9F07A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78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B3523-3C2E-4082-90E0-085212CF034A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006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5ECEE-BBD8-416B-A699-6D1D733CB88B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05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EB8FF-3CA2-42C3-A813-50C378BD722C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861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244CF-F7BA-41E2-A19B-81F3681BA39A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914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5ACB6-9D26-4A6B-8826-065F0EC2F7F9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559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B3CC5-73FF-4987-BB6D-89BD7A33B05E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31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910B6-9E70-4B05-B4D5-73A179CC114B}" type="datetime1">
              <a:rPr kumimoji="1" lang="ja-JP" altLang="en-US" smtClean="0"/>
              <a:t>2018/5/30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7BCB5-889E-481A-BFC7-D6A5CE4993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19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8.pn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5" Type="http://schemas.microsoft.com/office/2007/relationships/hdphoto" Target="../media/hdphoto3.wdp"/><Relationship Id="rId4" Type="http://schemas.openxmlformats.org/officeDocument/2006/relationships/image" Target="../media/image65.png"/><Relationship Id="rId9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OV"/><Relationship Id="rId1" Type="http://schemas.openxmlformats.org/officeDocument/2006/relationships/vide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2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75347" y="1122363"/>
            <a:ext cx="9733547" cy="2387600"/>
          </a:xfrm>
        </p:spPr>
        <p:txBody>
          <a:bodyPr>
            <a:normAutofit/>
          </a:bodyPr>
          <a:lstStyle/>
          <a:p>
            <a:r>
              <a:rPr kumimoji="1" lang="en-US" altLang="ja-JP" sz="4800" dirty="0" smtClean="0"/>
              <a:t>Study for luminescence of fine-grained emulsion by charged particles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946358"/>
            <a:ext cx="9144000" cy="1215190"/>
          </a:xfrm>
        </p:spPr>
        <p:txBody>
          <a:bodyPr>
            <a:normAutofit/>
          </a:bodyPr>
          <a:lstStyle/>
          <a:p>
            <a:r>
              <a:rPr lang="en-US" altLang="ja-JP" sz="3600" baseline="30000" dirty="0" smtClean="0"/>
              <a:t>2018/05/30</a:t>
            </a:r>
          </a:p>
          <a:p>
            <a:r>
              <a:rPr lang="en-US" altLang="ja-JP" sz="3600" baseline="30000" dirty="0" smtClean="0"/>
              <a:t>T. </a:t>
            </a:r>
            <a:r>
              <a:rPr lang="en-US" altLang="ja-JP" sz="3600" baseline="30000" dirty="0" err="1" smtClean="0"/>
              <a:t>Shiraishi</a:t>
            </a:r>
            <a:r>
              <a:rPr lang="en-US" altLang="ja-JP" sz="3600" baseline="30000" dirty="0" smtClean="0"/>
              <a:t> @ </a:t>
            </a:r>
            <a:r>
              <a:rPr lang="en-US" altLang="ja-JP" sz="3600" baseline="30000" dirty="0" err="1" smtClean="0"/>
              <a:t>NEWSdm</a:t>
            </a:r>
            <a:r>
              <a:rPr lang="en-US" altLang="ja-JP" sz="3600" baseline="30000" dirty="0" smtClean="0"/>
              <a:t> meeting (</a:t>
            </a:r>
            <a:r>
              <a:rPr lang="en-US" altLang="ja-JP" sz="3600" baseline="30000" dirty="0" err="1" smtClean="0"/>
              <a:t>Anacapri</a:t>
            </a:r>
            <a:r>
              <a:rPr lang="en-US" altLang="ja-JP" sz="3600" baseline="30000" dirty="0" smtClean="0"/>
              <a:t>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47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8"/>
    </mc:Choice>
    <mc:Fallback xmlns="">
      <p:transition spd="slow" advTm="269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" t="7528" r="8159" b="2467"/>
          <a:stretch/>
        </p:blipFill>
        <p:spPr>
          <a:xfrm>
            <a:off x="6352668" y="1919968"/>
            <a:ext cx="5113422" cy="368851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MPPC waveform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" t="7528" r="8950" b="2467"/>
          <a:stretch/>
        </p:blipFill>
        <p:spPr>
          <a:xfrm>
            <a:off x="681784" y="1888958"/>
            <a:ext cx="5153790" cy="3737412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129759" y="2677802"/>
            <a:ext cx="20415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/>
              <a:t>10000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events overlay plot</a:t>
            </a:r>
            <a:endParaRPr lang="en-US" altLang="ja-JP" b="1" dirty="0" smtClean="0"/>
          </a:p>
          <a:p>
            <a:pPr algn="ctr"/>
            <a:r>
              <a:rPr lang="en-US" altLang="ja-JP" b="1" dirty="0" smtClean="0"/>
              <a:t>@88K</a:t>
            </a:r>
            <a:endParaRPr lang="en-US" altLang="ja-JP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109097" y="5702383"/>
            <a:ext cx="2124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3269097" y="5699705"/>
            <a:ext cx="2484000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838200" y="5822869"/>
            <a:ext cx="2492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pre-trigger 288ns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</a:t>
            </a:r>
            <a:r>
              <a:rPr lang="en-US" altLang="ja-JP" dirty="0" smtClean="0"/>
              <a:t>for pedestal correction)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697108" y="5822869"/>
            <a:ext cx="57897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post-trigger </a:t>
            </a:r>
            <a:r>
              <a:rPr lang="en-US" altLang="ja-JP" dirty="0" smtClean="0"/>
              <a:t>320</a:t>
            </a:r>
            <a:r>
              <a:rPr kumimoji="1" lang="en-US" altLang="ja-JP" dirty="0" smtClean="0"/>
              <a:t>ns</a:t>
            </a:r>
            <a:endParaRPr kumimoji="1" lang="en-US" altLang="ja-JP" dirty="0" smtClean="0"/>
          </a:p>
          <a:p>
            <a:r>
              <a:rPr lang="en-US" altLang="ja-JP" dirty="0" smtClean="0"/>
              <a:t>Integral ADC (Charge)</a:t>
            </a:r>
            <a:r>
              <a:rPr lang="ja-JP" altLang="en-US" dirty="0" smtClean="0"/>
              <a:t>　</a:t>
            </a:r>
            <a:r>
              <a:rPr lang="en-US" altLang="ja-JP" dirty="0" smtClean="0">
                <a:sym typeface="Wingdings" panose="05000000000000000000" pitchFamily="2" charset="2"/>
              </a:rPr>
              <a:t></a:t>
            </a:r>
            <a:r>
              <a:rPr lang="ja-JP" altLang="en-US" dirty="0" smtClean="0"/>
              <a:t>　</a:t>
            </a:r>
            <a:r>
              <a:rPr lang="en-US" altLang="ja-JP" sz="2000" b="1" u="sng" dirty="0" smtClean="0"/>
              <a:t>Index of number of photon</a:t>
            </a:r>
            <a:endParaRPr kumimoji="1" lang="ja-JP" altLang="en-US" b="1" u="sng" dirty="0"/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3250867" y="2003216"/>
            <a:ext cx="0" cy="4505740"/>
          </a:xfrm>
          <a:prstGeom prst="line">
            <a:avLst/>
          </a:prstGeom>
          <a:ln w="381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2284690" y="1387537"/>
            <a:ext cx="243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Symbol" panose="05050102010706020507" pitchFamily="18" charset="2"/>
              </a:rPr>
              <a:t>a</a:t>
            </a:r>
            <a:r>
              <a:rPr lang="en-US" altLang="ja-JP" sz="2400" dirty="0" smtClean="0"/>
              <a:t>-ray exposure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89187" y="2011060"/>
            <a:ext cx="214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trigger by 1p.e. level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90439" y="1425292"/>
            <a:ext cx="243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Symbol" panose="05050102010706020507" pitchFamily="18" charset="2"/>
              </a:rPr>
              <a:t>g</a:t>
            </a:r>
            <a:r>
              <a:rPr lang="en-US" altLang="ja-JP" sz="2400" dirty="0" smtClean="0"/>
              <a:t>-ray exposure</a:t>
            </a:r>
            <a:endParaRPr kumimoji="1" lang="ja-JP" altLang="en-US" sz="2400" dirty="0"/>
          </a:p>
        </p:txBody>
      </p:sp>
      <p:sp>
        <p:nvSpPr>
          <p:cNvPr id="17" name="正方形/長方形 16"/>
          <p:cNvSpPr/>
          <p:nvPr/>
        </p:nvSpPr>
        <p:spPr>
          <a:xfrm>
            <a:off x="6867782" y="2677802"/>
            <a:ext cx="20415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/>
              <a:t>10000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events overlay plot</a:t>
            </a:r>
            <a:endParaRPr lang="en-US" altLang="ja-JP" b="1" dirty="0" smtClean="0"/>
          </a:p>
          <a:p>
            <a:pPr algn="ctr"/>
            <a:r>
              <a:rPr lang="en-US" altLang="ja-JP" b="1" dirty="0" smtClean="0"/>
              <a:t>@88K</a:t>
            </a:r>
            <a:endParaRPr lang="en-US" altLang="ja-JP" b="1" dirty="0"/>
          </a:p>
        </p:txBody>
      </p:sp>
    </p:spTree>
    <p:extLst>
      <p:ext uri="{BB962C8B-B14F-4D97-AF65-F5344CB8AC3E}">
        <p14:creationId xmlns:p14="http://schemas.microsoft.com/office/powerpoint/2010/main" val="8765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83" t="9436" r="4348" b="3218"/>
          <a:stretch/>
        </p:blipFill>
        <p:spPr>
          <a:xfrm>
            <a:off x="195947" y="2565841"/>
            <a:ext cx="4734406" cy="341731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83" t="9132" r="4348" b="3521"/>
          <a:stretch/>
        </p:blipFill>
        <p:spPr>
          <a:xfrm>
            <a:off x="4985440" y="2172843"/>
            <a:ext cx="6223275" cy="449198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Integral ADC (Charge)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918755" y="2361296"/>
            <a:ext cx="915" cy="33538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H="1">
            <a:off x="1240965" y="2910395"/>
            <a:ext cx="915" cy="33538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E34934D1-66F3-4D8D-9A73-76038455922C}"/>
              </a:ext>
            </a:extLst>
          </p:cNvPr>
          <p:cNvSpPr/>
          <p:nvPr/>
        </p:nvSpPr>
        <p:spPr>
          <a:xfrm>
            <a:off x="559057" y="1938036"/>
            <a:ext cx="8742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1 </a:t>
            </a:r>
            <a:r>
              <a:rPr lang="en-US" altLang="ja-JP" sz="2000" dirty="0" err="1" smtClean="0"/>
              <a:t>p.e.</a:t>
            </a:r>
            <a:endParaRPr lang="ja-JP" altLang="en-US" sz="20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E34934D1-66F3-4D8D-9A73-76038455922C}"/>
              </a:ext>
            </a:extLst>
          </p:cNvPr>
          <p:cNvSpPr/>
          <p:nvPr/>
        </p:nvSpPr>
        <p:spPr>
          <a:xfrm>
            <a:off x="1065418" y="2533435"/>
            <a:ext cx="8742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/>
              <a:t>2</a:t>
            </a:r>
            <a:r>
              <a:rPr lang="en-US" altLang="ja-JP" sz="2000" dirty="0" smtClean="0"/>
              <a:t> </a:t>
            </a:r>
            <a:r>
              <a:rPr lang="en-US" altLang="ja-JP" sz="2000" dirty="0" err="1" smtClean="0"/>
              <a:t>p.e.</a:t>
            </a:r>
            <a:endParaRPr lang="ja-JP" altLang="en-US" sz="2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491801" y="2233546"/>
            <a:ext cx="936000" cy="4068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/>
          <p:nvPr/>
        </p:nvCxnSpPr>
        <p:spPr>
          <a:xfrm flipH="1">
            <a:off x="3942923" y="4316078"/>
            <a:ext cx="1520408" cy="199125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>
            <a:extLst>
              <a:ext uri="{FF2B5EF4-FFF2-40B4-BE49-F238E27FC236}">
                <a16:creationId xmlns="" xmlns:a16="http://schemas.microsoft.com/office/drawing/2014/main" id="{E34934D1-66F3-4D8D-9A73-76038455922C}"/>
              </a:ext>
            </a:extLst>
          </p:cNvPr>
          <p:cNvSpPr/>
          <p:nvPr/>
        </p:nvSpPr>
        <p:spPr>
          <a:xfrm>
            <a:off x="6934162" y="3950269"/>
            <a:ext cx="51384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15 ~ 60 </a:t>
            </a:r>
            <a:r>
              <a:rPr lang="en-US" altLang="ja-JP" sz="2000" dirty="0" err="1" smtClean="0"/>
              <a:t>p.e.</a:t>
            </a:r>
            <a:endParaRPr lang="en-US" altLang="ja-JP" sz="2000" dirty="0"/>
          </a:p>
          <a:p>
            <a:r>
              <a:rPr lang="en-US" altLang="ja-JP" sz="2000" dirty="0" smtClean="0"/>
              <a:t>This rate is same as number of exposed  </a:t>
            </a:r>
            <a:r>
              <a:rPr lang="en-US" altLang="ja-JP" sz="2000" dirty="0" smtClean="0">
                <a:latin typeface="Symbol" panose="05050102010706020507" pitchFamily="18" charset="2"/>
              </a:rPr>
              <a:t>a</a:t>
            </a:r>
            <a:r>
              <a:rPr lang="en-US" altLang="ja-JP" sz="2000" dirty="0" smtClean="0"/>
              <a:t>-ray</a:t>
            </a:r>
          </a:p>
        </p:txBody>
      </p:sp>
      <p:sp>
        <p:nvSpPr>
          <p:cNvPr id="15" name="右中かっこ 14"/>
          <p:cNvSpPr/>
          <p:nvPr/>
        </p:nvSpPr>
        <p:spPr>
          <a:xfrm rot="16200000">
            <a:off x="8211660" y="3372027"/>
            <a:ext cx="273453" cy="3263169"/>
          </a:xfrm>
          <a:prstGeom prst="rightBrace">
            <a:avLst>
              <a:gd name="adj1" fmla="val 36395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t="7643" r="6935" b="2189"/>
          <a:stretch/>
        </p:blipFill>
        <p:spPr>
          <a:xfrm>
            <a:off x="7510942" y="404696"/>
            <a:ext cx="4525910" cy="321919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716008" y="32060"/>
            <a:ext cx="4532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Long waveform data (t</a:t>
            </a:r>
            <a:r>
              <a:rPr kumimoji="1" lang="en-US" altLang="ja-JP" sz="2000" dirty="0" smtClean="0"/>
              <a:t>ime window 8</a:t>
            </a:r>
            <a:r>
              <a:rPr kumimoji="1" lang="en-US" altLang="ja-JP" sz="2000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sz="2000" dirty="0" smtClean="0"/>
              <a:t>s)</a:t>
            </a:r>
            <a:endParaRPr kumimoji="1" lang="ja-JP" altLang="en-US" sz="20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189845" y="694075"/>
            <a:ext cx="364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66FF"/>
                </a:solidFill>
              </a:rPr>
              <a:t>F</a:t>
            </a:r>
            <a:r>
              <a:rPr lang="en-US" altLang="ja-JP" sz="2400" b="1" dirty="0" smtClean="0">
                <a:solidFill>
                  <a:srgbClr val="FF66FF"/>
                </a:solidFill>
              </a:rPr>
              <a:t>luorescence</a:t>
            </a:r>
            <a:r>
              <a:rPr kumimoji="1" lang="ja-JP" altLang="en-US" sz="2400" b="1" dirty="0" smtClean="0">
                <a:solidFill>
                  <a:srgbClr val="FF66FF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FF66FF"/>
                </a:solidFill>
              </a:rPr>
              <a:t>(15~60p.e.)</a:t>
            </a:r>
            <a:endParaRPr kumimoji="1" lang="ja-JP" altLang="en-US" sz="2400" b="1" dirty="0">
              <a:solidFill>
                <a:srgbClr val="FF66FF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052218" y="1859340"/>
            <a:ext cx="2662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FFC000"/>
                </a:solidFill>
              </a:rPr>
              <a:t>P</a:t>
            </a:r>
            <a:r>
              <a:rPr lang="en-US" altLang="ja-JP" sz="2400" b="1" dirty="0" smtClean="0">
                <a:solidFill>
                  <a:srgbClr val="FFC000"/>
                </a:solidFill>
              </a:rPr>
              <a:t>hosphorescence</a:t>
            </a:r>
            <a:endParaRPr kumimoji="1" lang="ja-JP" altLang="en-US" sz="2400" b="1" dirty="0">
              <a:solidFill>
                <a:srgbClr val="FFC000"/>
              </a:solidFill>
            </a:endParaRPr>
          </a:p>
        </p:txBody>
      </p:sp>
      <p:sp>
        <p:nvSpPr>
          <p:cNvPr id="22" name="右中かっこ 21"/>
          <p:cNvSpPr/>
          <p:nvPr/>
        </p:nvSpPr>
        <p:spPr>
          <a:xfrm rot="16200000">
            <a:off x="9955090" y="930523"/>
            <a:ext cx="325129" cy="3441761"/>
          </a:xfrm>
          <a:prstGeom prst="rightBrace">
            <a:avLst>
              <a:gd name="adj1" fmla="val 36395"/>
              <a:gd name="adj2" fmla="val 50000"/>
            </a:avLst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C0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8189845" y="1155740"/>
            <a:ext cx="306455" cy="355008"/>
          </a:xfrm>
          <a:prstGeom prst="straightConnector1">
            <a:avLst/>
          </a:prstGeom>
          <a:ln w="31750">
            <a:solidFill>
              <a:srgbClr val="FF66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矢印 24"/>
          <p:cNvSpPr/>
          <p:nvPr/>
        </p:nvSpPr>
        <p:spPr>
          <a:xfrm rot="17323950">
            <a:off x="8826591" y="3636137"/>
            <a:ext cx="468057" cy="7134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87858" y="5751443"/>
            <a:ext cx="1864141" cy="4616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66FF"/>
                </a:solidFill>
              </a:rPr>
              <a:t>F</a:t>
            </a:r>
            <a:r>
              <a:rPr lang="en-US" altLang="ja-JP" sz="2400" b="1" dirty="0" smtClean="0">
                <a:solidFill>
                  <a:srgbClr val="FF66FF"/>
                </a:solidFill>
              </a:rPr>
              <a:t>luorescence</a:t>
            </a:r>
            <a:endParaRPr kumimoji="1" lang="ja-JP" altLang="en-US" sz="2400" b="1" dirty="0">
              <a:solidFill>
                <a:srgbClr val="FF66FF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45617" y="3737776"/>
            <a:ext cx="2511686" cy="46166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FFC000"/>
                </a:solidFill>
              </a:rPr>
              <a:t>Phosphorescence</a:t>
            </a:r>
            <a:endParaRPr lang="ja-JP" altLang="en-US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34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animBg="1"/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Detected </a:t>
            </a:r>
            <a:r>
              <a:rPr lang="en-US" altLang="ja-JP" dirty="0" smtClean="0"/>
              <a:t>number of photon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" t="7644" r="7633" b="2188"/>
          <a:stretch/>
        </p:blipFill>
        <p:spPr>
          <a:xfrm>
            <a:off x="6180030" y="1647787"/>
            <a:ext cx="5620562" cy="3982569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" t="7885" r="7807" b="2432"/>
          <a:stretch/>
        </p:blipFill>
        <p:spPr>
          <a:xfrm>
            <a:off x="370768" y="1673278"/>
            <a:ext cx="5553050" cy="3906138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2717800" y="5579416"/>
            <a:ext cx="53321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1p.e</a:t>
            </a:r>
            <a:r>
              <a:rPr lang="en-US" altLang="ja-JP" dirty="0" smtClean="0"/>
              <a:t>. </a:t>
            </a:r>
            <a:r>
              <a:rPr lang="en-US" altLang="ja-JP" dirty="0" smtClean="0"/>
              <a:t>peak decision accuracy</a:t>
            </a:r>
            <a:r>
              <a:rPr lang="ja-JP" altLang="en-US" dirty="0" smtClean="0"/>
              <a:t> </a:t>
            </a:r>
            <a:r>
              <a:rPr lang="en-US" altLang="ja-JP" dirty="0" smtClean="0"/>
              <a:t>~ </a:t>
            </a:r>
            <a:r>
              <a:rPr lang="en-US" altLang="ja-JP" dirty="0" smtClean="0"/>
              <a:t>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E</a:t>
            </a:r>
            <a:r>
              <a:rPr lang="en-US" altLang="ja-JP" dirty="0" smtClean="0"/>
              <a:t>xposed 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-ray and </a:t>
            </a:r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-ray number</a:t>
            </a:r>
            <a:r>
              <a:rPr lang="ja-JP" altLang="en-US" dirty="0" smtClean="0"/>
              <a:t> </a:t>
            </a:r>
            <a:r>
              <a:rPr lang="en-US" altLang="ja-JP" dirty="0" smtClean="0"/>
              <a:t>~ </a:t>
            </a:r>
            <a:r>
              <a:rPr lang="en-US" altLang="ja-JP" dirty="0"/>
              <a:t>2.2</a:t>
            </a:r>
            <a:r>
              <a:rPr lang="en-US" altLang="ja-JP" dirty="0" smtClean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MPPC noise (cross talk and after pulse rate) ~ 10%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Measurement </a:t>
            </a:r>
            <a:r>
              <a:rPr lang="en-US" altLang="ja-JP" dirty="0" smtClean="0"/>
              <a:t>repeatability ~ 6.8%</a:t>
            </a:r>
            <a:endParaRPr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84690" y="1211613"/>
            <a:ext cx="243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Symbol" panose="05050102010706020507" pitchFamily="18" charset="2"/>
              </a:rPr>
              <a:t>a</a:t>
            </a:r>
            <a:r>
              <a:rPr lang="en-US" altLang="ja-JP" sz="2400" dirty="0" smtClean="0"/>
              <a:t>-ray exposure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143826" y="1229023"/>
            <a:ext cx="243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Symbol" panose="05050102010706020507" pitchFamily="18" charset="2"/>
              </a:rPr>
              <a:t>g</a:t>
            </a:r>
            <a:r>
              <a:rPr lang="en-US" altLang="ja-JP" sz="2400" dirty="0" smtClean="0"/>
              <a:t>-ray exposure</a:t>
            </a:r>
            <a:endParaRPr kumimoji="1" lang="ja-JP" altLang="en-US" sz="2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500" y="5671749"/>
            <a:ext cx="202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Considered errors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6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Detected number of </a:t>
            </a:r>
            <a:r>
              <a:rPr lang="en-US" altLang="ja-JP" dirty="0" smtClean="0"/>
              <a:t>photon</a:t>
            </a:r>
            <a:br>
              <a:rPr lang="en-US" altLang="ja-JP" dirty="0" smtClean="0"/>
            </a:br>
            <a:r>
              <a:rPr lang="ja-JP" altLang="en-US" dirty="0" smtClean="0"/>
              <a:t> </a:t>
            </a:r>
            <a:r>
              <a:rPr lang="en-US" altLang="ja-JP" dirty="0" smtClean="0"/>
              <a:t>(Background subtracted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テキスト ボックス 6"/>
              <p:cNvSpPr txBox="1"/>
              <p:nvPr/>
            </p:nvSpPr>
            <p:spPr>
              <a:xfrm>
                <a:off x="7807925" y="3395546"/>
                <a:ext cx="3975652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Number of emitted photons by </a:t>
                </a:r>
                <a:r>
                  <a:rPr lang="en-US" altLang="ja-JP" sz="2000" dirty="0">
                    <a:latin typeface="Symbol" panose="05050102010706020507" pitchFamily="18" charset="2"/>
                  </a:rPr>
                  <a:t>a</a:t>
                </a:r>
                <a:r>
                  <a:rPr lang="en-US" altLang="ja-JP" sz="2000" dirty="0"/>
                  <a:t>-ray and </a:t>
                </a:r>
                <a:r>
                  <a:rPr lang="en-US" altLang="ja-JP" sz="2000" dirty="0">
                    <a:latin typeface="Symbol" panose="05050102010706020507" pitchFamily="18" charset="2"/>
                  </a:rPr>
                  <a:t>g</a:t>
                </a:r>
                <a:r>
                  <a:rPr lang="en-US" altLang="ja-JP" sz="2000" dirty="0"/>
                  <a:t>-ray are </a:t>
                </a:r>
                <a:r>
                  <a:rPr kumimoji="1" lang="en-US" altLang="ja-JP" sz="2000" dirty="0" smtClean="0"/>
                  <a:t>measured</a:t>
                </a:r>
                <a:endParaRPr kumimoji="1" lang="en-US" altLang="ja-JP" sz="2000" dirty="0" smtClean="0"/>
              </a:p>
              <a:p>
                <a:pPr algn="ctr"/>
                <a:endParaRPr kumimoji="1" lang="en-US" altLang="ja-JP" sz="2000" dirty="0" smtClean="0"/>
              </a:p>
              <a:p>
                <a:pPr algn="ctr"/>
                <a:endParaRPr kumimoji="1" lang="en-US" altLang="ja-JP" sz="2000" dirty="0" smtClean="0"/>
              </a:p>
              <a:p>
                <a:pPr algn="ctr"/>
                <a:endParaRPr kumimoji="1" lang="en-US" altLang="ja-JP" sz="2000" dirty="0" smtClean="0"/>
              </a:p>
              <a:p>
                <a:pPr algn="ctr"/>
                <a:r>
                  <a:rPr lang="en-US" altLang="ja-JP" sz="2000" dirty="0" smtClean="0"/>
                  <a:t>Quenching factor (</a:t>
                </a:r>
                <a14:m>
                  <m:oMath xmlns:m="http://schemas.openxmlformats.org/officeDocument/2006/math">
                    <m:r>
                      <a:rPr lang="en-US" altLang="ja-JP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altLang="ja-JP" sz="2000" dirty="0" smtClean="0"/>
                  <a:t>N</a:t>
                </a:r>
                <a:r>
                  <a:rPr lang="en-US" altLang="ja-JP" sz="2000" baseline="-25000" dirty="0" smtClean="0"/>
                  <a:t>photon</a:t>
                </a:r>
                <a:r>
                  <a:rPr lang="en-US" altLang="ja-JP" sz="2000" dirty="0" smtClean="0"/>
                  <a:t>/N</a:t>
                </a:r>
                <a:r>
                  <a:rPr lang="en-US" altLang="ja-JP" sz="2000" baseline="-25000" dirty="0" smtClean="0"/>
                  <a:t>e-h pairs</a:t>
                </a:r>
                <a:r>
                  <a:rPr lang="en-US" altLang="ja-JP" sz="2000" dirty="0" smtClean="0"/>
                  <a:t>) of </a:t>
                </a:r>
                <a:r>
                  <a:rPr lang="en-US" altLang="ja-JP" sz="2000" dirty="0" err="1" smtClean="0"/>
                  <a:t>AgBr</a:t>
                </a:r>
                <a:r>
                  <a:rPr lang="en-US" altLang="ja-JP" sz="2000" dirty="0" smtClean="0"/>
                  <a:t> crystal can be calculated</a:t>
                </a:r>
                <a:endParaRPr kumimoji="1" lang="en-US" altLang="ja-JP" sz="2000" dirty="0" smtClean="0"/>
              </a:p>
            </p:txBody>
          </p:sp>
        </mc:Choice>
        <mc:Fallback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7925" y="3395546"/>
                <a:ext cx="3975652" cy="2246769"/>
              </a:xfrm>
              <a:prstGeom prst="rect">
                <a:avLst/>
              </a:prstGeom>
              <a:blipFill rotWithShape="0">
                <a:blip r:embed="rId3"/>
                <a:stretch>
                  <a:fillRect l="-920" t="-1897" r="-1534" b="-37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下矢印 7"/>
          <p:cNvSpPr/>
          <p:nvPr/>
        </p:nvSpPr>
        <p:spPr>
          <a:xfrm>
            <a:off x="9296879" y="4252512"/>
            <a:ext cx="904740" cy="6279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t="8221" r="7894" b="2580"/>
          <a:stretch/>
        </p:blipFill>
        <p:spPr>
          <a:xfrm>
            <a:off x="646884" y="1805469"/>
            <a:ext cx="6624248" cy="467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7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2" t="8729" r="25023" b="6187"/>
          <a:stretch/>
        </p:blipFill>
        <p:spPr>
          <a:xfrm>
            <a:off x="3703734" y="1324664"/>
            <a:ext cx="2404641" cy="492173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Estimation of energy deposition in </a:t>
            </a:r>
            <a:r>
              <a:rPr lang="en-US" altLang="ja-JP" dirty="0" err="1" smtClean="0"/>
              <a:t>AgBr</a:t>
            </a:r>
            <a:r>
              <a:rPr lang="en-US" altLang="ja-JP" dirty="0" smtClean="0"/>
              <a:t> crystal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6" t="17684" r="11986" b="29773"/>
          <a:stretch/>
        </p:blipFill>
        <p:spPr>
          <a:xfrm>
            <a:off x="6191710" y="1458288"/>
            <a:ext cx="2808210" cy="1872140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H="1">
            <a:off x="5003800" y="2892735"/>
            <a:ext cx="1435101" cy="239046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6571045" y="1073821"/>
            <a:ext cx="2263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NIT</a:t>
            </a:r>
            <a:r>
              <a:rPr lang="ja-JP" altLang="en-US" dirty="0" smtClean="0"/>
              <a:t> </a:t>
            </a:r>
            <a:r>
              <a:rPr lang="en-US" altLang="ja-JP" dirty="0" smtClean="0"/>
              <a:t>internal structure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9102534" y="1692406"/>
            <a:ext cx="30682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Face </a:t>
            </a:r>
            <a:r>
              <a:rPr lang="en-US" altLang="ja-JP" dirty="0"/>
              <a:t>centered cubic </a:t>
            </a:r>
            <a:r>
              <a:rPr lang="en-US" altLang="ja-JP" dirty="0" smtClean="0"/>
              <a:t>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Whole density : 3.44 g/cm</a:t>
            </a:r>
            <a:r>
              <a:rPr lang="en-US" altLang="ja-JP" baseline="30000" dirty="0" smtClean="0"/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Fill rate of </a:t>
            </a:r>
            <a:r>
              <a:rPr lang="en-US" altLang="ja-JP" dirty="0" err="1" smtClean="0"/>
              <a:t>AgBr</a:t>
            </a:r>
            <a:r>
              <a:rPr lang="en-US" altLang="ja-JP" dirty="0" smtClean="0"/>
              <a:t>(I) : 41.5%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Lattice constant : 75.5nm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1279" y="3701786"/>
            <a:ext cx="4313122" cy="2373358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5604212" y="6075144"/>
            <a:ext cx="7106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Integrate energy deposition in crystal by every charged particles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2ry generator condition is more than 5nm</a:t>
            </a:r>
            <a:endParaRPr lang="en-US" altLang="ja-JP" dirty="0" smtClean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14</a:t>
            </a:fld>
            <a:endParaRPr kumimoji="1" lang="ja-JP" altLang="en-US" dirty="0"/>
          </a:p>
        </p:txBody>
      </p:sp>
      <p:pic>
        <p:nvPicPr>
          <p:cNvPr id="73" name="図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44623"/>
            <a:ext cx="4143506" cy="265016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010525" y="3332454"/>
            <a:ext cx="212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e.g. </a:t>
            </a:r>
            <a:r>
              <a:rPr kumimoji="1" lang="en-US" altLang="ja-JP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dirty="0" smtClean="0"/>
              <a:t>-ray simulation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56218" y="1041240"/>
            <a:ext cx="3214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Geant</a:t>
            </a:r>
            <a:r>
              <a:rPr lang="en-US" altLang="ja-JP" sz="2000" dirty="0" smtClean="0"/>
              <a:t>4 simulation </a:t>
            </a:r>
            <a:r>
              <a:rPr kumimoji="1" lang="en-US" altLang="ja-JP" sz="2000" dirty="0" smtClean="0"/>
              <a:t>Geometry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920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Quenching Factor </a:t>
            </a:r>
            <a:r>
              <a:rPr lang="en-US" altLang="ja-JP" dirty="0" smtClean="0"/>
              <a:t>Calculation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901546" y="1509845"/>
                <a:ext cx="5450246" cy="80733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sz="2000" i="1">
                              <a:latin typeface="Cambria Math" panose="02040503050406030204" pitchFamily="18" charset="0"/>
                            </a:rPr>
                            <m:t>DetectedPhotons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altLang="ja-JP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  <m:r>
                            <a:rPr lang="en-US" altLang="ja-JP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b>
                            <m:sSub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PDE</m:t>
                              </m:r>
                            </m:e>
                            <m:sub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𝑀𝑃𝑃𝐶</m:t>
                              </m:r>
                            </m:sub>
                          </m:sSub>
                        </m:den>
                      </m:f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η</m:t>
                      </m:r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altLang="ja-JP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Edep</m:t>
                              </m:r>
                              <m:d>
                                <m:d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altLang="ja-JP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Egap</m:t>
                              </m:r>
                            </m:den>
                          </m:f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altLang="ja-JP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sty m:val="p"/>
                            </m:rPr>
                            <a:rPr lang="en-US" altLang="ja-JP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rans</m:t>
                          </m:r>
                          <m:d>
                            <m:dPr>
                              <m:ctrlP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ja-JP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kumimoji="1" lang="ja-JP" altLang="en-US" sz="20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546" y="1509845"/>
                <a:ext cx="5450246" cy="8073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正方形/長方形 6">
            <a:extLst>
              <a:ext uri="{FF2B5EF4-FFF2-40B4-BE49-F238E27FC236}">
                <a16:creationId xmlns="" xmlns:a16="http://schemas.microsoft.com/office/drawing/2014/main" id="{97D51BC9-C821-49BE-BA95-3218E837032D}"/>
              </a:ext>
            </a:extLst>
          </p:cNvPr>
          <p:cNvSpPr/>
          <p:nvPr/>
        </p:nvSpPr>
        <p:spPr>
          <a:xfrm>
            <a:off x="4965237" y="1690688"/>
            <a:ext cx="1044000" cy="3600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="" xmlns:a16="http://schemas.microsoft.com/office/drawing/2014/main" id="{BF1F016C-0F45-4102-9B3D-066880173201}"/>
              </a:ext>
            </a:extLst>
          </p:cNvPr>
          <p:cNvSpPr/>
          <p:nvPr/>
        </p:nvSpPr>
        <p:spPr>
          <a:xfrm>
            <a:off x="1103287" y="1907851"/>
            <a:ext cx="252000" cy="288000"/>
          </a:xfrm>
          <a:prstGeom prst="rect">
            <a:avLst/>
          </a:prstGeom>
          <a:noFill/>
          <a:ln w="25400">
            <a:solidFill>
              <a:srgbClr val="CCCC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8055" y="2230219"/>
            <a:ext cx="1278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CCCC00"/>
                </a:solidFill>
              </a:rPr>
              <a:t>Solid angle</a:t>
            </a:r>
            <a:endParaRPr lang="en-US" altLang="ja-JP" dirty="0" smtClean="0">
              <a:solidFill>
                <a:srgbClr val="CCCC00"/>
              </a:solidFill>
            </a:endParaRPr>
          </a:p>
          <a:p>
            <a:r>
              <a:rPr kumimoji="1" lang="ja-JP" altLang="en-US" dirty="0" smtClean="0">
                <a:solidFill>
                  <a:srgbClr val="CCCC00"/>
                </a:solidFill>
              </a:rPr>
              <a:t>～</a:t>
            </a:r>
            <a:r>
              <a:rPr kumimoji="1" lang="en-US" altLang="ja-JP" dirty="0" smtClean="0">
                <a:solidFill>
                  <a:srgbClr val="CCCC00"/>
                </a:solidFill>
              </a:rPr>
              <a:t>0.14</a:t>
            </a:r>
            <a:endParaRPr kumimoji="1" lang="ja-JP" altLang="en-US" dirty="0">
              <a:solidFill>
                <a:srgbClr val="CCCC00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591E7F15-AA9E-44CE-B700-6FA671ADE24A}"/>
              </a:ext>
            </a:extLst>
          </p:cNvPr>
          <p:cNvSpPr/>
          <p:nvPr/>
        </p:nvSpPr>
        <p:spPr>
          <a:xfrm>
            <a:off x="3744947" y="1510562"/>
            <a:ext cx="972000" cy="304802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97D51BC9-C821-49BE-BA95-3218E837032D}"/>
              </a:ext>
            </a:extLst>
          </p:cNvPr>
          <p:cNvSpPr/>
          <p:nvPr/>
        </p:nvSpPr>
        <p:spPr>
          <a:xfrm>
            <a:off x="2217683" y="3261988"/>
            <a:ext cx="4539191" cy="3524743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97D51BC9-C821-49BE-BA95-3218E837032D}"/>
              </a:ext>
            </a:extLst>
          </p:cNvPr>
          <p:cNvSpPr/>
          <p:nvPr/>
        </p:nvSpPr>
        <p:spPr>
          <a:xfrm>
            <a:off x="888478" y="1520778"/>
            <a:ext cx="1980000" cy="324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" t="7921" r="7845" b="1714"/>
          <a:stretch/>
        </p:blipFill>
        <p:spPr>
          <a:xfrm>
            <a:off x="7665016" y="4119684"/>
            <a:ext cx="3432302" cy="2494696"/>
          </a:xfrm>
          <a:prstGeom prst="rect">
            <a:avLst/>
          </a:prstGeom>
        </p:spPr>
      </p:pic>
      <p:cxnSp>
        <p:nvCxnSpPr>
          <p:cNvPr id="20" name="直線矢印コネクタ 19"/>
          <p:cNvCxnSpPr/>
          <p:nvPr/>
        </p:nvCxnSpPr>
        <p:spPr>
          <a:xfrm flipH="1">
            <a:off x="5244029" y="2045432"/>
            <a:ext cx="401275" cy="1108116"/>
          </a:xfrm>
          <a:prstGeom prst="straightConnector1">
            <a:avLst/>
          </a:prstGeom>
          <a:ln w="317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="" xmlns:a16="http://schemas.microsoft.com/office/drawing/2014/main" id="{97D51BC9-C821-49BE-BA95-3218E837032D}"/>
              </a:ext>
            </a:extLst>
          </p:cNvPr>
          <p:cNvSpPr/>
          <p:nvPr/>
        </p:nvSpPr>
        <p:spPr>
          <a:xfrm>
            <a:off x="7165341" y="1086293"/>
            <a:ext cx="4563749" cy="570100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4716947" y="1424194"/>
            <a:ext cx="2353410" cy="104107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1588095" y="2230218"/>
            <a:ext cx="20297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9933"/>
                </a:solidFill>
              </a:rPr>
              <a:t>MPPC photon</a:t>
            </a:r>
          </a:p>
          <a:p>
            <a:r>
              <a:rPr lang="en-US" altLang="ja-JP" dirty="0" smtClean="0">
                <a:solidFill>
                  <a:srgbClr val="FF9933"/>
                </a:solidFill>
              </a:rPr>
              <a:t>detection</a:t>
            </a:r>
            <a:r>
              <a:rPr lang="en-US" altLang="ja-JP" dirty="0">
                <a:solidFill>
                  <a:srgbClr val="FF9933"/>
                </a:solidFill>
              </a:rPr>
              <a:t> </a:t>
            </a:r>
            <a:r>
              <a:rPr lang="en-US" altLang="ja-JP" dirty="0" smtClean="0">
                <a:solidFill>
                  <a:srgbClr val="FF9933"/>
                </a:solidFill>
              </a:rPr>
              <a:t>efficiency</a:t>
            </a:r>
            <a:endParaRPr lang="en-US" altLang="ja-JP" dirty="0" smtClean="0">
              <a:solidFill>
                <a:srgbClr val="FF9933"/>
              </a:solidFill>
            </a:endParaRPr>
          </a:p>
          <a:p>
            <a:r>
              <a:rPr lang="ja-JP" altLang="en-US" dirty="0" smtClean="0">
                <a:solidFill>
                  <a:srgbClr val="FF9933"/>
                </a:solidFill>
              </a:rPr>
              <a:t>～</a:t>
            </a:r>
            <a:r>
              <a:rPr lang="en-US" altLang="ja-JP" dirty="0">
                <a:solidFill>
                  <a:srgbClr val="FF9933"/>
                </a:solidFill>
              </a:rPr>
              <a:t>0.32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="" xmlns:a16="http://schemas.microsoft.com/office/drawing/2014/main" id="{BF1F016C-0F45-4102-9B3D-066880173201}"/>
              </a:ext>
            </a:extLst>
          </p:cNvPr>
          <p:cNvSpPr/>
          <p:nvPr/>
        </p:nvSpPr>
        <p:spPr>
          <a:xfrm>
            <a:off x="1588095" y="1907851"/>
            <a:ext cx="1080000" cy="324000"/>
          </a:xfrm>
          <a:prstGeom prst="rect">
            <a:avLst/>
          </a:prstGeom>
          <a:noFill/>
          <a:ln w="25400">
            <a:solidFill>
              <a:srgbClr val="FF993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3711917" y="2230218"/>
            <a:ext cx="1717714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ja-JP" dirty="0" err="1" smtClean="0">
                <a:solidFill>
                  <a:srgbClr val="0070C0"/>
                </a:solidFill>
              </a:rPr>
              <a:t>AgBr</a:t>
            </a:r>
            <a:r>
              <a:rPr lang="en-US" altLang="ja-JP" dirty="0" smtClean="0">
                <a:solidFill>
                  <a:srgbClr val="0070C0"/>
                </a:solidFill>
              </a:rPr>
              <a:t> energy gap</a:t>
            </a:r>
            <a:endParaRPr lang="en-US" altLang="ja-JP" dirty="0" smtClean="0">
              <a:solidFill>
                <a:srgbClr val="0070C0"/>
              </a:solidFill>
            </a:endParaRPr>
          </a:p>
          <a:p>
            <a:r>
              <a:rPr lang="ja-JP" altLang="en-US" dirty="0" smtClean="0">
                <a:solidFill>
                  <a:srgbClr val="0070C0"/>
                </a:solidFill>
              </a:rPr>
              <a:t>～</a:t>
            </a:r>
            <a:r>
              <a:rPr lang="en-US" altLang="ja-JP" dirty="0">
                <a:solidFill>
                  <a:srgbClr val="0070C0"/>
                </a:solidFill>
              </a:rPr>
              <a:t>5.8eV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="" xmlns:a16="http://schemas.microsoft.com/office/drawing/2014/main" id="{591E7F15-AA9E-44CE-B700-6FA671ADE24A}"/>
              </a:ext>
            </a:extLst>
          </p:cNvPr>
          <p:cNvSpPr/>
          <p:nvPr/>
        </p:nvSpPr>
        <p:spPr>
          <a:xfrm>
            <a:off x="3919381" y="1927968"/>
            <a:ext cx="648000" cy="288000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t="6762" r="6941" b="1945"/>
          <a:stretch/>
        </p:blipFill>
        <p:spPr>
          <a:xfrm>
            <a:off x="7638963" y="1570199"/>
            <a:ext cx="3429446" cy="2429607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8737600" y="1870688"/>
            <a:ext cx="2569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baseline="30000" dirty="0" smtClean="0">
                <a:solidFill>
                  <a:srgbClr val="FF0000"/>
                </a:solidFill>
              </a:rPr>
              <a:t>241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Am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a-ray exposure</a:t>
            </a:r>
            <a:endParaRPr kumimoji="1" lang="en-US" altLang="ja-JP" sz="2000" b="1" dirty="0" smtClean="0">
              <a:solidFill>
                <a:srgbClr val="FF0000"/>
              </a:solidFill>
            </a:endParaRPr>
          </a:p>
          <a:p>
            <a:r>
              <a:rPr lang="en-US" altLang="ja-JP" sz="2000" b="1" dirty="0" err="1" smtClean="0">
                <a:solidFill>
                  <a:srgbClr val="FF0000"/>
                </a:solidFill>
              </a:rPr>
              <a:t>Edep</a:t>
            </a:r>
            <a:r>
              <a:rPr lang="en-US" altLang="ja-JP" sz="2000" b="1" baseline="-25000" dirty="0" err="1" smtClean="0">
                <a:solidFill>
                  <a:srgbClr val="FF0000"/>
                </a:solidFill>
              </a:rPr>
              <a:t>total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= 90000 </a:t>
            </a:r>
            <a:r>
              <a:rPr lang="en-US" altLang="ja-JP" sz="2000" b="1" dirty="0" err="1" smtClean="0">
                <a:solidFill>
                  <a:srgbClr val="FF0000"/>
                </a:solidFill>
              </a:rPr>
              <a:t>keV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/s</a:t>
            </a:r>
            <a:endParaRPr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895398" y="4179806"/>
            <a:ext cx="2456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baseline="30000" dirty="0" smtClean="0">
                <a:solidFill>
                  <a:srgbClr val="0070C0"/>
                </a:solidFill>
              </a:rPr>
              <a:t>241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Am </a:t>
            </a:r>
            <a:r>
              <a:rPr kumimoji="1" lang="en-US" altLang="ja-JP" sz="2000" b="1" dirty="0" smtClean="0">
                <a:solidFill>
                  <a:srgbClr val="0070C0"/>
                </a:solidFill>
              </a:rPr>
              <a:t>g-ray exposure</a:t>
            </a:r>
            <a:endParaRPr kumimoji="1" lang="en-US" altLang="ja-JP" sz="2000" b="1" dirty="0" smtClean="0">
              <a:solidFill>
                <a:srgbClr val="0070C0"/>
              </a:solidFill>
            </a:endParaRPr>
          </a:p>
          <a:p>
            <a:r>
              <a:rPr lang="en-US" altLang="ja-JP" sz="2000" b="1" dirty="0" err="1" smtClean="0">
                <a:solidFill>
                  <a:srgbClr val="0070C0"/>
                </a:solidFill>
              </a:rPr>
              <a:t>Edep</a:t>
            </a:r>
            <a:r>
              <a:rPr lang="en-US" altLang="ja-JP" sz="2000" b="1" baseline="-25000" dirty="0" err="1" smtClean="0">
                <a:solidFill>
                  <a:srgbClr val="0070C0"/>
                </a:solidFill>
              </a:rPr>
              <a:t>total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 = 70 </a:t>
            </a:r>
            <a:r>
              <a:rPr lang="en-US" altLang="ja-JP" sz="2000" b="1" dirty="0" err="1" smtClean="0">
                <a:solidFill>
                  <a:srgbClr val="0070C0"/>
                </a:solidFill>
              </a:rPr>
              <a:t>keV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/s</a:t>
            </a:r>
            <a:endParaRPr kumimoji="1" lang="ja-JP" altLang="en-US" sz="2000" b="1" dirty="0">
              <a:solidFill>
                <a:srgbClr val="0070C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324091" y="1128191"/>
            <a:ext cx="4404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Energy deposition in NIT’s </a:t>
            </a:r>
            <a:r>
              <a:rPr kumimoji="1" lang="en-US" altLang="ja-JP" sz="2000" b="1" dirty="0" err="1" smtClean="0"/>
              <a:t>AgBr</a:t>
            </a:r>
            <a:r>
              <a:rPr kumimoji="1" lang="en-US" altLang="ja-JP" sz="2000" b="1" dirty="0" smtClean="0"/>
              <a:t> crystal</a:t>
            </a:r>
            <a:endParaRPr kumimoji="1" lang="ja-JP" altLang="en-US" sz="2000" b="1" dirty="0"/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" t="8195" r="8058" b="1879"/>
          <a:stretch/>
        </p:blipFill>
        <p:spPr>
          <a:xfrm>
            <a:off x="2380289" y="3720357"/>
            <a:ext cx="4184199" cy="286675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3716905" y="5185320"/>
            <a:ext cx="2338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T=82.3*</a:t>
            </a:r>
            <a:r>
              <a:rPr lang="en-US" altLang="ja-JP" dirty="0" err="1"/>
              <a:t>exp</a:t>
            </a:r>
            <a:r>
              <a:rPr lang="en-US" altLang="ja-JP" dirty="0"/>
              <a:t>(-0.0165*x)</a:t>
            </a:r>
            <a:endParaRPr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494595" y="1143392"/>
            <a:ext cx="2953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Number of detected photons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868478" y="3271006"/>
            <a:ext cx="363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NIT Transmittance of 577nm light</a:t>
            </a:r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952580" y="6402447"/>
            <a:ext cx="86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Z (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m)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392456" y="6360465"/>
            <a:ext cx="86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Z (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328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38" grpId="0"/>
      <p:bldP spid="39" grpId="0"/>
      <p:bldP spid="28" grpId="0"/>
      <p:bldP spid="15" grpId="0"/>
      <p:bldP spid="29" grpId="0"/>
      <p:bldP spid="5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4" t="7634" r="8741" b="4511"/>
          <a:stretch/>
        </p:blipFill>
        <p:spPr>
          <a:xfrm>
            <a:off x="7009562" y="2303653"/>
            <a:ext cx="5065132" cy="374304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Quenching </a:t>
            </a:r>
            <a:r>
              <a:rPr lang="en-US" altLang="ja-JP" dirty="0" smtClean="0"/>
              <a:t>Factor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050446" y="1841988"/>
            <a:ext cx="341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dE</a:t>
            </a:r>
            <a:r>
              <a:rPr kumimoji="1" lang="en-US" altLang="ja-JP" sz="2400" dirty="0" smtClean="0"/>
              <a:t>/dx </a:t>
            </a:r>
            <a:r>
              <a:rPr lang="en-US" altLang="ja-JP" sz="2400" dirty="0" smtClean="0"/>
              <a:t>dependency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@ 88K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0649" y="1329944"/>
            <a:ext cx="3645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Temperature dependency</a:t>
            </a:r>
            <a:endParaRPr kumimoji="1" lang="ja-JP" altLang="en-US" sz="24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5" t="8037" r="8596" b="5719"/>
          <a:stretch/>
        </p:blipFill>
        <p:spPr>
          <a:xfrm>
            <a:off x="607171" y="1808535"/>
            <a:ext cx="5796257" cy="4197628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 rot="20865447">
            <a:off x="5367329" y="4355024"/>
            <a:ext cx="30540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 smtClean="0">
                <a:solidFill>
                  <a:srgbClr val="FF0000"/>
                </a:solidFill>
              </a:rPr>
              <a:t>Preliminary</a:t>
            </a:r>
            <a:endParaRPr kumimoji="1" lang="ja-JP" alt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65033" y="5936638"/>
            <a:ext cx="178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Temperature </a:t>
            </a:r>
            <a:r>
              <a:rPr kumimoji="1" lang="ja-JP" altLang="en-US" dirty="0" smtClean="0"/>
              <a:t>（</a:t>
            </a:r>
            <a:r>
              <a:rPr kumimoji="1" lang="en-US" altLang="ja-JP" dirty="0" smtClean="0"/>
              <a:t>K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-697052" y="2555772"/>
            <a:ext cx="217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Quenching factor</a:t>
            </a:r>
            <a:r>
              <a:rPr lang="ja-JP" altLang="en-US" dirty="0" smtClean="0"/>
              <a:t> </a:t>
            </a:r>
            <a:r>
              <a:rPr lang="en-US" altLang="ja-JP" dirty="0" smtClean="0"/>
              <a:t>(%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 flipH="1" flipV="1">
            <a:off x="7722824" y="2831335"/>
            <a:ext cx="3899971" cy="27432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7722824" y="2809304"/>
            <a:ext cx="0" cy="331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7450468" y="6065063"/>
            <a:ext cx="74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MIP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0319209" y="5941758"/>
            <a:ext cx="175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/dx (</a:t>
            </a:r>
            <a:r>
              <a:rPr kumimoji="1" lang="en-US" altLang="ja-JP" dirty="0" err="1" smtClean="0"/>
              <a:t>keV</a:t>
            </a:r>
            <a:r>
              <a:rPr kumimoji="1" lang="en-US" altLang="ja-JP" dirty="0" smtClean="0"/>
              <a:t>/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 rot="16200000">
            <a:off x="5785795" y="3007479"/>
            <a:ext cx="217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Quenching factor</a:t>
            </a:r>
            <a:r>
              <a:rPr lang="ja-JP" altLang="en-US" dirty="0" smtClean="0"/>
              <a:t> </a:t>
            </a:r>
            <a:r>
              <a:rPr lang="en-US" altLang="ja-JP" dirty="0" smtClean="0"/>
              <a:t>(%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21" name="直線コネクタ 20"/>
          <p:cNvCxnSpPr/>
          <p:nvPr/>
        </p:nvCxnSpPr>
        <p:spPr>
          <a:xfrm>
            <a:off x="7222181" y="2831335"/>
            <a:ext cx="500643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6551298" y="6356464"/>
            <a:ext cx="3833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Quenching factor is ~30% for MIP???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271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with typical scintillators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122661" y="1690688"/>
          <a:ext cx="11863690" cy="367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4574"/>
                <a:gridCol w="2143755"/>
                <a:gridCol w="2143755"/>
                <a:gridCol w="2620803"/>
                <a:gridCol w="262080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Ce : GAGG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Tl : </a:t>
                      </a:r>
                      <a:r>
                        <a:rPr kumimoji="1" lang="en-US" altLang="ja-JP" dirty="0" err="1" smtClean="0"/>
                        <a:t>NaI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Scintillating Fiber</a:t>
                      </a:r>
                      <a:endParaRPr kumimoji="1" lang="en-US" altLang="ja-JP" sz="1800" b="1" i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(BCF-60)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NIT @ 88K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(*Gelatin contained)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Density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(g/cm</a:t>
                      </a:r>
                      <a:r>
                        <a:rPr kumimoji="1" lang="en-US" altLang="ja-JP" baseline="30000" dirty="0" smtClean="0"/>
                        <a:t>3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3.67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3.44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Life</a:t>
                      </a:r>
                      <a:r>
                        <a:rPr kumimoji="1" lang="en-US" altLang="ja-JP" baseline="0" dirty="0" smtClean="0"/>
                        <a:t> time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(ns)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aseline="0" dirty="0" smtClean="0"/>
                        <a:t>~100 + ~10000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Deliquescent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Number</a:t>
                      </a:r>
                      <a:r>
                        <a:rPr kumimoji="1" lang="en-US" altLang="ja-JP" baseline="0" dirty="0" smtClean="0"/>
                        <a:t> of photon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(photon/MeV)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60000 (MIP)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40000 (MIP)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7100 (MIP)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~4000 (α 5.48MeV)</a:t>
                      </a:r>
                    </a:p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~18000 (γ 60keV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~30000??? (MIP)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Energy resolution</a:t>
                      </a:r>
                    </a:p>
                    <a:p>
                      <a:pPr algn="ctr"/>
                      <a:r>
                        <a:rPr kumimoji="1" lang="en-US" altLang="ja-JP" dirty="0" smtClean="0"/>
                        <a:t>(% @ </a:t>
                      </a:r>
                      <a:r>
                        <a:rPr kumimoji="1" lang="en-US" altLang="ja-JP" baseline="30000" dirty="0" smtClean="0"/>
                        <a:t>137</a:t>
                      </a:r>
                      <a:r>
                        <a:rPr kumimoji="1" lang="en-US" altLang="ja-JP" dirty="0" smtClean="0"/>
                        <a:t>Cs-662keV)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5.6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???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???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Wavelength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(nm)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520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415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530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570?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8429406" y="5770841"/>
            <a:ext cx="35569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Not yet optimized</a:t>
            </a:r>
            <a:r>
              <a:rPr lang="en-US" altLang="ja-JP" dirty="0"/>
              <a:t>!</a:t>
            </a:r>
            <a:endParaRPr lang="en-US" altLang="ja-JP" dirty="0" smtClean="0"/>
          </a:p>
          <a:p>
            <a:r>
              <a:rPr lang="en-US" altLang="ja-JP" dirty="0" smtClean="0"/>
              <a:t>We can change amount of Iodine dope, size of </a:t>
            </a:r>
            <a:r>
              <a:rPr lang="en-US" altLang="ja-JP" dirty="0" err="1" smtClean="0"/>
              <a:t>AgBr</a:t>
            </a:r>
            <a:r>
              <a:rPr lang="en-US" altLang="ja-JP" dirty="0" smtClean="0"/>
              <a:t> crystal, …</a:t>
            </a:r>
          </a:p>
        </p:txBody>
      </p:sp>
      <p:sp>
        <p:nvSpPr>
          <p:cNvPr id="6" name="上矢印 5"/>
          <p:cNvSpPr/>
          <p:nvPr/>
        </p:nvSpPr>
        <p:spPr>
          <a:xfrm>
            <a:off x="10020796" y="5368609"/>
            <a:ext cx="567956" cy="36541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 rot="20486578">
            <a:off x="9367623" y="1218407"/>
            <a:ext cx="2442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 smtClean="0">
                <a:solidFill>
                  <a:srgbClr val="FF0000"/>
                </a:solidFill>
              </a:rPr>
              <a:t>Preliminary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17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Luminescence spectrum analysis (On going)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38" name="Picture 2" descr="小形分光器スペクトロメイト SPG-12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741" y="2049140"/>
            <a:ext cx="2149061" cy="214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テキスト ボックス 36"/>
          <p:cNvSpPr txBox="1"/>
          <p:nvPr/>
        </p:nvSpPr>
        <p:spPr>
          <a:xfrm>
            <a:off x="101600" y="4272677"/>
            <a:ext cx="571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T</a:t>
            </a:r>
            <a:r>
              <a:rPr lang="en-US" altLang="ja-JP" dirty="0" smtClean="0"/>
              <a:t>rigger luminescence by MPPC inside of chamber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Optical fiber guide </a:t>
            </a:r>
            <a:r>
              <a:rPr lang="en-US" altLang="ja-JP" dirty="0"/>
              <a:t>the </a:t>
            </a:r>
            <a:r>
              <a:rPr lang="en-US" altLang="ja-JP" dirty="0" smtClean="0"/>
              <a:t>luminescence to outside of chamber</a:t>
            </a: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 err="1" smtClean="0"/>
              <a:t>Monochromator</a:t>
            </a:r>
            <a:r>
              <a:rPr lang="en-US" altLang="ja-JP" dirty="0" smtClean="0"/>
              <a:t> selects the wavelength (~10nm width)</a:t>
            </a: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PMT detects </a:t>
            </a:r>
            <a:r>
              <a:rPr lang="en-US" altLang="ja-JP" dirty="0" err="1" smtClean="0"/>
              <a:t>m</a:t>
            </a:r>
            <a:r>
              <a:rPr lang="en-US" altLang="ja-JP" dirty="0" err="1" smtClean="0"/>
              <a:t>onochro</a:t>
            </a:r>
            <a:r>
              <a:rPr lang="en-US" altLang="ja-JP" dirty="0" smtClean="0"/>
              <a:t>-photon</a:t>
            </a:r>
            <a:endParaRPr lang="en-US" altLang="ja-JP" dirty="0"/>
          </a:p>
        </p:txBody>
      </p:sp>
      <p:pic>
        <p:nvPicPr>
          <p:cNvPr id="2050" name="Picture 2" descr="https://lh3.googleusercontent.com/OCRQHBxOwRTIwh0NarotFwgeFML6tq9QahTZ-MwbNtWvjLVzQfDFqfLzUadBEBklKognh7GZkmE0U_OwZjrF5-ax5cghofIsbq_rkpSX-EKGN-YPFN0NfqEwdaygDrSQ3X16XAWu3SA1F9bQBc6KYP5Tvabi91AMv92m2K6NlBuWt8ZHwDunX2Kk0dzHdGRHaQn14-rhDjNjKqkaFBm0ElTThxqcA6FGsLN9y4r3Pg3KaFQ6I8RPZ0C5wM4fnH9dGQug9s3UlzWoqGJZE8mS_RPK_KahjQSZJtaSPM3KwW8Gke65aS9zisMTIsMpA1sYz9Pf_82jhLtQI07qoMZDZWMPMYLfZ6dflbhewZD4EZwZpI6NsTUrrG87AdKS0idOao-PN6TFkmKkiiOBi0Eo4JkheqmYqFtnNcoTOKKzcF9UHHUEsmRl4P1_frsJeULVU1EciRN9lTN4enqIvuPLKcp3KzeWWe7Ang5KJh-5lwRsHdcr_VYHdzjfO_i7kknPSsZsM2b4pqkxpungysXbYkS9EagfuHAPNx5vrXsc8B25i8kGHgQo6rHQd1tMLc2qcmlYuSCUjsFkVTT5yZgLshai4n-GOh84rZS4_c8=w987-h740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8" t="7995" r="27165" b="20812"/>
          <a:stretch/>
        </p:blipFill>
        <p:spPr bwMode="auto">
          <a:xfrm rot="21390947">
            <a:off x="5767192" y="1242374"/>
            <a:ext cx="2125343" cy="50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5"/>
          <a:srcRect l="12221"/>
          <a:stretch/>
        </p:blipFill>
        <p:spPr>
          <a:xfrm>
            <a:off x="8327365" y="3639385"/>
            <a:ext cx="3823051" cy="281702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064563" y="1103028"/>
            <a:ext cx="1456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Optical fiber</a:t>
            </a:r>
            <a:endParaRPr kumimoji="1" lang="ja-JP" altLang="en-US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351765" y="1616351"/>
            <a:ext cx="436280" cy="1844672"/>
          </a:xfrm>
          <a:prstGeom prst="rect">
            <a:avLst/>
          </a:prstGeom>
        </p:spPr>
      </p:pic>
      <p:sp>
        <p:nvSpPr>
          <p:cNvPr id="7" name="フリーフォーム 6"/>
          <p:cNvSpPr/>
          <p:nvPr/>
        </p:nvSpPr>
        <p:spPr>
          <a:xfrm>
            <a:off x="3456743" y="1546836"/>
            <a:ext cx="2502114" cy="2006605"/>
          </a:xfrm>
          <a:custGeom>
            <a:avLst/>
            <a:gdLst>
              <a:gd name="connsiteX0" fmla="*/ 0 w 2186609"/>
              <a:gd name="connsiteY0" fmla="*/ 1773856 h 1988301"/>
              <a:gd name="connsiteX1" fmla="*/ 1007165 w 2186609"/>
              <a:gd name="connsiteY1" fmla="*/ 1932882 h 1988301"/>
              <a:gd name="connsiteX2" fmla="*/ 1139687 w 2186609"/>
              <a:gd name="connsiteY2" fmla="*/ 938969 h 1988301"/>
              <a:gd name="connsiteX3" fmla="*/ 1775791 w 2186609"/>
              <a:gd name="connsiteY3" fmla="*/ 130587 h 1988301"/>
              <a:gd name="connsiteX4" fmla="*/ 2186609 w 2186609"/>
              <a:gd name="connsiteY4" fmla="*/ 11317 h 1988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6609" h="1988301">
                <a:moveTo>
                  <a:pt x="0" y="1773856"/>
                </a:moveTo>
                <a:cubicBezTo>
                  <a:pt x="408608" y="1922943"/>
                  <a:pt x="817217" y="2072030"/>
                  <a:pt x="1007165" y="1932882"/>
                </a:cubicBezTo>
                <a:cubicBezTo>
                  <a:pt x="1197113" y="1793734"/>
                  <a:pt x="1011583" y="1239351"/>
                  <a:pt x="1139687" y="938969"/>
                </a:cubicBezTo>
                <a:cubicBezTo>
                  <a:pt x="1267791" y="638586"/>
                  <a:pt x="1601304" y="285196"/>
                  <a:pt x="1775791" y="130587"/>
                </a:cubicBezTo>
                <a:cubicBezTo>
                  <a:pt x="1950278" y="-24022"/>
                  <a:pt x="2068443" y="-6353"/>
                  <a:pt x="2186609" y="11317"/>
                </a:cubicBez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706491" y="3245583"/>
            <a:ext cx="264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Inside of chamber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6997700" y="5169810"/>
            <a:ext cx="1726464" cy="45629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7956550" y="2110496"/>
            <a:ext cx="1514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Optical fiber feedthrough</a:t>
            </a:r>
            <a:endParaRPr kumimoji="1" lang="ja-JP" altLang="en-US" dirty="0"/>
          </a:p>
        </p:txBody>
      </p:sp>
      <p:cxnSp>
        <p:nvCxnSpPr>
          <p:cNvPr id="31" name="直線矢印コネクタ 30"/>
          <p:cNvCxnSpPr/>
          <p:nvPr/>
        </p:nvCxnSpPr>
        <p:spPr>
          <a:xfrm flipH="1">
            <a:off x="7150100" y="2756827"/>
            <a:ext cx="862128" cy="5515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2250686" y="1402809"/>
            <a:ext cx="181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Monochromator</a:t>
            </a:r>
            <a:r>
              <a:rPr kumimoji="1" lang="en-US" altLang="ja-JP" dirty="0" smtClean="0"/>
              <a:t> (6/12~ available)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66029" y="1931002"/>
            <a:ext cx="7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PMT</a:t>
            </a:r>
            <a:endParaRPr kumimoji="1" lang="ja-JP" altLang="en-US" dirty="0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04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Luminescence spectrum analysis (On going)</a:t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1843088"/>
            <a:ext cx="6558894" cy="4713176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922424" y="2415381"/>
            <a:ext cx="2146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 </a:t>
            </a:r>
            <a:r>
              <a:rPr kumimoji="1" lang="en-US" altLang="ja-JP" dirty="0" err="1" smtClean="0"/>
              <a:t>p.e.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peak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881779" y="2522210"/>
            <a:ext cx="0" cy="25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125440" y="3243373"/>
            <a:ext cx="36034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NIT luminescence + Thermal noise</a:t>
            </a: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→ </a:t>
            </a:r>
            <a:r>
              <a:rPr lang="en-US" altLang="ja-JP" dirty="0">
                <a:solidFill>
                  <a:srgbClr val="FF0000"/>
                </a:solidFill>
              </a:rPr>
              <a:t>5</a:t>
            </a:r>
            <a:r>
              <a:rPr kumimoji="1" lang="en-US" altLang="ja-JP" dirty="0" smtClean="0">
                <a:solidFill>
                  <a:srgbClr val="FF0000"/>
                </a:solidFill>
              </a:rPr>
              <a:t>.0 cps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48132" y="5289989"/>
            <a:ext cx="288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Thermal noise</a:t>
            </a:r>
            <a:r>
              <a:rPr kumimoji="1" lang="ja-JP" altLang="en-US" dirty="0" smtClean="0">
                <a:solidFill>
                  <a:srgbClr val="0070C0"/>
                </a:solidFill>
              </a:rPr>
              <a:t> </a:t>
            </a:r>
            <a:r>
              <a:rPr lang="en-US" altLang="ja-JP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0.02 cps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096233" y="4603418"/>
            <a:ext cx="4621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dirty="0" smtClean="0"/>
              <a:t>6/12~ </a:t>
            </a:r>
            <a:r>
              <a:rPr lang="en-US" altLang="ja-JP" dirty="0" err="1"/>
              <a:t>m</a:t>
            </a:r>
            <a:r>
              <a:rPr kumimoji="1" lang="en-US" altLang="ja-JP" dirty="0" err="1" smtClean="0"/>
              <a:t>onochromator</a:t>
            </a:r>
            <a:r>
              <a:rPr kumimoji="1" lang="en-US" altLang="ja-JP" dirty="0" smtClean="0"/>
              <a:t> will be available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/>
              <a:t>NIT luminescence spectrum by charged particles </a:t>
            </a:r>
            <a:r>
              <a:rPr lang="en-US" altLang="ja-JP" dirty="0" smtClean="0"/>
              <a:t>will </a:t>
            </a:r>
            <a:r>
              <a:rPr lang="en-US" altLang="ja-JP" dirty="0"/>
              <a:t>be </a:t>
            </a:r>
            <a:r>
              <a:rPr lang="en-US" altLang="ja-JP" dirty="0" smtClean="0"/>
              <a:t>able to be observed</a:t>
            </a:r>
            <a:endParaRPr lang="en-US" altLang="ja-JP" dirty="0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2125440" y="5474655"/>
            <a:ext cx="722692" cy="494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643158" y="1212132"/>
            <a:ext cx="4452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/>
              <a:t>PMT signal</a:t>
            </a:r>
          </a:p>
          <a:p>
            <a:pPr algn="ctr"/>
            <a:r>
              <a:rPr lang="en-US" altLang="ja-JP" sz="2000" dirty="0"/>
              <a:t>(</a:t>
            </a:r>
            <a:r>
              <a:rPr kumimoji="1" lang="en-US" altLang="ja-JP" sz="2000" dirty="0" smtClean="0"/>
              <a:t>No </a:t>
            </a:r>
            <a:r>
              <a:rPr kumimoji="1" lang="en-US" altLang="ja-JP" sz="2000" dirty="0" err="1" smtClean="0"/>
              <a:t>monochromator</a:t>
            </a:r>
            <a:r>
              <a:rPr kumimoji="1" lang="en-US" altLang="ja-JP" sz="2000" dirty="0" smtClean="0"/>
              <a:t> measurement)</a:t>
            </a:r>
            <a:endParaRPr kumimoji="1" lang="ja-JP" altLang="en-US" sz="20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083847" y="2600047"/>
            <a:ext cx="451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en-US" altLang="ja-JP" dirty="0" smtClean="0"/>
              <a:t>It is succeed to guid</a:t>
            </a:r>
            <a:r>
              <a:rPr lang="en-US" altLang="ja-JP" dirty="0" smtClean="0"/>
              <a:t>e NIT luminescence to outside of chamber with high S/N</a:t>
            </a:r>
            <a:endParaRPr kumimoji="1" lang="ja-JP" altLang="en-US" dirty="0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12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/楕円 4"/>
          <p:cNvSpPr/>
          <p:nvPr/>
        </p:nvSpPr>
        <p:spPr>
          <a:xfrm>
            <a:off x="2002669" y="1010816"/>
            <a:ext cx="7314052" cy="3551024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3484915" y="3530242"/>
            <a:ext cx="4204398" cy="3594723"/>
          </a:xfrm>
          <a:prstGeom prst="ellipse">
            <a:avLst/>
          </a:prstGeom>
          <a:solidFill>
            <a:srgbClr val="00B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Energy </a:t>
            </a:r>
            <a:r>
              <a:rPr lang="en-US" altLang="ja-JP" dirty="0" smtClean="0"/>
              <a:t>deposition </a:t>
            </a:r>
            <a:r>
              <a:rPr lang="en-US" altLang="ja-JP" dirty="0" smtClean="0"/>
              <a:t>in </a:t>
            </a:r>
            <a:r>
              <a:rPr lang="en-US" altLang="ja-JP" dirty="0" smtClean="0"/>
              <a:t>nuclear </a:t>
            </a:r>
            <a:r>
              <a:rPr lang="en-US" altLang="ja-JP" dirty="0"/>
              <a:t>e</a:t>
            </a:r>
            <a:r>
              <a:rPr lang="en-US" altLang="ja-JP" dirty="0" smtClean="0"/>
              <a:t>mulsion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t="6659" r="3191"/>
          <a:stretch/>
        </p:blipFill>
        <p:spPr>
          <a:xfrm>
            <a:off x="4246228" y="4190079"/>
            <a:ext cx="2534827" cy="2367135"/>
          </a:xfrm>
          <a:prstGeom prst="rect">
            <a:avLst/>
          </a:prstGeom>
        </p:spPr>
      </p:pic>
      <p:pic>
        <p:nvPicPr>
          <p:cNvPr id="99" name="図 9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6356" y="904268"/>
            <a:ext cx="4453711" cy="2465078"/>
          </a:xfrm>
          <a:prstGeom prst="rect">
            <a:avLst/>
          </a:prstGeom>
        </p:spPr>
      </p:pic>
      <p:sp>
        <p:nvSpPr>
          <p:cNvPr id="19" name="円/楕円 18"/>
          <p:cNvSpPr/>
          <p:nvPr/>
        </p:nvSpPr>
        <p:spPr>
          <a:xfrm>
            <a:off x="-387018" y="2705622"/>
            <a:ext cx="4273914" cy="4444642"/>
          </a:xfrm>
          <a:prstGeom prst="ellipse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7168305" y="3190795"/>
            <a:ext cx="5231872" cy="3781902"/>
          </a:xfrm>
          <a:prstGeom prst="ellipse">
            <a:avLst/>
          </a:prstGeom>
          <a:solidFill>
            <a:srgbClr val="FFFF00">
              <a:alpha val="4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0963" y="2878818"/>
            <a:ext cx="1963124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Ag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core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Development</a:t>
            </a:r>
            <a:endParaRPr lang="ja-JP" altLang="en-US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57406" y="3681831"/>
            <a:ext cx="120618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Phonons</a:t>
            </a:r>
            <a:endParaRPr lang="ja-JP" altLang="en-US" sz="20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287891" y="3288060"/>
            <a:ext cx="992700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/>
              <a:t>Light</a:t>
            </a:r>
            <a:endParaRPr lang="ja-JP" altLang="en-US" sz="2000" b="1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788446" y="6488668"/>
            <a:ext cx="3129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M. Kimura </a:t>
            </a:r>
            <a:r>
              <a:rPr kumimoji="1" lang="en-US" altLang="ja-JP" sz="1400" i="1" dirty="0" smtClean="0"/>
              <a:t>et al., NIMA (VCI2016) 2016</a:t>
            </a:r>
            <a:r>
              <a:rPr kumimoji="1" lang="en-US" altLang="ja-JP" i="1" dirty="0" smtClean="0"/>
              <a:t>  </a:t>
            </a:r>
            <a:endParaRPr kumimoji="1" lang="ja-JP" altLang="en-US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89313" y="1593338"/>
            <a:ext cx="2206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Energy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Deposit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矢印: 右 27"/>
          <p:cNvSpPr/>
          <p:nvPr/>
        </p:nvSpPr>
        <p:spPr>
          <a:xfrm rot="2676606">
            <a:off x="7372516" y="3142191"/>
            <a:ext cx="880247" cy="625975"/>
          </a:xfrm>
          <a:prstGeom prst="right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9" name="矢印: 右 27"/>
          <p:cNvSpPr/>
          <p:nvPr/>
        </p:nvSpPr>
        <p:spPr>
          <a:xfrm rot="5400000">
            <a:off x="5326559" y="2956861"/>
            <a:ext cx="563679" cy="730830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矢印: 右 27"/>
          <p:cNvSpPr/>
          <p:nvPr/>
        </p:nvSpPr>
        <p:spPr>
          <a:xfrm rot="7982528">
            <a:off x="3185837" y="3145576"/>
            <a:ext cx="880247" cy="625975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77" y="3635291"/>
            <a:ext cx="3345673" cy="266073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69205" y="6227840"/>
            <a:ext cx="2819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Developed Ag can be seen as a track by microscope</a:t>
            </a:r>
            <a:endParaRPr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21440" y="2902724"/>
            <a:ext cx="19274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Talk about this!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8161271" y="3881886"/>
            <a:ext cx="4168646" cy="2860417"/>
            <a:chOff x="1106362" y="4230181"/>
            <a:chExt cx="4168646" cy="2860417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1177854" y="4230181"/>
              <a:ext cx="3111832" cy="2238599"/>
              <a:chOff x="-3145399" y="2410216"/>
              <a:chExt cx="3111832" cy="2238599"/>
            </a:xfrm>
          </p:grpSpPr>
          <p:pic>
            <p:nvPicPr>
              <p:cNvPr id="26" name="図 25">
                <a:extLst>
                  <a:ext uri="{FF2B5EF4-FFF2-40B4-BE49-F238E27FC236}">
                    <a16:creationId xmlns:a16="http://schemas.microsoft.com/office/drawing/2014/main" xmlns="" id="{A90B9878-E1F6-4C19-9EA2-05A9D5E3C9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42000"/>
                        </a14:imgEffect>
                      </a14:imgLayer>
                    </a14:imgProps>
                  </a:ext>
                </a:extLst>
              </a:blip>
              <a:srcRect l="31543" t="33616" r="17364"/>
              <a:stretch/>
            </p:blipFill>
            <p:spPr>
              <a:xfrm>
                <a:off x="-3145399" y="2410216"/>
                <a:ext cx="3063054" cy="2238599"/>
              </a:xfrm>
              <a:prstGeom prst="rect">
                <a:avLst/>
              </a:prstGeom>
            </p:spPr>
          </p:pic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xmlns="" id="{0C619FE6-D67C-41D8-9ADE-026BE602DFBB}"/>
                  </a:ext>
                </a:extLst>
              </p:cNvPr>
              <p:cNvSpPr txBox="1"/>
              <p:nvPr/>
            </p:nvSpPr>
            <p:spPr>
              <a:xfrm>
                <a:off x="-1480222" y="2520681"/>
                <a:ext cx="13197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chemeClr val="bg1"/>
                    </a:solidFill>
                  </a:rPr>
                  <a:t>20 nm</a:t>
                </a:r>
                <a:r>
                  <a:rPr lang="ja-JP" altLang="en-US" sz="1600" b="1" dirty="0">
                    <a:solidFill>
                      <a:schemeClr val="bg1"/>
                    </a:solidFill>
                  </a:rPr>
                  <a:t> </a:t>
                </a:r>
                <a:r>
                  <a:rPr lang="en-US" altLang="ja-JP" sz="1600" b="1" dirty="0">
                    <a:solidFill>
                      <a:schemeClr val="bg1"/>
                    </a:solidFill>
                  </a:rPr>
                  <a:t>crystal</a:t>
                </a:r>
                <a:endParaRPr lang="ja-JP" alt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xmlns="" id="{664302FD-88CA-43CC-B773-BB5C8F192485}"/>
                  </a:ext>
                </a:extLst>
              </p:cNvPr>
              <p:cNvSpPr txBox="1"/>
              <p:nvPr/>
            </p:nvSpPr>
            <p:spPr>
              <a:xfrm>
                <a:off x="-901112" y="3473919"/>
                <a:ext cx="8675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chemeClr val="bg1"/>
                    </a:solidFill>
                  </a:rPr>
                  <a:t>200 nm</a:t>
                </a:r>
                <a:r>
                  <a:rPr lang="ja-JP" altLang="en-US" sz="1600" b="1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xmlns="" id="{85319AB2-82F6-4866-B5BE-A97222F25545}"/>
                  </a:ext>
                </a:extLst>
              </p:cNvPr>
              <p:cNvSpPr txBox="1"/>
              <p:nvPr/>
            </p:nvSpPr>
            <p:spPr>
              <a:xfrm>
                <a:off x="-3063138" y="3190452"/>
                <a:ext cx="7633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b="1" dirty="0">
                    <a:solidFill>
                      <a:schemeClr val="bg1"/>
                    </a:solidFill>
                  </a:rPr>
                  <a:t>40 </a:t>
                </a:r>
                <a:r>
                  <a:rPr lang="en-US" altLang="ja-JP" sz="1600" b="1" dirty="0" smtClean="0">
                    <a:solidFill>
                      <a:schemeClr val="bg1"/>
                    </a:solidFill>
                  </a:rPr>
                  <a:t>nm</a:t>
                </a:r>
                <a:r>
                  <a:rPr lang="ja-JP" altLang="en-US" sz="1600" b="1" dirty="0" smtClean="0">
                    <a:solidFill>
                      <a:schemeClr val="bg1"/>
                    </a:solidFill>
                  </a:rPr>
                  <a:t> </a:t>
                </a:r>
                <a:endParaRPr lang="ja-JP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正方形/長方形 24"/>
            <p:cNvSpPr/>
            <p:nvPr/>
          </p:nvSpPr>
          <p:spPr>
            <a:xfrm>
              <a:off x="1106362" y="6444267"/>
              <a:ext cx="416864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b="1" dirty="0"/>
                <a:t>Luminescence after exposure with the fluorescent lamp</a:t>
              </a:r>
              <a:endParaRPr lang="ja-JP" altLang="en-US" b="1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5152209" y="5672236"/>
            <a:ext cx="2530396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/>
              <a:t>Sensitivity recovered by contribution of NSP</a:t>
            </a:r>
            <a:r>
              <a:rPr kumimoji="1" lang="en-US" altLang="ja-JP" b="1" dirty="0" smtClean="0"/>
              <a:t>?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92335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652"/>
    </mc:Choice>
    <mc:Fallback xmlns="">
      <p:transition spd="slow" advTm="5165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73529"/>
            <a:ext cx="10515600" cy="5547945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This is the </a:t>
            </a:r>
            <a:r>
              <a:rPr lang="en-US" altLang="ja-JP" b="1" dirty="0" smtClean="0"/>
              <a:t>first observation of luminescence of emulsion by charged</a:t>
            </a:r>
            <a:r>
              <a:rPr lang="en-US" altLang="ja-JP" dirty="0" smtClean="0"/>
              <a:t> </a:t>
            </a:r>
            <a:r>
              <a:rPr lang="en-US" altLang="ja-JP" b="1" dirty="0" smtClean="0"/>
              <a:t>particles</a:t>
            </a:r>
            <a:endParaRPr lang="en-US" altLang="ja-JP" b="1" dirty="0"/>
          </a:p>
          <a:p>
            <a:r>
              <a:rPr kumimoji="1" lang="en-US" altLang="ja-JP" dirty="0" smtClean="0"/>
              <a:t>Measured </a:t>
            </a:r>
            <a:r>
              <a:rPr lang="en-US" altLang="ja-JP" dirty="0" smtClean="0"/>
              <a:t>the rate of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contribution to luminescence of NIT </a:t>
            </a:r>
            <a:r>
              <a:rPr kumimoji="1" lang="en-US" altLang="ja-JP" dirty="0" smtClean="0"/>
              <a:t>excited by </a:t>
            </a:r>
            <a:r>
              <a:rPr kumimoji="1" lang="en-US" altLang="ja-JP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/>
              <a:t>-ray and </a:t>
            </a:r>
            <a:r>
              <a:rPr kumimoji="1" lang="en-US" altLang="ja-JP" dirty="0" smtClean="0">
                <a:latin typeface="Symbol" panose="05050102010706020507" pitchFamily="18" charset="2"/>
              </a:rPr>
              <a:t>g</a:t>
            </a:r>
            <a:r>
              <a:rPr kumimoji="1" lang="en-US" altLang="ja-JP" dirty="0" smtClean="0"/>
              <a:t>-ray</a:t>
            </a:r>
          </a:p>
          <a:p>
            <a:pPr lvl="1"/>
            <a:r>
              <a:rPr lang="en-US" altLang="ja-JP" dirty="0" smtClean="0"/>
              <a:t>Luminescence efficiency is very high at low temperature (may be comparable to plastic scintillator)</a:t>
            </a: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Application for detector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Measure for nuclear recoil event and M.I.P.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Multi-channel readout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/>
              <a:t>Elucidation of detection mechanism </a:t>
            </a:r>
            <a:r>
              <a:rPr lang="en-US" altLang="ja-JP" dirty="0" smtClean="0"/>
              <a:t>for </a:t>
            </a:r>
            <a:r>
              <a:rPr lang="en-US" altLang="ja-JP" dirty="0"/>
              <a:t>charged </a:t>
            </a:r>
            <a:r>
              <a:rPr lang="en-US" altLang="ja-JP" dirty="0" smtClean="0"/>
              <a:t>particles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Spectrum analysis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pPr lvl="1"/>
            <a:r>
              <a:rPr kumimoji="1" lang="en-US" altLang="ja-JP" dirty="0" smtClean="0"/>
              <a:t>Change crystal property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838200" y="35687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Plan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83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lh3.googleusercontent.com/kVHNWxcpMOJ7N1kNlrEAU_gyp2obf44B5mwmk7Fw-zSfoabqcVCKZWs8PtDj-YH3eCPJkrM072hD_qhqDCvH9uB4Wk6aGOrzyWdw5PWF_eOhpuvczCxjLicdgYp2InBxE8XDxsm4CWzrYRFgIx7vyEBz2mOM2hkdogFojLQ3HHr77X3zMRbRysQIbLOLqKuquQN75k4p9RSoAlLfZQZNNp1x8QFLe6vfiiGOvzXd1anOXmVriK44iGBJ0pfF596LqO9TrAMN0vK-iYlmR5w-ne85hDhKxX1BWfWCQE5NHHkicer9KyRSN8QecA1LWNwEp_e0ZpowWkoyycAheAanAy87EzYt-0okMkiavgwufh9aRJALf7PF7p88dB8ZqmUquIry98eetuoWIQvrWPz-0-CQ99JFTP3nxQPeOGVGrayo3cmpDVPJkqGrKBVQeFVQs5g38B_ehruUp9cmrH0DorwqgHxBZAeuT_bnbuFAmDd8FhdAUmF5SUyKOLqCF2RhmQlHckTh8NlBNfcmoMhCshcxiJRv4LfRpgltN2cekaw95OmEMJI8U1kF3bB1ghCani-dYpQr83nI8IJw6NI0X1S7S4dblLkvESXzVtc=w671-h894-n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" t="22918" r="746" b="7124"/>
          <a:stretch/>
        </p:blipFill>
        <p:spPr bwMode="auto">
          <a:xfrm>
            <a:off x="1264513" y="3182234"/>
            <a:ext cx="3736902" cy="3519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Cryostat DAQ (for spectrum analysis)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17874" y="3997258"/>
            <a:ext cx="2488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MPPC bias voltage cable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462137" y="3103981"/>
            <a:ext cx="226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MPPC signal cable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4604969" y="4968607"/>
            <a:ext cx="4005631" cy="719945"/>
          </a:xfrm>
          <a:custGeom>
            <a:avLst/>
            <a:gdLst>
              <a:gd name="connsiteX0" fmla="*/ 3055435 w 3055435"/>
              <a:gd name="connsiteY0" fmla="*/ 492 h 675392"/>
              <a:gd name="connsiteX1" fmla="*/ 1929161 w 3055435"/>
              <a:gd name="connsiteY1" fmla="*/ 100853 h 675392"/>
              <a:gd name="connsiteX2" fmla="*/ 1159727 w 3055435"/>
              <a:gd name="connsiteY2" fmla="*/ 624961 h 675392"/>
              <a:gd name="connsiteX3" fmla="*/ 0 w 3055435"/>
              <a:gd name="connsiteY3" fmla="*/ 624961 h 67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5435" h="675392">
                <a:moveTo>
                  <a:pt x="3055435" y="492"/>
                </a:moveTo>
                <a:cubicBezTo>
                  <a:pt x="2650273" y="-1367"/>
                  <a:pt x="2245112" y="-3225"/>
                  <a:pt x="1929161" y="100853"/>
                </a:cubicBezTo>
                <a:cubicBezTo>
                  <a:pt x="1613210" y="204931"/>
                  <a:pt x="1481254" y="537610"/>
                  <a:pt x="1159727" y="624961"/>
                </a:cubicBezTo>
                <a:cubicBezTo>
                  <a:pt x="838200" y="712312"/>
                  <a:pt x="419100" y="668636"/>
                  <a:pt x="0" y="624961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4604970" y="4875431"/>
            <a:ext cx="4005630" cy="709019"/>
          </a:xfrm>
          <a:custGeom>
            <a:avLst/>
            <a:gdLst>
              <a:gd name="connsiteX0" fmla="*/ 3055435 w 3055435"/>
              <a:gd name="connsiteY0" fmla="*/ 492 h 675392"/>
              <a:gd name="connsiteX1" fmla="*/ 1929161 w 3055435"/>
              <a:gd name="connsiteY1" fmla="*/ 100853 h 675392"/>
              <a:gd name="connsiteX2" fmla="*/ 1159727 w 3055435"/>
              <a:gd name="connsiteY2" fmla="*/ 624961 h 675392"/>
              <a:gd name="connsiteX3" fmla="*/ 0 w 3055435"/>
              <a:gd name="connsiteY3" fmla="*/ 624961 h 67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5435" h="675392">
                <a:moveTo>
                  <a:pt x="3055435" y="492"/>
                </a:moveTo>
                <a:cubicBezTo>
                  <a:pt x="2650273" y="-1367"/>
                  <a:pt x="2245112" y="-3225"/>
                  <a:pt x="1929161" y="100853"/>
                </a:cubicBezTo>
                <a:cubicBezTo>
                  <a:pt x="1613210" y="204931"/>
                  <a:pt x="1481254" y="537610"/>
                  <a:pt x="1159727" y="624961"/>
                </a:cubicBezTo>
                <a:cubicBezTo>
                  <a:pt x="838200" y="712312"/>
                  <a:pt x="419100" y="668636"/>
                  <a:pt x="0" y="624961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35093" y="5546914"/>
            <a:ext cx="211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Pt resistor cables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76540" y="4276977"/>
            <a:ext cx="1799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PMT</a:t>
            </a:r>
            <a:r>
              <a:rPr lang="en-US" altLang="ja-JP" dirty="0" smtClean="0">
                <a:solidFill>
                  <a:schemeClr val="bg1"/>
                </a:solidFill>
              </a:rPr>
              <a:t> amplifier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73065" y="5733696"/>
            <a:ext cx="1634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</a:rPr>
              <a:t>High voltage p</a:t>
            </a:r>
            <a:r>
              <a:rPr lang="en-US" altLang="ja-JP" dirty="0" smtClean="0">
                <a:solidFill>
                  <a:schemeClr val="bg1"/>
                </a:solidFill>
              </a:rPr>
              <a:t>ower supply for PMT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23" name="Picture 2" descr="小形分光器スペクトロメイト SPG-12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52" y="1259000"/>
            <a:ext cx="1658986" cy="1658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048029" y="987697"/>
            <a:ext cx="354597" cy="1499300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4744209" y="900561"/>
            <a:ext cx="1813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Monochromator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90808" y="1189896"/>
            <a:ext cx="79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PMT</a:t>
            </a:r>
            <a:endParaRPr kumimoji="1" lang="ja-JP" altLang="en-US" dirty="0"/>
          </a:p>
        </p:txBody>
      </p:sp>
      <p:pic>
        <p:nvPicPr>
          <p:cNvPr id="32" name="Picture 2" descr="https://lh3.googleusercontent.com/OCRQHBxOwRTIwh0NarotFwgeFML6tq9QahTZ-MwbNtWvjLVzQfDFqfLzUadBEBklKognh7GZkmE0U_OwZjrF5-ax5cghofIsbq_rkpSX-EKGN-YPFN0NfqEwdaygDrSQ3X16XAWu3SA1F9bQBc6KYP5Tvabi91AMv92m2K6NlBuWt8ZHwDunX2Kk0dzHdGRHaQn14-rhDjNjKqkaFBm0ElTThxqcA6FGsLN9y4r3Pg3KaFQ6I8RPZ0C5wM4fnH9dGQug9s3UlzWoqGJZE8mS_RPK_KahjQSZJtaSPM3KwW8Gke65aS9zisMTIsMpA1sYz9Pf_82jhLtQI07qoMZDZWMPMYLfZ6dflbhewZD4EZwZpI6NsTUrrG87AdKS0idOao-PN6TFkmKkiiOBi0Eo4JkheqmYqFtnNcoTOKKzcF9UHHUEsmRl4P1_frsJeULVU1EciRN9lTN4enqIvuPLKcp3KzeWWe7Ang5KJh-5lwRsHdcr_VYHdzjfO_i7kknPSsZsM2b4pqkxpungysXbYkS9EagfuHAPNx5vrXsc8B25i8kGHgQo6rHQd1tMLc2qcmlYuSCUjsFkVTT5yZgLshai4n-GOh84rZS4_c8=w987-h740-no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8" t="7995" r="27165" b="21138"/>
          <a:stretch/>
        </p:blipFill>
        <p:spPr bwMode="auto">
          <a:xfrm rot="21432485">
            <a:off x="8602640" y="1677639"/>
            <a:ext cx="2125343" cy="499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フリーフォーム 2"/>
          <p:cNvSpPr/>
          <p:nvPr/>
        </p:nvSpPr>
        <p:spPr>
          <a:xfrm>
            <a:off x="5687122" y="1994172"/>
            <a:ext cx="2855100" cy="754495"/>
          </a:xfrm>
          <a:custGeom>
            <a:avLst/>
            <a:gdLst>
              <a:gd name="connsiteX0" fmla="*/ 0 w 4748270"/>
              <a:gd name="connsiteY0" fmla="*/ 277917 h 841568"/>
              <a:gd name="connsiteX1" fmla="*/ 3194891 w 4748270"/>
              <a:gd name="connsiteY1" fmla="*/ 839777 h 841568"/>
              <a:gd name="connsiteX2" fmla="*/ 4406747 w 4748270"/>
              <a:gd name="connsiteY2" fmla="*/ 112664 h 841568"/>
              <a:gd name="connsiteX3" fmla="*/ 4748270 w 4748270"/>
              <a:gd name="connsiteY3" fmla="*/ 13512 h 841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48270" h="841568">
                <a:moveTo>
                  <a:pt x="0" y="277917"/>
                </a:moveTo>
                <a:cubicBezTo>
                  <a:pt x="1230216" y="572618"/>
                  <a:pt x="2460433" y="867319"/>
                  <a:pt x="3194891" y="839777"/>
                </a:cubicBezTo>
                <a:cubicBezTo>
                  <a:pt x="3929349" y="812235"/>
                  <a:pt x="4147851" y="250375"/>
                  <a:pt x="4406747" y="112664"/>
                </a:cubicBezTo>
                <a:cubicBezTo>
                  <a:pt x="4665643" y="-25047"/>
                  <a:pt x="4706956" y="-5768"/>
                  <a:pt x="4748270" y="13512"/>
                </a:cubicBezTo>
              </a:path>
            </a:pathLst>
          </a:cu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45314" y="2225808"/>
            <a:ext cx="1498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Optical fiber</a:t>
            </a:r>
            <a:endParaRPr kumimoji="1" lang="ja-JP" altLang="en-US" dirty="0"/>
          </a:p>
        </p:txBody>
      </p:sp>
      <p:sp>
        <p:nvSpPr>
          <p:cNvPr id="9" name="フリーフォーム 8"/>
          <p:cNvSpPr/>
          <p:nvPr/>
        </p:nvSpPr>
        <p:spPr>
          <a:xfrm>
            <a:off x="4148254" y="3231948"/>
            <a:ext cx="5132906" cy="1045028"/>
          </a:xfrm>
          <a:custGeom>
            <a:avLst/>
            <a:gdLst>
              <a:gd name="connsiteX0" fmla="*/ 0 w 5097780"/>
              <a:gd name="connsiteY0" fmla="*/ 436800 h 1277064"/>
              <a:gd name="connsiteX1" fmla="*/ 982980 w 5097780"/>
              <a:gd name="connsiteY1" fmla="*/ 25320 h 1277064"/>
              <a:gd name="connsiteX2" fmla="*/ 3760470 w 5097780"/>
              <a:gd name="connsiteY2" fmla="*/ 1088310 h 1277064"/>
              <a:gd name="connsiteX3" fmla="*/ 5097780 w 5097780"/>
              <a:gd name="connsiteY3" fmla="*/ 1271190 h 1277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780" h="1277064">
                <a:moveTo>
                  <a:pt x="0" y="436800"/>
                </a:moveTo>
                <a:cubicBezTo>
                  <a:pt x="178117" y="176767"/>
                  <a:pt x="356235" y="-83265"/>
                  <a:pt x="982980" y="25320"/>
                </a:cubicBezTo>
                <a:cubicBezTo>
                  <a:pt x="1609725" y="133905"/>
                  <a:pt x="3074670" y="880665"/>
                  <a:pt x="3760470" y="1088310"/>
                </a:cubicBezTo>
                <a:cubicBezTo>
                  <a:pt x="4446270" y="1295955"/>
                  <a:pt x="4772025" y="1283572"/>
                  <a:pt x="5097780" y="1271190"/>
                </a:cubicBezTo>
              </a:path>
            </a:pathLst>
          </a:cu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4092498" y="3028652"/>
            <a:ext cx="5564458" cy="739484"/>
          </a:xfrm>
          <a:custGeom>
            <a:avLst/>
            <a:gdLst>
              <a:gd name="connsiteX0" fmla="*/ 0 w 5735560"/>
              <a:gd name="connsiteY0" fmla="*/ 517436 h 740460"/>
              <a:gd name="connsiteX1" fmla="*/ 1070517 w 5735560"/>
              <a:gd name="connsiteY1" fmla="*/ 15631 h 740460"/>
              <a:gd name="connsiteX2" fmla="*/ 5040351 w 5735560"/>
              <a:gd name="connsiteY2" fmla="*/ 182899 h 740460"/>
              <a:gd name="connsiteX3" fmla="*/ 5709424 w 5735560"/>
              <a:gd name="connsiteY3" fmla="*/ 740460 h 74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35560" h="740460">
                <a:moveTo>
                  <a:pt x="0" y="517436"/>
                </a:moveTo>
                <a:cubicBezTo>
                  <a:pt x="115229" y="294411"/>
                  <a:pt x="230459" y="71387"/>
                  <a:pt x="1070517" y="15631"/>
                </a:cubicBezTo>
                <a:cubicBezTo>
                  <a:pt x="1910575" y="-40125"/>
                  <a:pt x="4267200" y="62094"/>
                  <a:pt x="5040351" y="182899"/>
                </a:cubicBezTo>
                <a:cubicBezTo>
                  <a:pt x="5813502" y="303704"/>
                  <a:pt x="5761463" y="522082"/>
                  <a:pt x="5709424" y="740460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/>
        </p:nvSpPr>
        <p:spPr>
          <a:xfrm>
            <a:off x="3023444" y="1669894"/>
            <a:ext cx="1311898" cy="1965672"/>
          </a:xfrm>
          <a:custGeom>
            <a:avLst/>
            <a:gdLst>
              <a:gd name="connsiteX0" fmla="*/ 613894 w 1829921"/>
              <a:gd name="connsiteY0" fmla="*/ 0 h 2107581"/>
              <a:gd name="connsiteX1" fmla="*/ 45182 w 1829921"/>
              <a:gd name="connsiteY1" fmla="*/ 702527 h 2107581"/>
              <a:gd name="connsiteX2" fmla="*/ 1673260 w 1829921"/>
              <a:gd name="connsiteY2" fmla="*/ 1661532 h 2107581"/>
              <a:gd name="connsiteX3" fmla="*/ 1673260 w 1829921"/>
              <a:gd name="connsiteY3" fmla="*/ 2107581 h 2107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9921" h="2107581">
                <a:moveTo>
                  <a:pt x="613894" y="0"/>
                </a:moveTo>
                <a:cubicBezTo>
                  <a:pt x="241257" y="212802"/>
                  <a:pt x="-131379" y="425605"/>
                  <a:pt x="45182" y="702527"/>
                </a:cubicBezTo>
                <a:cubicBezTo>
                  <a:pt x="221743" y="979449"/>
                  <a:pt x="1401914" y="1427356"/>
                  <a:pt x="1673260" y="1661532"/>
                </a:cubicBezTo>
                <a:cubicBezTo>
                  <a:pt x="1944606" y="1895708"/>
                  <a:pt x="1808933" y="2001644"/>
                  <a:pt x="1673260" y="2107581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221232" y="1856476"/>
            <a:ext cx="226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B0F0"/>
                </a:solidFill>
              </a:rPr>
              <a:t>PMT</a:t>
            </a:r>
            <a:r>
              <a:rPr kumimoji="1" lang="en-US" altLang="ja-JP" b="1" dirty="0" smtClean="0">
                <a:solidFill>
                  <a:srgbClr val="00B0F0"/>
                </a:solidFill>
              </a:rPr>
              <a:t> signal cable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35" name="フリーフォーム 34"/>
          <p:cNvSpPr/>
          <p:nvPr/>
        </p:nvSpPr>
        <p:spPr>
          <a:xfrm>
            <a:off x="3261464" y="1735833"/>
            <a:ext cx="2003600" cy="3750568"/>
          </a:xfrm>
          <a:custGeom>
            <a:avLst/>
            <a:gdLst>
              <a:gd name="connsiteX0" fmla="*/ 379589 w 2231139"/>
              <a:gd name="connsiteY0" fmla="*/ 0 h 3824868"/>
              <a:gd name="connsiteX1" fmla="*/ 123111 w 2231139"/>
              <a:gd name="connsiteY1" fmla="*/ 468351 h 3824868"/>
              <a:gd name="connsiteX2" fmla="*/ 2108028 w 2231139"/>
              <a:gd name="connsiteY2" fmla="*/ 2286000 h 3824868"/>
              <a:gd name="connsiteX3" fmla="*/ 1851550 w 2231139"/>
              <a:gd name="connsiteY3" fmla="*/ 3824868 h 3824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1139" h="3824868">
                <a:moveTo>
                  <a:pt x="379589" y="0"/>
                </a:moveTo>
                <a:cubicBezTo>
                  <a:pt x="107313" y="43675"/>
                  <a:pt x="-164962" y="87351"/>
                  <a:pt x="123111" y="468351"/>
                </a:cubicBezTo>
                <a:cubicBezTo>
                  <a:pt x="411184" y="849351"/>
                  <a:pt x="1819955" y="1726581"/>
                  <a:pt x="2108028" y="2286000"/>
                </a:cubicBezTo>
                <a:cubicBezTo>
                  <a:pt x="2396101" y="2845419"/>
                  <a:pt x="2123825" y="3335143"/>
                  <a:pt x="1851550" y="3824868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09261" y="4670617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tx2"/>
                </a:solidFill>
              </a:rPr>
              <a:t>PMT</a:t>
            </a:r>
            <a:r>
              <a:rPr kumimoji="1" lang="en-US" altLang="ja-JP" b="1" dirty="0" smtClean="0">
                <a:solidFill>
                  <a:schemeClr val="tx2"/>
                </a:solidFill>
              </a:rPr>
              <a:t> HV cable</a:t>
            </a:r>
            <a:endParaRPr kumimoji="1" lang="ja-JP" alt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19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To increase detection efficiency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14914"/>
            <a:ext cx="10515600" cy="4762049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Use GaAs PMT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High quantum efficiency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Use wide optical fiber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(600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1mm</a:t>
            </a:r>
            <a:r>
              <a:rPr lang="en-US" altLang="ja-JP" dirty="0">
                <a:sym typeface="Wingdings" panose="05000000000000000000" pitchFamily="2" charset="2"/>
              </a:rPr>
              <a:t>)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Increase RI rate</a:t>
            </a:r>
          </a:p>
          <a:p>
            <a:pPr lvl="1"/>
            <a:r>
              <a:rPr lang="en-US" altLang="ja-JP" dirty="0" smtClean="0"/>
              <a:t>Do anyone have high rate RI (&gt; 100Bq) which can be used at low temperature (77K) ?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Light collection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It seems difficult to collect light to </a:t>
            </a:r>
            <a:r>
              <a:rPr lang="en-US" altLang="ja-JP" dirty="0"/>
              <a:t>optical fiber (600μm, NA=0.22)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9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19185" t="7159" r="955" b="7807"/>
          <a:stretch/>
        </p:blipFill>
        <p:spPr>
          <a:xfrm>
            <a:off x="4149591" y="3976129"/>
            <a:ext cx="2183588" cy="2714261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197141" y="5474958"/>
            <a:ext cx="2217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R943-02</a:t>
            </a:r>
            <a:r>
              <a:rPr lang="ja-JP" altLang="en-US" dirty="0" smtClean="0"/>
              <a:t>（</a:t>
            </a:r>
            <a:r>
              <a:rPr lang="en-US" altLang="ja-JP" dirty="0" smtClean="0"/>
              <a:t>GaAs PMT</a:t>
            </a:r>
            <a:r>
              <a:rPr lang="ja-JP" altLang="en-US" dirty="0" smtClean="0"/>
              <a:t>）</a:t>
            </a:r>
            <a:endParaRPr lang="en-US" altLang="ja-JP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405869" y="262074"/>
            <a:ext cx="3320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u="sng" dirty="0"/>
              <a:t>F</a:t>
            </a:r>
            <a:r>
              <a:rPr kumimoji="1" lang="en-US" altLang="ja-JP" u="sng" dirty="0" smtClean="0"/>
              <a:t>rom Hamamatsu data sheet</a:t>
            </a:r>
            <a:endParaRPr kumimoji="1" lang="ja-JP" altLang="en-US" u="sng" dirty="0"/>
          </a:p>
        </p:txBody>
      </p:sp>
      <p:sp>
        <p:nvSpPr>
          <p:cNvPr id="14" name="正方形/長方形 13"/>
          <p:cNvSpPr/>
          <p:nvPr/>
        </p:nvSpPr>
        <p:spPr>
          <a:xfrm>
            <a:off x="706252" y="1871751"/>
            <a:ext cx="3198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R1463 </a:t>
            </a:r>
            <a:r>
              <a:rPr lang="en-US" altLang="ja-JP" dirty="0" smtClean="0"/>
              <a:t>(multi-alkali </a:t>
            </a:r>
            <a:r>
              <a:rPr lang="en-US" altLang="ja-JP" dirty="0" smtClean="0"/>
              <a:t>PMT</a:t>
            </a:r>
            <a:r>
              <a:rPr lang="en-US" altLang="ja-JP" dirty="0"/>
              <a:t>)</a:t>
            </a:r>
            <a:endParaRPr lang="en-US" altLang="ja-JP" dirty="0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4"/>
          <a:srcRect l="5858" t="8600" r="56395" b="9551"/>
          <a:stretch/>
        </p:blipFill>
        <p:spPr>
          <a:xfrm>
            <a:off x="4149591" y="1124697"/>
            <a:ext cx="2257777" cy="2660952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838200" y="289668"/>
            <a:ext cx="10515600" cy="1325563"/>
          </a:xfrm>
        </p:spPr>
        <p:txBody>
          <a:bodyPr/>
          <a:lstStyle/>
          <a:p>
            <a:r>
              <a:rPr lang="en-US" altLang="ja-JP" dirty="0"/>
              <a:t>GaAs </a:t>
            </a:r>
            <a:r>
              <a:rPr lang="en-US" altLang="ja-JP" dirty="0" smtClean="0"/>
              <a:t>PMT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pic>
        <p:nvPicPr>
          <p:cNvPr id="10" name="Picture 2" descr="https://lh3.googleusercontent.com/OUMWUXtzYu9Ag5iS8-xFSWJ6eUM1Mu9BlZdkYFl4BO06lO8tTMiRoRdvElBuYv85vevYWrQXkMnc8z-fYAu-flOqkVoErr55SYqV2fu9SanVs-UBdwpELeKinkJSHP8IXQywCYtOvouc6bGf1_xLRwsga8h6pVQUp1wV_rLjhKogxpykzWxTmdv7NwPpX2yEcTWtZFoqdQNEBA72m912x5BPsREshntOxWcGKosT1r8fn6ATL6Ah7tdLbH7o4yTIS2hyY8bOAFlMDbY-tuWNBUkB9vRluuwZ06BYyQJxMCtMn64BE_1Ipvck5K4TrgwJxIYyJnk8WScLoI4gSZAiZA2xhm1w6F59VtcaU66OMEu7uk3yi1GzacPn7sSwwk6HIalXs0VOc9yX82Wa6JW4XjzHy4C4oo8WydWDMTKVgI5xCypvAjFj3PS7dPifUp4Q4o9X7pMgbKnX_2s18RKJHGPucT4pjE6TM8X7zSYgNP1y6rRCfc5k7Wqtajg1e-9N8Ali-doBxfr7qCZ_U30VmjxxNqpKPD3uCgxquT1gIZKqQah2sfy8-QMnW10TqQHY2VK7ruhdGiYlKxXSyf2DXqp_Gr7H0Obwaa9nnZY=w1230-h923-no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1519" r="212"/>
          <a:stretch/>
        </p:blipFill>
        <p:spPr bwMode="auto">
          <a:xfrm>
            <a:off x="85314" y="2701693"/>
            <a:ext cx="3512618" cy="233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線矢印コネクタ 2"/>
          <p:cNvCxnSpPr/>
          <p:nvPr/>
        </p:nvCxnSpPr>
        <p:spPr>
          <a:xfrm flipH="1">
            <a:off x="838200" y="2356525"/>
            <a:ext cx="276328" cy="739215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2010878" y="4104804"/>
            <a:ext cx="104361" cy="122845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269226" y="803653"/>
            <a:ext cx="2082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Quantum efficiency</a:t>
            </a:r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 flipV="1">
            <a:off x="3715352" y="3893047"/>
            <a:ext cx="754620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6"/>
          <a:srcRect t="8969" r="3144"/>
          <a:stretch/>
        </p:blipFill>
        <p:spPr>
          <a:xfrm>
            <a:off x="7351420" y="3933172"/>
            <a:ext cx="3170622" cy="2868371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9385772" y="5446945"/>
            <a:ext cx="1798828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30000cps @20</a:t>
            </a:r>
            <a:r>
              <a:rPr lang="ja-JP" altLang="en-US" b="1" dirty="0" smtClean="0"/>
              <a:t>℃</a:t>
            </a:r>
            <a:endParaRPr kumimoji="1" lang="en-US" altLang="ja-JP" b="1" dirty="0" smtClean="0"/>
          </a:p>
          <a:p>
            <a:r>
              <a:rPr kumimoji="1" lang="en-US" altLang="ja-JP" b="1" dirty="0" smtClean="0">
                <a:solidFill>
                  <a:srgbClr val="FF0000"/>
                </a:solidFill>
              </a:rPr>
              <a:t>20cps @-20</a:t>
            </a:r>
            <a:r>
              <a:rPr kumimoji="1" lang="ja-JP" altLang="en-US" b="1" dirty="0" smtClean="0">
                <a:solidFill>
                  <a:srgbClr val="FF0000"/>
                </a:solidFill>
              </a:rPr>
              <a:t>℃</a:t>
            </a:r>
            <a:endParaRPr kumimoji="1"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385772" y="2125743"/>
            <a:ext cx="1798828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100cps @20</a:t>
            </a:r>
            <a:r>
              <a:rPr lang="ja-JP" altLang="en-US" b="1" dirty="0" smtClean="0">
                <a:solidFill>
                  <a:srgbClr val="FF0000"/>
                </a:solidFill>
              </a:rPr>
              <a:t>℃</a:t>
            </a:r>
            <a:endParaRPr kumimoji="1"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670820" y="5908610"/>
            <a:ext cx="1672228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 15% @570nm</a:t>
            </a:r>
            <a:endParaRPr kumimoji="1"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609686" y="3035855"/>
            <a:ext cx="1672228" cy="36933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 7% @570nm</a:t>
            </a:r>
            <a:endParaRPr kumimoji="1" lang="en-US" altLang="ja-JP" b="1" dirty="0" smtClean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405869" y="803653"/>
            <a:ext cx="1949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Thermal noise rate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18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GaAs PMT 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-20</a:t>
            </a:r>
            <a:r>
              <a:rPr kumimoji="1" lang="ja-JP" altLang="en-US" dirty="0" smtClean="0"/>
              <a:t>℃ぐらいに冷やしたい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6358676" y="2385407"/>
            <a:ext cx="3274421" cy="2558734"/>
          </a:xfrm>
          <a:prstGeom prst="roundRect">
            <a:avLst/>
          </a:prstGeom>
          <a:solidFill>
            <a:srgbClr val="0070C0">
              <a:alpha val="20000"/>
            </a:srgbClr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73129" y="1847732"/>
            <a:ext cx="1183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密封</a:t>
            </a:r>
            <a:r>
              <a:rPr kumimoji="1" lang="ja-JP" altLang="en-US" dirty="0" smtClean="0"/>
              <a:t>容器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6439139" y="3317503"/>
            <a:ext cx="1944000" cy="7549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 10"/>
          <p:cNvSpPr/>
          <p:nvPr/>
        </p:nvSpPr>
        <p:spPr>
          <a:xfrm>
            <a:off x="8372444" y="3560303"/>
            <a:ext cx="2834272" cy="750746"/>
          </a:xfrm>
          <a:custGeom>
            <a:avLst/>
            <a:gdLst>
              <a:gd name="connsiteX0" fmla="*/ 0 w 3009014"/>
              <a:gd name="connsiteY0" fmla="*/ 0 h 2392325"/>
              <a:gd name="connsiteX1" fmla="*/ 1998921 w 3009014"/>
              <a:gd name="connsiteY1" fmla="*/ 818707 h 2392325"/>
              <a:gd name="connsiteX2" fmla="*/ 3009014 w 3009014"/>
              <a:gd name="connsiteY2" fmla="*/ 2392325 h 239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9014" h="2392325">
                <a:moveTo>
                  <a:pt x="0" y="0"/>
                </a:moveTo>
                <a:cubicBezTo>
                  <a:pt x="748709" y="209993"/>
                  <a:pt x="1497419" y="419986"/>
                  <a:pt x="1998921" y="818707"/>
                </a:cubicBezTo>
                <a:cubicBezTo>
                  <a:pt x="2500423" y="1217428"/>
                  <a:pt x="2754718" y="1804876"/>
                  <a:pt x="3009014" y="2392325"/>
                </a:cubicBezTo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8372444" y="3815487"/>
            <a:ext cx="2717314" cy="757764"/>
          </a:xfrm>
          <a:custGeom>
            <a:avLst/>
            <a:gdLst>
              <a:gd name="connsiteX0" fmla="*/ 0 w 3009014"/>
              <a:gd name="connsiteY0" fmla="*/ 0 h 2392325"/>
              <a:gd name="connsiteX1" fmla="*/ 1998921 w 3009014"/>
              <a:gd name="connsiteY1" fmla="*/ 818707 h 2392325"/>
              <a:gd name="connsiteX2" fmla="*/ 3009014 w 3009014"/>
              <a:gd name="connsiteY2" fmla="*/ 2392325 h 2392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9014" h="2392325">
                <a:moveTo>
                  <a:pt x="0" y="0"/>
                </a:moveTo>
                <a:cubicBezTo>
                  <a:pt x="748709" y="209993"/>
                  <a:pt x="1497419" y="419986"/>
                  <a:pt x="1998921" y="818707"/>
                </a:cubicBezTo>
                <a:cubicBezTo>
                  <a:pt x="2500423" y="1217428"/>
                  <a:pt x="2754718" y="1804876"/>
                  <a:pt x="3009014" y="2392325"/>
                </a:cubicBezTo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563365" y="3239924"/>
            <a:ext cx="90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HV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482004" y="3880870"/>
            <a:ext cx="90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Signa</a:t>
            </a:r>
            <a:r>
              <a:rPr lang="en-US" altLang="ja-JP" dirty="0"/>
              <a:t>l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77717" y="2951256"/>
            <a:ext cx="1514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GaAs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PMT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994007" y="4256455"/>
            <a:ext cx="90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N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Gass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086486" y="1980454"/>
            <a:ext cx="1168544" cy="2214919"/>
          </a:xfrm>
          <a:prstGeom prst="rect">
            <a:avLst/>
          </a:prstGeom>
          <a:solidFill>
            <a:srgbClr val="92D050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255029" y="3474333"/>
            <a:ext cx="156725" cy="441252"/>
          </a:xfrm>
          <a:prstGeom prst="rect">
            <a:avLst/>
          </a:prstGeom>
          <a:solidFill>
            <a:srgbClr val="92D050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4930080" y="2243583"/>
            <a:ext cx="156725" cy="441252"/>
          </a:xfrm>
          <a:prstGeom prst="rect">
            <a:avLst/>
          </a:prstGeom>
          <a:solidFill>
            <a:srgbClr val="92D050"/>
          </a:solidFill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552646" y="2275771"/>
            <a:ext cx="1600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光ファイバー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08707" y="1535290"/>
            <a:ext cx="166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モノクロメータ</a:t>
            </a:r>
            <a:endParaRPr kumimoji="1" lang="ja-JP" altLang="en-US" dirty="0"/>
          </a:p>
        </p:txBody>
      </p:sp>
      <p:pic>
        <p:nvPicPr>
          <p:cNvPr id="27" name="Picture 4" descr="https://lh3.googleusercontent.com/30SVAHOYfNdfLoYj0ifjtl_IzFCXpTl1sF0g_Fj7PHzKA_2U418ELYbWzYGUK4ZCeWLrYwUTNSk7q-LNWDnuH8ruquf1rednOnddFNAampj17wKgIhgyYScG4c2njkiqGq6MhR7L_4lXGjse18WDLE_u50453DPzXKOZvTr1t3pD-0Gzkw5WdaXT8d91ZGSqvI8h4XVpjBlHyGP_-xyLwRrTB3IXp5uCm2CFj-8uYfLFgsRUTqJKxulb572KK9QEQkhjq7ReD84M5vEIlO4xv6xli9jPW_NNqub8f2AS-oChZL9gaqBIHB441t1VyrguTw-xn-5UJy8_gNLSr_lorn7OQ1TSkZVYz4gSV_-LjKE3icst-Fu1rCieE4hMmzBhueTepG2IULygUt8zhfBkgWZOChKjXeJz2IKryCTw2UuaGln62EQmILb0wwKTfDdk0uBc3fCHTaAPGgi6dY9-uJDxZGbJAa3Q6IILymoj9bZBAYxjB1wf8H5SFnmZc_K-1UD1tukwpLwZSYIGunrFstFSQHX_4APovy8xZMAKWP3a3qbIXJC7WcxBQEOiJqam7doHr-tgWLZl51cutezAa3dIZu9SoTqO5_nzY7g=w693-h923-no"/>
          <p:cNvPicPr>
            <a:picLocks noChangeAspect="1" noChangeArrowheads="1"/>
          </p:cNvPicPr>
          <p:nvPr/>
        </p:nvPicPr>
        <p:blipFill rotWithShape="1">
          <a:blip r:embed="rId3">
            <a:lum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0" t="18253"/>
          <a:stretch/>
        </p:blipFill>
        <p:spPr bwMode="auto">
          <a:xfrm rot="16200000">
            <a:off x="1320458" y="3477749"/>
            <a:ext cx="2657120" cy="335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フリーフォーム 27"/>
          <p:cNvSpPr/>
          <p:nvPr/>
        </p:nvSpPr>
        <p:spPr>
          <a:xfrm>
            <a:off x="2075682" y="2477386"/>
            <a:ext cx="2833025" cy="1360968"/>
          </a:xfrm>
          <a:custGeom>
            <a:avLst/>
            <a:gdLst>
              <a:gd name="connsiteX0" fmla="*/ 0 w 1275907"/>
              <a:gd name="connsiteY0" fmla="*/ 1201479 h 1201479"/>
              <a:gd name="connsiteX1" fmla="*/ 287079 w 1275907"/>
              <a:gd name="connsiteY1" fmla="*/ 382772 h 1201479"/>
              <a:gd name="connsiteX2" fmla="*/ 1275907 w 1275907"/>
              <a:gd name="connsiteY2" fmla="*/ 0 h 1201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5907" h="1201479">
                <a:moveTo>
                  <a:pt x="0" y="1201479"/>
                </a:moveTo>
                <a:cubicBezTo>
                  <a:pt x="37214" y="892248"/>
                  <a:pt x="74428" y="583018"/>
                  <a:pt x="287079" y="382772"/>
                </a:cubicBezTo>
                <a:cubicBezTo>
                  <a:pt x="499730" y="182525"/>
                  <a:pt x="887818" y="91262"/>
                  <a:pt x="1275907" y="0"/>
                </a:cubicBezTo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059261" y="2272112"/>
            <a:ext cx="73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入射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561019" y="3513510"/>
            <a:ext cx="736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出射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38787" y="5424926"/>
            <a:ext cx="6267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どうやって冷やす？</a:t>
            </a:r>
            <a:endParaRPr kumimoji="1" lang="en-US" altLang="ja-JP" dirty="0" smtClean="0"/>
          </a:p>
          <a:p>
            <a:r>
              <a:rPr lang="ja-JP" altLang="en-US" dirty="0" smtClean="0"/>
              <a:t>・氷水系は使いたくない</a:t>
            </a:r>
            <a:endParaRPr lang="en-US" altLang="ja-JP" dirty="0" smtClean="0"/>
          </a:p>
          <a:p>
            <a:r>
              <a:rPr kumimoji="1" lang="ja-JP" altLang="en-US" dirty="0" smtClean="0"/>
              <a:t>・保冷剤・</a:t>
            </a:r>
            <a:r>
              <a:rPr lang="ja-JP" altLang="en-US" dirty="0"/>
              <a:t>ドライアイス</a:t>
            </a:r>
            <a:r>
              <a:rPr kumimoji="1" lang="ja-JP" altLang="en-US" dirty="0" smtClean="0"/>
              <a:t>だと溶ける、</a:t>
            </a:r>
            <a:r>
              <a:rPr lang="ja-JP" altLang="en-US" dirty="0"/>
              <a:t>温度</a:t>
            </a:r>
            <a:r>
              <a:rPr kumimoji="1" lang="ja-JP" altLang="en-US" dirty="0" smtClean="0"/>
              <a:t>コントロールできない</a:t>
            </a:r>
            <a:endParaRPr kumimoji="1" lang="en-US" altLang="ja-JP" dirty="0" smtClean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9813323" y="2641444"/>
            <a:ext cx="197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霜が付かないように窒素ガス置換</a:t>
            </a:r>
            <a:endParaRPr kumimoji="1" lang="ja-JP" altLang="en-US" dirty="0"/>
          </a:p>
        </p:txBody>
      </p:sp>
      <p:cxnSp>
        <p:nvCxnSpPr>
          <p:cNvPr id="34" name="直線コネクタ 33"/>
          <p:cNvCxnSpPr>
            <a:stCxn id="32" idx="1"/>
          </p:cNvCxnSpPr>
          <p:nvPr/>
        </p:nvCxnSpPr>
        <p:spPr>
          <a:xfrm flipH="1">
            <a:off x="9208509" y="2964610"/>
            <a:ext cx="604814" cy="1932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34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スターリング冷凍機　</a:t>
            </a:r>
            <a:r>
              <a:rPr lang="en-US" altLang="ja-JP" dirty="0"/>
              <a:t>SC-UD08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25579" t="31579" r="35974" b="15509"/>
          <a:stretch/>
        </p:blipFill>
        <p:spPr>
          <a:xfrm>
            <a:off x="572681" y="1690688"/>
            <a:ext cx="4687503" cy="362872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25105" t="14175" r="26579" b="25333"/>
          <a:stretch/>
        </p:blipFill>
        <p:spPr>
          <a:xfrm>
            <a:off x="5789986" y="1545171"/>
            <a:ext cx="5034012" cy="354519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252398" y="5269197"/>
            <a:ext cx="47204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(10cm)</a:t>
            </a:r>
            <a:r>
              <a:rPr kumimoji="1" lang="en-US" altLang="ja-JP" baseline="30000" dirty="0" smtClean="0"/>
              <a:t>3</a:t>
            </a:r>
            <a:r>
              <a:rPr kumimoji="1" lang="ja-JP" altLang="en-US" dirty="0" smtClean="0"/>
              <a:t>の体積のアルミニウム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2.7kg</a:t>
            </a:r>
            <a:r>
              <a:rPr lang="ja-JP" altLang="en-US" dirty="0" smtClean="0"/>
              <a:t>）</a:t>
            </a:r>
            <a:r>
              <a:rPr kumimoji="1" lang="ja-JP" altLang="en-US" dirty="0" smtClean="0"/>
              <a:t>の場合</a:t>
            </a:r>
            <a:endParaRPr kumimoji="1" lang="en-US" altLang="ja-JP" dirty="0" smtClean="0"/>
          </a:p>
          <a:p>
            <a:r>
              <a:rPr lang="en-US" altLang="ja-JP" dirty="0" smtClean="0"/>
              <a:t>-20</a:t>
            </a:r>
            <a:r>
              <a:rPr lang="ja-JP" altLang="en-US" dirty="0" smtClean="0"/>
              <a:t>℃から</a:t>
            </a:r>
            <a:r>
              <a:rPr lang="en-US" altLang="ja-JP" dirty="0" smtClean="0"/>
              <a:t>1</a:t>
            </a:r>
            <a:r>
              <a:rPr lang="ja-JP" altLang="en-US" dirty="0" smtClean="0"/>
              <a:t>℃下げるのに</a:t>
            </a:r>
            <a:r>
              <a:rPr lang="en-US" altLang="ja-JP" dirty="0" smtClean="0"/>
              <a:t>38s</a:t>
            </a:r>
          </a:p>
          <a:p>
            <a:r>
              <a:rPr lang="en-US" altLang="ja-JP" dirty="0" smtClean="0"/>
              <a:t>-40</a:t>
            </a:r>
            <a:r>
              <a:rPr lang="ja-JP" altLang="en-US" dirty="0"/>
              <a:t>℃</a:t>
            </a:r>
            <a:r>
              <a:rPr lang="ja-JP" altLang="en-US" dirty="0" smtClean="0"/>
              <a:t>から</a:t>
            </a:r>
            <a:r>
              <a:rPr lang="ja-JP" altLang="en-US" dirty="0"/>
              <a:t>　</a:t>
            </a:r>
            <a:r>
              <a:rPr lang="ja-JP" altLang="en-US" dirty="0" smtClean="0"/>
              <a:t>　　　　　　　　 </a:t>
            </a:r>
            <a:r>
              <a:rPr lang="en-US" altLang="ja-JP" dirty="0" smtClean="0"/>
              <a:t>48s</a:t>
            </a:r>
          </a:p>
          <a:p>
            <a:r>
              <a:rPr lang="en-US" altLang="ja-JP" dirty="0" smtClean="0"/>
              <a:t>-60</a:t>
            </a:r>
            <a:r>
              <a:rPr lang="ja-JP" altLang="en-US" dirty="0"/>
              <a:t>℃</a:t>
            </a:r>
            <a:r>
              <a:rPr lang="ja-JP" altLang="en-US" dirty="0" smtClean="0"/>
              <a:t>から</a:t>
            </a:r>
            <a:r>
              <a:rPr lang="ja-JP" altLang="en-US" dirty="0"/>
              <a:t>　</a:t>
            </a:r>
            <a:r>
              <a:rPr lang="ja-JP" altLang="en-US" dirty="0" smtClean="0"/>
              <a:t>　　　　　　　　 </a:t>
            </a:r>
            <a:r>
              <a:rPr lang="en-US" altLang="ja-JP" dirty="0" smtClean="0"/>
              <a:t>66s</a:t>
            </a:r>
            <a:endParaRPr lang="en-US" altLang="ja-JP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178800" y="117583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冷却性能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43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806232"/>
            <a:ext cx="112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万円→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4561835"/>
            <a:ext cx="131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12</a:t>
            </a:r>
            <a:r>
              <a:rPr kumimoji="1" lang="ja-JP" altLang="en-US" dirty="0" smtClean="0"/>
              <a:t>万円→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96292" y="5925757"/>
            <a:ext cx="112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↑</a:t>
            </a:r>
            <a:r>
              <a:rPr lang="en-US" altLang="ja-JP" dirty="0" smtClean="0"/>
              <a:t>10</a:t>
            </a:r>
            <a:r>
              <a:rPr kumimoji="1" lang="ja-JP" altLang="en-US" dirty="0" smtClean="0"/>
              <a:t>万円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15675" t="15600" r="14875" b="6800"/>
          <a:stretch/>
        </p:blipFill>
        <p:spPr>
          <a:xfrm>
            <a:off x="976883" y="331850"/>
            <a:ext cx="8900271" cy="5593907"/>
          </a:xfrm>
          <a:prstGeom prst="rect">
            <a:avLst/>
          </a:prstGeom>
        </p:spPr>
      </p:pic>
      <p:pic>
        <p:nvPicPr>
          <p:cNvPr id="9" name="Picture 2" descr="ã¹ã¿ã¼ãªã³ã°å·åæ©(ã³ã¼ã«ããµã¤ãã¢ããã¿ã¼)ãï¼³ï¼£ï¼ï¼£ï¼¡ï¼ï¼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9710" y="3545908"/>
            <a:ext cx="1662311" cy="138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0517339" y="5100184"/>
            <a:ext cx="112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↑</a:t>
            </a:r>
            <a:r>
              <a:rPr lang="en-US" altLang="ja-JP" dirty="0" smtClean="0"/>
              <a:t>5500</a:t>
            </a:r>
            <a:r>
              <a:rPr lang="ja-JP" altLang="en-US" dirty="0" smtClean="0"/>
              <a:t>円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517339" y="3176576"/>
            <a:ext cx="1127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アダプタ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972787" y="6118524"/>
            <a:ext cx="3136605" cy="659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※</a:t>
            </a:r>
            <a:r>
              <a:rPr kumimoji="1" lang="en-US" altLang="ja-JP" dirty="0" smtClean="0"/>
              <a:t>100W</a:t>
            </a:r>
            <a:r>
              <a:rPr kumimoji="1" lang="ja-JP" altLang="en-US" dirty="0" smtClean="0"/>
              <a:t>級の</a:t>
            </a:r>
            <a:r>
              <a:rPr kumimoji="1" lang="en-US" altLang="ja-JP" dirty="0" smtClean="0"/>
              <a:t>24V</a:t>
            </a:r>
            <a:r>
              <a:rPr kumimoji="1" lang="ja-JP" altLang="en-US" dirty="0" smtClean="0"/>
              <a:t>電源が必要</a:t>
            </a:r>
            <a:r>
              <a:rPr lang="ja-JP" altLang="en-US" dirty="0" smtClean="0"/>
              <a:t>（</a:t>
            </a:r>
            <a:r>
              <a:rPr lang="en-US" altLang="ja-JP" dirty="0" smtClean="0"/>
              <a:t>Amazon</a:t>
            </a:r>
            <a:r>
              <a:rPr lang="ja-JP" altLang="en-US" dirty="0" smtClean="0"/>
              <a:t>で</a:t>
            </a:r>
            <a:r>
              <a:rPr lang="en-US" altLang="ja-JP" dirty="0" smtClean="0"/>
              <a:t>3000</a:t>
            </a:r>
            <a:r>
              <a:rPr lang="ja-JP" altLang="en-US" dirty="0" smtClean="0"/>
              <a:t>円ぐらい）</a:t>
            </a: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36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治具は各自で作れば良い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18792" t="60605" r="64760" b="8418"/>
          <a:stretch/>
        </p:blipFill>
        <p:spPr>
          <a:xfrm>
            <a:off x="1754616" y="3721459"/>
            <a:ext cx="2993456" cy="3171149"/>
          </a:xfrm>
          <a:prstGeom prst="rect">
            <a:avLst/>
          </a:prstGeom>
        </p:spPr>
      </p:pic>
      <p:pic>
        <p:nvPicPr>
          <p:cNvPr id="5" name="Picture 2" descr="ã¹ã¿ã¼ãªã³ã°å·åæ©(ã³ã¼ã«ããµã¤ãã¢ããã¿ã¼)ãï¼³ï¼£ï¼ï¼£ï¼¡ï¼ï¼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25" y="3473838"/>
            <a:ext cx="1186366" cy="98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077302" y="2217658"/>
            <a:ext cx="2052000" cy="151619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124804" y="3721459"/>
            <a:ext cx="4455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628258" y="3473838"/>
            <a:ext cx="1174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Φ37.7mm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45909" y="2032992"/>
            <a:ext cx="1607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冷却</a:t>
            </a:r>
            <a:r>
              <a:rPr lang="ja-JP" altLang="en-US" dirty="0"/>
              <a:t>ステージ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7590413" y="1837713"/>
            <a:ext cx="481262" cy="144000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117739" y="1838159"/>
            <a:ext cx="481262" cy="144000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588582" y="1425136"/>
            <a:ext cx="3024000" cy="403095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729427" y="1732504"/>
            <a:ext cx="110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断熱材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014496" y="1983641"/>
            <a:ext cx="2666198" cy="13982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？？？</a:t>
            </a:r>
            <a:endParaRPr kumimoji="1" lang="ja-JP" altLang="en-US" sz="2800" dirty="0"/>
          </a:p>
        </p:txBody>
      </p:sp>
      <p:sp>
        <p:nvSpPr>
          <p:cNvPr id="32" name="右矢印 31"/>
          <p:cNvSpPr/>
          <p:nvPr/>
        </p:nvSpPr>
        <p:spPr>
          <a:xfrm>
            <a:off x="2036426" y="3843170"/>
            <a:ext cx="877737" cy="216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8855258" y="2382683"/>
            <a:ext cx="432000" cy="79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8595501" y="2377918"/>
            <a:ext cx="250133" cy="3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9296882" y="2375775"/>
            <a:ext cx="250133" cy="3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38200" y="2997685"/>
            <a:ext cx="147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アダプタ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639152" y="2428309"/>
            <a:ext cx="147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アダプタ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01552" y="4629181"/>
            <a:ext cx="128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M4</a:t>
            </a:r>
            <a:r>
              <a:rPr kumimoji="1" lang="ja-JP" altLang="en-US" dirty="0" smtClean="0"/>
              <a:t>ねじ穴</a:t>
            </a:r>
            <a:endParaRPr kumimoji="1" lang="ja-JP" altLang="en-US" dirty="0"/>
          </a:p>
        </p:txBody>
      </p:sp>
      <p:cxnSp>
        <p:nvCxnSpPr>
          <p:cNvPr id="42" name="直線矢印コネクタ 41"/>
          <p:cNvCxnSpPr/>
          <p:nvPr/>
        </p:nvCxnSpPr>
        <p:spPr>
          <a:xfrm flipV="1">
            <a:off x="661003" y="3843170"/>
            <a:ext cx="305518" cy="7394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正方形/長方形 64"/>
          <p:cNvSpPr/>
          <p:nvPr/>
        </p:nvSpPr>
        <p:spPr>
          <a:xfrm>
            <a:off x="8066538" y="2803520"/>
            <a:ext cx="792000" cy="434256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9296426" y="2808043"/>
            <a:ext cx="828000" cy="434256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236882" y="2761990"/>
            <a:ext cx="93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0070C0"/>
                </a:solidFill>
              </a:rPr>
              <a:t>冷凍機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7842509" y="4634258"/>
            <a:ext cx="481262" cy="198000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9877108" y="4629181"/>
            <a:ext cx="481262" cy="198000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7842509" y="4226086"/>
            <a:ext cx="2520000" cy="403095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8873432" y="5753518"/>
            <a:ext cx="432000" cy="79200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8613675" y="5748753"/>
            <a:ext cx="250133" cy="3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9315056" y="5746610"/>
            <a:ext cx="250133" cy="36000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667611" y="5745293"/>
            <a:ext cx="147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アダプタ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8329263" y="6174355"/>
            <a:ext cx="540000" cy="434256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9326475" y="6178878"/>
            <a:ext cx="540000" cy="434256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9255056" y="6132825"/>
            <a:ext cx="938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0070C0"/>
                </a:solidFill>
              </a:rPr>
              <a:t>冷凍機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8533861" y="4637085"/>
            <a:ext cx="1094762" cy="1099415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8633290" y="4719542"/>
            <a:ext cx="900000" cy="9000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593819" y="4833413"/>
            <a:ext cx="1174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Φ50mm</a:t>
            </a:r>
            <a:endParaRPr kumimoji="1" lang="ja-JP" altLang="en-US" dirty="0"/>
          </a:p>
        </p:txBody>
      </p:sp>
      <p:cxnSp>
        <p:nvCxnSpPr>
          <p:cNvPr id="85" name="直線矢印コネクタ 84"/>
          <p:cNvCxnSpPr/>
          <p:nvPr/>
        </p:nvCxnSpPr>
        <p:spPr>
          <a:xfrm>
            <a:off x="8650582" y="5209243"/>
            <a:ext cx="90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6199736" y="5146680"/>
            <a:ext cx="1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PMT</a:t>
            </a:r>
            <a:r>
              <a:rPr kumimoji="1" lang="ja-JP" altLang="en-US" dirty="0" smtClean="0"/>
              <a:t>冷却用</a:t>
            </a:r>
            <a:endParaRPr kumimoji="1" lang="ja-JP" altLang="en-US" dirty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476820" y="4951436"/>
            <a:ext cx="1108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断熱材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26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アダプタ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26250" t="25581" r="29361" b="10233"/>
          <a:stretch/>
        </p:blipFill>
        <p:spPr>
          <a:xfrm>
            <a:off x="3558339" y="365125"/>
            <a:ext cx="7795461" cy="6340512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9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/>
          <a:srcRect l="3077" r="8529"/>
          <a:stretch/>
        </p:blipFill>
        <p:spPr>
          <a:xfrm>
            <a:off x="1293930" y="4143243"/>
            <a:ext cx="4480561" cy="225284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276AC54E-5B09-4837-94CF-687FA4F51FB4}"/>
              </a:ext>
            </a:extLst>
          </p:cNvPr>
          <p:cNvSpPr txBox="1"/>
          <p:nvPr/>
        </p:nvSpPr>
        <p:spPr>
          <a:xfrm>
            <a:off x="385169" y="3635938"/>
            <a:ext cx="6449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b="1" dirty="0" smtClean="0"/>
              <a:t>Verification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of</a:t>
            </a:r>
            <a:r>
              <a:rPr lang="ja-JP" altLang="en-US" sz="2000" b="1" dirty="0" smtClean="0"/>
              <a:t> </a:t>
            </a:r>
            <a:r>
              <a:rPr lang="en-US" altLang="ja-JP" sz="2000" b="1" dirty="0" smtClean="0"/>
              <a:t>emulsion luminescence excited by light</a:t>
            </a:r>
            <a:endParaRPr lang="ja-JP" altLang="en-US" sz="2000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B6671226-8D0E-4D3F-B695-B358645D5399}"/>
              </a:ext>
            </a:extLst>
          </p:cNvPr>
          <p:cNvSpPr txBox="1"/>
          <p:nvPr/>
        </p:nvSpPr>
        <p:spPr>
          <a:xfrm>
            <a:off x="513217" y="6439495"/>
            <a:ext cx="6561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* Observed </a:t>
            </a:r>
            <a:r>
              <a:rPr lang="en-US" altLang="ja-JP" dirty="0"/>
              <a:t>at </a:t>
            </a:r>
            <a:r>
              <a:rPr lang="en-US" altLang="ja-JP" dirty="0" err="1"/>
              <a:t>Lq</a:t>
            </a:r>
            <a:r>
              <a:rPr lang="en-US" altLang="ja-JP" dirty="0"/>
              <a:t>. N</a:t>
            </a:r>
            <a:r>
              <a:rPr lang="en-US" altLang="ja-JP" baseline="-25000" dirty="0"/>
              <a:t>2</a:t>
            </a:r>
            <a:r>
              <a:rPr lang="en-US" altLang="ja-JP" dirty="0"/>
              <a:t> temperature to decrease heat inactivation</a:t>
            </a:r>
            <a:endParaRPr lang="en-US" altLang="ja-JP" dirty="0" smtClean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Luminescence of </a:t>
            </a:r>
            <a:r>
              <a:rPr lang="en-US" altLang="ja-JP" dirty="0" err="1" smtClean="0"/>
              <a:t>AgBr</a:t>
            </a:r>
            <a:r>
              <a:rPr lang="en-US" altLang="ja-JP" dirty="0" smtClean="0"/>
              <a:t> Crystal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79" name="テキスト ボックス 78">
            <a:extLst>
              <a:ext uri="{FF2B5EF4-FFF2-40B4-BE49-F238E27FC236}">
                <a16:creationId xmlns="" xmlns:a16="http://schemas.microsoft.com/office/drawing/2014/main" id="{664302FD-88CA-43CC-B773-BB5C8F192485}"/>
              </a:ext>
            </a:extLst>
          </p:cNvPr>
          <p:cNvSpPr txBox="1"/>
          <p:nvPr/>
        </p:nvSpPr>
        <p:spPr>
          <a:xfrm>
            <a:off x="3691069" y="4707556"/>
            <a:ext cx="1872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</a:rPr>
              <a:t>OPERA (200nm)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=""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1495870" y="4274114"/>
            <a:ext cx="143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</a:rPr>
              <a:t>NIT (40nm)</a:t>
            </a:r>
            <a:r>
              <a:rPr lang="ja-JP" altLang="en-US" sz="2000" b="1" dirty="0" smtClean="0">
                <a:solidFill>
                  <a:schemeClr val="bg1"/>
                </a:solidFill>
              </a:rPr>
              <a:t> 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385288" y="5721410"/>
            <a:ext cx="4178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</a:rPr>
              <a:t>Luminescence </a:t>
            </a:r>
            <a:r>
              <a:rPr lang="en-US" altLang="ja-JP" b="1" dirty="0">
                <a:solidFill>
                  <a:schemeClr val="bg1"/>
                </a:solidFill>
              </a:rPr>
              <a:t>after exposure with </a:t>
            </a:r>
            <a:r>
              <a:rPr lang="en-US" altLang="ja-JP" b="1" dirty="0" smtClean="0">
                <a:solidFill>
                  <a:schemeClr val="bg1"/>
                </a:solidFill>
              </a:rPr>
              <a:t>the </a:t>
            </a:r>
            <a:r>
              <a:rPr lang="en-US" altLang="ja-JP" b="1" dirty="0">
                <a:solidFill>
                  <a:schemeClr val="bg1"/>
                </a:solidFill>
              </a:rPr>
              <a:t>fluorescent lamp</a:t>
            </a:r>
            <a:endParaRPr lang="ja-JP" altLang="en-US" b="1" dirty="0">
              <a:solidFill>
                <a:schemeClr val="bg1"/>
              </a:solidFill>
            </a:endParaRPr>
          </a:p>
        </p:txBody>
      </p:sp>
      <p:grpSp>
        <p:nvGrpSpPr>
          <p:cNvPr id="130" name="グループ化 129"/>
          <p:cNvGrpSpPr/>
          <p:nvPr/>
        </p:nvGrpSpPr>
        <p:grpSpPr>
          <a:xfrm>
            <a:off x="7849684" y="3866786"/>
            <a:ext cx="3850400" cy="2961023"/>
            <a:chOff x="5093871" y="55118"/>
            <a:chExt cx="4125975" cy="3324106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5312735" y="225237"/>
              <a:ext cx="3832101" cy="2880000"/>
              <a:chOff x="4285011" y="564242"/>
              <a:chExt cx="4714284" cy="3204000"/>
            </a:xfrm>
          </p:grpSpPr>
          <p:pic>
            <p:nvPicPr>
              <p:cNvPr id="134" name="図 133"/>
              <p:cNvPicPr>
                <a:picLocks noChangeAspect="1"/>
              </p:cNvPicPr>
              <p:nvPr/>
            </p:nvPicPr>
            <p:blipFill rotWithShape="1">
              <a:blip r:embed="rId5"/>
              <a:srcRect l="4818" t="18174" r="15061" b="4713"/>
              <a:stretch/>
            </p:blipFill>
            <p:spPr>
              <a:xfrm>
                <a:off x="4285011" y="564242"/>
                <a:ext cx="4714284" cy="3204000"/>
              </a:xfrm>
              <a:prstGeom prst="rect">
                <a:avLst/>
              </a:prstGeom>
            </p:spPr>
          </p:pic>
          <p:sp>
            <p:nvSpPr>
              <p:cNvPr id="135" name="テキスト ボックス 134"/>
              <p:cNvSpPr txBox="1"/>
              <p:nvPr/>
            </p:nvSpPr>
            <p:spPr>
              <a:xfrm rot="20562389">
                <a:off x="6091505" y="1654282"/>
                <a:ext cx="2770448" cy="513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b="1" dirty="0">
                    <a:solidFill>
                      <a:schemeClr val="bg1">
                        <a:lumMod val="65000"/>
                      </a:schemeClr>
                    </a:solidFill>
                  </a:rPr>
                  <a:t>Peak at 577nm</a:t>
                </a:r>
                <a:endParaRPr lang="ja-JP" altLang="en-US" b="1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132" name="テキスト ボックス 131"/>
            <p:cNvSpPr txBox="1"/>
            <p:nvPr/>
          </p:nvSpPr>
          <p:spPr>
            <a:xfrm>
              <a:off x="7056479" y="2964604"/>
              <a:ext cx="2163367" cy="4146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/>
                <a:t>Wavelength</a:t>
              </a:r>
              <a:r>
                <a:rPr lang="ja-JP" altLang="en-US" b="1" dirty="0" smtClean="0"/>
                <a:t> </a:t>
              </a:r>
              <a:r>
                <a:rPr kumimoji="1" lang="en-US" altLang="ja-JP" b="1" dirty="0" smtClean="0"/>
                <a:t>(nm)</a:t>
              </a:r>
              <a:endParaRPr kumimoji="1" lang="ja-JP" altLang="en-US" b="1" dirty="0"/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 rot="16200000">
              <a:off x="3869089" y="1279900"/>
              <a:ext cx="2845330" cy="3957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/>
                <a:t>Relative intensity </a:t>
              </a:r>
              <a:r>
                <a:rPr lang="en-US" altLang="ja-JP" b="1" dirty="0"/>
                <a:t>(</a:t>
              </a:r>
              <a:r>
                <a:rPr kumimoji="1" lang="en-US" altLang="ja-JP" b="1" dirty="0" err="1" smtClean="0"/>
                <a:t>a.u</a:t>
              </a:r>
              <a:r>
                <a:rPr kumimoji="1" lang="en-US" altLang="ja-JP" b="1" dirty="0" smtClean="0"/>
                <a:t>.)</a:t>
              </a:r>
              <a:endParaRPr kumimoji="1" lang="ja-JP" altLang="en-US" b="1" dirty="0"/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7063349" y="3575847"/>
            <a:ext cx="5052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en-US" altLang="ja-JP" sz="2000" b="1" dirty="0" smtClean="0"/>
              <a:t>NIT (40nm crystal) luminescence spectrum</a:t>
            </a:r>
            <a:endParaRPr kumimoji="1" lang="ja-JP" altLang="en-US" sz="2000" b="1" dirty="0"/>
          </a:p>
        </p:txBody>
      </p:sp>
      <p:sp>
        <p:nvSpPr>
          <p:cNvPr id="28" name="スライド番号プレースホルダー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50" name="グループ化 49"/>
          <p:cNvGrpSpPr/>
          <p:nvPr/>
        </p:nvGrpSpPr>
        <p:grpSpPr>
          <a:xfrm>
            <a:off x="7668524" y="205566"/>
            <a:ext cx="4479410" cy="3298910"/>
            <a:chOff x="6933063" y="26866"/>
            <a:chExt cx="4479410" cy="3298910"/>
          </a:xfrm>
        </p:grpSpPr>
        <p:grpSp>
          <p:nvGrpSpPr>
            <p:cNvPr id="51" name="グループ化 50">
              <a:extLst>
                <a:ext uri="{FF2B5EF4-FFF2-40B4-BE49-F238E27FC236}">
                  <a16:creationId xmlns="" xmlns:a16="http://schemas.microsoft.com/office/drawing/2014/main" id="{4EF49952-F0BB-4021-8A0A-B139BB277982}"/>
                </a:ext>
              </a:extLst>
            </p:cNvPr>
            <p:cNvGrpSpPr/>
            <p:nvPr/>
          </p:nvGrpSpPr>
          <p:grpSpPr>
            <a:xfrm>
              <a:off x="6933063" y="26866"/>
              <a:ext cx="4479410" cy="3298910"/>
              <a:chOff x="6396889" y="111450"/>
              <a:chExt cx="3157391" cy="2565818"/>
            </a:xfrm>
          </p:grpSpPr>
          <p:grpSp>
            <p:nvGrpSpPr>
              <p:cNvPr id="53" name="グループ化 52">
                <a:extLst>
                  <a:ext uri="{FF2B5EF4-FFF2-40B4-BE49-F238E27FC236}">
                    <a16:creationId xmlns="" xmlns:a16="http://schemas.microsoft.com/office/drawing/2014/main" id="{FDDDC52A-355C-487E-A2D6-18398F85653D}"/>
                  </a:ext>
                </a:extLst>
              </p:cNvPr>
              <p:cNvGrpSpPr/>
              <p:nvPr/>
            </p:nvGrpSpPr>
            <p:grpSpPr>
              <a:xfrm>
                <a:off x="6396889" y="111450"/>
                <a:ext cx="3157391" cy="2565818"/>
                <a:chOff x="179550" y="3705081"/>
                <a:chExt cx="3342698" cy="2702896"/>
              </a:xfrm>
            </p:grpSpPr>
            <p:sp>
              <p:nvSpPr>
                <p:cNvPr id="56" name="テキスト ボックス 55">
                  <a:extLst>
                    <a:ext uri="{FF2B5EF4-FFF2-40B4-BE49-F238E27FC236}">
                      <a16:creationId xmlns="" xmlns:a16="http://schemas.microsoft.com/office/drawing/2014/main" id="{A4037CF6-0931-4E7D-9821-CA62B0A5AFDE}"/>
                    </a:ext>
                  </a:extLst>
                </p:cNvPr>
                <p:cNvSpPr txBox="1"/>
                <p:nvPr/>
              </p:nvSpPr>
              <p:spPr>
                <a:xfrm>
                  <a:off x="2187664" y="3943155"/>
                  <a:ext cx="1332965" cy="3131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dirty="0" smtClean="0"/>
                    <a:t>Conduction Band</a:t>
                  </a:r>
                  <a:endParaRPr lang="ja-JP" altLang="en-US" dirty="0"/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="" xmlns:a16="http://schemas.microsoft.com/office/drawing/2014/main" id="{29D288E5-6E8F-4EB6-8249-EC2B5E55C2FF}"/>
                    </a:ext>
                  </a:extLst>
                </p:cNvPr>
                <p:cNvSpPr txBox="1"/>
                <p:nvPr/>
              </p:nvSpPr>
              <p:spPr>
                <a:xfrm>
                  <a:off x="2256670" y="6091543"/>
                  <a:ext cx="1093915" cy="3026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dirty="0" smtClean="0"/>
                    <a:t>Valence Band</a:t>
                  </a:r>
                </a:p>
              </p:txBody>
            </p:sp>
            <p:sp>
              <p:nvSpPr>
                <p:cNvPr id="58" name="円/楕円 11">
                  <a:extLst>
                    <a:ext uri="{FF2B5EF4-FFF2-40B4-BE49-F238E27FC236}">
                      <a16:creationId xmlns="" xmlns:a16="http://schemas.microsoft.com/office/drawing/2014/main" id="{B873FC5D-B7F2-430C-8ADA-82C533DB82D4}"/>
                    </a:ext>
                  </a:extLst>
                </p:cNvPr>
                <p:cNvSpPr/>
                <p:nvPr/>
              </p:nvSpPr>
              <p:spPr>
                <a:xfrm>
                  <a:off x="2039404" y="5467210"/>
                  <a:ext cx="192600" cy="20294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59" name="直線コネクタ 58">
                  <a:extLst>
                    <a:ext uri="{FF2B5EF4-FFF2-40B4-BE49-F238E27FC236}">
                      <a16:creationId xmlns="" xmlns:a16="http://schemas.microsoft.com/office/drawing/2014/main" id="{C4EF38B2-2B9E-4BB3-A0E8-7618F941BA50}"/>
                    </a:ext>
                  </a:extLst>
                </p:cNvPr>
                <p:cNvCxnSpPr/>
                <p:nvPr/>
              </p:nvCxnSpPr>
              <p:spPr>
                <a:xfrm>
                  <a:off x="509191" y="4439092"/>
                  <a:ext cx="1973687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直線コネクタ 59">
                  <a:extLst>
                    <a:ext uri="{FF2B5EF4-FFF2-40B4-BE49-F238E27FC236}">
                      <a16:creationId xmlns="" xmlns:a16="http://schemas.microsoft.com/office/drawing/2014/main" id="{FB6EE787-AEB8-48A9-8024-3CEA24093663}"/>
                    </a:ext>
                  </a:extLst>
                </p:cNvPr>
                <p:cNvCxnSpPr/>
                <p:nvPr/>
              </p:nvCxnSpPr>
              <p:spPr>
                <a:xfrm>
                  <a:off x="512219" y="5899404"/>
                  <a:ext cx="1973687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1" name="円/楕円 11">
                  <a:extLst>
                    <a:ext uri="{FF2B5EF4-FFF2-40B4-BE49-F238E27FC236}">
                      <a16:creationId xmlns="" xmlns:a16="http://schemas.microsoft.com/office/drawing/2014/main" id="{6C588BA0-46C8-4B9A-8CB9-F9121602984B}"/>
                    </a:ext>
                  </a:extLst>
                </p:cNvPr>
                <p:cNvSpPr/>
                <p:nvPr/>
              </p:nvSpPr>
              <p:spPr>
                <a:xfrm>
                  <a:off x="645127" y="4508204"/>
                  <a:ext cx="192600" cy="20294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2" name="テキスト ボックス 61">
                  <a:extLst>
                    <a:ext uri="{FF2B5EF4-FFF2-40B4-BE49-F238E27FC236}">
                      <a16:creationId xmlns="" xmlns:a16="http://schemas.microsoft.com/office/drawing/2014/main" id="{B0166434-56D6-4411-82F6-FCD41B2556BE}"/>
                    </a:ext>
                  </a:extLst>
                </p:cNvPr>
                <p:cNvSpPr txBox="1"/>
                <p:nvPr/>
              </p:nvSpPr>
              <p:spPr>
                <a:xfrm>
                  <a:off x="179550" y="3705081"/>
                  <a:ext cx="413054" cy="3782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2400" dirty="0"/>
                    <a:t>E</a:t>
                  </a:r>
                  <a:endParaRPr lang="ja-JP" altLang="en-US" sz="2400" dirty="0"/>
                </a:p>
              </p:txBody>
            </p:sp>
            <p:cxnSp>
              <p:nvCxnSpPr>
                <p:cNvPr id="63" name="直線矢印コネクタ 62">
                  <a:extLst>
                    <a:ext uri="{FF2B5EF4-FFF2-40B4-BE49-F238E27FC236}">
                      <a16:creationId xmlns="" xmlns:a16="http://schemas.microsoft.com/office/drawing/2014/main" id="{669314B5-123C-4EAD-B1CC-D204511F1B05}"/>
                    </a:ext>
                  </a:extLst>
                </p:cNvPr>
                <p:cNvCxnSpPr/>
                <p:nvPr/>
              </p:nvCxnSpPr>
              <p:spPr>
                <a:xfrm>
                  <a:off x="705104" y="4338670"/>
                  <a:ext cx="1262632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矢印コネクタ 63">
                  <a:extLst>
                    <a:ext uri="{FF2B5EF4-FFF2-40B4-BE49-F238E27FC236}">
                      <a16:creationId xmlns="" xmlns:a16="http://schemas.microsoft.com/office/drawing/2014/main" id="{5A818E8C-9A22-40F9-A942-BCE99F056D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2052" y="4061637"/>
                  <a:ext cx="0" cy="207983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5" name="円/楕円 11">
                  <a:extLst>
                    <a:ext uri="{FF2B5EF4-FFF2-40B4-BE49-F238E27FC236}">
                      <a16:creationId xmlns="" xmlns:a16="http://schemas.microsoft.com/office/drawing/2014/main" id="{E3790928-9437-412A-B740-C9E83AE8813B}"/>
                    </a:ext>
                  </a:extLst>
                </p:cNvPr>
                <p:cNvSpPr/>
                <p:nvPr/>
              </p:nvSpPr>
              <p:spPr>
                <a:xfrm>
                  <a:off x="497394" y="5903093"/>
                  <a:ext cx="192600" cy="20294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66" name="直線コネクタ 65">
                  <a:extLst>
                    <a:ext uri="{FF2B5EF4-FFF2-40B4-BE49-F238E27FC236}">
                      <a16:creationId xmlns="" xmlns:a16="http://schemas.microsoft.com/office/drawing/2014/main" id="{B4EBA03C-14D5-4EB5-BFE8-51506BFD6485}"/>
                    </a:ext>
                  </a:extLst>
                </p:cNvPr>
                <p:cNvCxnSpPr/>
                <p:nvPr/>
              </p:nvCxnSpPr>
              <p:spPr>
                <a:xfrm>
                  <a:off x="1976473" y="5573744"/>
                  <a:ext cx="306725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7" name="テキスト ボックス 66">
                  <a:extLst>
                    <a:ext uri="{FF2B5EF4-FFF2-40B4-BE49-F238E27FC236}">
                      <a16:creationId xmlns="" xmlns:a16="http://schemas.microsoft.com/office/drawing/2014/main" id="{D13D66EE-FA02-4C88-A749-92AB19BCFE3C}"/>
                    </a:ext>
                  </a:extLst>
                </p:cNvPr>
                <p:cNvSpPr txBox="1"/>
                <p:nvPr/>
              </p:nvSpPr>
              <p:spPr>
                <a:xfrm>
                  <a:off x="448898" y="3967471"/>
                  <a:ext cx="777657" cy="3026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dirty="0" smtClean="0"/>
                    <a:t>electron</a:t>
                  </a:r>
                  <a:endParaRPr lang="ja-JP" altLang="en-US" dirty="0"/>
                </a:p>
              </p:txBody>
            </p:sp>
            <p:sp>
              <p:nvSpPr>
                <p:cNvPr id="68" name="テキスト ボックス 67">
                  <a:extLst>
                    <a:ext uri="{FF2B5EF4-FFF2-40B4-BE49-F238E27FC236}">
                      <a16:creationId xmlns="" xmlns:a16="http://schemas.microsoft.com/office/drawing/2014/main" id="{3985DC83-F608-46E3-817C-1C85B57A6B67}"/>
                    </a:ext>
                  </a:extLst>
                </p:cNvPr>
                <p:cNvSpPr txBox="1"/>
                <p:nvPr/>
              </p:nvSpPr>
              <p:spPr>
                <a:xfrm>
                  <a:off x="439556" y="6105372"/>
                  <a:ext cx="649233" cy="3026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dirty="0" smtClean="0"/>
                    <a:t>hole</a:t>
                  </a:r>
                  <a:endParaRPr lang="ja-JP" altLang="en-US" dirty="0"/>
                </a:p>
              </p:txBody>
            </p:sp>
            <p:cxnSp>
              <p:nvCxnSpPr>
                <p:cNvPr id="69" name="直線矢印コネクタ 68">
                  <a:extLst>
                    <a:ext uri="{FF2B5EF4-FFF2-40B4-BE49-F238E27FC236}">
                      <a16:creationId xmlns="" xmlns:a16="http://schemas.microsoft.com/office/drawing/2014/main" id="{28574364-670A-48A5-8BFF-D22115C7BB1B}"/>
                    </a:ext>
                  </a:extLst>
                </p:cNvPr>
                <p:cNvCxnSpPr/>
                <p:nvPr/>
              </p:nvCxnSpPr>
              <p:spPr>
                <a:xfrm>
                  <a:off x="776075" y="6082187"/>
                  <a:ext cx="1289496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線矢印コネクタ 69">
                  <a:extLst>
                    <a:ext uri="{FF2B5EF4-FFF2-40B4-BE49-F238E27FC236}">
                      <a16:creationId xmlns="" xmlns:a16="http://schemas.microsoft.com/office/drawing/2014/main" id="{DA77E98A-C8E7-40A0-BB65-E55A725B8BC2}"/>
                    </a:ext>
                  </a:extLst>
                </p:cNvPr>
                <p:cNvCxnSpPr/>
                <p:nvPr/>
              </p:nvCxnSpPr>
              <p:spPr>
                <a:xfrm flipV="1">
                  <a:off x="2142752" y="5689376"/>
                  <a:ext cx="0" cy="32445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71" name="テキスト ボックス 70">
                  <a:extLst>
                    <a:ext uri="{FF2B5EF4-FFF2-40B4-BE49-F238E27FC236}">
                      <a16:creationId xmlns="" xmlns:a16="http://schemas.microsoft.com/office/drawing/2014/main" id="{87343428-AA24-428B-ACB7-EEE533856343}"/>
                    </a:ext>
                  </a:extLst>
                </p:cNvPr>
                <p:cNvSpPr txBox="1"/>
                <p:nvPr/>
              </p:nvSpPr>
              <p:spPr>
                <a:xfrm>
                  <a:off x="2212170" y="5466549"/>
                  <a:ext cx="1310078" cy="3073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dirty="0" smtClean="0"/>
                    <a:t>Hole trap (I</a:t>
                  </a:r>
                  <a:r>
                    <a:rPr lang="en-US" altLang="ja-JP" baseline="30000" dirty="0" smtClean="0"/>
                    <a:t>-</a:t>
                  </a:r>
                  <a:r>
                    <a:rPr lang="en-US" altLang="ja-JP" dirty="0"/>
                    <a:t>)</a:t>
                  </a:r>
                  <a:r>
                    <a:rPr lang="en-US" altLang="ja-JP" baseline="-25000" dirty="0"/>
                    <a:t>2</a:t>
                  </a:r>
                  <a:endParaRPr lang="ja-JP" altLang="en-US" dirty="0"/>
                </a:p>
              </p:txBody>
            </p:sp>
            <p:sp>
              <p:nvSpPr>
                <p:cNvPr id="72" name="円/楕円 11">
                  <a:extLst>
                    <a:ext uri="{FF2B5EF4-FFF2-40B4-BE49-F238E27FC236}">
                      <a16:creationId xmlns="" xmlns:a16="http://schemas.microsoft.com/office/drawing/2014/main" id="{C1014BFA-A3EC-43D8-B953-88654F0D3511}"/>
                    </a:ext>
                  </a:extLst>
                </p:cNvPr>
                <p:cNvSpPr/>
                <p:nvPr/>
              </p:nvSpPr>
              <p:spPr>
                <a:xfrm>
                  <a:off x="2045654" y="4233311"/>
                  <a:ext cx="192600" cy="202947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cxnSp>
              <p:nvCxnSpPr>
                <p:cNvPr id="73" name="直線矢印コネクタ 72">
                  <a:extLst>
                    <a:ext uri="{FF2B5EF4-FFF2-40B4-BE49-F238E27FC236}">
                      <a16:creationId xmlns="" xmlns:a16="http://schemas.microsoft.com/office/drawing/2014/main" id="{096981E4-B7C3-4DE3-9961-55C23B33E9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53328" y="4423772"/>
                  <a:ext cx="5586" cy="1029980"/>
                </a:xfrm>
                <a:prstGeom prst="straightConnector1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テキスト ボックス 73">
                  <a:extLst>
                    <a:ext uri="{FF2B5EF4-FFF2-40B4-BE49-F238E27FC236}">
                      <a16:creationId xmlns="" xmlns:a16="http://schemas.microsoft.com/office/drawing/2014/main" id="{D142BE9E-361C-43D4-8FEB-FB07FE75A92E}"/>
                    </a:ext>
                  </a:extLst>
                </p:cNvPr>
                <p:cNvSpPr txBox="1"/>
                <p:nvPr/>
              </p:nvSpPr>
              <p:spPr>
                <a:xfrm>
                  <a:off x="1491423" y="4920747"/>
                  <a:ext cx="1400777" cy="327822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2000" b="1" dirty="0" smtClean="0"/>
                    <a:t>Recombination</a:t>
                  </a:r>
                  <a:endParaRPr lang="ja-JP" altLang="en-US" sz="2000" b="1" dirty="0"/>
                </a:p>
              </p:txBody>
            </p:sp>
            <p:sp>
              <p:nvSpPr>
                <p:cNvPr id="75" name="稲妻 74">
                  <a:extLst>
                    <a:ext uri="{FF2B5EF4-FFF2-40B4-BE49-F238E27FC236}">
                      <a16:creationId xmlns="" xmlns:a16="http://schemas.microsoft.com/office/drawing/2014/main" id="{47DEDDAB-43B2-4B10-9A01-C021B781C1F9}"/>
                    </a:ext>
                  </a:extLst>
                </p:cNvPr>
                <p:cNvSpPr/>
                <p:nvPr/>
              </p:nvSpPr>
              <p:spPr>
                <a:xfrm flipH="1">
                  <a:off x="2770518" y="4476590"/>
                  <a:ext cx="421122" cy="377589"/>
                </a:xfrm>
                <a:prstGeom prst="lightningBolt">
                  <a:avLst/>
                </a:prstGeom>
                <a:solidFill>
                  <a:srgbClr val="FFFF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cxnSp>
            <p:nvCxnSpPr>
              <p:cNvPr id="54" name="直線コネクタ 53">
                <a:extLst>
                  <a:ext uri="{FF2B5EF4-FFF2-40B4-BE49-F238E27FC236}">
                    <a16:creationId xmlns="" xmlns:a16="http://schemas.microsoft.com/office/drawing/2014/main" id="{70D7E438-36C3-44E4-A5B8-132A534D5905}"/>
                  </a:ext>
                </a:extLst>
              </p:cNvPr>
              <p:cNvCxnSpPr/>
              <p:nvPr/>
            </p:nvCxnSpPr>
            <p:spPr>
              <a:xfrm>
                <a:off x="6736240" y="977406"/>
                <a:ext cx="360000" cy="142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直線矢印コネクタ 54">
                <a:extLst>
                  <a:ext uri="{FF2B5EF4-FFF2-40B4-BE49-F238E27FC236}">
                    <a16:creationId xmlns="" xmlns:a16="http://schemas.microsoft.com/office/drawing/2014/main" id="{F919E645-5E66-43E2-9224-B2739B4DFCBD}"/>
                  </a:ext>
                </a:extLst>
              </p:cNvPr>
              <p:cNvCxnSpPr/>
              <p:nvPr/>
            </p:nvCxnSpPr>
            <p:spPr>
              <a:xfrm flipV="1">
                <a:off x="6948258" y="726537"/>
                <a:ext cx="0" cy="27055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テキスト ボックス 51"/>
            <p:cNvSpPr txBox="1"/>
            <p:nvPr/>
          </p:nvSpPr>
          <p:spPr>
            <a:xfrm>
              <a:off x="7207916" y="1209684"/>
              <a:ext cx="1694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err="1" smtClean="0"/>
                <a:t>Frenkel</a:t>
              </a:r>
              <a:r>
                <a:rPr kumimoji="1" lang="en-US" altLang="ja-JP" dirty="0" smtClean="0"/>
                <a:t> defects</a:t>
              </a:r>
              <a:endParaRPr kumimoji="1" lang="ja-JP" altLang="en-US" dirty="0"/>
            </a:p>
          </p:txBody>
        </p:sp>
      </p:grp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6" cstate="print"/>
          <a:srcRect l="8855" b="10353"/>
          <a:stretch>
            <a:fillRect/>
          </a:stretch>
        </p:blipFill>
        <p:spPr bwMode="auto">
          <a:xfrm>
            <a:off x="1666379" y="1477852"/>
            <a:ext cx="1798686" cy="198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7" cstate="print"/>
          <a:srcRect l="15575" t="10753" r="40532" b="46236"/>
          <a:stretch>
            <a:fillRect/>
          </a:stretch>
        </p:blipFill>
        <p:spPr bwMode="auto">
          <a:xfrm>
            <a:off x="3465065" y="1477852"/>
            <a:ext cx="1793230" cy="197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テキスト ボックス 8"/>
          <p:cNvSpPr txBox="1">
            <a:spLocks noChangeArrowheads="1"/>
          </p:cNvSpPr>
          <p:nvPr/>
        </p:nvSpPr>
        <p:spPr bwMode="auto">
          <a:xfrm>
            <a:off x="1751163" y="1503825"/>
            <a:ext cx="163156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FF00"/>
                </a:solidFill>
                <a:latin typeface="Calibri" pitchFamily="34" charset="0"/>
              </a:rPr>
              <a:t>NIT</a:t>
            </a:r>
          </a:p>
          <a:p>
            <a:pPr algn="ctr"/>
            <a:r>
              <a:rPr lang="en-US" altLang="ja-JP" sz="2000" b="1" dirty="0" smtClean="0">
                <a:solidFill>
                  <a:srgbClr val="FFFF00"/>
                </a:solidFill>
                <a:latin typeface="Calibri" pitchFamily="34" charset="0"/>
              </a:rPr>
              <a:t>40nm </a:t>
            </a:r>
            <a:r>
              <a:rPr lang="en-US" altLang="ja-JP" sz="2000" b="1" dirty="0">
                <a:solidFill>
                  <a:srgbClr val="FFFF00"/>
                </a:solidFill>
                <a:latin typeface="Calibri" pitchFamily="34" charset="0"/>
              </a:rPr>
              <a:t>crystal</a:t>
            </a:r>
            <a:endParaRPr lang="ja-JP" altLang="en-US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80" name="テキスト ボックス 11"/>
          <p:cNvSpPr txBox="1">
            <a:spLocks noChangeArrowheads="1"/>
          </p:cNvSpPr>
          <p:nvPr/>
        </p:nvSpPr>
        <p:spPr bwMode="auto">
          <a:xfrm>
            <a:off x="3490755" y="1504967"/>
            <a:ext cx="170456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FFFF00"/>
                </a:solidFill>
                <a:latin typeface="Calibri" pitchFamily="34" charset="0"/>
              </a:rPr>
              <a:t>OPERA</a:t>
            </a:r>
          </a:p>
          <a:p>
            <a:pPr algn="ctr"/>
            <a:r>
              <a:rPr lang="en-US" altLang="ja-JP" sz="2000" b="1" dirty="0">
                <a:solidFill>
                  <a:srgbClr val="FFFF00"/>
                </a:solidFill>
                <a:latin typeface="Calibri" pitchFamily="34" charset="0"/>
              </a:rPr>
              <a:t>200nm crystal</a:t>
            </a:r>
            <a:endParaRPr lang="ja-JP" altLang="en-US" sz="2000" b="1" dirty="0">
              <a:solidFill>
                <a:srgbClr val="FFFF00"/>
              </a:solidFill>
              <a:latin typeface="Calibri" pitchFamily="34" charset="0"/>
            </a:endParaRPr>
          </a:p>
          <a:p>
            <a:pPr algn="ctr"/>
            <a:endParaRPr lang="ja-JP" altLang="en-US" sz="20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cxnSp>
        <p:nvCxnSpPr>
          <p:cNvPr id="82" name="直線コネクタ 81"/>
          <p:cNvCxnSpPr/>
          <p:nvPr/>
        </p:nvCxnSpPr>
        <p:spPr bwMode="auto">
          <a:xfrm>
            <a:off x="4562856" y="3011095"/>
            <a:ext cx="609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18"/>
          <p:cNvSpPr txBox="1">
            <a:spLocks noChangeArrowheads="1"/>
          </p:cNvSpPr>
          <p:nvPr/>
        </p:nvSpPr>
        <p:spPr bwMode="auto">
          <a:xfrm>
            <a:off x="4469718" y="2980209"/>
            <a:ext cx="1061352" cy="37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Calibri" pitchFamily="34" charset="0"/>
              </a:rPr>
              <a:t>500nm</a:t>
            </a:r>
            <a:endParaRPr lang="ja-JP" altLang="en-US" b="1" dirty="0">
              <a:latin typeface="Calibri" pitchFamily="34" charset="0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49622" y="1755987"/>
            <a:ext cx="156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err="1" smtClean="0"/>
              <a:t>AgBr</a:t>
            </a:r>
            <a:r>
              <a:rPr kumimoji="1" lang="en-US" altLang="ja-JP" dirty="0" smtClean="0"/>
              <a:t> crystal</a:t>
            </a:r>
          </a:p>
          <a:p>
            <a:pPr algn="ctr"/>
            <a:r>
              <a:rPr kumimoji="1" lang="en-US" altLang="ja-JP" dirty="0" smtClean="0"/>
              <a:t>SEM image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489400" y="973120"/>
            <a:ext cx="3269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 Reported only </a:t>
            </a:r>
            <a:r>
              <a:rPr lang="en-US" altLang="ja-JP" dirty="0" smtClean="0"/>
              <a:t>photo</a:t>
            </a:r>
            <a:r>
              <a:rPr kumimoji="1" lang="en-US" altLang="ja-JP" dirty="0" smtClean="0"/>
              <a:t>excitation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46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Data connection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3774" t="13829" r="16413" b="5165"/>
          <a:stretch/>
        </p:blipFill>
        <p:spPr>
          <a:xfrm>
            <a:off x="6096000" y="3159887"/>
            <a:ext cx="4976280" cy="3568940"/>
          </a:xfrm>
          <a:prstGeom prst="rect">
            <a:avLst/>
          </a:prstGeom>
        </p:spPr>
      </p:pic>
      <p:sp>
        <p:nvSpPr>
          <p:cNvPr id="6" name="フリーフォーム: 図形 125">
            <a:extLst>
              <a:ext uri="{FF2B5EF4-FFF2-40B4-BE49-F238E27FC236}">
                <a16:creationId xmlns="" xmlns:a16="http://schemas.microsoft.com/office/drawing/2014/main" id="{0F1609DC-381C-40C6-A106-9BC076F96044}"/>
              </a:ext>
            </a:extLst>
          </p:cNvPr>
          <p:cNvSpPr/>
          <p:nvPr/>
        </p:nvSpPr>
        <p:spPr>
          <a:xfrm>
            <a:off x="3211661" y="1690688"/>
            <a:ext cx="643415" cy="1287786"/>
          </a:xfrm>
          <a:custGeom>
            <a:avLst/>
            <a:gdLst>
              <a:gd name="connsiteX0" fmla="*/ 19085 w 516925"/>
              <a:gd name="connsiteY0" fmla="*/ 1107490 h 1107490"/>
              <a:gd name="connsiteX1" fmla="*/ 59725 w 516925"/>
              <a:gd name="connsiteY1" fmla="*/ 50 h 1107490"/>
              <a:gd name="connsiteX2" fmla="*/ 516925 w 516925"/>
              <a:gd name="connsiteY2" fmla="*/ 1056690 h 1107490"/>
              <a:gd name="connsiteX3" fmla="*/ 516925 w 516925"/>
              <a:gd name="connsiteY3" fmla="*/ 1056690 h 1107490"/>
              <a:gd name="connsiteX0" fmla="*/ 3808 w 501648"/>
              <a:gd name="connsiteY0" fmla="*/ 1188775 h 1188775"/>
              <a:gd name="connsiteX1" fmla="*/ 135888 w 501648"/>
              <a:gd name="connsiteY1" fmla="*/ 55 h 1188775"/>
              <a:gd name="connsiteX2" fmla="*/ 501648 w 501648"/>
              <a:gd name="connsiteY2" fmla="*/ 1137975 h 1188775"/>
              <a:gd name="connsiteX3" fmla="*/ 501648 w 501648"/>
              <a:gd name="connsiteY3" fmla="*/ 1137975 h 1188775"/>
              <a:gd name="connsiteX0" fmla="*/ 3808 w 877568"/>
              <a:gd name="connsiteY0" fmla="*/ 1188775 h 1219675"/>
              <a:gd name="connsiteX1" fmla="*/ 135888 w 877568"/>
              <a:gd name="connsiteY1" fmla="*/ 55 h 1219675"/>
              <a:gd name="connsiteX2" fmla="*/ 501648 w 877568"/>
              <a:gd name="connsiteY2" fmla="*/ 1137975 h 1219675"/>
              <a:gd name="connsiteX3" fmla="*/ 877568 w 877568"/>
              <a:gd name="connsiteY3" fmla="*/ 1127815 h 1219675"/>
              <a:gd name="connsiteX0" fmla="*/ 3808 w 979168"/>
              <a:gd name="connsiteY0" fmla="*/ 1188776 h 1234089"/>
              <a:gd name="connsiteX1" fmla="*/ 135888 w 979168"/>
              <a:gd name="connsiteY1" fmla="*/ 56 h 1234089"/>
              <a:gd name="connsiteX2" fmla="*/ 501648 w 979168"/>
              <a:gd name="connsiteY2" fmla="*/ 1137976 h 1234089"/>
              <a:gd name="connsiteX3" fmla="*/ 979168 w 979168"/>
              <a:gd name="connsiteY3" fmla="*/ 1168456 h 1234089"/>
              <a:gd name="connsiteX0" fmla="*/ 3808 w 979168"/>
              <a:gd name="connsiteY0" fmla="*/ 1189527 h 1189527"/>
              <a:gd name="connsiteX1" fmla="*/ 135888 w 979168"/>
              <a:gd name="connsiteY1" fmla="*/ 807 h 1189527"/>
              <a:gd name="connsiteX2" fmla="*/ 501648 w 979168"/>
              <a:gd name="connsiteY2" fmla="*/ 1006647 h 1189527"/>
              <a:gd name="connsiteX3" fmla="*/ 979168 w 979168"/>
              <a:gd name="connsiteY3" fmla="*/ 1169207 h 1189527"/>
              <a:gd name="connsiteX0" fmla="*/ 3808 w 847088"/>
              <a:gd name="connsiteY0" fmla="*/ 1189530 h 1190918"/>
              <a:gd name="connsiteX1" fmla="*/ 135888 w 847088"/>
              <a:gd name="connsiteY1" fmla="*/ 810 h 1190918"/>
              <a:gd name="connsiteX2" fmla="*/ 501648 w 847088"/>
              <a:gd name="connsiteY2" fmla="*/ 1006650 h 1190918"/>
              <a:gd name="connsiteX3" fmla="*/ 847088 w 847088"/>
              <a:gd name="connsiteY3" fmla="*/ 1189530 h 1190918"/>
              <a:gd name="connsiteX0" fmla="*/ 3335 w 846615"/>
              <a:gd name="connsiteY0" fmla="*/ 1189530 h 1190918"/>
              <a:gd name="connsiteX1" fmla="*/ 135415 w 846615"/>
              <a:gd name="connsiteY1" fmla="*/ 810 h 1190918"/>
              <a:gd name="connsiteX2" fmla="*/ 419895 w 846615"/>
              <a:gd name="connsiteY2" fmla="*/ 1006650 h 1190918"/>
              <a:gd name="connsiteX3" fmla="*/ 846615 w 846615"/>
              <a:gd name="connsiteY3" fmla="*/ 1189530 h 1190918"/>
              <a:gd name="connsiteX0" fmla="*/ 3335 w 643415"/>
              <a:gd name="connsiteY0" fmla="*/ 1189530 h 1190918"/>
              <a:gd name="connsiteX1" fmla="*/ 135415 w 643415"/>
              <a:gd name="connsiteY1" fmla="*/ 810 h 1190918"/>
              <a:gd name="connsiteX2" fmla="*/ 419895 w 643415"/>
              <a:gd name="connsiteY2" fmla="*/ 1006650 h 1190918"/>
              <a:gd name="connsiteX3" fmla="*/ 643415 w 643415"/>
              <a:gd name="connsiteY3" fmla="*/ 1189530 h 11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415" h="1190918">
                <a:moveTo>
                  <a:pt x="3335" y="1189530"/>
                </a:moveTo>
                <a:cubicBezTo>
                  <a:pt x="-17832" y="640043"/>
                  <a:pt x="65988" y="31290"/>
                  <a:pt x="135415" y="810"/>
                </a:cubicBezTo>
                <a:cubicBezTo>
                  <a:pt x="204842" y="-29670"/>
                  <a:pt x="335228" y="808530"/>
                  <a:pt x="419895" y="1006650"/>
                </a:cubicBezTo>
                <a:cubicBezTo>
                  <a:pt x="504562" y="1204770"/>
                  <a:pt x="518108" y="1192917"/>
                  <a:pt x="643415" y="11895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フリーフォーム: 図形 126">
            <a:extLst>
              <a:ext uri="{FF2B5EF4-FFF2-40B4-BE49-F238E27FC236}">
                <a16:creationId xmlns="" xmlns:a16="http://schemas.microsoft.com/office/drawing/2014/main" id="{CC4113A1-3F1A-4A26-8617-92BA7C40CB9C}"/>
              </a:ext>
            </a:extLst>
          </p:cNvPr>
          <p:cNvSpPr/>
          <p:nvPr/>
        </p:nvSpPr>
        <p:spPr>
          <a:xfrm>
            <a:off x="5133644" y="2348554"/>
            <a:ext cx="643415" cy="629920"/>
          </a:xfrm>
          <a:custGeom>
            <a:avLst/>
            <a:gdLst>
              <a:gd name="connsiteX0" fmla="*/ 19085 w 516925"/>
              <a:gd name="connsiteY0" fmla="*/ 1107490 h 1107490"/>
              <a:gd name="connsiteX1" fmla="*/ 59725 w 516925"/>
              <a:gd name="connsiteY1" fmla="*/ 50 h 1107490"/>
              <a:gd name="connsiteX2" fmla="*/ 516925 w 516925"/>
              <a:gd name="connsiteY2" fmla="*/ 1056690 h 1107490"/>
              <a:gd name="connsiteX3" fmla="*/ 516925 w 516925"/>
              <a:gd name="connsiteY3" fmla="*/ 1056690 h 1107490"/>
              <a:gd name="connsiteX0" fmla="*/ 3808 w 501648"/>
              <a:gd name="connsiteY0" fmla="*/ 1188775 h 1188775"/>
              <a:gd name="connsiteX1" fmla="*/ 135888 w 501648"/>
              <a:gd name="connsiteY1" fmla="*/ 55 h 1188775"/>
              <a:gd name="connsiteX2" fmla="*/ 501648 w 501648"/>
              <a:gd name="connsiteY2" fmla="*/ 1137975 h 1188775"/>
              <a:gd name="connsiteX3" fmla="*/ 501648 w 501648"/>
              <a:gd name="connsiteY3" fmla="*/ 1137975 h 1188775"/>
              <a:gd name="connsiteX0" fmla="*/ 3808 w 877568"/>
              <a:gd name="connsiteY0" fmla="*/ 1188775 h 1219675"/>
              <a:gd name="connsiteX1" fmla="*/ 135888 w 877568"/>
              <a:gd name="connsiteY1" fmla="*/ 55 h 1219675"/>
              <a:gd name="connsiteX2" fmla="*/ 501648 w 877568"/>
              <a:gd name="connsiteY2" fmla="*/ 1137975 h 1219675"/>
              <a:gd name="connsiteX3" fmla="*/ 877568 w 877568"/>
              <a:gd name="connsiteY3" fmla="*/ 1127815 h 1219675"/>
              <a:gd name="connsiteX0" fmla="*/ 3808 w 979168"/>
              <a:gd name="connsiteY0" fmla="*/ 1188776 h 1234089"/>
              <a:gd name="connsiteX1" fmla="*/ 135888 w 979168"/>
              <a:gd name="connsiteY1" fmla="*/ 56 h 1234089"/>
              <a:gd name="connsiteX2" fmla="*/ 501648 w 979168"/>
              <a:gd name="connsiteY2" fmla="*/ 1137976 h 1234089"/>
              <a:gd name="connsiteX3" fmla="*/ 979168 w 979168"/>
              <a:gd name="connsiteY3" fmla="*/ 1168456 h 1234089"/>
              <a:gd name="connsiteX0" fmla="*/ 3808 w 979168"/>
              <a:gd name="connsiteY0" fmla="*/ 1189527 h 1189527"/>
              <a:gd name="connsiteX1" fmla="*/ 135888 w 979168"/>
              <a:gd name="connsiteY1" fmla="*/ 807 h 1189527"/>
              <a:gd name="connsiteX2" fmla="*/ 501648 w 979168"/>
              <a:gd name="connsiteY2" fmla="*/ 1006647 h 1189527"/>
              <a:gd name="connsiteX3" fmla="*/ 979168 w 979168"/>
              <a:gd name="connsiteY3" fmla="*/ 1169207 h 1189527"/>
              <a:gd name="connsiteX0" fmla="*/ 3808 w 847088"/>
              <a:gd name="connsiteY0" fmla="*/ 1189530 h 1190918"/>
              <a:gd name="connsiteX1" fmla="*/ 135888 w 847088"/>
              <a:gd name="connsiteY1" fmla="*/ 810 h 1190918"/>
              <a:gd name="connsiteX2" fmla="*/ 501648 w 847088"/>
              <a:gd name="connsiteY2" fmla="*/ 1006650 h 1190918"/>
              <a:gd name="connsiteX3" fmla="*/ 847088 w 847088"/>
              <a:gd name="connsiteY3" fmla="*/ 1189530 h 1190918"/>
              <a:gd name="connsiteX0" fmla="*/ 3335 w 846615"/>
              <a:gd name="connsiteY0" fmla="*/ 1189530 h 1190918"/>
              <a:gd name="connsiteX1" fmla="*/ 135415 w 846615"/>
              <a:gd name="connsiteY1" fmla="*/ 810 h 1190918"/>
              <a:gd name="connsiteX2" fmla="*/ 419895 w 846615"/>
              <a:gd name="connsiteY2" fmla="*/ 1006650 h 1190918"/>
              <a:gd name="connsiteX3" fmla="*/ 846615 w 846615"/>
              <a:gd name="connsiteY3" fmla="*/ 1189530 h 1190918"/>
              <a:gd name="connsiteX0" fmla="*/ 3335 w 643415"/>
              <a:gd name="connsiteY0" fmla="*/ 1189530 h 1190918"/>
              <a:gd name="connsiteX1" fmla="*/ 135415 w 643415"/>
              <a:gd name="connsiteY1" fmla="*/ 810 h 1190918"/>
              <a:gd name="connsiteX2" fmla="*/ 419895 w 643415"/>
              <a:gd name="connsiteY2" fmla="*/ 1006650 h 1190918"/>
              <a:gd name="connsiteX3" fmla="*/ 643415 w 643415"/>
              <a:gd name="connsiteY3" fmla="*/ 1189530 h 11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415" h="1190918">
                <a:moveTo>
                  <a:pt x="3335" y="1189530"/>
                </a:moveTo>
                <a:cubicBezTo>
                  <a:pt x="-17832" y="640043"/>
                  <a:pt x="65988" y="31290"/>
                  <a:pt x="135415" y="810"/>
                </a:cubicBezTo>
                <a:cubicBezTo>
                  <a:pt x="204842" y="-29670"/>
                  <a:pt x="335228" y="808530"/>
                  <a:pt x="419895" y="1006650"/>
                </a:cubicBezTo>
                <a:cubicBezTo>
                  <a:pt x="504562" y="1204770"/>
                  <a:pt x="518108" y="1192917"/>
                  <a:pt x="643415" y="11895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フリーフォーム: 図形 127">
            <a:extLst>
              <a:ext uri="{FF2B5EF4-FFF2-40B4-BE49-F238E27FC236}">
                <a16:creationId xmlns="" xmlns:a16="http://schemas.microsoft.com/office/drawing/2014/main" id="{32D66FBD-F9EF-4BA7-A04D-81A25D9CD83E}"/>
              </a:ext>
            </a:extLst>
          </p:cNvPr>
          <p:cNvSpPr/>
          <p:nvPr/>
        </p:nvSpPr>
        <p:spPr>
          <a:xfrm>
            <a:off x="7017469" y="2358714"/>
            <a:ext cx="643415" cy="629920"/>
          </a:xfrm>
          <a:custGeom>
            <a:avLst/>
            <a:gdLst>
              <a:gd name="connsiteX0" fmla="*/ 19085 w 516925"/>
              <a:gd name="connsiteY0" fmla="*/ 1107490 h 1107490"/>
              <a:gd name="connsiteX1" fmla="*/ 59725 w 516925"/>
              <a:gd name="connsiteY1" fmla="*/ 50 h 1107490"/>
              <a:gd name="connsiteX2" fmla="*/ 516925 w 516925"/>
              <a:gd name="connsiteY2" fmla="*/ 1056690 h 1107490"/>
              <a:gd name="connsiteX3" fmla="*/ 516925 w 516925"/>
              <a:gd name="connsiteY3" fmla="*/ 1056690 h 1107490"/>
              <a:gd name="connsiteX0" fmla="*/ 3808 w 501648"/>
              <a:gd name="connsiteY0" fmla="*/ 1188775 h 1188775"/>
              <a:gd name="connsiteX1" fmla="*/ 135888 w 501648"/>
              <a:gd name="connsiteY1" fmla="*/ 55 h 1188775"/>
              <a:gd name="connsiteX2" fmla="*/ 501648 w 501648"/>
              <a:gd name="connsiteY2" fmla="*/ 1137975 h 1188775"/>
              <a:gd name="connsiteX3" fmla="*/ 501648 w 501648"/>
              <a:gd name="connsiteY3" fmla="*/ 1137975 h 1188775"/>
              <a:gd name="connsiteX0" fmla="*/ 3808 w 877568"/>
              <a:gd name="connsiteY0" fmla="*/ 1188775 h 1219675"/>
              <a:gd name="connsiteX1" fmla="*/ 135888 w 877568"/>
              <a:gd name="connsiteY1" fmla="*/ 55 h 1219675"/>
              <a:gd name="connsiteX2" fmla="*/ 501648 w 877568"/>
              <a:gd name="connsiteY2" fmla="*/ 1137975 h 1219675"/>
              <a:gd name="connsiteX3" fmla="*/ 877568 w 877568"/>
              <a:gd name="connsiteY3" fmla="*/ 1127815 h 1219675"/>
              <a:gd name="connsiteX0" fmla="*/ 3808 w 979168"/>
              <a:gd name="connsiteY0" fmla="*/ 1188776 h 1234089"/>
              <a:gd name="connsiteX1" fmla="*/ 135888 w 979168"/>
              <a:gd name="connsiteY1" fmla="*/ 56 h 1234089"/>
              <a:gd name="connsiteX2" fmla="*/ 501648 w 979168"/>
              <a:gd name="connsiteY2" fmla="*/ 1137976 h 1234089"/>
              <a:gd name="connsiteX3" fmla="*/ 979168 w 979168"/>
              <a:gd name="connsiteY3" fmla="*/ 1168456 h 1234089"/>
              <a:gd name="connsiteX0" fmla="*/ 3808 w 979168"/>
              <a:gd name="connsiteY0" fmla="*/ 1189527 h 1189527"/>
              <a:gd name="connsiteX1" fmla="*/ 135888 w 979168"/>
              <a:gd name="connsiteY1" fmla="*/ 807 h 1189527"/>
              <a:gd name="connsiteX2" fmla="*/ 501648 w 979168"/>
              <a:gd name="connsiteY2" fmla="*/ 1006647 h 1189527"/>
              <a:gd name="connsiteX3" fmla="*/ 979168 w 979168"/>
              <a:gd name="connsiteY3" fmla="*/ 1169207 h 1189527"/>
              <a:gd name="connsiteX0" fmla="*/ 3808 w 847088"/>
              <a:gd name="connsiteY0" fmla="*/ 1189530 h 1190918"/>
              <a:gd name="connsiteX1" fmla="*/ 135888 w 847088"/>
              <a:gd name="connsiteY1" fmla="*/ 810 h 1190918"/>
              <a:gd name="connsiteX2" fmla="*/ 501648 w 847088"/>
              <a:gd name="connsiteY2" fmla="*/ 1006650 h 1190918"/>
              <a:gd name="connsiteX3" fmla="*/ 847088 w 847088"/>
              <a:gd name="connsiteY3" fmla="*/ 1189530 h 1190918"/>
              <a:gd name="connsiteX0" fmla="*/ 3335 w 846615"/>
              <a:gd name="connsiteY0" fmla="*/ 1189530 h 1190918"/>
              <a:gd name="connsiteX1" fmla="*/ 135415 w 846615"/>
              <a:gd name="connsiteY1" fmla="*/ 810 h 1190918"/>
              <a:gd name="connsiteX2" fmla="*/ 419895 w 846615"/>
              <a:gd name="connsiteY2" fmla="*/ 1006650 h 1190918"/>
              <a:gd name="connsiteX3" fmla="*/ 846615 w 846615"/>
              <a:gd name="connsiteY3" fmla="*/ 1189530 h 1190918"/>
              <a:gd name="connsiteX0" fmla="*/ 3335 w 643415"/>
              <a:gd name="connsiteY0" fmla="*/ 1189530 h 1190918"/>
              <a:gd name="connsiteX1" fmla="*/ 135415 w 643415"/>
              <a:gd name="connsiteY1" fmla="*/ 810 h 1190918"/>
              <a:gd name="connsiteX2" fmla="*/ 419895 w 643415"/>
              <a:gd name="connsiteY2" fmla="*/ 1006650 h 1190918"/>
              <a:gd name="connsiteX3" fmla="*/ 643415 w 643415"/>
              <a:gd name="connsiteY3" fmla="*/ 1189530 h 11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415" h="1190918">
                <a:moveTo>
                  <a:pt x="3335" y="1189530"/>
                </a:moveTo>
                <a:cubicBezTo>
                  <a:pt x="-17832" y="640043"/>
                  <a:pt x="65988" y="31290"/>
                  <a:pt x="135415" y="810"/>
                </a:cubicBezTo>
                <a:cubicBezTo>
                  <a:pt x="204842" y="-29670"/>
                  <a:pt x="335228" y="808530"/>
                  <a:pt x="419895" y="1006650"/>
                </a:cubicBezTo>
                <a:cubicBezTo>
                  <a:pt x="504562" y="1204770"/>
                  <a:pt x="518108" y="1192917"/>
                  <a:pt x="643415" y="11895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="" xmlns:a16="http://schemas.microsoft.com/office/drawing/2014/main" id="{51D1C8E5-188D-4A31-B0A4-05640A98828F}"/>
              </a:ext>
            </a:extLst>
          </p:cNvPr>
          <p:cNvSpPr txBox="1"/>
          <p:nvPr/>
        </p:nvSpPr>
        <p:spPr>
          <a:xfrm>
            <a:off x="3951536" y="2358714"/>
            <a:ext cx="102957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・・・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4E5BA84B-45C6-431D-BEAC-EA2A26E639BC}"/>
              </a:ext>
            </a:extLst>
          </p:cNvPr>
          <p:cNvSpPr txBox="1"/>
          <p:nvPr/>
        </p:nvSpPr>
        <p:spPr>
          <a:xfrm>
            <a:off x="5840577" y="2348554"/>
            <a:ext cx="1029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・・・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AA8AC135-1596-410A-BD9B-853E325559C1}"/>
              </a:ext>
            </a:extLst>
          </p:cNvPr>
          <p:cNvSpPr/>
          <p:nvPr/>
        </p:nvSpPr>
        <p:spPr>
          <a:xfrm>
            <a:off x="2818793" y="1571186"/>
            <a:ext cx="1152000" cy="1490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7E9D5CEC-59DE-457B-9C4D-8FE766FC607E}"/>
              </a:ext>
            </a:extLst>
          </p:cNvPr>
          <p:cNvSpPr/>
          <p:nvPr/>
        </p:nvSpPr>
        <p:spPr>
          <a:xfrm>
            <a:off x="4770364" y="1571186"/>
            <a:ext cx="1158240" cy="1490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B3D5101-3F2D-4471-80EE-57DF8290D260}"/>
              </a:ext>
            </a:extLst>
          </p:cNvPr>
          <p:cNvSpPr/>
          <p:nvPr/>
        </p:nvSpPr>
        <p:spPr>
          <a:xfrm>
            <a:off x="6760055" y="1571186"/>
            <a:ext cx="1158240" cy="1490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="" xmlns:a16="http://schemas.microsoft.com/office/drawing/2014/main" id="{504C5390-87C5-4B10-AA68-7789575046FB}"/>
              </a:ext>
            </a:extLst>
          </p:cNvPr>
          <p:cNvCxnSpPr>
            <a:cxnSpLocks/>
          </p:cNvCxnSpPr>
          <p:nvPr/>
        </p:nvCxnSpPr>
        <p:spPr>
          <a:xfrm flipH="1">
            <a:off x="2598657" y="1756618"/>
            <a:ext cx="19027" cy="12218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="" xmlns:a16="http://schemas.microsoft.com/office/drawing/2014/main" id="{FE941731-B551-40F2-B1AA-4F4CB432FD47}"/>
              </a:ext>
            </a:extLst>
          </p:cNvPr>
          <p:cNvCxnSpPr/>
          <p:nvPr/>
        </p:nvCxnSpPr>
        <p:spPr>
          <a:xfrm>
            <a:off x="2589303" y="2988634"/>
            <a:ext cx="92456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="" xmlns:a16="http://schemas.microsoft.com/office/drawing/2014/main" id="{34E26D1D-6C21-4F07-BDF9-3EFF9AF71A05}"/>
              </a:ext>
            </a:extLst>
          </p:cNvPr>
          <p:cNvCxnSpPr/>
          <p:nvPr/>
        </p:nvCxnSpPr>
        <p:spPr>
          <a:xfrm>
            <a:off x="2457544" y="1690688"/>
            <a:ext cx="92456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="" xmlns:a16="http://schemas.microsoft.com/office/drawing/2014/main" id="{D21BDAE2-9A62-408D-AEDB-F7DCB92A4838}"/>
                  </a:ext>
                </a:extLst>
              </p:cNvPr>
              <p:cNvSpPr txBox="1"/>
              <p:nvPr/>
            </p:nvSpPr>
            <p:spPr>
              <a:xfrm>
                <a:off x="1836150" y="1956856"/>
                <a:ext cx="1344267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dirty="0"/>
                  <a:t>P</a:t>
                </a:r>
                <a:r>
                  <a:rPr lang="en-US" altLang="ja-JP" dirty="0" smtClean="0"/>
                  <a:t>H</a:t>
                </a:r>
                <a14:m>
                  <m:oMath xmlns:m="http://schemas.openxmlformats.org/officeDocument/2006/math">
                    <m:r>
                      <a:rPr lang="ja-JP" altLang="en-US" i="1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altLang="ja-JP" dirty="0" smtClean="0"/>
                  <a:t>96 </a:t>
                </a:r>
                <a:endParaRPr lang="ja-JP" altLang="en-US" dirty="0"/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21BDAE2-9A62-408D-AEDB-F7DCB92A4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6150" y="1956856"/>
                <a:ext cx="1344267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195E2327-C1E5-4485-B64F-B5E1E3482171}"/>
              </a:ext>
            </a:extLst>
          </p:cNvPr>
          <p:cNvSpPr txBox="1"/>
          <p:nvPr/>
        </p:nvSpPr>
        <p:spPr>
          <a:xfrm>
            <a:off x="1726734" y="2372205"/>
            <a:ext cx="102957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・・・</a:t>
            </a:r>
          </a:p>
        </p:txBody>
      </p:sp>
      <p:sp>
        <p:nvSpPr>
          <p:cNvPr id="19" name="フリーフォーム: 図形 142">
            <a:extLst>
              <a:ext uri="{FF2B5EF4-FFF2-40B4-BE49-F238E27FC236}">
                <a16:creationId xmlns="" xmlns:a16="http://schemas.microsoft.com/office/drawing/2014/main" id="{47F5D4E9-3062-4B3C-AD31-AB4696C75E8A}"/>
              </a:ext>
            </a:extLst>
          </p:cNvPr>
          <p:cNvSpPr/>
          <p:nvPr/>
        </p:nvSpPr>
        <p:spPr>
          <a:xfrm>
            <a:off x="762389" y="2358714"/>
            <a:ext cx="643415" cy="629920"/>
          </a:xfrm>
          <a:custGeom>
            <a:avLst/>
            <a:gdLst>
              <a:gd name="connsiteX0" fmla="*/ 19085 w 516925"/>
              <a:gd name="connsiteY0" fmla="*/ 1107490 h 1107490"/>
              <a:gd name="connsiteX1" fmla="*/ 59725 w 516925"/>
              <a:gd name="connsiteY1" fmla="*/ 50 h 1107490"/>
              <a:gd name="connsiteX2" fmla="*/ 516925 w 516925"/>
              <a:gd name="connsiteY2" fmla="*/ 1056690 h 1107490"/>
              <a:gd name="connsiteX3" fmla="*/ 516925 w 516925"/>
              <a:gd name="connsiteY3" fmla="*/ 1056690 h 1107490"/>
              <a:gd name="connsiteX0" fmla="*/ 3808 w 501648"/>
              <a:gd name="connsiteY0" fmla="*/ 1188775 h 1188775"/>
              <a:gd name="connsiteX1" fmla="*/ 135888 w 501648"/>
              <a:gd name="connsiteY1" fmla="*/ 55 h 1188775"/>
              <a:gd name="connsiteX2" fmla="*/ 501648 w 501648"/>
              <a:gd name="connsiteY2" fmla="*/ 1137975 h 1188775"/>
              <a:gd name="connsiteX3" fmla="*/ 501648 w 501648"/>
              <a:gd name="connsiteY3" fmla="*/ 1137975 h 1188775"/>
              <a:gd name="connsiteX0" fmla="*/ 3808 w 877568"/>
              <a:gd name="connsiteY0" fmla="*/ 1188775 h 1219675"/>
              <a:gd name="connsiteX1" fmla="*/ 135888 w 877568"/>
              <a:gd name="connsiteY1" fmla="*/ 55 h 1219675"/>
              <a:gd name="connsiteX2" fmla="*/ 501648 w 877568"/>
              <a:gd name="connsiteY2" fmla="*/ 1137975 h 1219675"/>
              <a:gd name="connsiteX3" fmla="*/ 877568 w 877568"/>
              <a:gd name="connsiteY3" fmla="*/ 1127815 h 1219675"/>
              <a:gd name="connsiteX0" fmla="*/ 3808 w 979168"/>
              <a:gd name="connsiteY0" fmla="*/ 1188776 h 1234089"/>
              <a:gd name="connsiteX1" fmla="*/ 135888 w 979168"/>
              <a:gd name="connsiteY1" fmla="*/ 56 h 1234089"/>
              <a:gd name="connsiteX2" fmla="*/ 501648 w 979168"/>
              <a:gd name="connsiteY2" fmla="*/ 1137976 h 1234089"/>
              <a:gd name="connsiteX3" fmla="*/ 979168 w 979168"/>
              <a:gd name="connsiteY3" fmla="*/ 1168456 h 1234089"/>
              <a:gd name="connsiteX0" fmla="*/ 3808 w 979168"/>
              <a:gd name="connsiteY0" fmla="*/ 1189527 h 1189527"/>
              <a:gd name="connsiteX1" fmla="*/ 135888 w 979168"/>
              <a:gd name="connsiteY1" fmla="*/ 807 h 1189527"/>
              <a:gd name="connsiteX2" fmla="*/ 501648 w 979168"/>
              <a:gd name="connsiteY2" fmla="*/ 1006647 h 1189527"/>
              <a:gd name="connsiteX3" fmla="*/ 979168 w 979168"/>
              <a:gd name="connsiteY3" fmla="*/ 1169207 h 1189527"/>
              <a:gd name="connsiteX0" fmla="*/ 3808 w 847088"/>
              <a:gd name="connsiteY0" fmla="*/ 1189530 h 1190918"/>
              <a:gd name="connsiteX1" fmla="*/ 135888 w 847088"/>
              <a:gd name="connsiteY1" fmla="*/ 810 h 1190918"/>
              <a:gd name="connsiteX2" fmla="*/ 501648 w 847088"/>
              <a:gd name="connsiteY2" fmla="*/ 1006650 h 1190918"/>
              <a:gd name="connsiteX3" fmla="*/ 847088 w 847088"/>
              <a:gd name="connsiteY3" fmla="*/ 1189530 h 1190918"/>
              <a:gd name="connsiteX0" fmla="*/ 3335 w 846615"/>
              <a:gd name="connsiteY0" fmla="*/ 1189530 h 1190918"/>
              <a:gd name="connsiteX1" fmla="*/ 135415 w 846615"/>
              <a:gd name="connsiteY1" fmla="*/ 810 h 1190918"/>
              <a:gd name="connsiteX2" fmla="*/ 419895 w 846615"/>
              <a:gd name="connsiteY2" fmla="*/ 1006650 h 1190918"/>
              <a:gd name="connsiteX3" fmla="*/ 846615 w 846615"/>
              <a:gd name="connsiteY3" fmla="*/ 1189530 h 1190918"/>
              <a:gd name="connsiteX0" fmla="*/ 3335 w 643415"/>
              <a:gd name="connsiteY0" fmla="*/ 1189530 h 1190918"/>
              <a:gd name="connsiteX1" fmla="*/ 135415 w 643415"/>
              <a:gd name="connsiteY1" fmla="*/ 810 h 1190918"/>
              <a:gd name="connsiteX2" fmla="*/ 419895 w 643415"/>
              <a:gd name="connsiteY2" fmla="*/ 1006650 h 1190918"/>
              <a:gd name="connsiteX3" fmla="*/ 643415 w 643415"/>
              <a:gd name="connsiteY3" fmla="*/ 1189530 h 119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415" h="1190918">
                <a:moveTo>
                  <a:pt x="3335" y="1189530"/>
                </a:moveTo>
                <a:cubicBezTo>
                  <a:pt x="-17832" y="640043"/>
                  <a:pt x="65988" y="31290"/>
                  <a:pt x="135415" y="810"/>
                </a:cubicBezTo>
                <a:cubicBezTo>
                  <a:pt x="204842" y="-29670"/>
                  <a:pt x="335228" y="808530"/>
                  <a:pt x="419895" y="1006650"/>
                </a:cubicBezTo>
                <a:cubicBezTo>
                  <a:pt x="504562" y="1204770"/>
                  <a:pt x="518108" y="1192917"/>
                  <a:pt x="643415" y="118953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="" xmlns:a16="http://schemas.microsoft.com/office/drawing/2014/main" id="{7B62D66B-5799-4115-84E5-22C364D1308E}"/>
              </a:ext>
            </a:extLst>
          </p:cNvPr>
          <p:cNvSpPr/>
          <p:nvPr/>
        </p:nvSpPr>
        <p:spPr>
          <a:xfrm>
            <a:off x="504975" y="1571186"/>
            <a:ext cx="1158240" cy="1490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="" xmlns:a16="http://schemas.microsoft.com/office/drawing/2014/main" id="{6A8CB504-208C-46E8-B26C-83B5E6B2A4F5}"/>
              </a:ext>
            </a:extLst>
          </p:cNvPr>
          <p:cNvSpPr txBox="1"/>
          <p:nvPr/>
        </p:nvSpPr>
        <p:spPr>
          <a:xfrm>
            <a:off x="403246" y="1270744"/>
            <a:ext cx="1361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Data file</a:t>
            </a:r>
            <a:endParaRPr lang="ja-JP" altLang="en-US" sz="12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="" xmlns:a16="http://schemas.microsoft.com/office/drawing/2014/main" id="{C37F75A3-4ADC-424F-811D-39CE93021099}"/>
              </a:ext>
            </a:extLst>
          </p:cNvPr>
          <p:cNvSpPr txBox="1"/>
          <p:nvPr/>
        </p:nvSpPr>
        <p:spPr>
          <a:xfrm>
            <a:off x="2701255" y="1259381"/>
            <a:ext cx="1361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Data file</a:t>
            </a:r>
            <a:endParaRPr lang="ja-JP" altLang="en-US" sz="12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="" xmlns:a16="http://schemas.microsoft.com/office/drawing/2014/main" id="{28BEC0FD-D892-40F9-AFC5-3BF8D4FD2689}"/>
              </a:ext>
            </a:extLst>
          </p:cNvPr>
          <p:cNvSpPr txBox="1"/>
          <p:nvPr/>
        </p:nvSpPr>
        <p:spPr>
          <a:xfrm>
            <a:off x="4644492" y="1269275"/>
            <a:ext cx="1361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Data file</a:t>
            </a:r>
            <a:endParaRPr lang="ja-JP" altLang="en-US" sz="12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="" xmlns:a16="http://schemas.microsoft.com/office/drawing/2014/main" id="{6DDB37CF-8537-4E1E-9CB1-EBD29C562F1A}"/>
              </a:ext>
            </a:extLst>
          </p:cNvPr>
          <p:cNvSpPr txBox="1"/>
          <p:nvPr/>
        </p:nvSpPr>
        <p:spPr>
          <a:xfrm>
            <a:off x="6587729" y="1286653"/>
            <a:ext cx="1361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Data file</a:t>
            </a:r>
            <a:endParaRPr lang="ja-JP" altLang="en-US" sz="1200" dirty="0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3211661" y="3159887"/>
            <a:ext cx="19219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981940" y="3159887"/>
            <a:ext cx="112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50μs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587729" y="3540754"/>
            <a:ext cx="166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α</a:t>
            </a:r>
            <a:r>
              <a:rPr kumimoji="1" lang="ja-JP" altLang="en-US" dirty="0" smtClean="0">
                <a:solidFill>
                  <a:srgbClr val="FF0000"/>
                </a:solidFill>
              </a:rPr>
              <a:t>線による最初の発光（蛍光）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6672622" y="4164612"/>
            <a:ext cx="915" cy="335385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531341" y="4021027"/>
            <a:ext cx="25202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通常の</a:t>
            </a:r>
            <a:r>
              <a:rPr lang="ja-JP" altLang="en-US" dirty="0" smtClean="0"/>
              <a:t>測定</a:t>
            </a:r>
            <a:endParaRPr lang="en-US" altLang="ja-JP" dirty="0" smtClean="0"/>
          </a:p>
          <a:p>
            <a:r>
              <a:rPr lang="ja-JP" altLang="en-US" dirty="0" smtClean="0"/>
              <a:t>・トリガー閾値：</a:t>
            </a:r>
            <a:r>
              <a:rPr lang="en-US" altLang="ja-JP" dirty="0" smtClean="0"/>
              <a:t>2103</a:t>
            </a:r>
          </a:p>
          <a:p>
            <a:r>
              <a:rPr lang="ja-JP" altLang="en-US" dirty="0" smtClean="0"/>
              <a:t>・タイムウィンドウ</a:t>
            </a:r>
            <a:r>
              <a:rPr lang="ja-JP" altLang="en-US" dirty="0"/>
              <a:t>：</a:t>
            </a:r>
            <a:r>
              <a:rPr lang="en-US" altLang="ja-JP" dirty="0" smtClean="0"/>
              <a:t>600ns</a:t>
            </a:r>
          </a:p>
          <a:p>
            <a:r>
              <a:rPr lang="ja-JP" altLang="en-US" dirty="0" smtClean="0"/>
              <a:t>（デッドタイム～</a:t>
            </a:r>
            <a:r>
              <a:rPr lang="en-US" altLang="ja-JP" dirty="0" smtClean="0"/>
              <a:t>800ns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8584140" y="440944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FFC000"/>
                </a:solidFill>
              </a:rPr>
              <a:t>燐光</a:t>
            </a:r>
          </a:p>
        </p:txBody>
      </p:sp>
      <p:sp>
        <p:nvSpPr>
          <p:cNvPr id="32" name="右中かっこ 31"/>
          <p:cNvSpPr/>
          <p:nvPr/>
        </p:nvSpPr>
        <p:spPr>
          <a:xfrm rot="16200000">
            <a:off x="8744090" y="3208015"/>
            <a:ext cx="277651" cy="4025532"/>
          </a:xfrm>
          <a:prstGeom prst="rightBrace">
            <a:avLst>
              <a:gd name="adj1" fmla="val 36395"/>
              <a:gd name="adj2" fmla="val 50000"/>
            </a:avLst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7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Averaged waveform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906"/>
            <a:ext cx="12192000" cy="436956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34433" y="5709435"/>
            <a:ext cx="6351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赤</a:t>
            </a:r>
            <a:r>
              <a:rPr kumimoji="1" lang="ja-JP" altLang="en-US" dirty="0" smtClean="0"/>
              <a:t>：トリガー閾値</a:t>
            </a:r>
            <a:r>
              <a:rPr kumimoji="1" lang="en-US" altLang="ja-JP" dirty="0" smtClean="0"/>
              <a:t>2191</a:t>
            </a:r>
            <a:r>
              <a:rPr kumimoji="1" lang="ja-JP" altLang="en-US" dirty="0" err="1" smtClean="0"/>
              <a:t>、</a:t>
            </a:r>
            <a:r>
              <a:rPr kumimoji="1" lang="en-US" altLang="ja-JP" dirty="0" smtClean="0"/>
              <a:t>8μs</a:t>
            </a:r>
            <a:r>
              <a:rPr kumimoji="1" lang="ja-JP" altLang="en-US" dirty="0" smtClean="0"/>
              <a:t>の測定（</a:t>
            </a:r>
            <a:r>
              <a:rPr lang="en-US" altLang="ja-JP" dirty="0" smtClean="0"/>
              <a:t>8μs </a:t>
            </a:r>
            <a:r>
              <a:rPr lang="ja-JP" altLang="en-US" dirty="0" smtClean="0"/>
              <a:t>まではデッドタイムなし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lang="ja-JP" altLang="en-US" dirty="0" smtClean="0">
                <a:solidFill>
                  <a:srgbClr val="0070C0"/>
                </a:solidFill>
              </a:rPr>
              <a:t>青</a:t>
            </a:r>
            <a:r>
              <a:rPr lang="ja-JP" altLang="en-US" dirty="0" smtClean="0"/>
              <a:t>：通常の測定（閾値</a:t>
            </a:r>
            <a:r>
              <a:rPr lang="en-US" altLang="ja-JP" dirty="0" smtClean="0"/>
              <a:t>2103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600ns</a:t>
            </a:r>
            <a:r>
              <a:rPr lang="ja-JP" altLang="en-US" dirty="0" smtClean="0"/>
              <a:t>）でデータをつなげたもの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34649" y="5725302"/>
            <a:ext cx="157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Dead time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7072829" y="2243300"/>
            <a:ext cx="683045" cy="1667688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 rot="351389">
            <a:off x="8057805" y="2665849"/>
            <a:ext cx="3571301" cy="561852"/>
          </a:xfrm>
          <a:prstGeom prst="ellipse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7755874" y="3745735"/>
            <a:ext cx="583895" cy="185285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8622355" y="3212688"/>
            <a:ext cx="582238" cy="238589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246823" y="5128696"/>
            <a:ext cx="138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Time (ns)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568669" y="5128696"/>
            <a:ext cx="138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Time (ns)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-459629" y="1955818"/>
            <a:ext cx="138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Pulse Height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41155" y="2577443"/>
            <a:ext cx="1388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log scale</a:t>
            </a:r>
            <a:endParaRPr kumimoji="1" lang="ja-JP" altLang="en-US" dirty="0"/>
          </a:p>
        </p:txBody>
      </p:sp>
      <p:sp>
        <p:nvSpPr>
          <p:cNvPr id="18" name="右矢印 17"/>
          <p:cNvSpPr/>
          <p:nvPr/>
        </p:nvSpPr>
        <p:spPr>
          <a:xfrm>
            <a:off x="5042633" y="2950415"/>
            <a:ext cx="1298937" cy="5248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08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Long data (time window 8μs)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" t="8641" r="7001" b="2495"/>
          <a:stretch/>
        </p:blipFill>
        <p:spPr>
          <a:xfrm>
            <a:off x="6096000" y="2147780"/>
            <a:ext cx="5736116" cy="402166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t="8641" r="7002" b="2495"/>
          <a:stretch/>
        </p:blipFill>
        <p:spPr>
          <a:xfrm>
            <a:off x="147044" y="2148526"/>
            <a:ext cx="5794406" cy="4049658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961002" y="2544896"/>
            <a:ext cx="34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Average of α-ray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long data @ 93K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018443" y="2544896"/>
            <a:ext cx="3448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Average of γ-ray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long data @ 93K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58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25" y="695325"/>
            <a:ext cx="7600950" cy="546735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52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25" y="695325"/>
            <a:ext cx="7600950" cy="5467350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2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/>
              <a:t>-ray simulation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35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3437" r="-292" b="-235"/>
          <a:stretch/>
        </p:blipFill>
        <p:spPr>
          <a:xfrm>
            <a:off x="316830" y="1082507"/>
            <a:ext cx="7399422" cy="52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a</a:t>
            </a:r>
            <a:r>
              <a:rPr lang="en-US" altLang="ja-JP" dirty="0"/>
              <a:t>-ray simulation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" t="5278" r="1759" b="2267"/>
          <a:stretch/>
        </p:blipFill>
        <p:spPr>
          <a:xfrm>
            <a:off x="6255709" y="1972714"/>
            <a:ext cx="5760539" cy="410160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t="6762" r="6941" b="1945"/>
          <a:stretch/>
        </p:blipFill>
        <p:spPr>
          <a:xfrm>
            <a:off x="162107" y="1972714"/>
            <a:ext cx="5789514" cy="410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-ray </a:t>
            </a:r>
            <a:r>
              <a:rPr lang="en-US" altLang="ja-JP" dirty="0"/>
              <a:t>simulation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" t="3544" r="1451" b="2037"/>
          <a:stretch/>
        </p:blipFill>
        <p:spPr>
          <a:xfrm>
            <a:off x="228298" y="1112169"/>
            <a:ext cx="7231281" cy="514425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532" y="2262438"/>
            <a:ext cx="4901468" cy="352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35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-ray simulation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" t="7921" r="7845" b="1714"/>
          <a:stretch/>
        </p:blipFill>
        <p:spPr>
          <a:xfrm>
            <a:off x="259140" y="1961320"/>
            <a:ext cx="5518806" cy="401122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" t="6035" r="1584" b="2022"/>
          <a:stretch/>
        </p:blipFill>
        <p:spPr>
          <a:xfrm>
            <a:off x="6074226" y="1850026"/>
            <a:ext cx="6023746" cy="4139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33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err="1" smtClean="0"/>
              <a:t>Thermoluminescence</a:t>
            </a:r>
            <a:r>
              <a:rPr lang="en-US" altLang="ja-JP" dirty="0" smtClean="0"/>
              <a:t> of NIT by charged particles</a:t>
            </a:r>
            <a:br>
              <a:rPr lang="en-US" altLang="ja-JP" dirty="0" smtClean="0"/>
            </a:b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102" y="1374191"/>
            <a:ext cx="3722124" cy="2465303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4" y="1374191"/>
            <a:ext cx="3722124" cy="246530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856843" y="2345231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Symbol" panose="05050102010706020507" pitchFamily="18" charset="2"/>
              </a:rPr>
              <a:t>a</a:t>
            </a:r>
            <a:endParaRPr lang="ja-JP" altLang="en-US" sz="2800" dirty="0">
              <a:latin typeface="Symbol" panose="05050102010706020507" pitchFamily="18" charset="2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95103" y="1390222"/>
            <a:ext cx="1972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Room </a:t>
            </a:r>
            <a:r>
              <a:rPr lang="en-US" altLang="ja-JP" dirty="0">
                <a:solidFill>
                  <a:schemeClr val="bg1"/>
                </a:solidFill>
              </a:rPr>
              <a:t>temperature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61674" y="1384846"/>
            <a:ext cx="287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Lq.N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lang="en-US" altLang="ja-JP" dirty="0" smtClean="0">
                <a:solidFill>
                  <a:schemeClr val="bg1"/>
                </a:solidFill>
              </a:rPr>
              <a:t> -&gt; Room Temperature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7972911" y="2157016"/>
            <a:ext cx="899651" cy="89965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006339" y="2133354"/>
            <a:ext cx="899651" cy="89965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316" y="4056627"/>
            <a:ext cx="3713482" cy="245957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566592" y="4059222"/>
            <a:ext cx="283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Lq.N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-&gt; Room Temperature</a:t>
            </a:r>
            <a:endParaRPr lang="ja-JP" altLang="en-US" dirty="0">
              <a:solidFill>
                <a:schemeClr val="bg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102" y="4075132"/>
            <a:ext cx="3722124" cy="246530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600019" y="4079345"/>
            <a:ext cx="1972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Room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temperature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3981758" y="4866721"/>
            <a:ext cx="899651" cy="89965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7983487" y="4871637"/>
            <a:ext cx="899651" cy="899651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29139" y="4866720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Symbol" panose="05050102010706020507" pitchFamily="18" charset="2"/>
              </a:rPr>
              <a:t>b</a:t>
            </a:r>
            <a:endParaRPr lang="ja-JP" altLang="en-US" sz="2800" dirty="0">
              <a:latin typeface="Symbol" panose="05050102010706020507" pitchFamily="18" charset="2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95373" y="6510938"/>
            <a:ext cx="564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* ISO6400, shutter speed = 4 s (</a:t>
            </a:r>
            <a:r>
              <a:rPr lang="en-US" altLang="ja-JP" dirty="0">
                <a:latin typeface="Symbol" panose="05050102010706020507" pitchFamily="18" charset="2"/>
              </a:rPr>
              <a:t>a</a:t>
            </a:r>
            <a:r>
              <a:rPr lang="en-US" altLang="ja-JP" dirty="0"/>
              <a:t>),  shutter speed = 8 s (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51206" y="2960434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aseline="30000" dirty="0"/>
              <a:t>241</a:t>
            </a:r>
            <a:r>
              <a:rPr lang="en-US" altLang="ja-JP" dirty="0"/>
              <a:t>Am</a:t>
            </a:r>
            <a:endParaRPr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708880" y="5421566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aseline="30000" dirty="0"/>
              <a:t>90</a:t>
            </a:r>
            <a:r>
              <a:rPr lang="en-US" altLang="ja-JP" dirty="0"/>
              <a:t>Sr</a:t>
            </a:r>
            <a:endParaRPr lang="ja-JP" altLang="en-US" dirty="0"/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9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Luminescence of </a:t>
            </a:r>
            <a:r>
              <a:rPr lang="en-US" altLang="ja-JP" dirty="0" smtClean="0"/>
              <a:t>emulsions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5" name="DSC_0534">
            <a:hlinkClick r:id="" action="ppaction://media"/>
            <a:extLst>
              <a:ext uri="{FF2B5EF4-FFF2-40B4-BE49-F238E27FC236}">
                <a16:creationId xmlns="" xmlns:a16="http://schemas.microsoft.com/office/drawing/2014/main" id="{0600FC6E-B953-475B-88B2-E678F5C8168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15428.5"/>
                </p14:media>
              </p:ext>
            </p:extLst>
          </p:nvPr>
        </p:nvPicPr>
        <p:blipFill rotWithShape="1">
          <a:blip r:embed="rId5"/>
          <a:srcRect l="26732" t="21056" r="14120" b="707"/>
          <a:stretch/>
        </p:blipFill>
        <p:spPr>
          <a:xfrm>
            <a:off x="1075960" y="1226821"/>
            <a:ext cx="6757031" cy="470936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=""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1330341" y="3581501"/>
            <a:ext cx="143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</a:rPr>
              <a:t>NIT (40nm)</a:t>
            </a:r>
            <a:r>
              <a:rPr lang="ja-JP" altLang="en-US" sz="2000" b="1" dirty="0" smtClean="0">
                <a:solidFill>
                  <a:schemeClr val="bg1"/>
                </a:solidFill>
              </a:rPr>
              <a:t> 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5726172" y="3877121"/>
            <a:ext cx="1930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</a:rPr>
              <a:t>OPERA (200nm)</a:t>
            </a:r>
            <a:r>
              <a:rPr lang="ja-JP" altLang="en-US" sz="2000" b="1" dirty="0" smtClean="0">
                <a:solidFill>
                  <a:schemeClr val="bg1"/>
                </a:solidFill>
              </a:rPr>
              <a:t> 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85319AB2-82F6-4866-B5BE-A97222F25545}"/>
              </a:ext>
            </a:extLst>
          </p:cNvPr>
          <p:cNvSpPr txBox="1"/>
          <p:nvPr/>
        </p:nvSpPr>
        <p:spPr>
          <a:xfrm>
            <a:off x="4148823" y="1825845"/>
            <a:ext cx="1596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solidFill>
                  <a:schemeClr val="bg1"/>
                </a:solidFill>
              </a:rPr>
              <a:t>UNIT (20nm)</a:t>
            </a:r>
            <a:r>
              <a:rPr lang="ja-JP" altLang="en-US" sz="2000" b="1" dirty="0" smtClean="0">
                <a:solidFill>
                  <a:schemeClr val="bg1"/>
                </a:solidFill>
              </a:rPr>
              <a:t> </a:t>
            </a:r>
            <a:endParaRPr lang="ja-JP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91089" y="1934366"/>
            <a:ext cx="2963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Exposed white light</a:t>
            </a:r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Light off</a:t>
            </a:r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 smtClean="0"/>
              <a:t>Luminescence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71568" y="6115432"/>
            <a:ext cx="5967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* In liquid N</a:t>
            </a:r>
            <a:r>
              <a:rPr lang="en-US" altLang="ja-JP" baseline="-25000" dirty="0"/>
              <a:t>2</a:t>
            </a:r>
          </a:p>
          <a:p>
            <a:r>
              <a:rPr lang="en-US" altLang="ja-JP" dirty="0" smtClean="0"/>
              <a:t>** </a:t>
            </a:r>
            <a:r>
              <a:rPr lang="en-US" altLang="ja-JP" dirty="0" smtClean="0"/>
              <a:t>Camera sensitivity is automatically adjusted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="" xmlns:a16="http://schemas.microsoft.com/office/drawing/2014/main" id="{D767B3F6-180D-4737-BCAC-9873E897A99F}"/>
              </a:ext>
            </a:extLst>
          </p:cNvPr>
          <p:cNvSpPr txBox="1"/>
          <p:nvPr/>
        </p:nvSpPr>
        <p:spPr>
          <a:xfrm>
            <a:off x="8422348" y="4735852"/>
            <a:ext cx="3261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Observable </a:t>
            </a:r>
            <a:r>
              <a:rPr lang="en-US" altLang="ja-JP" dirty="0"/>
              <a:t>luminescence time with the naked eye</a:t>
            </a: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OPERA </a:t>
            </a:r>
            <a:r>
              <a:rPr lang="en-US" altLang="ja-JP" dirty="0"/>
              <a:t>: </a:t>
            </a:r>
            <a:r>
              <a:rPr lang="en-US" altLang="ja-JP" dirty="0" smtClean="0"/>
              <a:t>~1s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NIT : ~7s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76267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0">
                <p:cTn id="12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753528" y="6171684"/>
            <a:ext cx="6476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RyuminPr6-Regular"/>
              </a:rPr>
              <a:t>日本写真学会誌</a:t>
            </a:r>
            <a:r>
              <a:rPr lang="en-US" altLang="zh-CN" dirty="0">
                <a:latin typeface="RyuminPr6-Regular"/>
              </a:rPr>
              <a:t>2016 </a:t>
            </a:r>
            <a:r>
              <a:rPr lang="zh-CN" altLang="en-US" dirty="0">
                <a:latin typeface="RyuminPr6-Regular"/>
              </a:rPr>
              <a:t>年</a:t>
            </a:r>
            <a:r>
              <a:rPr lang="en-US" altLang="zh-CN" dirty="0">
                <a:latin typeface="RyuminPr6-Regular"/>
              </a:rPr>
              <a:t>79 </a:t>
            </a:r>
            <a:r>
              <a:rPr lang="zh-CN" altLang="en-US" dirty="0">
                <a:latin typeface="RyuminPr6-Regular"/>
              </a:rPr>
              <a:t>巻</a:t>
            </a:r>
            <a:r>
              <a:rPr lang="en-US" altLang="zh-CN" dirty="0">
                <a:latin typeface="RyuminPr6-Regular"/>
              </a:rPr>
              <a:t>3 </a:t>
            </a:r>
            <a:r>
              <a:rPr lang="zh-CN" altLang="en-US" dirty="0">
                <a:latin typeface="RyuminPr6-Regular"/>
              </a:rPr>
              <a:t>号：</a:t>
            </a:r>
            <a:r>
              <a:rPr lang="en-US" altLang="zh-CN" dirty="0" smtClean="0">
                <a:latin typeface="RyuminPr6-Regular"/>
              </a:rPr>
              <a:t>2–6</a:t>
            </a:r>
            <a:r>
              <a:rPr lang="ja-JP" altLang="en-US" dirty="0" smtClean="0">
                <a:latin typeface="RyuminPr6-Regular"/>
              </a:rPr>
              <a:t>　　</a:t>
            </a:r>
            <a:r>
              <a:rPr lang="ja-JP" altLang="en-US" dirty="0" smtClean="0"/>
              <a:t>高田俊二</a:t>
            </a:r>
            <a:r>
              <a:rPr lang="ja-JP" altLang="en-US" dirty="0"/>
              <a:t>、</a:t>
            </a:r>
            <a:r>
              <a:rPr lang="ja-JP" altLang="en-US" dirty="0" smtClean="0"/>
              <a:t>久下謙一</a:t>
            </a:r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81" y="945931"/>
            <a:ext cx="4380736" cy="487088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852" y="923925"/>
            <a:ext cx="4709311" cy="489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071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Triboluminescence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41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287" y="1454369"/>
            <a:ext cx="5305425" cy="44958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753528" y="6171684"/>
            <a:ext cx="6476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RyuminPr6-Regular"/>
              </a:rPr>
              <a:t>日本写真学会誌</a:t>
            </a:r>
            <a:r>
              <a:rPr lang="en-US" altLang="zh-CN" dirty="0">
                <a:latin typeface="RyuminPr6-Regular"/>
              </a:rPr>
              <a:t>2016 </a:t>
            </a:r>
            <a:r>
              <a:rPr lang="zh-CN" altLang="en-US" dirty="0">
                <a:latin typeface="RyuminPr6-Regular"/>
              </a:rPr>
              <a:t>年</a:t>
            </a:r>
            <a:r>
              <a:rPr lang="en-US" altLang="zh-CN" dirty="0">
                <a:latin typeface="RyuminPr6-Regular"/>
              </a:rPr>
              <a:t>79 </a:t>
            </a:r>
            <a:r>
              <a:rPr lang="zh-CN" altLang="en-US" dirty="0">
                <a:latin typeface="RyuminPr6-Regular"/>
              </a:rPr>
              <a:t>巻</a:t>
            </a:r>
            <a:r>
              <a:rPr lang="en-US" altLang="zh-CN" dirty="0">
                <a:latin typeface="RyuminPr6-Regular"/>
              </a:rPr>
              <a:t>3 </a:t>
            </a:r>
            <a:r>
              <a:rPr lang="zh-CN" altLang="en-US" dirty="0">
                <a:latin typeface="RyuminPr6-Regular"/>
              </a:rPr>
              <a:t>号：</a:t>
            </a:r>
            <a:r>
              <a:rPr lang="en-US" altLang="zh-CN" dirty="0" smtClean="0">
                <a:latin typeface="RyuminPr6-Regular"/>
              </a:rPr>
              <a:t>2–6</a:t>
            </a:r>
            <a:r>
              <a:rPr lang="ja-JP" altLang="en-US" dirty="0" smtClean="0">
                <a:latin typeface="RyuminPr6-Regular"/>
              </a:rPr>
              <a:t>　　</a:t>
            </a:r>
            <a:r>
              <a:rPr lang="ja-JP" altLang="en-US" dirty="0" smtClean="0"/>
              <a:t>高田俊二</a:t>
            </a:r>
            <a:r>
              <a:rPr lang="ja-JP" altLang="en-US" dirty="0"/>
              <a:t>、</a:t>
            </a:r>
            <a:r>
              <a:rPr lang="ja-JP" altLang="en-US" dirty="0" smtClean="0"/>
              <a:t>久下謙一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92419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6284271" y="2367632"/>
          <a:ext cx="4179233" cy="274029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87559"/>
                <a:gridCol w="1187934"/>
                <a:gridCol w="958932"/>
                <a:gridCol w="1044808"/>
              </a:tblGrid>
              <a:tr h="995508">
                <a:tc>
                  <a:txBody>
                    <a:bodyPr/>
                    <a:lstStyle/>
                    <a:p>
                      <a:pPr algn="ctr"/>
                      <a:endParaRPr kumimoji="1" lang="ja-JP" altLang="en-US" sz="1500" dirty="0"/>
                    </a:p>
                  </a:txBody>
                  <a:tcPr marL="96339" marR="96339" marT="48170" marB="4817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b="0" dirty="0" smtClean="0"/>
                        <a:t>Total phonon energy  in 40 nm [</a:t>
                      </a:r>
                      <a:r>
                        <a:rPr kumimoji="1" lang="en-US" altLang="ja-JP" sz="1500" b="0" dirty="0" err="1" smtClean="0"/>
                        <a:t>eV</a:t>
                      </a:r>
                      <a:r>
                        <a:rPr kumimoji="1" lang="en-US" altLang="ja-JP" sz="1500" b="0" dirty="0" smtClean="0"/>
                        <a:t>] </a:t>
                      </a:r>
                      <a:endParaRPr kumimoji="1" lang="ja-JP" altLang="en-US" sz="1500" b="0" dirty="0"/>
                    </a:p>
                  </a:txBody>
                  <a:tcPr marL="96339" marR="96339" marT="48170" marB="4817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b="0" dirty="0" err="1" smtClean="0"/>
                        <a:t>δT</a:t>
                      </a:r>
                      <a:r>
                        <a:rPr kumimoji="1" lang="en-US" altLang="ja-JP" sz="1500" b="0" dirty="0" smtClean="0"/>
                        <a:t> for 40 nm </a:t>
                      </a:r>
                      <a:r>
                        <a:rPr kumimoji="1" lang="en-US" altLang="ja-JP" sz="1500" b="0" dirty="0" err="1" smtClean="0"/>
                        <a:t>AgBr</a:t>
                      </a:r>
                      <a:r>
                        <a:rPr kumimoji="1" lang="en-US" altLang="ja-JP" sz="1500" b="0" dirty="0" smtClean="0"/>
                        <a:t> [K]</a:t>
                      </a:r>
                      <a:endParaRPr kumimoji="1" lang="ja-JP" altLang="en-US" sz="1500" b="0" dirty="0"/>
                    </a:p>
                  </a:txBody>
                  <a:tcPr marL="96339" marR="96339" marT="48170" marB="4817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500" b="0" dirty="0" err="1" smtClean="0"/>
                        <a:t>δT</a:t>
                      </a:r>
                      <a:r>
                        <a:rPr kumimoji="1" lang="en-US" altLang="ja-JP" sz="1500" b="0" dirty="0" smtClean="0"/>
                        <a:t> for 20 nm </a:t>
                      </a:r>
                      <a:r>
                        <a:rPr kumimoji="1" lang="en-US" altLang="ja-JP" sz="1500" b="0" dirty="0" err="1" smtClean="0"/>
                        <a:t>AgBr</a:t>
                      </a:r>
                      <a:r>
                        <a:rPr kumimoji="1" lang="en-US" altLang="ja-JP" sz="1500" b="0" dirty="0" smtClean="0"/>
                        <a:t> [K]</a:t>
                      </a:r>
                      <a:endParaRPr kumimoji="1" lang="ja-JP" altLang="en-US" sz="1500" b="0" dirty="0" smtClean="0"/>
                    </a:p>
                    <a:p>
                      <a:pPr algn="ctr"/>
                      <a:endParaRPr kumimoji="1" lang="ja-JP" altLang="en-US" sz="1500" b="0" dirty="0"/>
                    </a:p>
                  </a:txBody>
                  <a:tcPr marL="96339" marR="96339" marT="48170" marB="48170"/>
                </a:tc>
              </a:tr>
              <a:tr h="37808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Ag </a:t>
                      </a:r>
                      <a:r>
                        <a:rPr lang="en-US" sz="1200" u="none" strike="noStrike" dirty="0" smtClean="0"/>
                        <a:t>(150 </a:t>
                      </a:r>
                      <a:r>
                        <a:rPr lang="en-US" sz="1200" u="none" strike="noStrike" dirty="0" err="1" smtClean="0"/>
                        <a:t>keV</a:t>
                      </a:r>
                      <a:r>
                        <a:rPr lang="en-US" sz="1200" u="none" strike="noStrike" dirty="0" smtClean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18600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58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solidFill>
                            <a:srgbClr val="FF0000"/>
                          </a:solidFill>
                        </a:rPr>
                        <a:t>234</a:t>
                      </a:r>
                    </a:p>
                  </a:txBody>
                  <a:tcPr marL="0" marR="0" marT="0" marB="0" anchor="ctr"/>
                </a:tc>
              </a:tr>
              <a:tr h="328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Br </a:t>
                      </a:r>
                      <a:r>
                        <a:rPr lang="en-US" sz="1200" u="none" strike="noStrike" dirty="0" smtClean="0"/>
                        <a:t>(150 </a:t>
                      </a:r>
                      <a:r>
                        <a:rPr lang="en-US" sz="1200" u="none" strike="noStrike" dirty="0" err="1" smtClean="0"/>
                        <a:t>KeV</a:t>
                      </a:r>
                      <a:r>
                        <a:rPr lang="en-US" sz="1200" u="none" strike="noStrike" dirty="0" smtClean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13800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43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173</a:t>
                      </a:r>
                      <a:endParaRPr lang="en-US" altLang="ja-JP" sz="16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328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/>
                        <a:t>C </a:t>
                      </a:r>
                      <a:r>
                        <a:rPr lang="en-US" sz="1200" b="0" u="none" strike="noStrike" dirty="0" smtClean="0"/>
                        <a:t>(50 </a:t>
                      </a:r>
                      <a:r>
                        <a:rPr lang="en-US" sz="1200" b="0" u="none" strike="noStrike" dirty="0" err="1" smtClean="0"/>
                        <a:t>keV</a:t>
                      </a:r>
                      <a:r>
                        <a:rPr lang="en-US" sz="1200" b="0" u="none" strike="noStrike" dirty="0" smtClean="0"/>
                        <a:t>)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u="none" strike="noStrike" dirty="0"/>
                        <a:t>734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u="none" strike="noStrike" dirty="0" smtClean="0"/>
                        <a:t>2.3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chemeClr val="dk1"/>
                          </a:solidFill>
                          <a:latin typeface="+mn-lt"/>
                        </a:rPr>
                        <a:t>9.2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328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He </a:t>
                      </a:r>
                      <a:endParaRPr lang="en-US" sz="1200" u="none" strike="noStrike" dirty="0" smtClean="0"/>
                    </a:p>
                    <a:p>
                      <a:pPr algn="ctr" fontAlgn="ctr"/>
                      <a:r>
                        <a:rPr lang="en-US" sz="1200" u="none" strike="noStrike" dirty="0" smtClean="0"/>
                        <a:t>(1000 </a:t>
                      </a:r>
                      <a:r>
                        <a:rPr lang="en-US" sz="1200" u="none" strike="noStrike" dirty="0" err="1" smtClean="0"/>
                        <a:t>keV</a:t>
                      </a:r>
                      <a:r>
                        <a:rPr lang="en-US" sz="1200" u="none" strike="noStrike" dirty="0" smtClean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15.9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0.050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0.20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  <a:tr h="3285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H </a:t>
                      </a:r>
                      <a:r>
                        <a:rPr lang="en-US" sz="1200" u="none" strike="noStrike" dirty="0" smtClean="0"/>
                        <a:t>(1000 </a:t>
                      </a:r>
                      <a:r>
                        <a:rPr lang="en-US" sz="1200" u="none" strike="noStrike" dirty="0" err="1" smtClean="0"/>
                        <a:t>keV</a:t>
                      </a:r>
                      <a:r>
                        <a:rPr lang="en-US" sz="1200" u="none" strike="noStrike" dirty="0" smtClean="0"/>
                        <a:t>)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0.54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0.0017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/>
                        <a:t>0.067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4746" y="5048889"/>
            <a:ext cx="1224136" cy="1088121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6675550" y="6111251"/>
            <a:ext cx="4237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/>
              <a:t>Cv</a:t>
            </a:r>
            <a:r>
              <a:rPr lang="en-US" altLang="ja-JP" sz="1600" dirty="0"/>
              <a:t> ~ 3.5 x 10</a:t>
            </a:r>
            <a:r>
              <a:rPr lang="en-US" altLang="ja-JP" sz="1600" baseline="30000" dirty="0"/>
              <a:t>20</a:t>
            </a:r>
            <a:r>
              <a:rPr lang="en-US" altLang="ja-JP" sz="1600" dirty="0"/>
              <a:t> eV/</a:t>
            </a:r>
            <a:r>
              <a:rPr lang="en-US" altLang="ja-JP" sz="1600" dirty="0" err="1"/>
              <a:t>mol</a:t>
            </a:r>
            <a:r>
              <a:rPr lang="en-US" altLang="ja-JP" sz="1600" dirty="0"/>
              <a:t>/K @ 93 K (51.8 J/</a:t>
            </a:r>
            <a:r>
              <a:rPr lang="en-US" altLang="ja-JP" sz="1600" dirty="0" err="1"/>
              <a:t>mol</a:t>
            </a:r>
            <a:r>
              <a:rPr lang="en-US" altLang="ja-JP" sz="1600" dirty="0"/>
              <a:t>/K)</a:t>
            </a:r>
          </a:p>
          <a:p>
            <a:endParaRPr lang="en-US" altLang="ja-JP" sz="1200" dirty="0"/>
          </a:p>
          <a:p>
            <a:r>
              <a:rPr lang="en-US" altLang="ja-JP" sz="1200" dirty="0"/>
              <a:t>* K. Kamran </a:t>
            </a:r>
            <a:r>
              <a:rPr lang="en-US" altLang="ja-JP" sz="1200" i="1" dirty="0"/>
              <a:t>et al</a:t>
            </a:r>
            <a:r>
              <a:rPr lang="en-US" altLang="ja-JP" sz="1200" dirty="0"/>
              <a:t>., J. Phys. D : Appl. Phys. 40(2007)869-873  </a:t>
            </a:r>
            <a:endParaRPr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64436" y="1664931"/>
            <a:ext cx="8403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Sensitivity recovery from Ag and Br tracks are promising.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24114" y="6015835"/>
            <a:ext cx="407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Stopping powers in NIT (SRIM simulation)</a:t>
            </a:r>
            <a:endParaRPr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148690" y="0"/>
            <a:ext cx="1519311" cy="923330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Presented at JPS meeting </a:t>
            </a:r>
          </a:p>
          <a:p>
            <a:r>
              <a:rPr lang="en-US" altLang="ja-JP" dirty="0"/>
              <a:t>Autumn 2015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019" y="375112"/>
            <a:ext cx="9249446" cy="1325563"/>
          </a:xfrm>
        </p:spPr>
        <p:txBody>
          <a:bodyPr>
            <a:normAutofit/>
          </a:bodyPr>
          <a:lstStyle/>
          <a:p>
            <a:pPr algn="ctr"/>
            <a:r>
              <a:rPr lang="en-US" altLang="ja-JP" sz="4000" dirty="0"/>
              <a:t>Temperature rise due to phonon effect</a:t>
            </a:r>
            <a:endParaRPr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82150" y="6356971"/>
            <a:ext cx="3732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*ESP: Electron stopping </a:t>
            </a:r>
            <a:r>
              <a:rPr lang="en-US" altLang="ja-JP" sz="1400" dirty="0" smtClean="0"/>
              <a:t>power</a:t>
            </a:r>
            <a:endParaRPr lang="en-US" altLang="ja-JP" sz="1400" dirty="0"/>
          </a:p>
          <a:p>
            <a:r>
              <a:rPr lang="en-US" altLang="ja-JP" sz="1400" dirty="0"/>
              <a:t>  NSP: Nuclear stopping </a:t>
            </a:r>
            <a:r>
              <a:rPr lang="en-US" altLang="ja-JP" sz="1400" dirty="0" smtClean="0"/>
              <a:t>power</a:t>
            </a:r>
            <a:endParaRPr lang="ja-JP" altLang="en-US" sz="1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114" y="2298237"/>
            <a:ext cx="3915493" cy="3717598"/>
          </a:xfrm>
          <a:prstGeom prst="rect">
            <a:avLst/>
          </a:prstGeom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52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90019" y="375112"/>
            <a:ext cx="9249446" cy="1325563"/>
          </a:xfrm>
        </p:spPr>
        <p:txBody>
          <a:bodyPr>
            <a:normAutofit/>
          </a:bodyPr>
          <a:lstStyle/>
          <a:p>
            <a:pPr algn="ctr"/>
            <a:r>
              <a:rPr lang="en-US" altLang="ja-JP" sz="4000" dirty="0"/>
              <a:t>Temperature rise due to phonon effect</a:t>
            </a:r>
            <a:endParaRPr lang="ja-JP" altLang="en-US" sz="40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13117" y="6259130"/>
            <a:ext cx="3423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/>
              <a:t>Average phonon energy in 40 nm </a:t>
            </a:r>
            <a:r>
              <a:rPr lang="en-US" altLang="ja-JP" sz="1400" dirty="0" err="1"/>
              <a:t>AgBr</a:t>
            </a:r>
            <a:r>
              <a:rPr lang="en-US" altLang="ja-JP" sz="1400" dirty="0"/>
              <a:t> layer </a:t>
            </a:r>
          </a:p>
          <a:p>
            <a:pPr algn="ctr"/>
            <a:r>
              <a:rPr lang="en-US" altLang="ja-JP" sz="1400" dirty="0"/>
              <a:t>by various particles (simulated by SRIM)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4746" y="5048889"/>
            <a:ext cx="1224136" cy="1088121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6675550" y="6111251"/>
            <a:ext cx="4237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err="1"/>
              <a:t>Cv</a:t>
            </a:r>
            <a:r>
              <a:rPr lang="en-US" altLang="ja-JP" sz="1600" dirty="0"/>
              <a:t> ~ 3.5 x 10</a:t>
            </a:r>
            <a:r>
              <a:rPr lang="en-US" altLang="ja-JP" sz="1600" baseline="30000" dirty="0"/>
              <a:t>20</a:t>
            </a:r>
            <a:r>
              <a:rPr lang="en-US" altLang="ja-JP" sz="1600" dirty="0"/>
              <a:t> eV/</a:t>
            </a:r>
            <a:r>
              <a:rPr lang="en-US" altLang="ja-JP" sz="1600" dirty="0" err="1"/>
              <a:t>mol</a:t>
            </a:r>
            <a:r>
              <a:rPr lang="en-US" altLang="ja-JP" sz="1600" dirty="0"/>
              <a:t>/K @ 93 K (51.8 J/</a:t>
            </a:r>
            <a:r>
              <a:rPr lang="en-US" altLang="ja-JP" sz="1600" dirty="0" err="1"/>
              <a:t>mol</a:t>
            </a:r>
            <a:r>
              <a:rPr lang="en-US" altLang="ja-JP" sz="1600" dirty="0"/>
              <a:t>/K)</a:t>
            </a:r>
          </a:p>
          <a:p>
            <a:endParaRPr lang="en-US" altLang="ja-JP" sz="1200" dirty="0"/>
          </a:p>
          <a:p>
            <a:r>
              <a:rPr lang="en-US" altLang="ja-JP" sz="1200" dirty="0"/>
              <a:t>* K. Kamran </a:t>
            </a:r>
            <a:r>
              <a:rPr lang="en-US" altLang="ja-JP" sz="1200" i="1" dirty="0"/>
              <a:t>et al</a:t>
            </a:r>
            <a:r>
              <a:rPr lang="en-US" altLang="ja-JP" sz="1200" dirty="0"/>
              <a:t>., J. Phys. D : Appl. Phys. 40(2007)869-873  </a:t>
            </a:r>
            <a:endParaRPr lang="ja-JP" altLang="en-US" sz="1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64436" y="1664931"/>
            <a:ext cx="8403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0070C0"/>
                </a:solidFill>
              </a:rPr>
              <a:t>Sensitivity recovery from Ag and Br tracks are promising.</a:t>
            </a:r>
          </a:p>
        </p:txBody>
      </p:sp>
      <p:graphicFrame>
        <p:nvGraphicFramePr>
          <p:cNvPr id="9" name="グラフ 8"/>
          <p:cNvGraphicFramePr/>
          <p:nvPr>
            <p:extLst/>
          </p:nvPr>
        </p:nvGraphicFramePr>
        <p:xfrm>
          <a:off x="1413285" y="1983320"/>
          <a:ext cx="5334837" cy="4275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6620143" y="2444109"/>
          <a:ext cx="3875919" cy="26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1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19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19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500" dirty="0"/>
                    </a:p>
                  </a:txBody>
                  <a:tcPr marL="96339" marR="96339" marT="48170" marB="4817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b="0" dirty="0"/>
                        <a:t>Total phonon energy in      40 nm [eV] </a:t>
                      </a:r>
                      <a:endParaRPr kumimoji="1" lang="ja-JP" altLang="en-US" sz="1500" b="0" dirty="0"/>
                    </a:p>
                  </a:txBody>
                  <a:tcPr marL="96339" marR="96339" marT="48170" marB="4817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500" b="0" dirty="0" err="1"/>
                        <a:t>δT</a:t>
                      </a:r>
                      <a:r>
                        <a:rPr kumimoji="1" lang="en-US" altLang="ja-JP" sz="1500" b="0" dirty="0"/>
                        <a:t> for 40 nm </a:t>
                      </a:r>
                      <a:r>
                        <a:rPr kumimoji="1" lang="en-US" altLang="ja-JP" sz="1500" b="0" dirty="0" err="1"/>
                        <a:t>AgBr</a:t>
                      </a:r>
                      <a:r>
                        <a:rPr kumimoji="1" lang="en-US" altLang="ja-JP" sz="1500" b="0" dirty="0"/>
                        <a:t> [K]</a:t>
                      </a:r>
                      <a:endParaRPr kumimoji="1" lang="ja-JP" altLang="en-US" sz="1500" b="0" dirty="0"/>
                    </a:p>
                  </a:txBody>
                  <a:tcPr marL="96339" marR="96339" marT="48170" marB="4817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Ag (150 </a:t>
                      </a:r>
                      <a:r>
                        <a:rPr lang="en-US" sz="1200" u="none" strike="noStrike" dirty="0" err="1"/>
                        <a:t>keV</a:t>
                      </a:r>
                      <a:r>
                        <a:rPr lang="en-US" sz="1200" u="none" strike="noStrike" dirty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18600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rgbClr val="FF0000"/>
                          </a:solidFill>
                        </a:rPr>
                        <a:t>58</a:t>
                      </a:r>
                      <a:endParaRPr lang="en-US" altLang="ja-JP" sz="16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Br (150 </a:t>
                      </a:r>
                      <a:r>
                        <a:rPr lang="en-US" sz="1200" u="none" strike="noStrike" dirty="0" err="1"/>
                        <a:t>KeV</a:t>
                      </a:r>
                      <a:r>
                        <a:rPr lang="en-US" sz="1200" u="none" strike="noStrike" dirty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13800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solidFill>
                            <a:srgbClr val="FF0000"/>
                          </a:solidFill>
                        </a:rPr>
                        <a:t>43</a:t>
                      </a:r>
                      <a:endParaRPr lang="en-US" altLang="ja-JP" sz="16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u="none" strike="noStrike" dirty="0"/>
                        <a:t>C (50 </a:t>
                      </a:r>
                      <a:r>
                        <a:rPr lang="en-US" sz="1200" b="0" u="none" strike="noStrike" dirty="0" err="1"/>
                        <a:t>keV</a:t>
                      </a:r>
                      <a:r>
                        <a:rPr lang="en-US" sz="1200" b="0" u="none" strike="noStrike" dirty="0"/>
                        <a:t>)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u="none" strike="noStrike" dirty="0"/>
                        <a:t>734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u="none" strike="noStrike" dirty="0"/>
                        <a:t>2.3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He </a:t>
                      </a:r>
                    </a:p>
                    <a:p>
                      <a:pPr algn="ctr" fontAlgn="ctr"/>
                      <a:r>
                        <a:rPr lang="en-US" sz="1200" u="none" strike="noStrike" dirty="0"/>
                        <a:t>(1000 </a:t>
                      </a:r>
                      <a:r>
                        <a:rPr lang="en-US" sz="1200" u="none" strike="noStrike" dirty="0" err="1"/>
                        <a:t>keV</a:t>
                      </a:r>
                      <a:r>
                        <a:rPr lang="en-US" sz="1200" u="none" strike="noStrike" dirty="0"/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15.9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0.050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/>
                        <a:t>H (1000 </a:t>
                      </a:r>
                      <a:r>
                        <a:rPr lang="en-US" sz="1200" u="none" strike="noStrike" dirty="0" err="1"/>
                        <a:t>keV</a:t>
                      </a:r>
                      <a:r>
                        <a:rPr lang="en-US" sz="1200" u="none" strike="noStrike" dirty="0"/>
                        <a:t>)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0.54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0.0017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4500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xmlns="" id="{2AA2AE80-7E01-4BC8-BA94-CD7ECEFBF3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05" t="17139" r="12966" b="4671"/>
          <a:stretch/>
        </p:blipFill>
        <p:spPr>
          <a:xfrm>
            <a:off x="1016450" y="1240747"/>
            <a:ext cx="4833729" cy="3240000"/>
          </a:xfrm>
          <a:prstGeom prst="rect">
            <a:avLst/>
          </a:prstGeom>
          <a:ln w="19050">
            <a:solidFill>
              <a:srgbClr val="E43CD8"/>
            </a:solidFill>
          </a:ln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xmlns="" id="{411C2E9A-ED45-4C64-B486-0AFEAE7027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49" t="16451" r="15543" b="5848"/>
          <a:stretch/>
        </p:blipFill>
        <p:spPr>
          <a:xfrm>
            <a:off x="6096001" y="3693189"/>
            <a:ext cx="4523941" cy="3132000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ABBC3C40-7F3F-4BC2-8F58-A1F859E2455A}"/>
              </a:ext>
            </a:extLst>
          </p:cNvPr>
          <p:cNvSpPr/>
          <p:nvPr/>
        </p:nvSpPr>
        <p:spPr>
          <a:xfrm>
            <a:off x="1827484" y="1874800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-189</a:t>
            </a:r>
            <a:r>
              <a:rPr lang="ja-JP" altLang="en-US" dirty="0"/>
              <a:t>℃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xmlns="" id="{8E9AD007-02E3-4701-82B4-3CD10E593CB8}"/>
                  </a:ext>
                </a:extLst>
              </p:cNvPr>
              <p:cNvSpPr/>
              <p:nvPr/>
            </p:nvSpPr>
            <p:spPr>
              <a:xfrm>
                <a:off x="6510757" y="1176968"/>
                <a:ext cx="2727863" cy="7230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dirty="0"/>
                  <a:t>M </a:t>
                </a:r>
                <a:r>
                  <a:rPr lang="en-US" altLang="ja-JP" sz="28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ja-JP" sz="2800" i="1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US" altLang="ja-JP" sz="2800" i="1">
                            <a:latin typeface="Cambria Math" panose="02040503050406030204" pitchFamily="18" charset="0"/>
                          </a:rPr>
                          <m:t>C</m:t>
                        </m:r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𝑏𝑖𝑎𝑠</m:t>
                            </m:r>
                          </m:sub>
                        </m:sSub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ja-JP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altLang="ja-JP" sz="2800" i="1">
                                <a:latin typeface="Cambria Math" panose="02040503050406030204" pitchFamily="18" charset="0"/>
                              </a:rPr>
                              <m:t>𝑏𝑑</m:t>
                            </m:r>
                          </m:sub>
                        </m:sSub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ja-JP" sz="2800" i="1"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</m:oMath>
                </a14:m>
                <a:endParaRPr lang="ja-JP" altLang="en-US" sz="2800" dirty="0"/>
              </a:p>
            </p:txBody>
          </p:sp>
        </mc:Choice>
        <mc:Fallback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8E9AD007-02E3-4701-82B4-3CD10E593C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757" y="1176968"/>
                <a:ext cx="2727863" cy="723083"/>
              </a:xfrm>
              <a:prstGeom prst="rect">
                <a:avLst/>
              </a:prstGeom>
              <a:blipFill rotWithShape="0">
                <a:blip r:embed="rId5"/>
                <a:stretch>
                  <a:fillRect l="-2232" b="-109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2A730E4C-E0AE-46FF-8651-0AA8FBD06301}"/>
              </a:ext>
            </a:extLst>
          </p:cNvPr>
          <p:cNvSpPr/>
          <p:nvPr/>
        </p:nvSpPr>
        <p:spPr>
          <a:xfrm>
            <a:off x="7306560" y="3930946"/>
            <a:ext cx="17924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altLang="ja-JP" dirty="0"/>
              <a:t>y=V</a:t>
            </a:r>
            <a:r>
              <a:rPr lang="es-ES" altLang="ja-JP" baseline="-25000" dirty="0"/>
              <a:t>0</a:t>
            </a:r>
            <a:r>
              <a:rPr lang="es-ES" altLang="ja-JP" dirty="0"/>
              <a:t>+p</a:t>
            </a:r>
            <a:r>
              <a:rPr lang="es-ES" altLang="ja-JP" baseline="-25000" dirty="0"/>
              <a:t>1</a:t>
            </a:r>
            <a:r>
              <a:rPr lang="es-ES" altLang="ja-JP" dirty="0"/>
              <a:t>*x+p2*x</a:t>
            </a:r>
            <a:r>
              <a:rPr lang="es-ES" altLang="ja-JP" baseline="30000" dirty="0"/>
              <a:t>2</a:t>
            </a:r>
          </a:p>
          <a:p>
            <a:r>
              <a:rPr lang="ja-JP" altLang="en-US" dirty="0"/>
              <a:t>で補間</a:t>
            </a: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xmlns="" id="{4A10C56F-4CC9-47C7-843B-59FD8E6EB601}"/>
              </a:ext>
            </a:extLst>
          </p:cNvPr>
          <p:cNvSpPr/>
          <p:nvPr/>
        </p:nvSpPr>
        <p:spPr>
          <a:xfrm>
            <a:off x="6683828" y="6150454"/>
            <a:ext cx="288000" cy="288000"/>
          </a:xfrm>
          <a:prstGeom prst="ellipse">
            <a:avLst/>
          </a:prstGeom>
          <a:noFill/>
          <a:ln>
            <a:solidFill>
              <a:srgbClr val="E43C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xmlns="" id="{EA90B3C4-E124-45D1-AF68-085017ABEDB2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541484" y="4480747"/>
            <a:ext cx="1184521" cy="1711884"/>
          </a:xfrm>
          <a:prstGeom prst="straightConnector1">
            <a:avLst/>
          </a:prstGeom>
          <a:ln w="19050">
            <a:solidFill>
              <a:srgbClr val="E43CD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xmlns="" id="{1564542D-257F-4BFD-BECA-6D76034D33F2}"/>
              </a:ext>
            </a:extLst>
          </p:cNvPr>
          <p:cNvSpPr/>
          <p:nvPr/>
        </p:nvSpPr>
        <p:spPr>
          <a:xfrm>
            <a:off x="4059920" y="2746971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y=a(x-b)</a:t>
            </a:r>
            <a:endParaRPr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51C50496-63DB-4342-A6BF-7BB87848D5BB}"/>
              </a:ext>
            </a:extLst>
          </p:cNvPr>
          <p:cNvSpPr txBox="1"/>
          <p:nvPr/>
        </p:nvSpPr>
        <p:spPr>
          <a:xfrm>
            <a:off x="6510757" y="1938863"/>
            <a:ext cx="34943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縦軸の誤差：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4</a:t>
            </a:r>
            <a:r>
              <a:rPr lang="ja-JP" altLang="en-US" dirty="0"/>
              <a:t>点測定する間の温度上昇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</a:t>
            </a:r>
            <a:r>
              <a:rPr lang="ja-JP" altLang="en-US" dirty="0"/>
              <a:t>光子ピークの決定精度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r>
              <a:rPr lang="ja-JP" altLang="en-US" dirty="0"/>
              <a:t>横軸の誤差：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設定できる最小単位</a:t>
            </a:r>
            <a:endParaRPr lang="en-US" altLang="ja-JP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157A46D1-FA8D-4DBD-B2CA-F0DB44B500BB}"/>
              </a:ext>
            </a:extLst>
          </p:cNvPr>
          <p:cNvSpPr txBox="1"/>
          <p:nvPr/>
        </p:nvSpPr>
        <p:spPr>
          <a:xfrm>
            <a:off x="3731549" y="5965027"/>
            <a:ext cx="2517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横軸の誤差：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/>
              <a:t>温度計の測定誤差</a:t>
            </a:r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Calibration of MPPC break down voltage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9087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AE9D7EB6-C55D-4207-A21D-3B3B24158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FA93C941-A004-45D3-949A-EAFE492A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D7FD-97AA-493C-B0F3-89E0CEA79390}" type="slidenum">
              <a:rPr kumimoji="1" lang="ja-JP" altLang="en-US" smtClean="0"/>
              <a:t>45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17CA7B89-0937-462C-81AE-238776614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130" y="1690690"/>
            <a:ext cx="6629741" cy="46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797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B628D0D4-AFB7-4398-9AB1-36B46D324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Transmittance in NIT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E1824B53-5188-4A18-900E-048C83947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D7FD-97AA-493C-B0F3-89E0CEA79390}" type="slidenum">
              <a:rPr kumimoji="1" lang="ja-JP" altLang="en-US" smtClean="0"/>
              <a:t>46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958602E8-35CB-46C3-83CD-75F7B9CF43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3" t="17058" r="15467" b="3418"/>
          <a:stretch/>
        </p:blipFill>
        <p:spPr>
          <a:xfrm>
            <a:off x="2808269" y="2060560"/>
            <a:ext cx="5907640" cy="419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338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Transmittance in NIT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47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t="6924" r="7543" b="1495"/>
          <a:stretch/>
        </p:blipFill>
        <p:spPr>
          <a:xfrm>
            <a:off x="5492718" y="1052803"/>
            <a:ext cx="5724392" cy="395135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311574" y="1990770"/>
            <a:ext cx="2338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T=71.3*</a:t>
            </a:r>
            <a:r>
              <a:rPr lang="en-US" altLang="ja-JP" dirty="0" err="1"/>
              <a:t>exp</a:t>
            </a:r>
            <a:r>
              <a:rPr lang="en-US" altLang="ja-JP" dirty="0"/>
              <a:t>(-</a:t>
            </a:r>
            <a:r>
              <a:rPr lang="en-US" altLang="ja-JP" dirty="0" smtClean="0"/>
              <a:t>0.0166*x</a:t>
            </a:r>
            <a:r>
              <a:rPr lang="en-US" altLang="ja-JP" dirty="0"/>
              <a:t>)</a:t>
            </a:r>
          </a:p>
        </p:txBody>
      </p:sp>
      <p:sp>
        <p:nvSpPr>
          <p:cNvPr id="9" name="直方体 8"/>
          <p:cNvSpPr/>
          <p:nvPr/>
        </p:nvSpPr>
        <p:spPr>
          <a:xfrm>
            <a:off x="1696278" y="1472251"/>
            <a:ext cx="1219200" cy="4253948"/>
          </a:xfrm>
          <a:prstGeom prst="cube">
            <a:avLst>
              <a:gd name="adj" fmla="val 65424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57809" y="3837764"/>
            <a:ext cx="1232452" cy="0"/>
          </a:xfrm>
          <a:prstGeom prst="straightConnector1">
            <a:avLst/>
          </a:prstGeom>
          <a:ln w="1270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 flipV="1">
            <a:off x="1319420" y="3440422"/>
            <a:ext cx="376859" cy="32776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2551044" y="3837764"/>
            <a:ext cx="1139687" cy="0"/>
          </a:xfrm>
          <a:prstGeom prst="straightConnector1">
            <a:avLst/>
          </a:prstGeom>
          <a:ln w="1016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 flipV="1">
            <a:off x="1895061" y="3420006"/>
            <a:ext cx="444776" cy="34818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023257" y="524298"/>
            <a:ext cx="350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577nm light transmittance </a:t>
            </a:r>
            <a:r>
              <a:rPr lang="en-US" altLang="ja-JP" dirty="0"/>
              <a:t>in NIT</a:t>
            </a:r>
            <a:endParaRPr kumimoji="1"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1696278" y="5976730"/>
            <a:ext cx="42117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445315" y="6055848"/>
            <a:ext cx="134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Thickness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67704" y="2367294"/>
            <a:ext cx="672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NIT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51044" y="5368666"/>
            <a:ext cx="2882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 times reflection in transmittance measurement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6088546" y="5082677"/>
            <a:ext cx="38707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2 times reflection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smtClean="0"/>
              <a:t>71.3</a:t>
            </a:r>
            <a:r>
              <a:rPr lang="en-US" altLang="ja-JP" dirty="0" smtClean="0"/>
              <a:t>%</a:t>
            </a:r>
          </a:p>
          <a:p>
            <a:r>
              <a:rPr lang="en-US" altLang="ja-JP" dirty="0" smtClean="0"/>
              <a:t>(1-R)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=0.713 </a:t>
            </a:r>
            <a:r>
              <a:rPr lang="ja-JP" altLang="en-US" dirty="0" smtClean="0"/>
              <a:t>⇒ </a:t>
            </a:r>
            <a:r>
              <a:rPr lang="en-US" altLang="ja-JP" dirty="0" smtClean="0"/>
              <a:t>R=0.155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NIT transmittance is </a:t>
            </a:r>
          </a:p>
          <a:p>
            <a:r>
              <a:rPr lang="en-US" altLang="ja-JP" dirty="0" smtClean="0"/>
              <a:t>T=84.5*</a:t>
            </a:r>
            <a:r>
              <a:rPr lang="en-US" altLang="ja-JP" dirty="0" err="1" smtClean="0"/>
              <a:t>exp</a:t>
            </a:r>
            <a:r>
              <a:rPr lang="en-US" altLang="ja-JP" dirty="0"/>
              <a:t>(-</a:t>
            </a:r>
            <a:r>
              <a:rPr lang="en-US" altLang="ja-JP" dirty="0" smtClean="0"/>
              <a:t>0.0166*x</a:t>
            </a:r>
            <a:r>
              <a:rPr lang="en-US" altLang="ja-JP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480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Solid angle evaluation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48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81345" y="4546146"/>
            <a:ext cx="381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MPPC</a:t>
            </a:r>
            <a:r>
              <a:rPr lang="ja-JP" altLang="en-US" dirty="0"/>
              <a:t> </a:t>
            </a:r>
            <a:r>
              <a:rPr lang="en-US" altLang="ja-JP" dirty="0" smtClean="0"/>
              <a:t>fiducial area </a:t>
            </a:r>
            <a:r>
              <a:rPr kumimoji="1" lang="ja-JP" altLang="en-US" dirty="0" smtClean="0"/>
              <a:t>： </a:t>
            </a:r>
            <a:r>
              <a:rPr lang="en-US" altLang="ja-JP" dirty="0" smtClean="0"/>
              <a:t>3mm*3</a:t>
            </a:r>
            <a:r>
              <a:rPr kumimoji="1" lang="en-US" altLang="ja-JP" dirty="0" smtClean="0"/>
              <a:t>mm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59993644-4948-46F3-8F23-FA3640A78683}"/>
              </a:ext>
            </a:extLst>
          </p:cNvPr>
          <p:cNvSpPr txBox="1"/>
          <p:nvPr/>
        </p:nvSpPr>
        <p:spPr>
          <a:xfrm>
            <a:off x="3099668" y="3189211"/>
            <a:ext cx="62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NI</a:t>
            </a:r>
            <a:r>
              <a:rPr lang="en-US" altLang="ja-JP" dirty="0">
                <a:solidFill>
                  <a:schemeClr val="accent2"/>
                </a:solidFill>
              </a:rPr>
              <a:t>T</a:t>
            </a:r>
            <a:endParaRPr lang="ja-JP" altLang="en-US" dirty="0">
              <a:solidFill>
                <a:schemeClr val="accent2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xmlns="" id="{6D7D18DC-D620-44A4-AD5D-5AEEA4A1AF40}"/>
              </a:ext>
            </a:extLst>
          </p:cNvPr>
          <p:cNvSpPr/>
          <p:nvPr/>
        </p:nvSpPr>
        <p:spPr>
          <a:xfrm>
            <a:off x="2002904" y="1612693"/>
            <a:ext cx="540000" cy="10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xmlns="" id="{7CE3A377-BEE6-4E04-8F4D-E275FFA744A0}"/>
              </a:ext>
            </a:extLst>
          </p:cNvPr>
          <p:cNvCxnSpPr>
            <a:cxnSpLocks/>
          </p:cNvCxnSpPr>
          <p:nvPr/>
        </p:nvCxnSpPr>
        <p:spPr>
          <a:xfrm flipV="1">
            <a:off x="2348877" y="1379502"/>
            <a:ext cx="0" cy="216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xmlns="" id="{B4EEE5A7-0F12-43E8-A8C2-BD82D3BFA605}"/>
              </a:ext>
            </a:extLst>
          </p:cNvPr>
          <p:cNvSpPr txBox="1"/>
          <p:nvPr/>
        </p:nvSpPr>
        <p:spPr>
          <a:xfrm>
            <a:off x="510541" y="2287389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15.0mm</a:t>
            </a:r>
            <a:endParaRPr lang="ja-JP" altLang="en-US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xmlns="" id="{80B39FB3-2D6B-4B5C-939D-088247F19CA6}"/>
              </a:ext>
            </a:extLst>
          </p:cNvPr>
          <p:cNvSpPr txBox="1"/>
          <p:nvPr/>
        </p:nvSpPr>
        <p:spPr>
          <a:xfrm>
            <a:off x="2653187" y="1451032"/>
            <a:ext cx="944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MPPC</a:t>
            </a:r>
            <a:endParaRPr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xmlns="" id="{34D0620C-06E5-4041-858B-9C82248D57E8}"/>
              </a:ext>
            </a:extLst>
          </p:cNvPr>
          <p:cNvSpPr/>
          <p:nvPr/>
        </p:nvSpPr>
        <p:spPr>
          <a:xfrm>
            <a:off x="861558" y="3516793"/>
            <a:ext cx="2686391" cy="5235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xmlns="" id="{30AE6447-C6B6-49A4-B776-D67D113DC405}"/>
              </a:ext>
            </a:extLst>
          </p:cNvPr>
          <p:cNvSpPr/>
          <p:nvPr/>
        </p:nvSpPr>
        <p:spPr>
          <a:xfrm>
            <a:off x="2151491" y="3524143"/>
            <a:ext cx="180000" cy="1080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xmlns="" id="{EEB3F91C-9989-4B07-B781-48261560CFE7}"/>
              </a:ext>
            </a:extLst>
          </p:cNvPr>
          <p:cNvCxnSpPr>
            <a:cxnSpLocks/>
          </p:cNvCxnSpPr>
          <p:nvPr/>
        </p:nvCxnSpPr>
        <p:spPr>
          <a:xfrm>
            <a:off x="1484769" y="1769921"/>
            <a:ext cx="0" cy="1728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xmlns="" id="{D4E146F7-BC3D-4161-9C81-7A5185E3FF4A}"/>
              </a:ext>
            </a:extLst>
          </p:cNvPr>
          <p:cNvSpPr txBox="1"/>
          <p:nvPr/>
        </p:nvSpPr>
        <p:spPr>
          <a:xfrm>
            <a:off x="186965" y="3596944"/>
            <a:ext cx="109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Stage</a:t>
            </a:r>
            <a:endParaRPr lang="ja-JP" altLang="en-US" dirty="0"/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xmlns="" id="{4038FAF5-F12E-464F-8CD4-9E78A376F5C7}"/>
              </a:ext>
            </a:extLst>
          </p:cNvPr>
          <p:cNvCxnSpPr>
            <a:cxnSpLocks/>
          </p:cNvCxnSpPr>
          <p:nvPr/>
        </p:nvCxnSpPr>
        <p:spPr>
          <a:xfrm flipV="1">
            <a:off x="2201124" y="1379502"/>
            <a:ext cx="0" cy="216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xmlns="" id="{E28818DB-FC57-49C7-A8CF-F4D15D285276}"/>
              </a:ext>
            </a:extLst>
          </p:cNvPr>
          <p:cNvSpPr/>
          <p:nvPr/>
        </p:nvSpPr>
        <p:spPr>
          <a:xfrm>
            <a:off x="1710051" y="3435161"/>
            <a:ext cx="1080000" cy="72000"/>
          </a:xfrm>
          <a:prstGeom prst="rect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xmlns="" id="{66DCE89A-980B-4134-9288-DEC4E48A777F}"/>
              </a:ext>
            </a:extLst>
          </p:cNvPr>
          <p:cNvSpPr txBox="1"/>
          <p:nvPr/>
        </p:nvSpPr>
        <p:spPr>
          <a:xfrm>
            <a:off x="2754590" y="3603218"/>
            <a:ext cx="8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 smtClean="0">
                <a:solidFill>
                  <a:srgbClr val="FF0000"/>
                </a:solidFill>
              </a:rPr>
              <a:t>241</a:t>
            </a:r>
            <a:r>
              <a:rPr lang="en-US" altLang="ja-JP" b="1" dirty="0" smtClean="0">
                <a:solidFill>
                  <a:srgbClr val="FF0000"/>
                </a:solidFill>
              </a:rPr>
              <a:t>Am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:a16="http://schemas.microsoft.com/office/drawing/2014/main" xmlns="" id="{EEB3F91C-9989-4B07-B781-48261560CFE7}"/>
              </a:ext>
            </a:extLst>
          </p:cNvPr>
          <p:cNvCxnSpPr>
            <a:cxnSpLocks/>
          </p:cNvCxnSpPr>
          <p:nvPr/>
        </p:nvCxnSpPr>
        <p:spPr>
          <a:xfrm flipH="1">
            <a:off x="2025561" y="1506723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xmlns="" id="{3BC87CF4-E863-4164-A965-3C2DC8DCDD0A}"/>
              </a:ext>
            </a:extLst>
          </p:cNvPr>
          <p:cNvCxnSpPr>
            <a:cxnSpLocks/>
            <a:stCxn id="61" idx="3"/>
            <a:endCxn id="45" idx="1"/>
          </p:cNvCxnSpPr>
          <p:nvPr/>
        </p:nvCxnSpPr>
        <p:spPr>
          <a:xfrm flipV="1">
            <a:off x="2790051" y="3373877"/>
            <a:ext cx="309617" cy="9728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xmlns="" id="{B4EEE5A7-0F12-43E8-A8C2-BD82D3BFA605}"/>
              </a:ext>
            </a:extLst>
          </p:cNvPr>
          <p:cNvSpPr txBox="1"/>
          <p:nvPr/>
        </p:nvSpPr>
        <p:spPr>
          <a:xfrm>
            <a:off x="2408731" y="1118170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3.0mm</a:t>
            </a:r>
            <a:endParaRPr lang="ja-JP" altLang="en-US" dirty="0"/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xmlns="" id="{EEB3F91C-9989-4B07-B781-48261560CFE7}"/>
              </a:ext>
            </a:extLst>
          </p:cNvPr>
          <p:cNvCxnSpPr>
            <a:cxnSpLocks/>
          </p:cNvCxnSpPr>
          <p:nvPr/>
        </p:nvCxnSpPr>
        <p:spPr>
          <a:xfrm flipH="1">
            <a:off x="2136213" y="3703284"/>
            <a:ext cx="216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xmlns="" id="{B4EEE5A7-0F12-43E8-A8C2-BD82D3BFA605}"/>
              </a:ext>
            </a:extLst>
          </p:cNvPr>
          <p:cNvSpPr txBox="1"/>
          <p:nvPr/>
        </p:nvSpPr>
        <p:spPr>
          <a:xfrm>
            <a:off x="1849293" y="3684306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</a:t>
            </a:r>
            <a:r>
              <a:rPr lang="en-US" altLang="ja-JP" dirty="0" smtClean="0"/>
              <a:t>.0mm</a:t>
            </a:r>
            <a:endParaRPr lang="ja-JP" altLang="en-US" dirty="0"/>
          </a:p>
        </p:txBody>
      </p: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xmlns="" id="{3BC87CF4-E863-4164-A965-3C2DC8DCDD0A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2331491" y="3578143"/>
            <a:ext cx="504322" cy="725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4" name="グループ化 93"/>
          <p:cNvGrpSpPr/>
          <p:nvPr/>
        </p:nvGrpSpPr>
        <p:grpSpPr>
          <a:xfrm>
            <a:off x="5851990" y="1102944"/>
            <a:ext cx="3796807" cy="2934927"/>
            <a:chOff x="6428861" y="4206"/>
            <a:chExt cx="3796807" cy="2934927"/>
          </a:xfrm>
        </p:grpSpPr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xmlns="" id="{59993644-4948-46F3-8F23-FA3640A78683}"/>
                </a:ext>
              </a:extLst>
            </p:cNvPr>
            <p:cNvSpPr txBox="1"/>
            <p:nvPr/>
          </p:nvSpPr>
          <p:spPr>
            <a:xfrm>
              <a:off x="9341564" y="2074706"/>
              <a:ext cx="621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chemeClr val="accent2"/>
                  </a:solidFill>
                </a:rPr>
                <a:t>NI</a:t>
              </a:r>
              <a:r>
                <a:rPr lang="en-US" altLang="ja-JP" dirty="0">
                  <a:solidFill>
                    <a:schemeClr val="accent2"/>
                  </a:solidFill>
                </a:rPr>
                <a:t>T</a:t>
              </a:r>
              <a:endParaRPr lang="ja-JP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xmlns="" id="{6D7D18DC-D620-44A4-AD5D-5AEEA4A1AF40}"/>
                </a:ext>
              </a:extLst>
            </p:cNvPr>
            <p:cNvSpPr/>
            <p:nvPr/>
          </p:nvSpPr>
          <p:spPr>
            <a:xfrm>
              <a:off x="8219211" y="498188"/>
              <a:ext cx="540000" cy="108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xmlns="" id="{7CE3A377-BEE6-4E04-8F4D-E275FFA74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5184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6752437" y="1172884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15.0mm</a:t>
              </a:r>
              <a:endParaRPr lang="ja-JP" altLang="en-US" dirty="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xmlns="" id="{80B39FB3-2D6B-4B5C-939D-088247F19CA6}"/>
                </a:ext>
              </a:extLst>
            </p:cNvPr>
            <p:cNvSpPr txBox="1"/>
            <p:nvPr/>
          </p:nvSpPr>
          <p:spPr>
            <a:xfrm>
              <a:off x="8893557" y="336527"/>
              <a:ext cx="944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MPPC</a:t>
              </a:r>
              <a:endParaRPr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xmlns="" id="{34D0620C-06E5-4041-858B-9C82248D57E8}"/>
                </a:ext>
              </a:extLst>
            </p:cNvPr>
            <p:cNvSpPr/>
            <p:nvPr/>
          </p:nvSpPr>
          <p:spPr>
            <a:xfrm>
              <a:off x="7103454" y="2402288"/>
              <a:ext cx="2686391" cy="52353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xmlns="" id="{30AE6447-C6B6-49A4-B776-D67D113DC405}"/>
                </a:ext>
              </a:extLst>
            </p:cNvPr>
            <p:cNvSpPr/>
            <p:nvPr/>
          </p:nvSpPr>
          <p:spPr>
            <a:xfrm>
              <a:off x="8393387" y="2409638"/>
              <a:ext cx="180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102" name="直線矢印コネクタ 101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>
              <a:off x="7726665" y="655416"/>
              <a:ext cx="0" cy="1728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xmlns="" id="{D4E146F7-BC3D-4161-9C81-7A5185E3FF4A}"/>
                </a:ext>
              </a:extLst>
            </p:cNvPr>
            <p:cNvSpPr txBox="1"/>
            <p:nvPr/>
          </p:nvSpPr>
          <p:spPr>
            <a:xfrm>
              <a:off x="6428861" y="2482439"/>
              <a:ext cx="109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Stage</a:t>
              </a:r>
              <a:endParaRPr lang="ja-JP" altLang="en-US" dirty="0"/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xmlns="" id="{4038FAF5-F12E-464F-8CD4-9E78A376F5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7431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xmlns="" id="{E28818DB-FC57-49C7-A8CF-F4D15D285276}"/>
                </a:ext>
              </a:extLst>
            </p:cNvPr>
            <p:cNvSpPr/>
            <p:nvPr/>
          </p:nvSpPr>
          <p:spPr>
            <a:xfrm>
              <a:off x="7951947" y="2320656"/>
              <a:ext cx="1080000" cy="72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xmlns="" id="{66DCE89A-980B-4134-9288-DEC4E48A777F}"/>
                </a:ext>
              </a:extLst>
            </p:cNvPr>
            <p:cNvSpPr txBox="1"/>
            <p:nvPr/>
          </p:nvSpPr>
          <p:spPr>
            <a:xfrm>
              <a:off x="8996486" y="2488713"/>
              <a:ext cx="82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baseline="30000" dirty="0" smtClean="0">
                  <a:solidFill>
                    <a:srgbClr val="FF0000"/>
                  </a:solidFill>
                </a:rPr>
                <a:t>241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Am</a:t>
              </a:r>
              <a:endParaRPr lang="en-US" altLang="ja-JP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7" name="直線矢印コネクタ 106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41868" y="392218"/>
              <a:ext cx="5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xmlns="" id="{3BC87CF4-E863-4164-A965-3C2DC8DCDD0A}"/>
                </a:ext>
              </a:extLst>
            </p:cNvPr>
            <p:cNvCxnSpPr>
              <a:cxnSpLocks/>
              <a:stCxn id="105" idx="3"/>
              <a:endCxn id="95" idx="1"/>
            </p:cNvCxnSpPr>
            <p:nvPr/>
          </p:nvCxnSpPr>
          <p:spPr>
            <a:xfrm flipV="1">
              <a:off x="9031947" y="2259372"/>
              <a:ext cx="309617" cy="9728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8707732" y="4206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3.0mm</a:t>
              </a:r>
              <a:endParaRPr lang="ja-JP" altLang="en-US" dirty="0"/>
            </a:p>
          </p:txBody>
        </p: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8109" y="2588779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8091189" y="2569801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lang="en-US" altLang="ja-JP" dirty="0" smtClean="0"/>
                <a:t>.0mm</a:t>
              </a:r>
              <a:endParaRPr lang="ja-JP" altLang="en-US" dirty="0"/>
            </a:p>
          </p:txBody>
        </p: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xmlns="" id="{3BC87CF4-E863-4164-A965-3C2DC8DCDD0A}"/>
                </a:ext>
              </a:extLst>
            </p:cNvPr>
            <p:cNvCxnSpPr>
              <a:cxnSpLocks/>
              <a:stCxn id="101" idx="3"/>
            </p:cNvCxnSpPr>
            <p:nvPr/>
          </p:nvCxnSpPr>
          <p:spPr>
            <a:xfrm>
              <a:off x="8573387" y="2463638"/>
              <a:ext cx="504322" cy="725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3" name="角丸四角形 112"/>
            <p:cNvSpPr/>
            <p:nvPr/>
          </p:nvSpPr>
          <p:spPr>
            <a:xfrm>
              <a:off x="8035159" y="651540"/>
              <a:ext cx="900000" cy="16560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xmlns="" id="{80B39FB3-2D6B-4B5C-939D-088247F19CA6}"/>
                </a:ext>
              </a:extLst>
            </p:cNvPr>
            <p:cNvSpPr txBox="1"/>
            <p:nvPr/>
          </p:nvSpPr>
          <p:spPr>
            <a:xfrm>
              <a:off x="8957461" y="1034385"/>
              <a:ext cx="1268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Light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guide</a:t>
              </a:r>
            </a:p>
            <a:p>
              <a:pPr algn="ctr"/>
              <a:r>
                <a:rPr lang="en-US" altLang="ja-JP" dirty="0" smtClean="0"/>
                <a:t>(PMMA)</a:t>
              </a:r>
              <a:endParaRPr lang="ja-JP" altLang="en-US" dirty="0"/>
            </a:p>
          </p:txBody>
        </p:sp>
      </p:grpSp>
      <p:sp>
        <p:nvSpPr>
          <p:cNvPr id="40" name="右矢印 39"/>
          <p:cNvSpPr/>
          <p:nvPr/>
        </p:nvSpPr>
        <p:spPr>
          <a:xfrm>
            <a:off x="3406195" y="2022834"/>
            <a:ext cx="2398009" cy="1383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Number of photon</a:t>
            </a:r>
          </a:p>
          <a:p>
            <a:pPr algn="ctr"/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x </a:t>
            </a:r>
            <a:r>
              <a:rPr lang="en-US" altLang="ja-JP" b="1" dirty="0" smtClean="0"/>
              <a:t>39.9</a:t>
            </a:r>
            <a:endParaRPr kumimoji="1" lang="ja-JP" altLang="en-US" b="1" dirty="0"/>
          </a:p>
        </p:txBody>
      </p:sp>
      <p:cxnSp>
        <p:nvCxnSpPr>
          <p:cNvPr id="115" name="直線コネクタ 114"/>
          <p:cNvCxnSpPr>
            <a:stCxn id="56" idx="0"/>
            <a:endCxn id="48" idx="1"/>
          </p:cNvCxnSpPr>
          <p:nvPr/>
        </p:nvCxnSpPr>
        <p:spPr>
          <a:xfrm flipH="1" flipV="1">
            <a:off x="2002904" y="1666693"/>
            <a:ext cx="238587" cy="185745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>
            <a:stCxn id="61" idx="2"/>
            <a:endCxn id="48" idx="3"/>
          </p:cNvCxnSpPr>
          <p:nvPr/>
        </p:nvCxnSpPr>
        <p:spPr>
          <a:xfrm flipV="1">
            <a:off x="2250051" y="1666693"/>
            <a:ext cx="292853" cy="184046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円弧 121"/>
          <p:cNvSpPr/>
          <p:nvPr/>
        </p:nvSpPr>
        <p:spPr>
          <a:xfrm>
            <a:off x="1644460" y="2894019"/>
            <a:ext cx="1188232" cy="852228"/>
          </a:xfrm>
          <a:prstGeom prst="arc">
            <a:avLst>
              <a:gd name="adj1" fmla="val 16162274"/>
              <a:gd name="adj2" fmla="val 1720514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184636" y="2456288"/>
            <a:ext cx="57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θ</a:t>
            </a:r>
            <a:endParaRPr kumimoji="1" lang="ja-JP" alt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正方形/長方形 124"/>
              <p:cNvSpPr/>
              <p:nvPr/>
            </p:nvSpPr>
            <p:spPr>
              <a:xfrm>
                <a:off x="6509227" y="4786878"/>
                <a:ext cx="4201313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0.00315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×39.9=</m:t>
                      </m:r>
                      <m:r>
                        <m:rPr>
                          <m:nor/>
                        </m:rPr>
                        <a:rPr lang="en-US" altLang="ja-JP"/>
                        <m:t>0.12</m:t>
                      </m:r>
                      <m:r>
                        <m:rPr>
                          <m:nor/>
                        </m:rPr>
                        <a:rPr lang="en-US" altLang="ja-JP" b="0" i="0" smtClean="0"/>
                        <m:t>6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25" name="正方形/長方形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227" y="4786878"/>
                <a:ext cx="4201313" cy="6127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正方形/長方形 53"/>
              <p:cNvSpPr/>
              <p:nvPr/>
            </p:nvSpPr>
            <p:spPr>
              <a:xfrm>
                <a:off x="382784" y="5060674"/>
                <a:ext cx="5118328" cy="648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func>
                            <m:func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b="0" i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e>
                                        <m:sup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=0.00315</m:t>
                      </m:r>
                    </m:oMath>
                  </m:oMathPara>
                </a14:m>
                <a:endParaRPr lang="en-US" altLang="ja-JP" dirty="0" smtClean="0"/>
              </a:p>
            </p:txBody>
          </p:sp>
        </mc:Choice>
        <mc:Fallback xmlns="">
          <p:sp>
            <p:nvSpPr>
              <p:cNvPr id="54" name="正方形/長方形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84" y="5060674"/>
                <a:ext cx="5118328" cy="64819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直線コネクタ 59"/>
          <p:cNvCxnSpPr>
            <a:endCxn id="48" idx="2"/>
          </p:cNvCxnSpPr>
          <p:nvPr/>
        </p:nvCxnSpPr>
        <p:spPr>
          <a:xfrm flipV="1">
            <a:off x="2250052" y="1720693"/>
            <a:ext cx="22852" cy="171446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36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Solid angle evaluation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49</a:t>
            </a:fld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81345" y="4546146"/>
            <a:ext cx="3818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MPPC</a:t>
            </a:r>
            <a:r>
              <a:rPr lang="ja-JP" altLang="en-US" dirty="0"/>
              <a:t> </a:t>
            </a:r>
            <a:r>
              <a:rPr lang="en-US" altLang="ja-JP" dirty="0" smtClean="0"/>
              <a:t>fiducial area </a:t>
            </a:r>
            <a:r>
              <a:rPr kumimoji="1" lang="ja-JP" altLang="en-US" dirty="0" smtClean="0"/>
              <a:t>： </a:t>
            </a:r>
            <a:r>
              <a:rPr lang="en-US" altLang="ja-JP" dirty="0" smtClean="0"/>
              <a:t>3mm*3</a:t>
            </a:r>
            <a:r>
              <a:rPr kumimoji="1" lang="en-US" altLang="ja-JP" dirty="0" smtClean="0"/>
              <a:t>mm</a:t>
            </a:r>
            <a:endParaRPr kumimoji="1" lang="en-US" altLang="ja-JP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正方形/長方形 48"/>
              <p:cNvSpPr/>
              <p:nvPr/>
            </p:nvSpPr>
            <p:spPr>
              <a:xfrm>
                <a:off x="382784" y="5060674"/>
                <a:ext cx="5118328" cy="6481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func>
                            <m:funcPr>
                              <m:ctrlPr>
                                <a:rPr lang="en-US" altLang="ja-JP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ja-JP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fName>
                            <m:e>
                              <m:d>
                                <m:dPr>
                                  <m:ctrlPr>
                                    <a:rPr lang="en-US" altLang="ja-JP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altLang="ja-JP" b="0" i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sin</m:t>
                                          </m:r>
                                        </m:e>
                                        <m:sup>
                                          <m:r>
                                            <a:rPr lang="en-US" altLang="ja-JP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r>
                                        <a:rPr lang="en-US" altLang="ja-JP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=0.0393</m:t>
                      </m:r>
                    </m:oMath>
                  </m:oMathPara>
                </a14:m>
                <a:endParaRPr lang="en-US" altLang="ja-JP" dirty="0" smtClean="0"/>
              </a:p>
            </p:txBody>
          </p:sp>
        </mc:Choice>
        <mc:Fallback xmlns="">
          <p:sp>
            <p:nvSpPr>
              <p:cNvPr id="49" name="正方形/長方形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84" y="5060674"/>
                <a:ext cx="5118328" cy="64819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テキスト ボックス 44">
            <a:extLst>
              <a:ext uri="{FF2B5EF4-FFF2-40B4-BE49-F238E27FC236}">
                <a16:creationId xmlns="" xmlns:a16="http://schemas.microsoft.com/office/drawing/2014/main" id="{59993644-4948-46F3-8F23-FA3640A78683}"/>
              </a:ext>
            </a:extLst>
          </p:cNvPr>
          <p:cNvSpPr txBox="1"/>
          <p:nvPr/>
        </p:nvSpPr>
        <p:spPr>
          <a:xfrm>
            <a:off x="3099668" y="3189211"/>
            <a:ext cx="621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</a:rPr>
              <a:t>NI</a:t>
            </a:r>
            <a:r>
              <a:rPr lang="en-US" altLang="ja-JP" dirty="0">
                <a:solidFill>
                  <a:schemeClr val="accent2"/>
                </a:solidFill>
              </a:rPr>
              <a:t>T</a:t>
            </a:r>
            <a:endParaRPr lang="ja-JP" altLang="en-US" dirty="0">
              <a:solidFill>
                <a:schemeClr val="accent2"/>
              </a:solidFill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="" xmlns:a16="http://schemas.microsoft.com/office/drawing/2014/main" id="{6D7D18DC-D620-44A4-AD5D-5AEEA4A1AF40}"/>
              </a:ext>
            </a:extLst>
          </p:cNvPr>
          <p:cNvSpPr/>
          <p:nvPr/>
        </p:nvSpPr>
        <p:spPr>
          <a:xfrm>
            <a:off x="1953138" y="2676859"/>
            <a:ext cx="540000" cy="10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51" name="直線コネクタ 50">
            <a:extLst>
              <a:ext uri="{FF2B5EF4-FFF2-40B4-BE49-F238E27FC236}">
                <a16:creationId xmlns="" xmlns:a16="http://schemas.microsoft.com/office/drawing/2014/main" id="{7CE3A377-BEE6-4E04-8F4D-E275FFA744A0}"/>
              </a:ext>
            </a:extLst>
          </p:cNvPr>
          <p:cNvCxnSpPr>
            <a:cxnSpLocks/>
          </p:cNvCxnSpPr>
          <p:nvPr/>
        </p:nvCxnSpPr>
        <p:spPr>
          <a:xfrm flipV="1">
            <a:off x="2299111" y="2443668"/>
            <a:ext cx="0" cy="216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="" xmlns:a16="http://schemas.microsoft.com/office/drawing/2014/main" id="{B4EEE5A7-0F12-43E8-A8C2-BD82D3BFA605}"/>
              </a:ext>
            </a:extLst>
          </p:cNvPr>
          <p:cNvSpPr txBox="1"/>
          <p:nvPr/>
        </p:nvSpPr>
        <p:spPr>
          <a:xfrm>
            <a:off x="669705" y="2925344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4.0mm</a:t>
            </a:r>
            <a:endParaRPr lang="ja-JP" altLang="en-US" dirty="0"/>
          </a:p>
        </p:txBody>
      </p:sp>
      <p:sp>
        <p:nvSpPr>
          <p:cNvPr id="53" name="テキスト ボックス 52">
            <a:extLst>
              <a:ext uri="{FF2B5EF4-FFF2-40B4-BE49-F238E27FC236}">
                <a16:creationId xmlns="" xmlns:a16="http://schemas.microsoft.com/office/drawing/2014/main" id="{80B39FB3-2D6B-4B5C-939D-088247F19CA6}"/>
              </a:ext>
            </a:extLst>
          </p:cNvPr>
          <p:cNvSpPr txBox="1"/>
          <p:nvPr/>
        </p:nvSpPr>
        <p:spPr>
          <a:xfrm>
            <a:off x="2627484" y="2515198"/>
            <a:ext cx="944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MPPC</a:t>
            </a:r>
            <a:endParaRPr lang="ja-JP" altLang="en-US" dirty="0"/>
          </a:p>
        </p:txBody>
      </p:sp>
      <p:sp>
        <p:nvSpPr>
          <p:cNvPr id="55" name="正方形/長方形 54">
            <a:extLst>
              <a:ext uri="{FF2B5EF4-FFF2-40B4-BE49-F238E27FC236}">
                <a16:creationId xmlns="" xmlns:a16="http://schemas.microsoft.com/office/drawing/2014/main" id="{34D0620C-06E5-4041-858B-9C82248D57E8}"/>
              </a:ext>
            </a:extLst>
          </p:cNvPr>
          <p:cNvSpPr/>
          <p:nvPr/>
        </p:nvSpPr>
        <p:spPr>
          <a:xfrm>
            <a:off x="861558" y="3516793"/>
            <a:ext cx="2686391" cy="52353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6" name="正方形/長方形 55">
            <a:extLst>
              <a:ext uri="{FF2B5EF4-FFF2-40B4-BE49-F238E27FC236}">
                <a16:creationId xmlns="" xmlns:a16="http://schemas.microsoft.com/office/drawing/2014/main" id="{30AE6447-C6B6-49A4-B776-D67D113DC405}"/>
              </a:ext>
            </a:extLst>
          </p:cNvPr>
          <p:cNvSpPr/>
          <p:nvPr/>
        </p:nvSpPr>
        <p:spPr>
          <a:xfrm>
            <a:off x="2151491" y="3524143"/>
            <a:ext cx="180000" cy="108000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="" xmlns:a16="http://schemas.microsoft.com/office/drawing/2014/main" id="{EEB3F91C-9989-4B07-B781-48261560CFE7}"/>
              </a:ext>
            </a:extLst>
          </p:cNvPr>
          <p:cNvCxnSpPr>
            <a:cxnSpLocks/>
          </p:cNvCxnSpPr>
          <p:nvPr/>
        </p:nvCxnSpPr>
        <p:spPr>
          <a:xfrm>
            <a:off x="1560483" y="2804143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="" xmlns:a16="http://schemas.microsoft.com/office/drawing/2014/main" id="{D4E146F7-BC3D-4161-9C81-7A5185E3FF4A}"/>
              </a:ext>
            </a:extLst>
          </p:cNvPr>
          <p:cNvSpPr txBox="1"/>
          <p:nvPr/>
        </p:nvSpPr>
        <p:spPr>
          <a:xfrm>
            <a:off x="186965" y="3596944"/>
            <a:ext cx="109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Stage</a:t>
            </a:r>
            <a:endParaRPr lang="ja-JP" altLang="en-US" dirty="0"/>
          </a:p>
        </p:txBody>
      </p:sp>
      <p:cxnSp>
        <p:nvCxnSpPr>
          <p:cNvPr id="59" name="直線コネクタ 58">
            <a:extLst>
              <a:ext uri="{FF2B5EF4-FFF2-40B4-BE49-F238E27FC236}">
                <a16:creationId xmlns="" xmlns:a16="http://schemas.microsoft.com/office/drawing/2014/main" id="{4038FAF5-F12E-464F-8CD4-9E78A376F5C7}"/>
              </a:ext>
            </a:extLst>
          </p:cNvPr>
          <p:cNvCxnSpPr>
            <a:cxnSpLocks/>
          </p:cNvCxnSpPr>
          <p:nvPr/>
        </p:nvCxnSpPr>
        <p:spPr>
          <a:xfrm flipV="1">
            <a:off x="2151358" y="2443668"/>
            <a:ext cx="0" cy="216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正方形/長方形 60">
            <a:extLst>
              <a:ext uri="{FF2B5EF4-FFF2-40B4-BE49-F238E27FC236}">
                <a16:creationId xmlns="" xmlns:a16="http://schemas.microsoft.com/office/drawing/2014/main" id="{E28818DB-FC57-49C7-A8CF-F4D15D285276}"/>
              </a:ext>
            </a:extLst>
          </p:cNvPr>
          <p:cNvSpPr/>
          <p:nvPr/>
        </p:nvSpPr>
        <p:spPr>
          <a:xfrm>
            <a:off x="1710051" y="3435161"/>
            <a:ext cx="1080000" cy="72000"/>
          </a:xfrm>
          <a:prstGeom prst="rect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3" name="テキスト ボックス 62">
            <a:extLst>
              <a:ext uri="{FF2B5EF4-FFF2-40B4-BE49-F238E27FC236}">
                <a16:creationId xmlns="" xmlns:a16="http://schemas.microsoft.com/office/drawing/2014/main" id="{66DCE89A-980B-4134-9288-DEC4E48A777F}"/>
              </a:ext>
            </a:extLst>
          </p:cNvPr>
          <p:cNvSpPr txBox="1"/>
          <p:nvPr/>
        </p:nvSpPr>
        <p:spPr>
          <a:xfrm>
            <a:off x="2754590" y="3603218"/>
            <a:ext cx="8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baseline="30000" dirty="0" smtClean="0">
                <a:solidFill>
                  <a:srgbClr val="FF0000"/>
                </a:solidFill>
              </a:rPr>
              <a:t>241</a:t>
            </a:r>
            <a:r>
              <a:rPr lang="en-US" altLang="ja-JP" b="1" dirty="0" smtClean="0">
                <a:solidFill>
                  <a:srgbClr val="FF0000"/>
                </a:solidFill>
              </a:rPr>
              <a:t>Am</a:t>
            </a:r>
            <a:endParaRPr lang="en-US" altLang="ja-JP" b="1" dirty="0">
              <a:solidFill>
                <a:srgbClr val="FF0000"/>
              </a:solidFill>
            </a:endParaRPr>
          </a:p>
        </p:txBody>
      </p:sp>
      <p:cxnSp>
        <p:nvCxnSpPr>
          <p:cNvPr id="64" name="直線矢印コネクタ 63">
            <a:extLst>
              <a:ext uri="{FF2B5EF4-FFF2-40B4-BE49-F238E27FC236}">
                <a16:creationId xmlns="" xmlns:a16="http://schemas.microsoft.com/office/drawing/2014/main" id="{EEB3F91C-9989-4B07-B781-48261560CFE7}"/>
              </a:ext>
            </a:extLst>
          </p:cNvPr>
          <p:cNvCxnSpPr>
            <a:cxnSpLocks/>
          </p:cNvCxnSpPr>
          <p:nvPr/>
        </p:nvCxnSpPr>
        <p:spPr>
          <a:xfrm flipH="1">
            <a:off x="1975795" y="2570889"/>
            <a:ext cx="540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="" xmlns:a16="http://schemas.microsoft.com/office/drawing/2014/main" id="{3BC87CF4-E863-4164-A965-3C2DC8DCDD0A}"/>
              </a:ext>
            </a:extLst>
          </p:cNvPr>
          <p:cNvCxnSpPr>
            <a:cxnSpLocks/>
            <a:stCxn id="61" idx="3"/>
            <a:endCxn id="45" idx="1"/>
          </p:cNvCxnSpPr>
          <p:nvPr/>
        </p:nvCxnSpPr>
        <p:spPr>
          <a:xfrm flipV="1">
            <a:off x="2790051" y="3373877"/>
            <a:ext cx="309617" cy="9728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="" xmlns:a16="http://schemas.microsoft.com/office/drawing/2014/main" id="{B4EEE5A7-0F12-43E8-A8C2-BD82D3BFA605}"/>
              </a:ext>
            </a:extLst>
          </p:cNvPr>
          <p:cNvSpPr txBox="1"/>
          <p:nvPr/>
        </p:nvSpPr>
        <p:spPr>
          <a:xfrm>
            <a:off x="1929485" y="2118045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3.0mm</a:t>
            </a:r>
            <a:endParaRPr lang="ja-JP" altLang="en-US" dirty="0"/>
          </a:p>
        </p:txBody>
      </p:sp>
      <p:cxnSp>
        <p:nvCxnSpPr>
          <p:cNvPr id="68" name="直線矢印コネクタ 67">
            <a:extLst>
              <a:ext uri="{FF2B5EF4-FFF2-40B4-BE49-F238E27FC236}">
                <a16:creationId xmlns="" xmlns:a16="http://schemas.microsoft.com/office/drawing/2014/main" id="{EEB3F91C-9989-4B07-B781-48261560CFE7}"/>
              </a:ext>
            </a:extLst>
          </p:cNvPr>
          <p:cNvCxnSpPr>
            <a:cxnSpLocks/>
          </p:cNvCxnSpPr>
          <p:nvPr/>
        </p:nvCxnSpPr>
        <p:spPr>
          <a:xfrm flipH="1">
            <a:off x="2136213" y="3703284"/>
            <a:ext cx="216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>
            <a:extLst>
              <a:ext uri="{FF2B5EF4-FFF2-40B4-BE49-F238E27FC236}">
                <a16:creationId xmlns="" xmlns:a16="http://schemas.microsoft.com/office/drawing/2014/main" id="{B4EEE5A7-0F12-43E8-A8C2-BD82D3BFA605}"/>
              </a:ext>
            </a:extLst>
          </p:cNvPr>
          <p:cNvSpPr txBox="1"/>
          <p:nvPr/>
        </p:nvSpPr>
        <p:spPr>
          <a:xfrm>
            <a:off x="1849293" y="3684306"/>
            <a:ext cx="986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</a:t>
            </a:r>
            <a:r>
              <a:rPr lang="en-US" altLang="ja-JP" dirty="0" smtClean="0"/>
              <a:t>.0mm</a:t>
            </a:r>
            <a:endParaRPr lang="ja-JP" altLang="en-US" dirty="0"/>
          </a:p>
        </p:txBody>
      </p:sp>
      <p:cxnSp>
        <p:nvCxnSpPr>
          <p:cNvPr id="70" name="直線コネクタ 69">
            <a:extLst>
              <a:ext uri="{FF2B5EF4-FFF2-40B4-BE49-F238E27FC236}">
                <a16:creationId xmlns="" xmlns:a16="http://schemas.microsoft.com/office/drawing/2014/main" id="{3BC87CF4-E863-4164-A965-3C2DC8DCDD0A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2331491" y="3578143"/>
            <a:ext cx="504322" cy="725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4" name="グループ化 93"/>
          <p:cNvGrpSpPr/>
          <p:nvPr/>
        </p:nvGrpSpPr>
        <p:grpSpPr>
          <a:xfrm>
            <a:off x="5851990" y="1102944"/>
            <a:ext cx="3796807" cy="2934927"/>
            <a:chOff x="6428861" y="4206"/>
            <a:chExt cx="3796807" cy="2934927"/>
          </a:xfrm>
        </p:grpSpPr>
        <p:sp>
          <p:nvSpPr>
            <p:cNvPr id="95" name="テキスト ボックス 94">
              <a:extLst>
                <a:ext uri="{FF2B5EF4-FFF2-40B4-BE49-F238E27FC236}">
                  <a16:creationId xmlns="" xmlns:a16="http://schemas.microsoft.com/office/drawing/2014/main" id="{59993644-4948-46F3-8F23-FA3640A78683}"/>
                </a:ext>
              </a:extLst>
            </p:cNvPr>
            <p:cNvSpPr txBox="1"/>
            <p:nvPr/>
          </p:nvSpPr>
          <p:spPr>
            <a:xfrm>
              <a:off x="9341564" y="2074706"/>
              <a:ext cx="621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chemeClr val="accent2"/>
                  </a:solidFill>
                </a:rPr>
                <a:t>NI</a:t>
              </a:r>
              <a:r>
                <a:rPr lang="en-US" altLang="ja-JP" dirty="0">
                  <a:solidFill>
                    <a:schemeClr val="accent2"/>
                  </a:solidFill>
                </a:rPr>
                <a:t>T</a:t>
              </a:r>
              <a:endParaRPr lang="ja-JP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="" xmlns:a16="http://schemas.microsoft.com/office/drawing/2014/main" id="{6D7D18DC-D620-44A4-AD5D-5AEEA4A1AF40}"/>
                </a:ext>
              </a:extLst>
            </p:cNvPr>
            <p:cNvSpPr/>
            <p:nvPr/>
          </p:nvSpPr>
          <p:spPr>
            <a:xfrm>
              <a:off x="8219211" y="498188"/>
              <a:ext cx="540000" cy="108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="" xmlns:a16="http://schemas.microsoft.com/office/drawing/2014/main" id="{7CE3A377-BEE6-4E04-8F4D-E275FFA74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5184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="" xmlns:a16="http://schemas.microsoft.com/office/drawing/2014/main" id="{B4EEE5A7-0F12-43E8-A8C2-BD82D3BFA605}"/>
                </a:ext>
              </a:extLst>
            </p:cNvPr>
            <p:cNvSpPr txBox="1"/>
            <p:nvPr/>
          </p:nvSpPr>
          <p:spPr>
            <a:xfrm>
              <a:off x="6752437" y="1172884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15.0mm</a:t>
              </a:r>
              <a:endParaRPr lang="ja-JP" altLang="en-US" dirty="0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="" xmlns:a16="http://schemas.microsoft.com/office/drawing/2014/main" id="{80B39FB3-2D6B-4B5C-939D-088247F19CA6}"/>
                </a:ext>
              </a:extLst>
            </p:cNvPr>
            <p:cNvSpPr txBox="1"/>
            <p:nvPr/>
          </p:nvSpPr>
          <p:spPr>
            <a:xfrm>
              <a:off x="8893557" y="336527"/>
              <a:ext cx="944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MPPC</a:t>
              </a:r>
              <a:endParaRPr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="" xmlns:a16="http://schemas.microsoft.com/office/drawing/2014/main" id="{34D0620C-06E5-4041-858B-9C82248D57E8}"/>
                </a:ext>
              </a:extLst>
            </p:cNvPr>
            <p:cNvSpPr/>
            <p:nvPr/>
          </p:nvSpPr>
          <p:spPr>
            <a:xfrm>
              <a:off x="7103454" y="2402288"/>
              <a:ext cx="2686391" cy="52353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="" xmlns:a16="http://schemas.microsoft.com/office/drawing/2014/main" id="{30AE6447-C6B6-49A4-B776-D67D113DC405}"/>
                </a:ext>
              </a:extLst>
            </p:cNvPr>
            <p:cNvSpPr/>
            <p:nvPr/>
          </p:nvSpPr>
          <p:spPr>
            <a:xfrm>
              <a:off x="8393387" y="2409638"/>
              <a:ext cx="180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102" name="直線矢印コネクタ 101">
              <a:extLst>
                <a:ext uri="{FF2B5EF4-FFF2-40B4-BE49-F238E27FC236}">
                  <a16:creationId xmlns="" xmlns:a16="http://schemas.microsoft.com/office/drawing/2014/main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>
              <a:off x="7726665" y="655416"/>
              <a:ext cx="0" cy="1728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>
              <a:extLst>
                <a:ext uri="{FF2B5EF4-FFF2-40B4-BE49-F238E27FC236}">
                  <a16:creationId xmlns="" xmlns:a16="http://schemas.microsoft.com/office/drawing/2014/main" id="{D4E146F7-BC3D-4161-9C81-7A5185E3FF4A}"/>
                </a:ext>
              </a:extLst>
            </p:cNvPr>
            <p:cNvSpPr txBox="1"/>
            <p:nvPr/>
          </p:nvSpPr>
          <p:spPr>
            <a:xfrm>
              <a:off x="6428861" y="2482439"/>
              <a:ext cx="109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Stage</a:t>
              </a:r>
              <a:endParaRPr lang="ja-JP" altLang="en-US" dirty="0"/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="" xmlns:a16="http://schemas.microsoft.com/office/drawing/2014/main" id="{4038FAF5-F12E-464F-8CD4-9E78A376F5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7431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5" name="正方形/長方形 104">
              <a:extLst>
                <a:ext uri="{FF2B5EF4-FFF2-40B4-BE49-F238E27FC236}">
                  <a16:creationId xmlns="" xmlns:a16="http://schemas.microsoft.com/office/drawing/2014/main" id="{E28818DB-FC57-49C7-A8CF-F4D15D285276}"/>
                </a:ext>
              </a:extLst>
            </p:cNvPr>
            <p:cNvSpPr/>
            <p:nvPr/>
          </p:nvSpPr>
          <p:spPr>
            <a:xfrm>
              <a:off x="7951947" y="2320656"/>
              <a:ext cx="1080000" cy="72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="" xmlns:a16="http://schemas.microsoft.com/office/drawing/2014/main" id="{66DCE89A-980B-4134-9288-DEC4E48A777F}"/>
                </a:ext>
              </a:extLst>
            </p:cNvPr>
            <p:cNvSpPr txBox="1"/>
            <p:nvPr/>
          </p:nvSpPr>
          <p:spPr>
            <a:xfrm>
              <a:off x="8996486" y="2488713"/>
              <a:ext cx="82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baseline="30000" dirty="0" smtClean="0">
                  <a:solidFill>
                    <a:srgbClr val="FF0000"/>
                  </a:solidFill>
                </a:rPr>
                <a:t>241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Am</a:t>
              </a:r>
              <a:endParaRPr lang="en-US" altLang="ja-JP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7" name="直線矢印コネクタ 106">
              <a:extLst>
                <a:ext uri="{FF2B5EF4-FFF2-40B4-BE49-F238E27FC236}">
                  <a16:creationId xmlns="" xmlns:a16="http://schemas.microsoft.com/office/drawing/2014/main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41868" y="392218"/>
              <a:ext cx="5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線コネクタ 107">
              <a:extLst>
                <a:ext uri="{FF2B5EF4-FFF2-40B4-BE49-F238E27FC236}">
                  <a16:creationId xmlns="" xmlns:a16="http://schemas.microsoft.com/office/drawing/2014/main" id="{3BC87CF4-E863-4164-A965-3C2DC8DCDD0A}"/>
                </a:ext>
              </a:extLst>
            </p:cNvPr>
            <p:cNvCxnSpPr>
              <a:cxnSpLocks/>
              <a:stCxn id="105" idx="3"/>
              <a:endCxn id="95" idx="1"/>
            </p:cNvCxnSpPr>
            <p:nvPr/>
          </p:nvCxnSpPr>
          <p:spPr>
            <a:xfrm flipV="1">
              <a:off x="9031947" y="2259372"/>
              <a:ext cx="309617" cy="9728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09" name="テキスト ボックス 108">
              <a:extLst>
                <a:ext uri="{FF2B5EF4-FFF2-40B4-BE49-F238E27FC236}">
                  <a16:creationId xmlns="" xmlns:a16="http://schemas.microsoft.com/office/drawing/2014/main" id="{B4EEE5A7-0F12-43E8-A8C2-BD82D3BFA605}"/>
                </a:ext>
              </a:extLst>
            </p:cNvPr>
            <p:cNvSpPr txBox="1"/>
            <p:nvPr/>
          </p:nvSpPr>
          <p:spPr>
            <a:xfrm>
              <a:off x="8707732" y="4206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3.0mm</a:t>
              </a:r>
              <a:endParaRPr lang="ja-JP" altLang="en-US" dirty="0"/>
            </a:p>
          </p:txBody>
        </p:sp>
        <p:cxnSp>
          <p:nvCxnSpPr>
            <p:cNvPr id="110" name="直線矢印コネクタ 109">
              <a:extLst>
                <a:ext uri="{FF2B5EF4-FFF2-40B4-BE49-F238E27FC236}">
                  <a16:creationId xmlns="" xmlns:a16="http://schemas.microsoft.com/office/drawing/2014/main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8109" y="2588779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0">
              <a:extLst>
                <a:ext uri="{FF2B5EF4-FFF2-40B4-BE49-F238E27FC236}">
                  <a16:creationId xmlns="" xmlns:a16="http://schemas.microsoft.com/office/drawing/2014/main" id="{B4EEE5A7-0F12-43E8-A8C2-BD82D3BFA605}"/>
                </a:ext>
              </a:extLst>
            </p:cNvPr>
            <p:cNvSpPr txBox="1"/>
            <p:nvPr/>
          </p:nvSpPr>
          <p:spPr>
            <a:xfrm>
              <a:off x="8091189" y="2569801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lang="en-US" altLang="ja-JP" dirty="0" smtClean="0"/>
                <a:t>.0mm</a:t>
              </a:r>
              <a:endParaRPr lang="ja-JP" altLang="en-US" dirty="0"/>
            </a:p>
          </p:txBody>
        </p:sp>
        <p:cxnSp>
          <p:nvCxnSpPr>
            <p:cNvPr id="112" name="直線コネクタ 111">
              <a:extLst>
                <a:ext uri="{FF2B5EF4-FFF2-40B4-BE49-F238E27FC236}">
                  <a16:creationId xmlns="" xmlns:a16="http://schemas.microsoft.com/office/drawing/2014/main" id="{3BC87CF4-E863-4164-A965-3C2DC8DCDD0A}"/>
                </a:ext>
              </a:extLst>
            </p:cNvPr>
            <p:cNvCxnSpPr>
              <a:cxnSpLocks/>
              <a:stCxn id="101" idx="3"/>
            </p:cNvCxnSpPr>
            <p:nvPr/>
          </p:nvCxnSpPr>
          <p:spPr>
            <a:xfrm>
              <a:off x="8573387" y="2463638"/>
              <a:ext cx="504322" cy="725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13" name="角丸四角形 112"/>
            <p:cNvSpPr/>
            <p:nvPr/>
          </p:nvSpPr>
          <p:spPr>
            <a:xfrm>
              <a:off x="8035159" y="651540"/>
              <a:ext cx="900000" cy="16560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="" xmlns:a16="http://schemas.microsoft.com/office/drawing/2014/main" id="{80B39FB3-2D6B-4B5C-939D-088247F19CA6}"/>
                </a:ext>
              </a:extLst>
            </p:cNvPr>
            <p:cNvSpPr txBox="1"/>
            <p:nvPr/>
          </p:nvSpPr>
          <p:spPr>
            <a:xfrm>
              <a:off x="8957461" y="1034385"/>
              <a:ext cx="1268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Light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guide</a:t>
              </a:r>
            </a:p>
            <a:p>
              <a:pPr algn="ctr"/>
              <a:r>
                <a:rPr lang="en-US" altLang="ja-JP" dirty="0" smtClean="0"/>
                <a:t>(PMMA)</a:t>
              </a:r>
              <a:endParaRPr lang="ja-JP" altLang="en-US" dirty="0"/>
            </a:p>
          </p:txBody>
        </p:sp>
      </p:grpSp>
      <p:sp>
        <p:nvSpPr>
          <p:cNvPr id="40" name="右矢印 39"/>
          <p:cNvSpPr/>
          <p:nvPr/>
        </p:nvSpPr>
        <p:spPr>
          <a:xfrm>
            <a:off x="3490023" y="2022834"/>
            <a:ext cx="2314181" cy="1383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/>
              <a:t>Number of photon</a:t>
            </a:r>
          </a:p>
          <a:p>
            <a:pPr algn="ctr"/>
            <a:r>
              <a:rPr lang="ja-JP" altLang="en-US" b="1" dirty="0"/>
              <a:t> </a:t>
            </a:r>
            <a:r>
              <a:rPr lang="en-US" altLang="ja-JP" b="1" dirty="0"/>
              <a:t>x </a:t>
            </a:r>
            <a:r>
              <a:rPr lang="en-US" altLang="ja-JP" b="1" dirty="0" smtClean="0"/>
              <a:t>4.10</a:t>
            </a:r>
            <a:endParaRPr kumimoji="1" lang="ja-JP" altLang="en-US" b="1" dirty="0"/>
          </a:p>
        </p:txBody>
      </p:sp>
      <p:cxnSp>
        <p:nvCxnSpPr>
          <p:cNvPr id="115" name="直線コネクタ 114"/>
          <p:cNvCxnSpPr>
            <a:stCxn id="56" idx="0"/>
            <a:endCxn id="48" idx="1"/>
          </p:cNvCxnSpPr>
          <p:nvPr/>
        </p:nvCxnSpPr>
        <p:spPr>
          <a:xfrm flipH="1" flipV="1">
            <a:off x="1953138" y="2730859"/>
            <a:ext cx="288353" cy="79328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>
            <a:stCxn id="61" idx="2"/>
            <a:endCxn id="48" idx="3"/>
          </p:cNvCxnSpPr>
          <p:nvPr/>
        </p:nvCxnSpPr>
        <p:spPr>
          <a:xfrm flipV="1">
            <a:off x="2250051" y="2730859"/>
            <a:ext cx="243087" cy="77630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円弧 121"/>
          <p:cNvSpPr/>
          <p:nvPr/>
        </p:nvSpPr>
        <p:spPr>
          <a:xfrm>
            <a:off x="1589731" y="3117047"/>
            <a:ext cx="1188232" cy="852228"/>
          </a:xfrm>
          <a:prstGeom prst="arc">
            <a:avLst>
              <a:gd name="adj1" fmla="val 16645120"/>
              <a:gd name="adj2" fmla="val 1775956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2219621" y="2833880"/>
            <a:ext cx="57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θ</a:t>
            </a:r>
            <a:endParaRPr kumimoji="1" lang="ja-JP" alt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正方形/長方形 124"/>
              <p:cNvSpPr/>
              <p:nvPr/>
            </p:nvSpPr>
            <p:spPr>
              <a:xfrm>
                <a:off x="6509227" y="4786878"/>
                <a:ext cx="4201313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altLang="ja-JP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</m:t>
                      </m:r>
                      <m:r>
                        <a:rPr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393×4.10=0.161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25" name="正方形/長方形 1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9227" y="4786878"/>
                <a:ext cx="4201313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直線コネクタ 53"/>
          <p:cNvCxnSpPr>
            <a:stCxn id="61" idx="0"/>
            <a:endCxn id="48" idx="2"/>
          </p:cNvCxnSpPr>
          <p:nvPr/>
        </p:nvCxnSpPr>
        <p:spPr>
          <a:xfrm flipH="1" flipV="1">
            <a:off x="2223138" y="2784859"/>
            <a:ext cx="26913" cy="65030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56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Motivation</a:t>
            </a:r>
            <a:r>
              <a:rPr lang="ja-JP" altLang="en-US" dirty="0"/>
              <a:t> </a:t>
            </a:r>
            <a:r>
              <a:rPr lang="en-US" altLang="ja-JP" dirty="0" smtClean="0"/>
              <a:t>1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Combined analysis with </a:t>
            </a:r>
            <a:r>
              <a:rPr lang="en-US" altLang="ja-JP" dirty="0"/>
              <a:t>t</a:t>
            </a:r>
            <a:r>
              <a:rPr kumimoji="1" lang="en-US" altLang="ja-JP" dirty="0" smtClean="0"/>
              <a:t>rack detection</a:t>
            </a:r>
            <a:endParaRPr kumimoji="1" lang="ja-JP" altLang="en-US" dirty="0"/>
          </a:p>
        </p:txBody>
      </p:sp>
      <p:sp>
        <p:nvSpPr>
          <p:cNvPr id="71" name="スライド番号プレースホルダー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433242" y="5135691"/>
            <a:ext cx="8620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Locate the recorded track position in emulsion with mm accuracy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400" dirty="0" smtClean="0">
                <a:solidFill>
                  <a:srgbClr val="FF0000"/>
                </a:solidFill>
              </a:rPr>
              <a:t>Dust and fog don’t luminescent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 smtClean="0"/>
              <a:t>Identify particle property from luminescence information (intensity, life time, spectrum, …)</a:t>
            </a:r>
            <a:endParaRPr lang="en-US" altLang="ja-JP" sz="2400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884" y="1866958"/>
            <a:ext cx="6375874" cy="284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0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2320" y="46498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Combined </a:t>
            </a:r>
            <a:r>
              <a:rPr kumimoji="1" lang="en-US" altLang="ja-JP" dirty="0" smtClean="0"/>
              <a:t>analysis with </a:t>
            </a:r>
            <a:r>
              <a:rPr lang="en-US" altLang="ja-JP" dirty="0"/>
              <a:t>t</a:t>
            </a:r>
            <a:r>
              <a:rPr kumimoji="1" lang="en-US" altLang="ja-JP" dirty="0" smtClean="0"/>
              <a:t>rack </a:t>
            </a:r>
            <a:r>
              <a:rPr kumimoji="1" lang="en-US" altLang="ja-JP" dirty="0" smtClean="0"/>
              <a:t>detection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71" name="スライド番号プレースホルダー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50</a:t>
            </a:fld>
            <a:endParaRPr kumimoji="1"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2026440" y="931506"/>
            <a:ext cx="5000692" cy="2185959"/>
            <a:chOff x="838200" y="1977502"/>
            <a:chExt cx="5000692" cy="2185959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2024351" y="3418767"/>
              <a:ext cx="3814541" cy="744694"/>
              <a:chOff x="6047512" y="1449127"/>
              <a:chExt cx="3637068" cy="744694"/>
            </a:xfrm>
          </p:grpSpPr>
          <p:sp>
            <p:nvSpPr>
              <p:cNvPr id="58" name="正方形/長方形 57"/>
              <p:cNvSpPr/>
              <p:nvPr/>
            </p:nvSpPr>
            <p:spPr>
              <a:xfrm>
                <a:off x="6727258" y="1449127"/>
                <a:ext cx="2957322" cy="744694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9" name="直線矢印コネクタ 58"/>
              <p:cNvCxnSpPr/>
              <p:nvPr/>
            </p:nvCxnSpPr>
            <p:spPr>
              <a:xfrm flipH="1">
                <a:off x="8058649" y="1744955"/>
                <a:ext cx="540000" cy="180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稲妻 59"/>
              <p:cNvSpPr/>
              <p:nvPr/>
            </p:nvSpPr>
            <p:spPr>
              <a:xfrm>
                <a:off x="8125532" y="1479355"/>
                <a:ext cx="233460" cy="299244"/>
              </a:xfrm>
              <a:prstGeom prst="lightningBolt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稲妻 60"/>
              <p:cNvSpPr/>
              <p:nvPr/>
            </p:nvSpPr>
            <p:spPr>
              <a:xfrm flipV="1">
                <a:off x="8154182" y="1894577"/>
                <a:ext cx="233460" cy="299244"/>
              </a:xfrm>
              <a:prstGeom prst="lightningBolt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6047512" y="1674867"/>
                <a:ext cx="67974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/>
                  <a:t>NIT</a:t>
                </a:r>
                <a:endParaRPr kumimoji="1" lang="ja-JP" altLang="en-US" b="1" dirty="0"/>
              </a:p>
            </p:txBody>
          </p:sp>
          <p:sp>
            <p:nvSpPr>
              <p:cNvPr id="70" name="テキスト ボックス 69"/>
              <p:cNvSpPr txBox="1"/>
              <p:nvPr/>
            </p:nvSpPr>
            <p:spPr>
              <a:xfrm>
                <a:off x="8622446" y="1686006"/>
                <a:ext cx="855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="1" dirty="0" smtClean="0"/>
                  <a:t>Track</a:t>
                </a:r>
                <a:endParaRPr kumimoji="1" lang="ja-JP" altLang="en-US" b="1" dirty="0"/>
              </a:p>
            </p:txBody>
          </p:sp>
        </p:grp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xmlns="" id="{80B39FB3-2D6B-4B5C-939D-088247F19CA6}"/>
                </a:ext>
              </a:extLst>
            </p:cNvPr>
            <p:cNvSpPr txBox="1"/>
            <p:nvPr/>
          </p:nvSpPr>
          <p:spPr>
            <a:xfrm>
              <a:off x="838200" y="2849646"/>
              <a:ext cx="19495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Photon Detector</a:t>
              </a:r>
            </a:p>
            <a:p>
              <a:pPr algn="ctr"/>
              <a:r>
                <a:rPr lang="en-US" altLang="ja-JP" dirty="0"/>
                <a:t>(</a:t>
              </a:r>
              <a:r>
                <a:rPr lang="en-US" altLang="ja-JP" dirty="0" smtClean="0"/>
                <a:t>e.g. MPPC</a:t>
              </a:r>
              <a:r>
                <a:rPr lang="en-US" altLang="ja-JP" dirty="0"/>
                <a:t>)</a:t>
              </a:r>
              <a:endParaRPr lang="ja-JP" altLang="en-US" dirty="0"/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4020080" y="2913606"/>
              <a:ext cx="540000" cy="341191"/>
              <a:chOff x="8654279" y="5184896"/>
              <a:chExt cx="540000" cy="341191"/>
            </a:xfrm>
          </p:grpSpPr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xmlns="" id="{6D7D18DC-D620-44A4-AD5D-5AEEA4A1AF40}"/>
                  </a:ext>
                </a:extLst>
              </p:cNvPr>
              <p:cNvSpPr/>
              <p:nvPr/>
            </p:nvSpPr>
            <p:spPr>
              <a:xfrm>
                <a:off x="8654279" y="5418087"/>
                <a:ext cx="540000" cy="108000"/>
              </a:xfrm>
              <a:prstGeom prst="rect">
                <a:avLst/>
              </a:prstGeom>
              <a:solidFill>
                <a:srgbClr val="FF0000"/>
              </a:solidFill>
              <a:ln w="635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xmlns="" id="{7CE3A377-BEE6-4E04-8F4D-E275FFA744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0252" y="5184896"/>
                <a:ext cx="0" cy="216000"/>
              </a:xfrm>
              <a:prstGeom prst="line">
                <a:avLst/>
              </a:prstGeom>
              <a:ln w="3175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xmlns="" id="{4038FAF5-F12E-464F-8CD4-9E78A376F5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2499" y="5184896"/>
                <a:ext cx="0" cy="216000"/>
              </a:xfrm>
              <a:prstGeom prst="line">
                <a:avLst/>
              </a:prstGeom>
              <a:ln w="31750"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77" name="グループ化 76"/>
            <p:cNvGrpSpPr/>
            <p:nvPr/>
          </p:nvGrpSpPr>
          <p:grpSpPr>
            <a:xfrm>
              <a:off x="4659485" y="2913606"/>
              <a:ext cx="540000" cy="341191"/>
              <a:chOff x="8654279" y="5184896"/>
              <a:chExt cx="540000" cy="341191"/>
            </a:xfrm>
          </p:grpSpPr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xmlns="" id="{6D7D18DC-D620-44A4-AD5D-5AEEA4A1AF40}"/>
                  </a:ext>
                </a:extLst>
              </p:cNvPr>
              <p:cNvSpPr/>
              <p:nvPr/>
            </p:nvSpPr>
            <p:spPr>
              <a:xfrm>
                <a:off x="8654279" y="5418087"/>
                <a:ext cx="540000" cy="108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xmlns="" id="{7CE3A377-BEE6-4E04-8F4D-E275FFA744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0252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xmlns="" id="{4038FAF5-F12E-464F-8CD4-9E78A376F5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2499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1" name="グループ化 80"/>
            <p:cNvGrpSpPr/>
            <p:nvPr/>
          </p:nvGrpSpPr>
          <p:grpSpPr>
            <a:xfrm>
              <a:off x="5298890" y="2913606"/>
              <a:ext cx="540000" cy="341191"/>
              <a:chOff x="8654279" y="5184896"/>
              <a:chExt cx="540000" cy="341191"/>
            </a:xfrm>
          </p:grpSpPr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xmlns="" id="{6D7D18DC-D620-44A4-AD5D-5AEEA4A1AF40}"/>
                  </a:ext>
                </a:extLst>
              </p:cNvPr>
              <p:cNvSpPr/>
              <p:nvPr/>
            </p:nvSpPr>
            <p:spPr>
              <a:xfrm>
                <a:off x="8654279" y="5418087"/>
                <a:ext cx="540000" cy="108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xmlns="" id="{7CE3A377-BEE6-4E04-8F4D-E275FFA744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0252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xmlns="" id="{4038FAF5-F12E-464F-8CD4-9E78A376F5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2499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5" name="グループ化 84"/>
            <p:cNvGrpSpPr/>
            <p:nvPr/>
          </p:nvGrpSpPr>
          <p:grpSpPr>
            <a:xfrm>
              <a:off x="3380675" y="2913606"/>
              <a:ext cx="540000" cy="341191"/>
              <a:chOff x="8654279" y="5184896"/>
              <a:chExt cx="540000" cy="341191"/>
            </a:xfrm>
          </p:grpSpPr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xmlns="" id="{6D7D18DC-D620-44A4-AD5D-5AEEA4A1AF40}"/>
                  </a:ext>
                </a:extLst>
              </p:cNvPr>
              <p:cNvSpPr/>
              <p:nvPr/>
            </p:nvSpPr>
            <p:spPr>
              <a:xfrm>
                <a:off x="8654279" y="5418087"/>
                <a:ext cx="540000" cy="108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xmlns="" id="{7CE3A377-BEE6-4E04-8F4D-E275FFA744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0252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xmlns="" id="{4038FAF5-F12E-464F-8CD4-9E78A376F5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2499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89" name="グループ化 88"/>
            <p:cNvGrpSpPr/>
            <p:nvPr/>
          </p:nvGrpSpPr>
          <p:grpSpPr>
            <a:xfrm>
              <a:off x="2737264" y="2913606"/>
              <a:ext cx="540000" cy="341191"/>
              <a:chOff x="8654279" y="5184896"/>
              <a:chExt cx="540000" cy="341191"/>
            </a:xfrm>
          </p:grpSpPr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xmlns="" id="{6D7D18DC-D620-44A4-AD5D-5AEEA4A1AF40}"/>
                  </a:ext>
                </a:extLst>
              </p:cNvPr>
              <p:cNvSpPr/>
              <p:nvPr/>
            </p:nvSpPr>
            <p:spPr>
              <a:xfrm>
                <a:off x="8654279" y="5418087"/>
                <a:ext cx="540000" cy="10800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cxnSp>
            <p:nvCxnSpPr>
              <p:cNvPr id="91" name="直線コネクタ 90">
                <a:extLst>
                  <a:ext uri="{FF2B5EF4-FFF2-40B4-BE49-F238E27FC236}">
                    <a16:creationId xmlns:a16="http://schemas.microsoft.com/office/drawing/2014/main" xmlns="" id="{7CE3A377-BEE6-4E04-8F4D-E275FFA744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00252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xmlns="" id="{4038FAF5-F12E-464F-8CD4-9E78A376F5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52499" y="5184896"/>
                <a:ext cx="0" cy="216000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93" name="テキスト ボックス 92"/>
            <p:cNvSpPr txBox="1"/>
            <p:nvPr/>
          </p:nvSpPr>
          <p:spPr>
            <a:xfrm>
              <a:off x="3380675" y="1977502"/>
              <a:ext cx="2411753" cy="667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Trigger track position from luminescence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94" name="直線矢印コネクタ 93"/>
            <p:cNvCxnSpPr/>
            <p:nvPr/>
          </p:nvCxnSpPr>
          <p:spPr>
            <a:xfrm>
              <a:off x="4295688" y="2644991"/>
              <a:ext cx="0" cy="180000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/>
          <p:cNvGrpSpPr/>
          <p:nvPr/>
        </p:nvGrpSpPr>
        <p:grpSpPr>
          <a:xfrm>
            <a:off x="780938" y="3702481"/>
            <a:ext cx="5001183" cy="3615607"/>
            <a:chOff x="236111" y="1958917"/>
            <a:chExt cx="5001183" cy="3615607"/>
          </a:xfrm>
        </p:grpSpPr>
        <p:sp>
          <p:nvSpPr>
            <p:cNvPr id="37" name="円柱 36"/>
            <p:cNvSpPr/>
            <p:nvPr/>
          </p:nvSpPr>
          <p:spPr>
            <a:xfrm rot="13498420">
              <a:off x="2564724" y="2240457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柱 37"/>
            <p:cNvSpPr/>
            <p:nvPr/>
          </p:nvSpPr>
          <p:spPr>
            <a:xfrm rot="13498420">
              <a:off x="2823562" y="2250240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柱 38"/>
            <p:cNvSpPr/>
            <p:nvPr/>
          </p:nvSpPr>
          <p:spPr>
            <a:xfrm rot="13498420">
              <a:off x="3096612" y="2257178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柱 39"/>
            <p:cNvSpPr/>
            <p:nvPr/>
          </p:nvSpPr>
          <p:spPr>
            <a:xfrm rot="13498420">
              <a:off x="3366303" y="2263598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柱 40"/>
            <p:cNvSpPr/>
            <p:nvPr/>
          </p:nvSpPr>
          <p:spPr>
            <a:xfrm rot="13498420">
              <a:off x="3638395" y="2273381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柱 41"/>
            <p:cNvSpPr/>
            <p:nvPr/>
          </p:nvSpPr>
          <p:spPr>
            <a:xfrm rot="13498420">
              <a:off x="3898200" y="2280319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柱 42"/>
            <p:cNvSpPr/>
            <p:nvPr/>
          </p:nvSpPr>
          <p:spPr>
            <a:xfrm rot="13498420">
              <a:off x="4164073" y="2292033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柱 43"/>
            <p:cNvSpPr/>
            <p:nvPr/>
          </p:nvSpPr>
          <p:spPr>
            <a:xfrm rot="13498420">
              <a:off x="4437123" y="2298971"/>
              <a:ext cx="180000" cy="3275553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直方体 44"/>
            <p:cNvSpPr/>
            <p:nvPr/>
          </p:nvSpPr>
          <p:spPr>
            <a:xfrm>
              <a:off x="1592946" y="2646225"/>
              <a:ext cx="3644348" cy="1753114"/>
            </a:xfrm>
            <a:prstGeom prst="cube">
              <a:avLst>
                <a:gd name="adj" fmla="val 89253"/>
              </a:avLst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2563976" y="3751043"/>
              <a:ext cx="689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NIT</a:t>
              </a:r>
              <a:endParaRPr kumimoji="1" lang="ja-JP" altLang="en-US" b="1" dirty="0"/>
            </a:p>
          </p:txBody>
        </p:sp>
        <p:sp>
          <p:nvSpPr>
            <p:cNvPr id="47" name="円柱 46"/>
            <p:cNvSpPr/>
            <p:nvPr/>
          </p:nvSpPr>
          <p:spPr>
            <a:xfrm rot="5400000">
              <a:off x="3590733" y="719876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柱 47"/>
            <p:cNvSpPr/>
            <p:nvPr/>
          </p:nvSpPr>
          <p:spPr>
            <a:xfrm rot="5400000">
              <a:off x="3410406" y="907799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柱 48"/>
            <p:cNvSpPr/>
            <p:nvPr/>
          </p:nvSpPr>
          <p:spPr>
            <a:xfrm rot="5400000">
              <a:off x="3238130" y="1096763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柱 49"/>
            <p:cNvSpPr/>
            <p:nvPr/>
          </p:nvSpPr>
          <p:spPr>
            <a:xfrm rot="5400000">
              <a:off x="3100272" y="1291502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柱 50"/>
            <p:cNvSpPr/>
            <p:nvPr/>
          </p:nvSpPr>
          <p:spPr>
            <a:xfrm rot="5400000">
              <a:off x="2902488" y="1485094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柱 51"/>
            <p:cNvSpPr/>
            <p:nvPr/>
          </p:nvSpPr>
          <p:spPr>
            <a:xfrm rot="5400000">
              <a:off x="2737575" y="1684414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柱 52"/>
            <p:cNvSpPr/>
            <p:nvPr/>
          </p:nvSpPr>
          <p:spPr>
            <a:xfrm rot="5400000">
              <a:off x="2553488" y="1883157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柱 53"/>
            <p:cNvSpPr/>
            <p:nvPr/>
          </p:nvSpPr>
          <p:spPr>
            <a:xfrm rot="5400000">
              <a:off x="2360908" y="2080595"/>
              <a:ext cx="180000" cy="3009094"/>
            </a:xfrm>
            <a:prstGeom prst="can">
              <a:avLst>
                <a:gd name="adj" fmla="val 70000"/>
              </a:avLst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36111" y="1958917"/>
              <a:ext cx="193498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FF9933"/>
                  </a:solidFill>
                </a:rPr>
                <a:t>Wavelength Shifting Fiber</a:t>
              </a:r>
              <a:endParaRPr kumimoji="1" lang="ja-JP" altLang="en-US" sz="2000" b="1" dirty="0">
                <a:solidFill>
                  <a:srgbClr val="FF9933"/>
                </a:solidFill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2919471" y="4565977"/>
              <a:ext cx="731186" cy="36933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Y</a:t>
              </a:r>
              <a:r>
                <a:rPr lang="ja-JP" altLang="en-US" b="1" dirty="0"/>
                <a:t> </a:t>
              </a:r>
              <a:r>
                <a:rPr lang="en-US" altLang="ja-JP" b="1" dirty="0" smtClean="0"/>
                <a:t>axis</a:t>
              </a:r>
              <a:endParaRPr kumimoji="1" lang="ja-JP" altLang="en-US" b="1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032853" y="3214556"/>
              <a:ext cx="776829" cy="36933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X</a:t>
              </a:r>
              <a:r>
                <a:rPr lang="en-US" altLang="ja-JP" b="1" dirty="0" smtClean="0"/>
                <a:t> </a:t>
              </a:r>
              <a:r>
                <a:rPr lang="en-US" altLang="ja-JP" b="1" dirty="0" smtClean="0"/>
                <a:t>axis</a:t>
              </a:r>
              <a:endParaRPr kumimoji="1" lang="ja-JP" altLang="en-US" b="1" dirty="0"/>
            </a:p>
          </p:txBody>
        </p:sp>
      </p:grpSp>
      <p:grpSp>
        <p:nvGrpSpPr>
          <p:cNvPr id="64" name="グループ化 63"/>
          <p:cNvGrpSpPr/>
          <p:nvPr/>
        </p:nvGrpSpPr>
        <p:grpSpPr>
          <a:xfrm>
            <a:off x="6854853" y="4643205"/>
            <a:ext cx="3702296" cy="1444475"/>
            <a:chOff x="6727258" y="1129529"/>
            <a:chExt cx="3702296" cy="1444475"/>
          </a:xfrm>
        </p:grpSpPr>
        <p:sp>
          <p:nvSpPr>
            <p:cNvPr id="65" name="正方形/長方形 64"/>
            <p:cNvSpPr/>
            <p:nvPr/>
          </p:nvSpPr>
          <p:spPr>
            <a:xfrm>
              <a:off x="6727258" y="1449127"/>
              <a:ext cx="3702296" cy="77165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7" name="直線矢印コネクタ 66"/>
            <p:cNvCxnSpPr/>
            <p:nvPr/>
          </p:nvCxnSpPr>
          <p:spPr>
            <a:xfrm flipH="1">
              <a:off x="8289275" y="1744955"/>
              <a:ext cx="540000" cy="1800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円/楕円 67"/>
            <p:cNvSpPr/>
            <p:nvPr/>
          </p:nvSpPr>
          <p:spPr>
            <a:xfrm>
              <a:off x="6751036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6976764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7204083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7429811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7656678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7882406" y="1223599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8109725" y="1223599"/>
              <a:ext cx="216000" cy="21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8335453" y="1223599"/>
              <a:ext cx="216000" cy="21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8562938" y="1228363"/>
              <a:ext cx="216000" cy="21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8788666" y="1228363"/>
              <a:ext cx="216000" cy="216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9015985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9241713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9468580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9694308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9921627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10147355" y="1228363"/>
              <a:ext cx="216000" cy="216000"/>
            </a:xfrm>
            <a:prstGeom prst="ellipse">
              <a:avLst/>
            </a:prstGeom>
            <a:solidFill>
              <a:srgbClr val="FFCC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角丸四角形 108"/>
            <p:cNvSpPr/>
            <p:nvPr/>
          </p:nvSpPr>
          <p:spPr>
            <a:xfrm>
              <a:off x="6751036" y="2247287"/>
              <a:ext cx="3672000" cy="216000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稲妻 109"/>
            <p:cNvSpPr/>
            <p:nvPr/>
          </p:nvSpPr>
          <p:spPr>
            <a:xfrm>
              <a:off x="8382487" y="1479355"/>
              <a:ext cx="233460" cy="299244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稲妻 110"/>
            <p:cNvSpPr/>
            <p:nvPr/>
          </p:nvSpPr>
          <p:spPr>
            <a:xfrm flipV="1">
              <a:off x="8365061" y="1894577"/>
              <a:ext cx="233460" cy="299244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6977785" y="1686005"/>
              <a:ext cx="14179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/>
                <a:t>NIT</a:t>
              </a:r>
              <a:endParaRPr kumimoji="1" lang="ja-JP" altLang="en-US" b="1" dirty="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8829275" y="1686006"/>
              <a:ext cx="855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track</a:t>
              </a:r>
              <a:endParaRPr kumimoji="1" lang="ja-JP" altLang="en-US" b="1" dirty="0"/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9652437" y="1129529"/>
              <a:ext cx="734695" cy="36933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X</a:t>
              </a:r>
              <a:r>
                <a:rPr lang="ja-JP" altLang="en-US" b="1" dirty="0"/>
                <a:t> </a:t>
              </a:r>
              <a:r>
                <a:rPr lang="en-US" altLang="ja-JP" b="1" dirty="0" smtClean="0"/>
                <a:t>axis</a:t>
              </a:r>
              <a:endParaRPr kumimoji="1" lang="ja-JP" altLang="en-US" b="1" dirty="0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9652437" y="2204672"/>
              <a:ext cx="754379" cy="369332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Y</a:t>
              </a:r>
              <a:r>
                <a:rPr lang="ja-JP" altLang="en-US" b="1" dirty="0"/>
                <a:t> </a:t>
              </a:r>
              <a:r>
                <a:rPr lang="en-US" altLang="ja-JP" b="1" dirty="0" smtClean="0"/>
                <a:t>axis</a:t>
              </a:r>
              <a:endParaRPr kumimoji="1" lang="ja-JP" altLang="en-US" b="1" dirty="0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481059" y="675091"/>
            <a:ext cx="72923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Direct</a:t>
            </a:r>
            <a:r>
              <a:rPr lang="ja-JP" altLang="en-US" dirty="0"/>
              <a:t> </a:t>
            </a:r>
            <a:r>
              <a:rPr lang="en-US" altLang="ja-JP" dirty="0" smtClean="0"/>
              <a:t>detection by Photon detector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Use</a:t>
            </a:r>
            <a:r>
              <a:rPr lang="ja-JP" altLang="en-US" dirty="0"/>
              <a:t> </a:t>
            </a:r>
            <a:r>
              <a:rPr lang="en-US" altLang="ja-JP" dirty="0"/>
              <a:t>WLSF (Wavelength Shifting Fiber) to </a:t>
            </a:r>
            <a:r>
              <a:rPr lang="en-US" altLang="ja-JP" dirty="0" smtClean="0"/>
              <a:t>reduce readout channels</a:t>
            </a:r>
            <a:endParaRPr lang="ja-JP" altLang="en-US" dirty="0"/>
          </a:p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6039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Cosmo-Z (ADC and ZYNQ board)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45771"/>
            <a:ext cx="10515600" cy="4631192"/>
          </a:xfrm>
        </p:spPr>
        <p:txBody>
          <a:bodyPr/>
          <a:lstStyle/>
          <a:p>
            <a:r>
              <a:rPr lang="en-US" altLang="ja-JP" dirty="0" smtClean="0"/>
              <a:t>ADC : 125MHz, 12bit, 8ch</a:t>
            </a:r>
            <a:endParaRPr lang="en-US" altLang="ja-JP" dirty="0" smtClean="0"/>
          </a:p>
          <a:p>
            <a:r>
              <a:rPr lang="en-US" altLang="ja-JP" dirty="0" smtClean="0"/>
              <a:t>FPGA : ZYNQ (Xilinx FPGA)</a:t>
            </a:r>
            <a:endParaRPr kumimoji="1" lang="ja-JP" altLang="en-US" dirty="0"/>
          </a:p>
        </p:txBody>
      </p:sp>
      <p:pic>
        <p:nvPicPr>
          <p:cNvPr id="1027" name="Picture 3" descr="http://www.tokudenkairo.co.jp/images/upload/1421645933_cosmo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56" y="2563573"/>
            <a:ext cx="4476500" cy="236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84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グループ化 95"/>
          <p:cNvGrpSpPr/>
          <p:nvPr/>
        </p:nvGrpSpPr>
        <p:grpSpPr>
          <a:xfrm>
            <a:off x="696670" y="1549170"/>
            <a:ext cx="2917371" cy="2579915"/>
            <a:chOff x="838200" y="2231571"/>
            <a:chExt cx="2917371" cy="2579915"/>
          </a:xfrm>
        </p:grpSpPr>
        <p:sp>
          <p:nvSpPr>
            <p:cNvPr id="93" name="正方形/長方形 92"/>
            <p:cNvSpPr/>
            <p:nvPr/>
          </p:nvSpPr>
          <p:spPr>
            <a:xfrm>
              <a:off x="838200" y="2231571"/>
              <a:ext cx="2917371" cy="25799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/>
            <p:cNvGrpSpPr/>
            <p:nvPr/>
          </p:nvGrpSpPr>
          <p:grpSpPr>
            <a:xfrm>
              <a:off x="1042030" y="2362137"/>
              <a:ext cx="2480427" cy="1027223"/>
              <a:chOff x="1042030" y="2362137"/>
              <a:chExt cx="2480427" cy="1027223"/>
            </a:xfrm>
          </p:grpSpPr>
          <p:grpSp>
            <p:nvGrpSpPr>
              <p:cNvPr id="9" name="グループ化 8"/>
              <p:cNvGrpSpPr/>
              <p:nvPr/>
            </p:nvGrpSpPr>
            <p:grpSpPr>
              <a:xfrm>
                <a:off x="1042030" y="2402942"/>
                <a:ext cx="180000" cy="180000"/>
                <a:chOff x="1042030" y="2601323"/>
                <a:chExt cx="180000" cy="180000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円/楕円 6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" name="グループ化 9"/>
              <p:cNvGrpSpPr/>
              <p:nvPr/>
            </p:nvGrpSpPr>
            <p:grpSpPr>
              <a:xfrm>
                <a:off x="1042030" y="2663893"/>
                <a:ext cx="180000" cy="180000"/>
                <a:chOff x="1042030" y="2601323"/>
                <a:chExt cx="180000" cy="180000"/>
              </a:xfrm>
            </p:grpSpPr>
            <p:sp>
              <p:nvSpPr>
                <p:cNvPr id="11" name="円/楕円 10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円/楕円 11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/>
              <p:cNvGrpSpPr/>
              <p:nvPr/>
            </p:nvGrpSpPr>
            <p:grpSpPr>
              <a:xfrm>
                <a:off x="1042030" y="2924844"/>
                <a:ext cx="180000" cy="180000"/>
                <a:chOff x="1042030" y="2601323"/>
                <a:chExt cx="180000" cy="180000"/>
              </a:xfrm>
            </p:grpSpPr>
            <p:sp>
              <p:nvSpPr>
                <p:cNvPr id="14" name="円/楕円 13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円/楕円 14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1042030" y="3185795"/>
                <a:ext cx="180000" cy="180000"/>
                <a:chOff x="1042030" y="2601323"/>
                <a:chExt cx="180000" cy="180000"/>
              </a:xfrm>
            </p:grpSpPr>
            <p:sp>
              <p:nvSpPr>
                <p:cNvPr id="17" name="円/楕円 16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円/楕円 17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テキスト ボックス 30"/>
              <p:cNvSpPr txBox="1"/>
              <p:nvPr/>
            </p:nvSpPr>
            <p:spPr>
              <a:xfrm>
                <a:off x="1388659" y="2362137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1388659" y="2645893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1388659" y="2906844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1388659" y="3167795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cxnSp>
            <p:nvCxnSpPr>
              <p:cNvPr id="41" name="直線コネクタ 40"/>
              <p:cNvCxnSpPr/>
              <p:nvPr/>
            </p:nvCxnSpPr>
            <p:spPr>
              <a:xfrm flipH="1">
                <a:off x="1231974" y="2753893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 flipH="1">
                <a:off x="1222030" y="2470137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>
              <a:xfrm flipH="1">
                <a:off x="1230090" y="301484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 flipH="1">
                <a:off x="1231033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二等辺三角形 44"/>
              <p:cNvSpPr/>
              <p:nvPr/>
            </p:nvSpPr>
            <p:spPr>
              <a:xfrm rot="5400000">
                <a:off x="1944089" y="2388760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二等辺三角形 45"/>
              <p:cNvSpPr/>
              <p:nvPr/>
            </p:nvSpPr>
            <p:spPr>
              <a:xfrm rot="5400000">
                <a:off x="1944089" y="2660956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二等辺三角形 46"/>
              <p:cNvSpPr/>
              <p:nvPr/>
            </p:nvSpPr>
            <p:spPr>
              <a:xfrm rot="5400000">
                <a:off x="1944089" y="2922089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二等辺三角形 47"/>
              <p:cNvSpPr/>
              <p:nvPr/>
            </p:nvSpPr>
            <p:spPr>
              <a:xfrm rot="5400000">
                <a:off x="1944089" y="3183399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9" name="直線コネクタ 48"/>
              <p:cNvCxnSpPr/>
              <p:nvPr/>
            </p:nvCxnSpPr>
            <p:spPr>
              <a:xfrm flipH="1">
                <a:off x="1784659" y="2470540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>
                <a:off x="1783717" y="275362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 flipH="1">
                <a:off x="1782776" y="301349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 flipH="1">
                <a:off x="1781834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2"/>
              <p:cNvSpPr txBox="1"/>
              <p:nvPr/>
            </p:nvSpPr>
            <p:spPr>
              <a:xfrm>
                <a:off x="2334858" y="2373697"/>
                <a:ext cx="1187599" cy="1015663"/>
              </a:xfrm>
              <a:prstGeom prst="rect">
                <a:avLst/>
              </a:prstGeom>
              <a:solidFill>
                <a:srgbClr val="FFA19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125MHz</a:t>
                </a:r>
              </a:p>
              <a:p>
                <a:pPr algn="ctr"/>
                <a:r>
                  <a:rPr kumimoji="1" lang="en-US" altLang="ja-JP" sz="2000" dirty="0" smtClean="0"/>
                  <a:t>12bit</a:t>
                </a:r>
              </a:p>
              <a:p>
                <a:pPr algn="ctr"/>
                <a:r>
                  <a:rPr lang="en-US" altLang="ja-JP" sz="2000" dirty="0" smtClean="0"/>
                  <a:t>ADC</a:t>
                </a:r>
                <a:endParaRPr kumimoji="1" lang="ja-JP" altLang="en-US" sz="2000" dirty="0"/>
              </a:p>
            </p:txBody>
          </p:sp>
          <p:cxnSp>
            <p:nvCxnSpPr>
              <p:cNvPr id="54" name="直線コネクタ 53"/>
              <p:cNvCxnSpPr/>
              <p:nvPr/>
            </p:nvCxnSpPr>
            <p:spPr>
              <a:xfrm flipH="1">
                <a:off x="2157343" y="2481539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 flipH="1">
                <a:off x="2157343" y="275362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H="1">
                <a:off x="2157343" y="301349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コネクタ 56"/>
              <p:cNvCxnSpPr/>
              <p:nvPr/>
            </p:nvCxnSpPr>
            <p:spPr>
              <a:xfrm flipH="1">
                <a:off x="2152973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グループ化 58"/>
            <p:cNvGrpSpPr/>
            <p:nvPr/>
          </p:nvGrpSpPr>
          <p:grpSpPr>
            <a:xfrm>
              <a:off x="1042030" y="3646245"/>
              <a:ext cx="2480427" cy="1027223"/>
              <a:chOff x="1042030" y="2362137"/>
              <a:chExt cx="2480427" cy="1027223"/>
            </a:xfrm>
          </p:grpSpPr>
          <p:grpSp>
            <p:nvGrpSpPr>
              <p:cNvPr id="60" name="グループ化 59"/>
              <p:cNvGrpSpPr/>
              <p:nvPr/>
            </p:nvGrpSpPr>
            <p:grpSpPr>
              <a:xfrm>
                <a:off x="1042030" y="2402942"/>
                <a:ext cx="180000" cy="180000"/>
                <a:chOff x="1042030" y="2601323"/>
                <a:chExt cx="180000" cy="180000"/>
              </a:xfrm>
            </p:grpSpPr>
            <p:sp>
              <p:nvSpPr>
                <p:cNvPr id="91" name="円/楕円 90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/楕円 91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/>
              <p:cNvGrpSpPr/>
              <p:nvPr/>
            </p:nvGrpSpPr>
            <p:grpSpPr>
              <a:xfrm>
                <a:off x="1042030" y="2663893"/>
                <a:ext cx="180000" cy="180000"/>
                <a:chOff x="1042030" y="2601323"/>
                <a:chExt cx="180000" cy="180000"/>
              </a:xfrm>
            </p:grpSpPr>
            <p:sp>
              <p:nvSpPr>
                <p:cNvPr id="89" name="円/楕円 88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/楕円 89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/>
              <p:cNvGrpSpPr/>
              <p:nvPr/>
            </p:nvGrpSpPr>
            <p:grpSpPr>
              <a:xfrm>
                <a:off x="1042030" y="2924844"/>
                <a:ext cx="180000" cy="180000"/>
                <a:chOff x="1042030" y="2601323"/>
                <a:chExt cx="180000" cy="180000"/>
              </a:xfrm>
            </p:grpSpPr>
            <p:sp>
              <p:nvSpPr>
                <p:cNvPr id="87" name="円/楕円 86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/楕円 87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>
                <a:off x="1042030" y="3185795"/>
                <a:ext cx="180000" cy="180000"/>
                <a:chOff x="1042030" y="2601323"/>
                <a:chExt cx="180000" cy="180000"/>
              </a:xfrm>
            </p:grpSpPr>
            <p:sp>
              <p:nvSpPr>
                <p:cNvPr id="85" name="円/楕円 84"/>
                <p:cNvSpPr/>
                <p:nvPr/>
              </p:nvSpPr>
              <p:spPr>
                <a:xfrm>
                  <a:off x="1042030" y="2601323"/>
                  <a:ext cx="180000" cy="180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>
                  <a:off x="1078030" y="2637323"/>
                  <a:ext cx="108000" cy="108000"/>
                </a:xfrm>
                <a:prstGeom prst="ellipse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テキスト ボックス 63"/>
              <p:cNvSpPr txBox="1"/>
              <p:nvPr/>
            </p:nvSpPr>
            <p:spPr>
              <a:xfrm>
                <a:off x="1388659" y="2362137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65" name="テキスト ボックス 64"/>
              <p:cNvSpPr txBox="1"/>
              <p:nvPr/>
            </p:nvSpPr>
            <p:spPr>
              <a:xfrm>
                <a:off x="1388659" y="2645893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1388659" y="2906844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sp>
            <p:nvSpPr>
              <p:cNvPr id="67" name="テキスト ボックス 66"/>
              <p:cNvSpPr txBox="1"/>
              <p:nvPr/>
            </p:nvSpPr>
            <p:spPr>
              <a:xfrm>
                <a:off x="1388659" y="3167795"/>
                <a:ext cx="396000" cy="216000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050" dirty="0" smtClean="0"/>
                  <a:t>LPF</a:t>
                </a:r>
                <a:endParaRPr kumimoji="1" lang="ja-JP" altLang="en-US" sz="1050" dirty="0"/>
              </a:p>
            </p:txBody>
          </p:sp>
          <p:cxnSp>
            <p:nvCxnSpPr>
              <p:cNvPr id="68" name="直線コネクタ 67"/>
              <p:cNvCxnSpPr/>
              <p:nvPr/>
            </p:nvCxnSpPr>
            <p:spPr>
              <a:xfrm flipH="1">
                <a:off x="1231974" y="2753893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/>
              <p:cNvCxnSpPr/>
              <p:nvPr/>
            </p:nvCxnSpPr>
            <p:spPr>
              <a:xfrm flipH="1">
                <a:off x="1222030" y="2470137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 flipH="1">
                <a:off x="1230090" y="301484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 flipH="1">
                <a:off x="1231033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二等辺三角形 71"/>
              <p:cNvSpPr/>
              <p:nvPr/>
            </p:nvSpPr>
            <p:spPr>
              <a:xfrm rot="5400000">
                <a:off x="1944089" y="2388760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二等辺三角形 72"/>
              <p:cNvSpPr/>
              <p:nvPr/>
            </p:nvSpPr>
            <p:spPr>
              <a:xfrm rot="5400000">
                <a:off x="1944089" y="2660956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二等辺三角形 73"/>
              <p:cNvSpPr/>
              <p:nvPr/>
            </p:nvSpPr>
            <p:spPr>
              <a:xfrm rot="5400000">
                <a:off x="1944089" y="2922089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二等辺三角形 74"/>
              <p:cNvSpPr/>
              <p:nvPr/>
            </p:nvSpPr>
            <p:spPr>
              <a:xfrm rot="5400000">
                <a:off x="1944089" y="3183399"/>
                <a:ext cx="215459" cy="185333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6" name="直線コネクタ 75"/>
              <p:cNvCxnSpPr/>
              <p:nvPr/>
            </p:nvCxnSpPr>
            <p:spPr>
              <a:xfrm flipH="1">
                <a:off x="1784659" y="2470540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/>
              <p:cNvCxnSpPr/>
              <p:nvPr/>
            </p:nvCxnSpPr>
            <p:spPr>
              <a:xfrm flipH="1">
                <a:off x="1783717" y="275362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/>
              <p:nvPr/>
            </p:nvCxnSpPr>
            <p:spPr>
              <a:xfrm flipH="1">
                <a:off x="1782776" y="301349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1781834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テキスト ボックス 79"/>
              <p:cNvSpPr txBox="1"/>
              <p:nvPr/>
            </p:nvSpPr>
            <p:spPr>
              <a:xfrm>
                <a:off x="2334858" y="2373697"/>
                <a:ext cx="1187599" cy="1015663"/>
              </a:xfrm>
              <a:prstGeom prst="rect">
                <a:avLst/>
              </a:prstGeom>
              <a:solidFill>
                <a:srgbClr val="FFA19F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000" dirty="0" smtClean="0"/>
                  <a:t>125MHz</a:t>
                </a:r>
              </a:p>
              <a:p>
                <a:pPr algn="ctr"/>
                <a:r>
                  <a:rPr kumimoji="1" lang="en-US" altLang="ja-JP" sz="2000" dirty="0" smtClean="0"/>
                  <a:t>12bit</a:t>
                </a:r>
              </a:p>
              <a:p>
                <a:pPr algn="ctr"/>
                <a:r>
                  <a:rPr lang="en-US" altLang="ja-JP" sz="2000" dirty="0" smtClean="0"/>
                  <a:t>ADC</a:t>
                </a:r>
                <a:endParaRPr kumimoji="1" lang="ja-JP" altLang="en-US" sz="2000" dirty="0"/>
              </a:p>
            </p:txBody>
          </p:sp>
          <p:cxnSp>
            <p:nvCxnSpPr>
              <p:cNvPr id="81" name="直線コネクタ 80"/>
              <p:cNvCxnSpPr/>
              <p:nvPr/>
            </p:nvCxnSpPr>
            <p:spPr>
              <a:xfrm flipH="1">
                <a:off x="2157343" y="2481539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/>
              <p:cNvCxnSpPr/>
              <p:nvPr/>
            </p:nvCxnSpPr>
            <p:spPr>
              <a:xfrm flipH="1">
                <a:off x="2157343" y="275362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/>
              <p:cNvCxnSpPr/>
              <p:nvPr/>
            </p:nvCxnSpPr>
            <p:spPr>
              <a:xfrm flipH="1">
                <a:off x="2157343" y="3013494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 flipH="1">
                <a:off x="2152973" y="3275602"/>
                <a:ext cx="16662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4" name="直線コネクタ 93"/>
          <p:cNvCxnSpPr/>
          <p:nvPr/>
        </p:nvCxnSpPr>
        <p:spPr>
          <a:xfrm flipH="1">
            <a:off x="3614040" y="2822395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テキスト ボックス 94"/>
          <p:cNvSpPr txBox="1"/>
          <p:nvPr/>
        </p:nvSpPr>
        <p:spPr>
          <a:xfrm>
            <a:off x="3717958" y="2821515"/>
            <a:ext cx="938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LVDS x32</a:t>
            </a:r>
            <a:endParaRPr kumimoji="1" lang="ja-JP" altLang="en-US" sz="1400" dirty="0"/>
          </a:p>
        </p:txBody>
      </p:sp>
      <p:grpSp>
        <p:nvGrpSpPr>
          <p:cNvPr id="612" name="グループ化 611"/>
          <p:cNvGrpSpPr/>
          <p:nvPr/>
        </p:nvGrpSpPr>
        <p:grpSpPr>
          <a:xfrm>
            <a:off x="1421176" y="3526551"/>
            <a:ext cx="8080688" cy="2927046"/>
            <a:chOff x="1780419" y="3668069"/>
            <a:chExt cx="8080688" cy="2927046"/>
          </a:xfrm>
        </p:grpSpPr>
        <p:sp>
          <p:nvSpPr>
            <p:cNvPr id="593" name="正方形/長方形 592"/>
            <p:cNvSpPr/>
            <p:nvPr/>
          </p:nvSpPr>
          <p:spPr>
            <a:xfrm>
              <a:off x="1780419" y="4518130"/>
              <a:ext cx="8080688" cy="2076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dirty="0">
                  <a:solidFill>
                    <a:schemeClr val="tx1"/>
                  </a:solidFill>
                </a:rPr>
                <a:t>E</a:t>
              </a:r>
              <a:r>
                <a:rPr lang="en-US" altLang="ja-JP" dirty="0" smtClean="0">
                  <a:solidFill>
                    <a:schemeClr val="tx1"/>
                  </a:solidFill>
                </a:rPr>
                <a:t>xtension board</a:t>
              </a:r>
              <a:endParaRPr kumimoji="1" lang="en-US" altLang="ja-JP" dirty="0" smtClean="0">
                <a:solidFill>
                  <a:schemeClr val="tx1"/>
                </a:solidFill>
              </a:endParaRPr>
            </a:p>
            <a:p>
              <a:pPr algn="ctr"/>
              <a:endParaRPr kumimoji="1" lang="en-US" altLang="ja-JP" dirty="0" smtClean="0"/>
            </a:p>
            <a:p>
              <a:pPr algn="ctr"/>
              <a:endParaRPr kumimoji="1" lang="en-US" altLang="ja-JP" dirty="0" smtClean="0"/>
            </a:p>
            <a:p>
              <a:pPr algn="ctr"/>
              <a:endParaRPr kumimoji="1" lang="en-US" altLang="ja-JP" dirty="0" smtClean="0"/>
            </a:p>
            <a:p>
              <a:pPr algn="ctr"/>
              <a:endParaRPr lang="en-US" altLang="ja-JP" dirty="0"/>
            </a:p>
            <a:p>
              <a:pPr algn="ctr"/>
              <a:endParaRPr kumimoji="1" lang="en-US" altLang="ja-JP" dirty="0" smtClean="0"/>
            </a:p>
            <a:p>
              <a:pPr algn="ctr"/>
              <a:endParaRPr kumimoji="1" lang="ja-JP" altLang="en-US" dirty="0"/>
            </a:p>
          </p:txBody>
        </p:sp>
        <p:pic>
          <p:nvPicPr>
            <p:cNvPr id="378" name="図 3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3649" y="5037302"/>
              <a:ext cx="1628340" cy="1438763"/>
            </a:xfrm>
            <a:prstGeom prst="rect">
              <a:avLst/>
            </a:prstGeom>
          </p:spPr>
        </p:pic>
        <p:pic>
          <p:nvPicPr>
            <p:cNvPr id="590" name="図 58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8199" y="5037302"/>
              <a:ext cx="1628340" cy="1438763"/>
            </a:xfrm>
            <a:prstGeom prst="rect">
              <a:avLst/>
            </a:prstGeom>
          </p:spPr>
        </p:pic>
        <p:pic>
          <p:nvPicPr>
            <p:cNvPr id="591" name="図 59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2749" y="5037302"/>
              <a:ext cx="1628340" cy="1438763"/>
            </a:xfrm>
            <a:prstGeom prst="rect">
              <a:avLst/>
            </a:prstGeom>
          </p:spPr>
        </p:pic>
        <p:grpSp>
          <p:nvGrpSpPr>
            <p:cNvPr id="611" name="グループ化 610"/>
            <p:cNvGrpSpPr/>
            <p:nvPr/>
          </p:nvGrpSpPr>
          <p:grpSpPr>
            <a:xfrm>
              <a:off x="3645361" y="3668069"/>
              <a:ext cx="5338096" cy="1369232"/>
              <a:chOff x="3645361" y="3668069"/>
              <a:chExt cx="5338096" cy="1369232"/>
            </a:xfrm>
          </p:grpSpPr>
          <p:cxnSp>
            <p:nvCxnSpPr>
              <p:cNvPr id="594" name="直線コネクタ 593"/>
              <p:cNvCxnSpPr/>
              <p:nvPr/>
            </p:nvCxnSpPr>
            <p:spPr>
              <a:xfrm flipV="1">
                <a:off x="5214257" y="3671067"/>
                <a:ext cx="0" cy="972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線コネクタ 595"/>
              <p:cNvCxnSpPr/>
              <p:nvPr/>
            </p:nvCxnSpPr>
            <p:spPr>
              <a:xfrm flipV="1">
                <a:off x="3656247" y="4636716"/>
                <a:ext cx="0" cy="4005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線コネクタ 596"/>
              <p:cNvCxnSpPr/>
              <p:nvPr/>
            </p:nvCxnSpPr>
            <p:spPr>
              <a:xfrm>
                <a:off x="3645361" y="4635687"/>
                <a:ext cx="158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1" name="直線コネクタ 600"/>
              <p:cNvCxnSpPr/>
              <p:nvPr/>
            </p:nvCxnSpPr>
            <p:spPr>
              <a:xfrm flipV="1">
                <a:off x="5366657" y="3668069"/>
                <a:ext cx="0" cy="136923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4" name="直線コネクタ 603"/>
              <p:cNvCxnSpPr/>
              <p:nvPr/>
            </p:nvCxnSpPr>
            <p:spPr>
              <a:xfrm flipV="1">
                <a:off x="5519057" y="3671067"/>
                <a:ext cx="0" cy="1152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5" name="直線コネクタ 604"/>
              <p:cNvCxnSpPr/>
              <p:nvPr/>
            </p:nvCxnSpPr>
            <p:spPr>
              <a:xfrm flipV="1">
                <a:off x="5682343" y="3671067"/>
                <a:ext cx="0" cy="972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6" name="直線コネクタ 605"/>
              <p:cNvCxnSpPr/>
              <p:nvPr/>
            </p:nvCxnSpPr>
            <p:spPr>
              <a:xfrm flipV="1">
                <a:off x="8968475" y="4636716"/>
                <a:ext cx="0" cy="40058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直線コネクタ 606"/>
              <p:cNvCxnSpPr/>
              <p:nvPr/>
            </p:nvCxnSpPr>
            <p:spPr>
              <a:xfrm>
                <a:off x="5671457" y="4634060"/>
                <a:ext cx="3312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9" name="直線コネクタ 608"/>
              <p:cNvCxnSpPr/>
              <p:nvPr/>
            </p:nvCxnSpPr>
            <p:spPr>
              <a:xfrm>
                <a:off x="5508171" y="4823067"/>
                <a:ext cx="15840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直線コネクタ 609"/>
              <p:cNvCxnSpPr/>
              <p:nvPr/>
            </p:nvCxnSpPr>
            <p:spPr>
              <a:xfrm flipV="1">
                <a:off x="7095005" y="4812181"/>
                <a:ext cx="0" cy="216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698" name="直線コネクタ 697"/>
          <p:cNvCxnSpPr/>
          <p:nvPr/>
        </p:nvCxnSpPr>
        <p:spPr>
          <a:xfrm flipH="1" flipV="1">
            <a:off x="6473163" y="1281119"/>
            <a:ext cx="0" cy="54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8" name="図 6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056" y="4897782"/>
            <a:ext cx="1622264" cy="1436766"/>
          </a:xfrm>
          <a:prstGeom prst="rect">
            <a:avLst/>
          </a:prstGeom>
        </p:spPr>
      </p:pic>
      <p:cxnSp>
        <p:nvCxnSpPr>
          <p:cNvPr id="619" name="直線コネクタ 618"/>
          <p:cNvCxnSpPr/>
          <p:nvPr/>
        </p:nvCxnSpPr>
        <p:spPr>
          <a:xfrm flipH="1" flipV="1">
            <a:off x="5052449" y="1286374"/>
            <a:ext cx="0" cy="54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2" name="正方形/長方形 691"/>
          <p:cNvSpPr/>
          <p:nvPr/>
        </p:nvSpPr>
        <p:spPr>
          <a:xfrm>
            <a:off x="4373518" y="617896"/>
            <a:ext cx="1333104" cy="66847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memory</a:t>
            </a:r>
            <a:endParaRPr lang="en-US" altLang="ja-JP" dirty="0" smtClean="0"/>
          </a:p>
          <a:p>
            <a:pPr algn="ctr"/>
            <a:r>
              <a:rPr kumimoji="1" lang="en-US" altLang="ja-JP" dirty="0" smtClean="0"/>
              <a:t>DDR3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1GB</a:t>
            </a:r>
            <a:endParaRPr kumimoji="1" lang="ja-JP" altLang="en-US" dirty="0"/>
          </a:p>
        </p:txBody>
      </p:sp>
      <p:grpSp>
        <p:nvGrpSpPr>
          <p:cNvPr id="697" name="グループ化 696"/>
          <p:cNvGrpSpPr/>
          <p:nvPr/>
        </p:nvGrpSpPr>
        <p:grpSpPr>
          <a:xfrm>
            <a:off x="4704926" y="1802368"/>
            <a:ext cx="2218459" cy="1718757"/>
            <a:chOff x="8036464" y="1217743"/>
            <a:chExt cx="2218459" cy="1718757"/>
          </a:xfrm>
        </p:grpSpPr>
        <p:sp>
          <p:nvSpPr>
            <p:cNvPr id="693" name="正方形/長方形 692"/>
            <p:cNvSpPr/>
            <p:nvPr/>
          </p:nvSpPr>
          <p:spPr>
            <a:xfrm>
              <a:off x="8036464" y="1217743"/>
              <a:ext cx="2218459" cy="17187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ja-JP" dirty="0" smtClean="0">
                  <a:solidFill>
                    <a:schemeClr val="tx1"/>
                  </a:solidFill>
                </a:rPr>
                <a:t>ZYNQ</a:t>
              </a:r>
              <a:endParaRPr kumimoji="1" lang="en-US" altLang="ja-JP" dirty="0" smtClean="0"/>
            </a:p>
            <a:p>
              <a:pPr algn="ctr"/>
              <a:endParaRPr lang="en-US" altLang="ja-JP" dirty="0"/>
            </a:p>
            <a:p>
              <a:pPr algn="ctr"/>
              <a:endParaRPr kumimoji="1" lang="en-US" altLang="ja-JP" dirty="0" smtClean="0"/>
            </a:p>
            <a:p>
              <a:pPr algn="ctr"/>
              <a:endParaRPr lang="en-US" altLang="ja-JP" dirty="0"/>
            </a:p>
            <a:p>
              <a:pPr algn="ctr"/>
              <a:endParaRPr kumimoji="1" lang="en-US" altLang="ja-JP" dirty="0" smtClean="0"/>
            </a:p>
            <a:p>
              <a:pPr algn="ctr"/>
              <a:endParaRPr kumimoji="1" lang="ja-JP" altLang="en-US" dirty="0"/>
            </a:p>
          </p:txBody>
        </p:sp>
        <p:sp>
          <p:nvSpPr>
            <p:cNvPr id="694" name="正方形/長方形 693"/>
            <p:cNvSpPr/>
            <p:nvPr/>
          </p:nvSpPr>
          <p:spPr>
            <a:xfrm>
              <a:off x="9145694" y="1615497"/>
              <a:ext cx="972000" cy="11880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smtClean="0"/>
                <a:t>CP</a:t>
              </a:r>
              <a:r>
                <a:rPr lang="en-US" altLang="ja-JP" dirty="0"/>
                <a:t>U</a:t>
              </a:r>
              <a:endParaRPr kumimoji="1" lang="ja-JP" altLang="en-US" dirty="0"/>
            </a:p>
          </p:txBody>
        </p:sp>
        <p:sp>
          <p:nvSpPr>
            <p:cNvPr id="695" name="正方形/長方形 694"/>
            <p:cNvSpPr/>
            <p:nvPr/>
          </p:nvSpPr>
          <p:spPr>
            <a:xfrm>
              <a:off x="8166513" y="1619793"/>
              <a:ext cx="972000" cy="118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/>
                <a:t>FPGA</a:t>
              </a:r>
              <a:endParaRPr kumimoji="1" lang="ja-JP" altLang="en-US" dirty="0"/>
            </a:p>
          </p:txBody>
        </p:sp>
      </p:grpSp>
      <p:sp>
        <p:nvSpPr>
          <p:cNvPr id="696" name="テキスト ボックス 695"/>
          <p:cNvSpPr txBox="1"/>
          <p:nvPr/>
        </p:nvSpPr>
        <p:spPr>
          <a:xfrm>
            <a:off x="641718" y="1174175"/>
            <a:ext cx="18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8ch</a:t>
            </a:r>
            <a:r>
              <a:rPr lang="ja-JP" altLang="en-US" dirty="0"/>
              <a:t> </a:t>
            </a:r>
            <a:r>
              <a:rPr lang="en-US" altLang="ja-JP" dirty="0" smtClean="0"/>
              <a:t>analog input</a:t>
            </a:r>
            <a:endParaRPr kumimoji="1" lang="ja-JP" altLang="en-US" dirty="0"/>
          </a:p>
        </p:txBody>
      </p:sp>
      <p:sp>
        <p:nvSpPr>
          <p:cNvPr id="699" name="正方形/長方形 698"/>
          <p:cNvSpPr/>
          <p:nvPr/>
        </p:nvSpPr>
        <p:spPr>
          <a:xfrm>
            <a:off x="5794232" y="612641"/>
            <a:ext cx="1333104" cy="66847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SD</a:t>
            </a:r>
            <a:r>
              <a:rPr lang="ja-JP" altLang="en-US" dirty="0"/>
              <a:t> </a:t>
            </a:r>
            <a:r>
              <a:rPr lang="en-US" altLang="ja-JP" dirty="0" smtClean="0"/>
              <a:t>card</a:t>
            </a:r>
            <a:endParaRPr lang="en-US" altLang="ja-JP" dirty="0" smtClean="0"/>
          </a:p>
        </p:txBody>
      </p:sp>
      <p:cxnSp>
        <p:nvCxnSpPr>
          <p:cNvPr id="700" name="直線コネクタ 699"/>
          <p:cNvCxnSpPr/>
          <p:nvPr/>
        </p:nvCxnSpPr>
        <p:spPr>
          <a:xfrm flipH="1">
            <a:off x="6923385" y="1930834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1" name="正方形/長方形 700"/>
          <p:cNvSpPr/>
          <p:nvPr/>
        </p:nvSpPr>
        <p:spPr>
          <a:xfrm>
            <a:off x="8003386" y="1749840"/>
            <a:ext cx="1704665" cy="324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</a:rPr>
              <a:t>Ethernet (</a:t>
            </a:r>
            <a:r>
              <a:rPr lang="en-US" altLang="ja-JP" sz="1600" dirty="0" smtClean="0">
                <a:solidFill>
                  <a:schemeClr val="tx1"/>
                </a:solidFill>
              </a:rPr>
              <a:t>1Gbps)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702" name="直線コネクタ 701"/>
          <p:cNvCxnSpPr/>
          <p:nvPr/>
        </p:nvCxnSpPr>
        <p:spPr>
          <a:xfrm flipH="1">
            <a:off x="6923385" y="2304400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8" name="正方形/長方形 707"/>
          <p:cNvSpPr/>
          <p:nvPr/>
        </p:nvSpPr>
        <p:spPr>
          <a:xfrm>
            <a:off x="8014270" y="2169559"/>
            <a:ext cx="2520000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err="1" smtClean="0">
                <a:solidFill>
                  <a:schemeClr val="tx1"/>
                </a:solidFill>
              </a:rPr>
              <a:t>SeriaATA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 (SSD or HDD)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709" name="直線コネクタ 708"/>
          <p:cNvCxnSpPr/>
          <p:nvPr/>
        </p:nvCxnSpPr>
        <p:spPr>
          <a:xfrm flipH="1">
            <a:off x="6923385" y="2692015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0" name="正方形/長方形 709"/>
          <p:cNvSpPr/>
          <p:nvPr/>
        </p:nvSpPr>
        <p:spPr>
          <a:xfrm>
            <a:off x="8014270" y="2557173"/>
            <a:ext cx="2520000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solidFill>
                  <a:schemeClr val="tx1"/>
                </a:solidFill>
              </a:rPr>
              <a:t>PCI Express 2.0 (5Gbps)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711" name="直線コネクタ 710"/>
          <p:cNvCxnSpPr/>
          <p:nvPr/>
        </p:nvCxnSpPr>
        <p:spPr>
          <a:xfrm flipH="1">
            <a:off x="6923385" y="3039383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2" name="正方形/長方形 711"/>
          <p:cNvSpPr/>
          <p:nvPr/>
        </p:nvSpPr>
        <p:spPr>
          <a:xfrm>
            <a:off x="8014270" y="2904542"/>
            <a:ext cx="2520000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chemeClr val="tx1"/>
                </a:solidFill>
              </a:rPr>
              <a:t>USB3.0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 (4Gbps)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713" name="直線コネクタ 712"/>
          <p:cNvCxnSpPr/>
          <p:nvPr/>
        </p:nvCxnSpPr>
        <p:spPr>
          <a:xfrm flipH="1">
            <a:off x="6923385" y="3397712"/>
            <a:ext cx="108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4" name="正方形/長方形 713"/>
          <p:cNvSpPr/>
          <p:nvPr/>
        </p:nvSpPr>
        <p:spPr>
          <a:xfrm>
            <a:off x="8014268" y="3262871"/>
            <a:ext cx="2520000" cy="288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chemeClr val="tx1"/>
                </a:solidFill>
              </a:rPr>
              <a:t>GTX</a:t>
            </a:r>
            <a:r>
              <a:rPr kumimoji="1" lang="en-US" altLang="ja-JP" sz="1600" dirty="0" smtClean="0">
                <a:solidFill>
                  <a:schemeClr val="tx1"/>
                </a:solidFill>
              </a:rPr>
              <a:t> (6Gbps x2ch = 12Gbps)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15" name="正方形/長方形 714"/>
          <p:cNvSpPr/>
          <p:nvPr/>
        </p:nvSpPr>
        <p:spPr>
          <a:xfrm>
            <a:off x="8014268" y="3775549"/>
            <a:ext cx="2341587" cy="3535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chemeClr val="tx1"/>
                </a:solidFill>
              </a:rPr>
              <a:t>USB-UART </a:t>
            </a:r>
            <a:r>
              <a:rPr lang="en-US" altLang="ja-JP" sz="1600" dirty="0" smtClean="0">
                <a:solidFill>
                  <a:schemeClr val="tx1"/>
                </a:solidFill>
              </a:rPr>
              <a:t>(FPGA</a:t>
            </a:r>
            <a:r>
              <a:rPr lang="ja-JP" altLang="en-US" sz="1600" dirty="0" smtClean="0">
                <a:solidFill>
                  <a:schemeClr val="tx1"/>
                </a:solidFill>
              </a:rPr>
              <a:t> </a:t>
            </a:r>
            <a:r>
              <a:rPr lang="en-US" altLang="ja-JP" sz="1600" dirty="0" smtClean="0">
                <a:solidFill>
                  <a:schemeClr val="tx1"/>
                </a:solidFill>
              </a:rPr>
              <a:t>writing)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cxnSp>
        <p:nvCxnSpPr>
          <p:cNvPr id="716" name="直線コネクタ 715"/>
          <p:cNvCxnSpPr/>
          <p:nvPr/>
        </p:nvCxnSpPr>
        <p:spPr>
          <a:xfrm flipH="1">
            <a:off x="6568562" y="3931338"/>
            <a:ext cx="1440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直線コネクタ 717"/>
          <p:cNvCxnSpPr/>
          <p:nvPr/>
        </p:nvCxnSpPr>
        <p:spPr>
          <a:xfrm flipV="1">
            <a:off x="6568562" y="3532011"/>
            <a:ext cx="0" cy="41021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" name="テキスト ボックス 719"/>
          <p:cNvSpPr txBox="1"/>
          <p:nvPr/>
        </p:nvSpPr>
        <p:spPr>
          <a:xfrm rot="16200000">
            <a:off x="10397689" y="2636849"/>
            <a:ext cx="1681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not used</a:t>
            </a:r>
            <a:endParaRPr kumimoji="1" lang="en-US" altLang="ja-JP" dirty="0" smtClean="0"/>
          </a:p>
        </p:txBody>
      </p:sp>
      <p:sp>
        <p:nvSpPr>
          <p:cNvPr id="721" name="右中かっこ 720"/>
          <p:cNvSpPr/>
          <p:nvPr/>
        </p:nvSpPr>
        <p:spPr>
          <a:xfrm>
            <a:off x="10581151" y="2161492"/>
            <a:ext cx="276687" cy="1401059"/>
          </a:xfrm>
          <a:prstGeom prst="rightBrace">
            <a:avLst>
              <a:gd name="adj1" fmla="val 2986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6" name="テキスト ボックス 725"/>
          <p:cNvSpPr txBox="1"/>
          <p:nvPr/>
        </p:nvSpPr>
        <p:spPr>
          <a:xfrm>
            <a:off x="7806267" y="946947"/>
            <a:ext cx="3516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Linux </a:t>
            </a:r>
            <a:r>
              <a:rPr kumimoji="1" lang="en-US" altLang="ja-JP" dirty="0" smtClean="0"/>
              <a:t>Web server</a:t>
            </a:r>
            <a:endParaRPr kumimoji="1" lang="ja-JP" altLang="en-US" dirty="0"/>
          </a:p>
        </p:txBody>
      </p:sp>
      <p:cxnSp>
        <p:nvCxnSpPr>
          <p:cNvPr id="728" name="直線矢印コネクタ 727"/>
          <p:cNvCxnSpPr/>
          <p:nvPr/>
        </p:nvCxnSpPr>
        <p:spPr>
          <a:xfrm flipH="1">
            <a:off x="6786156" y="1316279"/>
            <a:ext cx="1217229" cy="433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Thermal conductivity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985891"/>
              </p:ext>
            </p:extLst>
          </p:nvPr>
        </p:nvGraphicFramePr>
        <p:xfrm>
          <a:off x="1435233" y="2182704"/>
          <a:ext cx="10121460" cy="2614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0365"/>
                <a:gridCol w="2530365"/>
                <a:gridCol w="2530365"/>
                <a:gridCol w="2530365"/>
              </a:tblGrid>
              <a:tr h="67089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density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(g/cm</a:t>
                      </a:r>
                      <a:r>
                        <a:rPr kumimoji="1" lang="en-US" altLang="ja-JP" baseline="30000" dirty="0" smtClean="0"/>
                        <a:t>3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Specific heat </a:t>
                      </a:r>
                      <a:r>
                        <a:rPr kumimoji="1" lang="en-US" altLang="ja-JP" dirty="0" smtClean="0"/>
                        <a:t>(J/kg</a:t>
                      </a:r>
                      <a:r>
                        <a:rPr kumimoji="1" lang="ja-JP" altLang="en-US" dirty="0" smtClean="0"/>
                        <a:t>・</a:t>
                      </a:r>
                      <a:r>
                        <a:rPr kumimoji="1" lang="en-US" altLang="ja-JP" dirty="0" smtClean="0"/>
                        <a:t>K)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Thermal</a:t>
                      </a:r>
                      <a:r>
                        <a:rPr kumimoji="1" lang="en-US" altLang="ja-JP" baseline="0" dirty="0" smtClean="0"/>
                        <a:t> conductivity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(W/m</a:t>
                      </a:r>
                      <a:r>
                        <a:rPr kumimoji="1" lang="ja-JP" altLang="en-US" dirty="0" smtClean="0"/>
                        <a:t>・</a:t>
                      </a:r>
                      <a:r>
                        <a:rPr kumimoji="1" lang="en-US" altLang="ja-JP" dirty="0" smtClean="0"/>
                        <a:t>K)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869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Air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@ 0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0.001251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0.0241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869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Air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@ -100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0.001984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0.0157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869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He</a:t>
                      </a:r>
                      <a:r>
                        <a:rPr kumimoji="1" lang="en-US" altLang="ja-JP" baseline="0" dirty="0" smtClean="0"/>
                        <a:t> gas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@ 0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0.000179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5192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0.1442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869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Stainless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@ 0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~0.5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~0.2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869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Aluminum</a:t>
                      </a:r>
                      <a:r>
                        <a:rPr kumimoji="1" lang="ja-JP" altLang="en-US" dirty="0" smtClean="0"/>
                        <a:t> </a:t>
                      </a:r>
                      <a:r>
                        <a:rPr kumimoji="1" lang="en-US" altLang="ja-JP" dirty="0" smtClean="0"/>
                        <a:t>@ 0</a:t>
                      </a:r>
                      <a:r>
                        <a:rPr kumimoji="1" lang="ja-JP" altLang="en-US" dirty="0" smtClean="0"/>
                        <a:t>℃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1.95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53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5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="" xmlns:a16="http://schemas.microsoft.com/office/drawing/2014/main" id="{44707FB9-DEF1-4ED4-A2A6-972FD22A071E}"/>
              </a:ext>
            </a:extLst>
          </p:cNvPr>
          <p:cNvSpPr txBox="1"/>
          <p:nvPr/>
        </p:nvSpPr>
        <p:spPr>
          <a:xfrm>
            <a:off x="6659257" y="3176275"/>
            <a:ext cx="5293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*1 e-h pair/ 5.8 eV (K. A. </a:t>
            </a:r>
            <a:r>
              <a:rPr lang="en-US" altLang="ja-JP" sz="1600" dirty="0" err="1"/>
              <a:t>Yamakawa</a:t>
            </a:r>
            <a:r>
              <a:rPr lang="en-US" altLang="ja-JP" sz="1600" dirty="0"/>
              <a:t>, Phys. Rev. 82, 4</a:t>
            </a:r>
            <a:r>
              <a:rPr lang="ja-JP" altLang="en-US" sz="1600" dirty="0"/>
              <a:t>（</a:t>
            </a:r>
            <a:r>
              <a:rPr lang="en-US" altLang="ja-JP" sz="1600" dirty="0"/>
              <a:t>1951</a:t>
            </a:r>
            <a:r>
              <a:rPr lang="ja-JP" altLang="en-US" sz="1600" dirty="0"/>
              <a:t>）</a:t>
            </a:r>
            <a:r>
              <a:rPr lang="en-US" altLang="ja-JP" sz="1600" dirty="0"/>
              <a:t>)</a:t>
            </a:r>
            <a:endParaRPr lang="ja-JP" altLang="en-US" sz="16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95ABFE00-B902-48AA-8653-0C936F2CD040}"/>
              </a:ext>
            </a:extLst>
          </p:cNvPr>
          <p:cNvSpPr txBox="1"/>
          <p:nvPr/>
        </p:nvSpPr>
        <p:spPr>
          <a:xfrm>
            <a:off x="6229659" y="3692573"/>
            <a:ext cx="6004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Charged particle create a huge number of e-h </a:t>
            </a:r>
            <a:r>
              <a:rPr lang="en-US" altLang="ja-JP" sz="2000" dirty="0"/>
              <a:t>pairs </a:t>
            </a:r>
            <a:r>
              <a:rPr lang="en-US" altLang="ja-JP" sz="2000" dirty="0" smtClean="0"/>
              <a:t>locally at the same </a:t>
            </a:r>
            <a:r>
              <a:rPr lang="en-US" altLang="ja-JP" sz="2000" dirty="0" smtClean="0"/>
              <a:t>time</a:t>
            </a:r>
            <a:r>
              <a:rPr lang="ja-JP" altLang="en-US" sz="2000" u="sng" dirty="0"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en-US" altLang="ja-JP" sz="2000" u="sng" dirty="0" smtClean="0">
                <a:uFill>
                  <a:solidFill>
                    <a:srgbClr val="FF0000"/>
                  </a:solidFill>
                </a:uFill>
              </a:rPr>
              <a:t>(</a:t>
            </a:r>
            <a:r>
              <a:rPr lang="en-US" altLang="ja-JP" sz="2000" b="1" u="sng" dirty="0" smtClean="0">
                <a:uFill>
                  <a:solidFill>
                    <a:srgbClr val="FF0000"/>
                  </a:solidFill>
                </a:uFill>
              </a:rPr>
              <a:t>High illuminance condition</a:t>
            </a:r>
            <a:r>
              <a:rPr lang="en-US" altLang="ja-JP" sz="2000" u="sng" dirty="0" smtClean="0">
                <a:uFill>
                  <a:solidFill>
                    <a:srgbClr val="FF0000"/>
                  </a:solidFill>
                </a:uFill>
              </a:rPr>
              <a:t>)</a:t>
            </a:r>
            <a:endParaRPr lang="ja-JP" altLang="en-US" sz="2000" u="sng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="" xmlns:a16="http://schemas.microsoft.com/office/drawing/2014/main" id="{BFE44B90-2902-4728-A333-D18CCD8A2FC1}"/>
              </a:ext>
            </a:extLst>
          </p:cNvPr>
          <p:cNvSpPr/>
          <p:nvPr/>
        </p:nvSpPr>
        <p:spPr>
          <a:xfrm>
            <a:off x="289239" y="3463573"/>
            <a:ext cx="5796000" cy="3263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433659" y="3509591"/>
            <a:ext cx="5547419" cy="3193986"/>
            <a:chOff x="1606532" y="3759140"/>
            <a:chExt cx="4934690" cy="2632352"/>
          </a:xfrm>
        </p:grpSpPr>
        <p:grpSp>
          <p:nvGrpSpPr>
            <p:cNvPr id="13" name="グループ化 12">
              <a:extLst>
                <a:ext uri="{FF2B5EF4-FFF2-40B4-BE49-F238E27FC236}">
                  <a16:creationId xmlns="" xmlns:a16="http://schemas.microsoft.com/office/drawing/2014/main" id="{F7C8E5E9-780E-459B-9D82-20561DB18404}"/>
                </a:ext>
              </a:extLst>
            </p:cNvPr>
            <p:cNvGrpSpPr/>
            <p:nvPr/>
          </p:nvGrpSpPr>
          <p:grpSpPr>
            <a:xfrm>
              <a:off x="4596221" y="5433622"/>
              <a:ext cx="1945001" cy="536350"/>
              <a:chOff x="4217342" y="5315685"/>
              <a:chExt cx="1945001" cy="536350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8" name="テキスト ボックス 17">
                    <a:extLst>
                      <a:ext uri="{FF2B5EF4-FFF2-40B4-BE49-F238E27FC236}">
                        <a16:creationId xmlns="" xmlns:a16="http://schemas.microsoft.com/office/drawing/2014/main" id="{C02EB4DF-2B00-4EDC-AF8C-6888EA3A7861}"/>
                      </a:ext>
                    </a:extLst>
                  </p:cNvPr>
                  <p:cNvSpPr txBox="1"/>
                  <p:nvPr/>
                </p:nvSpPr>
                <p:spPr>
                  <a:xfrm>
                    <a:off x="4301675" y="5315685"/>
                    <a:ext cx="1811072" cy="5326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dirty="0"/>
                      <a:t>Ag</a:t>
                    </a:r>
                    <a:r>
                      <a:rPr lang="en-US" altLang="ja-JP" baseline="-25000" dirty="0"/>
                      <a:t>n-1</a:t>
                    </a:r>
                    <a:r>
                      <a:rPr lang="en-US" altLang="ja-JP" dirty="0"/>
                      <a:t>+Ag</a:t>
                    </a:r>
                    <a:r>
                      <a:rPr lang="en-US" altLang="ja-JP" baseline="30000" dirty="0"/>
                      <a:t>+</a:t>
                    </a:r>
                    <a:r>
                      <a:rPr lang="en-US" altLang="ja-JP" dirty="0"/>
                      <a:t>+e</a:t>
                    </a:r>
                    <a:r>
                      <a:rPr lang="en-US" altLang="ja-JP" baseline="30000" dirty="0"/>
                      <a:t>-</a:t>
                    </a:r>
                    <a:r>
                      <a:rPr lang="ja-JP" altLang="en-US" dirty="0"/>
                      <a:t>→</a:t>
                    </a:r>
                    <a:r>
                      <a:rPr lang="en-US" altLang="ja-JP" dirty="0" err="1"/>
                      <a:t>Ag</a:t>
                    </a:r>
                    <a:r>
                      <a:rPr lang="en-US" altLang="ja-JP" baseline="-25000" dirty="0" err="1"/>
                      <a:t>n</a:t>
                    </a:r>
                    <a:r>
                      <a:rPr lang="en-US" altLang="ja-JP" dirty="0"/>
                      <a:t> </a:t>
                    </a:r>
                  </a:p>
                  <a:p>
                    <a:r>
                      <a:rPr lang="en-US" altLang="ja-JP" dirty="0" smtClean="0"/>
                      <a:t>developable at n</a:t>
                    </a:r>
                    <a14:m>
                      <m:oMath xmlns:m="http://schemas.openxmlformats.org/officeDocument/2006/math">
                        <m:r>
                          <a:rPr lang="en-US" altLang="ja-JP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≥</m:t>
                        </m:r>
                      </m:oMath>
                    </a14:m>
                    <a:r>
                      <a:rPr lang="en-US" altLang="ja-JP" dirty="0" smtClean="0"/>
                      <a:t>4</a:t>
                    </a:r>
                    <a:endParaRPr lang="en-US" altLang="ja-JP" dirty="0">
                      <a:uFill>
                        <a:solidFill>
                          <a:srgbClr val="FF0000"/>
                        </a:solidFill>
                      </a:uFill>
                    </a:endParaRPr>
                  </a:p>
                </p:txBody>
              </p:sp>
            </mc:Choice>
            <mc:Fallback>
              <p:sp>
                <p:nvSpPr>
                  <p:cNvPr id="18" name="テキスト ボックス 17">
                    <a:extLst>
                      <a:ext uri="{FF2B5EF4-FFF2-40B4-BE49-F238E27FC236}">
                        <a16:creationId xmlns="" xmlns:a16="http://schemas.microsoft.com/office/drawing/2014/main" xmlns:a14="http://schemas.microsoft.com/office/drawing/2010/main" id="{C02EB4DF-2B00-4EDC-AF8C-6888EA3A786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01675" y="5315685"/>
                    <a:ext cx="1811072" cy="532680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l="-2395" t="-4717" r="-1796" b="-14151"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吹き出し: 四角形 18">
                <a:extLst>
                  <a:ext uri="{FF2B5EF4-FFF2-40B4-BE49-F238E27FC236}">
                    <a16:creationId xmlns="" xmlns:a16="http://schemas.microsoft.com/office/drawing/2014/main" id="{960398E8-0971-417F-8C5C-DE598BF0CEEE}"/>
                  </a:ext>
                </a:extLst>
              </p:cNvPr>
              <p:cNvSpPr/>
              <p:nvPr/>
            </p:nvSpPr>
            <p:spPr>
              <a:xfrm>
                <a:off x="4217342" y="5316715"/>
                <a:ext cx="1945001" cy="535320"/>
              </a:xfrm>
              <a:prstGeom prst="wedgeRectCallout">
                <a:avLst>
                  <a:gd name="adj1" fmla="val -35129"/>
                  <a:gd name="adj2" fmla="val -81688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cxnSp>
          <p:nvCxnSpPr>
            <p:cNvPr id="23" name="直線コネクタ 22">
              <a:extLst>
                <a:ext uri="{FF2B5EF4-FFF2-40B4-BE49-F238E27FC236}">
                  <a16:creationId xmlns="" xmlns:a16="http://schemas.microsoft.com/office/drawing/2014/main" id="{177D3027-1ED8-4B5E-B5D1-A8A07D8C2B4E}"/>
                </a:ext>
              </a:extLst>
            </p:cNvPr>
            <p:cNvCxnSpPr/>
            <p:nvPr/>
          </p:nvCxnSpPr>
          <p:spPr>
            <a:xfrm>
              <a:off x="2091983" y="4537057"/>
              <a:ext cx="217761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="" xmlns:a16="http://schemas.microsoft.com/office/drawing/2014/main" id="{B8986CCD-D239-4C90-9887-AD717085BE7D}"/>
                </a:ext>
              </a:extLst>
            </p:cNvPr>
            <p:cNvSpPr txBox="1"/>
            <p:nvPr/>
          </p:nvSpPr>
          <p:spPr>
            <a:xfrm>
              <a:off x="3462515" y="4070267"/>
              <a:ext cx="1661675" cy="30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Conduction </a:t>
              </a:r>
              <a:r>
                <a:rPr lang="en-US" altLang="ja-JP" dirty="0" smtClean="0"/>
                <a:t>Band</a:t>
              </a:r>
              <a:endParaRPr lang="ja-JP" altLang="en-US" dirty="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="" xmlns:a16="http://schemas.microsoft.com/office/drawing/2014/main" id="{4ACA85E9-B55C-4F1F-BCF9-C250BE21B252}"/>
                </a:ext>
              </a:extLst>
            </p:cNvPr>
            <p:cNvSpPr txBox="1"/>
            <p:nvPr/>
          </p:nvSpPr>
          <p:spPr>
            <a:xfrm>
              <a:off x="3462515" y="5989930"/>
              <a:ext cx="1436400" cy="30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Valence </a:t>
              </a:r>
              <a:r>
                <a:rPr lang="en-US" altLang="ja-JP" dirty="0" smtClean="0"/>
                <a:t>Band</a:t>
              </a:r>
              <a:endParaRPr lang="en-US" altLang="ja-JP" dirty="0"/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="" xmlns:a16="http://schemas.microsoft.com/office/drawing/2014/main" id="{1E43BD0B-F390-4595-9D2C-B89AC5850DD7}"/>
                </a:ext>
              </a:extLst>
            </p:cNvPr>
            <p:cNvCxnSpPr/>
            <p:nvPr/>
          </p:nvCxnSpPr>
          <p:spPr>
            <a:xfrm>
              <a:off x="2080197" y="5853215"/>
              <a:ext cx="21764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円/楕円 11">
              <a:extLst>
                <a:ext uri="{FF2B5EF4-FFF2-40B4-BE49-F238E27FC236}">
                  <a16:creationId xmlns="" xmlns:a16="http://schemas.microsoft.com/office/drawing/2014/main" id="{21C4A675-30A3-44AE-9536-A28620FE76EC}"/>
                </a:ext>
              </a:extLst>
            </p:cNvPr>
            <p:cNvSpPr/>
            <p:nvPr/>
          </p:nvSpPr>
          <p:spPr>
            <a:xfrm>
              <a:off x="2061925" y="4326529"/>
              <a:ext cx="224166" cy="2076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="" xmlns:a16="http://schemas.microsoft.com/office/drawing/2014/main" id="{C32E15A2-EA3B-4A7E-953E-4ED573D9854C}"/>
                </a:ext>
              </a:extLst>
            </p:cNvPr>
            <p:cNvCxnSpPr/>
            <p:nvPr/>
          </p:nvCxnSpPr>
          <p:spPr>
            <a:xfrm>
              <a:off x="2963023" y="4756297"/>
              <a:ext cx="30099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="" xmlns:a16="http://schemas.microsoft.com/office/drawing/2014/main" id="{57F6D1BF-D1D2-4C2D-96DD-DEAFD8042452}"/>
                </a:ext>
              </a:extLst>
            </p:cNvPr>
            <p:cNvSpPr txBox="1"/>
            <p:nvPr/>
          </p:nvSpPr>
          <p:spPr>
            <a:xfrm>
              <a:off x="1606532" y="3759140"/>
              <a:ext cx="402280" cy="345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/>
                <a:t>E</a:t>
              </a:r>
              <a:endParaRPr lang="ja-JP" altLang="en-US" sz="2000" dirty="0"/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="" xmlns:a16="http://schemas.microsoft.com/office/drawing/2014/main" id="{3B4102F3-DB15-425C-BB76-520B22A3D08C}"/>
                </a:ext>
              </a:extLst>
            </p:cNvPr>
            <p:cNvCxnSpPr>
              <a:cxnSpLocks/>
            </p:cNvCxnSpPr>
            <p:nvPr/>
          </p:nvCxnSpPr>
          <p:spPr>
            <a:xfrm>
              <a:off x="2332226" y="4434529"/>
              <a:ext cx="6898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線矢印コネクタ 30">
              <a:extLst>
                <a:ext uri="{FF2B5EF4-FFF2-40B4-BE49-F238E27FC236}">
                  <a16:creationId xmlns="" xmlns:a16="http://schemas.microsoft.com/office/drawing/2014/main" id="{CE2ACFA7-851A-4D22-B72A-7C68B57B76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08343" y="4012965"/>
              <a:ext cx="0" cy="19283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円/楕円 11">
              <a:extLst>
                <a:ext uri="{FF2B5EF4-FFF2-40B4-BE49-F238E27FC236}">
                  <a16:creationId xmlns="" xmlns:a16="http://schemas.microsoft.com/office/drawing/2014/main" id="{0A9FCE1C-DE84-4590-BBA7-74C5EF401A1A}"/>
                </a:ext>
              </a:extLst>
            </p:cNvPr>
            <p:cNvSpPr/>
            <p:nvPr/>
          </p:nvSpPr>
          <p:spPr>
            <a:xfrm>
              <a:off x="2137086" y="5857107"/>
              <a:ext cx="224166" cy="2076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="" xmlns:a16="http://schemas.microsoft.com/office/drawing/2014/main" id="{05102DD5-3C56-4A57-B08B-B772E2CE37E3}"/>
                </a:ext>
              </a:extLst>
            </p:cNvPr>
            <p:cNvSpPr txBox="1"/>
            <p:nvPr/>
          </p:nvSpPr>
          <p:spPr>
            <a:xfrm>
              <a:off x="2672147" y="4754687"/>
              <a:ext cx="906511" cy="4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dirty="0" err="1" smtClean="0"/>
                <a:t>Frenkel</a:t>
              </a:r>
              <a:r>
                <a:rPr lang="ja-JP" altLang="en-US" sz="1400" dirty="0" smtClean="0"/>
                <a:t> </a:t>
              </a:r>
              <a:r>
                <a:rPr lang="en-US" altLang="ja-JP" sz="1400" dirty="0" smtClean="0"/>
                <a:t>defects</a:t>
              </a:r>
              <a:endParaRPr lang="en-US" altLang="ja-JP" sz="1400" dirty="0"/>
            </a:p>
          </p:txBody>
        </p:sp>
        <p:cxnSp>
          <p:nvCxnSpPr>
            <p:cNvPr id="34" name="直線矢印コネクタ 33">
              <a:extLst>
                <a:ext uri="{FF2B5EF4-FFF2-40B4-BE49-F238E27FC236}">
                  <a16:creationId xmlns="" xmlns:a16="http://schemas.microsoft.com/office/drawing/2014/main" id="{EA915092-3F29-4EA9-AE3D-A60D1875C9B9}"/>
                </a:ext>
              </a:extLst>
            </p:cNvPr>
            <p:cNvCxnSpPr/>
            <p:nvPr/>
          </p:nvCxnSpPr>
          <p:spPr>
            <a:xfrm>
              <a:off x="3055939" y="4567000"/>
              <a:ext cx="0" cy="148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矢印コネクタ 34">
              <a:extLst>
                <a:ext uri="{FF2B5EF4-FFF2-40B4-BE49-F238E27FC236}">
                  <a16:creationId xmlns="" xmlns:a16="http://schemas.microsoft.com/office/drawing/2014/main" id="{5B8DF6F7-8820-4E5C-B9E7-FC8424C5AA8F}"/>
                </a:ext>
              </a:extLst>
            </p:cNvPr>
            <p:cNvCxnSpPr/>
            <p:nvPr/>
          </p:nvCxnSpPr>
          <p:spPr>
            <a:xfrm flipV="1">
              <a:off x="3138962" y="4577069"/>
              <a:ext cx="0" cy="1483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矢印コネクタ 35">
              <a:extLst>
                <a:ext uri="{FF2B5EF4-FFF2-40B4-BE49-F238E27FC236}">
                  <a16:creationId xmlns="" xmlns:a16="http://schemas.microsoft.com/office/drawing/2014/main" id="{6C049B64-1467-4E43-8D4B-A635AC01FFA4}"/>
                </a:ext>
              </a:extLst>
            </p:cNvPr>
            <p:cNvCxnSpPr/>
            <p:nvPr/>
          </p:nvCxnSpPr>
          <p:spPr>
            <a:xfrm>
              <a:off x="4003631" y="4554910"/>
              <a:ext cx="0" cy="3263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="" xmlns:a16="http://schemas.microsoft.com/office/drawing/2014/main" id="{CB4BA430-1157-4218-AD67-06670577F787}"/>
                </a:ext>
              </a:extLst>
            </p:cNvPr>
            <p:cNvCxnSpPr/>
            <p:nvPr/>
          </p:nvCxnSpPr>
          <p:spPr>
            <a:xfrm>
              <a:off x="3855462" y="5017740"/>
              <a:ext cx="32023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="" xmlns:a16="http://schemas.microsoft.com/office/drawing/2014/main" id="{0BA9F880-8BA2-409F-BF73-F042D6994AC7}"/>
                </a:ext>
              </a:extLst>
            </p:cNvPr>
            <p:cNvSpPr txBox="1"/>
            <p:nvPr/>
          </p:nvSpPr>
          <p:spPr>
            <a:xfrm>
              <a:off x="1977195" y="3996381"/>
              <a:ext cx="932880" cy="30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electron</a:t>
              </a:r>
              <a:endParaRPr lang="ja-JP" altLang="en-US" dirty="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="" xmlns:a16="http://schemas.microsoft.com/office/drawing/2014/main" id="{7AC4B926-06C7-46AA-81D8-0AF7955875E4}"/>
                </a:ext>
              </a:extLst>
            </p:cNvPr>
            <p:cNvSpPr txBox="1"/>
            <p:nvPr/>
          </p:nvSpPr>
          <p:spPr>
            <a:xfrm>
              <a:off x="1994511" y="6087104"/>
              <a:ext cx="714727" cy="30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hole</a:t>
              </a:r>
              <a:endParaRPr lang="ja-JP" altLang="en-US" dirty="0"/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="" xmlns:a16="http://schemas.microsoft.com/office/drawing/2014/main" id="{42F2E9E0-285F-475D-A3B3-33171BEF0AB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07736" y="4605871"/>
              <a:ext cx="120652" cy="304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42" name="グループ化 41">
              <a:extLst>
                <a:ext uri="{FF2B5EF4-FFF2-40B4-BE49-F238E27FC236}">
                  <a16:creationId xmlns="" xmlns:a16="http://schemas.microsoft.com/office/drawing/2014/main" id="{9945D61F-7A7B-4FC1-83DE-E19AB572D74E}"/>
                </a:ext>
              </a:extLst>
            </p:cNvPr>
            <p:cNvGrpSpPr/>
            <p:nvPr/>
          </p:nvGrpSpPr>
          <p:grpSpPr>
            <a:xfrm>
              <a:off x="1823338" y="4938029"/>
              <a:ext cx="1100840" cy="514508"/>
              <a:chOff x="-1570563" y="3900657"/>
              <a:chExt cx="1100840" cy="514508"/>
            </a:xfrm>
          </p:grpSpPr>
          <p:sp>
            <p:nvSpPr>
              <p:cNvPr id="43" name="楕円 42">
                <a:extLst>
                  <a:ext uri="{FF2B5EF4-FFF2-40B4-BE49-F238E27FC236}">
                    <a16:creationId xmlns="" xmlns:a16="http://schemas.microsoft.com/office/drawing/2014/main" id="{58C89BED-4DAD-4708-B7F2-2E5AD8A311CF}"/>
                  </a:ext>
                </a:extLst>
              </p:cNvPr>
              <p:cNvSpPr/>
              <p:nvPr/>
            </p:nvSpPr>
            <p:spPr>
              <a:xfrm>
                <a:off x="-1448452" y="3913201"/>
                <a:ext cx="900605" cy="501964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="" xmlns:a16="http://schemas.microsoft.com/office/drawing/2014/main" id="{DD1E72C5-18D0-418A-9F4D-F98E405C0B05}"/>
                  </a:ext>
                </a:extLst>
              </p:cNvPr>
              <p:cNvSpPr txBox="1"/>
              <p:nvPr/>
            </p:nvSpPr>
            <p:spPr>
              <a:xfrm>
                <a:off x="-1570563" y="3900657"/>
                <a:ext cx="1100840" cy="481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 smtClean="0"/>
                  <a:t>energy</a:t>
                </a:r>
              </a:p>
              <a:p>
                <a:pPr algn="ctr"/>
                <a:r>
                  <a:rPr lang="en-US" altLang="ja-JP" sz="1600" dirty="0" smtClean="0"/>
                  <a:t>deposition</a:t>
                </a:r>
                <a:endParaRPr lang="ja-JP" altLang="en-US" sz="1600" dirty="0"/>
              </a:p>
            </p:txBody>
          </p:sp>
        </p:grpSp>
        <p:cxnSp>
          <p:nvCxnSpPr>
            <p:cNvPr id="45" name="直線矢印コネクタ 44">
              <a:extLst>
                <a:ext uri="{FF2B5EF4-FFF2-40B4-BE49-F238E27FC236}">
                  <a16:creationId xmlns="" xmlns:a16="http://schemas.microsoft.com/office/drawing/2014/main" id="{63DFB0FF-B43A-4A2F-97E2-DE0AE45A4F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4236" y="5311270"/>
              <a:ext cx="53749" cy="5071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>
              <a:extLst>
                <a:ext uri="{FF2B5EF4-FFF2-40B4-BE49-F238E27FC236}">
                  <a16:creationId xmlns="" xmlns:a16="http://schemas.microsoft.com/office/drawing/2014/main" id="{34EF7762-2029-4CD0-8806-455E93E01E88}"/>
                </a:ext>
              </a:extLst>
            </p:cNvPr>
            <p:cNvCxnSpPr>
              <a:cxnSpLocks/>
            </p:cNvCxnSpPr>
            <p:nvPr/>
          </p:nvCxnSpPr>
          <p:spPr>
            <a:xfrm>
              <a:off x="3179189" y="4423431"/>
              <a:ext cx="6898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円/楕円 12">
              <a:extLst>
                <a:ext uri="{FF2B5EF4-FFF2-40B4-BE49-F238E27FC236}">
                  <a16:creationId xmlns="" xmlns:a16="http://schemas.microsoft.com/office/drawing/2014/main" id="{C5D5D7A4-360A-46DB-9A25-B54ACE80827E}"/>
                </a:ext>
              </a:extLst>
            </p:cNvPr>
            <p:cNvSpPr/>
            <p:nvPr/>
          </p:nvSpPr>
          <p:spPr>
            <a:xfrm>
              <a:off x="3907222" y="4895884"/>
              <a:ext cx="224166" cy="20768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cxnSp>
          <p:nvCxnSpPr>
            <p:cNvPr id="49" name="直線矢印コネクタ 48">
              <a:extLst>
                <a:ext uri="{FF2B5EF4-FFF2-40B4-BE49-F238E27FC236}">
                  <a16:creationId xmlns="" xmlns:a16="http://schemas.microsoft.com/office/drawing/2014/main" id="{18194E2A-A77C-45D3-A396-13E45D11A203}"/>
                </a:ext>
              </a:extLst>
            </p:cNvPr>
            <p:cNvCxnSpPr/>
            <p:nvPr/>
          </p:nvCxnSpPr>
          <p:spPr>
            <a:xfrm flipH="1">
              <a:off x="4393924" y="4886553"/>
              <a:ext cx="26431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円/楕円 6">
              <a:extLst>
                <a:ext uri="{FF2B5EF4-FFF2-40B4-BE49-F238E27FC236}">
                  <a16:creationId xmlns="" xmlns:a16="http://schemas.microsoft.com/office/drawing/2014/main" id="{7A27B1C8-8129-4859-A5EF-D684D52AF8BF}"/>
                </a:ext>
              </a:extLst>
            </p:cNvPr>
            <p:cNvSpPr/>
            <p:nvPr/>
          </p:nvSpPr>
          <p:spPr>
            <a:xfrm>
              <a:off x="4143639" y="4895884"/>
              <a:ext cx="224166" cy="20768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="" xmlns:a16="http://schemas.microsoft.com/office/drawing/2014/main" id="{F23C65A8-5700-4A55-8E27-A6A23F43709E}"/>
                </a:ext>
              </a:extLst>
            </p:cNvPr>
            <p:cNvSpPr txBox="1"/>
            <p:nvPr/>
          </p:nvSpPr>
          <p:spPr>
            <a:xfrm>
              <a:off x="4329977" y="4589179"/>
              <a:ext cx="1641519" cy="304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Silver ion</a:t>
              </a:r>
              <a:endParaRPr lang="ja-JP" altLang="en-US" dirty="0"/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="" xmlns:a16="http://schemas.microsoft.com/office/drawing/2014/main" id="{5167581D-C48A-4F02-B761-463E23EA291B}"/>
              </a:ext>
            </a:extLst>
          </p:cNvPr>
          <p:cNvSpPr txBox="1"/>
          <p:nvPr/>
        </p:nvSpPr>
        <p:spPr>
          <a:xfrm>
            <a:off x="6408211" y="5821027"/>
            <a:ext cx="5397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FF0000"/>
                </a:solidFill>
              </a:rPr>
              <a:t>Can we get more information about Ag core creation mechanism from luminescence?</a:t>
            </a:r>
          </a:p>
        </p:txBody>
      </p:sp>
      <p:sp>
        <p:nvSpPr>
          <p:cNvPr id="67" name="矢印: 下 66">
            <a:extLst>
              <a:ext uri="{FF2B5EF4-FFF2-40B4-BE49-F238E27FC236}">
                <a16:creationId xmlns="" xmlns:a16="http://schemas.microsoft.com/office/drawing/2014/main" id="{69415520-F924-4743-9C3F-BC602B160A8A}"/>
              </a:ext>
            </a:extLst>
          </p:cNvPr>
          <p:cNvSpPr/>
          <p:nvPr/>
        </p:nvSpPr>
        <p:spPr>
          <a:xfrm>
            <a:off x="8290105" y="4516726"/>
            <a:ext cx="1179107" cy="528541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="" xmlns:a16="http://schemas.microsoft.com/office/drawing/2014/main" id="{6CCF1269-6D10-4B94-B64B-0E45CEB4A45C}"/>
              </a:ext>
            </a:extLst>
          </p:cNvPr>
          <p:cNvSpPr txBox="1"/>
          <p:nvPr/>
        </p:nvSpPr>
        <p:spPr>
          <a:xfrm>
            <a:off x="1448217" y="3275982"/>
            <a:ext cx="31952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Ag core creation mechanism</a:t>
            </a:r>
            <a:endParaRPr lang="ja-JP" altLang="en-US" sz="2000" b="1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209319" y="365125"/>
            <a:ext cx="11982681" cy="132556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Motivation 2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/>
              <a:t>Elucidation of detection mechanism for charged particles</a:t>
            </a:r>
            <a:endParaRPr kumimoji="1"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47185"/>
              </p:ext>
            </p:extLst>
          </p:nvPr>
        </p:nvGraphicFramePr>
        <p:xfrm>
          <a:off x="1066107" y="1703750"/>
          <a:ext cx="10243505" cy="148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109"/>
                <a:gridCol w="3106455"/>
                <a:gridCol w="4784941"/>
              </a:tblGrid>
              <a:tr h="383736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dE</a:t>
                      </a:r>
                      <a:r>
                        <a:rPr kumimoji="1" lang="en-US" altLang="ja-JP" dirty="0" smtClean="0"/>
                        <a:t>/dx in </a:t>
                      </a:r>
                      <a:r>
                        <a:rPr kumimoji="1" lang="en-US" altLang="ja-JP" baseline="0" dirty="0" err="1" smtClean="0"/>
                        <a:t>AgBr</a:t>
                      </a:r>
                      <a:r>
                        <a:rPr kumimoji="1" lang="en-US" altLang="ja-JP" baseline="0" dirty="0" smtClean="0"/>
                        <a:t> crystal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Number of e-h pairs created in 40nm </a:t>
                      </a:r>
                      <a:r>
                        <a:rPr kumimoji="1" lang="en-US" altLang="ja-JP" dirty="0" err="1" smtClean="0"/>
                        <a:t>AgBr</a:t>
                      </a:r>
                      <a:r>
                        <a:rPr kumimoji="1" lang="en-US" altLang="ja-JP" dirty="0" smtClean="0"/>
                        <a:t>*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39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5.48</a:t>
                      </a:r>
                      <a:r>
                        <a:rPr kumimoji="1" lang="en-US" altLang="ja-JP" baseline="0" dirty="0" smtClean="0"/>
                        <a:t> MeV </a:t>
                      </a:r>
                      <a:r>
                        <a:rPr kumimoji="1" lang="en-US" altLang="ja-JP" baseline="0" dirty="0" smtClean="0">
                          <a:latin typeface="Symbol" panose="05050102010706020507" pitchFamily="18" charset="2"/>
                        </a:rPr>
                        <a:t>a</a:t>
                      </a:r>
                      <a:r>
                        <a:rPr kumimoji="1" lang="en-US" altLang="ja-JP" baseline="0" dirty="0" smtClean="0"/>
                        <a:t>-ray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300 (</a:t>
                      </a:r>
                      <a:r>
                        <a:rPr kumimoji="1" lang="en-US" altLang="ja-JP" dirty="0" err="1" smtClean="0"/>
                        <a:t>keV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2000 (/fs)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39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 </a:t>
                      </a:r>
                      <a:r>
                        <a:rPr kumimoji="1" lang="en-US" altLang="ja-JP" dirty="0" err="1" smtClean="0"/>
                        <a:t>keV</a:t>
                      </a: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kumimoji="1" lang="en-US" altLang="ja-JP" dirty="0" smtClean="0"/>
                        <a:t>-ray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 (</a:t>
                      </a:r>
                      <a:r>
                        <a:rPr kumimoji="1" lang="en-US" altLang="ja-JP" dirty="0" err="1" smtClean="0"/>
                        <a:t>keV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100 (/fs)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3958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1kW </a:t>
                      </a:r>
                      <a:r>
                        <a:rPr kumimoji="1" lang="en-US" altLang="ja-JP" dirty="0" smtClean="0"/>
                        <a:t>pulse</a:t>
                      </a:r>
                      <a:r>
                        <a:rPr kumimoji="1" lang="en-US" altLang="ja-JP" baseline="0" dirty="0" smtClean="0"/>
                        <a:t> laser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0.001 (/fs)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745930" y="5105037"/>
            <a:ext cx="3957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Recombination is probably dominant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/>
              <a:t>Ag core creation probability</a:t>
            </a:r>
            <a:r>
              <a:rPr lang="en-US" altLang="ja-JP" dirty="0" smtClean="0"/>
              <a:t> </a:t>
            </a:r>
            <a:r>
              <a:rPr lang="en-US" altLang="ja-JP" dirty="0"/>
              <a:t>decrease</a:t>
            </a:r>
            <a:endParaRPr lang="en-US" altLang="ja-JP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785814" y="5085053"/>
            <a:ext cx="1516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Latent </a:t>
            </a:r>
            <a:r>
              <a:rPr lang="en-US" altLang="ja-JP" dirty="0" smtClean="0"/>
              <a:t>image</a:t>
            </a:r>
            <a:endParaRPr lang="en-US" altLang="ja-JP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875442" y="3543898"/>
            <a:ext cx="3287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*</a:t>
            </a:r>
            <a:r>
              <a:rPr lang="en-US" altLang="ja-JP" dirty="0"/>
              <a:t>Knowledge on </a:t>
            </a:r>
            <a:r>
              <a:rPr lang="en-US" altLang="ja-JP" dirty="0" smtClean="0"/>
              <a:t>photoexcitation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604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カギ線コネクタ 35"/>
          <p:cNvCxnSpPr/>
          <p:nvPr/>
        </p:nvCxnSpPr>
        <p:spPr>
          <a:xfrm flipV="1">
            <a:off x="4448004" y="1638745"/>
            <a:ext cx="1225329" cy="1045042"/>
          </a:xfrm>
          <a:prstGeom prst="bentConnector3">
            <a:avLst>
              <a:gd name="adj1" fmla="val 63823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5546947" y="3181419"/>
            <a:ext cx="1477798" cy="4042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USB </a:t>
            </a:r>
            <a:r>
              <a:rPr kumimoji="1" lang="ja-JP" altLang="en-US" dirty="0" smtClean="0">
                <a:solidFill>
                  <a:schemeClr val="tx1"/>
                </a:solidFill>
              </a:rPr>
              <a:t>→ </a:t>
            </a:r>
            <a:r>
              <a:rPr lang="en-US" altLang="ja-JP" dirty="0" smtClean="0">
                <a:solidFill>
                  <a:schemeClr val="tx1"/>
                </a:solidFill>
              </a:rPr>
              <a:t>UART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677169" y="1187193"/>
            <a:ext cx="1217354" cy="6065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Amplifier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x20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13399" y="2096829"/>
            <a:ext cx="1748692" cy="7842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Power </a:t>
            </a:r>
            <a:r>
              <a:rPr lang="en-US" altLang="ja-JP" dirty="0" smtClean="0">
                <a:solidFill>
                  <a:schemeClr val="tx1"/>
                </a:solidFill>
              </a:rPr>
              <a:t>Supply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for MPPC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C11204-01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9" name="直線矢印コネクタ 8"/>
          <p:cNvCxnSpPr>
            <a:stCxn id="4" idx="0"/>
            <a:endCxn id="7" idx="2"/>
          </p:cNvCxnSpPr>
          <p:nvPr/>
        </p:nvCxnSpPr>
        <p:spPr>
          <a:xfrm flipV="1">
            <a:off x="6285846" y="2881090"/>
            <a:ext cx="1899" cy="3003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2861036" y="2358621"/>
            <a:ext cx="1586968" cy="67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±5V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Power Supply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4448004" y="2687193"/>
            <a:ext cx="9653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5091280" y="1097238"/>
            <a:ext cx="2265317" cy="25745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6" name="直線矢印コネクタ 25"/>
          <p:cNvCxnSpPr>
            <a:stCxn id="6" idx="1"/>
          </p:cNvCxnSpPr>
          <p:nvPr/>
        </p:nvCxnSpPr>
        <p:spPr>
          <a:xfrm flipH="1">
            <a:off x="4199419" y="1490463"/>
            <a:ext cx="1477750" cy="855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0178288" y="798276"/>
            <a:ext cx="1375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Cryostat</a:t>
            </a:r>
            <a:endParaRPr kumimoji="1" lang="ja-JP" altLang="en-US" sz="2400" b="1" dirty="0"/>
          </a:p>
        </p:txBody>
      </p:sp>
      <p:sp>
        <p:nvSpPr>
          <p:cNvPr id="132" name="正方形/長方形 131"/>
          <p:cNvSpPr/>
          <p:nvPr/>
        </p:nvSpPr>
        <p:spPr>
          <a:xfrm>
            <a:off x="8250770" y="4575854"/>
            <a:ext cx="2556000" cy="198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068198" y="373842"/>
            <a:ext cx="2201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Hamamatsu C12332-01 module</a:t>
            </a:r>
            <a:endParaRPr kumimoji="1" lang="ja-JP" altLang="en-US" sz="2000" dirty="0"/>
          </a:p>
        </p:txBody>
      </p:sp>
      <p:cxnSp>
        <p:nvCxnSpPr>
          <p:cNvPr id="59" name="カギ線コネクタ 58"/>
          <p:cNvCxnSpPr>
            <a:stCxn id="240" idx="0"/>
            <a:endCxn id="4" idx="1"/>
          </p:cNvCxnSpPr>
          <p:nvPr/>
        </p:nvCxnSpPr>
        <p:spPr>
          <a:xfrm rot="5400000" flipH="1" flipV="1">
            <a:off x="3475448" y="2187764"/>
            <a:ext cx="875731" cy="3267267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88" name="グループ化 3087"/>
          <p:cNvGrpSpPr/>
          <p:nvPr/>
        </p:nvGrpSpPr>
        <p:grpSpPr>
          <a:xfrm>
            <a:off x="8184285" y="4017072"/>
            <a:ext cx="2674249" cy="2606225"/>
            <a:chOff x="7119257" y="4023585"/>
            <a:chExt cx="1260000" cy="2424239"/>
          </a:xfrm>
        </p:grpSpPr>
        <p:cxnSp>
          <p:nvCxnSpPr>
            <p:cNvPr id="3085" name="直線コネクタ 3084"/>
            <p:cNvCxnSpPr/>
            <p:nvPr/>
          </p:nvCxnSpPr>
          <p:spPr>
            <a:xfrm>
              <a:off x="7135195" y="4023585"/>
              <a:ext cx="0" cy="241200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/>
            <p:cNvCxnSpPr/>
            <p:nvPr/>
          </p:nvCxnSpPr>
          <p:spPr>
            <a:xfrm>
              <a:off x="8365281" y="4035824"/>
              <a:ext cx="0" cy="241200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/>
            <p:cNvCxnSpPr/>
            <p:nvPr/>
          </p:nvCxnSpPr>
          <p:spPr>
            <a:xfrm flipH="1">
              <a:off x="7119257" y="6413813"/>
              <a:ext cx="1260000" cy="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95" name="テキスト ボックス 3094"/>
          <p:cNvSpPr txBox="1"/>
          <p:nvPr/>
        </p:nvSpPr>
        <p:spPr>
          <a:xfrm>
            <a:off x="7803131" y="1412633"/>
            <a:ext cx="1701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 smtClean="0"/>
              <a:t>BNC</a:t>
            </a:r>
            <a:endParaRPr lang="en-US" altLang="ja-JP" sz="1600" b="1" dirty="0"/>
          </a:p>
          <a:p>
            <a:pPr algn="ctr"/>
            <a:r>
              <a:rPr lang="en-US" altLang="ja-JP" sz="1600" b="1" dirty="0" smtClean="0"/>
              <a:t>feedthrough</a:t>
            </a:r>
            <a:endParaRPr kumimoji="1" lang="ja-JP" altLang="en-US" sz="1600" b="1" dirty="0"/>
          </a:p>
        </p:txBody>
      </p:sp>
      <p:cxnSp>
        <p:nvCxnSpPr>
          <p:cNvPr id="143" name="カギ線コネクタ 142"/>
          <p:cNvCxnSpPr>
            <a:stCxn id="3083" idx="0"/>
            <a:endCxn id="6" idx="3"/>
          </p:cNvCxnSpPr>
          <p:nvPr/>
        </p:nvCxnSpPr>
        <p:spPr>
          <a:xfrm rot="16200000" flipV="1">
            <a:off x="8136680" y="248307"/>
            <a:ext cx="119923" cy="2604236"/>
          </a:xfrm>
          <a:prstGeom prst="bentConnector2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グループ化 120"/>
          <p:cNvGrpSpPr/>
          <p:nvPr/>
        </p:nvGrpSpPr>
        <p:grpSpPr>
          <a:xfrm>
            <a:off x="8398093" y="1610386"/>
            <a:ext cx="2304000" cy="4543709"/>
            <a:chOff x="8533467" y="920732"/>
            <a:chExt cx="2304000" cy="4543709"/>
          </a:xfrm>
        </p:grpSpPr>
        <p:sp>
          <p:nvSpPr>
            <p:cNvPr id="31" name="正方形/長方形 30"/>
            <p:cNvSpPr/>
            <p:nvPr/>
          </p:nvSpPr>
          <p:spPr>
            <a:xfrm>
              <a:off x="8818804" y="2987941"/>
              <a:ext cx="1733485" cy="247650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9281316" y="4231074"/>
              <a:ext cx="694703" cy="313073"/>
            </a:xfrm>
            <a:prstGeom prst="rect">
              <a:avLst/>
            </a:prstGeom>
            <a:solidFill>
              <a:srgbClr val="FF0000">
                <a:alpha val="8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b="1" dirty="0" smtClean="0">
                  <a:solidFill>
                    <a:schemeClr val="tx1"/>
                  </a:solidFill>
                </a:rPr>
                <a:t>MPPC</a:t>
              </a:r>
              <a:endParaRPr kumimoji="1" lang="ja-JP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9185366" y="4664790"/>
              <a:ext cx="852245" cy="195686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b="1" dirty="0" smtClean="0">
                  <a:solidFill>
                    <a:schemeClr val="tx1"/>
                  </a:solidFill>
                </a:rPr>
                <a:t>Sample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9053491" y="920732"/>
              <a:ext cx="1260172" cy="4050083"/>
              <a:chOff x="9053491" y="822758"/>
              <a:chExt cx="1260172" cy="4050083"/>
            </a:xfrm>
          </p:grpSpPr>
          <p:sp>
            <p:nvSpPr>
              <p:cNvPr id="3083" name="十字形 3082"/>
              <p:cNvSpPr/>
              <p:nvPr/>
            </p:nvSpPr>
            <p:spPr>
              <a:xfrm>
                <a:off x="9144679" y="822758"/>
                <a:ext cx="978907" cy="979415"/>
              </a:xfrm>
              <a:prstGeom prst="plus">
                <a:avLst>
                  <a:gd name="adj" fmla="val 34563"/>
                </a:avLst>
              </a:prstGeom>
              <a:no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89" name="正方形/長方形 3088"/>
              <p:cNvSpPr/>
              <p:nvPr/>
            </p:nvSpPr>
            <p:spPr>
              <a:xfrm>
                <a:off x="10178551" y="2856297"/>
                <a:ext cx="135112" cy="193341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 flipH="1">
                <a:off x="9053491" y="4771608"/>
                <a:ext cx="1260171" cy="10123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 flipH="1">
                <a:off x="9072978" y="4038759"/>
                <a:ext cx="1094770" cy="8864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cxnSp>
          <p:nvCxnSpPr>
            <p:cNvPr id="156" name="直線コネクタ 155"/>
            <p:cNvCxnSpPr/>
            <p:nvPr/>
          </p:nvCxnSpPr>
          <p:spPr>
            <a:xfrm flipH="1">
              <a:off x="8533467" y="2982155"/>
              <a:ext cx="2304000" cy="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線コネクタ 156"/>
            <p:cNvCxnSpPr/>
            <p:nvPr/>
          </p:nvCxnSpPr>
          <p:spPr>
            <a:xfrm flipH="1">
              <a:off x="8533467" y="2893600"/>
              <a:ext cx="2304000" cy="0"/>
            </a:xfrm>
            <a:prstGeom prst="line">
              <a:avLst/>
            </a:prstGeom>
            <a:ln w="603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6" name="カギ線コネクタ 145"/>
          <p:cNvCxnSpPr>
            <a:stCxn id="3083" idx="1"/>
          </p:cNvCxnSpPr>
          <p:nvPr/>
        </p:nvCxnSpPr>
        <p:spPr>
          <a:xfrm rot="10800000" flipH="1" flipV="1">
            <a:off x="9009305" y="2100094"/>
            <a:ext cx="463988" cy="2820636"/>
          </a:xfrm>
          <a:prstGeom prst="bentConnector4">
            <a:avLst>
              <a:gd name="adj1" fmla="val 99738"/>
              <a:gd name="adj2" fmla="val 58681"/>
            </a:avLst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1" name="直線矢印コネクタ 3090"/>
          <p:cNvCxnSpPr/>
          <p:nvPr/>
        </p:nvCxnSpPr>
        <p:spPr>
          <a:xfrm flipH="1" flipV="1">
            <a:off x="9543363" y="1610385"/>
            <a:ext cx="0" cy="334800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>
            <a:off x="7357285" y="1011007"/>
            <a:ext cx="1734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Coaxial cable</a:t>
            </a:r>
            <a:endParaRPr kumimoji="1" lang="en-US" altLang="ja-JP" b="1" dirty="0" smtClean="0">
              <a:solidFill>
                <a:srgbClr val="FF0000"/>
              </a:solidFill>
            </a:endParaRPr>
          </a:p>
        </p:txBody>
      </p:sp>
      <p:sp>
        <p:nvSpPr>
          <p:cNvPr id="167" name="正方形/長方形 166"/>
          <p:cNvSpPr/>
          <p:nvPr/>
        </p:nvSpPr>
        <p:spPr>
          <a:xfrm>
            <a:off x="7946669" y="1342134"/>
            <a:ext cx="3140431" cy="5412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43373" y="5714585"/>
            <a:ext cx="90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Ga. He</a:t>
            </a:r>
            <a:r>
              <a:rPr kumimoji="1" lang="en-US" altLang="ja-JP" b="1" baseline="-25000" dirty="0" smtClean="0"/>
              <a:t>2</a:t>
            </a:r>
            <a:endParaRPr kumimoji="1" lang="ja-JP" altLang="en-US" b="1" baseline="-250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332253" y="6208211"/>
            <a:ext cx="904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/>
              <a:t>Lq</a:t>
            </a:r>
            <a:r>
              <a:rPr kumimoji="1" lang="en-US" altLang="ja-JP" b="1" dirty="0" smtClean="0"/>
              <a:t>.</a:t>
            </a:r>
            <a:r>
              <a:rPr kumimoji="1" lang="ja-JP" altLang="en-US" b="1" dirty="0" smtClean="0"/>
              <a:t> </a:t>
            </a:r>
            <a:r>
              <a:rPr kumimoji="1" lang="en-US" altLang="ja-JP" b="1" dirty="0" smtClean="0"/>
              <a:t>N</a:t>
            </a:r>
            <a:r>
              <a:rPr kumimoji="1" lang="en-US" altLang="ja-JP" b="1" baseline="-25000" dirty="0" smtClean="0"/>
              <a:t>2</a:t>
            </a:r>
            <a:endParaRPr kumimoji="1" lang="ja-JP" altLang="en-US" sz="1600" b="1" baseline="-25000" dirty="0"/>
          </a:p>
        </p:txBody>
      </p:sp>
      <p:sp>
        <p:nvSpPr>
          <p:cNvPr id="23" name="正方形/長方形 22"/>
          <p:cNvSpPr/>
          <p:nvPr/>
        </p:nvSpPr>
        <p:spPr>
          <a:xfrm rot="5400000">
            <a:off x="10920209" y="4756818"/>
            <a:ext cx="1361267" cy="4460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</a:rPr>
              <a:t>He</a:t>
            </a:r>
            <a:r>
              <a:rPr kumimoji="1" lang="en-US" altLang="ja-JP" sz="2400" b="1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2400" b="1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400" b="1" dirty="0" smtClean="0">
                <a:solidFill>
                  <a:schemeClr val="tx1"/>
                </a:solidFill>
              </a:rPr>
              <a:t>Gas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53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 smtClean="0"/>
              <a:t>Cryostat DAQ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grpSp>
        <p:nvGrpSpPr>
          <p:cNvPr id="39" name="グループ化 38"/>
          <p:cNvGrpSpPr/>
          <p:nvPr/>
        </p:nvGrpSpPr>
        <p:grpSpPr>
          <a:xfrm>
            <a:off x="1108" y="1139904"/>
            <a:ext cx="4441096" cy="1076123"/>
            <a:chOff x="-303273" y="1489292"/>
            <a:chExt cx="4441096" cy="1076123"/>
          </a:xfrm>
        </p:grpSpPr>
        <p:sp>
          <p:nvSpPr>
            <p:cNvPr id="24" name="正方形/長方形 23"/>
            <p:cNvSpPr/>
            <p:nvPr/>
          </p:nvSpPr>
          <p:spPr>
            <a:xfrm>
              <a:off x="1029965" y="1489292"/>
              <a:ext cx="3107858" cy="107612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8" name="テキスト ボックス 137"/>
            <p:cNvSpPr txBox="1"/>
            <p:nvPr/>
          </p:nvSpPr>
          <p:spPr>
            <a:xfrm>
              <a:off x="2753358" y="1557919"/>
              <a:ext cx="1141680" cy="923330"/>
            </a:xfrm>
            <a:prstGeom prst="rect">
              <a:avLst/>
            </a:prstGeom>
            <a:solidFill>
              <a:srgbClr val="FFA19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125Msps,</a:t>
              </a:r>
              <a:endParaRPr kumimoji="1" lang="en-US" altLang="ja-JP" dirty="0" smtClean="0"/>
            </a:p>
            <a:p>
              <a:pPr algn="ctr"/>
              <a:r>
                <a:rPr kumimoji="1" lang="en-US" altLang="ja-JP" dirty="0" smtClean="0"/>
                <a:t>12bit, 8ch</a:t>
              </a:r>
              <a:endParaRPr kumimoji="1" lang="en-US" altLang="ja-JP" dirty="0" smtClean="0"/>
            </a:p>
            <a:p>
              <a:pPr algn="ctr"/>
              <a:r>
                <a:rPr lang="en-US" altLang="ja-JP" dirty="0" smtClean="0"/>
                <a:t>ADC</a:t>
              </a:r>
              <a:endParaRPr kumimoji="1" lang="ja-JP" altLang="en-US" dirty="0"/>
            </a:p>
          </p:txBody>
        </p:sp>
        <p:sp>
          <p:nvSpPr>
            <p:cNvPr id="139" name="テキスト ボックス 138"/>
            <p:cNvSpPr txBox="1"/>
            <p:nvPr/>
          </p:nvSpPr>
          <p:spPr>
            <a:xfrm>
              <a:off x="-303273" y="1837550"/>
              <a:ext cx="14863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/>
                <a:t>Cosmo-Z</a:t>
              </a:r>
              <a:endParaRPr kumimoji="1" lang="ja-JP" altLang="en-US" sz="2000" dirty="0"/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1119997" y="1694897"/>
              <a:ext cx="1470648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dirty="0" smtClean="0"/>
                <a:t>ZYNQ</a:t>
              </a:r>
            </a:p>
            <a:p>
              <a:pPr algn="ctr"/>
              <a:r>
                <a:rPr lang="en-US" altLang="ja-JP" dirty="0" smtClean="0"/>
                <a:t>(Xilinx FPGA)</a:t>
              </a:r>
              <a:endParaRPr kumimoji="1" lang="ja-JP" altLang="en-US" dirty="0"/>
            </a:p>
          </p:txBody>
        </p:sp>
        <p:cxnSp>
          <p:nvCxnSpPr>
            <p:cNvPr id="16" name="直線コネクタ 15"/>
            <p:cNvCxnSpPr>
              <a:stCxn id="138" idx="1"/>
              <a:endCxn id="140" idx="3"/>
            </p:cNvCxnSpPr>
            <p:nvPr/>
          </p:nvCxnSpPr>
          <p:spPr>
            <a:xfrm flipH="1" flipV="1">
              <a:off x="2590645" y="2018063"/>
              <a:ext cx="162713" cy="15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テキスト ボックス 140"/>
          <p:cNvSpPr txBox="1"/>
          <p:nvPr/>
        </p:nvSpPr>
        <p:spPr>
          <a:xfrm>
            <a:off x="6211453" y="4229450"/>
            <a:ext cx="114168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500ksps</a:t>
            </a:r>
            <a:r>
              <a:rPr kumimoji="1" lang="en-US" altLang="ja-JP" dirty="0" smtClean="0"/>
              <a:t>,</a:t>
            </a:r>
            <a:endParaRPr kumimoji="1" lang="en-US" altLang="ja-JP" dirty="0" smtClean="0"/>
          </a:p>
          <a:p>
            <a:pPr algn="ctr"/>
            <a:r>
              <a:rPr kumimoji="1" lang="en-US" altLang="ja-JP" dirty="0" smtClean="0"/>
              <a:t>12bit, 8ch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ADC</a:t>
            </a:r>
            <a:endParaRPr kumimoji="1" lang="ja-JP" altLang="en-US" dirty="0"/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4577157" y="4373390"/>
            <a:ext cx="1470648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Cyclone V</a:t>
            </a:r>
            <a:endParaRPr kumimoji="1" lang="en-US" altLang="ja-JP" dirty="0" smtClean="0"/>
          </a:p>
          <a:p>
            <a:pPr algn="ctr"/>
            <a:r>
              <a:rPr lang="en-US" altLang="ja-JP" dirty="0" smtClean="0"/>
              <a:t>(Altera FPGA)</a:t>
            </a:r>
            <a:endParaRPr kumimoji="1" lang="ja-JP" altLang="en-US" dirty="0"/>
          </a:p>
        </p:txBody>
      </p:sp>
      <p:sp>
        <p:nvSpPr>
          <p:cNvPr id="145" name="正方形/長方形 144"/>
          <p:cNvSpPr/>
          <p:nvPr/>
        </p:nvSpPr>
        <p:spPr>
          <a:xfrm>
            <a:off x="4455278" y="4166706"/>
            <a:ext cx="3053380" cy="10560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5148553" y="3794950"/>
            <a:ext cx="14863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Atlas</a:t>
            </a:r>
            <a:r>
              <a:rPr lang="en-US" altLang="ja-JP" sz="2000" dirty="0" smtClean="0"/>
              <a:t>-</a:t>
            </a:r>
            <a:r>
              <a:rPr lang="en-US" altLang="ja-JP" sz="2000" dirty="0" err="1" smtClean="0"/>
              <a:t>SoC</a:t>
            </a:r>
            <a:endParaRPr kumimoji="1" lang="ja-JP" altLang="en-US" sz="2000" dirty="0"/>
          </a:p>
        </p:txBody>
      </p:sp>
      <p:cxnSp>
        <p:nvCxnSpPr>
          <p:cNvPr id="148" name="直線コネクタ 147"/>
          <p:cNvCxnSpPr>
            <a:stCxn id="141" idx="1"/>
            <a:endCxn id="142" idx="3"/>
          </p:cNvCxnSpPr>
          <p:nvPr/>
        </p:nvCxnSpPr>
        <p:spPr>
          <a:xfrm flipH="1">
            <a:off x="6047805" y="4691115"/>
            <a:ext cx="163648" cy="5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十字形 151"/>
          <p:cNvSpPr/>
          <p:nvPr/>
        </p:nvSpPr>
        <p:spPr>
          <a:xfrm>
            <a:off x="9003343" y="2589430"/>
            <a:ext cx="978907" cy="979415"/>
          </a:xfrm>
          <a:prstGeom prst="plus">
            <a:avLst>
              <a:gd name="adj" fmla="val 34563"/>
            </a:avLst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074" name="カギ線コネクタ 3073"/>
          <p:cNvCxnSpPr>
            <a:stCxn id="152" idx="3"/>
            <a:endCxn id="23" idx="1"/>
          </p:cNvCxnSpPr>
          <p:nvPr/>
        </p:nvCxnSpPr>
        <p:spPr>
          <a:xfrm>
            <a:off x="9982250" y="3079138"/>
            <a:ext cx="1618593" cy="1220065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カギ線コネクタ 200"/>
          <p:cNvCxnSpPr>
            <a:stCxn id="7" idx="3"/>
            <a:endCxn id="3083" idx="1"/>
          </p:cNvCxnSpPr>
          <p:nvPr/>
        </p:nvCxnSpPr>
        <p:spPr>
          <a:xfrm flipV="1">
            <a:off x="7162091" y="2100094"/>
            <a:ext cx="1847214" cy="388866"/>
          </a:xfrm>
          <a:prstGeom prst="bentConnector3">
            <a:avLst>
              <a:gd name="adj1" fmla="val 29722"/>
            </a:avLst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 flipH="1">
            <a:off x="2107942" y="2218028"/>
            <a:ext cx="0" cy="2052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テキスト ボックス 207"/>
          <p:cNvSpPr txBox="1"/>
          <p:nvPr/>
        </p:nvSpPr>
        <p:spPr>
          <a:xfrm>
            <a:off x="1159290" y="2885846"/>
            <a:ext cx="949222" cy="404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TCP/IP</a:t>
            </a:r>
            <a:endParaRPr kumimoji="1" lang="ja-JP" altLang="en-US" sz="2000" dirty="0"/>
          </a:p>
        </p:txBody>
      </p:sp>
      <p:sp>
        <p:nvSpPr>
          <p:cNvPr id="209" name="テキスト ボックス 208"/>
          <p:cNvSpPr txBox="1"/>
          <p:nvPr/>
        </p:nvSpPr>
        <p:spPr>
          <a:xfrm>
            <a:off x="3007548" y="4268936"/>
            <a:ext cx="1117737" cy="41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 smtClean="0"/>
              <a:t>TCP/IP</a:t>
            </a:r>
            <a:endParaRPr kumimoji="1" lang="ja-JP" altLang="en-US" sz="2000" dirty="0"/>
          </a:p>
        </p:txBody>
      </p:sp>
      <p:cxnSp>
        <p:nvCxnSpPr>
          <p:cNvPr id="211" name="直線コネクタ 210"/>
          <p:cNvCxnSpPr>
            <a:stCxn id="145" idx="1"/>
          </p:cNvCxnSpPr>
          <p:nvPr/>
        </p:nvCxnSpPr>
        <p:spPr>
          <a:xfrm flipH="1" flipV="1">
            <a:off x="2749346" y="4691115"/>
            <a:ext cx="1705932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" name="テキスト ボックス 214">
            <a:extLst>
              <a:ext uri="{FF2B5EF4-FFF2-40B4-BE49-F238E27FC236}">
                <a16:creationId xmlns="" xmlns:a16="http://schemas.microsoft.com/office/drawing/2014/main" id="{F09631E1-808A-4E89-86EE-24F9E1C0BA5A}"/>
              </a:ext>
            </a:extLst>
          </p:cNvPr>
          <p:cNvSpPr txBox="1"/>
          <p:nvPr/>
        </p:nvSpPr>
        <p:spPr>
          <a:xfrm>
            <a:off x="132138" y="5465514"/>
            <a:ext cx="603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/>
              <a:t>Fill He gas inside of chamber to keep no condensation</a:t>
            </a:r>
            <a:endParaRPr lang="en-US" altLang="ja-JP" baseline="-25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/>
              <a:t>Adjust amount of Liquid N</a:t>
            </a:r>
            <a:r>
              <a:rPr lang="en-US" altLang="ja-JP" baseline="-25000" dirty="0" smtClean="0"/>
              <a:t>2</a:t>
            </a:r>
            <a:r>
              <a:rPr lang="en-US" altLang="ja-JP" dirty="0"/>
              <a:t> </a:t>
            </a:r>
            <a:r>
              <a:rPr lang="en-US" altLang="ja-JP" dirty="0" smtClean="0"/>
              <a:t>for temperature control</a:t>
            </a:r>
            <a:endParaRPr lang="en-US" altLang="ja-JP" baseline="-25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/>
              <a:t>Photon detector : MPPC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 smtClean="0"/>
              <a:t>MPPC data taking : Cosmo-Z</a:t>
            </a:r>
          </a:p>
        </p:txBody>
      </p:sp>
      <p:sp>
        <p:nvSpPr>
          <p:cNvPr id="179" name="正方形/長方形 178"/>
          <p:cNvSpPr/>
          <p:nvPr/>
        </p:nvSpPr>
        <p:spPr>
          <a:xfrm rot="5400000">
            <a:off x="8540065" y="4633522"/>
            <a:ext cx="934599" cy="2659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</a:rPr>
              <a:t>Pt resistor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217" name="カギ線コネクタ 216"/>
          <p:cNvCxnSpPr>
            <a:stCxn id="152" idx="1"/>
            <a:endCxn id="179" idx="1"/>
          </p:cNvCxnSpPr>
          <p:nvPr/>
        </p:nvCxnSpPr>
        <p:spPr>
          <a:xfrm rot="10800000" flipH="1" flipV="1">
            <a:off x="9003342" y="3079138"/>
            <a:ext cx="4021" cy="1220064"/>
          </a:xfrm>
          <a:prstGeom prst="bentConnector4">
            <a:avLst>
              <a:gd name="adj1" fmla="val 10122358"/>
              <a:gd name="adj2" fmla="val 86512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カギ線コネクタ 224"/>
          <p:cNvCxnSpPr>
            <a:stCxn id="152" idx="1"/>
            <a:endCxn id="141" idx="3"/>
          </p:cNvCxnSpPr>
          <p:nvPr/>
        </p:nvCxnSpPr>
        <p:spPr>
          <a:xfrm rot="10800000" flipV="1">
            <a:off x="7353133" y="3079137"/>
            <a:ext cx="1650210" cy="1611977"/>
          </a:xfrm>
          <a:prstGeom prst="bentConnector3">
            <a:avLst>
              <a:gd name="adj1" fmla="val 74262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正方形/長方形 231"/>
          <p:cNvSpPr/>
          <p:nvPr/>
        </p:nvSpPr>
        <p:spPr>
          <a:xfrm>
            <a:off x="3532902" y="6069690"/>
            <a:ext cx="3820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Thermal sensor : Pt resistor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Pt resistor data taking : Atlas-</a:t>
            </a:r>
            <a:r>
              <a:rPr lang="en-US" altLang="ja-JP" dirty="0" err="1"/>
              <a:t>SoC</a:t>
            </a:r>
            <a:endParaRPr lang="en-US" altLang="ja-JP" dirty="0"/>
          </a:p>
        </p:txBody>
      </p:sp>
      <p:sp>
        <p:nvSpPr>
          <p:cNvPr id="233" name="直方体 232"/>
          <p:cNvSpPr/>
          <p:nvPr/>
        </p:nvSpPr>
        <p:spPr>
          <a:xfrm>
            <a:off x="1575412" y="4989393"/>
            <a:ext cx="1152076" cy="278209"/>
          </a:xfrm>
          <a:prstGeom prst="cube">
            <a:avLst>
              <a:gd name="adj" fmla="val 7534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直方体 239"/>
          <p:cNvSpPr/>
          <p:nvPr/>
        </p:nvSpPr>
        <p:spPr>
          <a:xfrm>
            <a:off x="1757001" y="4259262"/>
            <a:ext cx="1003809" cy="717846"/>
          </a:xfrm>
          <a:prstGeom prst="cube">
            <a:avLst>
              <a:gd name="adj" fmla="val 578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 smtClean="0">
                <a:solidFill>
                  <a:schemeClr val="tx1"/>
                </a:solidFill>
              </a:rPr>
              <a:t>PC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237" name="スライド番号プレースホルダー 2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399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49"/>
    </mc:Choice>
    <mc:Fallback xmlns="">
      <p:transition spd="slow" advTm="4194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815" y="1887963"/>
            <a:ext cx="4258675" cy="47230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Cryostat DAQ (Photograph)</a:t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1026" name="Picture 2" descr="https://lh3.googleusercontent.com/gIegCBjdRKQdWlrMAuicoxLOs1e_fdxwUuz_iW4WUIHsC55HMS-M37og9bIuJ28AyqWV-Uvcwi60KluKfBua5Jxt03z8q425WSHyqaO5ZqeF3j1ICJgznLuOdqiN0c3M0y4kmhXtu3dMjiHTzIqEUzNKNkwktOQFPYB8yO1tGVa-EB-ghW_HS8R9rXBrg5tN1EPuf0gNQ9gcGJG2WaCLAxVsZGVrPSqf7YzbCO4Pd2FaK8HnxgjnG2ANepa3FSjSFyCOMcbIB7ZFMusGYW_an9IoGdsjAmgyu3SsaP4OP9ggbTUGwqBG9oGE9eDa-EEF1iTAWRJdnf6lKL2C3RPIWH8LskuZs4hIeVlwRL1ZGz_6muB-JTDDxdiDlszJ_bT1F9pc9gpQdz2zmEgWPhq1Vp9rVRn0Qk7149PBb0AHY9fctW2cXpnWU0hczcf8xPudKF8x-kQIvUKDzu7_mGQqb2sDmdxAOsGws5iOxMgTKCSDCbaHNGGGYpT1kLyAgnQEx-Oai8HCLTuxadHS_MUF_ghrlYUZsrmJUpdzHaDdMkRcbmSnFzmUqp5JihgigJLz3PlHcMM_OCzINrhH9byhZarazYRZ4lBEqjKuKik=w693-h923-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" t="26411" r="3928" b="9230"/>
          <a:stretch/>
        </p:blipFill>
        <p:spPr bwMode="auto">
          <a:xfrm>
            <a:off x="394055" y="1899382"/>
            <a:ext cx="5014286" cy="453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フリーフォーム 6"/>
          <p:cNvSpPr/>
          <p:nvPr/>
        </p:nvSpPr>
        <p:spPr>
          <a:xfrm>
            <a:off x="4415884" y="2274849"/>
            <a:ext cx="4364560" cy="600554"/>
          </a:xfrm>
          <a:custGeom>
            <a:avLst/>
            <a:gdLst>
              <a:gd name="connsiteX0" fmla="*/ 0 w 4329629"/>
              <a:gd name="connsiteY0" fmla="*/ 0 h 771181"/>
              <a:gd name="connsiteX1" fmla="*/ 1156771 w 4329629"/>
              <a:gd name="connsiteY1" fmla="*/ 110169 h 771181"/>
              <a:gd name="connsiteX2" fmla="*/ 2170323 w 4329629"/>
              <a:gd name="connsiteY2" fmla="*/ 649995 h 771181"/>
              <a:gd name="connsiteX3" fmla="*/ 4329629 w 4329629"/>
              <a:gd name="connsiteY3" fmla="*/ 771181 h 77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629" h="771181">
                <a:moveTo>
                  <a:pt x="0" y="0"/>
                </a:moveTo>
                <a:cubicBezTo>
                  <a:pt x="397525" y="918"/>
                  <a:pt x="795051" y="1837"/>
                  <a:pt x="1156771" y="110169"/>
                </a:cubicBezTo>
                <a:cubicBezTo>
                  <a:pt x="1518491" y="218501"/>
                  <a:pt x="1641513" y="539826"/>
                  <a:pt x="2170323" y="649995"/>
                </a:cubicBezTo>
                <a:cubicBezTo>
                  <a:pt x="2699133" y="760164"/>
                  <a:pt x="3514381" y="765672"/>
                  <a:pt x="4329629" y="771181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4415884" y="577980"/>
            <a:ext cx="5118409" cy="1663416"/>
          </a:xfrm>
          <a:custGeom>
            <a:avLst/>
            <a:gdLst>
              <a:gd name="connsiteX0" fmla="*/ 0 w 5123741"/>
              <a:gd name="connsiteY0" fmla="*/ 1607660 h 1629139"/>
              <a:gd name="connsiteX1" fmla="*/ 1862254 w 5123741"/>
              <a:gd name="connsiteY1" fmla="*/ 1406938 h 1629139"/>
              <a:gd name="connsiteX2" fmla="*/ 3702205 w 5123741"/>
              <a:gd name="connsiteY2" fmla="*/ 13035 h 1629139"/>
              <a:gd name="connsiteX3" fmla="*/ 4906537 w 5123741"/>
              <a:gd name="connsiteY3" fmla="*/ 749016 h 1629139"/>
              <a:gd name="connsiteX4" fmla="*/ 5118410 w 5123741"/>
              <a:gd name="connsiteY4" fmla="*/ 1418089 h 162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3741" h="1629139">
                <a:moveTo>
                  <a:pt x="0" y="1607660"/>
                </a:moveTo>
                <a:cubicBezTo>
                  <a:pt x="622610" y="1640184"/>
                  <a:pt x="1245220" y="1672709"/>
                  <a:pt x="1862254" y="1406938"/>
                </a:cubicBezTo>
                <a:cubicBezTo>
                  <a:pt x="2479288" y="1141167"/>
                  <a:pt x="3194824" y="122689"/>
                  <a:pt x="3702205" y="13035"/>
                </a:cubicBezTo>
                <a:cubicBezTo>
                  <a:pt x="4209586" y="-96619"/>
                  <a:pt x="4670503" y="514840"/>
                  <a:pt x="4906537" y="749016"/>
                </a:cubicBezTo>
                <a:cubicBezTo>
                  <a:pt x="5142571" y="983192"/>
                  <a:pt x="5130490" y="1200640"/>
                  <a:pt x="5118410" y="1418089"/>
                </a:cubicBezTo>
              </a:path>
            </a:pathLst>
          </a:cu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865220" y="544527"/>
            <a:ext cx="2488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MPPC bias voltage cable</a:t>
            </a:r>
            <a:endParaRPr kumimoji="1" lang="ja-JP" altLang="en-US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65386" y="2875403"/>
            <a:ext cx="2265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B0F0"/>
                </a:solidFill>
              </a:rPr>
              <a:t>MPPC signal cable</a:t>
            </a:r>
            <a:endParaRPr kumimoji="1" lang="ja-JP" altLang="en-US" b="1" dirty="0">
              <a:solidFill>
                <a:srgbClr val="00B0F0"/>
              </a:solidFill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5110396" y="3845288"/>
            <a:ext cx="2539339" cy="1136881"/>
          </a:xfrm>
          <a:custGeom>
            <a:avLst/>
            <a:gdLst>
              <a:gd name="connsiteX0" fmla="*/ 3055435 w 3055435"/>
              <a:gd name="connsiteY0" fmla="*/ 492 h 675392"/>
              <a:gd name="connsiteX1" fmla="*/ 1929161 w 3055435"/>
              <a:gd name="connsiteY1" fmla="*/ 100853 h 675392"/>
              <a:gd name="connsiteX2" fmla="*/ 1159727 w 3055435"/>
              <a:gd name="connsiteY2" fmla="*/ 624961 h 675392"/>
              <a:gd name="connsiteX3" fmla="*/ 0 w 3055435"/>
              <a:gd name="connsiteY3" fmla="*/ 624961 h 67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5435" h="675392">
                <a:moveTo>
                  <a:pt x="3055435" y="492"/>
                </a:moveTo>
                <a:cubicBezTo>
                  <a:pt x="2650273" y="-1367"/>
                  <a:pt x="2245112" y="-3225"/>
                  <a:pt x="1929161" y="100853"/>
                </a:cubicBezTo>
                <a:cubicBezTo>
                  <a:pt x="1613210" y="204931"/>
                  <a:pt x="1481254" y="537610"/>
                  <a:pt x="1159727" y="624961"/>
                </a:cubicBezTo>
                <a:cubicBezTo>
                  <a:pt x="838200" y="712312"/>
                  <a:pt x="419100" y="668636"/>
                  <a:pt x="0" y="624961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5110397" y="3734810"/>
            <a:ext cx="2427828" cy="1124733"/>
          </a:xfrm>
          <a:custGeom>
            <a:avLst/>
            <a:gdLst>
              <a:gd name="connsiteX0" fmla="*/ 3055435 w 3055435"/>
              <a:gd name="connsiteY0" fmla="*/ 492 h 675392"/>
              <a:gd name="connsiteX1" fmla="*/ 1929161 w 3055435"/>
              <a:gd name="connsiteY1" fmla="*/ 100853 h 675392"/>
              <a:gd name="connsiteX2" fmla="*/ 1159727 w 3055435"/>
              <a:gd name="connsiteY2" fmla="*/ 624961 h 675392"/>
              <a:gd name="connsiteX3" fmla="*/ 0 w 3055435"/>
              <a:gd name="connsiteY3" fmla="*/ 624961 h 67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5435" h="675392">
                <a:moveTo>
                  <a:pt x="3055435" y="492"/>
                </a:moveTo>
                <a:cubicBezTo>
                  <a:pt x="2650273" y="-1367"/>
                  <a:pt x="2245112" y="-3225"/>
                  <a:pt x="1929161" y="100853"/>
                </a:cubicBezTo>
                <a:cubicBezTo>
                  <a:pt x="1613210" y="204931"/>
                  <a:pt x="1481254" y="537610"/>
                  <a:pt x="1159727" y="624961"/>
                </a:cubicBezTo>
                <a:cubicBezTo>
                  <a:pt x="838200" y="712312"/>
                  <a:pt x="419100" y="668636"/>
                  <a:pt x="0" y="624961"/>
                </a:cubicBezTo>
              </a:path>
            </a:pathLst>
          </a:cu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36348" y="4994778"/>
            <a:ext cx="2113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Pt resistor cables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4769" y="2222479"/>
            <a:ext cx="2375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± </a:t>
            </a:r>
            <a:r>
              <a:rPr lang="en-US" altLang="ja-JP" b="1" dirty="0" smtClean="0">
                <a:solidFill>
                  <a:schemeClr val="bg1"/>
                </a:solidFill>
              </a:rPr>
              <a:t>5V Power supply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2406" y="3474592"/>
            <a:ext cx="2298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Cosmo-Z</a:t>
            </a:r>
          </a:p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(125Msps, </a:t>
            </a:r>
            <a:r>
              <a:rPr lang="en-US" altLang="ja-JP" b="1" dirty="0">
                <a:solidFill>
                  <a:schemeClr val="bg1"/>
                </a:solidFill>
              </a:rPr>
              <a:t>12bit, 8ch ADC and ZYNQ board)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48760" y="2947664"/>
            <a:ext cx="216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chemeClr val="bg1"/>
                </a:solidFill>
              </a:rPr>
              <a:t>Power supply &amp; </a:t>
            </a:r>
            <a:r>
              <a:rPr lang="en-US" altLang="ja-JP" b="1" dirty="0" err="1" smtClean="0">
                <a:solidFill>
                  <a:schemeClr val="bg1"/>
                </a:solidFill>
              </a:rPr>
              <a:t>Amprifier</a:t>
            </a:r>
            <a:r>
              <a:rPr lang="en-US" altLang="ja-JP" b="1" dirty="0" smtClean="0">
                <a:solidFill>
                  <a:schemeClr val="bg1"/>
                </a:solidFill>
              </a:rPr>
              <a:t> for MPPC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899668" y="4848948"/>
            <a:ext cx="276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Atlas-</a:t>
            </a:r>
            <a:r>
              <a:rPr lang="en-US" altLang="ja-JP" b="1" dirty="0" err="1" smtClean="0">
                <a:solidFill>
                  <a:schemeClr val="bg1"/>
                </a:solidFill>
              </a:rPr>
              <a:t>SoC</a:t>
            </a:r>
            <a:endParaRPr lang="en-US" altLang="ja-JP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(500ksps, </a:t>
            </a:r>
            <a:r>
              <a:rPr lang="en-US" altLang="ja-JP" b="1" dirty="0">
                <a:solidFill>
                  <a:schemeClr val="bg1"/>
                </a:solidFill>
              </a:rPr>
              <a:t>12bit, 8ch ADC and C</a:t>
            </a:r>
            <a:r>
              <a:rPr lang="en-US" altLang="ja-JP" b="1" dirty="0" smtClean="0">
                <a:solidFill>
                  <a:schemeClr val="bg1"/>
                </a:solidFill>
              </a:rPr>
              <a:t>yclone V </a:t>
            </a:r>
            <a:r>
              <a:rPr lang="en-US" altLang="ja-JP" b="1" dirty="0" err="1" smtClean="0">
                <a:solidFill>
                  <a:schemeClr val="bg1"/>
                </a:solidFill>
              </a:rPr>
              <a:t>soc</a:t>
            </a:r>
            <a:r>
              <a:rPr lang="en-US" altLang="ja-JP" b="1" dirty="0" smtClean="0">
                <a:solidFill>
                  <a:schemeClr val="bg1"/>
                </a:solidFill>
              </a:rPr>
              <a:t> </a:t>
            </a:r>
            <a:r>
              <a:rPr lang="en-US" altLang="ja-JP" b="1" dirty="0">
                <a:solidFill>
                  <a:schemeClr val="bg1"/>
                </a:solidFill>
              </a:rPr>
              <a:t>board)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5359" y="5809971"/>
            <a:ext cx="2345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chemeClr val="accent1"/>
                </a:solidFill>
              </a:rPr>
              <a:t>Send data to PC via LAN cables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1183829" y="4489562"/>
            <a:ext cx="109712" cy="12827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>
            <a:off x="2440611" y="5706807"/>
            <a:ext cx="460587" cy="2484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85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" t="8037" r="7001" b="2495"/>
          <a:stretch/>
        </p:blipFill>
        <p:spPr>
          <a:xfrm>
            <a:off x="3857179" y="3722977"/>
            <a:ext cx="4325255" cy="307758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Setup of </a:t>
            </a:r>
            <a:r>
              <a:rPr lang="en-US" altLang="ja-JP" dirty="0" smtClean="0">
                <a:latin typeface="Symbol" panose="05050102010706020507" pitchFamily="18" charset="2"/>
              </a:rPr>
              <a:t>a</a:t>
            </a:r>
            <a:r>
              <a:rPr lang="en-US" altLang="ja-JP" dirty="0" smtClean="0"/>
              <a:t>-ray and </a:t>
            </a:r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r>
              <a:rPr lang="en-US" altLang="ja-JP" dirty="0" smtClean="0"/>
              <a:t>-ray exposure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BCB5-889E-481A-BFC7-D6A5CE49939B}" type="slidenum">
              <a:rPr kumimoji="1" lang="ja-JP" altLang="en-US" smtClean="0"/>
              <a:t>9</a:t>
            </a:fld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8200" y="4829272"/>
            <a:ext cx="30676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aseline="30000" dirty="0" smtClean="0"/>
              <a:t>241</a:t>
            </a:r>
            <a:r>
              <a:rPr kumimoji="1" lang="en-US" altLang="ja-JP" sz="2000" dirty="0" smtClean="0"/>
              <a:t>Am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RI</a:t>
            </a:r>
            <a:endParaRPr kumimoji="1" lang="en-US" altLang="ja-JP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-ray :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5.48MeV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 smtClean="0">
                <a:solidFill>
                  <a:srgbClr val="0070C0"/>
                </a:solidFill>
                <a:latin typeface="Symbol" panose="05050102010706020507" pitchFamily="18" charset="2"/>
              </a:rPr>
              <a:t>g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-ray : 10</a:t>
            </a:r>
            <a:r>
              <a:rPr lang="ja-JP" altLang="en-US" sz="2000" b="1" dirty="0">
                <a:solidFill>
                  <a:srgbClr val="0070C0"/>
                </a:solidFill>
              </a:rPr>
              <a:t>～</a:t>
            </a:r>
            <a:r>
              <a:rPr lang="en-US" altLang="ja-JP" sz="2000" b="1" dirty="0" smtClean="0">
                <a:solidFill>
                  <a:srgbClr val="0070C0"/>
                </a:solidFill>
              </a:rPr>
              <a:t>60keV</a:t>
            </a: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1" dirty="0" smtClean="0"/>
              <a:t>Rate to forward : 33 Hz</a:t>
            </a:r>
            <a:endParaRPr lang="en-US" altLang="ja-JP" sz="2000" b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04915" y="5651099"/>
            <a:ext cx="3059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Black</a:t>
            </a:r>
            <a:r>
              <a:rPr lang="ja-JP" altLang="en-US" b="1" dirty="0" smtClean="0"/>
              <a:t>：</a:t>
            </a:r>
            <a:r>
              <a:rPr lang="en-US" altLang="ja-JP" b="1" baseline="30000" dirty="0" smtClean="0"/>
              <a:t>241</a:t>
            </a:r>
            <a:r>
              <a:rPr lang="en-US" altLang="ja-JP" b="1" dirty="0" smtClean="0"/>
              <a:t>Am </a:t>
            </a:r>
            <a:r>
              <a:rPr lang="en-US" altLang="ja-JP" b="1" dirty="0" smtClean="0">
                <a:latin typeface="Symbol" panose="05050102010706020507" pitchFamily="18" charset="2"/>
              </a:rPr>
              <a:t>g</a:t>
            </a:r>
            <a:r>
              <a:rPr lang="en-US" altLang="ja-JP" b="1" dirty="0" smtClean="0"/>
              <a:t>-ray spectrum</a:t>
            </a:r>
          </a:p>
          <a:p>
            <a:r>
              <a:rPr lang="en-US" altLang="ja-JP" b="1" dirty="0" smtClean="0">
                <a:solidFill>
                  <a:srgbClr val="0070C0"/>
                </a:solidFill>
              </a:rPr>
              <a:t>Blue</a:t>
            </a:r>
            <a:r>
              <a:rPr kumimoji="1" lang="ja-JP" altLang="en-US" b="1" dirty="0" smtClean="0">
                <a:solidFill>
                  <a:srgbClr val="0070C0"/>
                </a:solidFill>
              </a:rPr>
              <a:t>：</a:t>
            </a:r>
            <a:r>
              <a:rPr kumimoji="1" lang="en-US" altLang="ja-JP" b="1" dirty="0" smtClean="0">
                <a:solidFill>
                  <a:srgbClr val="0070C0"/>
                </a:solidFill>
              </a:rPr>
              <a:t>NIT absorbed spectrum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8295772" y="1227418"/>
            <a:ext cx="3988111" cy="5131259"/>
            <a:chOff x="12287432" y="1857992"/>
            <a:chExt cx="3988111" cy="5131259"/>
          </a:xfrm>
        </p:grpSpPr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E3AF8D87-0FF6-4E46-9FA7-177D9E76AB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004" r="25947" b="53278"/>
            <a:stretch/>
          </p:blipFill>
          <p:spPr>
            <a:xfrm>
              <a:off x="12368221" y="2746882"/>
              <a:ext cx="1654278" cy="1440000"/>
            </a:xfrm>
            <a:prstGeom prst="rect">
              <a:avLst/>
            </a:prstGeom>
          </p:spPr>
        </p:pic>
        <p:sp>
          <p:nvSpPr>
            <p:cNvPr id="13" name="正方形/長方形 12">
              <a:extLst>
                <a:ext uri="{FF2B5EF4-FFF2-40B4-BE49-F238E27FC236}">
                  <a16:creationId xmlns="" xmlns:a16="http://schemas.microsoft.com/office/drawing/2014/main" id="{BAF5663A-A63E-4016-9337-FBC7837B176F}"/>
                </a:ext>
              </a:extLst>
            </p:cNvPr>
            <p:cNvSpPr/>
            <p:nvPr/>
          </p:nvSpPr>
          <p:spPr>
            <a:xfrm>
              <a:off x="12338315" y="1857992"/>
              <a:ext cx="370180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2000" dirty="0" smtClean="0">
                  <a:latin typeface="CMR8"/>
                </a:rPr>
                <a:t>Photon detector</a:t>
              </a:r>
              <a:endParaRPr lang="en-US" altLang="ja-JP" sz="2000" dirty="0" smtClean="0">
                <a:latin typeface="CMR8"/>
              </a:endParaRPr>
            </a:p>
            <a:p>
              <a:r>
                <a:rPr lang="en-US" altLang="ja-JP" sz="2000" dirty="0" smtClean="0">
                  <a:latin typeface="CMR8"/>
                </a:rPr>
                <a:t>VUV-MPPC</a:t>
              </a:r>
              <a:r>
                <a:rPr lang="ja-JP" altLang="en-US" sz="2000" dirty="0" smtClean="0">
                  <a:latin typeface="CMR8"/>
                </a:rPr>
                <a:t> </a:t>
              </a:r>
              <a:r>
                <a:rPr lang="en-US" altLang="ja-JP" sz="2000" dirty="0">
                  <a:latin typeface="CMR8"/>
                </a:rPr>
                <a:t>(S13370-3050CN)</a:t>
              </a:r>
              <a:endParaRPr lang="ja-JP" altLang="en-US" sz="2000" dirty="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="" xmlns:a16="http://schemas.microsoft.com/office/drawing/2014/main" id="{2064C01E-D617-4B8A-857F-4E158B948F9F}"/>
                </a:ext>
              </a:extLst>
            </p:cNvPr>
            <p:cNvGrpSpPr/>
            <p:nvPr/>
          </p:nvGrpSpPr>
          <p:grpSpPr>
            <a:xfrm>
              <a:off x="12611997" y="4466658"/>
              <a:ext cx="2949461" cy="2522593"/>
              <a:chOff x="705679" y="2572577"/>
              <a:chExt cx="2949461" cy="2522593"/>
            </a:xfrm>
          </p:grpSpPr>
          <p:sp>
            <p:nvSpPr>
              <p:cNvPr id="15" name="四角形: 角を丸くする 70">
                <a:extLst>
                  <a:ext uri="{FF2B5EF4-FFF2-40B4-BE49-F238E27FC236}">
                    <a16:creationId xmlns="" xmlns:a16="http://schemas.microsoft.com/office/drawing/2014/main" id="{0078538B-1A0D-4CB0-8D97-60CA05107C90}"/>
                  </a:ext>
                </a:extLst>
              </p:cNvPr>
              <p:cNvSpPr/>
              <p:nvPr/>
            </p:nvSpPr>
            <p:spPr>
              <a:xfrm>
                <a:off x="705679" y="2743960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71">
                <a:extLst>
                  <a:ext uri="{FF2B5EF4-FFF2-40B4-BE49-F238E27FC236}">
                    <a16:creationId xmlns="" xmlns:a16="http://schemas.microsoft.com/office/drawing/2014/main" id="{17A241A1-8C6C-4261-A0BD-72EE3E6EEEB6}"/>
                  </a:ext>
                </a:extLst>
              </p:cNvPr>
              <p:cNvSpPr/>
              <p:nvPr/>
            </p:nvSpPr>
            <p:spPr>
              <a:xfrm>
                <a:off x="705679" y="3402430"/>
                <a:ext cx="526951" cy="527678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72">
                <a:extLst>
                  <a:ext uri="{FF2B5EF4-FFF2-40B4-BE49-F238E27FC236}">
                    <a16:creationId xmlns="" xmlns:a16="http://schemas.microsoft.com/office/drawing/2014/main" id="{67C8E2D2-065B-4C25-BA09-797B80B7D553}"/>
                  </a:ext>
                </a:extLst>
              </p:cNvPr>
              <p:cNvSpPr/>
              <p:nvPr/>
            </p:nvSpPr>
            <p:spPr>
              <a:xfrm>
                <a:off x="705679" y="4060900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73">
                <a:extLst>
                  <a:ext uri="{FF2B5EF4-FFF2-40B4-BE49-F238E27FC236}">
                    <a16:creationId xmlns="" xmlns:a16="http://schemas.microsoft.com/office/drawing/2014/main" id="{9D268967-576A-4415-A5AA-53B468A025B5}"/>
                  </a:ext>
                </a:extLst>
              </p:cNvPr>
              <p:cNvSpPr/>
              <p:nvPr/>
            </p:nvSpPr>
            <p:spPr>
              <a:xfrm>
                <a:off x="1424044" y="2743960"/>
                <a:ext cx="526951" cy="527678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74">
                <a:extLst>
                  <a:ext uri="{FF2B5EF4-FFF2-40B4-BE49-F238E27FC236}">
                    <a16:creationId xmlns="" xmlns:a16="http://schemas.microsoft.com/office/drawing/2014/main" id="{2217675C-E6DB-4404-AB28-A6251E6ACA8E}"/>
                  </a:ext>
                </a:extLst>
              </p:cNvPr>
              <p:cNvSpPr/>
              <p:nvPr/>
            </p:nvSpPr>
            <p:spPr>
              <a:xfrm>
                <a:off x="1424044" y="3402430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75">
                <a:extLst>
                  <a:ext uri="{FF2B5EF4-FFF2-40B4-BE49-F238E27FC236}">
                    <a16:creationId xmlns="" xmlns:a16="http://schemas.microsoft.com/office/drawing/2014/main" id="{13BE44A9-2379-4C53-B777-4389889EAF8D}"/>
                  </a:ext>
                </a:extLst>
              </p:cNvPr>
              <p:cNvSpPr/>
              <p:nvPr/>
            </p:nvSpPr>
            <p:spPr>
              <a:xfrm>
                <a:off x="1424044" y="4060900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四角形: 角を丸くする 76">
                <a:extLst>
                  <a:ext uri="{FF2B5EF4-FFF2-40B4-BE49-F238E27FC236}">
                    <a16:creationId xmlns="" xmlns:a16="http://schemas.microsoft.com/office/drawing/2014/main" id="{727149B6-30D1-4F75-9FF6-C32E8AE5FD93}"/>
                  </a:ext>
                </a:extLst>
              </p:cNvPr>
              <p:cNvSpPr/>
              <p:nvPr/>
            </p:nvSpPr>
            <p:spPr>
              <a:xfrm>
                <a:off x="2142409" y="2741705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77">
                <a:extLst>
                  <a:ext uri="{FF2B5EF4-FFF2-40B4-BE49-F238E27FC236}">
                    <a16:creationId xmlns="" xmlns:a16="http://schemas.microsoft.com/office/drawing/2014/main" id="{7156D72B-C87F-4A06-92E0-BDE8CCE9E324}"/>
                  </a:ext>
                </a:extLst>
              </p:cNvPr>
              <p:cNvSpPr/>
              <p:nvPr/>
            </p:nvSpPr>
            <p:spPr>
              <a:xfrm>
                <a:off x="2142409" y="3402430"/>
                <a:ext cx="526951" cy="527678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四角形: 角を丸くする 78">
                <a:extLst>
                  <a:ext uri="{FF2B5EF4-FFF2-40B4-BE49-F238E27FC236}">
                    <a16:creationId xmlns="" xmlns:a16="http://schemas.microsoft.com/office/drawing/2014/main" id="{A326882D-CAAD-4511-8863-0E2CD9529DDD}"/>
                  </a:ext>
                </a:extLst>
              </p:cNvPr>
              <p:cNvSpPr/>
              <p:nvPr/>
            </p:nvSpPr>
            <p:spPr>
              <a:xfrm>
                <a:off x="2142409" y="4060900"/>
                <a:ext cx="526951" cy="527678"/>
              </a:xfrm>
              <a:prstGeom prst="round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4" name="直線矢印コネクタ 23">
                <a:extLst>
                  <a:ext uri="{FF2B5EF4-FFF2-40B4-BE49-F238E27FC236}">
                    <a16:creationId xmlns="" xmlns:a16="http://schemas.microsoft.com/office/drawing/2014/main" id="{2F670037-FDFC-456E-840E-031313ACA2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87520" y="2789061"/>
                <a:ext cx="1074719" cy="216483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矢印コネクタ 24">
                <a:extLst>
                  <a:ext uri="{FF2B5EF4-FFF2-40B4-BE49-F238E27FC236}">
                    <a16:creationId xmlns="" xmlns:a16="http://schemas.microsoft.com/office/drawing/2014/main" id="{7588D11E-87E5-4F35-938E-4BD740286D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9155" y="2848816"/>
                <a:ext cx="1884862" cy="86706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矢印コネクタ 25">
                <a:extLst>
                  <a:ext uri="{FF2B5EF4-FFF2-40B4-BE49-F238E27FC236}">
                    <a16:creationId xmlns="" xmlns:a16="http://schemas.microsoft.com/office/drawing/2014/main" id="{2C0B549C-1899-4D50-83FB-0BFEF48D17EF}"/>
                  </a:ext>
                </a:extLst>
              </p:cNvPr>
              <p:cNvCxnSpPr>
                <a:cxnSpLocks/>
                <a:stCxn id="27" idx="2"/>
              </p:cNvCxnSpPr>
              <p:nvPr/>
            </p:nvCxnSpPr>
            <p:spPr>
              <a:xfrm flipH="1">
                <a:off x="2405887" y="3188206"/>
                <a:ext cx="601214" cy="121996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爆発: 8 pt 82">
                <a:extLst>
                  <a:ext uri="{FF2B5EF4-FFF2-40B4-BE49-F238E27FC236}">
                    <a16:creationId xmlns="" xmlns:a16="http://schemas.microsoft.com/office/drawing/2014/main" id="{06F4806B-8841-4A5B-B99A-DB3D6ED0B03A}"/>
                  </a:ext>
                </a:extLst>
              </p:cNvPr>
              <p:cNvSpPr/>
              <p:nvPr/>
            </p:nvSpPr>
            <p:spPr>
              <a:xfrm>
                <a:off x="2587840" y="2572577"/>
                <a:ext cx="1067300" cy="615629"/>
              </a:xfrm>
              <a:prstGeom prst="irregularSeal1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ja-JP" sz="1600" dirty="0" smtClean="0">
                    <a:solidFill>
                      <a:sysClr val="windowText" lastClr="000000"/>
                    </a:solidFill>
                  </a:rPr>
                  <a:t>Light</a:t>
                </a:r>
                <a:endParaRPr kumimoji="1" lang="ja-JP" altLang="en-US" sz="1600" dirty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8" name="直線矢印コネクタ 27">
                <a:extLst>
                  <a:ext uri="{FF2B5EF4-FFF2-40B4-BE49-F238E27FC236}">
                    <a16:creationId xmlns="" xmlns:a16="http://schemas.microsoft.com/office/drawing/2014/main" id="{3548A8CE-3FC1-41BD-8E85-278AD1098744}"/>
                  </a:ext>
                </a:extLst>
              </p:cNvPr>
              <p:cNvCxnSpPr>
                <a:cxnSpLocks/>
                <a:endCxn id="17" idx="2"/>
              </p:cNvCxnSpPr>
              <p:nvPr/>
            </p:nvCxnSpPr>
            <p:spPr>
              <a:xfrm flipH="1" flipV="1">
                <a:off x="969155" y="4588578"/>
                <a:ext cx="131738" cy="2507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線矢印コネクタ 28">
                <a:extLst>
                  <a:ext uri="{FF2B5EF4-FFF2-40B4-BE49-F238E27FC236}">
                    <a16:creationId xmlns="" xmlns:a16="http://schemas.microsoft.com/office/drawing/2014/main" id="{756B2C41-E6AE-467E-A1D8-031C5A8210A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51828" y="4588578"/>
                <a:ext cx="139646" cy="25079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直線矢印コネクタ 29">
                <a:extLst>
                  <a:ext uri="{FF2B5EF4-FFF2-40B4-BE49-F238E27FC236}">
                    <a16:creationId xmlns="" xmlns:a16="http://schemas.microsoft.com/office/drawing/2014/main" id="{CD179604-544B-4701-AD60-2A45261336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87519" y="4564903"/>
                <a:ext cx="726274" cy="3525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テキスト ボックス 30">
                <a:extLst>
                  <a:ext uri="{FF2B5EF4-FFF2-40B4-BE49-F238E27FC236}">
                    <a16:creationId xmlns="" xmlns:a16="http://schemas.microsoft.com/office/drawing/2014/main" id="{66F5B0AE-E6B4-4FFF-BAC0-9C645B034482}"/>
                  </a:ext>
                </a:extLst>
              </p:cNvPr>
              <p:cNvSpPr txBox="1"/>
              <p:nvPr/>
            </p:nvSpPr>
            <p:spPr>
              <a:xfrm>
                <a:off x="1006379" y="4756616"/>
                <a:ext cx="72455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600" dirty="0"/>
                  <a:t>pixels</a:t>
                </a:r>
                <a:endParaRPr kumimoji="1" lang="ja-JP" altLang="en-US" sz="1600" dirty="0"/>
              </a:p>
            </p:txBody>
          </p:sp>
        </p:grpSp>
        <p:sp>
          <p:nvSpPr>
            <p:cNvPr id="32" name="正方形/長方形 31">
              <a:extLst>
                <a:ext uri="{FF2B5EF4-FFF2-40B4-BE49-F238E27FC236}">
                  <a16:creationId xmlns="" xmlns:a16="http://schemas.microsoft.com/office/drawing/2014/main" id="{AFCD2502-CF32-4994-B797-96781AD18B2F}"/>
                </a:ext>
              </a:extLst>
            </p:cNvPr>
            <p:cNvSpPr/>
            <p:nvPr/>
          </p:nvSpPr>
          <p:spPr>
            <a:xfrm>
              <a:off x="13019098" y="3441870"/>
              <a:ext cx="185057" cy="202162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3" name="直線コネクタ 32">
              <a:extLst>
                <a:ext uri="{FF2B5EF4-FFF2-40B4-BE49-F238E27FC236}">
                  <a16:creationId xmlns="" xmlns:a16="http://schemas.microsoft.com/office/drawing/2014/main" id="{0FD98A3F-D668-43CA-BC2E-205294F9D0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50534" y="3644032"/>
              <a:ext cx="653068" cy="710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="" xmlns:a16="http://schemas.microsoft.com/office/drawing/2014/main" id="{2BB1570C-CF86-46EE-8A08-CED93256CA02}"/>
                </a:ext>
              </a:extLst>
            </p:cNvPr>
            <p:cNvCxnSpPr>
              <a:cxnSpLocks/>
            </p:cNvCxnSpPr>
            <p:nvPr/>
          </p:nvCxnSpPr>
          <p:spPr>
            <a:xfrm>
              <a:off x="13206193" y="3592142"/>
              <a:ext cx="2163851" cy="74890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正方形/長方形 34">
              <a:extLst>
                <a:ext uri="{FF2B5EF4-FFF2-40B4-BE49-F238E27FC236}">
                  <a16:creationId xmlns="" xmlns:a16="http://schemas.microsoft.com/office/drawing/2014/main" id="{B9FC2F70-AB7A-49CF-BF74-E82C465B3BAB}"/>
                </a:ext>
              </a:extLst>
            </p:cNvPr>
            <p:cNvSpPr/>
            <p:nvPr/>
          </p:nvSpPr>
          <p:spPr>
            <a:xfrm>
              <a:off x="12287432" y="4398031"/>
              <a:ext cx="3082612" cy="255350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="" xmlns:a16="http://schemas.microsoft.com/office/drawing/2014/main" id="{0A8FE33B-3856-4387-92AC-87ACF23E1ABE}"/>
                </a:ext>
              </a:extLst>
            </p:cNvPr>
            <p:cNvSpPr txBox="1"/>
            <p:nvPr/>
          </p:nvSpPr>
          <p:spPr>
            <a:xfrm>
              <a:off x="14022499" y="2630903"/>
              <a:ext cx="22530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 smtClean="0"/>
                <a:t>Fiducial Area</a:t>
              </a:r>
              <a:r>
                <a:rPr kumimoji="1" lang="ja-JP" altLang="en-US" sz="1600" dirty="0" smtClean="0"/>
                <a:t> </a:t>
              </a:r>
              <a:r>
                <a:rPr kumimoji="1" lang="en-US" altLang="ja-JP" sz="1600" dirty="0" smtClean="0"/>
                <a:t>: 9 mm</a:t>
              </a:r>
              <a:r>
                <a:rPr kumimoji="1" lang="en-US" altLang="ja-JP" sz="1600" baseline="30000" dirty="0" smtClean="0"/>
                <a:t>2</a:t>
              </a:r>
              <a:r>
                <a:rPr kumimoji="1" lang="en-US" altLang="ja-JP" sz="1600" dirty="0" smtClean="0"/>
                <a:t> Number of pixel</a:t>
              </a:r>
              <a:r>
                <a:rPr kumimoji="1" lang="ja-JP" altLang="en-US" sz="1600" dirty="0" smtClean="0"/>
                <a:t> </a:t>
              </a:r>
              <a:r>
                <a:rPr kumimoji="1" lang="en-US" altLang="ja-JP" sz="1600" dirty="0"/>
                <a:t>: 3600</a:t>
              </a:r>
            </a:p>
            <a:p>
              <a:r>
                <a:rPr lang="en-US" altLang="ja-JP" sz="1600" dirty="0" smtClean="0"/>
                <a:t>Aperture</a:t>
              </a:r>
              <a:r>
                <a:rPr kumimoji="1" lang="ja-JP" altLang="en-US" sz="1600" dirty="0" smtClean="0"/>
                <a:t> </a:t>
              </a:r>
              <a:r>
                <a:rPr kumimoji="1" lang="en-US" altLang="ja-JP" sz="1600" dirty="0"/>
                <a:t>: </a:t>
              </a:r>
              <a:r>
                <a:rPr kumimoji="1" lang="en-US" altLang="ja-JP" sz="1600" dirty="0" smtClean="0"/>
                <a:t>60%</a:t>
              </a:r>
            </a:p>
            <a:p>
              <a:r>
                <a:rPr lang="en-US" altLang="ja-JP" sz="1600" dirty="0" smtClean="0"/>
                <a:t>PDE(@577nm)</a:t>
              </a:r>
              <a:r>
                <a:rPr lang="ja-JP" altLang="en-US" sz="1600" dirty="0" smtClean="0"/>
                <a:t>：</a:t>
              </a:r>
              <a:r>
                <a:rPr lang="en-US" altLang="ja-JP" sz="1600" dirty="0" smtClean="0"/>
                <a:t>32%</a:t>
              </a:r>
              <a:endParaRPr kumimoji="1" lang="ja-JP" altLang="en-US" sz="1600" dirty="0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03598" y="1042293"/>
            <a:ext cx="5948887" cy="2946438"/>
            <a:chOff x="6418726" y="-7305"/>
            <a:chExt cx="5948887" cy="2946438"/>
          </a:xfrm>
        </p:grpSpPr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xmlns="" id="{59993644-4948-46F3-8F23-FA3640A78683}"/>
                </a:ext>
              </a:extLst>
            </p:cNvPr>
            <p:cNvSpPr txBox="1"/>
            <p:nvPr/>
          </p:nvSpPr>
          <p:spPr>
            <a:xfrm>
              <a:off x="9363171" y="1498116"/>
              <a:ext cx="2533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solidFill>
                    <a:schemeClr val="accent2"/>
                  </a:solidFill>
                </a:rPr>
                <a:t>Sample (NIT or Gelatin)</a:t>
              </a:r>
              <a:endParaRPr lang="ja-JP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xmlns="" id="{6D7D18DC-D620-44A4-AD5D-5AEEA4A1AF40}"/>
                </a:ext>
              </a:extLst>
            </p:cNvPr>
            <p:cNvSpPr/>
            <p:nvPr/>
          </p:nvSpPr>
          <p:spPr>
            <a:xfrm>
              <a:off x="8219211" y="498188"/>
              <a:ext cx="540000" cy="108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xmlns="" id="{7CE3A377-BEE6-4E04-8F4D-E275FFA744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5184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6418726" y="1000165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12.0mm</a:t>
              </a:r>
              <a:endParaRPr lang="ja-JP" altLang="en-US" dirty="0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xmlns="" id="{80B39FB3-2D6B-4B5C-939D-088247F19CA6}"/>
                </a:ext>
              </a:extLst>
            </p:cNvPr>
            <p:cNvSpPr txBox="1"/>
            <p:nvPr/>
          </p:nvSpPr>
          <p:spPr>
            <a:xfrm>
              <a:off x="8890988" y="243538"/>
              <a:ext cx="9443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MPPC</a:t>
              </a:r>
              <a:endParaRPr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xmlns="" id="{34D0620C-06E5-4041-858B-9C82248D57E8}"/>
                </a:ext>
              </a:extLst>
            </p:cNvPr>
            <p:cNvSpPr/>
            <p:nvPr/>
          </p:nvSpPr>
          <p:spPr>
            <a:xfrm>
              <a:off x="7103454" y="2402288"/>
              <a:ext cx="2686391" cy="52353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xmlns="" id="{30AE6447-C6B6-49A4-B776-D67D113DC405}"/>
                </a:ext>
              </a:extLst>
            </p:cNvPr>
            <p:cNvSpPr/>
            <p:nvPr/>
          </p:nvSpPr>
          <p:spPr>
            <a:xfrm>
              <a:off x="8393387" y="2409638"/>
              <a:ext cx="180000" cy="1080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>
              <a:off x="7393026" y="655416"/>
              <a:ext cx="0" cy="1728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xmlns="" id="{D4E146F7-BC3D-4161-9C81-7A5185E3FF4A}"/>
                </a:ext>
              </a:extLst>
            </p:cNvPr>
            <p:cNvSpPr txBox="1"/>
            <p:nvPr/>
          </p:nvSpPr>
          <p:spPr>
            <a:xfrm>
              <a:off x="6428861" y="2482439"/>
              <a:ext cx="109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Stage</a:t>
              </a:r>
              <a:endParaRPr lang="ja-JP" altLang="en-US" dirty="0"/>
            </a:p>
          </p:txBody>
        </p: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xmlns="" id="{4038FAF5-F12E-464F-8CD4-9E78A376F5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7431" y="264997"/>
              <a:ext cx="0" cy="2160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xmlns="" id="{8C001694-AC99-4850-A2F2-E5256C0FA351}"/>
                </a:ext>
              </a:extLst>
            </p:cNvPr>
            <p:cNvSpPr txBox="1"/>
            <p:nvPr/>
          </p:nvSpPr>
          <p:spPr>
            <a:xfrm>
              <a:off x="9917874" y="1914861"/>
              <a:ext cx="2449739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>
                  <a:latin typeface="Symbol" panose="05050102010706020507" pitchFamily="18" charset="2"/>
                </a:rPr>
                <a:t>a</a:t>
              </a:r>
              <a:r>
                <a:rPr lang="en-US" altLang="ja-JP" dirty="0" smtClean="0"/>
                <a:t>-ray shield</a:t>
              </a:r>
            </a:p>
            <a:p>
              <a:r>
                <a:rPr lang="en-US" altLang="ja-JP" dirty="0" smtClean="0"/>
                <a:t>(Al 110μm or no shield)</a:t>
              </a:r>
              <a:endParaRPr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xmlns="" id="{E28818DB-FC57-49C7-A8CF-F4D15D285276}"/>
                </a:ext>
              </a:extLst>
            </p:cNvPr>
            <p:cNvSpPr/>
            <p:nvPr/>
          </p:nvSpPr>
          <p:spPr>
            <a:xfrm>
              <a:off x="7951947" y="2135301"/>
              <a:ext cx="1080000" cy="7200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xmlns="" id="{12557824-C27A-40CA-B2EA-CF2C69025083}"/>
                </a:ext>
              </a:extLst>
            </p:cNvPr>
            <p:cNvSpPr/>
            <p:nvPr/>
          </p:nvSpPr>
          <p:spPr>
            <a:xfrm>
              <a:off x="7536390" y="2239967"/>
              <a:ext cx="1908000" cy="134987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xmlns="" id="{66DCE89A-980B-4134-9288-DEC4E48A777F}"/>
                </a:ext>
              </a:extLst>
            </p:cNvPr>
            <p:cNvSpPr txBox="1"/>
            <p:nvPr/>
          </p:nvSpPr>
          <p:spPr>
            <a:xfrm>
              <a:off x="8996486" y="2488713"/>
              <a:ext cx="82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baseline="30000" dirty="0" smtClean="0">
                  <a:solidFill>
                    <a:srgbClr val="FF0000"/>
                  </a:solidFill>
                </a:rPr>
                <a:t>241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Am</a:t>
              </a:r>
              <a:endParaRPr lang="en-US" altLang="ja-JP" b="1" dirty="0">
                <a:solidFill>
                  <a:srgbClr val="FF0000"/>
                </a:solidFill>
              </a:endParaRPr>
            </a:p>
          </p:txBody>
        </p:sp>
        <p:cxnSp>
          <p:nvCxnSpPr>
            <p:cNvPr id="53" name="直線矢印コネクタ 52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41868" y="392218"/>
              <a:ext cx="540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xmlns="" id="{3BC87CF4-E863-4164-A965-3C2DC8DCDD0A}"/>
                </a:ext>
              </a:extLst>
            </p:cNvPr>
            <p:cNvCxnSpPr>
              <a:cxnSpLocks/>
              <a:stCxn id="50" idx="3"/>
              <a:endCxn id="39" idx="1"/>
            </p:cNvCxnSpPr>
            <p:nvPr/>
          </p:nvCxnSpPr>
          <p:spPr>
            <a:xfrm flipV="1">
              <a:off x="9031947" y="1682782"/>
              <a:ext cx="331224" cy="488519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xmlns="" id="{B59A35FC-BC2D-4E86-A8E4-7352F09B066B}"/>
                </a:ext>
              </a:extLst>
            </p:cNvPr>
            <p:cNvCxnSpPr>
              <a:cxnSpLocks/>
              <a:stCxn id="51" idx="3"/>
              <a:endCxn id="49" idx="1"/>
            </p:cNvCxnSpPr>
            <p:nvPr/>
          </p:nvCxnSpPr>
          <p:spPr>
            <a:xfrm flipV="1">
              <a:off x="9444390" y="2238027"/>
              <a:ext cx="473484" cy="694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7607589" y="-7305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3.0mm</a:t>
              </a:r>
              <a:endParaRPr lang="ja-JP" altLang="en-US" dirty="0"/>
            </a:p>
          </p:txBody>
        </p: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xmlns="" id="{EEB3F91C-9989-4B07-B781-48261560CF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8109" y="2588779"/>
              <a:ext cx="216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xmlns="" id="{B4EEE5A7-0F12-43E8-A8C2-BD82D3BFA605}"/>
                </a:ext>
              </a:extLst>
            </p:cNvPr>
            <p:cNvSpPr txBox="1"/>
            <p:nvPr/>
          </p:nvSpPr>
          <p:spPr>
            <a:xfrm>
              <a:off x="8091189" y="2569801"/>
              <a:ext cx="986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lang="en-US" altLang="ja-JP" dirty="0" smtClean="0"/>
                <a:t>.0mm</a:t>
              </a:r>
              <a:endParaRPr lang="ja-JP" altLang="en-US" dirty="0"/>
            </a:p>
          </p:txBody>
        </p: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xmlns="" id="{3BC87CF4-E863-4164-A965-3C2DC8DCDD0A}"/>
                </a:ext>
              </a:extLst>
            </p:cNvPr>
            <p:cNvCxnSpPr>
              <a:cxnSpLocks/>
              <a:stCxn id="45" idx="3"/>
            </p:cNvCxnSpPr>
            <p:nvPr/>
          </p:nvCxnSpPr>
          <p:spPr>
            <a:xfrm>
              <a:off x="8573387" y="2463638"/>
              <a:ext cx="504322" cy="7251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0" name="角丸四角形 59"/>
            <p:cNvSpPr/>
            <p:nvPr/>
          </p:nvSpPr>
          <p:spPr>
            <a:xfrm>
              <a:off x="8035159" y="651540"/>
              <a:ext cx="900000" cy="1440000"/>
            </a:xfrm>
            <a:prstGeom prst="roundRect">
              <a:avLst>
                <a:gd name="adj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xmlns="" id="{80B39FB3-2D6B-4B5C-939D-088247F19CA6}"/>
                </a:ext>
              </a:extLst>
            </p:cNvPr>
            <p:cNvSpPr txBox="1"/>
            <p:nvPr/>
          </p:nvSpPr>
          <p:spPr>
            <a:xfrm>
              <a:off x="8996486" y="717145"/>
              <a:ext cx="1268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 smtClean="0"/>
                <a:t>Light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guide</a:t>
              </a:r>
            </a:p>
            <a:p>
              <a:pPr algn="ctr"/>
              <a:r>
                <a:rPr lang="en-US" altLang="ja-JP" dirty="0" smtClean="0"/>
                <a:t>(PMMA)</a:t>
              </a:r>
              <a:endParaRPr lang="ja-JP" altLang="en-US" dirty="0"/>
            </a:p>
          </p:txBody>
        </p:sp>
      </p:grpSp>
      <p:sp>
        <p:nvSpPr>
          <p:cNvPr id="72" name="テキスト ボックス 71"/>
          <p:cNvSpPr txBox="1"/>
          <p:nvPr/>
        </p:nvSpPr>
        <p:spPr>
          <a:xfrm>
            <a:off x="6904677" y="3735363"/>
            <a:ext cx="1085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59.5keV</a:t>
            </a:r>
            <a:endParaRPr kumimoji="1"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126259" y="5020794"/>
            <a:ext cx="6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17.8</a:t>
            </a:r>
            <a:endParaRPr kumimoji="1" lang="ja-JP" altLang="en-US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571270" y="5017928"/>
            <a:ext cx="68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13.9</a:t>
            </a:r>
            <a:endParaRPr kumimoji="1" lang="ja-JP" altLang="en-US" dirty="0"/>
          </a:p>
        </p:txBody>
      </p:sp>
      <p:cxnSp>
        <p:nvCxnSpPr>
          <p:cNvPr id="88" name="直線矢印コネクタ 87"/>
          <p:cNvCxnSpPr/>
          <p:nvPr/>
        </p:nvCxnSpPr>
        <p:spPr>
          <a:xfrm>
            <a:off x="3229262" y="5651099"/>
            <a:ext cx="1474940" cy="8552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4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42741</TotalTime>
  <Words>2490</Words>
  <Application>Microsoft Office PowerPoint</Application>
  <PresentationFormat>ワイド画面</PresentationFormat>
  <Paragraphs>759</Paragraphs>
  <Slides>53</Slides>
  <Notes>29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53</vt:i4>
      </vt:variant>
    </vt:vector>
  </HeadingPairs>
  <TitlesOfParts>
    <vt:vector size="64" baseType="lpstr">
      <vt:lpstr>CMR8</vt:lpstr>
      <vt:lpstr>ＭＳ Ｐゴシック</vt:lpstr>
      <vt:lpstr>RyuminPr6-Regular</vt:lpstr>
      <vt:lpstr>SimSun</vt:lpstr>
      <vt:lpstr>Arial</vt:lpstr>
      <vt:lpstr>Calibri</vt:lpstr>
      <vt:lpstr>Calibri Light</vt:lpstr>
      <vt:lpstr>Cambria Math</vt:lpstr>
      <vt:lpstr>Symbol</vt:lpstr>
      <vt:lpstr>Wingdings</vt:lpstr>
      <vt:lpstr>Office テーマ</vt:lpstr>
      <vt:lpstr>Study for luminescence of fine-grained emulsion by charged particles</vt:lpstr>
      <vt:lpstr>Energy deposition in nuclear emulsion </vt:lpstr>
      <vt:lpstr>Luminescence of AgBr Crystal </vt:lpstr>
      <vt:lpstr>Luminescence of emulsions </vt:lpstr>
      <vt:lpstr>Motivation 1 Combined analysis with track detection</vt:lpstr>
      <vt:lpstr>Motivation 2 Elucidation of detection mechanism for charged particles</vt:lpstr>
      <vt:lpstr>Cryostat DAQ </vt:lpstr>
      <vt:lpstr>Cryostat DAQ (Photograph) </vt:lpstr>
      <vt:lpstr>Setup of a-ray and g-ray exposure </vt:lpstr>
      <vt:lpstr>MPPC waveform </vt:lpstr>
      <vt:lpstr>Integral ADC (Charge) </vt:lpstr>
      <vt:lpstr>Detected number of photon </vt:lpstr>
      <vt:lpstr>Detected number of photon  (Background subtracted)</vt:lpstr>
      <vt:lpstr>Estimation of energy deposition in AgBr crystal </vt:lpstr>
      <vt:lpstr>Quenching Factor Calculation </vt:lpstr>
      <vt:lpstr>Quenching Factor </vt:lpstr>
      <vt:lpstr>Comparison with typical scintillators </vt:lpstr>
      <vt:lpstr>Luminescence spectrum analysis (On going) </vt:lpstr>
      <vt:lpstr>Luminescence spectrum analysis (On going) </vt:lpstr>
      <vt:lpstr>Summary </vt:lpstr>
      <vt:lpstr>Backup</vt:lpstr>
      <vt:lpstr>Cryostat DAQ (for spectrum analysis) </vt:lpstr>
      <vt:lpstr>To increase detection efficiency </vt:lpstr>
      <vt:lpstr>GaAs PMT </vt:lpstr>
      <vt:lpstr>GaAs PMT を-20℃ぐらいに冷やしたい </vt:lpstr>
      <vt:lpstr>スターリング冷凍機　SC-UD08 </vt:lpstr>
      <vt:lpstr>PowerPoint プレゼンテーション</vt:lpstr>
      <vt:lpstr>治具は各自で作れば良い </vt:lpstr>
      <vt:lpstr>アダプタ </vt:lpstr>
      <vt:lpstr>Data connection </vt:lpstr>
      <vt:lpstr>Averaged waveform </vt:lpstr>
      <vt:lpstr>Long data (time window 8μs) </vt:lpstr>
      <vt:lpstr>PowerPoint プレゼンテーション</vt:lpstr>
      <vt:lpstr>PowerPoint プレゼンテーション</vt:lpstr>
      <vt:lpstr>a-ray simulation </vt:lpstr>
      <vt:lpstr>a-ray simulation </vt:lpstr>
      <vt:lpstr>g-ray simulation </vt:lpstr>
      <vt:lpstr>g-ray simulation </vt:lpstr>
      <vt:lpstr> Thermoluminescence of NIT by charged particles  </vt:lpstr>
      <vt:lpstr>PowerPoint プレゼンテーション</vt:lpstr>
      <vt:lpstr>Triboluminescence </vt:lpstr>
      <vt:lpstr>Temperature rise due to phonon effect</vt:lpstr>
      <vt:lpstr>Temperature rise due to phonon effect</vt:lpstr>
      <vt:lpstr>Calibration of MPPC break down voltage </vt:lpstr>
      <vt:lpstr>PowerPoint プレゼンテーション</vt:lpstr>
      <vt:lpstr>Transmittance in NIT </vt:lpstr>
      <vt:lpstr>Transmittance in NIT </vt:lpstr>
      <vt:lpstr>Solid angle evaluation </vt:lpstr>
      <vt:lpstr>Solid angle evaluation </vt:lpstr>
      <vt:lpstr>Combined analysis with track detection </vt:lpstr>
      <vt:lpstr>Cosmo-Z (ADC and ZYNQ board) </vt:lpstr>
      <vt:lpstr>PowerPoint プレゼンテーション</vt:lpstr>
      <vt:lpstr>Thermal conductivity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白石卓也</dc:creator>
  <cp:lastModifiedBy>白石 卓也</cp:lastModifiedBy>
  <cp:revision>855</cp:revision>
  <dcterms:created xsi:type="dcterms:W3CDTF">2017-08-11T08:05:41Z</dcterms:created>
  <dcterms:modified xsi:type="dcterms:W3CDTF">2018-05-30T07:20:18Z</dcterms:modified>
</cp:coreProperties>
</file>