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3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6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8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7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27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37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4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4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7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34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47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37677-4384-437D-B688-33C20976DC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CA51-EC34-4E4D-BCF2-217775906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10 g scanning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Andrey Alexandrov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Ready by October 2018</a:t>
            </a:r>
          </a:p>
          <a:p>
            <a:r>
              <a:rPr lang="en-GB" dirty="0" smtClean="0"/>
              <a:t>Scan in 2 months</a:t>
            </a:r>
          </a:p>
          <a:p>
            <a:r>
              <a:rPr lang="en-GB" dirty="0" smtClean="0"/>
              <a:t>No time for R&amp;Ds</a:t>
            </a:r>
          </a:p>
          <a:p>
            <a:r>
              <a:rPr lang="en-GB" dirty="0" smtClean="0"/>
              <a:t>Deploy all the resources</a:t>
            </a:r>
          </a:p>
          <a:p>
            <a:r>
              <a:rPr lang="en-GB" dirty="0" smtClean="0"/>
              <a:t>Optimize for better speed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Japan:</a:t>
            </a:r>
          </a:p>
          <a:p>
            <a:pPr lvl="1"/>
            <a:r>
              <a:rPr lang="en-GB" dirty="0" smtClean="0"/>
              <a:t>PTS-2 - </a:t>
            </a:r>
            <a:r>
              <a:rPr lang="en-GB" dirty="0" err="1" smtClean="0"/>
              <a:t>preselection</a:t>
            </a:r>
            <a:r>
              <a:rPr lang="en-GB" dirty="0" smtClean="0"/>
              <a:t>, </a:t>
            </a:r>
            <a:r>
              <a:rPr lang="en-GB" dirty="0"/>
              <a:t>7</a:t>
            </a:r>
            <a:r>
              <a:rPr lang="en-GB" dirty="0" smtClean="0"/>
              <a:t> g/year</a:t>
            </a:r>
          </a:p>
          <a:p>
            <a:pPr lvl="1"/>
            <a:r>
              <a:rPr lang="en-GB" dirty="0" smtClean="0"/>
              <a:t>PTS-3 - </a:t>
            </a:r>
            <a:r>
              <a:rPr lang="en-GB" dirty="0" err="1" smtClean="0"/>
              <a:t>preselection</a:t>
            </a:r>
            <a:r>
              <a:rPr lang="en-GB" dirty="0" smtClean="0"/>
              <a:t>, 15 g/year</a:t>
            </a:r>
          </a:p>
          <a:p>
            <a:r>
              <a:rPr lang="en-GB" dirty="0" smtClean="0"/>
              <a:t>Napoli:</a:t>
            </a:r>
          </a:p>
          <a:p>
            <a:pPr lvl="1"/>
            <a:r>
              <a:rPr lang="en-GB" dirty="0" smtClean="0"/>
              <a:t>Mic6 – </a:t>
            </a:r>
            <a:r>
              <a:rPr lang="en-GB" dirty="0" err="1" smtClean="0"/>
              <a:t>plasmon</a:t>
            </a:r>
            <a:r>
              <a:rPr lang="en-GB" dirty="0" smtClean="0"/>
              <a:t> analysis, ~1 min/event -&gt; </a:t>
            </a:r>
            <a:r>
              <a:rPr lang="en-US" dirty="0" smtClean="0"/>
              <a:t>~1500 </a:t>
            </a:r>
            <a:r>
              <a:rPr lang="en-US" dirty="0" err="1" smtClean="0"/>
              <a:t>ev</a:t>
            </a:r>
            <a:r>
              <a:rPr lang="en-US" dirty="0" smtClean="0"/>
              <a:t>./day</a:t>
            </a:r>
            <a:endParaRPr lang="en-GB" dirty="0" smtClean="0"/>
          </a:p>
          <a:p>
            <a:pPr lvl="1"/>
            <a:r>
              <a:rPr lang="en-GB" dirty="0" smtClean="0"/>
              <a:t>Mic4 – used for R&amp;D -&gt; convert for </a:t>
            </a:r>
            <a:r>
              <a:rPr lang="en-GB" dirty="0" err="1" smtClean="0"/>
              <a:t>preselection</a:t>
            </a:r>
            <a:r>
              <a:rPr lang="en-GB" dirty="0" smtClean="0"/>
              <a:t>, 7 g/y</a:t>
            </a:r>
          </a:p>
          <a:p>
            <a:pPr lvl="1"/>
            <a:r>
              <a:rPr lang="en-GB" dirty="0" smtClean="0"/>
              <a:t>Mic1 – not in use -&gt; convert for </a:t>
            </a:r>
            <a:r>
              <a:rPr lang="en-GB" dirty="0" err="1" smtClean="0"/>
              <a:t>preselection</a:t>
            </a:r>
            <a:r>
              <a:rPr lang="en-GB" dirty="0" smtClean="0"/>
              <a:t>, 7 g/y</a:t>
            </a:r>
          </a:p>
          <a:p>
            <a:r>
              <a:rPr lang="en-GB" dirty="0" smtClean="0"/>
              <a:t>LNGS:</a:t>
            </a:r>
          </a:p>
          <a:p>
            <a:pPr lvl="1"/>
            <a:r>
              <a:rPr lang="en-GB" dirty="0" smtClean="0"/>
              <a:t>Have 1 microscope convertible for </a:t>
            </a:r>
            <a:r>
              <a:rPr lang="en-GB" dirty="0" err="1" smtClean="0"/>
              <a:t>preselection</a:t>
            </a:r>
            <a:r>
              <a:rPr lang="en-GB" dirty="0" smtClean="0"/>
              <a:t>, 7 g/y</a:t>
            </a:r>
          </a:p>
          <a:p>
            <a:pPr lvl="1"/>
            <a:endParaRPr lang="en-GB" dirty="0"/>
          </a:p>
          <a:p>
            <a:r>
              <a:rPr lang="en-GB" dirty="0" smtClean="0"/>
              <a:t>Total:</a:t>
            </a:r>
          </a:p>
          <a:p>
            <a:pPr lvl="1"/>
            <a:r>
              <a:rPr lang="en-GB" dirty="0" smtClean="0"/>
              <a:t>5 microscopes for pre-selection ~43 g/y</a:t>
            </a:r>
          </a:p>
          <a:p>
            <a:pPr lvl="1"/>
            <a:r>
              <a:rPr lang="en-GB" dirty="0" smtClean="0"/>
              <a:t>1 for </a:t>
            </a:r>
            <a:r>
              <a:rPr lang="en-GB" dirty="0" err="1" smtClean="0"/>
              <a:t>plasmon</a:t>
            </a:r>
            <a:r>
              <a:rPr lang="en-GB" dirty="0" smtClean="0"/>
              <a:t> analysis, ~1.5k </a:t>
            </a:r>
            <a:r>
              <a:rPr lang="en-GB" dirty="0" err="1" smtClean="0"/>
              <a:t>ev</a:t>
            </a:r>
            <a:r>
              <a:rPr lang="en-GB" dirty="0" smtClean="0"/>
              <a:t>./day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64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Scanning </a:t>
            </a:r>
            <a:r>
              <a:rPr lang="en-GB" smtClean="0"/>
              <a:t>speed optimization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Current conditions:</a:t>
            </a:r>
          </a:p>
          <a:p>
            <a:pPr lvl="1"/>
            <a:r>
              <a:rPr lang="en-GB" dirty="0" err="1" smtClean="0"/>
              <a:t>Preselection</a:t>
            </a:r>
            <a:r>
              <a:rPr lang="en-GB" dirty="0" smtClean="0"/>
              <a:t>: 43 g/y =&gt; 10 g in 3 months </a:t>
            </a:r>
          </a:p>
          <a:p>
            <a:pPr lvl="1"/>
            <a:r>
              <a:rPr lang="en-GB" dirty="0" smtClean="0"/>
              <a:t>Plasmon analysis: 1.5k </a:t>
            </a:r>
            <a:r>
              <a:rPr lang="en-GB" dirty="0" err="1" smtClean="0"/>
              <a:t>ev</a:t>
            </a:r>
            <a:r>
              <a:rPr lang="en-GB" dirty="0" smtClean="0"/>
              <a:t>/day (actual ~750 </a:t>
            </a:r>
            <a:r>
              <a:rPr lang="en-GB" dirty="0" err="1" smtClean="0"/>
              <a:t>ev</a:t>
            </a:r>
            <a:r>
              <a:rPr lang="en-GB" dirty="0" smtClean="0"/>
              <a:t>/day)</a:t>
            </a:r>
          </a:p>
          <a:p>
            <a:pPr lvl="2"/>
            <a:r>
              <a:rPr lang="en-GB" dirty="0" smtClean="0"/>
              <a:t>2 months =&gt; max 90k preselected events </a:t>
            </a:r>
          </a:p>
          <a:p>
            <a:pPr lvl="2"/>
            <a:r>
              <a:rPr lang="en-GB" dirty="0" smtClean="0"/>
              <a:t>Fog level ~0.1 =&gt; </a:t>
            </a:r>
            <a:r>
              <a:rPr lang="en-GB" dirty="0" err="1" smtClean="0"/>
              <a:t>preselection</a:t>
            </a:r>
            <a:r>
              <a:rPr lang="en-GB" dirty="0" smtClean="0"/>
              <a:t> selectivity should be ~10</a:t>
            </a:r>
            <a:r>
              <a:rPr lang="en-GB" baseline="30000" dirty="0" smtClean="0"/>
              <a:t>-4</a:t>
            </a:r>
          </a:p>
          <a:p>
            <a:pPr lvl="2"/>
            <a:r>
              <a:rPr lang="en-GB" dirty="0" smtClean="0"/>
              <a:t>Current selectivity: ~10</a:t>
            </a:r>
            <a:r>
              <a:rPr lang="en-GB" baseline="30000" dirty="0" smtClean="0"/>
              <a:t>-2</a:t>
            </a:r>
          </a:p>
          <a:p>
            <a:r>
              <a:rPr lang="en-GB" dirty="0" smtClean="0"/>
              <a:t>Possibilities for </a:t>
            </a:r>
            <a:r>
              <a:rPr lang="en-GB" dirty="0" err="1" smtClean="0"/>
              <a:t>preselection</a:t>
            </a:r>
            <a:r>
              <a:rPr lang="en-GB" dirty="0" smtClean="0"/>
              <a:t> speed increase:</a:t>
            </a:r>
          </a:p>
          <a:p>
            <a:pPr lvl="1"/>
            <a:r>
              <a:rPr lang="en-GB" dirty="0" smtClean="0"/>
              <a:t>Try with the new (critical) illumination system</a:t>
            </a:r>
          </a:p>
          <a:p>
            <a:pPr lvl="2"/>
            <a:r>
              <a:rPr lang="en-GB" dirty="0" smtClean="0"/>
              <a:t>Stronger illumination =&gt; higher FPS =&gt; higher speed</a:t>
            </a:r>
          </a:p>
          <a:p>
            <a:pPr lvl="1"/>
            <a:r>
              <a:rPr lang="en-GB" dirty="0" smtClean="0"/>
              <a:t>Increase pixel size to 50-60 nm/pixel (like in Japan)</a:t>
            </a:r>
          </a:p>
          <a:p>
            <a:pPr lvl="2"/>
            <a:r>
              <a:rPr lang="en-GB" dirty="0" smtClean="0"/>
              <a:t>28 -&gt; 56 nm/</a:t>
            </a:r>
            <a:r>
              <a:rPr lang="en-GB" dirty="0" err="1" smtClean="0"/>
              <a:t>pix</a:t>
            </a:r>
            <a:r>
              <a:rPr lang="en-GB" dirty="0" smtClean="0"/>
              <a:t> =&gt; 4x field of view =&gt; ~4x faster</a:t>
            </a:r>
          </a:p>
          <a:p>
            <a:pPr lvl="1"/>
            <a:r>
              <a:rPr lang="en-GB" dirty="0" smtClean="0"/>
              <a:t>Move to blue light?</a:t>
            </a:r>
          </a:p>
          <a:p>
            <a:pPr lvl="2"/>
            <a:r>
              <a:rPr lang="en-GB" dirty="0" smtClean="0"/>
              <a:t>Same conditions as in Japan</a:t>
            </a:r>
          </a:p>
          <a:p>
            <a:r>
              <a:rPr lang="en-GB" dirty="0"/>
              <a:t>Possibilities for </a:t>
            </a:r>
            <a:r>
              <a:rPr lang="en-GB" dirty="0" smtClean="0"/>
              <a:t>Plasmon analysis speed </a:t>
            </a:r>
            <a:r>
              <a:rPr lang="en-GB" dirty="0"/>
              <a:t>increase:</a:t>
            </a:r>
          </a:p>
          <a:p>
            <a:pPr lvl="1"/>
            <a:r>
              <a:rPr lang="en-GB" dirty="0" smtClean="0"/>
              <a:t>Time-limiting factor: volume scan around the prediction</a:t>
            </a:r>
          </a:p>
          <a:p>
            <a:pPr lvl="1"/>
            <a:r>
              <a:rPr lang="en-GB" dirty="0" smtClean="0"/>
              <a:t>Increase Z-position accuracy =&gt; less volume to scan</a:t>
            </a:r>
          </a:p>
        </p:txBody>
      </p:sp>
    </p:spTree>
    <p:extLst>
      <p:ext uri="{BB962C8B-B14F-4D97-AF65-F5344CB8AC3E}">
        <p14:creationId xmlns:p14="http://schemas.microsoft.com/office/powerpoint/2010/main" val="31640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</TotalTime>
  <Words>241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10 g scanning</vt:lpstr>
      <vt:lpstr>Prerequisites</vt:lpstr>
      <vt:lpstr>Resources</vt:lpstr>
      <vt:lpstr>Scanning speed optimization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g scanning</dc:title>
  <dc:creator>Andrey Alexandrov</dc:creator>
  <cp:lastModifiedBy>Andrey Alexandrov</cp:lastModifiedBy>
  <cp:revision>38</cp:revision>
  <dcterms:created xsi:type="dcterms:W3CDTF">2018-05-29T07:35:55Z</dcterms:created>
  <dcterms:modified xsi:type="dcterms:W3CDTF">2018-05-30T07:49:45Z</dcterms:modified>
</cp:coreProperties>
</file>