
<file path=[Content_Types].xml><?xml version="1.0" encoding="utf-8"?>
<Types xmlns="http://schemas.openxmlformats.org/package/2006/content-types">
  <Default Extension="jpg" ContentType="image/jpeg"/>
  <Default Extension="emf" ContentType="image/x-emf"/>
  <Default Extension="jpeg" ContentType="image/jpeg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png" ContentType="image/png"/>
  <Default Extension="rels" ContentType="application/vnd.openxmlformats-package.relationships+xml"/>
  <Default Extension="wmf" ContentType="image/x-wmf"/>
  <Default Extension="gif" ContentType="image/gif"/>
  <Default Extension="avi" ContentType="video/x-msvide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sldIdLst>
    <p:sldId id="257" r:id="rId2"/>
    <p:sldId id="261" r:id="rId3"/>
    <p:sldId id="267" r:id="rId4"/>
    <p:sldId id="265" r:id="rId5"/>
    <p:sldId id="268" r:id="rId6"/>
    <p:sldId id="269" r:id="rId7"/>
    <p:sldId id="287" r:id="rId8"/>
    <p:sldId id="281" r:id="rId9"/>
    <p:sldId id="279" r:id="rId10"/>
    <p:sldId id="304" r:id="rId11"/>
    <p:sldId id="278" r:id="rId12"/>
    <p:sldId id="293" r:id="rId13"/>
    <p:sldId id="294" r:id="rId14"/>
    <p:sldId id="295" r:id="rId15"/>
    <p:sldId id="306" r:id="rId16"/>
    <p:sldId id="315" r:id="rId17"/>
    <p:sldId id="314" r:id="rId18"/>
    <p:sldId id="273" r:id="rId19"/>
    <p:sldId id="259" r:id="rId20"/>
    <p:sldId id="296" r:id="rId21"/>
    <p:sldId id="263" r:id="rId22"/>
    <p:sldId id="280" r:id="rId23"/>
    <p:sldId id="289" r:id="rId24"/>
    <p:sldId id="275" r:id="rId25"/>
    <p:sldId id="309" r:id="rId26"/>
    <p:sldId id="310" r:id="rId27"/>
    <p:sldId id="312" r:id="rId28"/>
    <p:sldId id="313" r:id="rId29"/>
    <p:sldId id="308" r:id="rId30"/>
    <p:sldId id="316" r:id="rId31"/>
    <p:sldId id="317" r:id="rId3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ente di Microsoft Office" initials="Office" lastIdx="1" clrIdx="0">
    <p:extLst/>
  </p:cmAuthor>
  <p:cmAuthor id="2" name="Utente di Microsoft Office" initials="Office [2]" lastIdx="0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62E"/>
    <a:srgbClr val="F59E3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02"/>
    <p:restoredTop sz="93874"/>
  </p:normalViewPr>
  <p:slideViewPr>
    <p:cSldViewPr snapToGrid="0" snapToObjects="1">
      <p:cViewPr>
        <p:scale>
          <a:sx n="76" d="100"/>
          <a:sy n="76" d="100"/>
        </p:scale>
        <p:origin x="1568" y="184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commentAuthors" Target="commentAuthors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Relationship Id="rId2" Type="http://schemas.openxmlformats.org/officeDocument/2006/relationships/image" Target="../media/image3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51577-7A27-834C-9B48-68AA0E8A50C0}" type="datetimeFigureOut">
              <a:rPr lang="it-IT" smtClean="0"/>
              <a:t>01/06/18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CF9D6-C998-7E47-B81D-319076765E9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6071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BCF9D6-C998-7E47-B81D-319076765E97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488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ratio of photon to charged particle dose producing the same biological effect</a:t>
            </a:r>
            <a:r>
              <a:rPr lang="it-IT" sz="2000" dirty="0" smtClean="0">
                <a:effectLst/>
              </a:rPr>
              <a:t> </a:t>
            </a:r>
            <a:endParaRPr lang="it-IT" sz="20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dirty="0" err="1" smtClean="0"/>
              <a:t>Because</a:t>
            </a:r>
            <a:r>
              <a:rPr lang="it-IT" sz="1200" dirty="0" smtClean="0"/>
              <a:t> of </a:t>
            </a:r>
            <a:r>
              <a:rPr lang="it-IT" sz="1200" dirty="0" err="1" smtClean="0"/>
              <a:t>higher</a:t>
            </a:r>
            <a:r>
              <a:rPr lang="it-IT" sz="1200" dirty="0" smtClean="0"/>
              <a:t> </a:t>
            </a:r>
            <a:r>
              <a:rPr lang="it-IT" sz="1200" dirty="0" err="1" smtClean="0"/>
              <a:t>atomic</a:t>
            </a:r>
            <a:r>
              <a:rPr lang="it-IT" sz="1200" dirty="0" smtClean="0"/>
              <a:t> </a:t>
            </a:r>
            <a:r>
              <a:rPr lang="it-IT" sz="1200" dirty="0" err="1" smtClean="0"/>
              <a:t>numbers</a:t>
            </a:r>
            <a:r>
              <a:rPr lang="it-IT" sz="1200" dirty="0" smtClean="0"/>
              <a:t>, the </a:t>
            </a:r>
            <a:r>
              <a:rPr lang="it-IT" sz="1200" dirty="0" err="1" smtClean="0"/>
              <a:t>lateral</a:t>
            </a:r>
            <a:r>
              <a:rPr lang="it-IT" sz="1200" dirty="0" smtClean="0"/>
              <a:t> and </a:t>
            </a:r>
            <a:r>
              <a:rPr lang="it-IT" sz="1200" dirty="0" err="1" smtClean="0"/>
              <a:t>range</a:t>
            </a:r>
            <a:r>
              <a:rPr lang="it-IT" sz="1200" dirty="0" smtClean="0"/>
              <a:t> </a:t>
            </a:r>
            <a:r>
              <a:rPr lang="it-IT" sz="1200" dirty="0" err="1" smtClean="0"/>
              <a:t>scattering</a:t>
            </a:r>
            <a:r>
              <a:rPr lang="it-IT" sz="1200" dirty="0" smtClean="0"/>
              <a:t> </a:t>
            </a:r>
            <a:r>
              <a:rPr lang="it-IT" sz="1200" dirty="0" err="1" smtClean="0"/>
              <a:t>is</a:t>
            </a:r>
            <a:r>
              <a:rPr lang="it-IT" sz="1200" dirty="0" smtClean="0"/>
              <a:t> </a:t>
            </a:r>
            <a:r>
              <a:rPr lang="it-IT" sz="1200" dirty="0" err="1" smtClean="0"/>
              <a:t>much</a:t>
            </a:r>
            <a:r>
              <a:rPr lang="it-IT" sz="1200" dirty="0" smtClean="0"/>
              <a:t> </a:t>
            </a:r>
            <a:r>
              <a:rPr lang="it-IT" sz="1200" dirty="0" err="1" smtClean="0"/>
              <a:t>smaller</a:t>
            </a:r>
            <a:r>
              <a:rPr lang="it-IT" sz="1200" dirty="0" smtClean="0"/>
              <a:t> for carbon or neon </a:t>
            </a:r>
            <a:r>
              <a:rPr lang="it-IT" sz="1200" dirty="0" err="1" smtClean="0"/>
              <a:t>ions</a:t>
            </a:r>
            <a:r>
              <a:rPr lang="it-IT" sz="1200" dirty="0" smtClean="0"/>
              <a:t> </a:t>
            </a:r>
            <a:r>
              <a:rPr lang="it-IT" sz="1200" dirty="0" err="1" smtClean="0"/>
              <a:t>than</a:t>
            </a:r>
            <a:r>
              <a:rPr lang="it-IT" sz="1200" dirty="0" smtClean="0"/>
              <a:t> for </a:t>
            </a:r>
            <a:r>
              <a:rPr lang="it-IT" sz="1200" dirty="0" err="1" smtClean="0"/>
              <a:t>protons</a:t>
            </a:r>
            <a:r>
              <a:rPr lang="it-IT" sz="1200" dirty="0" smtClean="0"/>
              <a:t>. </a:t>
            </a:r>
            <a:r>
              <a:rPr lang="it-IT" sz="1200" dirty="0" err="1" smtClean="0"/>
              <a:t>One</a:t>
            </a:r>
            <a:r>
              <a:rPr lang="it-IT" sz="1200" dirty="0" smtClean="0"/>
              <a:t> of the major </a:t>
            </a:r>
            <a:r>
              <a:rPr lang="it-IT" sz="1200" dirty="0" err="1" smtClean="0"/>
              <a:t>advantages</a:t>
            </a:r>
            <a:r>
              <a:rPr lang="it-IT" sz="1200" dirty="0" smtClean="0"/>
              <a:t> of </a:t>
            </a:r>
            <a:r>
              <a:rPr lang="it-IT" sz="1200" dirty="0" err="1" smtClean="0"/>
              <a:t>heavy</a:t>
            </a:r>
            <a:r>
              <a:rPr lang="it-IT" sz="1200" dirty="0" smtClean="0"/>
              <a:t> </a:t>
            </a:r>
            <a:r>
              <a:rPr lang="it-IT" sz="1200" dirty="0" err="1" smtClean="0"/>
              <a:t>ion</a:t>
            </a:r>
            <a:r>
              <a:rPr lang="it-IT" sz="1200" dirty="0" smtClean="0"/>
              <a:t> </a:t>
            </a:r>
            <a:r>
              <a:rPr lang="it-IT" sz="1200" dirty="0" err="1" smtClean="0"/>
              <a:t>tumour</a:t>
            </a:r>
            <a:r>
              <a:rPr lang="it-IT" sz="1200" dirty="0" smtClean="0"/>
              <a:t> </a:t>
            </a:r>
            <a:r>
              <a:rPr lang="it-IT" sz="1200" dirty="0" err="1" smtClean="0"/>
              <a:t>therapy</a:t>
            </a:r>
            <a:r>
              <a:rPr lang="it-IT" sz="1200" dirty="0" smtClean="0"/>
              <a:t> </a:t>
            </a:r>
            <a:r>
              <a:rPr lang="it-IT" sz="1200" dirty="0" err="1" smtClean="0"/>
              <a:t>is</a:t>
            </a:r>
            <a:r>
              <a:rPr lang="it-IT" sz="1200" dirty="0" smtClean="0"/>
              <a:t> the </a:t>
            </a:r>
            <a:r>
              <a:rPr lang="it-IT" sz="1200" dirty="0" err="1" smtClean="0"/>
              <a:t>increase</a:t>
            </a:r>
            <a:r>
              <a:rPr lang="it-IT" sz="1200" dirty="0" smtClean="0"/>
              <a:t> in relative </a:t>
            </a:r>
            <a:r>
              <a:rPr lang="it-IT" sz="1200" dirty="0" err="1" smtClean="0"/>
              <a:t>biological</a:t>
            </a:r>
            <a:r>
              <a:rPr lang="it-IT" sz="1200" dirty="0" smtClean="0"/>
              <a:t> </a:t>
            </a:r>
            <a:r>
              <a:rPr lang="it-IT" sz="1200" dirty="0" err="1" smtClean="0"/>
              <a:t>effectiveness</a:t>
            </a:r>
            <a:r>
              <a:rPr lang="it-IT" sz="1200" dirty="0" smtClean="0"/>
              <a:t> (RBE) of </a:t>
            </a:r>
            <a:r>
              <a:rPr lang="it-IT" sz="1200" dirty="0" err="1" smtClean="0"/>
              <a:t>particle</a:t>
            </a:r>
            <a:r>
              <a:rPr lang="it-IT" sz="1200" dirty="0" smtClean="0"/>
              <a:t> </a:t>
            </a:r>
            <a:r>
              <a:rPr lang="it-IT" sz="1200" dirty="0" err="1" smtClean="0"/>
              <a:t>beams</a:t>
            </a:r>
            <a:r>
              <a:rPr lang="it-IT" sz="1200" dirty="0" smtClean="0"/>
              <a:t> in </a:t>
            </a:r>
            <a:r>
              <a:rPr lang="it-IT" sz="1200" dirty="0" err="1" smtClean="0"/>
              <a:t>particular</a:t>
            </a:r>
            <a:r>
              <a:rPr lang="it-IT" sz="1200" dirty="0" smtClean="0"/>
              <a:t> </a:t>
            </a:r>
            <a:r>
              <a:rPr lang="it-IT" sz="1200" dirty="0" err="1" smtClean="0"/>
              <a:t>at</a:t>
            </a:r>
            <a:r>
              <a:rPr lang="it-IT" sz="1200" dirty="0" smtClean="0"/>
              <a:t> the end of </a:t>
            </a:r>
            <a:r>
              <a:rPr lang="it-IT" sz="1200" dirty="0" err="1" smtClean="0"/>
              <a:t>their</a:t>
            </a:r>
            <a:r>
              <a:rPr lang="it-IT" sz="1200" dirty="0" smtClean="0"/>
              <a:t> </a:t>
            </a:r>
            <a:r>
              <a:rPr lang="it-IT" sz="1200" dirty="0" err="1" smtClean="0"/>
              <a:t>penetration</a:t>
            </a:r>
            <a:r>
              <a:rPr lang="it-IT" sz="1200" dirty="0" smtClean="0"/>
              <a:t> </a:t>
            </a:r>
            <a:r>
              <a:rPr lang="it-IT" sz="1200" dirty="0" err="1" smtClean="0"/>
              <a:t>depth</a:t>
            </a:r>
            <a:r>
              <a:rPr lang="it-IT" sz="1200" dirty="0" smtClean="0"/>
              <a:t>, i.e. in the </a:t>
            </a:r>
            <a:r>
              <a:rPr lang="it-IT" sz="1200" dirty="0" err="1" smtClean="0"/>
              <a:t>tumour</a:t>
            </a:r>
            <a:r>
              <a:rPr lang="it-IT" sz="1200" dirty="0" smtClean="0"/>
              <a:t> volume (Fig. 3). </a:t>
            </a:r>
            <a:r>
              <a:rPr lang="it-IT" sz="1200" dirty="0" err="1" smtClean="0"/>
              <a:t>This</a:t>
            </a:r>
            <a:r>
              <a:rPr lang="it-IT" sz="1200" dirty="0" smtClean="0"/>
              <a:t> </a:t>
            </a:r>
            <a:r>
              <a:rPr lang="it-IT" sz="1200" dirty="0" err="1" smtClean="0"/>
              <a:t>increased</a:t>
            </a:r>
            <a:r>
              <a:rPr lang="it-IT" sz="1200" dirty="0" smtClean="0"/>
              <a:t> </a:t>
            </a:r>
            <a:r>
              <a:rPr lang="it-IT" sz="1200" dirty="0" err="1" smtClean="0"/>
              <a:t>effectiveness</a:t>
            </a:r>
            <a:r>
              <a:rPr lang="it-IT" sz="1200" dirty="0" smtClean="0"/>
              <a:t> </a:t>
            </a:r>
            <a:r>
              <a:rPr lang="it-IT" sz="1200" dirty="0" err="1" smtClean="0"/>
              <a:t>has</a:t>
            </a:r>
            <a:r>
              <a:rPr lang="it-IT" sz="1200" dirty="0" smtClean="0"/>
              <a:t> to be </a:t>
            </a:r>
            <a:r>
              <a:rPr lang="it-IT" sz="1200" dirty="0" err="1" smtClean="0"/>
              <a:t>taken</a:t>
            </a:r>
            <a:r>
              <a:rPr lang="it-IT" sz="1200" dirty="0" smtClean="0"/>
              <a:t> </a:t>
            </a:r>
            <a:r>
              <a:rPr lang="it-IT" sz="1200" dirty="0" err="1" smtClean="0"/>
              <a:t>into</a:t>
            </a:r>
            <a:r>
              <a:rPr lang="it-IT" sz="1200" dirty="0" smtClean="0"/>
              <a:t> account for treatment planning. The RBE </a:t>
            </a:r>
            <a:r>
              <a:rPr lang="it-IT" sz="1200" dirty="0" err="1" smtClean="0"/>
              <a:t>cannot</a:t>
            </a:r>
            <a:r>
              <a:rPr lang="it-IT" sz="1200" dirty="0" smtClean="0"/>
              <a:t> be </a:t>
            </a:r>
            <a:r>
              <a:rPr lang="it-IT" sz="1200" dirty="0" err="1" smtClean="0"/>
              <a:t>represented</a:t>
            </a:r>
            <a:r>
              <a:rPr lang="it-IT" sz="1200" dirty="0" smtClean="0"/>
              <a:t> by a single </a:t>
            </a:r>
            <a:r>
              <a:rPr lang="it-IT" sz="1200" dirty="0" err="1" smtClean="0"/>
              <a:t>number</a:t>
            </a:r>
            <a:r>
              <a:rPr lang="it-IT" sz="1200" dirty="0" smtClean="0"/>
              <a:t>, </a:t>
            </a:r>
            <a:r>
              <a:rPr lang="it-IT" sz="1200" dirty="0" err="1" smtClean="0"/>
              <a:t>but</a:t>
            </a:r>
            <a:r>
              <a:rPr lang="it-IT" sz="1200" dirty="0" smtClean="0"/>
              <a:t> </a:t>
            </a:r>
            <a:r>
              <a:rPr lang="it-IT" sz="1200" dirty="0" err="1" smtClean="0"/>
              <a:t>depends</a:t>
            </a:r>
            <a:r>
              <a:rPr lang="it-IT" sz="1200" dirty="0" smtClean="0"/>
              <a:t> in a </a:t>
            </a:r>
            <a:r>
              <a:rPr lang="it-IT" sz="1200" dirty="0" err="1" smtClean="0"/>
              <a:t>complex</a:t>
            </a:r>
            <a:r>
              <a:rPr lang="it-IT" sz="1200" dirty="0" smtClean="0"/>
              <a:t> way on </a:t>
            </a:r>
            <a:r>
              <a:rPr lang="it-IT" sz="1200" dirty="0" err="1" smtClean="0"/>
              <a:t>different</a:t>
            </a:r>
            <a:r>
              <a:rPr lang="it-IT" sz="1200" dirty="0" smtClean="0"/>
              <a:t> </a:t>
            </a:r>
            <a:r>
              <a:rPr lang="it-IT" sz="1200" dirty="0" err="1" smtClean="0"/>
              <a:t>factors</a:t>
            </a:r>
            <a:r>
              <a:rPr lang="it-IT" sz="1200" dirty="0" smtClean="0"/>
              <a:t> </a:t>
            </a:r>
            <a:r>
              <a:rPr lang="it-IT" sz="1200" dirty="0" err="1" smtClean="0"/>
              <a:t>like</a:t>
            </a:r>
            <a:r>
              <a:rPr lang="it-IT" sz="1200" dirty="0" smtClean="0"/>
              <a:t> e.g. </a:t>
            </a:r>
            <a:r>
              <a:rPr lang="it-IT" sz="1200" dirty="0" err="1" smtClean="0"/>
              <a:t>ion</a:t>
            </a:r>
            <a:r>
              <a:rPr lang="it-IT" sz="1200" dirty="0" smtClean="0"/>
              <a:t> </a:t>
            </a:r>
            <a:r>
              <a:rPr lang="it-IT" sz="1200" dirty="0" err="1" smtClean="0"/>
              <a:t>type</a:t>
            </a:r>
            <a:r>
              <a:rPr lang="it-IT" sz="1200" dirty="0" smtClean="0"/>
              <a:t> and </a:t>
            </a:r>
            <a:r>
              <a:rPr lang="it-IT" sz="1200" dirty="0" err="1" smtClean="0"/>
              <a:t>energy</a:t>
            </a:r>
            <a:r>
              <a:rPr lang="it-IT" sz="1200" dirty="0" smtClean="0"/>
              <a:t>, </a:t>
            </a:r>
            <a:r>
              <a:rPr lang="it-IT" sz="1200" dirty="0" err="1" smtClean="0"/>
              <a:t>depth</a:t>
            </a:r>
            <a:r>
              <a:rPr lang="it-IT" sz="1200" dirty="0" smtClean="0"/>
              <a:t> in </a:t>
            </a:r>
            <a:r>
              <a:rPr lang="it-IT" sz="1200" dirty="0" err="1" smtClean="0"/>
              <a:t>tissue</a:t>
            </a:r>
            <a:r>
              <a:rPr lang="it-IT" sz="1200" dirty="0" smtClean="0"/>
              <a:t>, dose </a:t>
            </a:r>
            <a:r>
              <a:rPr lang="it-IT" sz="1200" dirty="0" err="1" smtClean="0"/>
              <a:t>level</a:t>
            </a:r>
            <a:r>
              <a:rPr lang="it-IT" sz="1200" dirty="0" smtClean="0"/>
              <a:t> and the </a:t>
            </a:r>
            <a:r>
              <a:rPr lang="it-IT" sz="1200" dirty="0" err="1" smtClean="0"/>
              <a:t>tissue</a:t>
            </a:r>
            <a:r>
              <a:rPr lang="it-IT" sz="1200" dirty="0" smtClean="0"/>
              <a:t> </a:t>
            </a:r>
            <a:r>
              <a:rPr lang="it-IT" sz="1200" dirty="0" err="1" smtClean="0"/>
              <a:t>type</a:t>
            </a:r>
            <a:r>
              <a:rPr lang="it-IT" sz="1200" dirty="0" smtClean="0"/>
              <a:t>. For </a:t>
            </a:r>
            <a:r>
              <a:rPr lang="it-IT" sz="1200" dirty="0" err="1" smtClean="0"/>
              <a:t>applications</a:t>
            </a:r>
            <a:r>
              <a:rPr lang="it-IT" sz="1200" dirty="0" smtClean="0"/>
              <a:t> of </a:t>
            </a:r>
            <a:r>
              <a:rPr lang="it-IT" sz="1200" dirty="0" err="1" smtClean="0"/>
              <a:t>ion</a:t>
            </a:r>
            <a:r>
              <a:rPr lang="it-IT" sz="1200" dirty="0" smtClean="0"/>
              <a:t> </a:t>
            </a:r>
            <a:r>
              <a:rPr lang="it-IT" sz="1200" dirty="0" err="1" smtClean="0"/>
              <a:t>beams</a:t>
            </a:r>
            <a:r>
              <a:rPr lang="it-IT" sz="1200" dirty="0" smtClean="0"/>
              <a:t> in </a:t>
            </a:r>
            <a:r>
              <a:rPr lang="it-IT" sz="1200" dirty="0" err="1" smtClean="0"/>
              <a:t>tumour</a:t>
            </a:r>
            <a:r>
              <a:rPr lang="it-IT" sz="1200" dirty="0" smtClean="0"/>
              <a:t> </a:t>
            </a:r>
            <a:r>
              <a:rPr lang="it-IT" sz="1200" dirty="0" err="1" smtClean="0"/>
              <a:t>therapy</a:t>
            </a:r>
            <a:r>
              <a:rPr lang="it-IT" sz="1200" dirty="0" smtClean="0"/>
              <a:t>, the </a:t>
            </a:r>
            <a:r>
              <a:rPr lang="it-IT" sz="1200" dirty="0" err="1" smtClean="0"/>
              <a:t>increased</a:t>
            </a:r>
            <a:r>
              <a:rPr lang="it-IT" sz="1200" dirty="0" smtClean="0"/>
              <a:t> RBE </a:t>
            </a:r>
            <a:r>
              <a:rPr lang="it-IT" sz="1200" dirty="0" err="1" smtClean="0"/>
              <a:t>requires</a:t>
            </a:r>
            <a:r>
              <a:rPr lang="it-IT" sz="1200" dirty="0" smtClean="0"/>
              <a:t> a </a:t>
            </a:r>
            <a:r>
              <a:rPr lang="it-IT" sz="1200" dirty="0" err="1" smtClean="0"/>
              <a:t>corresponding</a:t>
            </a:r>
            <a:r>
              <a:rPr lang="it-IT" sz="1200" dirty="0" smtClean="0"/>
              <a:t> general </a:t>
            </a:r>
            <a:r>
              <a:rPr lang="it-IT" sz="1200" dirty="0" err="1" smtClean="0"/>
              <a:t>reduction</a:t>
            </a:r>
            <a:r>
              <a:rPr lang="it-IT" sz="1200" dirty="0" smtClean="0"/>
              <a:t> in dose. In </a:t>
            </a:r>
            <a:r>
              <a:rPr lang="it-IT" sz="1200" dirty="0" err="1" smtClean="0"/>
              <a:t>particular</a:t>
            </a:r>
            <a:r>
              <a:rPr lang="it-IT" sz="1200" dirty="0" smtClean="0"/>
              <a:t>, due to the </a:t>
            </a:r>
            <a:r>
              <a:rPr lang="it-IT" sz="1200" dirty="0" err="1" smtClean="0"/>
              <a:t>variation</a:t>
            </a:r>
            <a:r>
              <a:rPr lang="it-IT" sz="1200" dirty="0" smtClean="0"/>
              <a:t> of RBE with </a:t>
            </a:r>
            <a:r>
              <a:rPr lang="it-IT" sz="1200" dirty="0" err="1" smtClean="0"/>
              <a:t>depth</a:t>
            </a:r>
            <a:r>
              <a:rPr lang="it-IT" sz="1200" dirty="0" smtClean="0"/>
              <a:t>, the </a:t>
            </a:r>
            <a:r>
              <a:rPr lang="it-IT" sz="1200" dirty="0" err="1" smtClean="0"/>
              <a:t>shape</a:t>
            </a:r>
            <a:r>
              <a:rPr lang="it-IT" sz="1200" dirty="0" smtClean="0"/>
              <a:t> of the </a:t>
            </a:r>
            <a:r>
              <a:rPr lang="it-IT" sz="1200" dirty="0" err="1" smtClean="0"/>
              <a:t>depth</a:t>
            </a:r>
            <a:r>
              <a:rPr lang="it-IT" sz="1200" dirty="0" smtClean="0"/>
              <a:t> dose </a:t>
            </a:r>
            <a:r>
              <a:rPr lang="it-IT" sz="1200" dirty="0" err="1" smtClean="0"/>
              <a:t>profile</a:t>
            </a:r>
            <a:r>
              <a:rPr lang="it-IT" sz="1200" dirty="0" smtClean="0"/>
              <a:t> </a:t>
            </a:r>
            <a:r>
              <a:rPr lang="it-IT" sz="1200" dirty="0" err="1" smtClean="0"/>
              <a:t>has</a:t>
            </a:r>
            <a:r>
              <a:rPr lang="it-IT" sz="1200" dirty="0" smtClean="0"/>
              <a:t> to be </a:t>
            </a:r>
            <a:r>
              <a:rPr lang="it-IT" sz="1200" dirty="0" err="1" smtClean="0"/>
              <a:t>adapted</a:t>
            </a:r>
            <a:r>
              <a:rPr lang="it-IT" sz="1200" dirty="0" smtClean="0"/>
              <a:t> </a:t>
            </a:r>
            <a:r>
              <a:rPr lang="it-IT" sz="1200" dirty="0" err="1" smtClean="0"/>
              <a:t>accordingly</a:t>
            </a:r>
            <a:r>
              <a:rPr lang="it-IT" sz="1200" dirty="0" smtClean="0"/>
              <a:t>. In general </a:t>
            </a:r>
            <a:r>
              <a:rPr lang="it-IT" sz="1200" dirty="0" err="1" smtClean="0"/>
              <a:t>ions</a:t>
            </a:r>
            <a:r>
              <a:rPr lang="it-IT" sz="1200" dirty="0" smtClean="0"/>
              <a:t> are </a:t>
            </a:r>
            <a:r>
              <a:rPr lang="it-IT" sz="1200" dirty="0" err="1" smtClean="0"/>
              <a:t>better</a:t>
            </a:r>
            <a:r>
              <a:rPr lang="it-IT" sz="1200" dirty="0" smtClean="0"/>
              <a:t> for radio-</a:t>
            </a:r>
            <a:r>
              <a:rPr lang="it-IT" sz="1200" dirty="0" err="1" smtClean="0"/>
              <a:t>resistant</a:t>
            </a:r>
            <a:r>
              <a:rPr lang="it-IT" sz="1200" dirty="0" smtClean="0"/>
              <a:t> </a:t>
            </a:r>
            <a:r>
              <a:rPr lang="it-IT" sz="1200" dirty="0" err="1" smtClean="0"/>
              <a:t>tumours</a:t>
            </a:r>
            <a:r>
              <a:rPr lang="it-IT" sz="1200" dirty="0" smtClean="0"/>
              <a:t> </a:t>
            </a:r>
            <a:r>
              <a:rPr lang="it-IT" sz="1200" dirty="0" err="1" smtClean="0"/>
              <a:t>while</a:t>
            </a:r>
            <a:r>
              <a:rPr lang="it-IT" sz="1200" dirty="0" smtClean="0"/>
              <a:t> </a:t>
            </a:r>
            <a:r>
              <a:rPr lang="it-IT" sz="1200" dirty="0" err="1" smtClean="0"/>
              <a:t>protons</a:t>
            </a:r>
            <a:r>
              <a:rPr lang="it-IT" sz="1200" dirty="0" smtClean="0"/>
              <a:t> </a:t>
            </a:r>
            <a:r>
              <a:rPr lang="it-IT" sz="1200" dirty="0" err="1" smtClean="0"/>
              <a:t>minimize</a:t>
            </a:r>
            <a:r>
              <a:rPr lang="it-IT" sz="1200" dirty="0" smtClean="0"/>
              <a:t> the </a:t>
            </a:r>
            <a:r>
              <a:rPr lang="it-IT" sz="1200" dirty="0" err="1" smtClean="0"/>
              <a:t>risk</a:t>
            </a:r>
            <a:r>
              <a:rPr lang="it-IT" sz="1200" dirty="0" smtClean="0"/>
              <a:t> of </a:t>
            </a:r>
            <a:r>
              <a:rPr lang="it-IT" sz="1200" dirty="0" err="1" smtClean="0"/>
              <a:t>appearance</a:t>
            </a:r>
            <a:r>
              <a:rPr lang="it-IT" sz="1200" dirty="0" smtClean="0"/>
              <a:t> of </a:t>
            </a:r>
            <a:r>
              <a:rPr lang="it-IT" sz="1200" dirty="0" err="1" smtClean="0"/>
              <a:t>secondary</a:t>
            </a:r>
            <a:r>
              <a:rPr lang="it-IT" sz="1200" dirty="0" smtClean="0"/>
              <a:t> </a:t>
            </a:r>
            <a:r>
              <a:rPr lang="it-IT" sz="1200" dirty="0" err="1" smtClean="0"/>
              <a:t>tumours</a:t>
            </a:r>
            <a:r>
              <a:rPr lang="it-IT" sz="1200" dirty="0" smtClean="0"/>
              <a:t>.</a:t>
            </a:r>
            <a:endParaRPr lang="en-US" sz="1200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BCF9D6-C998-7E47-B81D-319076765E97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0232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BCF9D6-C998-7E47-B81D-319076765E97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2945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BCF9D6-C998-7E47-B81D-319076765E97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5816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5AB1E-CE11-B849-8A37-94C65FECA9F0}" type="datetime1">
              <a:rPr lang="it-IT" smtClean="0"/>
              <a:t>01/06/18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DD1C-1313-B943-B62E-5BABB1ABF05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A0CE-AE1E-8243-9FA3-3FA8A713C13C}" type="datetime1">
              <a:rPr lang="it-IT" smtClean="0"/>
              <a:t>01/06/18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DD1C-1313-B943-B62E-5BABB1ABF05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426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0F40-A11C-C743-98C0-792FE2D0E629}" type="datetime1">
              <a:rPr lang="it-IT" smtClean="0"/>
              <a:t>01/06/18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DD1C-1313-B943-B62E-5BABB1ABF05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5117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A0B-61F4-0A44-9CAA-6E33A4E2EB74}" type="datetime1">
              <a:rPr lang="it-IT" smtClean="0"/>
              <a:t>01/06/18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DD1C-1313-B943-B62E-5BABB1ABF05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7E9E4-F8D9-B64D-B507-A90A320419D2}" type="datetime1">
              <a:rPr lang="it-IT" smtClean="0"/>
              <a:t>01/06/18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DD1C-1313-B943-B62E-5BABB1ABF05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8898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BD169-821A-D140-895C-66CAC7E56FB5}" type="datetime1">
              <a:rPr lang="it-IT" smtClean="0"/>
              <a:t>01/06/18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DD1C-1313-B943-B62E-5BABB1ABF05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8233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8586E-CA03-0C43-8320-8319345DBB3F}" type="datetime1">
              <a:rPr lang="it-IT" smtClean="0"/>
              <a:t>01/06/18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DD1C-1313-B943-B62E-5BABB1ABF05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0515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625D2-B0B0-AC4E-8A1D-040E12CB201E}" type="datetime1">
              <a:rPr lang="it-IT" smtClean="0"/>
              <a:t>01/06/18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DD1C-1313-B943-B62E-5BABB1ABF05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5990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32B97-31D3-174F-843B-2525DF881D5B}" type="datetime1">
              <a:rPr lang="it-IT" smtClean="0"/>
              <a:t>01/06/18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DD1C-1313-B943-B62E-5BABB1ABF05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4344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A92F4-6006-224C-B1ED-8C1A85BF02EF}" type="datetime1">
              <a:rPr lang="it-IT" smtClean="0"/>
              <a:t>01/06/18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DD1C-1313-B943-B62E-5BABB1ABF05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0313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E9FB-5D94-A14A-8D06-44AE36F8B548}" type="datetime1">
              <a:rPr lang="it-IT" smtClean="0"/>
              <a:t>01/06/18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DD1C-1313-B943-B62E-5BABB1ABF05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717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gif"/><Relationship Id="rId1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AB54B-DAC6-944D-8C9D-145FE75DC216}" type="datetime1">
              <a:rPr lang="it-IT" smtClean="0"/>
              <a:t>01/06/18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EDD1C-1313-B943-B62E-5BABB1ABF058}" type="slidenum">
              <a:rPr lang="it-IT" smtClean="0"/>
              <a:t>‹n.›</a:t>
            </a:fld>
            <a:endParaRPr lang="it-IT"/>
          </a:p>
        </p:txBody>
      </p:sp>
      <p:pic>
        <p:nvPicPr>
          <p:cNvPr id="7" name="Picture 2" descr="FOOT_logo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8" y="21265"/>
            <a:ext cx="1068904" cy="106890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3856" y="0"/>
            <a:ext cx="1877461" cy="1041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0.png"/><Relationship Id="rId12" Type="http://schemas.openxmlformats.org/officeDocument/2006/relationships/image" Target="../media/image31.png"/><Relationship Id="rId1" Type="http://schemas.microsoft.com/office/2007/relationships/media" Target="../media/media1.avi"/><Relationship Id="rId2" Type="http://schemas.openxmlformats.org/officeDocument/2006/relationships/video" Target="../media/media1.avi"/><Relationship Id="rId3" Type="http://schemas.microsoft.com/office/2007/relationships/media" Target="../media/media2.avi"/><Relationship Id="rId4" Type="http://schemas.openxmlformats.org/officeDocument/2006/relationships/video" Target="../media/media2.avi"/><Relationship Id="rId5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9" Type="http://schemas.openxmlformats.org/officeDocument/2006/relationships/image" Target="../media/image28.png"/><Relationship Id="rId10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eb.infn.it/f00t/index.php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40.jpg"/><Relationship Id="rId5" Type="http://schemas.openxmlformats.org/officeDocument/2006/relationships/image" Target="../media/image8.png"/><Relationship Id="rId6" Type="http://schemas.openxmlformats.org/officeDocument/2006/relationships/image" Target="../media/image41.png"/><Relationship Id="rId7" Type="http://schemas.openxmlformats.org/officeDocument/2006/relationships/oleObject" Target="../embeddings/oleObject1.bin"/><Relationship Id="rId8" Type="http://schemas.openxmlformats.org/officeDocument/2006/relationships/image" Target="../media/image38.wmf"/><Relationship Id="rId9" Type="http://schemas.openxmlformats.org/officeDocument/2006/relationships/oleObject" Target="../embeddings/oleObject2.bin"/><Relationship Id="rId10" Type="http://schemas.openxmlformats.org/officeDocument/2006/relationships/image" Target="../media/image39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4" Type="http://schemas.openxmlformats.org/officeDocument/2006/relationships/image" Target="../media/image240.png"/><Relationship Id="rId5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emf"/><Relationship Id="rId3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Relationship Id="rId3" Type="http://schemas.openxmlformats.org/officeDocument/2006/relationships/image" Target="../media/image7.tif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Relationship Id="rId3" Type="http://schemas.openxmlformats.org/officeDocument/2006/relationships/image" Target="../media/image9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6366" y="1759697"/>
            <a:ext cx="7676444" cy="1281655"/>
          </a:xfrm>
          <a:solidFill>
            <a:schemeClr val="bg1"/>
          </a:solidFill>
          <a:ln w="28575" cmpd="sng">
            <a:noFill/>
          </a:ln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  <a:latin typeface="+mn-lt"/>
              </a:rPr>
              <a:t>Nuclear Emulsions </a:t>
            </a:r>
            <a:br>
              <a:rPr lang="en-US" sz="4400" b="1" dirty="0" smtClean="0">
                <a:solidFill>
                  <a:srgbClr val="C00000"/>
                </a:solidFill>
                <a:latin typeface="+mn-lt"/>
              </a:rPr>
            </a:br>
            <a:r>
              <a:rPr lang="en-US" sz="4400" b="1" dirty="0" smtClean="0">
                <a:solidFill>
                  <a:srgbClr val="C00000"/>
                </a:solidFill>
                <a:latin typeface="+mn-lt"/>
              </a:rPr>
              <a:t>in the FOOT experiment</a:t>
            </a:r>
            <a:endParaRPr lang="it-IT" sz="4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81454" y="5934747"/>
            <a:ext cx="7591356" cy="808322"/>
          </a:xfrm>
          <a:prstGeom prst="rect">
            <a:avLst/>
          </a:prstGeom>
          <a:ln w="19050" cmpd="sng">
            <a:noFill/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FF0000"/>
                </a:solidFill>
                <a:latin typeface="Comic Sans MS"/>
                <a:ea typeface="+mj-ea"/>
                <a:cs typeface="Comic Sans MS"/>
              </a:defRPr>
            </a:lvl1pPr>
          </a:lstStyle>
          <a:p>
            <a:r>
              <a:rPr lang="it-IT" sz="16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Second International Workshop on </a:t>
            </a:r>
            <a:r>
              <a:rPr lang="it-IT" sz="160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Nuclear</a:t>
            </a:r>
            <a:r>
              <a:rPr lang="it-IT" sz="16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it-IT" sz="160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Emulsions</a:t>
            </a:r>
            <a:r>
              <a:rPr lang="it-IT" sz="16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it-IT" sz="1600" dirty="0" smtClean="0">
              <a:solidFill>
                <a:schemeClr val="bg1">
                  <a:lumMod val="65000"/>
                </a:schemeClr>
              </a:solidFill>
              <a:latin typeface="+mn-lt"/>
            </a:endParaRPr>
          </a:p>
          <a:p>
            <a:r>
              <a:rPr lang="it-IT" sz="16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for </a:t>
            </a:r>
            <a:r>
              <a:rPr lang="it-IT" sz="16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Neutrino </a:t>
            </a:r>
            <a:r>
              <a:rPr lang="it-IT" sz="160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Studies</a:t>
            </a:r>
            <a:r>
              <a:rPr lang="it-IT" sz="16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and WIMP </a:t>
            </a:r>
            <a:r>
              <a:rPr lang="it-IT" sz="16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Search</a:t>
            </a:r>
            <a:endParaRPr lang="it-IT" sz="1600" dirty="0" smtClean="0">
              <a:solidFill>
                <a:schemeClr val="bg1">
                  <a:lumMod val="65000"/>
                </a:schemeClr>
              </a:solidFill>
              <a:latin typeface="+mn-lt"/>
            </a:endParaRPr>
          </a:p>
          <a:p>
            <a:r>
              <a:rPr lang="en-US" sz="1600" dirty="0" err="1" smtClean="0">
                <a:solidFill>
                  <a:schemeClr val="bg1">
                    <a:lumMod val="65000"/>
                  </a:schemeClr>
                </a:solidFill>
                <a:latin typeface="+mn-lt"/>
                <a:cs typeface="Calibri"/>
              </a:rPr>
              <a:t>Anacapri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+mn-lt"/>
                <a:cs typeface="Calibri"/>
              </a:rPr>
              <a:t>  1</a:t>
            </a:r>
            <a:r>
              <a:rPr lang="en-US" sz="1600" baseline="30000" dirty="0" smtClean="0">
                <a:solidFill>
                  <a:schemeClr val="bg1">
                    <a:lumMod val="65000"/>
                  </a:schemeClr>
                </a:solidFill>
                <a:latin typeface="+mn-lt"/>
                <a:cs typeface="Calibri"/>
              </a:rPr>
              <a:t>rt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+mn-lt"/>
                <a:cs typeface="Calibri"/>
              </a:rPr>
              <a:t> June  2018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0575" y="6377944"/>
            <a:ext cx="2743200" cy="365125"/>
          </a:xfrm>
        </p:spPr>
        <p:txBody>
          <a:bodyPr/>
          <a:lstStyle/>
          <a:p>
            <a:fld id="{0125024E-5463-9D49-938E-E00E1FB39A42}" type="slidenum">
              <a:rPr lang="en-US" smtClean="0">
                <a:latin typeface="Calibri"/>
                <a:cs typeface="Calibri"/>
              </a:rPr>
              <a:t>1</a:t>
            </a:fld>
            <a:endParaRPr lang="en-US" dirty="0">
              <a:latin typeface="Calibri"/>
              <a:cs typeface="Calibri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081454" y="3185726"/>
            <a:ext cx="7591356" cy="1339205"/>
          </a:xfrm>
          <a:prstGeom prst="rect">
            <a:avLst/>
          </a:prstGeom>
          <a:ln w="19050" cmpd="sng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FF0000"/>
                </a:solidFill>
                <a:latin typeface="Comic Sans MS"/>
                <a:ea typeface="+mj-ea"/>
                <a:cs typeface="Comic Sans MS"/>
              </a:defRPr>
            </a:lvl1pPr>
          </a:lstStyle>
          <a:p>
            <a:r>
              <a:rPr lang="en-US" sz="2400" b="1" dirty="0">
                <a:solidFill>
                  <a:schemeClr val="tx1"/>
                </a:solidFill>
                <a:latin typeface="+mn-lt"/>
                <a:cs typeface="Calibri"/>
              </a:rPr>
              <a:t>FOOT</a:t>
            </a:r>
            <a:r>
              <a:rPr lang="en-US" sz="2400" dirty="0">
                <a:solidFill>
                  <a:schemeClr val="tx1"/>
                </a:solidFill>
                <a:latin typeface="+mn-lt"/>
                <a:cs typeface="Calibri"/>
              </a:rPr>
              <a:t>: </a:t>
            </a:r>
            <a:r>
              <a:rPr lang="en-US" sz="2400" b="1" dirty="0" err="1">
                <a:solidFill>
                  <a:schemeClr val="tx1"/>
                </a:solidFill>
                <a:latin typeface="+mn-lt"/>
                <a:cs typeface="Calibri"/>
              </a:rPr>
              <a:t>F</a:t>
            </a:r>
            <a:r>
              <a:rPr lang="en-US" sz="2400" dirty="0" err="1">
                <a:solidFill>
                  <a:schemeClr val="tx1"/>
                </a:solidFill>
                <a:latin typeface="+mn-lt"/>
                <a:cs typeface="Calibri"/>
              </a:rPr>
              <a:t>ragmentati</a:t>
            </a:r>
            <a:r>
              <a:rPr lang="en-US" sz="2400" b="1" dirty="0" err="1">
                <a:solidFill>
                  <a:schemeClr val="tx1"/>
                </a:solidFill>
                <a:latin typeface="+mn-lt"/>
                <a:cs typeface="Calibri"/>
              </a:rPr>
              <a:t>O</a:t>
            </a:r>
            <a:r>
              <a:rPr lang="en-US" sz="2400" dirty="0" err="1">
                <a:solidFill>
                  <a:schemeClr val="tx1"/>
                </a:solidFill>
                <a:latin typeface="+mn-lt"/>
                <a:cs typeface="Calibri"/>
              </a:rPr>
              <a:t>n</a:t>
            </a:r>
            <a:r>
              <a:rPr lang="en-US" sz="240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+mn-lt"/>
                <a:cs typeface="Calibri"/>
              </a:rPr>
              <a:t>O</a:t>
            </a:r>
            <a:r>
              <a:rPr lang="en-US" sz="2400" dirty="0">
                <a:solidFill>
                  <a:schemeClr val="tx1"/>
                </a:solidFill>
                <a:latin typeface="+mn-lt"/>
                <a:cs typeface="Calibri"/>
              </a:rPr>
              <a:t>f </a:t>
            </a:r>
            <a:r>
              <a:rPr lang="en-US" sz="2400" b="1" dirty="0" smtClean="0">
                <a:solidFill>
                  <a:schemeClr val="tx1"/>
                </a:solidFill>
                <a:latin typeface="+mn-lt"/>
                <a:cs typeface="Calibri"/>
              </a:rPr>
              <a:t>T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cs typeface="Calibri"/>
              </a:rPr>
              <a:t>arget</a:t>
            </a:r>
          </a:p>
          <a:p>
            <a:r>
              <a:rPr lang="en-US" sz="2400" i="1" dirty="0">
                <a:solidFill>
                  <a:schemeClr val="tx1"/>
                </a:solidFill>
                <a:latin typeface="+mn-lt"/>
                <a:cs typeface="Calibri"/>
              </a:rPr>
              <a:t>An experiment for the measurement of nuclear fragmentation cross sections for Particle Therapy</a:t>
            </a:r>
          </a:p>
          <a:p>
            <a:endParaRPr lang="en-US" sz="24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9759" y="4451168"/>
            <a:ext cx="7153051" cy="1171955"/>
          </a:xfrm>
          <a:prstGeom prst="rect">
            <a:avLst/>
          </a:prstGeom>
          <a:ln w="19050" cmpd="sng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FF0000"/>
                </a:solidFill>
                <a:latin typeface="Comic Sans MS"/>
                <a:ea typeface="+mj-ea"/>
                <a:cs typeface="Comic Sans MS"/>
              </a:defRPr>
            </a:lvl1pPr>
          </a:lstStyle>
          <a:p>
            <a:r>
              <a:rPr lang="en-US" sz="2000" dirty="0">
                <a:solidFill>
                  <a:srgbClr val="000000"/>
                </a:solidFill>
                <a:latin typeface="Calibri"/>
                <a:cs typeface="Calibri"/>
              </a:rPr>
              <a:t>M.C. </a:t>
            </a:r>
            <a:r>
              <a:rPr lang="en-US" sz="2000" dirty="0" err="1">
                <a:solidFill>
                  <a:srgbClr val="000000"/>
                </a:solidFill>
                <a:latin typeface="Calibri"/>
                <a:cs typeface="Calibri"/>
              </a:rPr>
              <a:t>Montesi</a:t>
            </a:r>
            <a:r>
              <a:rPr lang="en-US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2000" i="1" dirty="0">
                <a:solidFill>
                  <a:srgbClr val="000000"/>
                </a:solidFill>
                <a:latin typeface="Calibri"/>
                <a:cs typeface="Calibri"/>
              </a:rPr>
              <a:t>(University of Napoli Federico II and INFN, Napoli)</a:t>
            </a:r>
          </a:p>
          <a:p>
            <a:r>
              <a:rPr lang="en-US" sz="2000" i="1" dirty="0">
                <a:solidFill>
                  <a:srgbClr val="800000"/>
                </a:solidFill>
                <a:latin typeface="Calibri"/>
                <a:cs typeface="Calibri"/>
              </a:rPr>
              <a:t>for the FOOT Collaboration</a:t>
            </a:r>
          </a:p>
        </p:txBody>
      </p:sp>
    </p:spTree>
    <p:extLst>
      <p:ext uri="{BB962C8B-B14F-4D97-AF65-F5344CB8AC3E}">
        <p14:creationId xmlns:p14="http://schemas.microsoft.com/office/powerpoint/2010/main" val="173555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200973"/>
            <a:ext cx="11910324" cy="5517559"/>
          </a:xfrm>
        </p:spPr>
        <p:txBody>
          <a:bodyPr>
            <a:normAutofit/>
          </a:bodyPr>
          <a:lstStyle/>
          <a:p>
            <a:pPr algn="just">
              <a:buFont typeface="Wingdings" charset="2"/>
              <a:buChar char="Ø"/>
            </a:pPr>
            <a:r>
              <a:rPr lang="it-IT" sz="2400" dirty="0" smtClean="0"/>
              <a:t> </a:t>
            </a:r>
            <a:r>
              <a:rPr lang="it-IT" sz="2400" dirty="0" err="1" smtClean="0"/>
              <a:t>Other</a:t>
            </a:r>
            <a:r>
              <a:rPr lang="it-IT" sz="2400" dirty="0" smtClean="0"/>
              <a:t> </a:t>
            </a:r>
            <a:r>
              <a:rPr lang="it-IT" sz="2400" dirty="0" err="1" smtClean="0"/>
              <a:t>study</a:t>
            </a:r>
            <a:r>
              <a:rPr lang="it-IT" sz="2400" dirty="0" smtClean="0"/>
              <a:t>:  </a:t>
            </a:r>
            <a:r>
              <a:rPr lang="it-IT" sz="2400" dirty="0"/>
              <a:t>l</a:t>
            </a:r>
            <a:r>
              <a:rPr lang="it-IT" sz="2400" dirty="0" smtClean="0"/>
              <a:t>arge angle </a:t>
            </a:r>
            <a:r>
              <a:rPr lang="it-IT" sz="2400" dirty="0" err="1"/>
              <a:t>fragmentation</a:t>
            </a:r>
            <a:r>
              <a:rPr lang="it-IT" sz="2400" dirty="0"/>
              <a:t> </a:t>
            </a:r>
            <a:r>
              <a:rPr lang="it-IT" sz="2400" dirty="0" smtClean="0"/>
              <a:t>and </a:t>
            </a:r>
            <a:r>
              <a:rPr lang="it-IT" sz="2400" dirty="0" err="1" smtClean="0"/>
              <a:t>momentum</a:t>
            </a:r>
            <a:r>
              <a:rPr lang="it-IT" sz="2400" dirty="0" smtClean="0"/>
              <a:t> </a:t>
            </a:r>
            <a:r>
              <a:rPr lang="it-IT" sz="2400" dirty="0" err="1" smtClean="0"/>
              <a:t>measurements</a:t>
            </a:r>
            <a:r>
              <a:rPr lang="it-IT" sz="2400" dirty="0" smtClean="0"/>
              <a:t> </a:t>
            </a:r>
            <a:r>
              <a:rPr lang="it-IT" sz="2400" dirty="0"/>
              <a:t>of a 400 </a:t>
            </a:r>
            <a:r>
              <a:rPr lang="it-IT" sz="2400" dirty="0" err="1"/>
              <a:t>MeV</a:t>
            </a:r>
            <a:r>
              <a:rPr lang="it-IT" sz="2400" dirty="0"/>
              <a:t>/</a:t>
            </a:r>
            <a:r>
              <a:rPr lang="it-IT" sz="2400" dirty="0" err="1"/>
              <a:t>n</a:t>
            </a:r>
            <a:r>
              <a:rPr lang="it-IT" sz="2400" dirty="0"/>
              <a:t> </a:t>
            </a:r>
            <a:r>
              <a:rPr lang="it-IT" sz="2400" baseline="30000" dirty="0"/>
              <a:t>12</a:t>
            </a:r>
            <a:r>
              <a:rPr lang="it-IT" sz="2400" dirty="0"/>
              <a:t>C </a:t>
            </a:r>
            <a:r>
              <a:rPr lang="it-IT" sz="2400" dirty="0" err="1"/>
              <a:t>beam</a:t>
            </a:r>
            <a:r>
              <a:rPr lang="it-IT" sz="2400" dirty="0"/>
              <a:t> </a:t>
            </a:r>
            <a:r>
              <a:rPr lang="it-IT" sz="2400" dirty="0" err="1"/>
              <a:t>impinging</a:t>
            </a:r>
            <a:r>
              <a:rPr lang="it-IT" sz="2400" dirty="0"/>
              <a:t> on a </a:t>
            </a:r>
            <a:r>
              <a:rPr lang="it-IT" sz="2400" dirty="0" smtClean="0"/>
              <a:t>composite target </a:t>
            </a:r>
            <a:r>
              <a:rPr lang="it-IT" sz="2400" dirty="0" err="1" smtClean="0"/>
              <a:t>has</a:t>
            </a:r>
            <a:r>
              <a:rPr lang="it-IT" sz="2400" dirty="0" smtClean="0"/>
              <a:t> </a:t>
            </a:r>
            <a:r>
              <a:rPr lang="it-IT" sz="2400" dirty="0" err="1" smtClean="0"/>
              <a:t>been</a:t>
            </a:r>
            <a:r>
              <a:rPr lang="it-IT" sz="2400" dirty="0" smtClean="0"/>
              <a:t> </a:t>
            </a:r>
            <a:r>
              <a:rPr lang="it-IT" sz="2400" dirty="0" err="1" smtClean="0"/>
              <a:t>performed</a:t>
            </a:r>
            <a:r>
              <a:rPr lang="it-IT" sz="2400" dirty="0" smtClean="0"/>
              <a:t> by </a:t>
            </a:r>
            <a:r>
              <a:rPr lang="it-IT" sz="2400" dirty="0" err="1" smtClean="0"/>
              <a:t>using</a:t>
            </a:r>
            <a:r>
              <a:rPr lang="it-IT" sz="2400" dirty="0" smtClean="0"/>
              <a:t> </a:t>
            </a:r>
            <a:r>
              <a:rPr lang="it-IT" sz="2400" dirty="0" err="1" smtClean="0"/>
              <a:t>two</a:t>
            </a:r>
            <a:r>
              <a:rPr lang="it-IT" sz="2400" dirty="0" smtClean="0"/>
              <a:t> ECC detectors to cover a </a:t>
            </a:r>
            <a:r>
              <a:rPr lang="it-IT" sz="2400" dirty="0" err="1" smtClean="0"/>
              <a:t>range</a:t>
            </a:r>
            <a:r>
              <a:rPr lang="it-IT" sz="2400" dirty="0" smtClean="0"/>
              <a:t> from 34° to 81° with </a:t>
            </a:r>
            <a:r>
              <a:rPr lang="it-IT" sz="2400" dirty="0" err="1" smtClean="0"/>
              <a:t>respect</a:t>
            </a:r>
            <a:r>
              <a:rPr lang="it-IT" sz="2400" dirty="0" smtClean="0"/>
              <a:t> to the </a:t>
            </a:r>
            <a:r>
              <a:rPr lang="it-IT" sz="2400" dirty="0" err="1" smtClean="0"/>
              <a:t>beam</a:t>
            </a:r>
            <a:r>
              <a:rPr lang="it-IT" sz="2400" dirty="0" smtClean="0"/>
              <a:t> </a:t>
            </a:r>
            <a:r>
              <a:rPr lang="it-IT" sz="2400" dirty="0" err="1" smtClean="0"/>
              <a:t>axis</a:t>
            </a:r>
            <a:r>
              <a:rPr lang="it-IT" sz="2400" dirty="0" smtClean="0"/>
              <a:t> </a:t>
            </a:r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42607" y="6353407"/>
            <a:ext cx="2743200" cy="365125"/>
          </a:xfrm>
        </p:spPr>
        <p:txBody>
          <a:bodyPr/>
          <a:lstStyle/>
          <a:p>
            <a:fld id="{0125024E-5463-9D49-938E-E00E1FB39A42}" type="slidenum">
              <a:rPr lang="en-US" smtClean="0"/>
              <a:t>10</a:t>
            </a:fld>
            <a:endParaRPr lang="en-US" dirty="0"/>
          </a:p>
        </p:txBody>
      </p:sp>
      <p:sp>
        <p:nvSpPr>
          <p:cNvPr id="2" name="Rettangolo 1"/>
          <p:cNvSpPr/>
          <p:nvPr/>
        </p:nvSpPr>
        <p:spPr>
          <a:xfrm>
            <a:off x="1325576" y="-156884"/>
            <a:ext cx="851310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C00000"/>
                </a:solidFill>
                <a:cs typeface="Arial" panose="020B0604020202020204" pitchFamily="34" charset="0"/>
              </a:rPr>
              <a:t>FOOT Detector: </a:t>
            </a:r>
            <a:r>
              <a:rPr lang="en-US" sz="4000" dirty="0">
                <a:solidFill>
                  <a:srgbClr val="C00000"/>
                </a:solidFill>
                <a:cs typeface="Arial" panose="020B0604020202020204" pitchFamily="34" charset="0"/>
              </a:rPr>
              <a:t>Emulsion </a:t>
            </a:r>
            <a:r>
              <a:rPr lang="en-US" sz="4000" dirty="0" smtClean="0">
                <a:solidFill>
                  <a:srgbClr val="C00000"/>
                </a:solidFill>
                <a:cs typeface="Arial" panose="020B0604020202020204" pitchFamily="34" charset="0"/>
              </a:rPr>
              <a:t>Spectrometer</a:t>
            </a:r>
            <a:endParaRPr lang="en-US" sz="40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grpSp>
        <p:nvGrpSpPr>
          <p:cNvPr id="17" name="Gruppo 16"/>
          <p:cNvGrpSpPr/>
          <p:nvPr/>
        </p:nvGrpSpPr>
        <p:grpSpPr>
          <a:xfrm>
            <a:off x="3122702" y="2572528"/>
            <a:ext cx="8162936" cy="3438685"/>
            <a:chOff x="2365063" y="3256916"/>
            <a:chExt cx="8162936" cy="3438685"/>
          </a:xfrm>
        </p:grpSpPr>
        <p:pic>
          <p:nvPicPr>
            <p:cNvPr id="10" name="Segnaposto contenuto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5063" y="3385167"/>
              <a:ext cx="4133873" cy="2669966"/>
            </a:xfrm>
            <a:prstGeom prst="rect">
              <a:avLst/>
            </a:prstGeom>
          </p:spPr>
        </p:pic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2289" y="3525142"/>
              <a:ext cx="3725927" cy="2497691"/>
            </a:xfrm>
            <a:prstGeom prst="rect">
              <a:avLst/>
            </a:prstGeom>
          </p:spPr>
        </p:pic>
        <p:sp>
          <p:nvSpPr>
            <p:cNvPr id="12" name="Rettangolo 11"/>
            <p:cNvSpPr/>
            <p:nvPr/>
          </p:nvSpPr>
          <p:spPr>
            <a:xfrm>
              <a:off x="2365063" y="3256916"/>
              <a:ext cx="7766074" cy="3096491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ttangolo 12"/>
            <p:cNvSpPr/>
            <p:nvPr/>
          </p:nvSpPr>
          <p:spPr>
            <a:xfrm>
              <a:off x="4431999" y="6357047"/>
              <a:ext cx="6096000" cy="33855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it-IT" sz="1600" dirty="0"/>
                <a:t>A. </a:t>
              </a:r>
              <a:r>
                <a:rPr lang="it-IT" sz="1600" dirty="0" err="1"/>
                <a:t>Alexandrov</a:t>
              </a:r>
              <a:r>
                <a:rPr lang="it-IT" sz="1600" dirty="0"/>
                <a:t> et </a:t>
              </a:r>
              <a:r>
                <a:rPr lang="it-IT" sz="1600" dirty="0" smtClean="0"/>
                <a:t>al., </a:t>
              </a:r>
              <a:r>
                <a:rPr lang="en-US" sz="1600" dirty="0" smtClean="0"/>
                <a:t>JINST </a:t>
              </a:r>
              <a:r>
                <a:rPr lang="en-US" sz="1600" dirty="0"/>
                <a:t>12 (2017) P08013</a:t>
              </a:r>
              <a:endParaRPr lang="it-IT" sz="1600" dirty="0"/>
            </a:p>
          </p:txBody>
        </p:sp>
        <p:sp>
          <p:nvSpPr>
            <p:cNvPr id="15" name="Rettangolo 14"/>
            <p:cNvSpPr/>
            <p:nvPr/>
          </p:nvSpPr>
          <p:spPr>
            <a:xfrm>
              <a:off x="3303788" y="5834938"/>
              <a:ext cx="207977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dirty="0" err="1" smtClean="0"/>
                <a:t>Angular</a:t>
              </a:r>
              <a:r>
                <a:rPr lang="it-IT" dirty="0" smtClean="0"/>
                <a:t> Distribution</a:t>
              </a:r>
              <a:endParaRPr lang="it-IT" dirty="0"/>
            </a:p>
          </p:txBody>
        </p:sp>
        <p:sp>
          <p:nvSpPr>
            <p:cNvPr id="16" name="Rettangolo 15"/>
            <p:cNvSpPr/>
            <p:nvPr/>
          </p:nvSpPr>
          <p:spPr>
            <a:xfrm>
              <a:off x="6941763" y="5818788"/>
              <a:ext cx="25970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dirty="0" err="1" smtClean="0"/>
                <a:t>Momentum</a:t>
              </a:r>
              <a:r>
                <a:rPr lang="it-IT" dirty="0" smtClean="0"/>
                <a:t>  Distribution</a:t>
              </a:r>
              <a:endParaRPr lang="it-IT" dirty="0"/>
            </a:p>
          </p:txBody>
        </p:sp>
      </p:grpSp>
      <p:pic>
        <p:nvPicPr>
          <p:cNvPr id="19" name="Immagin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135" y="2405734"/>
            <a:ext cx="2344882" cy="290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86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/>
          <p:nvPr/>
        </p:nvSpPr>
        <p:spPr>
          <a:xfrm>
            <a:off x="1077045" y="-14481"/>
            <a:ext cx="9144000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9197454" y="6465034"/>
            <a:ext cx="2743200" cy="365125"/>
          </a:xfrm>
        </p:spPr>
        <p:txBody>
          <a:bodyPr/>
          <a:lstStyle/>
          <a:p>
            <a:fld id="{22BEDD1C-1313-B943-B62E-5BABB1ABF058}" type="slidenum">
              <a:rPr lang="it-IT" smtClean="0"/>
              <a:t>11</a:t>
            </a:fld>
            <a:endParaRPr lang="it-IT" dirty="0"/>
          </a:p>
        </p:txBody>
      </p:sp>
      <p:sp>
        <p:nvSpPr>
          <p:cNvPr id="18" name="Rettangolo 17"/>
          <p:cNvSpPr/>
          <p:nvPr/>
        </p:nvSpPr>
        <p:spPr>
          <a:xfrm>
            <a:off x="1123539" y="-155836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C00000"/>
                </a:solidFill>
                <a:cs typeface="Arial" panose="020B0604020202020204" pitchFamily="34" charset="0"/>
              </a:rPr>
              <a:t>FOOT: Emulsion Spectrometer Layout </a:t>
            </a:r>
            <a:endParaRPr lang="en-US" sz="40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62" y="748622"/>
            <a:ext cx="7137608" cy="4030179"/>
          </a:xfrm>
          <a:prstGeom prst="rect">
            <a:avLst/>
          </a:prstGeom>
        </p:spPr>
      </p:pic>
      <p:sp>
        <p:nvSpPr>
          <p:cNvPr id="9" name="Shape 150"/>
          <p:cNvSpPr/>
          <p:nvPr/>
        </p:nvSpPr>
        <p:spPr>
          <a:xfrm>
            <a:off x="4421594" y="4280020"/>
            <a:ext cx="7770406" cy="2523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0" lvl="1" indent="228600">
              <a:spcBef>
                <a:spcPts val="600"/>
              </a:spcBef>
              <a:buSzTx/>
              <a:buFontTx/>
              <a:buNone/>
              <a:defRPr sz="16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dirty="0" smtClean="0"/>
              <a:t>Section </a:t>
            </a:r>
            <a:r>
              <a:rPr b="1" dirty="0"/>
              <a:t>1</a:t>
            </a:r>
            <a:r>
              <a:rPr dirty="0"/>
              <a:t>: alternated layers of emulsions and target (</a:t>
            </a:r>
            <a:r>
              <a:rPr dirty="0" smtClean="0"/>
              <a:t>C/C</a:t>
            </a:r>
            <a:r>
              <a:rPr lang="it-IT" baseline="-25000" dirty="0" smtClean="0"/>
              <a:t>2</a:t>
            </a:r>
            <a:r>
              <a:rPr dirty="0" smtClean="0"/>
              <a:t>H</a:t>
            </a:r>
            <a:r>
              <a:rPr lang="it-IT" baseline="-25000" dirty="0" smtClean="0"/>
              <a:t>4</a:t>
            </a:r>
            <a:r>
              <a:rPr dirty="0" smtClean="0"/>
              <a:t>)</a:t>
            </a:r>
            <a:endParaRPr dirty="0"/>
          </a:p>
          <a:p>
            <a:pPr marL="990600" lvl="2" indent="-171450">
              <a:spcBef>
                <a:spcPts val="600"/>
              </a:spcBef>
              <a:buFont typeface="Arial"/>
              <a:buChar char="•"/>
              <a:defRPr sz="16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vertex </a:t>
            </a:r>
            <a:r>
              <a:rPr dirty="0" smtClean="0"/>
              <a:t>detector</a:t>
            </a:r>
            <a:endParaRPr lang="it-IT" dirty="0" smtClean="0"/>
          </a:p>
          <a:p>
            <a:pPr marL="271463" lvl="2">
              <a:spcBef>
                <a:spcPts val="600"/>
              </a:spcBef>
              <a:defRPr sz="16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dirty="0" smtClean="0"/>
              <a:t>Section </a:t>
            </a:r>
            <a:r>
              <a:rPr b="1" dirty="0"/>
              <a:t>2</a:t>
            </a:r>
            <a:r>
              <a:rPr dirty="0"/>
              <a:t>: made of emulsion films only</a:t>
            </a:r>
          </a:p>
          <a:p>
            <a:pPr marL="1104900" lvl="2" indent="-285750">
              <a:spcBef>
                <a:spcPts val="600"/>
              </a:spcBef>
              <a:buFont typeface="Arial"/>
              <a:buChar char="•"/>
              <a:defRPr sz="16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charge identification for low Z fragments (H, He, Li)</a:t>
            </a:r>
          </a:p>
          <a:p>
            <a:pPr marL="0" lvl="1" indent="228600">
              <a:spcBef>
                <a:spcPts val="600"/>
              </a:spcBef>
              <a:buSzTx/>
              <a:buFontTx/>
              <a:buNone/>
              <a:defRPr sz="16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dirty="0"/>
              <a:t>Section 3</a:t>
            </a:r>
            <a:r>
              <a:rPr dirty="0"/>
              <a:t>: alternated layers of emulsions and </a:t>
            </a:r>
            <a:r>
              <a:rPr lang="it-IT" dirty="0" smtClean="0"/>
              <a:t>passive </a:t>
            </a:r>
            <a:r>
              <a:rPr lang="it-IT" dirty="0" err="1" smtClean="0"/>
              <a:t>materials</a:t>
            </a:r>
            <a:r>
              <a:rPr lang="it-IT" dirty="0" smtClean="0"/>
              <a:t> (</a:t>
            </a:r>
            <a:r>
              <a:rPr lang="it-IT" dirty="0" err="1" smtClean="0"/>
              <a:t>plastic</a:t>
            </a:r>
            <a:r>
              <a:rPr lang="it-IT" dirty="0" smtClean="0"/>
              <a:t> and </a:t>
            </a:r>
            <a:r>
              <a:rPr lang="it-IT" dirty="0" err="1" smtClean="0"/>
              <a:t>lead</a:t>
            </a:r>
            <a:r>
              <a:rPr lang="it-IT" dirty="0" smtClean="0"/>
              <a:t>)</a:t>
            </a:r>
            <a:endParaRPr dirty="0"/>
          </a:p>
          <a:p>
            <a:pPr marL="1104900" lvl="2" indent="-285750">
              <a:spcBef>
                <a:spcPts val="600"/>
              </a:spcBef>
              <a:buFont typeface="Arial"/>
              <a:buChar char="•"/>
              <a:defRPr sz="16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Momentum measurement by </a:t>
            </a:r>
            <a:r>
              <a:rPr dirty="0" smtClean="0"/>
              <a:t>range</a:t>
            </a:r>
            <a:r>
              <a:rPr lang="it-IT" dirty="0" smtClean="0"/>
              <a:t> </a:t>
            </a:r>
            <a:r>
              <a:rPr lang="it-IT" dirty="0" err="1" smtClean="0"/>
              <a:t>method</a:t>
            </a:r>
            <a:r>
              <a:rPr lang="it-IT" dirty="0" smtClean="0"/>
              <a:t>  and Multiple Coulomb </a:t>
            </a:r>
            <a:r>
              <a:rPr lang="it-IT" dirty="0" err="1" smtClean="0"/>
              <a:t>Scattering</a:t>
            </a:r>
            <a:r>
              <a:rPr lang="it-IT" dirty="0" smtClean="0"/>
              <a:t> (MCS)</a:t>
            </a:r>
          </a:p>
          <a:p>
            <a:pPr marL="1104900" lvl="2" indent="-285750">
              <a:spcBef>
                <a:spcPts val="600"/>
              </a:spcBef>
              <a:buFont typeface="Arial"/>
              <a:buChar char="•"/>
              <a:defRPr sz="16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it-IT" dirty="0" err="1" smtClean="0"/>
              <a:t>Isotopic</a:t>
            </a:r>
            <a:r>
              <a:rPr lang="it-IT" dirty="0" smtClean="0"/>
              <a:t> </a:t>
            </a:r>
            <a:r>
              <a:rPr lang="it-IT" dirty="0" err="1" smtClean="0"/>
              <a:t>identification</a:t>
            </a:r>
            <a:r>
              <a:rPr dirty="0" smtClean="0"/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5357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/>
          <p:nvPr/>
        </p:nvSpPr>
        <p:spPr>
          <a:xfrm>
            <a:off x="1077045" y="-14481"/>
            <a:ext cx="9144000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ttangolo 17"/>
          <p:cNvSpPr/>
          <p:nvPr/>
        </p:nvSpPr>
        <p:spPr>
          <a:xfrm>
            <a:off x="1077045" y="14644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C00000"/>
                </a:solidFill>
                <a:cs typeface="Arial" panose="020B0604020202020204" pitchFamily="34" charset="0"/>
              </a:rPr>
              <a:t>FOOT: Emulsion Spectrometer – section 1</a:t>
            </a:r>
            <a:endParaRPr lang="en-US" sz="40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847171" y="1059432"/>
            <a:ext cx="4672361" cy="3412207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2230245" y="4315522"/>
            <a:ext cx="2862382" cy="1605776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9129215" y="6356350"/>
            <a:ext cx="2743200" cy="365125"/>
          </a:xfrm>
        </p:spPr>
        <p:txBody>
          <a:bodyPr/>
          <a:lstStyle/>
          <a:p>
            <a:fld id="{22BEDD1C-1313-B943-B62E-5BABB1ABF058}" type="slidenum">
              <a:rPr lang="it-IT" smtClean="0"/>
              <a:t>12</a:t>
            </a:fld>
            <a:endParaRPr lang="it-IT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95" y="1352047"/>
            <a:ext cx="8862820" cy="5004303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3361176" y="1349114"/>
            <a:ext cx="5602942" cy="4871803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3361176" y="1533599"/>
            <a:ext cx="808333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alt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Alternate target layers of C or C</a:t>
            </a:r>
            <a:r>
              <a:rPr lang="en-US" altLang="en-US" sz="2000" baseline="-25000" dirty="0" smtClean="0">
                <a:solidFill>
                  <a:schemeClr val="tx1"/>
                </a:solidFill>
                <a:cs typeface="Arial" panose="020B0604020202020204" pitchFamily="34" charset="0"/>
              </a:rPr>
              <a:t>2</a:t>
            </a:r>
            <a:r>
              <a:rPr lang="en-US" alt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H</a:t>
            </a:r>
            <a:r>
              <a:rPr lang="en-US" altLang="en-US" sz="2000" baseline="-25000" dirty="0">
                <a:cs typeface="Arial" panose="020B0604020202020204" pitchFamily="34" charset="0"/>
              </a:rPr>
              <a:t>4</a:t>
            </a:r>
            <a:r>
              <a:rPr lang="en-US" alt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(1 mm) and emulsion  films </a:t>
            </a:r>
          </a:p>
          <a:p>
            <a:pPr marL="342900" indent="-34290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altLang="en-US" sz="2000" dirty="0">
                <a:solidFill>
                  <a:schemeClr val="tx1"/>
                </a:solidFill>
                <a:cs typeface="Arial" panose="020B0604020202020204" pitchFamily="34" charset="0"/>
              </a:rPr>
              <a:t>Vertex </a:t>
            </a:r>
            <a:r>
              <a:rPr lang="en-US" alt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detector and particle tracking </a:t>
            </a:r>
          </a:p>
          <a:p>
            <a:pPr marL="342900" indent="-34290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alt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Chamber thickness defined by the interaction length </a:t>
            </a:r>
            <a:r>
              <a:rPr lang="en-US" altLang="en-US" sz="2000" dirty="0" smtClean="0">
                <a:solidFill>
                  <a:schemeClr val="tx1"/>
                </a:solidFill>
                <a:cs typeface="Arial" panose="020B0604020202020204" pitchFamily="34" charset="0"/>
                <a:sym typeface="Wingdings"/>
              </a:rPr>
              <a:t> obtain a sufficiently high number of interactions</a:t>
            </a:r>
          </a:p>
          <a:p>
            <a:pPr marL="342900" indent="-34290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altLang="en-US" sz="2000" dirty="0" smtClean="0">
                <a:solidFill>
                  <a:schemeClr val="tx1"/>
                </a:solidFill>
                <a:cs typeface="Arial" panose="020B0604020202020204" pitchFamily="34" charset="0"/>
                <a:sym typeface="Wingdings"/>
              </a:rPr>
              <a:t>20% of Carbon ions interacting in 3 cm Lexan </a:t>
            </a:r>
            <a:r>
              <a:rPr lang="en-US" altLang="en-US" sz="2000" dirty="0" smtClean="0">
                <a:cs typeface="Arial" panose="020B0604020202020204" pitchFamily="34" charset="0"/>
                <a:sym typeface="Wingdings"/>
              </a:rPr>
              <a:t>(</a:t>
            </a:r>
            <a:r>
              <a:rPr lang="en-GB" sz="2000" dirty="0">
                <a:cs typeface="Times New Roman"/>
              </a:rPr>
              <a:t>G. De </a:t>
            </a:r>
            <a:r>
              <a:rPr lang="en-GB" sz="2000" dirty="0" err="1">
                <a:cs typeface="Times New Roman"/>
              </a:rPr>
              <a:t>Lellis</a:t>
            </a:r>
            <a:r>
              <a:rPr lang="en-GB" sz="2000" dirty="0">
                <a:cs typeface="Times New Roman"/>
              </a:rPr>
              <a:t>, </a:t>
            </a:r>
            <a:r>
              <a:rPr lang="en-GB" sz="2000" dirty="0" err="1">
                <a:cs typeface="Times New Roman"/>
              </a:rPr>
              <a:t>Nucl</a:t>
            </a:r>
            <a:r>
              <a:rPr lang="en-GB" sz="2000" dirty="0">
                <a:cs typeface="Times New Roman"/>
              </a:rPr>
              <a:t>. Phys. A Vol. 853, </a:t>
            </a:r>
            <a:r>
              <a:rPr lang="en-GB" sz="2000" dirty="0" smtClean="0">
                <a:cs typeface="Times New Roman"/>
              </a:rPr>
              <a:t>2011)</a:t>
            </a:r>
            <a:endParaRPr lang="en-US" altLang="en-US" sz="2000" dirty="0" smtClean="0">
              <a:cs typeface="Arial" panose="020B0604020202020204" pitchFamily="34" charset="0"/>
            </a:endParaRPr>
          </a:p>
          <a:p>
            <a:pPr marL="347663" indent="-347663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alt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Total length </a:t>
            </a:r>
            <a:r>
              <a:rPr lang="en-US" altLang="en-US" sz="2000" dirty="0" smtClean="0">
                <a:solidFill>
                  <a:schemeClr val="tx1"/>
                </a:solidFill>
                <a:cs typeface="Arial" panose="020B0604020202020204" pitchFamily="34" charset="0"/>
                <a:sym typeface="Symbol"/>
              </a:rPr>
              <a:t> 30 cells = 39mm</a:t>
            </a:r>
            <a:r>
              <a:rPr lang="en-US" alt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(</a:t>
            </a:r>
            <a:r>
              <a:rPr lang="en-US" altLang="en-US" sz="20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30</a:t>
            </a:r>
            <a:r>
              <a:rPr lang="en-US" altLang="en-US" sz="2000" dirty="0" smtClean="0">
                <a:solidFill>
                  <a:schemeClr val="tx1"/>
                </a:solidFill>
                <a:cs typeface="Arial" panose="020B0604020202020204" pitchFamily="34" charset="0"/>
              </a:rPr>
              <a:t> films)</a:t>
            </a:r>
            <a:endParaRPr lang="en-US" altLang="en-US" sz="20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1255" y="4475848"/>
            <a:ext cx="2928178" cy="193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30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o 19"/>
          <p:cNvGrpSpPr/>
          <p:nvPr/>
        </p:nvGrpSpPr>
        <p:grpSpPr>
          <a:xfrm>
            <a:off x="1077045" y="1039808"/>
            <a:ext cx="7137608" cy="4063847"/>
            <a:chOff x="1077045" y="929933"/>
            <a:chExt cx="7137608" cy="4063847"/>
          </a:xfrm>
        </p:grpSpPr>
        <p:pic>
          <p:nvPicPr>
            <p:cNvPr id="16" name="Immagine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7045" y="963601"/>
              <a:ext cx="7137608" cy="4030179"/>
            </a:xfrm>
            <a:prstGeom prst="rect">
              <a:avLst/>
            </a:prstGeom>
          </p:spPr>
        </p:pic>
        <p:sp>
          <p:nvSpPr>
            <p:cNvPr id="12" name="Rettangolo 11"/>
            <p:cNvSpPr/>
            <p:nvPr/>
          </p:nvSpPr>
          <p:spPr>
            <a:xfrm>
              <a:off x="4529779" y="929933"/>
              <a:ext cx="3627620" cy="3496001"/>
            </a:xfrm>
            <a:prstGeom prst="rect">
              <a:avLst/>
            </a:prstGeom>
            <a:solidFill>
              <a:schemeClr val="bg1"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Rettangolo 13"/>
            <p:cNvSpPr/>
            <p:nvPr/>
          </p:nvSpPr>
          <p:spPr>
            <a:xfrm>
              <a:off x="1077045" y="934279"/>
              <a:ext cx="1561224" cy="3967505"/>
            </a:xfrm>
            <a:prstGeom prst="rect">
              <a:avLst/>
            </a:prstGeom>
            <a:solidFill>
              <a:schemeClr val="bg1"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" name="Rettangolo 18"/>
            <p:cNvSpPr/>
            <p:nvPr/>
          </p:nvSpPr>
          <p:spPr>
            <a:xfrm>
              <a:off x="2638269" y="2954091"/>
              <a:ext cx="781988" cy="1993691"/>
            </a:xfrm>
            <a:prstGeom prst="rect">
              <a:avLst/>
            </a:prstGeom>
            <a:solidFill>
              <a:schemeClr val="bg1"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7" name="Rettangolo 16"/>
          <p:cNvSpPr/>
          <p:nvPr/>
        </p:nvSpPr>
        <p:spPr>
          <a:xfrm>
            <a:off x="1077045" y="-14481"/>
            <a:ext cx="9144000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ttangolo 17"/>
          <p:cNvSpPr/>
          <p:nvPr/>
        </p:nvSpPr>
        <p:spPr>
          <a:xfrm>
            <a:off x="1077045" y="14644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C00000"/>
                </a:solidFill>
                <a:cs typeface="Arial" panose="020B0604020202020204" pitchFamily="34" charset="0"/>
              </a:rPr>
              <a:t>FOOT: Emulsion Spectrometer – section 2</a:t>
            </a:r>
            <a:endParaRPr lang="en-US" sz="40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5187484" y="935470"/>
            <a:ext cx="64268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altLang="en-US" sz="2000" dirty="0">
                <a:cs typeface="Arial" panose="020B0604020202020204" pitchFamily="34" charset="0"/>
              </a:rPr>
              <a:t>Charge identification for low Z fragments (H, He, Li)</a:t>
            </a:r>
          </a:p>
          <a:p>
            <a:pPr marL="342900" indent="-342900"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altLang="en-US" sz="2000" dirty="0">
                <a:cs typeface="Arial" panose="020B0604020202020204" pitchFamily="34" charset="0"/>
              </a:rPr>
              <a:t>Emulsion </a:t>
            </a:r>
            <a:r>
              <a:rPr lang="en-US" altLang="en-US" sz="2000" dirty="0" smtClean="0">
                <a:cs typeface="Arial" panose="020B0604020202020204" pitchFamily="34" charset="0"/>
              </a:rPr>
              <a:t>will have a different thermal treatment according </a:t>
            </a:r>
            <a:r>
              <a:rPr lang="en-US" altLang="en-US" sz="2000" dirty="0">
                <a:cs typeface="Arial" panose="020B0604020202020204" pitchFamily="34" charset="0"/>
              </a:rPr>
              <a:t>to </a:t>
            </a:r>
            <a:r>
              <a:rPr lang="en-US" altLang="en-US" sz="2000" dirty="0" smtClean="0">
                <a:cs typeface="Arial" panose="020B0604020202020204" pitchFamily="34" charset="0"/>
              </a:rPr>
              <a:t>its </a:t>
            </a:r>
            <a:r>
              <a:rPr lang="en-US" altLang="en-US" sz="2000" dirty="0">
                <a:cs typeface="Arial" panose="020B0604020202020204" pitchFamily="34" charset="0"/>
              </a:rPr>
              <a:t>position in the elementary </a:t>
            </a:r>
            <a:r>
              <a:rPr lang="en-US" altLang="en-US" sz="2000" dirty="0" smtClean="0">
                <a:cs typeface="Arial" panose="020B0604020202020204" pitchFamily="34" charset="0"/>
              </a:rPr>
              <a:t>cell:</a:t>
            </a:r>
            <a:endParaRPr lang="en-US" sz="2000" dirty="0">
              <a:solidFill>
                <a:schemeClr val="accent6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5561601" y="2425189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en-US" sz="2000" b="1" dirty="0">
                <a:cs typeface="Arial" panose="020B0604020202020204" pitchFamily="34" charset="0"/>
              </a:rPr>
              <a:t>R0:</a:t>
            </a:r>
          </a:p>
          <a:p>
            <a:pPr marL="877888" lvl="2" indent="-342900" algn="just">
              <a:buFont typeface="Courier New" panose="02070309020205020404" pitchFamily="49" charset="0"/>
              <a:buChar char="o"/>
            </a:pPr>
            <a:r>
              <a:rPr lang="en-US" sz="2000" dirty="0">
                <a:cs typeface="Arial" panose="020B0604020202020204" pitchFamily="34" charset="0"/>
              </a:rPr>
              <a:t>Not refreshed</a:t>
            </a:r>
          </a:p>
          <a:p>
            <a:pPr marL="877888" lvl="2" indent="-342900" algn="just">
              <a:buFont typeface="Courier New" panose="02070309020205020404" pitchFamily="49" charset="0"/>
              <a:buChar char="o"/>
            </a:pPr>
            <a:r>
              <a:rPr lang="en-US" sz="2000" b="1" dirty="0" smtClean="0">
                <a:cs typeface="Arial" panose="020B0604020202020204" pitchFamily="34" charset="0"/>
              </a:rPr>
              <a:t>Sensitive </a:t>
            </a:r>
            <a:r>
              <a:rPr lang="en-US" sz="2000" b="1" dirty="0">
                <a:cs typeface="Arial" panose="020B0604020202020204" pitchFamily="34" charset="0"/>
              </a:rPr>
              <a:t>to </a:t>
            </a:r>
            <a:r>
              <a:rPr lang="en-US" sz="2000" b="1" dirty="0" err="1">
                <a:cs typeface="Arial" panose="020B0604020202020204" pitchFamily="34" charset="0"/>
              </a:rPr>
              <a:t>m.i.p</a:t>
            </a:r>
            <a:r>
              <a:rPr lang="en-US" sz="2000" b="1" dirty="0">
                <a:cs typeface="Arial" panose="020B0604020202020204" pitchFamily="34" charset="0"/>
              </a:rPr>
              <a:t>. 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en-US" sz="2000" b="1" dirty="0">
                <a:cs typeface="Arial" panose="020B0604020202020204" pitchFamily="34" charset="0"/>
              </a:rPr>
              <a:t>R1:</a:t>
            </a:r>
          </a:p>
          <a:p>
            <a:pPr marL="877888" lvl="2" indent="-342900">
              <a:buFont typeface="Courier New" panose="02070309020205020404" pitchFamily="49" charset="0"/>
              <a:buChar char="o"/>
            </a:pPr>
            <a:r>
              <a:rPr lang="en-US" sz="2000" dirty="0">
                <a:cs typeface="Arial" panose="020B0604020202020204" pitchFamily="34" charset="0"/>
              </a:rPr>
              <a:t>Appropriate refreshing for protons</a:t>
            </a:r>
          </a:p>
          <a:p>
            <a:pPr marL="877888" lvl="2" indent="-342900" algn="just">
              <a:buFont typeface="Courier New" panose="02070309020205020404" pitchFamily="49" charset="0"/>
              <a:buChar char="o"/>
            </a:pPr>
            <a:r>
              <a:rPr lang="en-US" sz="2000" b="1" dirty="0" smtClean="0">
                <a:cs typeface="Arial" panose="020B0604020202020204" pitchFamily="34" charset="0"/>
              </a:rPr>
              <a:t>Sensitive </a:t>
            </a:r>
            <a:r>
              <a:rPr lang="en-US" sz="2000" b="1" dirty="0">
                <a:cs typeface="Arial" panose="020B0604020202020204" pitchFamily="34" charset="0"/>
              </a:rPr>
              <a:t>to protons</a:t>
            </a:r>
            <a:endParaRPr lang="en-GB" sz="2000" b="1" dirty="0">
              <a:cs typeface="Arial" panose="020B0604020202020204" pitchFamily="34" charset="0"/>
            </a:endParaRP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en-US" sz="2000" b="1" dirty="0">
                <a:cs typeface="Arial" panose="020B0604020202020204" pitchFamily="34" charset="0"/>
              </a:rPr>
              <a:t>R2:</a:t>
            </a:r>
          </a:p>
          <a:p>
            <a:pPr marL="877888" lvl="2" indent="-342900" algn="just">
              <a:buFont typeface="Courier New" panose="02070309020205020404" pitchFamily="49" charset="0"/>
              <a:buChar char="o"/>
            </a:pPr>
            <a:r>
              <a:rPr lang="en-US" sz="2000" dirty="0">
                <a:cs typeface="Arial" panose="020B0604020202020204" pitchFamily="34" charset="0"/>
              </a:rPr>
              <a:t>Appropriate refreshing for He</a:t>
            </a:r>
          </a:p>
          <a:p>
            <a:pPr marL="877888" lvl="2" indent="-342900" algn="just">
              <a:buFont typeface="Courier New" panose="02070309020205020404" pitchFamily="49" charset="0"/>
              <a:buChar char="o"/>
            </a:pPr>
            <a:r>
              <a:rPr lang="en-US" sz="2000" b="1" dirty="0">
                <a:cs typeface="Arial" panose="020B0604020202020204" pitchFamily="34" charset="0"/>
              </a:rPr>
              <a:t>Sensitive to He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9110269" y="6342702"/>
            <a:ext cx="2743200" cy="365125"/>
          </a:xfrm>
        </p:spPr>
        <p:txBody>
          <a:bodyPr/>
          <a:lstStyle/>
          <a:p>
            <a:fld id="{22BEDD1C-1313-B943-B62E-5BABB1ABF058}" type="slidenum">
              <a:rPr lang="it-IT" smtClean="0"/>
              <a:t>13</a:t>
            </a:fld>
            <a:endParaRPr lang="it-IT"/>
          </a:p>
        </p:txBody>
      </p:sp>
      <p:grpSp>
        <p:nvGrpSpPr>
          <p:cNvPr id="9" name="Gruppo 8"/>
          <p:cNvGrpSpPr/>
          <p:nvPr/>
        </p:nvGrpSpPr>
        <p:grpSpPr>
          <a:xfrm>
            <a:off x="5619798" y="5321179"/>
            <a:ext cx="4249271" cy="1384995"/>
            <a:chOff x="1530257" y="4499527"/>
            <a:chExt cx="4249271" cy="1384995"/>
          </a:xfrm>
        </p:grpSpPr>
        <p:sp>
          <p:nvSpPr>
            <p:cNvPr id="5" name="Rettangolo 4"/>
            <p:cNvSpPr/>
            <p:nvPr/>
          </p:nvSpPr>
          <p:spPr>
            <a:xfrm>
              <a:off x="1530257" y="4499527"/>
              <a:ext cx="4249271" cy="138499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square">
              <a:spAutoFit/>
            </a:bodyPr>
            <a:lstStyle/>
            <a:p>
              <a:pPr marL="0" lvl="1" algn="ctr"/>
              <a:r>
                <a:rPr lang="en-GB" sz="2400" dirty="0">
                  <a:ea typeface="ＭＳ Ｐゴシック" charset="0"/>
                  <a:cs typeface="Arial" panose="020B0604020202020204" pitchFamily="34" charset="0"/>
                </a:rPr>
                <a:t>T</a:t>
              </a:r>
              <a:r>
                <a:rPr lang="en-GB" sz="2400" dirty="0" smtClean="0">
                  <a:ea typeface="ＭＳ Ｐゴシック" charset="0"/>
                  <a:cs typeface="Arial" panose="020B0604020202020204" pitchFamily="34" charset="0"/>
                </a:rPr>
                <a:t>o </a:t>
              </a:r>
              <a:r>
                <a:rPr lang="en-GB" sz="2400" dirty="0">
                  <a:ea typeface="ＭＳ Ｐゴシック" charset="0"/>
                  <a:cs typeface="Arial" panose="020B0604020202020204" pitchFamily="34" charset="0"/>
                </a:rPr>
                <a:t>obtain a 3</a:t>
              </a:r>
              <a:r>
                <a:rPr lang="en-GB" sz="2400" dirty="0">
                  <a:ea typeface="ＭＳ Ｐゴシック" charset="0"/>
                  <a:cs typeface="Arial" panose="020B0604020202020204" pitchFamily="34" charset="0"/>
                  <a:sym typeface="Symbol"/>
                </a:rPr>
                <a:t> He-Li separation, 9 cells are </a:t>
              </a:r>
              <a:r>
                <a:rPr lang="en-GB" sz="2400" dirty="0" smtClean="0">
                  <a:ea typeface="ＭＳ Ｐゴシック" charset="0"/>
                  <a:cs typeface="Arial" panose="020B0604020202020204" pitchFamily="34" charset="0"/>
                  <a:sym typeface="Symbol"/>
                </a:rPr>
                <a:t>necessary (</a:t>
              </a:r>
              <a:r>
                <a:rPr lang="en-GB" sz="2400" b="1" dirty="0" smtClean="0">
                  <a:ea typeface="ＭＳ Ｐゴシック" charset="0"/>
                  <a:cs typeface="Arial" panose="020B0604020202020204" pitchFamily="34" charset="0"/>
                  <a:sym typeface="Symbol"/>
                </a:rPr>
                <a:t>27 films</a:t>
              </a:r>
              <a:r>
                <a:rPr lang="en-GB" sz="2400" dirty="0" smtClean="0">
                  <a:ea typeface="ＭＳ Ｐゴシック" charset="0"/>
                  <a:cs typeface="Arial" panose="020B0604020202020204" pitchFamily="34" charset="0"/>
                  <a:sym typeface="Symbol"/>
                </a:rPr>
                <a:t>)</a:t>
              </a:r>
            </a:p>
            <a:p>
              <a:pPr marL="0" lvl="1" algn="ctr">
                <a:lnSpc>
                  <a:spcPct val="150000"/>
                </a:lnSpc>
              </a:pPr>
              <a:endParaRPr lang="en-GB" sz="2400" dirty="0">
                <a:ea typeface="ＭＳ Ｐゴシック" charset="0"/>
                <a:cs typeface="Arial" panose="020B0604020202020204" pitchFamily="34" charset="0"/>
                <a:sym typeface="Symbol"/>
              </a:endParaRPr>
            </a:p>
          </p:txBody>
        </p:sp>
        <p:sp>
          <p:nvSpPr>
            <p:cNvPr id="13" name="TextBox 5"/>
            <p:cNvSpPr txBox="1"/>
            <p:nvPr/>
          </p:nvSpPr>
          <p:spPr>
            <a:xfrm>
              <a:off x="1674413" y="5343380"/>
              <a:ext cx="38416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G. De </a:t>
              </a:r>
              <a:r>
                <a:rPr lang="en-US" dirty="0" err="1"/>
                <a:t>Lellis</a:t>
              </a:r>
              <a:r>
                <a:rPr lang="en-US" dirty="0"/>
                <a:t> et al. JINST 2, 2007, P06004</a:t>
              </a:r>
            </a:p>
          </p:txBody>
        </p:sp>
      </p:grpSp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963" y="5289764"/>
            <a:ext cx="3530600" cy="124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78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392" y="1452010"/>
            <a:ext cx="7137608" cy="4030179"/>
          </a:xfrm>
          <a:prstGeom prst="rect">
            <a:avLst/>
          </a:prstGeom>
          <a:ln>
            <a:noFill/>
          </a:ln>
        </p:spPr>
      </p:pic>
      <p:sp>
        <p:nvSpPr>
          <p:cNvPr id="17" name="Rettangolo 16"/>
          <p:cNvSpPr/>
          <p:nvPr/>
        </p:nvSpPr>
        <p:spPr>
          <a:xfrm>
            <a:off x="1077045" y="-14481"/>
            <a:ext cx="9144000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ttangolo 17"/>
          <p:cNvSpPr/>
          <p:nvPr/>
        </p:nvSpPr>
        <p:spPr>
          <a:xfrm>
            <a:off x="1077045" y="14644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C00000"/>
                </a:solidFill>
                <a:cs typeface="Arial" panose="020B0604020202020204" pitchFamily="34" charset="0"/>
              </a:rPr>
              <a:t>FOOT: Emulsion Spectrometer – section 3</a:t>
            </a:r>
            <a:endParaRPr lang="en-US" sz="40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9149997" y="6345622"/>
            <a:ext cx="2743200" cy="365125"/>
          </a:xfrm>
        </p:spPr>
        <p:txBody>
          <a:bodyPr/>
          <a:lstStyle/>
          <a:p>
            <a:fld id="{22BEDD1C-1313-B943-B62E-5BABB1ABF058}" type="slidenum">
              <a:rPr lang="it-IT" smtClean="0"/>
              <a:t>14</a:t>
            </a:fld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5021705" y="1454046"/>
            <a:ext cx="3462728" cy="4002374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0" y="1209732"/>
            <a:ext cx="831954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1200"/>
              </a:spcBef>
              <a:buFont typeface="Wingdings" charset="2"/>
              <a:buChar char="ü"/>
            </a:pPr>
            <a:r>
              <a:rPr lang="it-IT" sz="2400" dirty="0" err="1"/>
              <a:t>E</a:t>
            </a:r>
            <a:r>
              <a:rPr lang="it-IT" sz="2400" dirty="0" err="1" smtClean="0"/>
              <a:t>mulsion</a:t>
            </a:r>
            <a:r>
              <a:rPr lang="it-IT" sz="2400" dirty="0" smtClean="0"/>
              <a:t> </a:t>
            </a:r>
            <a:r>
              <a:rPr lang="it-IT" sz="2400" dirty="0" err="1" smtClean="0"/>
              <a:t>films</a:t>
            </a:r>
            <a:r>
              <a:rPr lang="it-IT" sz="2400" dirty="0" smtClean="0"/>
              <a:t>  </a:t>
            </a:r>
            <a:r>
              <a:rPr lang="it-IT" sz="2400" dirty="0" err="1"/>
              <a:t>interleaved</a:t>
            </a:r>
            <a:r>
              <a:rPr lang="it-IT" sz="2400" dirty="0"/>
              <a:t> with </a:t>
            </a:r>
            <a:r>
              <a:rPr lang="it-IT" sz="2400" dirty="0" smtClean="0"/>
              <a:t>passive </a:t>
            </a:r>
            <a:r>
              <a:rPr lang="it-IT" sz="2400" dirty="0" err="1" smtClean="0"/>
              <a:t>layers</a:t>
            </a:r>
            <a:r>
              <a:rPr lang="it-IT" sz="2400" dirty="0" smtClean="0"/>
              <a:t> (</a:t>
            </a:r>
            <a:r>
              <a:rPr lang="it-IT" sz="2400" dirty="0" err="1" smtClean="0"/>
              <a:t>plastic</a:t>
            </a:r>
            <a:r>
              <a:rPr lang="it-IT" sz="2400" dirty="0" smtClean="0"/>
              <a:t> and </a:t>
            </a:r>
            <a:r>
              <a:rPr lang="it-IT" sz="2400" dirty="0" err="1" smtClean="0"/>
              <a:t>lead</a:t>
            </a:r>
            <a:r>
              <a:rPr lang="it-IT" sz="2400" dirty="0" smtClean="0"/>
              <a:t>) (</a:t>
            </a:r>
            <a:r>
              <a:rPr lang="it-IT" sz="2400" b="1" dirty="0" smtClean="0"/>
              <a:t>30-50</a:t>
            </a:r>
            <a:r>
              <a:rPr lang="it-IT" sz="2400" dirty="0" smtClean="0"/>
              <a:t> passive </a:t>
            </a:r>
            <a:r>
              <a:rPr lang="it-IT" sz="2400" dirty="0" err="1" smtClean="0"/>
              <a:t>layers</a:t>
            </a:r>
            <a:r>
              <a:rPr lang="it-IT" sz="2400" dirty="0" smtClean="0"/>
              <a:t>)</a:t>
            </a:r>
          </a:p>
          <a:p>
            <a:pPr marL="342900" indent="-342900" algn="just">
              <a:spcBef>
                <a:spcPts val="1200"/>
              </a:spcBef>
              <a:buFont typeface="Wingdings" charset="2"/>
              <a:buChar char="ü"/>
            </a:pPr>
            <a:r>
              <a:rPr lang="it-IT" sz="2400" dirty="0" err="1" smtClean="0"/>
              <a:t>Dedicated</a:t>
            </a:r>
            <a:r>
              <a:rPr lang="it-IT" sz="2400" dirty="0" smtClean="0"/>
              <a:t> </a:t>
            </a:r>
            <a:r>
              <a:rPr lang="it-IT" sz="2400" dirty="0"/>
              <a:t>to the </a:t>
            </a:r>
            <a:r>
              <a:rPr lang="it-IT" sz="2400" dirty="0" err="1"/>
              <a:t>momentum</a:t>
            </a:r>
            <a:r>
              <a:rPr lang="it-IT" sz="2400" dirty="0"/>
              <a:t> </a:t>
            </a:r>
            <a:r>
              <a:rPr lang="it-IT" sz="2400" dirty="0" err="1" smtClean="0"/>
              <a:t>measurements</a:t>
            </a:r>
            <a:r>
              <a:rPr lang="it-IT" sz="2400" dirty="0" smtClean="0"/>
              <a:t> by </a:t>
            </a:r>
            <a:r>
              <a:rPr lang="it-IT" sz="2400" dirty="0" err="1" smtClean="0"/>
              <a:t>using</a:t>
            </a:r>
            <a:r>
              <a:rPr lang="it-IT" sz="2400" dirty="0" smtClean="0"/>
              <a:t> the </a:t>
            </a:r>
            <a:r>
              <a:rPr lang="it-IT" sz="2400" dirty="0" err="1" smtClean="0"/>
              <a:t>range</a:t>
            </a:r>
            <a:r>
              <a:rPr lang="it-IT" sz="2400" dirty="0" smtClean="0"/>
              <a:t> </a:t>
            </a:r>
            <a:r>
              <a:rPr lang="it-IT" sz="2400" dirty="0" err="1" smtClean="0"/>
              <a:t>method</a:t>
            </a:r>
            <a:r>
              <a:rPr lang="it-IT" sz="2400" dirty="0" smtClean="0"/>
              <a:t> and the Multiple Coulomb </a:t>
            </a:r>
            <a:r>
              <a:rPr lang="it-IT" sz="2400" dirty="0" err="1" smtClean="0"/>
              <a:t>Scattering</a:t>
            </a:r>
            <a:r>
              <a:rPr lang="it-IT" sz="2400" dirty="0" smtClean="0"/>
              <a:t> (MCS)</a:t>
            </a:r>
          </a:p>
          <a:p>
            <a:pPr marL="342900" indent="-342900" algn="just">
              <a:spcBef>
                <a:spcPts val="1200"/>
              </a:spcBef>
              <a:buFont typeface="Wingdings" charset="2"/>
              <a:buChar char="ü"/>
            </a:pPr>
            <a:r>
              <a:rPr lang="it-IT" sz="2400" dirty="0" err="1" smtClean="0"/>
              <a:t>Range</a:t>
            </a:r>
            <a:r>
              <a:rPr lang="it-IT" sz="2400" dirty="0" smtClean="0"/>
              <a:t> Method: </a:t>
            </a:r>
            <a:r>
              <a:rPr lang="it-IT" sz="2400" dirty="0"/>
              <a:t>t</a:t>
            </a:r>
            <a:r>
              <a:rPr lang="it-IT" sz="2400" dirty="0" smtClean="0"/>
              <a:t>he </a:t>
            </a:r>
            <a:r>
              <a:rPr lang="it-IT" sz="2400" dirty="0" err="1"/>
              <a:t>kinetic</a:t>
            </a:r>
            <a:r>
              <a:rPr lang="it-IT" sz="2400" dirty="0"/>
              <a:t> </a:t>
            </a:r>
            <a:r>
              <a:rPr lang="it-IT" sz="2400" dirty="0" err="1"/>
              <a:t>energy</a:t>
            </a:r>
            <a:r>
              <a:rPr lang="it-IT" sz="2400" dirty="0"/>
              <a:t> of </a:t>
            </a:r>
            <a:r>
              <a:rPr lang="it-IT" sz="2400" dirty="0" smtClean="0"/>
              <a:t>the </a:t>
            </a:r>
            <a:r>
              <a:rPr lang="it-IT" sz="2400" dirty="0" err="1" smtClean="0"/>
              <a:t>particle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estimated</a:t>
            </a:r>
            <a:r>
              <a:rPr lang="it-IT" sz="2400" dirty="0" smtClean="0"/>
              <a:t> </a:t>
            </a:r>
            <a:r>
              <a:rPr lang="it-IT" sz="2400" dirty="0"/>
              <a:t>on the </a:t>
            </a:r>
            <a:r>
              <a:rPr lang="it-IT" sz="2400" dirty="0" err="1"/>
              <a:t>basis</a:t>
            </a:r>
            <a:r>
              <a:rPr lang="it-IT" sz="2400" dirty="0"/>
              <a:t> of the </a:t>
            </a:r>
            <a:r>
              <a:rPr lang="it-IT" sz="2400" dirty="0" err="1"/>
              <a:t>range</a:t>
            </a:r>
            <a:r>
              <a:rPr lang="it-IT" sz="2400" dirty="0"/>
              <a:t> </a:t>
            </a:r>
            <a:r>
              <a:rPr lang="it-IT" sz="2400" dirty="0" err="1"/>
              <a:t>measurements</a:t>
            </a:r>
            <a:r>
              <a:rPr lang="it-IT" sz="2400" dirty="0"/>
              <a:t> ( NIST data</a:t>
            </a:r>
            <a:r>
              <a:rPr lang="it-IT" sz="2400" dirty="0" smtClean="0"/>
              <a:t>)</a:t>
            </a:r>
          </a:p>
          <a:p>
            <a:pPr marL="342900" indent="-342900" algn="just">
              <a:spcBef>
                <a:spcPts val="1200"/>
              </a:spcBef>
              <a:buFont typeface="Wingdings" charset="2"/>
              <a:buChar char="ü"/>
            </a:pPr>
            <a:r>
              <a:rPr lang="it-IT" sz="2400" dirty="0" smtClean="0"/>
              <a:t>The MCS </a:t>
            </a:r>
            <a:r>
              <a:rPr lang="it-IT" sz="2400" dirty="0" err="1" smtClean="0"/>
              <a:t>estimates</a:t>
            </a:r>
            <a:r>
              <a:rPr lang="it-IT" sz="2400" dirty="0" smtClean="0"/>
              <a:t> the </a:t>
            </a:r>
            <a:r>
              <a:rPr lang="it-IT" sz="2400" dirty="0" err="1" smtClean="0"/>
              <a:t>particles</a:t>
            </a:r>
            <a:r>
              <a:rPr lang="it-IT" sz="2400" dirty="0" smtClean="0"/>
              <a:t> </a:t>
            </a:r>
            <a:r>
              <a:rPr lang="it-IT" sz="2400" dirty="0" err="1" smtClean="0"/>
              <a:t>momuntum</a:t>
            </a:r>
            <a:r>
              <a:rPr lang="it-IT" sz="2400" dirty="0" smtClean="0"/>
              <a:t> </a:t>
            </a:r>
            <a:r>
              <a:rPr lang="it-IT" sz="2400" dirty="0" err="1" smtClean="0"/>
              <a:t>through</a:t>
            </a:r>
            <a:r>
              <a:rPr lang="it-IT" sz="2400" dirty="0" smtClean="0"/>
              <a:t> the </a:t>
            </a:r>
            <a:r>
              <a:rPr lang="it-IT" sz="2400" dirty="0" err="1" smtClean="0"/>
              <a:t>measurements</a:t>
            </a:r>
            <a:r>
              <a:rPr lang="it-IT" sz="2400" dirty="0" smtClean="0"/>
              <a:t> of the position and the </a:t>
            </a:r>
            <a:r>
              <a:rPr lang="it-IT" sz="2400" dirty="0" err="1" smtClean="0"/>
              <a:t>slope</a:t>
            </a:r>
            <a:r>
              <a:rPr lang="it-IT" sz="2400" dirty="0" smtClean="0"/>
              <a:t> of the </a:t>
            </a:r>
            <a:r>
              <a:rPr lang="it-IT" sz="2400" dirty="0" err="1" smtClean="0"/>
              <a:t>particles</a:t>
            </a:r>
            <a:r>
              <a:rPr lang="it-IT" sz="2400" dirty="0" smtClean="0"/>
              <a:t> </a:t>
            </a:r>
            <a:r>
              <a:rPr lang="it-IT" sz="2400" dirty="0" err="1" smtClean="0"/>
              <a:t>trajectory</a:t>
            </a:r>
            <a:endParaRPr lang="it-IT" sz="2400" dirty="0" smtClean="0"/>
          </a:p>
          <a:p>
            <a:pPr marL="342900" indent="-342900" algn="just">
              <a:spcBef>
                <a:spcPts val="1200"/>
              </a:spcBef>
              <a:buFont typeface="Wingdings" charset="2"/>
              <a:buChar char="ü"/>
            </a:pPr>
            <a:r>
              <a:rPr lang="it-IT" sz="2400" dirty="0" err="1" smtClean="0"/>
              <a:t>Isotopic</a:t>
            </a:r>
            <a:r>
              <a:rPr lang="it-IT" sz="2400" dirty="0" smtClean="0"/>
              <a:t> </a:t>
            </a:r>
            <a:r>
              <a:rPr lang="it-IT" sz="2400" dirty="0" err="1" smtClean="0"/>
              <a:t>identification</a:t>
            </a:r>
            <a:r>
              <a:rPr lang="it-IT" sz="2400" dirty="0" smtClean="0"/>
              <a:t>: by </a:t>
            </a:r>
            <a:r>
              <a:rPr lang="it-IT" sz="2400" dirty="0" err="1" smtClean="0"/>
              <a:t>means</a:t>
            </a:r>
            <a:r>
              <a:rPr lang="it-IT" sz="2400" dirty="0" smtClean="0"/>
              <a:t> </a:t>
            </a:r>
            <a:r>
              <a:rPr lang="it-IT" sz="2400" dirty="0" err="1" smtClean="0"/>
              <a:t>two</a:t>
            </a:r>
            <a:r>
              <a:rPr lang="it-IT" sz="2400" dirty="0" smtClean="0"/>
              <a:t> </a:t>
            </a:r>
            <a:r>
              <a:rPr lang="it-IT" sz="2400" dirty="0" err="1" smtClean="0"/>
              <a:t>indipendent</a:t>
            </a:r>
            <a:r>
              <a:rPr lang="it-IT" sz="2400" dirty="0" smtClean="0"/>
              <a:t> </a:t>
            </a:r>
            <a:r>
              <a:rPr lang="it-IT" sz="2400" dirty="0" err="1" smtClean="0"/>
              <a:t>methods</a:t>
            </a:r>
            <a:r>
              <a:rPr lang="it-IT" sz="2400" dirty="0" smtClean="0"/>
              <a:t> for the </a:t>
            </a:r>
            <a:r>
              <a:rPr lang="it-IT" sz="2400" dirty="0" err="1" smtClean="0"/>
              <a:t>momuntum</a:t>
            </a:r>
            <a:r>
              <a:rPr lang="it-IT" sz="2400" dirty="0" smtClean="0"/>
              <a:t> </a:t>
            </a:r>
            <a:r>
              <a:rPr lang="it-IT" sz="2400" dirty="0" err="1" smtClean="0"/>
              <a:t>measurements</a:t>
            </a:r>
            <a:endParaRPr lang="it-IT" sz="2400" dirty="0" smtClean="0"/>
          </a:p>
        </p:txBody>
      </p:sp>
    </p:spTree>
    <p:extLst>
      <p:ext uri="{BB962C8B-B14F-4D97-AF65-F5344CB8AC3E}">
        <p14:creationId xmlns:p14="http://schemas.microsoft.com/office/powerpoint/2010/main" val="58883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542" y="1009932"/>
            <a:ext cx="3272343" cy="1484430"/>
          </a:xfrm>
          <a:prstGeom prst="rect">
            <a:avLst/>
          </a:prstGeom>
        </p:spPr>
      </p:pic>
      <p:pic>
        <p:nvPicPr>
          <p:cNvPr id="19" name="Immagin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9427" y="3913178"/>
            <a:ext cx="2680899" cy="1583734"/>
          </a:xfrm>
          <a:prstGeom prst="rect">
            <a:avLst/>
          </a:prstGeom>
        </p:spPr>
      </p:pic>
      <p:sp>
        <p:nvSpPr>
          <p:cNvPr id="20" name="Rettangolo 19"/>
          <p:cNvSpPr/>
          <p:nvPr/>
        </p:nvSpPr>
        <p:spPr>
          <a:xfrm>
            <a:off x="1077045" y="14644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C00000"/>
                </a:solidFill>
                <a:cs typeface="Arial" panose="020B0604020202020204" pitchFamily="34" charset="0"/>
              </a:rPr>
              <a:t>FOOT: Emulsion Spectrometer – </a:t>
            </a:r>
            <a:r>
              <a:rPr lang="en-US" sz="4000" smtClean="0">
                <a:solidFill>
                  <a:srgbClr val="C00000"/>
                </a:solidFill>
                <a:cs typeface="Arial" panose="020B0604020202020204" pitchFamily="34" charset="0"/>
              </a:rPr>
              <a:t>test beam</a:t>
            </a:r>
            <a:endParaRPr lang="en-US" sz="40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18" name="Immagine 17"/>
          <p:cNvPicPr>
            <a:picLocks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544732" y="3514015"/>
            <a:ext cx="1771767" cy="626989"/>
          </a:xfrm>
          <a:prstGeom prst="rect">
            <a:avLst/>
          </a:prstGeom>
        </p:spPr>
      </p:pic>
      <p:pic>
        <p:nvPicPr>
          <p:cNvPr id="23" name="provaC_2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198919" y="4200044"/>
            <a:ext cx="2888375" cy="2538951"/>
          </a:xfrm>
          <a:prstGeom prst="rect">
            <a:avLst/>
          </a:prstGeom>
        </p:spPr>
      </p:pic>
      <p:sp>
        <p:nvSpPr>
          <p:cNvPr id="26" name="Ovale 25"/>
          <p:cNvSpPr/>
          <p:nvPr/>
        </p:nvSpPr>
        <p:spPr>
          <a:xfrm>
            <a:off x="8080801" y="5262569"/>
            <a:ext cx="471396" cy="413901"/>
          </a:xfrm>
          <a:prstGeom prst="ellipse">
            <a:avLst/>
          </a:prstGeom>
          <a:noFill/>
          <a:ln w="28575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51" hangingPunct="0"/>
            <a:endParaRPr lang="it-IT" sz="1547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27" name="Ovale 26"/>
          <p:cNvSpPr/>
          <p:nvPr/>
        </p:nvSpPr>
        <p:spPr>
          <a:xfrm>
            <a:off x="6693028" y="5124960"/>
            <a:ext cx="471396" cy="413901"/>
          </a:xfrm>
          <a:prstGeom prst="ellipse">
            <a:avLst/>
          </a:prstGeom>
          <a:noFill/>
          <a:ln w="28575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51" hangingPunct="0"/>
            <a:endParaRPr lang="it-IT" sz="1547">
              <a:solidFill>
                <a:srgbClr val="FFFFFF"/>
              </a:solidFill>
              <a:sym typeface="Helvetica Neue Medium"/>
            </a:endParaRPr>
          </a:p>
        </p:txBody>
      </p:sp>
      <p:pic>
        <p:nvPicPr>
          <p:cNvPr id="28" name="Immagine 27"/>
          <p:cNvPicPr>
            <a:picLocks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9537796" y="3489651"/>
            <a:ext cx="1802750" cy="626989"/>
          </a:xfrm>
          <a:prstGeom prst="rect">
            <a:avLst/>
          </a:prstGeom>
        </p:spPr>
      </p:pic>
      <p:pic>
        <p:nvPicPr>
          <p:cNvPr id="29" name="proton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121152" y="4200044"/>
            <a:ext cx="2875574" cy="2527699"/>
          </a:xfrm>
          <a:prstGeom prst="rect">
            <a:avLst/>
          </a:prstGeom>
        </p:spPr>
      </p:pic>
      <p:sp>
        <p:nvSpPr>
          <p:cNvPr id="30" name="Ovale 29"/>
          <p:cNvSpPr/>
          <p:nvPr/>
        </p:nvSpPr>
        <p:spPr>
          <a:xfrm>
            <a:off x="10575997" y="5079719"/>
            <a:ext cx="471396" cy="413901"/>
          </a:xfrm>
          <a:prstGeom prst="ellipse">
            <a:avLst/>
          </a:prstGeom>
          <a:noFill/>
          <a:ln w="28575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51" hangingPunct="0"/>
            <a:endParaRPr lang="it-IT" sz="1547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1" name="Ovale 30"/>
          <p:cNvSpPr/>
          <p:nvPr/>
        </p:nvSpPr>
        <p:spPr>
          <a:xfrm>
            <a:off x="10340299" y="5478611"/>
            <a:ext cx="471396" cy="413901"/>
          </a:xfrm>
          <a:prstGeom prst="ellipse">
            <a:avLst/>
          </a:prstGeom>
          <a:noFill/>
          <a:ln w="28575" cap="flat">
            <a:solidFill>
              <a:srgbClr val="0070C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51" hangingPunct="0"/>
            <a:endParaRPr lang="it-IT" sz="1547">
              <a:solidFill>
                <a:srgbClr val="FFFFFF"/>
              </a:solidFill>
              <a:sym typeface="Helvetica Neue Medium"/>
            </a:endParaRPr>
          </a:p>
        </p:txBody>
      </p:sp>
      <p:sp>
        <p:nvSpPr>
          <p:cNvPr id="32" name="Shape 215"/>
          <p:cNvSpPr/>
          <p:nvPr/>
        </p:nvSpPr>
        <p:spPr>
          <a:xfrm>
            <a:off x="107946" y="3120013"/>
            <a:ext cx="11866927" cy="518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09550" indent="-209550">
              <a:buClr>
                <a:srgbClr val="288B27"/>
              </a:buClr>
              <a:buSzPct val="100000"/>
              <a:buChar char="‣"/>
              <a:defRPr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GB" dirty="0" smtClean="0">
                <a:latin typeface="+mn-lt"/>
              </a:rPr>
              <a:t>Proton Radiotherapy  </a:t>
            </a:r>
            <a:r>
              <a:rPr lang="en-GB" dirty="0" err="1" smtClean="0">
                <a:latin typeface="+mn-lt"/>
              </a:rPr>
              <a:t>Center</a:t>
            </a:r>
            <a:r>
              <a:rPr lang="en-GB" dirty="0" smtClean="0">
                <a:latin typeface="+mn-lt"/>
              </a:rPr>
              <a:t> in Trento test beam with 50, 200 and 80 MeV</a:t>
            </a:r>
            <a:endParaRPr lang="it-IT" sz="2000" dirty="0" smtClean="0">
              <a:solidFill>
                <a:schemeClr val="bg2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57874" y="4579298"/>
            <a:ext cx="2710819" cy="2049643"/>
          </a:xfrm>
          <a:prstGeom prst="rect">
            <a:avLst/>
          </a:prstGeom>
        </p:spPr>
      </p:pic>
      <p:sp>
        <p:nvSpPr>
          <p:cNvPr id="13" name="Shape 215"/>
          <p:cNvSpPr/>
          <p:nvPr/>
        </p:nvSpPr>
        <p:spPr>
          <a:xfrm>
            <a:off x="107947" y="962370"/>
            <a:ext cx="9326829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09550" indent="-209550">
              <a:buClr>
                <a:srgbClr val="288B27"/>
              </a:buClr>
              <a:buSzPct val="100000"/>
              <a:buChar char="‣"/>
              <a:defRPr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GB" dirty="0" smtClean="0">
                <a:latin typeface="+mn-lt"/>
              </a:rPr>
              <a:t>New nuclear emulsions, produced by Nagoya group, have been tested to assess the refreshing procedures and to define the correct working point  for the particle identification (Z&lt;3)</a:t>
            </a:r>
          </a:p>
        </p:txBody>
      </p:sp>
      <p:sp>
        <p:nvSpPr>
          <p:cNvPr id="22" name="Shape 215"/>
          <p:cNvSpPr/>
          <p:nvPr/>
        </p:nvSpPr>
        <p:spPr>
          <a:xfrm>
            <a:off x="107947" y="1813559"/>
            <a:ext cx="11866927" cy="1395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09550" indent="-209550">
              <a:buClr>
                <a:srgbClr val="288B27"/>
              </a:buClr>
              <a:buSzPct val="100000"/>
              <a:buChar char="‣"/>
              <a:defRPr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GB" dirty="0" smtClean="0">
                <a:latin typeface="+mn-lt"/>
              </a:rPr>
              <a:t>LNS test beam with 80 MeV proton, deuterium, helium and carbon</a:t>
            </a:r>
          </a:p>
          <a:p>
            <a:pPr marL="546100" lvl="1" indent="127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 smtClean="0"/>
              <a:t>Exposure of nuclear emulsion to calibrate the response at different ionizing beam (charge identification)</a:t>
            </a:r>
          </a:p>
          <a:p>
            <a:pPr marL="495300" lvl="1" indent="127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 smtClean="0"/>
              <a:t>Exposure of two Emulsion Cloud Chambers for the isotopic identification</a:t>
            </a:r>
            <a:r>
              <a:rPr lang="it-IT" sz="2000" dirty="0" smtClean="0"/>
              <a:t>	</a:t>
            </a:r>
            <a:r>
              <a:rPr lang="it-IT" sz="2000" dirty="0" smtClean="0">
                <a:solidFill>
                  <a:schemeClr val="bg2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153776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par>
              <p:cTn id="2"/>
            </p:par>
            <p:par>
              <p:cTn id="3"/>
            </p:par>
            <p:video>
              <p:cMediaNode vol="80000">
                <p:cTn id="4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video>
              <p:cMediaNode vol="80000">
                <p:cTn id="5" fill="hold" display="0">
                  <p:stCondLst>
                    <p:cond delay="indefinite"/>
                  </p:stCondLst>
                </p:cTn>
                <p:tgtEl>
                  <p:spTgt spid="29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DD1C-1313-B943-B62E-5BABB1ABF058}" type="slidenum">
              <a:rPr lang="it-IT" smtClean="0"/>
              <a:t>16</a:t>
            </a:fld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1077045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C00000"/>
                </a:solidFill>
                <a:cs typeface="Arial" panose="020B0604020202020204" pitchFamily="34" charset="0"/>
              </a:rPr>
              <a:t>FOOT: Emulsion Spectrometer – </a:t>
            </a:r>
            <a:r>
              <a:rPr lang="en-US" sz="4000" smtClean="0">
                <a:solidFill>
                  <a:srgbClr val="C00000"/>
                </a:solidFill>
                <a:cs typeface="Arial" panose="020B0604020202020204" pitchFamily="34" charset="0"/>
              </a:rPr>
              <a:t>test beam</a:t>
            </a:r>
            <a:endParaRPr lang="en-US" sz="40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2323" y="2925440"/>
            <a:ext cx="7516372" cy="3613472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297390" y="6538912"/>
            <a:ext cx="121655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000000"/>
                </a:solidFill>
              </a:rPr>
              <a:t>[1] N. </a:t>
            </a:r>
            <a:r>
              <a:rPr lang="it-IT" sz="1400" dirty="0" err="1" smtClean="0">
                <a:solidFill>
                  <a:srgbClr val="000000"/>
                </a:solidFill>
              </a:rPr>
              <a:t>Agafonova</a:t>
            </a:r>
            <a:r>
              <a:rPr lang="it-IT" sz="1400" dirty="0" smtClean="0">
                <a:solidFill>
                  <a:srgbClr val="000000"/>
                </a:solidFill>
              </a:rPr>
              <a:t> et al. </a:t>
            </a:r>
            <a:r>
              <a:rPr lang="it-IT" sz="1400" dirty="0" err="1" smtClean="0">
                <a:solidFill>
                  <a:srgbClr val="000000"/>
                </a:solidFill>
              </a:rPr>
              <a:t>Momentum</a:t>
            </a:r>
            <a:r>
              <a:rPr lang="it-IT" sz="1400" dirty="0" smtClean="0">
                <a:solidFill>
                  <a:srgbClr val="000000"/>
                </a:solidFill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</a:rPr>
              <a:t>measurement</a:t>
            </a:r>
            <a:r>
              <a:rPr lang="it-IT" sz="1400" dirty="0" smtClean="0">
                <a:solidFill>
                  <a:srgbClr val="000000"/>
                </a:solidFill>
              </a:rPr>
              <a:t> by the Multiple Coulomb </a:t>
            </a:r>
            <a:r>
              <a:rPr lang="it-IT" sz="1400" dirty="0" err="1" smtClean="0">
                <a:solidFill>
                  <a:srgbClr val="000000"/>
                </a:solidFill>
              </a:rPr>
              <a:t>Scattering</a:t>
            </a:r>
            <a:r>
              <a:rPr lang="it-IT" sz="1400" dirty="0" smtClean="0">
                <a:solidFill>
                  <a:srgbClr val="000000"/>
                </a:solidFill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</a:rPr>
              <a:t>method</a:t>
            </a:r>
            <a:r>
              <a:rPr lang="it-IT" sz="1400" dirty="0" smtClean="0">
                <a:solidFill>
                  <a:srgbClr val="000000"/>
                </a:solidFill>
              </a:rPr>
              <a:t> in the OPERA </a:t>
            </a:r>
            <a:r>
              <a:rPr lang="it-IT" sz="1400" dirty="0" err="1" smtClean="0">
                <a:solidFill>
                  <a:srgbClr val="000000"/>
                </a:solidFill>
              </a:rPr>
              <a:t>lead</a:t>
            </a:r>
            <a:r>
              <a:rPr lang="it-IT" sz="1400" dirty="0" smtClean="0">
                <a:solidFill>
                  <a:srgbClr val="000000"/>
                </a:solidFill>
              </a:rPr>
              <a:t> </a:t>
            </a:r>
            <a:r>
              <a:rPr lang="it-IT" sz="1400" dirty="0" err="1" smtClean="0">
                <a:solidFill>
                  <a:srgbClr val="000000"/>
                </a:solidFill>
              </a:rPr>
              <a:t>emulsion</a:t>
            </a:r>
            <a:r>
              <a:rPr lang="it-IT" sz="1400" dirty="0" smtClean="0">
                <a:solidFill>
                  <a:srgbClr val="000000"/>
                </a:solidFill>
              </a:rPr>
              <a:t> target. New </a:t>
            </a:r>
            <a:r>
              <a:rPr lang="it-IT" sz="1400" dirty="0" err="1" smtClean="0">
                <a:solidFill>
                  <a:srgbClr val="000000"/>
                </a:solidFill>
              </a:rPr>
              <a:t>J</a:t>
            </a:r>
            <a:r>
              <a:rPr lang="it-IT" sz="1400" dirty="0" smtClean="0">
                <a:solidFill>
                  <a:srgbClr val="000000"/>
                </a:solidFill>
              </a:rPr>
              <a:t>. </a:t>
            </a:r>
            <a:r>
              <a:rPr lang="it-IT" sz="1400" dirty="0" err="1" smtClean="0">
                <a:solidFill>
                  <a:srgbClr val="000000"/>
                </a:solidFill>
              </a:rPr>
              <a:t>Phys</a:t>
            </a:r>
            <a:r>
              <a:rPr lang="it-IT" sz="1400" dirty="0" smtClean="0">
                <a:solidFill>
                  <a:srgbClr val="000000"/>
                </a:solidFill>
              </a:rPr>
              <a:t>., 14:013026, 2012</a:t>
            </a:r>
            <a:endParaRPr lang="it-IT" sz="1400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140" y="2512374"/>
            <a:ext cx="7533555" cy="643570"/>
          </a:xfrm>
          <a:prstGeom prst="rect">
            <a:avLst/>
          </a:prstGeom>
        </p:spPr>
      </p:pic>
      <p:sp>
        <p:nvSpPr>
          <p:cNvPr id="14" name="Shape 215"/>
          <p:cNvSpPr/>
          <p:nvPr/>
        </p:nvSpPr>
        <p:spPr>
          <a:xfrm>
            <a:off x="82549" y="3288999"/>
            <a:ext cx="4688947" cy="3288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09550" indent="-209550">
              <a:buClr>
                <a:srgbClr val="288B27"/>
              </a:buClr>
              <a:buSzPct val="100000"/>
              <a:buChar char="‣"/>
              <a:defRPr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>
              <a:lnSpc>
                <a:spcPct val="150000"/>
              </a:lnSpc>
            </a:pPr>
            <a:r>
              <a:rPr lang="it-IT" sz="2000" dirty="0">
                <a:solidFill>
                  <a:srgbClr val="000000"/>
                </a:solidFill>
                <a:latin typeface="+mn-lt"/>
              </a:rPr>
              <a:t>Preliminary 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estimation of </a:t>
            </a:r>
            <a:r>
              <a:rPr lang="en-GB" sz="2000" b="1" dirty="0" smtClean="0">
                <a:solidFill>
                  <a:srgbClr val="000000"/>
                </a:solidFill>
                <a:latin typeface="+mn-lt"/>
              </a:rPr>
              <a:t>pβ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 from OPERA algorithm [1] assuming the fitted track not to lose energy during its path (10 layers)</a:t>
            </a:r>
            <a:endParaRPr lang="en-GB" sz="2000" dirty="0" smtClean="0"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Combination of </a:t>
            </a:r>
            <a:r>
              <a:rPr lang="en-GB" sz="2000" b="1" dirty="0" smtClean="0">
                <a:solidFill>
                  <a:srgbClr val="000000"/>
                </a:solidFill>
                <a:latin typeface="+mn-lt"/>
              </a:rPr>
              <a:t>p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 measurement by range and MCS ( dependent on the mass) provides</a:t>
            </a:r>
            <a:r>
              <a:rPr lang="en-GB" sz="2000" b="1" dirty="0" smtClean="0">
                <a:solidFill>
                  <a:srgbClr val="AB221C"/>
                </a:solidFill>
                <a:latin typeface="+mn-lt"/>
              </a:rPr>
              <a:t> isotope identification</a:t>
            </a:r>
            <a:endParaRPr lang="en-GB" sz="2000" dirty="0" smtClean="0">
              <a:latin typeface="+mn-lt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it-IT" dirty="0" smtClean="0">
              <a:latin typeface="+mn-lt"/>
            </a:endParaRPr>
          </a:p>
        </p:txBody>
      </p:sp>
      <p:sp>
        <p:nvSpPr>
          <p:cNvPr id="15" name="Shape 215"/>
          <p:cNvSpPr/>
          <p:nvPr/>
        </p:nvSpPr>
        <p:spPr>
          <a:xfrm>
            <a:off x="82549" y="944310"/>
            <a:ext cx="6369052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09550" indent="-209550">
              <a:buClr>
                <a:srgbClr val="288B27"/>
              </a:buClr>
              <a:buSzPct val="100000"/>
              <a:buChar char="‣"/>
              <a:defRPr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GB" sz="2000" dirty="0" smtClean="0">
                <a:latin typeface="+mn-lt"/>
              </a:rPr>
              <a:t>Test with data an algorithm for isotopic identification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>
                <a:latin typeface="+mn-lt"/>
              </a:rPr>
              <a:t>Exposure of two ECC to H and D @ 80 MeV/n 	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>
                <a:latin typeface="+mn-lt"/>
              </a:rPr>
              <a:t>ECC: 	21 nuclear emulsions spaced by 20 stainless steel layers (0.5 mm thick, X</a:t>
            </a:r>
            <a:r>
              <a:rPr lang="en-GB" sz="2000" baseline="-25000" dirty="0" smtClean="0">
                <a:latin typeface="+mn-lt"/>
              </a:rPr>
              <a:t>0</a:t>
            </a:r>
            <a:r>
              <a:rPr lang="en-GB" sz="2000" dirty="0" smtClean="0">
                <a:latin typeface="+mn-lt"/>
              </a:rPr>
              <a:t> = 1.76 cm) </a:t>
            </a:r>
            <a:endParaRPr lang="en-GB" sz="2000" dirty="0" smtClean="0">
              <a:latin typeface="+mn-lt"/>
            </a:endParaRPr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6395" y="823913"/>
            <a:ext cx="2488409" cy="165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71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15"/>
          <p:cNvSpPr/>
          <p:nvPr/>
        </p:nvSpPr>
        <p:spPr>
          <a:xfrm>
            <a:off x="1154847" y="-130426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C00000"/>
                </a:solidFill>
                <a:cs typeface="Arial" panose="020B0604020202020204" pitchFamily="34" charset="0"/>
              </a:rPr>
              <a:t>FOOT: Emulsion Spectrometer – first run</a:t>
            </a:r>
            <a:endParaRPr lang="en-US" sz="40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20" name="Shape 215"/>
          <p:cNvSpPr/>
          <p:nvPr/>
        </p:nvSpPr>
        <p:spPr>
          <a:xfrm>
            <a:off x="1154847" y="561179"/>
            <a:ext cx="8352097" cy="287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09550" indent="-209550">
              <a:buClr>
                <a:srgbClr val="288B27"/>
              </a:buClr>
              <a:buSzPct val="100000"/>
              <a:buChar char="‣"/>
              <a:defRPr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GB" sz="2400" dirty="0" smtClean="0">
                <a:latin typeface="+mn-lt"/>
              </a:rPr>
              <a:t>Planned for November 2018 at GSI </a:t>
            </a:r>
          </a:p>
          <a:p>
            <a:pPr algn="just">
              <a:lnSpc>
                <a:spcPct val="150000"/>
              </a:lnSpc>
            </a:pPr>
            <a:r>
              <a:rPr lang="en-GB" sz="2400" dirty="0" smtClean="0">
                <a:latin typeface="+mn-lt"/>
              </a:rPr>
              <a:t>He @ 700 MeV/n on C target</a:t>
            </a:r>
          </a:p>
          <a:p>
            <a:pPr algn="just">
              <a:lnSpc>
                <a:spcPct val="150000"/>
              </a:lnSpc>
            </a:pPr>
            <a:r>
              <a:rPr lang="en-GB" sz="2400" dirty="0" smtClean="0">
                <a:latin typeface="+mn-lt"/>
              </a:rPr>
              <a:t>ECC structure: almost 110 nuclear emulsions are needed</a:t>
            </a:r>
          </a:p>
          <a:p>
            <a:pPr algn="just">
              <a:lnSpc>
                <a:spcPct val="150000"/>
              </a:lnSpc>
            </a:pPr>
            <a:endParaRPr lang="en-GB" sz="2400" dirty="0" smtClean="0">
              <a:latin typeface="+mn-lt"/>
            </a:endParaRPr>
          </a:p>
          <a:p>
            <a:pPr algn="just">
              <a:lnSpc>
                <a:spcPct val="150000"/>
              </a:lnSpc>
            </a:pPr>
            <a:endParaRPr lang="en-GB" sz="2400" dirty="0" smtClean="0">
              <a:latin typeface="+mn-lt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2615743" y="3274167"/>
            <a:ext cx="6222208" cy="3657488"/>
            <a:chOff x="5820605" y="2971911"/>
            <a:chExt cx="6222208" cy="3657488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8600" y="2971911"/>
              <a:ext cx="5020733" cy="3657488"/>
            </a:xfrm>
            <a:prstGeom prst="rect">
              <a:avLst/>
            </a:prstGeom>
          </p:spPr>
        </p:pic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20605" y="4445055"/>
              <a:ext cx="1674511" cy="245478"/>
            </a:xfrm>
            <a:prstGeom prst="rect">
              <a:avLst/>
            </a:prstGeom>
          </p:spPr>
        </p:pic>
        <p:sp>
          <p:nvSpPr>
            <p:cNvPr id="8" name="CasellaDiTesto 7"/>
            <p:cNvSpPr txBox="1"/>
            <p:nvPr/>
          </p:nvSpPr>
          <p:spPr>
            <a:xfrm>
              <a:off x="6135120" y="4690533"/>
              <a:ext cx="10454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C00000"/>
                  </a:solidFill>
                </a:rPr>
                <a:t>He </a:t>
              </a:r>
              <a:r>
                <a:rPr lang="it-IT" b="1" dirty="0" err="1" smtClean="0">
                  <a:solidFill>
                    <a:srgbClr val="C00000"/>
                  </a:solidFill>
                </a:rPr>
                <a:t>Beam</a:t>
              </a:r>
              <a:endParaRPr lang="it-IT" b="1" dirty="0">
                <a:solidFill>
                  <a:srgbClr val="C00000"/>
                </a:solidFill>
              </a:endParaRPr>
            </a:p>
          </p:txBody>
        </p:sp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23613" y="3683055"/>
              <a:ext cx="1219200" cy="1524000"/>
            </a:xfrm>
            <a:prstGeom prst="rect">
              <a:avLst/>
            </a:prstGeom>
          </p:spPr>
        </p:pic>
      </p:grpSp>
      <p:sp>
        <p:nvSpPr>
          <p:cNvPr id="23" name="Shape 215"/>
          <p:cNvSpPr/>
          <p:nvPr/>
        </p:nvSpPr>
        <p:spPr>
          <a:xfrm>
            <a:off x="0" y="2301148"/>
            <a:ext cx="11971867" cy="14414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09550" indent="-209550">
              <a:buClr>
                <a:srgbClr val="288B27"/>
              </a:buClr>
              <a:buSzPct val="100000"/>
              <a:buChar char="‣"/>
              <a:defRPr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GB" sz="2000" dirty="0" smtClean="0">
                <a:latin typeface="+mn-lt"/>
              </a:rPr>
              <a:t>The emulsion </a:t>
            </a:r>
            <a:r>
              <a:rPr lang="en-GB" sz="2000" dirty="0" smtClean="0">
                <a:latin typeface="+mn-lt"/>
              </a:rPr>
              <a:t>setup </a:t>
            </a:r>
            <a:r>
              <a:rPr lang="en-GB" sz="2000" smtClean="0">
                <a:latin typeface="+mn-lt"/>
              </a:rPr>
              <a:t>will </a:t>
            </a:r>
            <a:r>
              <a:rPr lang="en-GB" sz="2000" smtClean="0">
                <a:latin typeface="+mn-lt"/>
              </a:rPr>
              <a:t>be XY </a:t>
            </a:r>
            <a:r>
              <a:rPr lang="en-GB" sz="2000" dirty="0" smtClean="0">
                <a:latin typeface="+mn-lt"/>
              </a:rPr>
              <a:t>stage remotely </a:t>
            </a:r>
            <a:r>
              <a:rPr lang="en-GB" sz="2000" dirty="0" smtClean="0">
                <a:latin typeface="+mn-lt"/>
              </a:rPr>
              <a:t>controlled to avoid pile-up (particle density &lt; 10 particles/mm</a:t>
            </a:r>
            <a:r>
              <a:rPr lang="en-GB" sz="2000" baseline="30000" dirty="0" smtClean="0">
                <a:latin typeface="+mn-lt"/>
              </a:rPr>
              <a:t>2</a:t>
            </a:r>
            <a:r>
              <a:rPr lang="en-GB" sz="2000" dirty="0" smtClean="0">
                <a:latin typeface="+mn-lt"/>
              </a:rPr>
              <a:t> )</a:t>
            </a:r>
          </a:p>
          <a:p>
            <a:pPr algn="just">
              <a:lnSpc>
                <a:spcPct val="150000"/>
              </a:lnSpc>
            </a:pPr>
            <a:r>
              <a:rPr lang="en-GB" sz="2000" dirty="0" smtClean="0">
                <a:latin typeface="+mn-lt"/>
              </a:rPr>
              <a:t>The start counter and the beam monitor will provide a feedback (impact point and rate) to the stage movement</a:t>
            </a:r>
          </a:p>
          <a:p>
            <a:pPr algn="just">
              <a:lnSpc>
                <a:spcPct val="150000"/>
              </a:lnSpc>
            </a:pPr>
            <a:endParaRPr lang="it-IT" dirty="0" smtClean="0">
              <a:latin typeface="+mn-lt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7504682" y="5684137"/>
            <a:ext cx="38035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>
                <a:solidFill>
                  <a:srgbClr val="C00000"/>
                </a:solidFill>
              </a:rPr>
              <a:t>Supporting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b="1" dirty="0" err="1" smtClean="0">
                <a:solidFill>
                  <a:srgbClr val="C00000"/>
                </a:solidFill>
              </a:rPr>
              <a:t>structure</a:t>
            </a:r>
            <a:r>
              <a:rPr lang="it-IT" b="1" dirty="0" smtClean="0">
                <a:solidFill>
                  <a:srgbClr val="C00000"/>
                </a:solidFill>
              </a:rPr>
              <a:t> for ECC: </a:t>
            </a:r>
            <a:r>
              <a:rPr lang="it-IT" b="1" dirty="0" err="1" smtClean="0">
                <a:solidFill>
                  <a:srgbClr val="C00000"/>
                </a:solidFill>
              </a:rPr>
              <a:t>sliding</a:t>
            </a:r>
            <a:r>
              <a:rPr lang="it-IT" b="1" dirty="0" smtClean="0">
                <a:solidFill>
                  <a:srgbClr val="C00000"/>
                </a:solidFill>
              </a:rPr>
              <a:t> up to </a:t>
            </a:r>
            <a:r>
              <a:rPr lang="it-IT" b="1" dirty="0" err="1" smtClean="0">
                <a:solidFill>
                  <a:srgbClr val="C00000"/>
                </a:solidFill>
              </a:rPr>
              <a:t>touch</a:t>
            </a:r>
            <a:r>
              <a:rPr lang="it-IT" b="1" dirty="0" smtClean="0">
                <a:solidFill>
                  <a:srgbClr val="C00000"/>
                </a:solidFill>
              </a:rPr>
              <a:t> the </a:t>
            </a:r>
            <a:r>
              <a:rPr lang="it-IT" b="1" dirty="0" err="1" smtClean="0">
                <a:solidFill>
                  <a:srgbClr val="C00000"/>
                </a:solidFill>
              </a:rPr>
              <a:t>beam</a:t>
            </a:r>
            <a:r>
              <a:rPr lang="it-IT" b="1" dirty="0" smtClean="0">
                <a:solidFill>
                  <a:srgbClr val="C00000"/>
                </a:solidFill>
              </a:rPr>
              <a:t> monitor</a:t>
            </a:r>
            <a:endParaRPr lang="it-IT" b="1" dirty="0">
              <a:solidFill>
                <a:srgbClr val="C00000"/>
              </a:solidFill>
            </a:endParaRPr>
          </a:p>
        </p:txBody>
      </p:sp>
      <p:cxnSp>
        <p:nvCxnSpPr>
          <p:cNvPr id="3" name="Connettore 2 2"/>
          <p:cNvCxnSpPr/>
          <p:nvPr/>
        </p:nvCxnSpPr>
        <p:spPr>
          <a:xfrm flipH="1">
            <a:off x="6429198" y="5992945"/>
            <a:ext cx="1075484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14436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par>
              <p:cTn id="2"/>
            </p:par>
            <p:par>
              <p:cTn id="3"/>
            </p:par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764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Conclusions</a:t>
            </a:r>
            <a:endParaRPr lang="en-US" sz="4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3270" y="775006"/>
            <a:ext cx="11845638" cy="4546994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Ø"/>
            </a:pPr>
            <a:endParaRPr lang="en-US" dirty="0" smtClean="0">
              <a:latin typeface="+mj-lt"/>
            </a:endParaRPr>
          </a:p>
          <a:p>
            <a:pPr>
              <a:buFont typeface="Wingdings" charset="2"/>
              <a:buChar char="Ø"/>
            </a:pPr>
            <a:r>
              <a:rPr lang="en-US" sz="2400" dirty="0" smtClean="0"/>
              <a:t> Target fragmentation and beam are ”hot” topics in Charged  Particle Therapy</a:t>
            </a:r>
          </a:p>
          <a:p>
            <a:pPr>
              <a:buFont typeface="Wingdings" charset="2"/>
              <a:buChar char="Ø"/>
            </a:pPr>
            <a:endParaRPr lang="en-US" sz="2400" dirty="0"/>
          </a:p>
          <a:p>
            <a:pPr>
              <a:buFont typeface="Wingdings" charset="2"/>
              <a:buChar char="Ø"/>
            </a:pPr>
            <a:r>
              <a:rPr lang="en-US" sz="2400" dirty="0" smtClean="0"/>
              <a:t> The </a:t>
            </a:r>
            <a:r>
              <a:rPr lang="en-US" sz="2400" dirty="0"/>
              <a:t>FOOT </a:t>
            </a:r>
            <a:r>
              <a:rPr lang="en-US" sz="2400" dirty="0" smtClean="0"/>
              <a:t>detector will </a:t>
            </a:r>
            <a:r>
              <a:rPr lang="en-US" sz="2400" dirty="0"/>
              <a:t>measure both target fragmentation in proton therapy and projectile fragmentation in </a:t>
            </a:r>
            <a:r>
              <a:rPr lang="en-US" sz="2400" dirty="0" smtClean="0"/>
              <a:t>charged particle therapy (He, C and O);  energy of space radioprotection interest will be also </a:t>
            </a:r>
            <a:r>
              <a:rPr lang="en-US" sz="2400" dirty="0"/>
              <a:t>investigated</a:t>
            </a:r>
            <a:endParaRPr lang="en-US" sz="2400" dirty="0" smtClean="0"/>
          </a:p>
          <a:p>
            <a:pPr>
              <a:buFont typeface="Wingdings" charset="2"/>
              <a:buChar char="Ø"/>
            </a:pPr>
            <a:endParaRPr lang="en-US" sz="2400" dirty="0"/>
          </a:p>
          <a:p>
            <a:pPr>
              <a:buFont typeface="Wingdings" charset="2"/>
              <a:buChar char="Ø"/>
            </a:pPr>
            <a:r>
              <a:rPr lang="en-US" sz="2400" dirty="0" smtClean="0"/>
              <a:t> The FOOT experiment has been approved </a:t>
            </a:r>
            <a:r>
              <a:rPr lang="en-US" sz="2400" dirty="0"/>
              <a:t>and funded by </a:t>
            </a:r>
            <a:r>
              <a:rPr lang="en-US" sz="2400" dirty="0" smtClean="0"/>
              <a:t>INFN for 2018-2021</a:t>
            </a:r>
          </a:p>
          <a:p>
            <a:pPr>
              <a:buFont typeface="Wingdings" charset="2"/>
              <a:buChar char="Ø"/>
            </a:pPr>
            <a:endParaRPr lang="en-US" sz="2400" dirty="0"/>
          </a:p>
          <a:p>
            <a:pPr>
              <a:buFont typeface="Wingdings" charset="2"/>
              <a:buChar char="Ø"/>
            </a:pPr>
            <a:r>
              <a:rPr lang="en-US" sz="2400" dirty="0" smtClean="0"/>
              <a:t>FOOT emulsion spectrometer data taking </a:t>
            </a:r>
            <a:r>
              <a:rPr lang="en-US" sz="2400" dirty="0"/>
              <a:t>in </a:t>
            </a:r>
            <a:r>
              <a:rPr lang="en-US" sz="2400" dirty="0" smtClean="0"/>
              <a:t>November 2018 (GSI)</a:t>
            </a:r>
          </a:p>
          <a:p>
            <a:pPr>
              <a:buFont typeface="Wingdings" charset="2"/>
              <a:buChar char="Ø"/>
            </a:pPr>
            <a:endParaRPr lang="en-US" sz="2400" dirty="0"/>
          </a:p>
          <a:p>
            <a:pPr>
              <a:buFont typeface="Wingdings" charset="2"/>
              <a:buChar char="Ø"/>
            </a:pPr>
            <a:r>
              <a:rPr lang="en-US" sz="2400" dirty="0" smtClean="0"/>
              <a:t> Whole detector data taking </a:t>
            </a:r>
            <a:r>
              <a:rPr lang="en-US" sz="2400" dirty="0"/>
              <a:t>foreseen in </a:t>
            </a:r>
            <a:r>
              <a:rPr lang="en-US" sz="2400" dirty="0" smtClean="0"/>
              <a:t>early 2020  (CNAO/Heidelberg/GSI)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074624" y="6356350"/>
            <a:ext cx="2743200" cy="365125"/>
          </a:xfrm>
        </p:spPr>
        <p:txBody>
          <a:bodyPr/>
          <a:lstStyle/>
          <a:p>
            <a:fld id="{0125024E-5463-9D49-938E-E00E1FB39A42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97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298731" y="6386095"/>
            <a:ext cx="2743200" cy="365125"/>
          </a:xfrm>
        </p:spPr>
        <p:txBody>
          <a:bodyPr/>
          <a:lstStyle/>
          <a:p>
            <a:fld id="{0125024E-5463-9D49-938E-E00E1FB39A42}" type="slidenum">
              <a:rPr lang="en-US" smtClean="0"/>
              <a:t>19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906666" y="3467892"/>
            <a:ext cx="5755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hlinkClick r:id="rId2"/>
              </a:rPr>
              <a:t>http://</a:t>
            </a:r>
            <a:r>
              <a:rPr lang="en-US" sz="2800" dirty="0" err="1">
                <a:hlinkClick r:id="rId2"/>
              </a:rPr>
              <a:t>web.infn.it</a:t>
            </a:r>
            <a:r>
              <a:rPr lang="en-US" sz="2800" dirty="0">
                <a:hlinkClick r:id="rId2"/>
              </a:rPr>
              <a:t>/f00t/</a:t>
            </a:r>
            <a:r>
              <a:rPr lang="en-US" sz="2800" dirty="0" err="1">
                <a:hlinkClick r:id="rId2"/>
              </a:rPr>
              <a:t>index.php</a:t>
            </a:r>
            <a:endParaRPr lang="en-US" sz="28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378050" y="2809918"/>
            <a:ext cx="4389129" cy="962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i="1" dirty="0" smtClean="0">
                <a:solidFill>
                  <a:srgbClr val="C00000"/>
                </a:solidFill>
                <a:latin typeface="+mn-lt"/>
              </a:rPr>
              <a:t>FOOT collaboration</a:t>
            </a:r>
            <a:endParaRPr lang="en-US" sz="40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7301791" y="1410764"/>
            <a:ext cx="4324569" cy="120032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S. </a:t>
            </a:r>
            <a:r>
              <a:rPr lang="en-US" dirty="0" err="1" smtClean="0"/>
              <a:t>Biondi</a:t>
            </a:r>
            <a:r>
              <a:rPr lang="en-US" dirty="0" smtClean="0"/>
              <a:t>, G. </a:t>
            </a:r>
            <a:r>
              <a:rPr lang="en-US" dirty="0" err="1" smtClean="0"/>
              <a:t>Bruni</a:t>
            </a:r>
            <a:r>
              <a:rPr lang="en-US" dirty="0" smtClean="0"/>
              <a:t>, M</a:t>
            </a:r>
            <a:r>
              <a:rPr lang="en-US" dirty="0"/>
              <a:t>. </a:t>
            </a:r>
            <a:r>
              <a:rPr lang="en-US" dirty="0" err="1"/>
              <a:t>Franchini</a:t>
            </a:r>
            <a:r>
              <a:rPr lang="en-US" dirty="0"/>
              <a:t>, M. </a:t>
            </a:r>
            <a:r>
              <a:rPr lang="en-US" dirty="0" err="1" smtClean="0"/>
              <a:t>Garbini</a:t>
            </a:r>
            <a:r>
              <a:rPr lang="en-US" dirty="0" smtClean="0"/>
              <a:t>,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/>
              <a:t>Negrini</a:t>
            </a:r>
            <a:r>
              <a:rPr lang="en-US" dirty="0"/>
              <a:t>, </a:t>
            </a:r>
            <a:r>
              <a:rPr lang="en-US" dirty="0" smtClean="0"/>
              <a:t>G. </a:t>
            </a:r>
            <a:r>
              <a:rPr lang="en-US" dirty="0" err="1" smtClean="0"/>
              <a:t>Sartorelli</a:t>
            </a:r>
            <a:r>
              <a:rPr lang="en-US" dirty="0" smtClean="0"/>
              <a:t>, M</a:t>
            </a:r>
            <a:r>
              <a:rPr lang="en-US" dirty="0"/>
              <a:t>. </a:t>
            </a:r>
            <a:r>
              <a:rPr lang="en-US" dirty="0" err="1"/>
              <a:t>Selvi</a:t>
            </a:r>
            <a:r>
              <a:rPr lang="en-US" dirty="0"/>
              <a:t>, R. </a:t>
            </a:r>
            <a:r>
              <a:rPr lang="en-US" dirty="0" err="1"/>
              <a:t>Spighi</a:t>
            </a:r>
            <a:r>
              <a:rPr lang="en-US" dirty="0"/>
              <a:t>, M. </a:t>
            </a:r>
            <a:r>
              <a:rPr lang="en-US" dirty="0" smtClean="0"/>
              <a:t>Villa, A. </a:t>
            </a:r>
            <a:r>
              <a:rPr lang="en-US" dirty="0" err="1" smtClean="0"/>
              <a:t>Zoccoli</a:t>
            </a:r>
            <a:endParaRPr lang="en-US" dirty="0" smtClean="0"/>
          </a:p>
          <a:p>
            <a:pPr algn="ctr"/>
            <a:r>
              <a:rPr lang="en-US" i="1" dirty="0">
                <a:solidFill>
                  <a:srgbClr val="0000FF"/>
                </a:solidFill>
              </a:rPr>
              <a:t>INFN &amp; Univ. Bologna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28919" y="2806172"/>
            <a:ext cx="2779323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C. </a:t>
            </a:r>
            <a:r>
              <a:rPr lang="en-US" dirty="0" err="1" smtClean="0"/>
              <a:t>Sanelli</a:t>
            </a:r>
            <a:r>
              <a:rPr lang="en-US" dirty="0" smtClean="0"/>
              <a:t>, E</a:t>
            </a:r>
            <a:r>
              <a:rPr lang="en-US" dirty="0"/>
              <a:t>. </a:t>
            </a:r>
            <a:r>
              <a:rPr lang="en-US" dirty="0" err="1"/>
              <a:t>Spiriti</a:t>
            </a:r>
            <a:r>
              <a:rPr lang="en-US" dirty="0"/>
              <a:t>, M. </a:t>
            </a:r>
            <a:r>
              <a:rPr lang="en-US" dirty="0" err="1" smtClean="0"/>
              <a:t>Testa</a:t>
            </a:r>
            <a:r>
              <a:rPr lang="en-US" dirty="0" smtClean="0"/>
              <a:t> </a:t>
            </a:r>
            <a:endParaRPr lang="en-US" dirty="0"/>
          </a:p>
          <a:p>
            <a:pPr algn="ctr"/>
            <a:r>
              <a:rPr lang="en-US" i="1" dirty="0" smtClean="0">
                <a:solidFill>
                  <a:srgbClr val="0000FF"/>
                </a:solidFill>
              </a:rPr>
              <a:t>INFN-LNF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911936" y="400431"/>
            <a:ext cx="3139299" cy="9233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S. </a:t>
            </a:r>
            <a:r>
              <a:rPr lang="en-US" dirty="0" err="1" smtClean="0"/>
              <a:t>Branbilla</a:t>
            </a:r>
            <a:r>
              <a:rPr lang="en-US" dirty="0" smtClean="0"/>
              <a:t>, G</a:t>
            </a:r>
            <a:r>
              <a:rPr lang="en-US" dirty="0"/>
              <a:t>. </a:t>
            </a:r>
            <a:r>
              <a:rPr lang="en-US" dirty="0" err="1"/>
              <a:t>Battistoni</a:t>
            </a:r>
            <a:r>
              <a:rPr lang="en-US" dirty="0"/>
              <a:t>, I. </a:t>
            </a:r>
            <a:r>
              <a:rPr lang="en-US" dirty="0" err="1"/>
              <a:t>Mattei</a:t>
            </a:r>
            <a:r>
              <a:rPr lang="en-US" dirty="0"/>
              <a:t>, S. </a:t>
            </a:r>
            <a:r>
              <a:rPr lang="en-US" dirty="0" err="1"/>
              <a:t>Muraro</a:t>
            </a:r>
            <a:r>
              <a:rPr lang="en-US" dirty="0"/>
              <a:t>, S. </a:t>
            </a:r>
            <a:r>
              <a:rPr lang="en-US" dirty="0" smtClean="0"/>
              <a:t>M. Valle</a:t>
            </a:r>
          </a:p>
          <a:p>
            <a:pPr algn="ctr"/>
            <a:r>
              <a:rPr lang="en-US" i="1" dirty="0" smtClean="0">
                <a:solidFill>
                  <a:srgbClr val="0000FF"/>
                </a:solidFill>
              </a:rPr>
              <a:t> INFN - Milano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8043480" y="4013398"/>
            <a:ext cx="3834519" cy="9233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</a:t>
            </a:r>
            <a:r>
              <a:rPr lang="en-US" dirty="0"/>
              <a:t>. </a:t>
            </a:r>
            <a:r>
              <a:rPr lang="en-US" dirty="0" err="1"/>
              <a:t>Alexandrov</a:t>
            </a:r>
            <a:r>
              <a:rPr lang="en-US" dirty="0"/>
              <a:t>, A. </a:t>
            </a:r>
            <a:r>
              <a:rPr lang="en-US" dirty="0" err="1"/>
              <a:t>Lauria</a:t>
            </a:r>
            <a:r>
              <a:rPr lang="en-US" dirty="0"/>
              <a:t>, </a:t>
            </a:r>
            <a:r>
              <a:rPr lang="en-US" dirty="0" smtClean="0"/>
              <a:t>G. De </a:t>
            </a:r>
            <a:r>
              <a:rPr lang="en-US" dirty="0" err="1" smtClean="0"/>
              <a:t>Lellis</a:t>
            </a:r>
            <a:r>
              <a:rPr lang="en-US" dirty="0" smtClean="0"/>
              <a:t>, A</a:t>
            </a:r>
            <a:r>
              <a:rPr lang="en-US" dirty="0"/>
              <a:t>. Di </a:t>
            </a:r>
            <a:r>
              <a:rPr lang="en-US" dirty="0" err="1"/>
              <a:t>Crescenzo</a:t>
            </a:r>
            <a:r>
              <a:rPr lang="en-US" dirty="0"/>
              <a:t>, M.C. </a:t>
            </a:r>
            <a:r>
              <a:rPr lang="en-US" dirty="0" err="1"/>
              <a:t>Montesi</a:t>
            </a:r>
            <a:r>
              <a:rPr lang="en-US" dirty="0"/>
              <a:t>, V. </a:t>
            </a:r>
            <a:r>
              <a:rPr lang="en-US" dirty="0" err="1"/>
              <a:t>Tioukov</a:t>
            </a:r>
            <a:r>
              <a:rPr lang="en-US" dirty="0"/>
              <a:t> </a:t>
            </a:r>
            <a:r>
              <a:rPr lang="en-US" i="1" dirty="0" smtClean="0">
                <a:solidFill>
                  <a:srgbClr val="0000FF"/>
                </a:solidFill>
              </a:rPr>
              <a:t>INFN </a:t>
            </a:r>
            <a:r>
              <a:rPr lang="en-US" i="1" dirty="0">
                <a:solidFill>
                  <a:srgbClr val="0000FF"/>
                </a:solidFill>
              </a:rPr>
              <a:t>&amp; Univ. Napoli Federico </a:t>
            </a:r>
            <a:r>
              <a:rPr lang="en-US" i="1" dirty="0" smtClean="0">
                <a:solidFill>
                  <a:srgbClr val="0000FF"/>
                </a:solidFill>
              </a:rPr>
              <a:t>II </a:t>
            </a:r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222205" y="129241"/>
            <a:ext cx="4311689" cy="120032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A. </a:t>
            </a:r>
            <a:r>
              <a:rPr lang="en-US" dirty="0" err="1"/>
              <a:t>Sarti</a:t>
            </a:r>
            <a:r>
              <a:rPr lang="en-US" dirty="0"/>
              <a:t>, R. </a:t>
            </a:r>
            <a:r>
              <a:rPr lang="en-US" dirty="0" err="1"/>
              <a:t>Faccini</a:t>
            </a:r>
            <a:r>
              <a:rPr lang="en-US" dirty="0"/>
              <a:t>, F. </a:t>
            </a:r>
            <a:r>
              <a:rPr lang="en-US" dirty="0" err="1"/>
              <a:t>Ferroni</a:t>
            </a:r>
            <a:r>
              <a:rPr lang="en-US" dirty="0"/>
              <a:t>, </a:t>
            </a:r>
            <a:r>
              <a:rPr lang="en-US" dirty="0" smtClean="0"/>
              <a:t>E. </a:t>
            </a:r>
            <a:r>
              <a:rPr lang="en-US" dirty="0" err="1" smtClean="0"/>
              <a:t>Iarocci</a:t>
            </a:r>
            <a:r>
              <a:rPr lang="en-US" dirty="0" smtClean="0"/>
              <a:t>, M. </a:t>
            </a:r>
            <a:r>
              <a:rPr lang="en-US" dirty="0" err="1" smtClean="0"/>
              <a:t>Marafini</a:t>
            </a:r>
            <a:r>
              <a:rPr lang="en-US" dirty="0" smtClean="0"/>
              <a:t>, R. </a:t>
            </a:r>
            <a:r>
              <a:rPr lang="en-US" dirty="0" err="1" smtClean="0"/>
              <a:t>Mirabelli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C00000"/>
                </a:solidFill>
              </a:rPr>
              <a:t>V</a:t>
            </a:r>
            <a:r>
              <a:rPr lang="en-US" b="1" dirty="0">
                <a:solidFill>
                  <a:srgbClr val="C00000"/>
                </a:solidFill>
              </a:rPr>
              <a:t>. </a:t>
            </a:r>
            <a:r>
              <a:rPr lang="en-US" b="1" dirty="0" err="1">
                <a:solidFill>
                  <a:srgbClr val="C00000"/>
                </a:solidFill>
              </a:rPr>
              <a:t>Patera</a:t>
            </a:r>
            <a:r>
              <a:rPr lang="en-US" dirty="0"/>
              <a:t>, R. </a:t>
            </a:r>
            <a:r>
              <a:rPr lang="en-US" dirty="0" err="1"/>
              <a:t>Paramatti</a:t>
            </a:r>
            <a:r>
              <a:rPr lang="en-US" dirty="0"/>
              <a:t>, A. </a:t>
            </a:r>
            <a:r>
              <a:rPr lang="en-US" dirty="0" err="1"/>
              <a:t>Schiavi</a:t>
            </a:r>
            <a:r>
              <a:rPr lang="en-US" dirty="0"/>
              <a:t>, A. </a:t>
            </a:r>
            <a:r>
              <a:rPr lang="en-US" dirty="0" err="1"/>
              <a:t>Sciubba</a:t>
            </a:r>
            <a:r>
              <a:rPr lang="en-US" dirty="0"/>
              <a:t>, G. </a:t>
            </a:r>
            <a:r>
              <a:rPr lang="en-US" dirty="0" err="1"/>
              <a:t>Traini</a:t>
            </a:r>
            <a:r>
              <a:rPr lang="en-US" dirty="0"/>
              <a:t> </a:t>
            </a:r>
            <a:endParaRPr lang="en-US" dirty="0" smtClean="0"/>
          </a:p>
          <a:p>
            <a:pPr algn="ctr"/>
            <a:r>
              <a:rPr lang="en-US" i="1" dirty="0" smtClean="0">
                <a:solidFill>
                  <a:srgbClr val="0000FF"/>
                </a:solidFill>
              </a:rPr>
              <a:t>INFN </a:t>
            </a:r>
            <a:r>
              <a:rPr lang="en-US" i="1" dirty="0">
                <a:solidFill>
                  <a:srgbClr val="0000FF"/>
                </a:solidFill>
              </a:rPr>
              <a:t>&amp; Univ. </a:t>
            </a:r>
            <a:r>
              <a:rPr lang="en-US" i="1" dirty="0" smtClean="0">
                <a:solidFill>
                  <a:srgbClr val="0000FF"/>
                </a:solidFill>
              </a:rPr>
              <a:t>Roma La </a:t>
            </a:r>
            <a:r>
              <a:rPr lang="en-US" i="1" dirty="0" err="1" smtClean="0">
                <a:solidFill>
                  <a:srgbClr val="0000FF"/>
                </a:solidFill>
              </a:rPr>
              <a:t>Sapienza</a:t>
            </a:r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109826" y="4234315"/>
            <a:ext cx="3631946" cy="147732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D. Barbosa, N. </a:t>
            </a:r>
            <a:r>
              <a:rPr lang="en-US" dirty="0" err="1"/>
              <a:t>Belcari</a:t>
            </a:r>
            <a:r>
              <a:rPr lang="en-US" dirty="0"/>
              <a:t>, G. </a:t>
            </a:r>
            <a:r>
              <a:rPr lang="en-US" dirty="0" err="1"/>
              <a:t>Bisogni</a:t>
            </a:r>
            <a:r>
              <a:rPr lang="en-US" dirty="0"/>
              <a:t>, N. </a:t>
            </a:r>
            <a:r>
              <a:rPr lang="en-US" dirty="0" err="1"/>
              <a:t>Camarlinghi</a:t>
            </a:r>
            <a:r>
              <a:rPr lang="en-US" dirty="0" smtClean="0"/>
              <a:t>, E. </a:t>
            </a:r>
            <a:r>
              <a:rPr lang="en-US" dirty="0" err="1" smtClean="0"/>
              <a:t>Ciarocchi</a:t>
            </a:r>
            <a:r>
              <a:rPr lang="en-US" dirty="0" smtClean="0"/>
              <a:t>,  M. </a:t>
            </a:r>
            <a:r>
              <a:rPr lang="en-US" dirty="0" err="1" smtClean="0"/>
              <a:t>Francesconi</a:t>
            </a:r>
            <a:r>
              <a:rPr lang="en-US" dirty="0" smtClean="0"/>
              <a:t>, L. </a:t>
            </a:r>
            <a:r>
              <a:rPr lang="en-US" dirty="0" err="1" smtClean="0"/>
              <a:t>Galli</a:t>
            </a:r>
            <a:r>
              <a:rPr lang="en-US" dirty="0" smtClean="0"/>
              <a:t>, M</a:t>
            </a:r>
            <a:r>
              <a:rPr lang="en-US" dirty="0"/>
              <a:t>. </a:t>
            </a:r>
            <a:r>
              <a:rPr lang="en-US" dirty="0" err="1" smtClean="0"/>
              <a:t>Morrocchi</a:t>
            </a:r>
            <a:r>
              <a:rPr lang="en-US" dirty="0" smtClean="0"/>
              <a:t>, S. </a:t>
            </a:r>
            <a:r>
              <a:rPr lang="en-US" dirty="0" err="1" smtClean="0"/>
              <a:t>Muraro</a:t>
            </a:r>
            <a:r>
              <a:rPr lang="en-US" dirty="0" smtClean="0"/>
              <a:t>, V</a:t>
            </a:r>
            <a:r>
              <a:rPr lang="en-US" dirty="0"/>
              <a:t>. </a:t>
            </a:r>
            <a:r>
              <a:rPr lang="en-US" dirty="0" err="1"/>
              <a:t>Rosso</a:t>
            </a:r>
            <a:r>
              <a:rPr lang="en-US" dirty="0"/>
              <a:t>, G. </a:t>
            </a:r>
            <a:r>
              <a:rPr lang="en-US" dirty="0" err="1"/>
              <a:t>Sportelli</a:t>
            </a:r>
            <a:r>
              <a:rPr lang="en-US" dirty="0"/>
              <a:t> </a:t>
            </a:r>
            <a:endParaRPr lang="en-US" dirty="0" smtClean="0"/>
          </a:p>
          <a:p>
            <a:pPr algn="ctr"/>
            <a:r>
              <a:rPr lang="en-US" i="1" dirty="0" smtClean="0">
                <a:solidFill>
                  <a:srgbClr val="0000FF"/>
                </a:solidFill>
              </a:rPr>
              <a:t>INFN </a:t>
            </a:r>
            <a:r>
              <a:rPr lang="en-US" i="1" dirty="0">
                <a:solidFill>
                  <a:srgbClr val="0000FF"/>
                </a:solidFill>
              </a:rPr>
              <a:t>&amp; Univ. </a:t>
            </a:r>
            <a:r>
              <a:rPr lang="en-US" i="1" dirty="0" smtClean="0">
                <a:solidFill>
                  <a:srgbClr val="0000FF"/>
                </a:solidFill>
              </a:rPr>
              <a:t>Pisa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4122040" y="5883920"/>
            <a:ext cx="3579792" cy="9233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G. </a:t>
            </a:r>
            <a:r>
              <a:rPr lang="en-US" dirty="0" err="1"/>
              <a:t>Ambrosi</a:t>
            </a:r>
            <a:r>
              <a:rPr lang="en-US" dirty="0" smtClean="0"/>
              <a:t>, </a:t>
            </a:r>
            <a:r>
              <a:rPr lang="en-US" dirty="0"/>
              <a:t>M. </a:t>
            </a:r>
            <a:r>
              <a:rPr lang="en-US" dirty="0" err="1" smtClean="0"/>
              <a:t>Ionica</a:t>
            </a:r>
            <a:r>
              <a:rPr lang="en-US" dirty="0" smtClean="0"/>
              <a:t>, K</a:t>
            </a:r>
            <a:r>
              <a:rPr lang="en-US" dirty="0"/>
              <a:t>. </a:t>
            </a:r>
            <a:r>
              <a:rPr lang="en-US" dirty="0" err="1"/>
              <a:t>Kanxheri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r>
              <a:rPr lang="en-US" dirty="0"/>
              <a:t>L. </a:t>
            </a:r>
            <a:r>
              <a:rPr lang="en-US" dirty="0" err="1"/>
              <a:t>Servoli</a:t>
            </a:r>
            <a:r>
              <a:rPr lang="en-US" dirty="0"/>
              <a:t>, M. </a:t>
            </a:r>
            <a:r>
              <a:rPr lang="en-US" dirty="0" smtClean="0"/>
              <a:t>Salvatore</a:t>
            </a:r>
          </a:p>
          <a:p>
            <a:pPr algn="ctr"/>
            <a:r>
              <a:rPr lang="en-US" dirty="0" smtClean="0"/>
              <a:t> </a:t>
            </a:r>
            <a:r>
              <a:rPr lang="en-US" i="1" dirty="0" smtClean="0">
                <a:solidFill>
                  <a:srgbClr val="0000FF"/>
                </a:solidFill>
              </a:rPr>
              <a:t>INFN </a:t>
            </a:r>
            <a:r>
              <a:rPr lang="en-US" i="1" dirty="0">
                <a:solidFill>
                  <a:srgbClr val="0000FF"/>
                </a:solidFill>
              </a:rPr>
              <a:t>&amp; Univ. </a:t>
            </a:r>
            <a:r>
              <a:rPr lang="en-US" i="1" dirty="0" smtClean="0">
                <a:solidFill>
                  <a:srgbClr val="0000FF"/>
                </a:solidFill>
              </a:rPr>
              <a:t>Perugia</a:t>
            </a:r>
            <a:endParaRPr lang="it-IT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204963" y="6022419"/>
            <a:ext cx="3536809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M.C. </a:t>
            </a:r>
            <a:r>
              <a:rPr lang="en-US" dirty="0" err="1"/>
              <a:t>Morone</a:t>
            </a:r>
            <a:r>
              <a:rPr lang="en-US" dirty="0"/>
              <a:t>, L. </a:t>
            </a:r>
            <a:r>
              <a:rPr lang="en-US" dirty="0" err="1"/>
              <a:t>Narici</a:t>
            </a:r>
            <a:r>
              <a:rPr lang="en-US" dirty="0"/>
              <a:t> </a:t>
            </a:r>
            <a:r>
              <a:rPr lang="en-US" dirty="0" smtClean="0"/>
              <a:t>, G</a:t>
            </a:r>
            <a:r>
              <a:rPr lang="en-US" dirty="0"/>
              <a:t>. De </a:t>
            </a:r>
            <a:r>
              <a:rPr lang="en-US" dirty="0" err="1"/>
              <a:t>Vitis</a:t>
            </a:r>
            <a:r>
              <a:rPr lang="en-US" dirty="0"/>
              <a:t> </a:t>
            </a:r>
            <a:endParaRPr lang="en-US" dirty="0" smtClean="0"/>
          </a:p>
          <a:p>
            <a:pPr algn="ctr"/>
            <a:r>
              <a:rPr lang="en-US" i="1" dirty="0" smtClean="0">
                <a:solidFill>
                  <a:srgbClr val="0000FF"/>
                </a:solidFill>
              </a:rPr>
              <a:t>INFN &amp; Univ. Roma Tor </a:t>
            </a:r>
            <a:r>
              <a:rPr lang="en-US" i="1" dirty="0" err="1" smtClean="0">
                <a:solidFill>
                  <a:srgbClr val="0000FF"/>
                </a:solidFill>
              </a:rPr>
              <a:t>Vergata</a:t>
            </a:r>
            <a:endParaRPr lang="it-IT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144924" y="1658557"/>
            <a:ext cx="4238652" cy="9233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M.Durante</a:t>
            </a:r>
            <a:r>
              <a:rPr lang="en-US" dirty="0"/>
              <a:t>, F. </a:t>
            </a:r>
            <a:r>
              <a:rPr lang="en-US" dirty="0" err="1"/>
              <a:t>Tommasino</a:t>
            </a:r>
            <a:r>
              <a:rPr lang="en-US" dirty="0" smtClean="0"/>
              <a:t>, </a:t>
            </a:r>
            <a:r>
              <a:rPr lang="en-US" dirty="0"/>
              <a:t>M. </a:t>
            </a:r>
            <a:r>
              <a:rPr lang="en-US" dirty="0" err="1"/>
              <a:t>Rovituso</a:t>
            </a:r>
            <a:r>
              <a:rPr lang="en-US" dirty="0"/>
              <a:t>, P. </a:t>
            </a:r>
            <a:r>
              <a:rPr lang="en-US" dirty="0" err="1"/>
              <a:t>Spinnato</a:t>
            </a:r>
            <a:r>
              <a:rPr lang="en-US" dirty="0"/>
              <a:t>, E. </a:t>
            </a:r>
            <a:r>
              <a:rPr lang="en-US" dirty="0" err="1"/>
              <a:t>Scifoni</a:t>
            </a:r>
            <a:r>
              <a:rPr lang="en-US" dirty="0"/>
              <a:t>, C. </a:t>
            </a:r>
            <a:r>
              <a:rPr lang="en-US" dirty="0" smtClean="0"/>
              <a:t>La Tessa </a:t>
            </a:r>
          </a:p>
          <a:p>
            <a:pPr algn="ctr"/>
            <a:r>
              <a:rPr lang="en-US" i="1" dirty="0" smtClean="0">
                <a:solidFill>
                  <a:srgbClr val="0000FF"/>
                </a:solidFill>
              </a:rPr>
              <a:t>INFN </a:t>
            </a:r>
            <a:r>
              <a:rPr lang="en-US" i="1" dirty="0">
                <a:solidFill>
                  <a:srgbClr val="0000FF"/>
                </a:solidFill>
              </a:rPr>
              <a:t>&amp; Univ. </a:t>
            </a:r>
            <a:r>
              <a:rPr lang="en-US" i="1" dirty="0" smtClean="0">
                <a:solidFill>
                  <a:srgbClr val="0000FF"/>
                </a:solidFill>
              </a:rPr>
              <a:t>Trento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7739746" y="2697911"/>
            <a:ext cx="4204084" cy="9233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S. </a:t>
            </a:r>
            <a:r>
              <a:rPr lang="en-US" dirty="0" err="1"/>
              <a:t>Argirò</a:t>
            </a:r>
            <a:r>
              <a:rPr lang="en-US" dirty="0"/>
              <a:t>, P. </a:t>
            </a:r>
            <a:r>
              <a:rPr lang="en-US" dirty="0" err="1"/>
              <a:t>Cerello</a:t>
            </a:r>
            <a:r>
              <a:rPr lang="en-US" dirty="0"/>
              <a:t>, V. Ferrero, G. </a:t>
            </a:r>
            <a:r>
              <a:rPr lang="en-US" dirty="0" err="1"/>
              <a:t>Giraudo</a:t>
            </a:r>
            <a:r>
              <a:rPr lang="en-US" dirty="0"/>
              <a:t>, N. </a:t>
            </a:r>
            <a:r>
              <a:rPr lang="en-US" dirty="0" err="1"/>
              <a:t>Pastrone</a:t>
            </a:r>
            <a:r>
              <a:rPr lang="en-US" dirty="0"/>
              <a:t>, C. </a:t>
            </a:r>
            <a:r>
              <a:rPr lang="en-US" dirty="0" err="1"/>
              <a:t>Peroni</a:t>
            </a:r>
            <a:r>
              <a:rPr lang="en-US" dirty="0"/>
              <a:t>, L. </a:t>
            </a:r>
            <a:r>
              <a:rPr lang="en-US" dirty="0" err="1"/>
              <a:t>Ramello</a:t>
            </a:r>
            <a:r>
              <a:rPr lang="en-US" dirty="0"/>
              <a:t>, M. </a:t>
            </a:r>
            <a:r>
              <a:rPr lang="en-US" dirty="0" err="1"/>
              <a:t>Sitta</a:t>
            </a:r>
            <a:r>
              <a:rPr lang="en-US" dirty="0"/>
              <a:t> </a:t>
            </a:r>
            <a:r>
              <a:rPr lang="en-US" i="1" dirty="0" smtClean="0">
                <a:solidFill>
                  <a:srgbClr val="0000FF"/>
                </a:solidFill>
              </a:rPr>
              <a:t>INFN </a:t>
            </a:r>
            <a:r>
              <a:rPr lang="en-US" i="1" dirty="0">
                <a:solidFill>
                  <a:srgbClr val="0000FF"/>
                </a:solidFill>
              </a:rPr>
              <a:t>&amp; Univ. </a:t>
            </a:r>
            <a:r>
              <a:rPr lang="en-US" i="1" dirty="0" smtClean="0">
                <a:solidFill>
                  <a:srgbClr val="0000FF"/>
                </a:solidFill>
              </a:rPr>
              <a:t>Torino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5082643" y="1866830"/>
            <a:ext cx="1658586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O. Sato </a:t>
            </a:r>
            <a:endParaRPr lang="en-US" dirty="0" smtClean="0"/>
          </a:p>
          <a:p>
            <a:pPr algn="ctr"/>
            <a:r>
              <a:rPr lang="en-US" i="1" dirty="0" smtClean="0">
                <a:solidFill>
                  <a:srgbClr val="0000FF"/>
                </a:solidFill>
              </a:rPr>
              <a:t>Univ. Nagoya</a:t>
            </a:r>
            <a:endParaRPr lang="it-IT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4037250" y="4127875"/>
            <a:ext cx="1658586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M. </a:t>
            </a:r>
            <a:r>
              <a:rPr lang="en-US" dirty="0" err="1"/>
              <a:t>Pullia</a:t>
            </a:r>
            <a:r>
              <a:rPr lang="en-US" dirty="0"/>
              <a:t> </a:t>
            </a:r>
            <a:endParaRPr lang="en-US" dirty="0" smtClean="0"/>
          </a:p>
          <a:p>
            <a:pPr algn="ctr"/>
            <a:r>
              <a:rPr lang="en-US" i="1" dirty="0" smtClean="0">
                <a:solidFill>
                  <a:srgbClr val="0000FF"/>
                </a:solidFill>
              </a:rPr>
              <a:t>CNAO</a:t>
            </a:r>
            <a:r>
              <a:rPr lang="en-US" i="1" dirty="0">
                <a:solidFill>
                  <a:srgbClr val="0000FF"/>
                </a:solidFill>
              </a:rPr>
              <a:t>, Pavia</a:t>
            </a:r>
            <a:endParaRPr lang="it-IT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8206815" y="5255016"/>
            <a:ext cx="2847993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C. </a:t>
            </a:r>
            <a:r>
              <a:rPr lang="it-IT" dirty="0" err="1" smtClean="0"/>
              <a:t>Finck</a:t>
            </a:r>
            <a:r>
              <a:rPr lang="it-IT" dirty="0" smtClean="0"/>
              <a:t>, M</a:t>
            </a:r>
            <a:r>
              <a:rPr lang="it-IT" dirty="0"/>
              <a:t>. </a:t>
            </a:r>
            <a:r>
              <a:rPr lang="it-IT" dirty="0" err="1"/>
              <a:t>Vanstalle</a:t>
            </a:r>
            <a:r>
              <a:rPr lang="it-IT" dirty="0"/>
              <a:t> </a:t>
            </a:r>
          </a:p>
          <a:p>
            <a:r>
              <a:rPr lang="it-IT" dirty="0" smtClean="0">
                <a:solidFill>
                  <a:srgbClr val="0000FF"/>
                </a:solidFill>
                <a:latin typeface="SFTI0800" charset="0"/>
              </a:rPr>
              <a:t>IPHC</a:t>
            </a:r>
            <a:r>
              <a:rPr lang="it-IT" dirty="0">
                <a:solidFill>
                  <a:srgbClr val="0000FF"/>
                </a:solidFill>
                <a:latin typeface="SFTI0800" charset="0"/>
              </a:rPr>
              <a:t>, Strasbourg, </a:t>
            </a:r>
            <a:r>
              <a:rPr lang="it-IT" dirty="0" smtClean="0">
                <a:solidFill>
                  <a:srgbClr val="0000FF"/>
                </a:solidFill>
                <a:latin typeface="SFTI0800" charset="0"/>
              </a:rPr>
              <a:t>France</a:t>
            </a:r>
            <a:endParaRPr lang="it-IT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3957984" y="5130778"/>
            <a:ext cx="2624520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C. </a:t>
            </a:r>
            <a:r>
              <a:rPr lang="it-IT" dirty="0" err="1" smtClean="0"/>
              <a:t>Schuy</a:t>
            </a:r>
            <a:r>
              <a:rPr lang="it-IT" dirty="0" smtClean="0"/>
              <a:t>, U</a:t>
            </a:r>
            <a:r>
              <a:rPr lang="it-IT" dirty="0"/>
              <a:t>. Weber </a:t>
            </a:r>
          </a:p>
          <a:p>
            <a:pPr algn="ctr"/>
            <a:r>
              <a:rPr lang="it-IT" dirty="0" smtClean="0">
                <a:solidFill>
                  <a:srgbClr val="0000FF"/>
                </a:solidFill>
              </a:rPr>
              <a:t>GSI, </a:t>
            </a:r>
            <a:r>
              <a:rPr lang="it-IT" dirty="0">
                <a:solidFill>
                  <a:srgbClr val="0000FF"/>
                </a:solidFill>
              </a:rPr>
              <a:t>Darmstadt, Germany 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7910853" y="6062929"/>
            <a:ext cx="3676266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M. </a:t>
            </a:r>
            <a:r>
              <a:rPr lang="it-IT" dirty="0" err="1"/>
              <a:t>Emde</a:t>
            </a:r>
            <a:r>
              <a:rPr lang="it-IT" dirty="0"/>
              <a:t> </a:t>
            </a:r>
            <a:r>
              <a:rPr lang="it-IT" dirty="0" smtClean="0"/>
              <a:t>, </a:t>
            </a:r>
            <a:r>
              <a:rPr lang="it-IT" dirty="0" err="1" smtClean="0"/>
              <a:t>R</a:t>
            </a:r>
            <a:r>
              <a:rPr lang="it-IT" dirty="0"/>
              <a:t>. </a:t>
            </a:r>
            <a:r>
              <a:rPr lang="it-IT" dirty="0" err="1" smtClean="0"/>
              <a:t>Hetzel</a:t>
            </a:r>
            <a:r>
              <a:rPr lang="it-IT" dirty="0" smtClean="0"/>
              <a:t>, </a:t>
            </a:r>
            <a:r>
              <a:rPr lang="it-IT" dirty="0"/>
              <a:t>A. </a:t>
            </a:r>
            <a:r>
              <a:rPr lang="it-IT" dirty="0" err="1" smtClean="0"/>
              <a:t>Stahl</a:t>
            </a:r>
            <a:endParaRPr lang="it-IT" dirty="0"/>
          </a:p>
          <a:p>
            <a:pPr algn="ctr"/>
            <a:r>
              <a:rPr lang="it-IT" dirty="0" smtClean="0">
                <a:solidFill>
                  <a:srgbClr val="0000FF"/>
                </a:solidFill>
              </a:rPr>
              <a:t>RWTH </a:t>
            </a:r>
            <a:r>
              <a:rPr lang="it-IT" dirty="0" err="1">
                <a:solidFill>
                  <a:srgbClr val="0000FF"/>
                </a:solidFill>
              </a:rPr>
              <a:t>University</a:t>
            </a:r>
            <a:r>
              <a:rPr lang="it-IT" dirty="0">
                <a:solidFill>
                  <a:srgbClr val="0000FF"/>
                </a:solidFill>
              </a:rPr>
              <a:t>, </a:t>
            </a:r>
            <a:r>
              <a:rPr lang="it-IT" dirty="0" smtClean="0">
                <a:solidFill>
                  <a:srgbClr val="0000FF"/>
                </a:solidFill>
              </a:rPr>
              <a:t>Aachen, Germany </a:t>
            </a:r>
            <a:endParaRPr lang="it-IT" dirty="0">
              <a:solidFill>
                <a:srgbClr val="0000FF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6277586" y="4321703"/>
            <a:ext cx="1574365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indent="-342900" algn="ctr">
              <a:buAutoNum type="alphaUcPeriod"/>
            </a:pPr>
            <a:r>
              <a:rPr lang="en-US" dirty="0" err="1" smtClean="0"/>
              <a:t>Pastore</a:t>
            </a:r>
            <a:endParaRPr lang="en-US" dirty="0" smtClean="0"/>
          </a:p>
          <a:p>
            <a:pPr algn="ctr"/>
            <a:r>
              <a:rPr lang="en-US" i="1" dirty="0" smtClean="0">
                <a:solidFill>
                  <a:srgbClr val="0000FF"/>
                </a:solidFill>
              </a:rPr>
              <a:t>Univ</a:t>
            </a:r>
            <a:r>
              <a:rPr lang="en-US" i="1" dirty="0">
                <a:solidFill>
                  <a:srgbClr val="0000FF"/>
                </a:solidFill>
              </a:rPr>
              <a:t>. </a:t>
            </a:r>
            <a:r>
              <a:rPr lang="en-US" i="1" dirty="0" smtClean="0">
                <a:solidFill>
                  <a:srgbClr val="0000FF"/>
                </a:solidFill>
              </a:rPr>
              <a:t>Bari </a:t>
            </a:r>
            <a:endParaRPr lang="en-US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12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99697" y="100091"/>
            <a:ext cx="7218634" cy="812311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Charged Particle Therapy</a:t>
            </a:r>
            <a:endParaRPr lang="en-US" sz="40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5" name="Picture 7" descr="Brag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68" y="3418690"/>
            <a:ext cx="4555518" cy="3378416"/>
          </a:xfrm>
          <a:prstGeom prst="rect">
            <a:avLst/>
          </a:prstGeom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4809014" y="3114349"/>
            <a:ext cx="6556843" cy="2176107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Comic Sans MS"/>
                <a:ea typeface="+mn-ea"/>
                <a:cs typeface="Comic Sans M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ü"/>
            </a:pPr>
            <a:r>
              <a:rPr lang="en-US" sz="1800" dirty="0" smtClean="0">
                <a:solidFill>
                  <a:srgbClr val="002060"/>
                </a:solidFill>
                <a:latin typeface="+mn-lt"/>
                <a:cs typeface="Arial"/>
              </a:rPr>
              <a:t>Peak of dose released at the end of the track, </a:t>
            </a:r>
            <a:r>
              <a:rPr lang="en-US" sz="1800" b="1" dirty="0" smtClean="0">
                <a:solidFill>
                  <a:srgbClr val="0000FF"/>
                </a:solidFill>
                <a:latin typeface="+mn-lt"/>
                <a:cs typeface="Arial"/>
              </a:rPr>
              <a:t>allows sparing the normal tissue</a:t>
            </a:r>
          </a:p>
          <a:p>
            <a:pPr>
              <a:buFont typeface="Wingdings" charset="2"/>
              <a:buChar char="ü"/>
            </a:pPr>
            <a:r>
              <a:rPr lang="en-US" sz="1800" dirty="0">
                <a:solidFill>
                  <a:srgbClr val="002060"/>
                </a:solidFill>
                <a:latin typeface="+mn-lt"/>
                <a:cs typeface="Arial"/>
              </a:rPr>
              <a:t>Beam penetration in tissue </a:t>
            </a:r>
            <a:r>
              <a:rPr lang="en-US" sz="1800" dirty="0" smtClean="0">
                <a:solidFill>
                  <a:srgbClr val="002060"/>
                </a:solidFill>
                <a:latin typeface="+mn-lt"/>
                <a:cs typeface="Arial"/>
              </a:rPr>
              <a:t>is function </a:t>
            </a:r>
            <a:r>
              <a:rPr lang="en-US" sz="1800" dirty="0">
                <a:solidFill>
                  <a:srgbClr val="002060"/>
                </a:solidFill>
                <a:latin typeface="+mn-lt"/>
                <a:cs typeface="Arial"/>
              </a:rPr>
              <a:t>of the beam energy</a:t>
            </a:r>
          </a:p>
          <a:p>
            <a:pPr>
              <a:buFont typeface="Wingdings" charset="2"/>
              <a:buChar char="ü"/>
            </a:pPr>
            <a:r>
              <a:rPr lang="en-US" sz="1800" dirty="0" smtClean="0">
                <a:solidFill>
                  <a:srgbClr val="002060"/>
                </a:solidFill>
                <a:latin typeface="+mn-lt"/>
                <a:cs typeface="Arial"/>
              </a:rPr>
              <a:t>Accurate conformal dose to tumor with Spread Out Bragg Peak</a:t>
            </a:r>
          </a:p>
          <a:p>
            <a:pPr>
              <a:buFont typeface="Wingdings" charset="2"/>
              <a:buChar char="ü"/>
            </a:pPr>
            <a:r>
              <a:rPr lang="en-US" sz="1800" dirty="0">
                <a:latin typeface="+mn-lt"/>
              </a:rPr>
              <a:t>G</a:t>
            </a:r>
            <a:r>
              <a:rPr lang="en-US" sz="1800" dirty="0" smtClean="0">
                <a:latin typeface="+mn-lt"/>
              </a:rPr>
              <a:t>reater </a:t>
            </a:r>
            <a:r>
              <a:rPr lang="en-US" sz="1800" dirty="0">
                <a:latin typeface="+mn-lt"/>
              </a:rPr>
              <a:t>biological </a:t>
            </a:r>
            <a:r>
              <a:rPr lang="en-US" sz="1800" dirty="0" smtClean="0">
                <a:latin typeface="+mn-lt"/>
              </a:rPr>
              <a:t>effectiveness, increasing </a:t>
            </a:r>
            <a:r>
              <a:rPr lang="en-US" sz="1800" dirty="0">
                <a:latin typeface="+mn-lt"/>
              </a:rPr>
              <a:t>with the </a:t>
            </a:r>
            <a:r>
              <a:rPr lang="en-US" sz="1800" dirty="0" smtClean="0">
                <a:latin typeface="+mn-lt"/>
              </a:rPr>
              <a:t>beam charge, well performing with  </a:t>
            </a:r>
            <a:r>
              <a:rPr lang="en-US" sz="1800" dirty="0" err="1" smtClean="0">
                <a:latin typeface="+mn-lt"/>
              </a:rPr>
              <a:t>radioresistant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>
                <a:latin typeface="+mn-lt"/>
              </a:rPr>
              <a:t>tumors </a:t>
            </a:r>
          </a:p>
          <a:p>
            <a:pPr>
              <a:buFont typeface="Wingdings" charset="2"/>
              <a:buChar char="ü"/>
            </a:pPr>
            <a:endParaRPr lang="en-US" sz="1800" dirty="0" smtClean="0">
              <a:solidFill>
                <a:srgbClr val="002060"/>
              </a:solidFill>
              <a:latin typeface="+mn-lt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5155" y="2883518"/>
            <a:ext cx="3954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latin typeface="+mj-lt"/>
              </a:rPr>
              <a:t>Charged Particle vs photons</a:t>
            </a:r>
            <a:endParaRPr lang="en-US" sz="24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10" name="Picture 10" descr="SOB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472" y="5066634"/>
            <a:ext cx="2752398" cy="1773485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68383" y="6431981"/>
            <a:ext cx="2743200" cy="365125"/>
          </a:xfrm>
        </p:spPr>
        <p:txBody>
          <a:bodyPr/>
          <a:lstStyle/>
          <a:p>
            <a:r>
              <a:rPr lang="en-US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45155" y="1334097"/>
            <a:ext cx="64592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charset="2"/>
              <a:buChar char="Ø"/>
            </a:pPr>
            <a:r>
              <a:rPr lang="en-GB" sz="2400" dirty="0" smtClean="0"/>
              <a:t>Radiotherapy is based on the use of ionizing radiation to kill the cancer cells, by damaging the DNA chain.</a:t>
            </a:r>
            <a:r>
              <a:rPr lang="en-GB" sz="2000" dirty="0" smtClean="0"/>
              <a:t>  </a:t>
            </a:r>
            <a:endParaRPr lang="it-IT" sz="2000" dirty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701" y="805812"/>
            <a:ext cx="2423038" cy="205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2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84784" y="2563201"/>
            <a:ext cx="3540370" cy="1325563"/>
          </a:xfrm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rgbClr val="C00000"/>
                </a:solidFill>
                <a:latin typeface="+mn-lt"/>
              </a:rPr>
              <a:t>Back-up </a:t>
            </a:r>
            <a:r>
              <a:rPr lang="it-IT" sz="4000" dirty="0" err="1" smtClean="0">
                <a:solidFill>
                  <a:srgbClr val="C00000"/>
                </a:solidFill>
                <a:latin typeface="+mn-lt"/>
              </a:rPr>
              <a:t>slides</a:t>
            </a:r>
            <a:endParaRPr lang="it-IT" sz="4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DD1C-1313-B943-B62E-5BABB1ABF058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527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688006" y="-98710"/>
            <a:ext cx="11126949" cy="1325563"/>
          </a:xfrm>
          <a:noFill/>
          <a:ln/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rgbClr val="C00000"/>
                </a:solidFill>
                <a:latin typeface="+mn-lt"/>
              </a:rPr>
              <a:t>RBE: </a:t>
            </a:r>
            <a:r>
              <a:rPr lang="it-IT" sz="4000" dirty="0">
                <a:solidFill>
                  <a:srgbClr val="C00000"/>
                </a:solidFill>
                <a:latin typeface="+mn-lt"/>
              </a:rPr>
              <a:t>R</a:t>
            </a:r>
            <a:r>
              <a:rPr lang="it-IT" sz="4000" dirty="0" smtClean="0">
                <a:solidFill>
                  <a:srgbClr val="C00000"/>
                </a:solidFill>
                <a:latin typeface="+mn-lt"/>
              </a:rPr>
              <a:t>elative </a:t>
            </a:r>
            <a:r>
              <a:rPr lang="it-IT" sz="4000" dirty="0" err="1" smtClean="0">
                <a:solidFill>
                  <a:srgbClr val="C00000"/>
                </a:solidFill>
                <a:latin typeface="+mn-lt"/>
              </a:rPr>
              <a:t>Biological</a:t>
            </a:r>
            <a:r>
              <a:rPr lang="it-IT" sz="4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it-IT" sz="4000" dirty="0" err="1" smtClean="0">
                <a:solidFill>
                  <a:srgbClr val="C00000"/>
                </a:solidFill>
                <a:latin typeface="+mn-lt"/>
              </a:rPr>
              <a:t>Effectiveness</a:t>
            </a:r>
            <a:endParaRPr lang="it-IT" sz="4000" dirty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19" name="Straight Connector 2"/>
          <p:cNvCxnSpPr/>
          <p:nvPr/>
        </p:nvCxnSpPr>
        <p:spPr bwMode="auto">
          <a:xfrm flipV="1">
            <a:off x="1137541" y="2572512"/>
            <a:ext cx="2329979" cy="13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34"/>
          <p:cNvCxnSpPr/>
          <p:nvPr/>
        </p:nvCxnSpPr>
        <p:spPr bwMode="auto">
          <a:xfrm flipV="1">
            <a:off x="1678239" y="1749303"/>
            <a:ext cx="9767" cy="217998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35"/>
          <p:cNvCxnSpPr/>
          <p:nvPr/>
        </p:nvCxnSpPr>
        <p:spPr bwMode="auto">
          <a:xfrm flipV="1">
            <a:off x="2706624" y="1749303"/>
            <a:ext cx="5311" cy="229669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pic>
        <p:nvPicPr>
          <p:cNvPr id="27" name="Picture 11" descr="RB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357" y="2564280"/>
            <a:ext cx="4581112" cy="2915964"/>
          </a:xfrm>
          <a:prstGeom prst="rect">
            <a:avLst/>
          </a:prstGeom>
        </p:spPr>
      </p:pic>
      <p:sp>
        <p:nvSpPr>
          <p:cNvPr id="28" name="TextBox 1"/>
          <p:cNvSpPr txBox="1"/>
          <p:nvPr/>
        </p:nvSpPr>
        <p:spPr>
          <a:xfrm>
            <a:off x="766066" y="5646404"/>
            <a:ext cx="9535222" cy="830997"/>
          </a:xfrm>
          <a:prstGeom prst="rect">
            <a:avLst/>
          </a:prstGeom>
          <a:noFill/>
          <a:ln cap="rnd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solidFill>
                  <a:srgbClr val="002060"/>
                </a:solidFill>
              </a:rPr>
              <a:t>I</a:t>
            </a:r>
            <a:r>
              <a:rPr lang="en-US" sz="2400" b="1" dirty="0" smtClean="0">
                <a:solidFill>
                  <a:srgbClr val="002060"/>
                </a:solidFill>
              </a:rPr>
              <a:t>n clinical practice protons RBE is a constant equal to 1.1, but experimental data show that RBE varies with Linear Energy Transfer (LET)!</a:t>
            </a:r>
          </a:p>
        </p:txBody>
      </p:sp>
      <p:grpSp>
        <p:nvGrpSpPr>
          <p:cNvPr id="8" name="Gruppo 7"/>
          <p:cNvGrpSpPr/>
          <p:nvPr/>
        </p:nvGrpSpPr>
        <p:grpSpPr>
          <a:xfrm>
            <a:off x="7495644" y="1961305"/>
            <a:ext cx="4427657" cy="441533"/>
            <a:chOff x="7643812" y="5849643"/>
            <a:chExt cx="4427657" cy="44153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CasellaDiTesto 1"/>
                <p:cNvSpPr txBox="1"/>
                <p:nvPr/>
              </p:nvSpPr>
              <p:spPr>
                <a:xfrm>
                  <a:off x="7643812" y="5849643"/>
                  <a:ext cx="4427657" cy="39857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latin typeface="Cambria Math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it-IT" sz="2400" i="1">
                                <a:latin typeface="Cambria Math" charset="0"/>
                              </a:rPr>
                              <m:t>𝐵𝐼𝑂</m:t>
                            </m:r>
                          </m:sub>
                        </m:sSub>
                        <m:r>
                          <a:rPr lang="el-GR" sz="2400" b="0" i="1" smtClean="0">
                            <a:latin typeface="Cambria Math" charset="0"/>
                          </a:rPr>
                          <m:t>=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𝑅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.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𝐵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.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𝐸</m:t>
                        </m:r>
                        <m:r>
                          <a:rPr lang="it-IT" sz="2400" b="0" i="1" smtClean="0">
                            <a:latin typeface="Cambria Math" charset="0"/>
                          </a:rPr>
                          <m:t>.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it-IT" sz="2400" b="0" i="1" smtClean="0">
                                <a:latin typeface="Cambria Math" charset="0"/>
                              </a:rPr>
                              <m:t>∗</m:t>
                            </m:r>
                            <m:r>
                              <a:rPr lang="it-IT" sz="2400" b="0" i="1" smtClean="0">
                                <a:latin typeface="Cambria Math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charset="0"/>
                              </a:rPr>
                              <m:t>𝑝h𝑦𝑠</m:t>
                            </m:r>
                          </m:sub>
                        </m:sSub>
                      </m:oMath>
                    </m:oMathPara>
                  </a14:m>
                  <a:endParaRPr lang="it-IT" sz="2400" dirty="0"/>
                </a:p>
              </p:txBody>
            </p:sp>
          </mc:Choice>
          <mc:Fallback xmlns="">
            <p:sp>
              <p:nvSpPr>
                <p:cNvPr id="2" name="CasellaDiTesto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43812" y="5849643"/>
                  <a:ext cx="4427657" cy="39857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27692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Elaborazione alternativa 2"/>
            <p:cNvSpPr/>
            <p:nvPr/>
          </p:nvSpPr>
          <p:spPr>
            <a:xfrm>
              <a:off x="8192029" y="5864031"/>
              <a:ext cx="3371849" cy="427145"/>
            </a:xfrm>
            <a:prstGeom prst="flowChartAlternateProcess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/>
            </a:p>
          </p:txBody>
        </p:sp>
      </p:grpSp>
      <p:grpSp>
        <p:nvGrpSpPr>
          <p:cNvPr id="24" name="Gruppo 23"/>
          <p:cNvGrpSpPr/>
          <p:nvPr/>
        </p:nvGrpSpPr>
        <p:grpSpPr>
          <a:xfrm>
            <a:off x="240102" y="1266192"/>
            <a:ext cx="5926574" cy="3313336"/>
            <a:chOff x="240102" y="1266192"/>
            <a:chExt cx="5926574" cy="3313336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240102" y="1266192"/>
              <a:ext cx="5926574" cy="3313336"/>
              <a:chOff x="1429" y="2251"/>
              <a:chExt cx="3074" cy="1646"/>
            </a:xfrm>
          </p:grpSpPr>
          <p:grpSp>
            <p:nvGrpSpPr>
              <p:cNvPr id="6" name="Group 6"/>
              <p:cNvGrpSpPr>
                <a:grpSpLocks/>
              </p:cNvGrpSpPr>
              <p:nvPr/>
            </p:nvGrpSpPr>
            <p:grpSpPr bwMode="auto">
              <a:xfrm>
                <a:off x="1429" y="2251"/>
                <a:ext cx="3074" cy="1646"/>
                <a:chOff x="385" y="2238"/>
                <a:chExt cx="3074" cy="1646"/>
              </a:xfrm>
            </p:grpSpPr>
            <p:pic>
              <p:nvPicPr>
                <p:cNvPr id="12" name="Picture 8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5" y="2238"/>
                  <a:ext cx="3074" cy="1646"/>
                </a:xfrm>
                <a:prstGeom prst="rect">
                  <a:avLst/>
                </a:prstGeom>
                <a:noFill/>
                <a:ln w="12700" cap="sq">
                  <a:solidFill>
                    <a:schemeClr val="accent1"/>
                  </a:solidFill>
                  <a:miter lim="800000"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9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292" y="2309"/>
                  <a:ext cx="221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it-IT" sz="1200" dirty="0" smtClean="0">
                      <a:solidFill>
                        <a:srgbClr val="FF0000"/>
                      </a:solidFill>
                    </a:rPr>
                    <a:t>D</a:t>
                  </a:r>
                  <a:r>
                    <a:rPr lang="it-IT" sz="1200" baseline="-25000" dirty="0" smtClean="0">
                      <a:solidFill>
                        <a:srgbClr val="FF0000"/>
                      </a:solidFill>
                    </a:rPr>
                    <a:t>0</a:t>
                  </a:r>
                  <a:endParaRPr lang="it-IT" sz="1200" dirty="0" smtClean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0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1280" y="2580"/>
                  <a:ext cx="321" cy="20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it-IT" sz="1200" dirty="0" smtClean="0">
                      <a:solidFill>
                        <a:srgbClr val="FF0000"/>
                      </a:solidFill>
                    </a:rPr>
                    <a:t>SF</a:t>
                  </a:r>
                  <a:r>
                    <a:rPr lang="it-IT" sz="1200" baseline="-25000" dirty="0" smtClean="0">
                      <a:solidFill>
                        <a:srgbClr val="FF0000"/>
                      </a:solidFill>
                    </a:rPr>
                    <a:t>XR </a:t>
                  </a:r>
                  <a:endParaRPr lang="it-IT" sz="1200" dirty="0" smtClean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1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182" y="3048"/>
                  <a:ext cx="280" cy="20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it-IT" sz="1200" dirty="0" err="1" smtClean="0">
                      <a:solidFill>
                        <a:srgbClr val="FF0000"/>
                      </a:solidFill>
                    </a:rPr>
                    <a:t>SF</a:t>
                  </a:r>
                  <a:r>
                    <a:rPr lang="it-IT" sz="1200" baseline="-25000" dirty="0" err="1" smtClean="0">
                      <a:solidFill>
                        <a:srgbClr val="FF0000"/>
                      </a:solidFill>
                    </a:rPr>
                    <a:t>p</a:t>
                  </a:r>
                  <a:r>
                    <a:rPr lang="it-IT" sz="1200" baseline="-25000" dirty="0" smtClean="0">
                      <a:solidFill>
                        <a:srgbClr val="FF0000"/>
                      </a:solidFill>
                    </a:rPr>
                    <a:t> </a:t>
                  </a:r>
                </a:p>
              </p:txBody>
            </p:sp>
          </p:grpSp>
          <p:graphicFrame>
            <p:nvGraphicFramePr>
              <p:cNvPr id="7" name="Object 16"/>
              <p:cNvGraphicFramePr>
                <a:graphicFrameLocks noChangeAspect="1"/>
              </p:cNvGraphicFramePr>
              <p:nvPr/>
            </p:nvGraphicFramePr>
            <p:xfrm>
              <a:off x="3597" y="3478"/>
              <a:ext cx="780" cy="3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76" name="Equation" r:id="rId7" imgW="1206360" imgH="545760" progId="Equation.3">
                      <p:embed/>
                    </p:oleObj>
                  </mc:Choice>
                  <mc:Fallback>
                    <p:oleObj name="Equation" r:id="rId7" imgW="1206360" imgH="54576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97" y="3478"/>
                            <a:ext cx="780" cy="35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="" xmlns:a14="http://schemas.microsoft.com/office/drawing/2010/main" w="9525">
                                <a:solidFill>
                                  <a:schemeClr val="accent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=""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7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4163501"/>
                </p:ext>
              </p:extLst>
            </p:nvPr>
          </p:nvGraphicFramePr>
          <p:xfrm>
            <a:off x="3571396" y="1984961"/>
            <a:ext cx="2232248" cy="9665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77" name="Equation" r:id="rId9" imgW="1320480" imgH="507960" progId="Equation.3">
                    <p:embed/>
                  </p:oleObj>
                </mc:Choice>
                <mc:Fallback>
                  <p:oleObj name="Equation" r:id="rId9" imgW="132048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1396" y="1984961"/>
                          <a:ext cx="2232248" cy="966557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C00000"/>
                          </a:solidFill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Rettangolo 22"/>
            <p:cNvSpPr/>
            <p:nvPr/>
          </p:nvSpPr>
          <p:spPr>
            <a:xfrm>
              <a:off x="4364959" y="3736097"/>
              <a:ext cx="1670081" cy="7105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TextBox 31"/>
            <p:cNvSpPr txBox="1"/>
            <p:nvPr/>
          </p:nvSpPr>
          <p:spPr>
            <a:xfrm>
              <a:off x="3805977" y="3580857"/>
              <a:ext cx="2229063" cy="369332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Survival Fraction </a:t>
              </a:r>
              <a:r>
                <a:rPr lang="en-US" dirty="0"/>
                <a:t>10</a:t>
              </a:r>
              <a:r>
                <a:rPr lang="en-US" smtClean="0"/>
                <a:t>% </a:t>
              </a:r>
              <a:endParaRPr lang="en-US" dirty="0" smtClean="0"/>
            </a:p>
          </p:txBody>
        </p:sp>
        <p:sp>
          <p:nvSpPr>
            <p:cNvPr id="29" name="Rettangolo 28"/>
            <p:cNvSpPr/>
            <p:nvPr/>
          </p:nvSpPr>
          <p:spPr>
            <a:xfrm>
              <a:off x="2987735" y="2323924"/>
              <a:ext cx="469361" cy="1670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26" name="Connettore 1 25"/>
          <p:cNvCxnSpPr/>
          <p:nvPr/>
        </p:nvCxnSpPr>
        <p:spPr>
          <a:xfrm>
            <a:off x="1137541" y="2585212"/>
            <a:ext cx="2227959" cy="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 flipH="1">
            <a:off x="1660117" y="1757354"/>
            <a:ext cx="17016" cy="2334031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/>
          <p:cNvCxnSpPr/>
          <p:nvPr/>
        </p:nvCxnSpPr>
        <p:spPr>
          <a:xfrm flipH="1">
            <a:off x="2695751" y="1757354"/>
            <a:ext cx="10082" cy="2288645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0793" y="6452546"/>
            <a:ext cx="2743200" cy="365125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3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879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anil9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94" y="1344613"/>
            <a:ext cx="5594252" cy="390178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64606" y="0"/>
            <a:ext cx="10515600" cy="1325563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Double target strategy: preliminary results</a:t>
            </a:r>
            <a:endParaRPr lang="en-US" sz="4000" dirty="0">
              <a:solidFill>
                <a:srgbClr val="C00000"/>
              </a:solidFill>
              <a:latin typeface="+mn-lt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6161018" y="1655042"/>
            <a:ext cx="5276016" cy="3572309"/>
            <a:chOff x="36000" y="936000"/>
            <a:chExt cx="5688000" cy="3892666"/>
          </a:xfrm>
        </p:grpSpPr>
        <p:pic>
          <p:nvPicPr>
            <p:cNvPr id="8" name="Immagine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183" t="6410" r="490" b="8117"/>
            <a:stretch/>
          </p:blipFill>
          <p:spPr>
            <a:xfrm>
              <a:off x="36000" y="936000"/>
              <a:ext cx="5688000" cy="3600000"/>
            </a:xfrm>
            <a:prstGeom prst="rect">
              <a:avLst/>
            </a:prstGeom>
          </p:spPr>
        </p:pic>
        <p:sp>
          <p:nvSpPr>
            <p:cNvPr id="10" name="CasellaDiTesto 9"/>
            <p:cNvSpPr txBox="1"/>
            <p:nvPr/>
          </p:nvSpPr>
          <p:spPr>
            <a:xfrm>
              <a:off x="1477109" y="4459334"/>
              <a:ext cx="3328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5°           10°          15°         20°        </a:t>
              </a:r>
              <a:endParaRPr lang="it-IT" dirty="0"/>
            </a:p>
          </p:txBody>
        </p:sp>
      </p:grp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35926" y="5227351"/>
            <a:ext cx="4789988" cy="452837"/>
          </a:xfrm>
        </p:spPr>
        <p:txBody>
          <a:bodyPr>
            <a:normAutofit/>
          </a:bodyPr>
          <a:lstStyle/>
          <a:p>
            <a:pPr algn="just">
              <a:buFont typeface="Wingdings" charset="2"/>
              <a:buChar char="Ø"/>
            </a:pPr>
            <a:r>
              <a:rPr lang="en-US" sz="2400" dirty="0" smtClean="0"/>
              <a:t>GANIL experimental data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161018" y="5288250"/>
            <a:ext cx="5704449" cy="6145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charset="2"/>
              <a:buChar char="Ø"/>
            </a:pPr>
            <a:r>
              <a:rPr lang="en-US" sz="2400" dirty="0" err="1" smtClean="0"/>
              <a:t>Fluka</a:t>
            </a:r>
            <a:r>
              <a:rPr lang="en-US" sz="2400" dirty="0" smtClean="0"/>
              <a:t> simulation in  the FOOT experiment 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238810" y="1325563"/>
            <a:ext cx="3584220" cy="36880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400" dirty="0" smtClean="0"/>
              <a:t>C @ 95 MeV/n on C and C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 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043127" y="1286239"/>
            <a:ext cx="3996333" cy="36880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400" dirty="0" smtClean="0"/>
              <a:t>C </a:t>
            </a:r>
            <a:r>
              <a:rPr lang="en-US" sz="2400" smtClean="0"/>
              <a:t>@ 200 </a:t>
            </a:r>
            <a:r>
              <a:rPr lang="en-US" sz="2400" dirty="0" smtClean="0"/>
              <a:t>MeV/n on C and C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 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68383" y="6418333"/>
            <a:ext cx="2743200" cy="365125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9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6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86392" y="0"/>
            <a:ext cx="10515600" cy="1325563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FOOT Detector: redundancy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0" y="1325563"/>
            <a:ext cx="123047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it-IT" sz="2000" dirty="0" err="1"/>
              <a:t>S</a:t>
            </a:r>
            <a:r>
              <a:rPr lang="it-IT" sz="2000" dirty="0" err="1" smtClean="0"/>
              <a:t>imultaneous</a:t>
            </a:r>
            <a:r>
              <a:rPr lang="it-IT" sz="2000" dirty="0" smtClean="0"/>
              <a:t> </a:t>
            </a:r>
            <a:r>
              <a:rPr lang="it-IT" sz="2000" dirty="0" err="1"/>
              <a:t>determination</a:t>
            </a:r>
            <a:r>
              <a:rPr lang="it-IT" sz="2000" dirty="0"/>
              <a:t> of </a:t>
            </a:r>
            <a:r>
              <a:rPr lang="it-IT" sz="2000" i="1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it-IT" sz="2000" dirty="0" smtClean="0"/>
              <a:t> </a:t>
            </a:r>
            <a:r>
              <a:rPr lang="it-IT" sz="2000" dirty="0"/>
              <a:t>and </a:t>
            </a:r>
            <a:r>
              <a:rPr lang="it-IT" sz="2000" i="1" dirty="0" err="1"/>
              <a:t>p</a:t>
            </a:r>
            <a:r>
              <a:rPr lang="it-IT" sz="2000" dirty="0"/>
              <a:t> </a:t>
            </a:r>
            <a:r>
              <a:rPr lang="it-IT" sz="2000" dirty="0" err="1"/>
              <a:t>respectively</a:t>
            </a:r>
            <a:r>
              <a:rPr lang="it-IT" sz="2000" dirty="0"/>
              <a:t> from the TOF and the </a:t>
            </a:r>
            <a:r>
              <a:rPr lang="it-IT" sz="2000" dirty="0" err="1" smtClean="0"/>
              <a:t>magnetic</a:t>
            </a:r>
            <a:r>
              <a:rPr lang="it-IT" sz="2000" dirty="0" smtClean="0"/>
              <a:t> </a:t>
            </a:r>
            <a:r>
              <a:rPr lang="it-IT" sz="2000" dirty="0" err="1" smtClean="0"/>
              <a:t>spectrometer</a:t>
            </a:r>
            <a:r>
              <a:rPr lang="it-IT" sz="2000" dirty="0" smtClean="0"/>
              <a:t>:</a:t>
            </a:r>
          </a:p>
          <a:p>
            <a:pPr marL="457200" indent="-457200">
              <a:buAutoNum type="arabicPeriod"/>
            </a:pPr>
            <a:endParaRPr lang="it-IT" sz="2000" dirty="0"/>
          </a:p>
          <a:p>
            <a:pPr marL="457200" indent="-457200">
              <a:buAutoNum type="arabicPeriod"/>
            </a:pPr>
            <a:endParaRPr lang="it-IT" sz="2000" dirty="0" smtClean="0"/>
          </a:p>
          <a:p>
            <a:pPr marL="457200" indent="-457200">
              <a:buAutoNum type="arabicPeriod"/>
            </a:pPr>
            <a:endParaRPr lang="it-IT" sz="2000" dirty="0"/>
          </a:p>
          <a:p>
            <a:endParaRPr lang="it-IT" sz="2000" dirty="0"/>
          </a:p>
          <a:p>
            <a:pPr marL="457200" indent="-457200">
              <a:buFont typeface="+mj-lt"/>
              <a:buAutoNum type="arabicPeriod" startAt="2"/>
            </a:pPr>
            <a:r>
              <a:rPr lang="it-IT" sz="2000" dirty="0" err="1"/>
              <a:t>Simultaneous</a:t>
            </a:r>
            <a:r>
              <a:rPr lang="it-IT" sz="2000" dirty="0"/>
              <a:t> </a:t>
            </a:r>
            <a:r>
              <a:rPr lang="it-IT" sz="2000" dirty="0" err="1"/>
              <a:t>determination</a:t>
            </a:r>
            <a:r>
              <a:rPr lang="it-IT" sz="2000" dirty="0"/>
              <a:t> of </a:t>
            </a:r>
            <a:r>
              <a:rPr lang="it-IT" sz="2000" i="1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it-IT" sz="2000" dirty="0"/>
              <a:t> and </a:t>
            </a:r>
            <a:r>
              <a:rPr lang="it-IT" sz="2000" i="1" dirty="0" err="1" smtClean="0"/>
              <a:t>E</a:t>
            </a:r>
            <a:r>
              <a:rPr lang="it-IT" sz="2000" i="1" baseline="-25000" dirty="0" err="1" smtClean="0"/>
              <a:t>kin</a:t>
            </a:r>
            <a:r>
              <a:rPr lang="it-IT" sz="2000" dirty="0" smtClean="0"/>
              <a:t> </a:t>
            </a:r>
            <a:r>
              <a:rPr lang="it-IT" sz="2000" dirty="0" err="1"/>
              <a:t>respectively</a:t>
            </a:r>
            <a:r>
              <a:rPr lang="it-IT" sz="2000" dirty="0"/>
              <a:t> from the TOF and the </a:t>
            </a:r>
            <a:r>
              <a:rPr lang="it-IT" sz="2000" dirty="0" err="1" smtClean="0"/>
              <a:t>calorimeter</a:t>
            </a:r>
            <a:r>
              <a:rPr lang="it-IT" sz="2000" dirty="0" smtClean="0"/>
              <a:t>:</a:t>
            </a:r>
          </a:p>
          <a:p>
            <a:pPr marL="457200" indent="-457200">
              <a:buAutoNum type="arabicPeriod" startAt="2"/>
            </a:pPr>
            <a:endParaRPr lang="it-IT" sz="2000" dirty="0"/>
          </a:p>
          <a:p>
            <a:pPr marL="457200" indent="-457200">
              <a:buAutoNum type="arabicPeriod" startAt="2"/>
            </a:pPr>
            <a:endParaRPr lang="it-IT" sz="2000" dirty="0" smtClean="0"/>
          </a:p>
          <a:p>
            <a:pPr marL="457200" indent="-457200">
              <a:buAutoNum type="arabicPeriod" startAt="2"/>
            </a:pPr>
            <a:endParaRPr lang="it-IT" sz="2000" dirty="0"/>
          </a:p>
          <a:p>
            <a:pPr marL="457200" indent="-457200">
              <a:buAutoNum type="arabicPeriod" startAt="2"/>
            </a:pPr>
            <a:endParaRPr lang="it-IT" sz="2000" dirty="0" smtClean="0"/>
          </a:p>
          <a:p>
            <a:pPr marL="457200" indent="-457200">
              <a:buAutoNum type="arabicPeriod" startAt="2"/>
            </a:pPr>
            <a:endParaRPr lang="it-IT" sz="2000" dirty="0"/>
          </a:p>
          <a:p>
            <a:pPr marL="457200" indent="-457200">
              <a:buAutoNum type="arabicPeriod" startAt="2"/>
            </a:pPr>
            <a:endParaRPr lang="it-IT" sz="2000" dirty="0"/>
          </a:p>
          <a:p>
            <a:pPr marL="457200" indent="-457200">
              <a:buFontTx/>
              <a:buAutoNum type="arabicPeriod" startAt="2"/>
            </a:pPr>
            <a:r>
              <a:rPr lang="it-IT" sz="2000" dirty="0" smtClean="0"/>
              <a:t> </a:t>
            </a:r>
            <a:r>
              <a:rPr lang="it-IT" sz="2000" dirty="0" err="1"/>
              <a:t>Simultaneous</a:t>
            </a:r>
            <a:r>
              <a:rPr lang="it-IT" sz="2000" dirty="0"/>
              <a:t> </a:t>
            </a:r>
            <a:r>
              <a:rPr lang="it-IT" sz="2000" dirty="0" err="1"/>
              <a:t>determination</a:t>
            </a:r>
            <a:r>
              <a:rPr lang="it-IT" sz="2000" dirty="0"/>
              <a:t> of </a:t>
            </a:r>
            <a:r>
              <a:rPr lang="it-IT" sz="2000" i="1" dirty="0" err="1" smtClean="0">
                <a:ea typeface="Symbol" charset="2"/>
                <a:cs typeface="Symbol" charset="2"/>
              </a:rPr>
              <a:t>p</a:t>
            </a:r>
            <a:r>
              <a:rPr lang="it-IT" sz="2000" dirty="0" smtClean="0"/>
              <a:t> </a:t>
            </a:r>
            <a:r>
              <a:rPr lang="it-IT" sz="2000" dirty="0"/>
              <a:t>and </a:t>
            </a:r>
            <a:r>
              <a:rPr lang="it-IT" sz="2000" i="1" dirty="0" err="1"/>
              <a:t>E</a:t>
            </a:r>
            <a:r>
              <a:rPr lang="it-IT" sz="2000" i="1" baseline="-25000" dirty="0" err="1"/>
              <a:t>kin</a:t>
            </a:r>
            <a:r>
              <a:rPr lang="it-IT" sz="2000" dirty="0"/>
              <a:t> </a:t>
            </a:r>
            <a:r>
              <a:rPr lang="it-IT" sz="2000" dirty="0" err="1"/>
              <a:t>respectively</a:t>
            </a:r>
            <a:r>
              <a:rPr lang="it-IT" sz="2000" dirty="0"/>
              <a:t> from the </a:t>
            </a:r>
            <a:r>
              <a:rPr lang="it-IT" sz="2000" dirty="0" err="1" smtClean="0"/>
              <a:t>magnetic</a:t>
            </a:r>
            <a:r>
              <a:rPr lang="it-IT" sz="2000" dirty="0" smtClean="0"/>
              <a:t> </a:t>
            </a:r>
            <a:r>
              <a:rPr lang="it-IT" sz="2000" dirty="0" err="1" smtClean="0"/>
              <a:t>spectrometer</a:t>
            </a:r>
            <a:r>
              <a:rPr lang="it-IT" sz="2000" dirty="0" smtClean="0"/>
              <a:t> </a:t>
            </a:r>
            <a:r>
              <a:rPr lang="it-IT" sz="2000" dirty="0"/>
              <a:t>and the </a:t>
            </a:r>
            <a:r>
              <a:rPr lang="it-IT" sz="2000" dirty="0" err="1"/>
              <a:t>calorimeter</a:t>
            </a:r>
            <a:r>
              <a:rPr lang="it-IT" sz="2000" dirty="0"/>
              <a:t>:</a:t>
            </a:r>
          </a:p>
          <a:p>
            <a:pPr marL="457200" indent="-457200">
              <a:buAutoNum type="arabicPeriod" startAt="2"/>
            </a:pPr>
            <a:endParaRPr lang="it-IT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738552" y="1817370"/>
                <a:ext cx="2301828" cy="8685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3000" b="0" i="1" smtClean="0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sz="3000" b="0" i="1" smtClean="0">
                              <a:latin typeface="Cambria Math" charset="0"/>
                            </a:rPr>
                            <m:t>1</m:t>
                          </m:r>
                        </m:sub>
                      </m:sSub>
                      <m:r>
                        <a:rPr lang="el-GR" sz="300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sz="300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3000" b="0" i="1" smtClean="0">
                              <a:latin typeface="Cambria Math" charset="0"/>
                            </a:rPr>
                            <m:t>𝑝</m:t>
                          </m:r>
                        </m:num>
                        <m:den>
                          <m:r>
                            <a:rPr lang="it-IT" sz="3000" b="0" i="1" smtClean="0">
                              <a:latin typeface="Cambria Math" charset="0"/>
                            </a:rPr>
                            <m:t>𝑈</m:t>
                          </m:r>
                          <m:r>
                            <a:rPr lang="it-IT" sz="3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𝛽</m:t>
                          </m:r>
                          <m:r>
                            <a:rPr lang="it-IT" sz="3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  <m:r>
                            <a:rPr lang="it-IT" sz="3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it-IT" sz="3000" dirty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552" y="1817370"/>
                <a:ext cx="2301828" cy="86850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4401158" y="1933202"/>
                <a:ext cx="1311513" cy="6368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𝛾</m:t>
                      </m:r>
                      <m:r>
                        <a:rPr lang="el-GR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bg-BG" i="1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b="0" i="1" smtClean="0">
                                  <a:latin typeface="Cambria Math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1158" y="1933202"/>
                <a:ext cx="1311513" cy="63684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ttangolo 8"/>
          <p:cNvSpPr/>
          <p:nvPr/>
        </p:nvSpPr>
        <p:spPr>
          <a:xfrm>
            <a:off x="3198190" y="2022931"/>
            <a:ext cx="11242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err="1" smtClean="0">
                <a:latin typeface="SFRM1000" charset="0"/>
              </a:rPr>
              <a:t>where</a:t>
            </a:r>
            <a:r>
              <a:rPr lang="it-IT" dirty="0" smtClean="0">
                <a:latin typeface="SFRM1000" charset="0"/>
              </a:rPr>
              <a:t>                                 and U = 931.5 </a:t>
            </a:r>
            <a:r>
              <a:rPr lang="it-IT" dirty="0" err="1" smtClean="0">
                <a:latin typeface="SFRM1000" charset="0"/>
              </a:rPr>
              <a:t>MeV</a:t>
            </a:r>
            <a:r>
              <a:rPr lang="it-IT" dirty="0" smtClean="0">
                <a:latin typeface="SFRM1000" charset="0"/>
              </a:rPr>
              <a:t> (</a:t>
            </a:r>
            <a:r>
              <a:rPr lang="it-IT" dirty="0" err="1" smtClean="0">
                <a:latin typeface="SFRM1000" charset="0"/>
              </a:rPr>
              <a:t>Unified</a:t>
            </a:r>
            <a:r>
              <a:rPr lang="it-IT" dirty="0" smtClean="0">
                <a:latin typeface="SFRM1000" charset="0"/>
              </a:rPr>
              <a:t> </a:t>
            </a:r>
            <a:r>
              <a:rPr lang="it-IT" dirty="0" err="1" smtClean="0">
                <a:latin typeface="SFRM1000" charset="0"/>
              </a:rPr>
              <a:t>Atomic</a:t>
            </a:r>
            <a:r>
              <a:rPr lang="it-IT" dirty="0" smtClean="0">
                <a:latin typeface="SFRM1000" charset="0"/>
              </a:rPr>
              <a:t> Mass)</a:t>
            </a:r>
            <a:endParaRPr lang="it-IT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/>
              <p:cNvSpPr txBox="1"/>
              <p:nvPr/>
            </p:nvSpPr>
            <p:spPr>
              <a:xfrm>
                <a:off x="898572" y="3485723"/>
                <a:ext cx="2930477" cy="94634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3000" b="0" i="1" smtClean="0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sz="3000" b="0" i="1" smtClean="0">
                              <a:latin typeface="Cambria Math" charset="0"/>
                            </a:rPr>
                            <m:t>2</m:t>
                          </m:r>
                        </m:sub>
                      </m:sSub>
                      <m:r>
                        <a:rPr lang="el-GR" sz="300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sz="300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it-IT" sz="3000" i="1" smtClean="0">
                              <a:latin typeface="Cambria Math" charset="0"/>
                            </a:rPr>
                            <m:t>𝐾</m:t>
                          </m:r>
                        </m:num>
                        <m:den>
                          <m:r>
                            <a:rPr lang="it-IT" sz="3000" b="0" i="1" smtClean="0">
                              <a:latin typeface="Cambria Math" charset="0"/>
                            </a:rPr>
                            <m:t>𝑈</m:t>
                          </m:r>
                          <m:sSup>
                            <m:sSupPr>
                              <m:ctrlPr>
                                <a:rPr lang="it-IT" sz="30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sz="3000" b="0" i="1" smtClean="0">
                                  <a:latin typeface="Cambria Math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sz="30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sz="3000" b="0" i="1" smtClean="0">
                              <a:latin typeface="Cambria Math" charset="0"/>
                            </a:rPr>
                            <m:t>(</m:t>
                          </m:r>
                          <m:r>
                            <a:rPr lang="it-IT" sz="3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  <m:r>
                            <a:rPr lang="it-IT" sz="3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−1)</m:t>
                          </m:r>
                        </m:den>
                      </m:f>
                    </m:oMath>
                  </m:oMathPara>
                </a14:m>
                <a:endParaRPr lang="it-IT" sz="3000" dirty="0"/>
              </a:p>
            </p:txBody>
          </p:sp>
        </mc:Choice>
        <mc:Fallback xmlns="">
          <p:sp>
            <p:nvSpPr>
              <p:cNvPr id="10" name="CasellaDiTes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572" y="3485723"/>
                <a:ext cx="2930477" cy="94634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/>
              <p:cNvSpPr txBox="1"/>
              <p:nvPr/>
            </p:nvSpPr>
            <p:spPr>
              <a:xfrm>
                <a:off x="570912" y="5523478"/>
                <a:ext cx="2930477" cy="10020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it-IT" sz="3000" b="0" i="1" smtClean="0">
                              <a:latin typeface="Cambria Math" charset="0"/>
                            </a:rPr>
                            <m:t>𝐴</m:t>
                          </m:r>
                        </m:e>
                        <m:sub>
                          <m:r>
                            <a:rPr lang="it-IT" sz="3000" b="0" i="1" smtClean="0">
                              <a:latin typeface="Cambria Math" charset="0"/>
                            </a:rPr>
                            <m:t>3</m:t>
                          </m:r>
                        </m:sub>
                      </m:sSub>
                      <m:r>
                        <a:rPr lang="el-GR" sz="300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sz="3000" i="1" smtClean="0"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bg-BG" sz="30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sz="3000" b="0" i="1" smtClean="0">
                                  <a:latin typeface="Cambria Math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it-IT" sz="30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30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sz="3000" b="0" i="1" smtClean="0">
                                  <a:latin typeface="Cambria Math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sz="30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sz="3000" b="0" i="1" smtClean="0">
                              <a:latin typeface="Cambria Math" charset="0"/>
                            </a:rPr>
                            <m:t>−</m:t>
                          </m:r>
                          <m:r>
                            <a:rPr lang="it-IT" sz="3000" b="0" i="1" smtClean="0">
                              <a:latin typeface="Cambria Math" charset="0"/>
                            </a:rPr>
                            <m:t>𝐾</m:t>
                          </m:r>
                        </m:num>
                        <m:den>
                          <m:r>
                            <a:rPr lang="it-IT" sz="3000" b="0" i="1" smtClean="0">
                              <a:latin typeface="Cambria Math" charset="0"/>
                            </a:rPr>
                            <m:t>2 </m:t>
                          </m:r>
                          <m:r>
                            <a:rPr lang="it-IT" sz="3000" b="0" i="1" smtClean="0">
                              <a:latin typeface="Cambria Math" charset="0"/>
                            </a:rPr>
                            <m:t>𝑈</m:t>
                          </m:r>
                          <m:sSup>
                            <m:sSupPr>
                              <m:ctrlPr>
                                <a:rPr lang="it-IT" sz="30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it-IT" sz="3000" b="0" i="1" smtClean="0">
                                  <a:latin typeface="Cambria Math" charset="0"/>
                                </a:rPr>
                                <m:t> </m:t>
                              </m:r>
                              <m:r>
                                <a:rPr lang="it-IT" sz="3000" b="0" i="1" smtClean="0">
                                  <a:latin typeface="Cambria Math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it-IT" sz="30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30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it-IT" sz="3000" b="0" i="1" smtClean="0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sz="3000" b="0" i="1" smtClean="0">
                                  <a:latin typeface="Cambria Math" charset="0"/>
                                </a:rPr>
                                <m:t>𝐾</m:t>
                              </m:r>
                            </m:sub>
                          </m:sSub>
                          <m:r>
                            <a:rPr lang="it-IT" sz="3000" b="0" i="1" smtClean="0">
                              <a:latin typeface="Cambria Math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it-IT" sz="3000" dirty="0"/>
              </a:p>
            </p:txBody>
          </p:sp>
        </mc:Choice>
        <mc:Fallback xmlns="">
          <p:sp>
            <p:nvSpPr>
              <p:cNvPr id="11" name="CasellaDiTes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912" y="5523478"/>
                <a:ext cx="2930477" cy="100200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DD1C-1313-B943-B62E-5BABB1ABF058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871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42" r="4216" b="-1448"/>
          <a:stretch/>
        </p:blipFill>
        <p:spPr>
          <a:xfrm>
            <a:off x="0" y="1095261"/>
            <a:ext cx="7687688" cy="32760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" r="8374" b="4421"/>
          <a:stretch/>
        </p:blipFill>
        <p:spPr>
          <a:xfrm>
            <a:off x="7566991" y="2871198"/>
            <a:ext cx="4625009" cy="3742248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DD1C-1313-B943-B62E-5BABB1ABF058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118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86392" y="0"/>
            <a:ext cx="10515600" cy="1325563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FOOT Detector: upstream/target region</a:t>
            </a:r>
            <a:endParaRPr lang="en-US" sz="4000" b="1" dirty="0">
              <a:solidFill>
                <a:srgbClr val="C00000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30582" r="64329" b="-30582"/>
          <a:stretch/>
        </p:blipFill>
        <p:spPr>
          <a:xfrm>
            <a:off x="140659" y="1493160"/>
            <a:ext cx="3420000" cy="5650346"/>
          </a:xfrm>
          <a:prstGeom prst="rect">
            <a:avLst/>
          </a:prstGeom>
        </p:spPr>
      </p:pic>
      <p:sp>
        <p:nvSpPr>
          <p:cNvPr id="6" name="Content Placeholder 55"/>
          <p:cNvSpPr>
            <a:spLocks noGrp="1"/>
          </p:cNvSpPr>
          <p:nvPr>
            <p:ph idx="1"/>
          </p:nvPr>
        </p:nvSpPr>
        <p:spPr>
          <a:xfrm>
            <a:off x="3685260" y="1225049"/>
            <a:ext cx="8309985" cy="719022"/>
          </a:xfrm>
          <a:noFill/>
        </p:spPr>
        <p:txBody>
          <a:bodyPr>
            <a:noAutofit/>
          </a:bodyPr>
          <a:lstStyle/>
          <a:p>
            <a:pPr>
              <a:buFont typeface="Wingdings" charset="2"/>
              <a:buChar char="Ø"/>
            </a:pPr>
            <a:r>
              <a:rPr lang="en-US" sz="2400" b="1" dirty="0" smtClean="0">
                <a:cs typeface="American Typewriter"/>
              </a:rPr>
              <a:t>Start counter</a:t>
            </a:r>
            <a:r>
              <a:rPr lang="en-US" sz="2400" b="1" dirty="0" smtClean="0">
                <a:latin typeface="+mj-lt"/>
                <a:cs typeface="American Typewriter"/>
              </a:rPr>
              <a:t>: </a:t>
            </a:r>
            <a:r>
              <a:rPr lang="en-US" sz="2400" dirty="0" smtClean="0">
                <a:cs typeface="American Typewriter"/>
              </a:rPr>
              <a:t>thin plastic scintillator (250 </a:t>
            </a:r>
            <a:r>
              <a:rPr lang="it-IT" sz="24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it-IT" sz="2400" dirty="0" smtClean="0"/>
              <a:t>m)</a:t>
            </a:r>
            <a:r>
              <a:rPr lang="en-US" sz="2400" dirty="0" smtClean="0">
                <a:cs typeface="American Typewriter"/>
              </a:rPr>
              <a:t> </a:t>
            </a:r>
          </a:p>
          <a:p>
            <a:pPr lvl="1">
              <a:buFont typeface="Wingdings" charset="2"/>
              <a:buChar char="Ø"/>
            </a:pPr>
            <a:r>
              <a:rPr lang="en-US" dirty="0">
                <a:cs typeface="American Typewriter"/>
              </a:rPr>
              <a:t>start signal of the TOF </a:t>
            </a:r>
            <a:r>
              <a:rPr lang="en-US" b="1" dirty="0">
                <a:cs typeface="American Typewriter"/>
              </a:rPr>
              <a:t>(100 </a:t>
            </a:r>
            <a:r>
              <a:rPr lang="en-US" b="1" dirty="0" err="1">
                <a:cs typeface="American Typewriter"/>
              </a:rPr>
              <a:t>ps</a:t>
            </a:r>
            <a:r>
              <a:rPr lang="en-US" b="1" dirty="0">
                <a:cs typeface="American Typewriter"/>
              </a:rPr>
              <a:t>)</a:t>
            </a:r>
          </a:p>
          <a:p>
            <a:pPr lvl="1">
              <a:buFont typeface="Wingdings" charset="2"/>
              <a:buChar char="Ø"/>
            </a:pPr>
            <a:r>
              <a:rPr lang="en-US" dirty="0">
                <a:cs typeface="American Typewriter"/>
              </a:rPr>
              <a:t>c</a:t>
            </a:r>
            <a:r>
              <a:rPr lang="en-US" dirty="0" smtClean="0">
                <a:cs typeface="American Typewriter"/>
              </a:rPr>
              <a:t>ounts primaries</a:t>
            </a:r>
          </a:p>
        </p:txBody>
      </p:sp>
      <p:sp>
        <p:nvSpPr>
          <p:cNvPr id="10" name="Content Placeholder 55"/>
          <p:cNvSpPr txBox="1">
            <a:spLocks/>
          </p:cNvSpPr>
          <p:nvPr/>
        </p:nvSpPr>
        <p:spPr>
          <a:xfrm>
            <a:off x="3328088" y="6040269"/>
            <a:ext cx="9619802" cy="71902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err="1" smtClean="0">
                <a:latin typeface="SFRM0800" charset="0"/>
              </a:rPr>
              <a:t>scintillator</a:t>
            </a:r>
            <a:r>
              <a:rPr lang="it-IT" sz="2000" dirty="0" smtClean="0">
                <a:latin typeface="SFRM0800" charset="0"/>
              </a:rPr>
              <a:t> </a:t>
            </a:r>
            <a:r>
              <a:rPr lang="it-IT" sz="2000" dirty="0" err="1" smtClean="0">
                <a:latin typeface="SFRM0800" charset="0"/>
              </a:rPr>
              <a:t>foil</a:t>
            </a:r>
            <a:r>
              <a:rPr lang="it-IT" sz="2000" dirty="0" smtClean="0">
                <a:latin typeface="SFRM0800" charset="0"/>
              </a:rPr>
              <a:t> and 160 </a:t>
            </a:r>
            <a:r>
              <a:rPr lang="it-IT" sz="2000" dirty="0" err="1" smtClean="0">
                <a:latin typeface="SFRM0800" charset="0"/>
              </a:rPr>
              <a:t>optical</a:t>
            </a:r>
            <a:r>
              <a:rPr lang="it-IT" sz="2000" dirty="0" smtClean="0">
                <a:latin typeface="SFRM0800" charset="0"/>
              </a:rPr>
              <a:t> </a:t>
            </a:r>
            <a:r>
              <a:rPr lang="it-IT" sz="2000" dirty="0" err="1">
                <a:latin typeface="SFRM0800" charset="0"/>
              </a:rPr>
              <a:t>fibers</a:t>
            </a:r>
            <a:r>
              <a:rPr lang="it-IT" sz="2000" dirty="0">
                <a:latin typeface="SFRM0800" charset="0"/>
              </a:rPr>
              <a:t> </a:t>
            </a:r>
            <a:r>
              <a:rPr lang="it-IT" sz="2000" dirty="0" err="1">
                <a:latin typeface="SFRM0800" charset="0"/>
              </a:rPr>
              <a:t>grouped</a:t>
            </a:r>
            <a:r>
              <a:rPr lang="it-IT" sz="2000" dirty="0">
                <a:latin typeface="SFRM0800" charset="0"/>
              </a:rPr>
              <a:t> in </a:t>
            </a:r>
            <a:r>
              <a:rPr lang="it-IT" sz="2000" dirty="0" err="1">
                <a:latin typeface="SFRM0800" charset="0"/>
              </a:rPr>
              <a:t>four</a:t>
            </a:r>
            <a:r>
              <a:rPr lang="it-IT" sz="2000" dirty="0">
                <a:latin typeface="SFRM0800" charset="0"/>
              </a:rPr>
              <a:t> </a:t>
            </a:r>
            <a:r>
              <a:rPr lang="it-IT" sz="2000" dirty="0" err="1">
                <a:latin typeface="SFRM0800" charset="0"/>
              </a:rPr>
              <a:t>different</a:t>
            </a:r>
            <a:r>
              <a:rPr lang="it-IT" sz="2000" dirty="0">
                <a:latin typeface="SFRM0800" charset="0"/>
              </a:rPr>
              <a:t> </a:t>
            </a:r>
            <a:r>
              <a:rPr lang="it-IT" sz="2000" dirty="0" err="1">
                <a:latin typeface="SFRM0800" charset="0"/>
              </a:rPr>
              <a:t>arms</a:t>
            </a:r>
            <a:r>
              <a:rPr lang="it-IT" sz="2000" dirty="0">
                <a:latin typeface="SFRM0800" charset="0"/>
              </a:rPr>
              <a:t> </a:t>
            </a:r>
            <a:endParaRPr lang="it-IT" sz="2000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374" y="2550612"/>
            <a:ext cx="5230588" cy="3484043"/>
          </a:xfrm>
          <a:prstGeom prst="rect">
            <a:avLst/>
          </a:prstGeom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9252045" y="6399780"/>
            <a:ext cx="2743200" cy="365125"/>
          </a:xfrm>
        </p:spPr>
        <p:txBody>
          <a:bodyPr/>
          <a:lstStyle/>
          <a:p>
            <a:fld id="{22BEDD1C-1313-B943-B62E-5BABB1ABF058}" type="slidenum">
              <a:rPr lang="it-IT" smtClean="0"/>
              <a:t>25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0561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86392" y="0"/>
            <a:ext cx="10515600" cy="1325563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FOOT Detector: upstream/target region</a:t>
            </a:r>
            <a:endParaRPr lang="en-US" sz="4000" b="1" dirty="0">
              <a:solidFill>
                <a:srgbClr val="C00000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t="30582" r="64329" b="-30582"/>
          <a:stretch/>
        </p:blipFill>
        <p:spPr>
          <a:xfrm>
            <a:off x="140659" y="1493160"/>
            <a:ext cx="3420000" cy="5650346"/>
          </a:xfrm>
          <a:prstGeom prst="rect">
            <a:avLst/>
          </a:prstGeom>
        </p:spPr>
      </p:pic>
      <p:sp>
        <p:nvSpPr>
          <p:cNvPr id="10" name="Content Placeholder 55"/>
          <p:cNvSpPr txBox="1">
            <a:spLocks/>
          </p:cNvSpPr>
          <p:nvPr/>
        </p:nvSpPr>
        <p:spPr>
          <a:xfrm>
            <a:off x="3729451" y="1019688"/>
            <a:ext cx="8284586" cy="130045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Ø"/>
            </a:pPr>
            <a:r>
              <a:rPr lang="it-IT" sz="2400" dirty="0" smtClean="0"/>
              <a:t> </a:t>
            </a:r>
            <a:r>
              <a:rPr lang="it-IT" sz="2400" b="1" dirty="0" err="1" smtClean="0"/>
              <a:t>Beam</a:t>
            </a:r>
            <a:r>
              <a:rPr lang="it-IT" sz="2400" b="1" dirty="0" smtClean="0"/>
              <a:t> monitor</a:t>
            </a:r>
            <a:r>
              <a:rPr lang="it-IT" sz="2400" dirty="0" smtClean="0"/>
              <a:t>: </a:t>
            </a:r>
            <a:r>
              <a:rPr lang="it-IT" sz="2400" dirty="0" err="1" smtClean="0"/>
              <a:t>twelve</a:t>
            </a:r>
            <a:r>
              <a:rPr lang="it-IT" sz="2400" dirty="0" smtClean="0"/>
              <a:t> </a:t>
            </a:r>
            <a:r>
              <a:rPr lang="it-IT" sz="2400" dirty="0" err="1"/>
              <a:t>layers</a:t>
            </a:r>
            <a:r>
              <a:rPr lang="it-IT" sz="2400" dirty="0"/>
              <a:t> of </a:t>
            </a:r>
            <a:r>
              <a:rPr lang="it-IT" sz="2400" dirty="0" err="1" smtClean="0"/>
              <a:t>wires</a:t>
            </a:r>
            <a:r>
              <a:rPr lang="it-IT" sz="2400" dirty="0" smtClean="0"/>
              <a:t>, with </a:t>
            </a:r>
            <a:r>
              <a:rPr lang="it-IT" sz="2400" dirty="0" err="1" smtClean="0"/>
              <a:t>three</a:t>
            </a:r>
            <a:r>
              <a:rPr lang="it-IT" sz="2400" dirty="0" smtClean="0"/>
              <a:t> </a:t>
            </a:r>
            <a:r>
              <a:rPr lang="it-IT" sz="2400" dirty="0" err="1"/>
              <a:t>drift</a:t>
            </a:r>
            <a:r>
              <a:rPr lang="it-IT" sz="2400" dirty="0"/>
              <a:t> </a:t>
            </a:r>
            <a:r>
              <a:rPr lang="it-IT" sz="2400" dirty="0" err="1" smtClean="0"/>
              <a:t>cells</a:t>
            </a:r>
            <a:r>
              <a:rPr lang="it-IT" sz="2400" dirty="0" smtClean="0"/>
              <a:t> per </a:t>
            </a:r>
            <a:r>
              <a:rPr lang="it-IT" sz="2400" dirty="0" err="1" smtClean="0"/>
              <a:t>layer</a:t>
            </a:r>
            <a:r>
              <a:rPr lang="it-IT" sz="2400" dirty="0" smtClean="0"/>
              <a:t> </a:t>
            </a:r>
          </a:p>
          <a:p>
            <a:pPr>
              <a:buFont typeface="Wingdings" charset="2"/>
              <a:buChar char="Ø"/>
            </a:pPr>
            <a:r>
              <a:rPr lang="it-IT" sz="2400" dirty="0"/>
              <a:t> </a:t>
            </a:r>
            <a:r>
              <a:rPr lang="it-IT" sz="2400" dirty="0" err="1" smtClean="0"/>
              <a:t>measure</a:t>
            </a:r>
            <a:r>
              <a:rPr lang="it-IT" sz="2400" dirty="0" smtClean="0"/>
              <a:t> the </a:t>
            </a:r>
            <a:r>
              <a:rPr lang="it-IT" sz="2400" dirty="0" err="1" smtClean="0"/>
              <a:t>direction</a:t>
            </a:r>
            <a:r>
              <a:rPr lang="it-IT" sz="2400" dirty="0" smtClean="0"/>
              <a:t> and the position (</a:t>
            </a:r>
            <a:r>
              <a:rPr lang="it-IT" sz="2400" dirty="0" err="1" smtClean="0"/>
              <a:t>spatial</a:t>
            </a:r>
            <a:r>
              <a:rPr lang="it-IT" sz="2400" dirty="0" smtClean="0"/>
              <a:t> </a:t>
            </a:r>
            <a:r>
              <a:rPr lang="it-IT" sz="2400" dirty="0" err="1" smtClean="0"/>
              <a:t>resolution</a:t>
            </a:r>
            <a:r>
              <a:rPr lang="it-IT" sz="2400" dirty="0" smtClean="0"/>
              <a:t>   140 </a:t>
            </a:r>
            <a:r>
              <a:rPr lang="it-IT" sz="24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it-IT" sz="2400" dirty="0" smtClean="0"/>
              <a:t>m) of</a:t>
            </a:r>
            <a:r>
              <a:rPr lang="it-IT" sz="2400" dirty="0"/>
              <a:t> the </a:t>
            </a:r>
            <a:r>
              <a:rPr lang="it-IT" sz="2400" dirty="0" err="1" smtClean="0"/>
              <a:t>impinging</a:t>
            </a:r>
            <a:r>
              <a:rPr lang="it-IT" sz="2400" dirty="0" smtClean="0"/>
              <a:t> </a:t>
            </a:r>
            <a:r>
              <a:rPr lang="it-IT" sz="2400" dirty="0" err="1" smtClean="0"/>
              <a:t>beam</a:t>
            </a:r>
            <a:r>
              <a:rPr lang="it-IT" sz="2400" dirty="0" smtClean="0"/>
              <a:t> on </a:t>
            </a:r>
            <a:r>
              <a:rPr lang="it-IT" sz="2400" dirty="0"/>
              <a:t>the </a:t>
            </a:r>
            <a:r>
              <a:rPr lang="it-IT" sz="2400" dirty="0" smtClean="0"/>
              <a:t>target</a:t>
            </a:r>
          </a:p>
          <a:p>
            <a:pPr>
              <a:buFont typeface="Wingdings" charset="2"/>
              <a:buChar char="Ø"/>
            </a:pPr>
            <a:r>
              <a:rPr lang="it-IT" sz="2400" dirty="0"/>
              <a:t> </a:t>
            </a:r>
            <a:r>
              <a:rPr lang="it-IT" sz="2400" dirty="0" err="1" smtClean="0"/>
              <a:t>looks</a:t>
            </a:r>
            <a:r>
              <a:rPr lang="it-IT" sz="2400" dirty="0" smtClean="0"/>
              <a:t> for </a:t>
            </a:r>
            <a:r>
              <a:rPr lang="it-IT" sz="2400" dirty="0" err="1"/>
              <a:t>f</a:t>
            </a:r>
            <a:r>
              <a:rPr lang="it-IT" sz="2400" dirty="0" err="1" smtClean="0"/>
              <a:t>ragmented</a:t>
            </a:r>
            <a:r>
              <a:rPr lang="it-IT" sz="2400" dirty="0" smtClean="0"/>
              <a:t> </a:t>
            </a:r>
            <a:r>
              <a:rPr lang="it-IT" sz="2400" dirty="0" err="1" smtClean="0"/>
              <a:t>primaries</a:t>
            </a:r>
            <a:r>
              <a:rPr lang="it-IT" sz="2400" dirty="0" smtClean="0"/>
              <a:t> </a:t>
            </a:r>
            <a:endParaRPr lang="it-IT" sz="2400" dirty="0"/>
          </a:p>
          <a:p>
            <a:pPr marL="0" indent="0">
              <a:buNone/>
            </a:pPr>
            <a:endParaRPr lang="it-IT" sz="2400" dirty="0"/>
          </a:p>
        </p:txBody>
      </p:sp>
      <p:grpSp>
        <p:nvGrpSpPr>
          <p:cNvPr id="15" name="Gruppo 14"/>
          <p:cNvGrpSpPr/>
          <p:nvPr/>
        </p:nvGrpSpPr>
        <p:grpSpPr>
          <a:xfrm>
            <a:off x="4541655" y="3062570"/>
            <a:ext cx="5516745" cy="3579222"/>
            <a:chOff x="4315754" y="2690190"/>
            <a:chExt cx="6086878" cy="4154802"/>
          </a:xfrm>
        </p:grpSpPr>
        <p:pic>
          <p:nvPicPr>
            <p:cNvPr id="9" name="Picture 3"/>
            <p:cNvPicPr>
              <a:picLocks noChangeAspect="1"/>
            </p:cNvPicPr>
            <p:nvPr/>
          </p:nvPicPr>
          <p:blipFill rotWithShape="1">
            <a:blip r:embed="rId3"/>
            <a:srcRect r="1666"/>
            <a:stretch/>
          </p:blipFill>
          <p:spPr>
            <a:xfrm>
              <a:off x="4315754" y="3560413"/>
              <a:ext cx="3852000" cy="3284579"/>
            </a:xfrm>
            <a:prstGeom prst="rect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</p:pic>
        <p:pic>
          <p:nvPicPr>
            <p:cNvPr id="11" name="Immagine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56" t="1" r="6429" b="1799"/>
            <a:stretch/>
          </p:blipFill>
          <p:spPr>
            <a:xfrm>
              <a:off x="7032018" y="2690190"/>
              <a:ext cx="3370614" cy="2632289"/>
            </a:xfrm>
            <a:prstGeom prst="rect">
              <a:avLst/>
            </a:prstGeom>
            <a:ln w="57150">
              <a:solidFill>
                <a:schemeClr val="accent6">
                  <a:lumMod val="50000"/>
                </a:schemeClr>
              </a:solidFill>
            </a:ln>
          </p:spPr>
        </p:pic>
        <p:sp>
          <p:nvSpPr>
            <p:cNvPr id="12" name="Rettangolo 11"/>
            <p:cNvSpPr/>
            <p:nvPr/>
          </p:nvSpPr>
          <p:spPr>
            <a:xfrm>
              <a:off x="9594574" y="4903303"/>
              <a:ext cx="806626" cy="410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9152430" y="6276667"/>
            <a:ext cx="2743200" cy="365125"/>
          </a:xfrm>
        </p:spPr>
        <p:txBody>
          <a:bodyPr/>
          <a:lstStyle/>
          <a:p>
            <a:fld id="{22BEDD1C-1313-B943-B62E-5BABB1ABF058}" type="slidenum">
              <a:rPr lang="it-IT" smtClean="0"/>
              <a:t>26</a:t>
            </a:fld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11272933" y="1891395"/>
                <a:ext cx="20931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~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2933" y="1891395"/>
                <a:ext cx="209319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8571" r="-114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87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86392" y="0"/>
            <a:ext cx="10515600" cy="1325563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FOOT Detector: magnetic spectrometer</a:t>
            </a:r>
            <a:endParaRPr lang="en-US" sz="4000" b="1" dirty="0">
              <a:solidFill>
                <a:srgbClr val="C00000"/>
              </a:solidFill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0" y="925831"/>
            <a:ext cx="6573834" cy="6203821"/>
            <a:chOff x="151583" y="925831"/>
            <a:chExt cx="6573834" cy="6203821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03" t="10194" r="22794" b="-10194"/>
            <a:stretch/>
          </p:blipFill>
          <p:spPr>
            <a:xfrm>
              <a:off x="337160" y="1479306"/>
              <a:ext cx="5256000" cy="5650346"/>
            </a:xfrm>
            <a:prstGeom prst="rect">
              <a:avLst/>
            </a:prstGeom>
          </p:spPr>
        </p:pic>
        <p:sp>
          <p:nvSpPr>
            <p:cNvPr id="2" name="Rettangolo 1"/>
            <p:cNvSpPr/>
            <p:nvPr/>
          </p:nvSpPr>
          <p:spPr>
            <a:xfrm>
              <a:off x="2541345" y="925831"/>
              <a:ext cx="4184072" cy="23299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4494705" y="2641925"/>
              <a:ext cx="2196910" cy="17154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4494705" y="5320146"/>
              <a:ext cx="1684422" cy="12746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ttangolo 12"/>
            <p:cNvSpPr/>
            <p:nvPr/>
          </p:nvSpPr>
          <p:spPr>
            <a:xfrm>
              <a:off x="151583" y="5320146"/>
              <a:ext cx="679690" cy="7481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0147"/>
          <a:stretch/>
        </p:blipFill>
        <p:spPr>
          <a:xfrm>
            <a:off x="6027544" y="983897"/>
            <a:ext cx="4250991" cy="4526932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6377914" y="5010922"/>
            <a:ext cx="540288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/>
              <a:t>Target and vertex tracker</a:t>
            </a:r>
            <a:endParaRPr lang="en-US" sz="2800" b="1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9105009" y="6336485"/>
            <a:ext cx="2743200" cy="365125"/>
          </a:xfrm>
        </p:spPr>
        <p:txBody>
          <a:bodyPr/>
          <a:lstStyle/>
          <a:p>
            <a:fld id="{22BEDD1C-1313-B943-B62E-5BABB1ABF058}" type="slidenum">
              <a:rPr lang="it-IT" smtClean="0"/>
              <a:t>27</a:t>
            </a:fld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79690" y="5868237"/>
            <a:ext cx="2762038" cy="400110"/>
          </a:xfrm>
          <a:prstGeom prst="rect">
            <a:avLst/>
          </a:prstGeom>
          <a:noFill/>
          <a:ln w="28575">
            <a:solidFill>
              <a:srgbClr val="FF962E"/>
            </a:solidFill>
          </a:ln>
        </p:spPr>
        <p:txBody>
          <a:bodyPr wrap="none" rtlCol="0">
            <a:spAutoFit/>
          </a:bodyPr>
          <a:lstStyle/>
          <a:p>
            <a:r>
              <a:rPr lang="it-IT" sz="2000" b="1" dirty="0" err="1" smtClean="0">
                <a:solidFill>
                  <a:srgbClr val="F59E3F"/>
                </a:solidFill>
              </a:rPr>
              <a:t>Vertex</a:t>
            </a:r>
            <a:r>
              <a:rPr lang="it-IT" sz="2000" b="1" dirty="0" smtClean="0">
                <a:solidFill>
                  <a:srgbClr val="F59E3F"/>
                </a:solidFill>
              </a:rPr>
              <a:t> and Inner </a:t>
            </a:r>
            <a:r>
              <a:rPr lang="it-IT" sz="2000" b="1" dirty="0" err="1" smtClean="0">
                <a:solidFill>
                  <a:srgbClr val="F59E3F"/>
                </a:solidFill>
              </a:rPr>
              <a:t>tracker</a:t>
            </a:r>
            <a:endParaRPr lang="it-IT" sz="2000" b="1" dirty="0">
              <a:solidFill>
                <a:srgbClr val="F59E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90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86392" y="0"/>
            <a:ext cx="10515600" cy="1325563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FOOT Detector: plastic scintillator &amp; calorimeter</a:t>
            </a:r>
            <a:endParaRPr lang="en-US" sz="3600" b="1" dirty="0">
              <a:solidFill>
                <a:srgbClr val="C00000"/>
              </a:solidFill>
            </a:endParaRP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 rotWithShape="1">
          <a:blip r:embed="rId2"/>
          <a:srcRect r="-1186" b="1776"/>
          <a:stretch/>
        </p:blipFill>
        <p:spPr>
          <a:xfrm>
            <a:off x="0" y="1156772"/>
            <a:ext cx="4708478" cy="4975626"/>
          </a:xfrm>
          <a:prstGeom prst="rect">
            <a:avLst/>
          </a:prstGeom>
        </p:spPr>
      </p:pic>
      <p:sp>
        <p:nvSpPr>
          <p:cNvPr id="10" name="Content Placeholder 55"/>
          <p:cNvSpPr txBox="1">
            <a:spLocks/>
          </p:cNvSpPr>
          <p:nvPr/>
        </p:nvSpPr>
        <p:spPr>
          <a:xfrm>
            <a:off x="4419459" y="461512"/>
            <a:ext cx="7182533" cy="548208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Ø"/>
            </a:pPr>
            <a:endParaRPr lang="it-IT" sz="2400" dirty="0" smtClean="0"/>
          </a:p>
          <a:p>
            <a:pPr>
              <a:buFont typeface="Wingdings" charset="2"/>
              <a:buChar char="Ø"/>
            </a:pPr>
            <a:r>
              <a:rPr lang="it-IT" sz="2400" dirty="0" err="1" smtClean="0"/>
              <a:t>Two</a:t>
            </a:r>
            <a:r>
              <a:rPr lang="it-IT" sz="2400" dirty="0" smtClean="0"/>
              <a:t> </a:t>
            </a:r>
            <a:r>
              <a:rPr lang="it-IT" sz="2400" dirty="0" err="1"/>
              <a:t>orthogonal</a:t>
            </a:r>
            <a:r>
              <a:rPr lang="it-IT" sz="2400" dirty="0"/>
              <a:t> </a:t>
            </a:r>
            <a:r>
              <a:rPr lang="it-IT" sz="2400" dirty="0" err="1"/>
              <a:t>layers</a:t>
            </a:r>
            <a:r>
              <a:rPr lang="it-IT" sz="2400" dirty="0"/>
              <a:t> of 20 </a:t>
            </a:r>
            <a:r>
              <a:rPr lang="it-IT" sz="2400" dirty="0" err="1"/>
              <a:t>plastic</a:t>
            </a:r>
            <a:r>
              <a:rPr lang="it-IT" sz="2400" dirty="0"/>
              <a:t> </a:t>
            </a:r>
            <a:r>
              <a:rPr lang="it-IT" sz="2400" dirty="0" err="1"/>
              <a:t>scintillator</a:t>
            </a:r>
            <a:r>
              <a:rPr lang="it-IT" sz="2400" dirty="0"/>
              <a:t> </a:t>
            </a:r>
            <a:r>
              <a:rPr lang="it-IT" sz="2400" dirty="0" err="1" smtClean="0"/>
              <a:t>rods</a:t>
            </a:r>
            <a:r>
              <a:rPr lang="it-IT" sz="2400" dirty="0"/>
              <a:t> </a:t>
            </a:r>
            <a:r>
              <a:rPr lang="it-IT" sz="2400" dirty="0" smtClean="0"/>
              <a:t>(2 </a:t>
            </a:r>
            <a:r>
              <a:rPr lang="it-IT" sz="2400" dirty="0"/>
              <a:t>cm large and 40 cm </a:t>
            </a:r>
            <a:r>
              <a:rPr lang="it-IT" sz="2400" dirty="0" smtClean="0"/>
              <a:t>long for a </a:t>
            </a:r>
            <a:r>
              <a:rPr lang="it-IT" sz="2400" dirty="0" err="1" smtClean="0"/>
              <a:t>total</a:t>
            </a:r>
            <a:r>
              <a:rPr lang="it-IT" sz="2400" dirty="0" smtClean="0"/>
              <a:t> area of 40×40 cm</a:t>
            </a:r>
            <a:r>
              <a:rPr lang="it-IT" sz="2400" baseline="30000" dirty="0" smtClean="0"/>
              <a:t>2</a:t>
            </a:r>
            <a:r>
              <a:rPr lang="it-IT" sz="2400" dirty="0" smtClean="0"/>
              <a:t>,</a:t>
            </a:r>
            <a:r>
              <a:rPr lang="it-IT" sz="2400" baseline="30000" dirty="0" smtClean="0"/>
              <a:t> </a:t>
            </a:r>
            <a:r>
              <a:rPr lang="it-IT" sz="2400" dirty="0" err="1" smtClean="0"/>
              <a:t>tickness</a:t>
            </a:r>
            <a:r>
              <a:rPr lang="it-IT" sz="2400" dirty="0" smtClean="0"/>
              <a:t> 3 mm)</a:t>
            </a:r>
          </a:p>
          <a:p>
            <a:pPr lvl="1">
              <a:buFont typeface="Wingdings" charset="2"/>
              <a:buChar char="Ø"/>
            </a:pPr>
            <a:r>
              <a:rPr lang="it-IT" dirty="0"/>
              <a:t>the stop </a:t>
            </a:r>
            <a:r>
              <a:rPr lang="it-IT" dirty="0" err="1"/>
              <a:t>signal</a:t>
            </a:r>
            <a:r>
              <a:rPr lang="it-IT" dirty="0"/>
              <a:t> for the TOF </a:t>
            </a:r>
            <a:r>
              <a:rPr lang="it-IT" dirty="0" err="1"/>
              <a:t>measurement</a:t>
            </a:r>
            <a:endParaRPr lang="it-IT" dirty="0" smtClean="0"/>
          </a:p>
          <a:p>
            <a:pPr lvl="1">
              <a:buFont typeface="Wingdings" charset="2"/>
              <a:buChar char="Ø"/>
            </a:pPr>
            <a:r>
              <a:rPr lang="it-IT" dirty="0"/>
              <a:t>the </a:t>
            </a:r>
            <a:r>
              <a:rPr lang="it-IT" dirty="0" err="1"/>
              <a:t>measurement</a:t>
            </a:r>
            <a:r>
              <a:rPr lang="it-IT" dirty="0"/>
              <a:t> of the </a:t>
            </a:r>
            <a:r>
              <a:rPr lang="it-IT" dirty="0" err="1"/>
              <a:t>energy</a:t>
            </a:r>
            <a:r>
              <a:rPr lang="it-IT" dirty="0"/>
              <a:t> </a:t>
            </a:r>
            <a:r>
              <a:rPr lang="it-IT" dirty="0" err="1"/>
              <a:t>loss</a:t>
            </a:r>
            <a:r>
              <a:rPr lang="it-IT" dirty="0"/>
              <a:t> ∆E to </a:t>
            </a:r>
            <a:r>
              <a:rPr lang="it-IT" dirty="0" err="1"/>
              <a:t>identity</a:t>
            </a:r>
            <a:r>
              <a:rPr lang="it-IT" dirty="0"/>
              <a:t> the </a:t>
            </a:r>
            <a:r>
              <a:rPr lang="it-IT" dirty="0" err="1"/>
              <a:t>charge</a:t>
            </a:r>
            <a:r>
              <a:rPr lang="it-IT" dirty="0"/>
              <a:t> of the </a:t>
            </a:r>
            <a:r>
              <a:rPr lang="it-IT" dirty="0" err="1"/>
              <a:t>fragments</a:t>
            </a:r>
            <a:r>
              <a:rPr lang="it-IT" dirty="0"/>
              <a:t> </a:t>
            </a:r>
          </a:p>
          <a:p>
            <a:pPr lvl="1">
              <a:buFont typeface="Wingdings" charset="2"/>
              <a:buChar char="Ø"/>
            </a:pPr>
            <a:endParaRPr lang="it-IT" dirty="0" smtClean="0"/>
          </a:p>
          <a:p>
            <a:pPr>
              <a:buFont typeface="Wingdings" charset="2"/>
              <a:buChar char="Ø"/>
            </a:pPr>
            <a:r>
              <a:rPr lang="it-IT" sz="2400" dirty="0" smtClean="0"/>
              <a:t>The </a:t>
            </a:r>
            <a:r>
              <a:rPr lang="it-IT" sz="2400" dirty="0" err="1"/>
              <a:t>calorimeter</a:t>
            </a:r>
            <a:r>
              <a:rPr lang="it-IT" sz="2400" dirty="0"/>
              <a:t> </a:t>
            </a:r>
            <a:r>
              <a:rPr lang="it-IT" sz="2400" dirty="0" err="1"/>
              <a:t>will</a:t>
            </a:r>
            <a:r>
              <a:rPr lang="it-IT" sz="2400" dirty="0"/>
              <a:t> </a:t>
            </a:r>
            <a:r>
              <a:rPr lang="it-IT" sz="2400" dirty="0" smtClean="0"/>
              <a:t>be </a:t>
            </a:r>
            <a:r>
              <a:rPr lang="it-IT" sz="2400" dirty="0" err="1" smtClean="0"/>
              <a:t>formed</a:t>
            </a:r>
            <a:r>
              <a:rPr lang="it-IT" sz="2400" dirty="0" smtClean="0"/>
              <a:t> by </a:t>
            </a:r>
            <a:r>
              <a:rPr lang="it-IT" sz="2400" dirty="0" err="1" smtClean="0"/>
              <a:t>about</a:t>
            </a:r>
            <a:r>
              <a:rPr lang="it-IT" sz="2400" dirty="0" smtClean="0"/>
              <a:t> 360 BGO </a:t>
            </a:r>
            <a:r>
              <a:rPr lang="it-IT" sz="2400" dirty="0" err="1" smtClean="0"/>
              <a:t>crystals</a:t>
            </a:r>
            <a:r>
              <a:rPr lang="it-IT" sz="2400" dirty="0" smtClean="0"/>
              <a:t> (2x2 cm</a:t>
            </a:r>
            <a:r>
              <a:rPr lang="it-IT" sz="2400" baseline="30000" dirty="0" smtClean="0"/>
              <a:t>2</a:t>
            </a:r>
            <a:r>
              <a:rPr lang="it-IT" sz="2400" dirty="0" smtClean="0"/>
              <a:t> </a:t>
            </a:r>
            <a:r>
              <a:rPr lang="it-IT" sz="2400" dirty="0" err="1" smtClean="0"/>
              <a:t>transverse</a:t>
            </a:r>
            <a:r>
              <a:rPr lang="it-IT" sz="2400" dirty="0" smtClean="0"/>
              <a:t> </a:t>
            </a:r>
            <a:r>
              <a:rPr lang="it-IT" sz="2400" dirty="0" err="1" smtClean="0"/>
              <a:t>size</a:t>
            </a:r>
            <a:r>
              <a:rPr lang="it-IT" sz="2400" dirty="0" smtClean="0"/>
              <a:t>) </a:t>
            </a:r>
            <a:r>
              <a:rPr lang="it-IT" sz="2400" dirty="0" err="1" smtClean="0"/>
              <a:t>covering</a:t>
            </a:r>
            <a:r>
              <a:rPr lang="it-IT" sz="2400" dirty="0" smtClean="0"/>
              <a:t> </a:t>
            </a:r>
            <a:r>
              <a:rPr lang="it-IT" sz="2400" dirty="0"/>
              <a:t>a </a:t>
            </a:r>
            <a:r>
              <a:rPr lang="it-IT" sz="2400" dirty="0" err="1"/>
              <a:t>circular</a:t>
            </a:r>
            <a:r>
              <a:rPr lang="it-IT" sz="2400" dirty="0"/>
              <a:t> </a:t>
            </a:r>
            <a:r>
              <a:rPr lang="it-IT" sz="2400" dirty="0" err="1"/>
              <a:t>surface</a:t>
            </a:r>
            <a:r>
              <a:rPr lang="it-IT" sz="2400" dirty="0"/>
              <a:t> of </a:t>
            </a:r>
            <a:r>
              <a:rPr lang="it-IT" sz="2400" dirty="0" err="1"/>
              <a:t>about</a:t>
            </a:r>
            <a:r>
              <a:rPr lang="it-IT" sz="2400" dirty="0"/>
              <a:t> 20 cm </a:t>
            </a:r>
            <a:r>
              <a:rPr lang="it-IT" sz="2400" dirty="0" err="1" smtClean="0"/>
              <a:t>radius</a:t>
            </a:r>
            <a:endParaRPr lang="it-IT" sz="2400" dirty="0" smtClean="0"/>
          </a:p>
          <a:p>
            <a:pPr lvl="1">
              <a:buFont typeface="Wingdings" charset="2"/>
              <a:buChar char="Ø"/>
            </a:pPr>
            <a:r>
              <a:rPr lang="it-IT" dirty="0" err="1" smtClean="0"/>
              <a:t>fragments</a:t>
            </a:r>
            <a:r>
              <a:rPr lang="it-IT" dirty="0" smtClean="0"/>
              <a:t> </a:t>
            </a:r>
            <a:r>
              <a:rPr lang="it-IT" dirty="0" err="1" smtClean="0"/>
              <a:t>kinetic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9051235" y="6386564"/>
            <a:ext cx="2743200" cy="365125"/>
          </a:xfrm>
        </p:spPr>
        <p:txBody>
          <a:bodyPr/>
          <a:lstStyle/>
          <a:p>
            <a:fld id="{22BEDD1C-1313-B943-B62E-5BABB1ABF058}" type="slidenum">
              <a:rPr lang="it-IT" smtClean="0"/>
              <a:t>28</a:t>
            </a:fld>
            <a:endParaRPr lang="it-IT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896032" y="5753905"/>
            <a:ext cx="3041848" cy="5681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Plastic scintillator detector prototype</a:t>
            </a:r>
            <a:endParaRPr lang="en-US" sz="24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478" y="5108483"/>
            <a:ext cx="3124945" cy="1750172"/>
          </a:xfrm>
          <a:prstGeom prst="rect">
            <a:avLst/>
          </a:prstGeom>
          <a:effectLst>
            <a:outerShdw blurRad="50800" dist="50800" dir="5400000" algn="ctr" rotWithShape="0">
              <a:schemeClr val="bg1">
                <a:alpha val="70000"/>
              </a:schemeClr>
            </a:outerShd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379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DD1C-1313-B943-B62E-5BABB1ABF058}" type="slidenum">
              <a:rPr lang="it-IT" smtClean="0"/>
              <a:t>29</a:t>
            </a:fld>
            <a:endParaRPr lang="it-IT"/>
          </a:p>
        </p:txBody>
      </p:sp>
      <p:grpSp>
        <p:nvGrpSpPr>
          <p:cNvPr id="5" name="Gruppo 4"/>
          <p:cNvGrpSpPr/>
          <p:nvPr/>
        </p:nvGrpSpPr>
        <p:grpSpPr>
          <a:xfrm>
            <a:off x="1864187" y="0"/>
            <a:ext cx="10327813" cy="4895606"/>
            <a:chOff x="1297504" y="901702"/>
            <a:chExt cx="10327813" cy="4895606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6912" y="901702"/>
              <a:ext cx="8928405" cy="4895606"/>
            </a:xfrm>
            <a:prstGeom prst="rect">
              <a:avLst/>
            </a:prstGeom>
          </p:spPr>
        </p:pic>
        <p:sp>
          <p:nvSpPr>
            <p:cNvPr id="7" name="CasellaDiTesto 6"/>
            <p:cNvSpPr txBox="1"/>
            <p:nvPr/>
          </p:nvSpPr>
          <p:spPr>
            <a:xfrm>
              <a:off x="1297504" y="2115490"/>
              <a:ext cx="3431345" cy="336958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00B050"/>
                  </a:solidFill>
                </a:rPr>
                <a:t>Target /</a:t>
              </a:r>
              <a:r>
                <a:rPr lang="it-IT" b="1" dirty="0" err="1" smtClean="0">
                  <a:solidFill>
                    <a:srgbClr val="00B050"/>
                  </a:solidFill>
                </a:rPr>
                <a:t>Emulsion</a:t>
              </a:r>
              <a:r>
                <a:rPr lang="it-IT" b="1" dirty="0" smtClean="0">
                  <a:solidFill>
                    <a:srgbClr val="00B050"/>
                  </a:solidFill>
                </a:rPr>
                <a:t> </a:t>
              </a:r>
              <a:r>
                <a:rPr lang="it-IT" b="1" dirty="0" err="1" smtClean="0">
                  <a:solidFill>
                    <a:srgbClr val="00B050"/>
                  </a:solidFill>
                </a:rPr>
                <a:t>Spectrometer</a:t>
              </a:r>
              <a:endParaRPr lang="it-IT" b="1" dirty="0">
                <a:solidFill>
                  <a:srgbClr val="00B050"/>
                </a:solidFill>
              </a:endParaRPr>
            </a:p>
          </p:txBody>
        </p:sp>
        <p:sp>
          <p:nvSpPr>
            <p:cNvPr id="8" name="Rettangolo 7"/>
            <p:cNvSpPr/>
            <p:nvPr/>
          </p:nvSpPr>
          <p:spPr>
            <a:xfrm>
              <a:off x="4506062" y="2611420"/>
              <a:ext cx="921618" cy="3707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Rettangolo 8"/>
            <p:cNvSpPr/>
            <p:nvPr/>
          </p:nvSpPr>
          <p:spPr>
            <a:xfrm rot="20614344" flipH="1">
              <a:off x="5163504" y="2900569"/>
              <a:ext cx="156562" cy="6577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0" name="Connettore 2 9"/>
            <p:cNvCxnSpPr/>
            <p:nvPr/>
          </p:nvCxnSpPr>
          <p:spPr>
            <a:xfrm>
              <a:off x="4620198" y="2452448"/>
              <a:ext cx="732397" cy="1092409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058109"/>
              </p:ext>
            </p:extLst>
          </p:nvPr>
        </p:nvGraphicFramePr>
        <p:xfrm>
          <a:off x="1" y="2639198"/>
          <a:ext cx="8796527" cy="381532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973585"/>
                <a:gridCol w="3743377"/>
                <a:gridCol w="3079565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>
                          <a:latin typeface="+mn-lt"/>
                          <a:cs typeface="Arial" panose="020B0604020202020204" pitchFamily="34" charset="0"/>
                        </a:rPr>
                        <a:t>Sub-detector</a:t>
                      </a:r>
                      <a:endParaRPr lang="en-US" sz="16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Main features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473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+mn-lt"/>
                          <a:cs typeface="Arial" panose="020B0604020202020204" pitchFamily="34" charset="0"/>
                        </a:rPr>
                        <a:t>Start counter</a:t>
                      </a:r>
                      <a:endParaRPr lang="en-US" sz="16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Plastic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scintillator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250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μm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it-IT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effectLst/>
                        </a:rPr>
                        <a:t>Stat TOF, </a:t>
                      </a:r>
                      <a:r>
                        <a:rPr lang="it-IT" dirty="0" err="1" smtClean="0">
                          <a:effectLst/>
                        </a:rPr>
                        <a:t>count</a:t>
                      </a:r>
                      <a:r>
                        <a:rPr lang="it-IT" baseline="0" dirty="0" err="1" smtClean="0">
                          <a:effectLst/>
                        </a:rPr>
                        <a:t>s</a:t>
                      </a:r>
                      <a:r>
                        <a:rPr lang="it-IT" baseline="0" dirty="0" smtClean="0">
                          <a:effectLst/>
                        </a:rPr>
                        <a:t> </a:t>
                      </a:r>
                      <a:r>
                        <a:rPr lang="it-IT" baseline="0" dirty="0" err="1" smtClean="0">
                          <a:effectLst/>
                        </a:rPr>
                        <a:t>primaries</a:t>
                      </a:r>
                      <a:endParaRPr lang="it-IT" dirty="0" smtClean="0">
                        <a:effectLst/>
                      </a:endParaRPr>
                    </a:p>
                  </a:txBody>
                  <a:tcPr/>
                </a:tc>
              </a:tr>
              <a:tr h="3473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+mn-lt"/>
                          <a:cs typeface="Arial" panose="020B0604020202020204" pitchFamily="34" charset="0"/>
                        </a:rPr>
                        <a:t>Beam monitor</a:t>
                      </a:r>
                      <a:endParaRPr lang="en-US" sz="16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Drift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chamber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(12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layers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wires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it-IT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 smtClean="0">
                          <a:effectLst/>
                        </a:rPr>
                        <a:t>Beam</a:t>
                      </a:r>
                      <a:r>
                        <a:rPr lang="it-IT" baseline="0" dirty="0" smtClean="0">
                          <a:effectLst/>
                        </a:rPr>
                        <a:t> position</a:t>
                      </a:r>
                      <a:endParaRPr lang="it-IT" dirty="0" smtClean="0">
                        <a:effectLst/>
                      </a:endParaRPr>
                    </a:p>
                  </a:txBody>
                  <a:tcPr/>
                </a:tc>
              </a:tr>
              <a:tr h="3473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+mn-lt"/>
                          <a:cs typeface="Arial" panose="020B0604020202020204" pitchFamily="34" charset="0"/>
                        </a:rPr>
                        <a:t>Target</a:t>
                      </a:r>
                      <a:endParaRPr lang="en-US" sz="16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 / C</a:t>
                      </a:r>
                      <a:r>
                        <a:rPr lang="is-IS" sz="1800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is-IS" sz="1800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is-I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is-IS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s-IS" dirty="0" smtClean="0">
                        <a:effectLst/>
                      </a:endParaRPr>
                    </a:p>
                  </a:txBody>
                  <a:tcPr/>
                </a:tc>
              </a:tr>
              <a:tr h="347360">
                <a:tc>
                  <a:txBody>
                    <a:bodyPr/>
                    <a:lstStyle/>
                    <a:p>
                      <a:pPr algn="l"/>
                      <a:r>
                        <a:rPr lang="en-US" sz="1600" b="1" i="1" dirty="0" smtClean="0">
                          <a:latin typeface="+mn-lt"/>
                          <a:cs typeface="Arial" panose="020B0604020202020204" pitchFamily="34" charset="0"/>
                        </a:rPr>
                        <a:t>Vertex</a:t>
                      </a:r>
                      <a:endParaRPr lang="en-US" sz="1600" b="1" i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layers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silicon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pixel (20x20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μm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it-IT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 smtClean="0">
                          <a:effectLst/>
                        </a:rPr>
                        <a:t>Vertex</a:t>
                      </a:r>
                      <a:r>
                        <a:rPr lang="it-IT" dirty="0" smtClean="0">
                          <a:effectLst/>
                        </a:rPr>
                        <a:t> position</a:t>
                      </a:r>
                    </a:p>
                  </a:txBody>
                  <a:tcPr/>
                </a:tc>
              </a:tr>
              <a:tr h="3473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>
                          <a:latin typeface="+mn-lt"/>
                          <a:cs typeface="Arial" panose="020B0604020202020204" pitchFamily="34" charset="0"/>
                        </a:rPr>
                        <a:t>Permanent Magnet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Halbach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geometry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0.8 T</a:t>
                      </a:r>
                      <a:endParaRPr lang="it-IT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dirty="0" smtClean="0">
                        <a:effectLst/>
                      </a:endParaRPr>
                    </a:p>
                  </a:txBody>
                  <a:tcPr/>
                </a:tc>
              </a:tr>
              <a:tr h="3473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>
                          <a:latin typeface="+mn-lt"/>
                          <a:cs typeface="Arial" panose="020B0604020202020204" pitchFamily="34" charset="0"/>
                        </a:rPr>
                        <a:t>Inner Tracker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layers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silicon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pixel (20x20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μm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it-IT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 smtClean="0">
                          <a:effectLst/>
                        </a:rPr>
                        <a:t>Magnetic</a:t>
                      </a:r>
                      <a:r>
                        <a:rPr lang="it-IT" dirty="0" smtClean="0">
                          <a:effectLst/>
                        </a:rPr>
                        <a:t> </a:t>
                      </a:r>
                      <a:r>
                        <a:rPr lang="it-IT" dirty="0" err="1" smtClean="0">
                          <a:effectLst/>
                        </a:rPr>
                        <a:t>spectrometer</a:t>
                      </a:r>
                      <a:r>
                        <a:rPr lang="it-IT" dirty="0" smtClean="0">
                          <a:effectLst/>
                        </a:rPr>
                        <a:t>:</a:t>
                      </a:r>
                      <a:r>
                        <a:rPr lang="it-IT" baseline="0" dirty="0" smtClean="0">
                          <a:effectLst/>
                        </a:rPr>
                        <a:t> </a:t>
                      </a:r>
                      <a:r>
                        <a:rPr lang="it-IT" sz="1800" dirty="0" err="1" smtClean="0">
                          <a:latin typeface="Symbol" charset="2"/>
                          <a:ea typeface="Symbol" charset="2"/>
                          <a:cs typeface="Symbol" charset="2"/>
                        </a:rPr>
                        <a:t>D</a:t>
                      </a:r>
                      <a:r>
                        <a:rPr lang="it-IT" sz="1800" dirty="0" err="1" smtClean="0"/>
                        <a:t>p</a:t>
                      </a:r>
                      <a:r>
                        <a:rPr lang="it-IT" sz="1800" dirty="0" smtClean="0"/>
                        <a:t>/</a:t>
                      </a:r>
                      <a:r>
                        <a:rPr lang="it-IT" sz="1800" dirty="0" err="1" smtClean="0"/>
                        <a:t>p</a:t>
                      </a:r>
                      <a:endParaRPr lang="it-IT" dirty="0" smtClean="0">
                        <a:effectLst/>
                      </a:endParaRPr>
                    </a:p>
                  </a:txBody>
                  <a:tcPr/>
                </a:tc>
              </a:tr>
              <a:tr h="4284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>
                          <a:latin typeface="+mn-lt"/>
                          <a:cs typeface="Arial" panose="020B0604020202020204" pitchFamily="34" charset="0"/>
                        </a:rPr>
                        <a:t>Outer Tracker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layers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Silicon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strip (125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μm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pitch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it-IT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dirty="0" smtClean="0">
                        <a:effectLst/>
                      </a:endParaRPr>
                    </a:p>
                  </a:txBody>
                  <a:tcPr/>
                </a:tc>
              </a:tr>
              <a:tr h="4284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>
                          <a:latin typeface="+mn-lt"/>
                          <a:cs typeface="Arial" panose="020B0604020202020204" pitchFamily="34" charset="0"/>
                        </a:rPr>
                        <a:t>Scintillator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layers of 20 barrels (2x40x0.3 cm) 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effectLst/>
                        </a:rPr>
                        <a:t>Stop TOF, </a:t>
                      </a:r>
                      <a:r>
                        <a:rPr lang="it-IT" dirty="0" smtClean="0">
                          <a:effectLst/>
                          <a:latin typeface="+mn-lt"/>
                          <a:ea typeface="Symbol" charset="2"/>
                          <a:cs typeface="Symbol" charset="2"/>
                        </a:rPr>
                        <a:t>d</a:t>
                      </a:r>
                      <a:r>
                        <a:rPr lang="en-US" dirty="0" smtClean="0"/>
                        <a:t>E/dx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</a:tr>
              <a:tr h="4284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>
                          <a:latin typeface="+mn-lt"/>
                          <a:cs typeface="Arial" panose="020B0604020202020204" pitchFamily="34" charset="0"/>
                        </a:rPr>
                        <a:t>Calorimeter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360 BGO crystals (2x2x14 cm) </a:t>
                      </a:r>
                      <a:endParaRPr lang="en-US" dirty="0" smtClean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 smtClean="0">
                          <a:effectLst/>
                          <a:latin typeface="+mn-lt"/>
                          <a:ea typeface="Symbol" charset="2"/>
                          <a:cs typeface="Symbol" charset="2"/>
                        </a:rPr>
                        <a:t>Kinetic</a:t>
                      </a:r>
                      <a:r>
                        <a:rPr lang="it-IT" baseline="0" dirty="0" smtClean="0">
                          <a:effectLst/>
                          <a:latin typeface="+mn-lt"/>
                          <a:ea typeface="Symbol" charset="2"/>
                          <a:cs typeface="Symbol" charset="2"/>
                        </a:rPr>
                        <a:t> </a:t>
                      </a:r>
                      <a:r>
                        <a:rPr lang="it-IT" baseline="0" dirty="0" err="1" smtClean="0">
                          <a:effectLst/>
                          <a:latin typeface="+mn-lt"/>
                          <a:ea typeface="Symbol" charset="2"/>
                          <a:cs typeface="Symbol" charset="2"/>
                        </a:rPr>
                        <a:t>energy</a:t>
                      </a:r>
                      <a:endParaRPr lang="en-US" dirty="0" smtClean="0">
                        <a:effectLst/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Parentesi graffa chiusa 1"/>
          <p:cNvSpPr/>
          <p:nvPr/>
        </p:nvSpPr>
        <p:spPr>
          <a:xfrm>
            <a:off x="5444801" y="4392528"/>
            <a:ext cx="290356" cy="1273105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2" name="Gruppo 11"/>
          <p:cNvGrpSpPr/>
          <p:nvPr/>
        </p:nvGrpSpPr>
        <p:grpSpPr>
          <a:xfrm>
            <a:off x="1487904" y="300307"/>
            <a:ext cx="3358092" cy="2180814"/>
            <a:chOff x="0" y="1389166"/>
            <a:chExt cx="3358092" cy="2180814"/>
          </a:xfrm>
        </p:grpSpPr>
        <p:sp>
          <p:nvSpPr>
            <p:cNvPr id="13" name="TextBox 3"/>
            <p:cNvSpPr txBox="1"/>
            <p:nvPr/>
          </p:nvSpPr>
          <p:spPr>
            <a:xfrm>
              <a:off x="331047" y="1780755"/>
              <a:ext cx="2219648" cy="1754326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marL="457200" indent="-457200">
                <a:lnSpc>
                  <a:spcPct val="150000"/>
                </a:lnSpc>
                <a:buFont typeface="Wingdings" charset="2"/>
                <a:buChar char="Ø"/>
              </a:pPr>
              <a:r>
                <a:rPr lang="it-IT" dirty="0" err="1" smtClean="0">
                  <a:latin typeface="Symbol" charset="2"/>
                  <a:ea typeface="Symbol" charset="2"/>
                  <a:cs typeface="Symbol" charset="2"/>
                </a:rPr>
                <a:t>D</a:t>
              </a:r>
              <a:r>
                <a:rPr lang="it-IT" dirty="0" err="1" smtClean="0">
                  <a:ea typeface="Symbol" charset="2"/>
                  <a:cs typeface="Symbol" charset="2"/>
                </a:rPr>
                <a:t>p</a:t>
              </a:r>
              <a:r>
                <a:rPr lang="en-US" dirty="0" smtClean="0"/>
                <a:t>/p </a:t>
              </a:r>
              <a:r>
                <a:rPr lang="en-US" dirty="0"/>
                <a:t>~ </a:t>
              </a:r>
              <a:r>
                <a:rPr lang="en-US" dirty="0" smtClean="0"/>
                <a:t>5 %</a:t>
              </a:r>
              <a:endParaRPr lang="en-US" dirty="0"/>
            </a:p>
            <a:p>
              <a:pPr marL="457200" indent="-457200">
                <a:lnSpc>
                  <a:spcPct val="150000"/>
                </a:lnSpc>
                <a:buFont typeface="Wingdings" charset="2"/>
                <a:buChar char="Ø"/>
              </a:pPr>
              <a:r>
                <a:rPr lang="it-IT" dirty="0">
                  <a:latin typeface="Symbol" charset="2"/>
                  <a:ea typeface="Symbol" charset="2"/>
                  <a:cs typeface="Symbol" charset="2"/>
                </a:rPr>
                <a:t>D </a:t>
              </a:r>
              <a:r>
                <a:rPr lang="it-IT" dirty="0" smtClean="0"/>
                <a:t>TOF </a:t>
              </a:r>
              <a:r>
                <a:rPr lang="en-US" dirty="0" smtClean="0"/>
                <a:t>~ 100 </a:t>
              </a:r>
              <a:r>
                <a:rPr lang="en-US" dirty="0" err="1" smtClean="0"/>
                <a:t>ps</a:t>
              </a:r>
              <a:endParaRPr lang="en-US" dirty="0" smtClean="0"/>
            </a:p>
            <a:p>
              <a:pPr marL="457200" indent="-457200">
                <a:lnSpc>
                  <a:spcPct val="150000"/>
                </a:lnSpc>
                <a:buFont typeface="Wingdings" charset="2"/>
                <a:buChar char="Ø"/>
              </a:pPr>
              <a:r>
                <a:rPr lang="it-IT" dirty="0" smtClean="0">
                  <a:latin typeface="Symbol" charset="2"/>
                  <a:ea typeface="Symbol" charset="2"/>
                  <a:cs typeface="Symbol" charset="2"/>
                </a:rPr>
                <a:t>D</a:t>
              </a:r>
              <a:r>
                <a:rPr lang="en-US" dirty="0" smtClean="0"/>
                <a:t> </a:t>
              </a:r>
              <a:r>
                <a:rPr lang="en-US" dirty="0" err="1"/>
                <a:t>E</a:t>
              </a:r>
              <a:r>
                <a:rPr lang="en-US" baseline="-25000" dirty="0" err="1"/>
                <a:t>kin</a:t>
              </a:r>
              <a:r>
                <a:rPr lang="en-US" baseline="-25000" dirty="0"/>
                <a:t> </a:t>
              </a:r>
              <a:r>
                <a:rPr lang="en-US" dirty="0"/>
                <a:t>/ </a:t>
              </a:r>
              <a:r>
                <a:rPr lang="en-US" dirty="0" err="1"/>
                <a:t>E</a:t>
              </a:r>
              <a:r>
                <a:rPr lang="en-US" baseline="-25000" dirty="0" err="1"/>
                <a:t>kin</a:t>
              </a:r>
              <a:r>
                <a:rPr lang="en-US" dirty="0" smtClean="0"/>
                <a:t> ~ 2 % </a:t>
              </a:r>
            </a:p>
            <a:p>
              <a:pPr marL="457200" indent="-457200">
                <a:lnSpc>
                  <a:spcPct val="150000"/>
                </a:lnSpc>
                <a:buFont typeface="Wingdings" charset="2"/>
                <a:buChar char="Ø"/>
              </a:pPr>
              <a:r>
                <a:rPr lang="el-GR" dirty="0" smtClean="0"/>
                <a:t>Δ</a:t>
              </a:r>
              <a:r>
                <a:rPr lang="it-IT" dirty="0" smtClean="0"/>
                <a:t>(d</a:t>
              </a:r>
              <a:r>
                <a:rPr lang="en-US" dirty="0" smtClean="0"/>
                <a:t>E)/</a:t>
              </a:r>
              <a:r>
                <a:rPr lang="it-IT" dirty="0"/>
                <a:t>d</a:t>
              </a:r>
              <a:r>
                <a:rPr lang="en-US" dirty="0" smtClean="0"/>
                <a:t>E ~ 2 %</a:t>
              </a:r>
              <a:endParaRPr lang="en-US" dirty="0"/>
            </a:p>
          </p:txBody>
        </p:sp>
        <p:sp>
          <p:nvSpPr>
            <p:cNvPr id="14" name="Title 1"/>
            <p:cNvSpPr txBox="1">
              <a:spLocks/>
            </p:cNvSpPr>
            <p:nvPr/>
          </p:nvSpPr>
          <p:spPr>
            <a:xfrm>
              <a:off x="0" y="1406403"/>
              <a:ext cx="3358092" cy="49434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b="1" dirty="0" smtClean="0">
                  <a:solidFill>
                    <a:srgbClr val="C00000"/>
                  </a:solidFill>
                </a:rPr>
                <a:t>Required performances</a:t>
              </a:r>
              <a:endParaRPr lang="en-US" sz="2400" b="1" dirty="0">
                <a:solidFill>
                  <a:srgbClr val="C00000"/>
                </a:solidFill>
              </a:endParaRPr>
            </a:p>
          </p:txBody>
        </p:sp>
        <p:sp>
          <p:nvSpPr>
            <p:cNvPr id="15" name="Rettangolo 14"/>
            <p:cNvSpPr/>
            <p:nvPr/>
          </p:nvSpPr>
          <p:spPr>
            <a:xfrm>
              <a:off x="0" y="1389166"/>
              <a:ext cx="3111500" cy="2180814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777288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0754" y="-111927"/>
            <a:ext cx="8777903" cy="929617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+mn-lt"/>
              </a:rPr>
              <a:t>Nuclear fragmentation:  target and beam</a:t>
            </a:r>
            <a:endParaRPr lang="en-US" sz="3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82137" y="6339089"/>
            <a:ext cx="2743200" cy="365125"/>
          </a:xfrm>
        </p:spPr>
        <p:txBody>
          <a:bodyPr/>
          <a:lstStyle/>
          <a:p>
            <a:fld id="{0125024E-5463-9D49-938E-E00E1FB39A42}" type="slidenum">
              <a:rPr lang="en-US" smtClean="0"/>
              <a:t>3</a:t>
            </a:fld>
            <a:endParaRPr lang="en-US" dirty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38" y="3351235"/>
            <a:ext cx="4030852" cy="3966185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0422" y="3432288"/>
            <a:ext cx="4484915" cy="3425712"/>
          </a:xfrm>
          <a:prstGeom prst="rect">
            <a:avLst/>
          </a:prstGeom>
        </p:spPr>
      </p:pic>
      <p:sp>
        <p:nvSpPr>
          <p:cNvPr id="16" name="Rettangolo 15"/>
          <p:cNvSpPr/>
          <p:nvPr/>
        </p:nvSpPr>
        <p:spPr>
          <a:xfrm>
            <a:off x="36386" y="1319910"/>
            <a:ext cx="5869739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rgbClr val="BF0000"/>
                </a:solidFill>
              </a:rPr>
              <a:t>T</a:t>
            </a:r>
            <a:r>
              <a:rPr lang="it-IT" sz="2000" dirty="0" smtClean="0">
                <a:solidFill>
                  <a:srgbClr val="BF0000"/>
                </a:solidFill>
              </a:rPr>
              <a:t>arget </a:t>
            </a:r>
            <a:r>
              <a:rPr lang="it-IT" sz="2000" dirty="0" err="1">
                <a:solidFill>
                  <a:srgbClr val="BF0000"/>
                </a:solidFill>
              </a:rPr>
              <a:t>fragmentation</a:t>
            </a:r>
            <a:r>
              <a:rPr lang="it-IT" sz="2000" dirty="0">
                <a:solidFill>
                  <a:srgbClr val="BF0000"/>
                </a:solidFill>
              </a:rPr>
              <a:t> </a:t>
            </a:r>
            <a:endParaRPr lang="it-IT" sz="2000" dirty="0"/>
          </a:p>
          <a:p>
            <a:pPr>
              <a:buFont typeface="Arial" charset="0"/>
              <a:buChar char="•"/>
            </a:pPr>
            <a:r>
              <a:rPr lang="en-GB" sz="2000" dirty="0" smtClean="0"/>
              <a:t> Small range fragments (~tens of </a:t>
            </a:r>
            <a:r>
              <a:rPr lang="en-GB" sz="2000" dirty="0" err="1" smtClean="0"/>
              <a:t>μm</a:t>
            </a:r>
            <a:r>
              <a:rPr lang="en-GB" sz="2000" dirty="0" smtClean="0"/>
              <a:t>) </a:t>
            </a:r>
          </a:p>
          <a:p>
            <a:pPr>
              <a:buFont typeface="Arial" charset="0"/>
              <a:buChar char="•"/>
            </a:pPr>
            <a:r>
              <a:rPr lang="en-GB" sz="2000" dirty="0" smtClean="0"/>
              <a:t> Missing experimental data for heavy fragments (</a:t>
            </a:r>
            <a:r>
              <a:rPr lang="en-US" sz="2000" b="1" dirty="0"/>
              <a:t>He, C, Be, O, </a:t>
            </a:r>
            <a:r>
              <a:rPr lang="en-US" sz="2000" b="1" dirty="0" smtClean="0"/>
              <a:t>N) </a:t>
            </a:r>
            <a:r>
              <a:rPr lang="en-US" sz="2000" dirty="0" smtClean="0"/>
              <a:t>having the greatest contribution to the dose </a:t>
            </a:r>
            <a:r>
              <a:rPr lang="en-GB" sz="2000" dirty="0" smtClean="0"/>
              <a:t> </a:t>
            </a:r>
          </a:p>
          <a:p>
            <a:pPr>
              <a:buFont typeface="Arial" charset="0"/>
              <a:buChar char="•"/>
            </a:pPr>
            <a:r>
              <a:rPr lang="en-GB" sz="2000" dirty="0" smtClean="0"/>
              <a:t> Increase of biological damage (~10%) in the entrance    channel (</a:t>
            </a:r>
            <a:r>
              <a:rPr lang="en-GB" sz="2000" dirty="0" err="1" smtClean="0"/>
              <a:t>Grun</a:t>
            </a:r>
            <a:r>
              <a:rPr lang="en-GB" sz="2000" dirty="0" smtClean="0"/>
              <a:t> 2013) </a:t>
            </a:r>
          </a:p>
          <a:p>
            <a:endParaRPr lang="en-GB" sz="1600" dirty="0">
              <a:effectLst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977375" y="785137"/>
            <a:ext cx="1928551" cy="4261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0000FF"/>
                </a:solidFill>
                <a:latin typeface="+mn-lt"/>
              </a:rPr>
              <a:t>Proton Beam</a:t>
            </a:r>
            <a:endParaRPr lang="en-US" sz="24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7058620" y="784195"/>
            <a:ext cx="2759939" cy="4261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0000FF"/>
                </a:solidFill>
                <a:latin typeface="+mn-lt"/>
              </a:rPr>
              <a:t>Charged particle</a:t>
            </a:r>
            <a:endParaRPr lang="en-US" sz="24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6410752" y="1319910"/>
            <a:ext cx="59483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err="1" smtClean="0">
                <a:solidFill>
                  <a:srgbClr val="BF0000"/>
                </a:solidFill>
                <a:latin typeface="HappyMonkey" charset="0"/>
              </a:rPr>
              <a:t>Beam</a:t>
            </a:r>
            <a:r>
              <a:rPr lang="it-IT" sz="2000" dirty="0" smtClean="0">
                <a:solidFill>
                  <a:srgbClr val="BF0000"/>
                </a:solidFill>
                <a:latin typeface="HappyMonkey" charset="0"/>
              </a:rPr>
              <a:t> and target </a:t>
            </a:r>
            <a:r>
              <a:rPr lang="it-IT" sz="2000" dirty="0" err="1">
                <a:solidFill>
                  <a:srgbClr val="BF0000"/>
                </a:solidFill>
                <a:latin typeface="HappyMonkey" charset="0"/>
              </a:rPr>
              <a:t>fragmentation</a:t>
            </a:r>
            <a:r>
              <a:rPr lang="it-IT" sz="2000" dirty="0">
                <a:solidFill>
                  <a:srgbClr val="BF0000"/>
                </a:solidFill>
                <a:latin typeface="HappyMonkey" charset="0"/>
              </a:rPr>
              <a:t> </a:t>
            </a:r>
            <a:endParaRPr lang="it-IT" sz="2000" dirty="0"/>
          </a:p>
          <a:p>
            <a:pPr marL="20638">
              <a:buFont typeface="Arial" charset="0"/>
              <a:buChar char="•"/>
            </a:pPr>
            <a:r>
              <a:rPr lang="en-GB" sz="2000" dirty="0" smtClean="0"/>
              <a:t> Fragments have the same velocity of the beam, but the lower mass allows longer range producing tail </a:t>
            </a:r>
            <a:r>
              <a:rPr lang="en-GB" sz="2000" dirty="0"/>
              <a:t>beyond the Bragg </a:t>
            </a:r>
            <a:r>
              <a:rPr lang="en-GB" sz="2000" dirty="0" smtClean="0"/>
              <a:t>peak</a:t>
            </a:r>
          </a:p>
          <a:p>
            <a:pPr marL="20638">
              <a:buFont typeface="Arial" charset="0"/>
              <a:buChar char="•"/>
            </a:pPr>
            <a:r>
              <a:rPr lang="en-GB" sz="2000" dirty="0" smtClean="0"/>
              <a:t> Scarce validation data for </a:t>
            </a:r>
            <a:r>
              <a:rPr lang="en-GB" sz="2000" baseline="30000" dirty="0" smtClean="0"/>
              <a:t>12</a:t>
            </a:r>
            <a:r>
              <a:rPr lang="en-GB" sz="2000" dirty="0" smtClean="0"/>
              <a:t>C clinical beam</a:t>
            </a:r>
          </a:p>
          <a:p>
            <a:pPr marL="20638">
              <a:buFont typeface="Arial" charset="0"/>
              <a:buChar char="•"/>
            </a:pPr>
            <a:r>
              <a:rPr lang="en-GB" sz="2000" dirty="0" smtClean="0"/>
              <a:t> New beams (</a:t>
            </a:r>
            <a:r>
              <a:rPr lang="en-GB" sz="2000" baseline="30000" dirty="0" smtClean="0"/>
              <a:t>4</a:t>
            </a:r>
            <a:r>
              <a:rPr lang="en-GB" sz="2000" dirty="0" smtClean="0"/>
              <a:t>He and </a:t>
            </a:r>
            <a:r>
              <a:rPr lang="en-GB" sz="2000" baseline="30000" dirty="0" smtClean="0"/>
              <a:t>16</a:t>
            </a:r>
            <a:r>
              <a:rPr lang="en-GB" sz="2000" dirty="0" smtClean="0"/>
              <a:t>O) to be study</a:t>
            </a:r>
            <a:endParaRPr lang="en-GB" sz="2000" dirty="0">
              <a:effectLst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4449918" y="3952610"/>
            <a:ext cx="28598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C00000"/>
                </a:solidFill>
                <a:ea typeface="Calibri" charset="0"/>
                <a:cs typeface="Times" charset="0"/>
              </a:rPr>
              <a:t>M</a:t>
            </a:r>
            <a:r>
              <a:rPr lang="en-GB" sz="2000" dirty="0" smtClean="0">
                <a:solidFill>
                  <a:srgbClr val="C00000"/>
                </a:solidFill>
                <a:ea typeface="Calibri" charset="0"/>
                <a:cs typeface="Times" charset="0"/>
              </a:rPr>
              <a:t>easurements </a:t>
            </a:r>
            <a:r>
              <a:rPr lang="en-GB" sz="2000" dirty="0">
                <a:solidFill>
                  <a:srgbClr val="C00000"/>
                </a:solidFill>
                <a:ea typeface="Calibri" charset="0"/>
                <a:cs typeface="Times" charset="0"/>
              </a:rPr>
              <a:t>of nuclear fragmentation cross </a:t>
            </a:r>
            <a:r>
              <a:rPr lang="en-GB" sz="2000" dirty="0" smtClean="0">
                <a:solidFill>
                  <a:srgbClr val="C00000"/>
                </a:solidFill>
                <a:ea typeface="Calibri" charset="0"/>
                <a:cs typeface="Times" charset="0"/>
              </a:rPr>
              <a:t>sections  </a:t>
            </a:r>
          </a:p>
          <a:p>
            <a:pPr algn="ctr"/>
            <a:r>
              <a:rPr lang="en-GB" sz="2000" dirty="0" smtClean="0">
                <a:ea typeface="Calibri" charset="0"/>
                <a:cs typeface="Times" charset="0"/>
              </a:rPr>
              <a:t>useful </a:t>
            </a:r>
            <a:r>
              <a:rPr lang="en-GB" sz="2000" dirty="0">
                <a:ea typeface="Calibri" charset="0"/>
                <a:cs typeface="Times" charset="0"/>
              </a:rPr>
              <a:t>to develop a new generation of biologically oriented Treatment Planning Systems for proton and ion </a:t>
            </a:r>
            <a:r>
              <a:rPr lang="en-GB" sz="2000" dirty="0" smtClean="0">
                <a:ea typeface="Calibri" charset="0"/>
                <a:cs typeface="Times" charset="0"/>
              </a:rPr>
              <a:t>therapy</a:t>
            </a:r>
            <a:endParaRPr lang="it-IT" sz="20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77375" y="6431837"/>
            <a:ext cx="2759939" cy="4261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92D050"/>
                </a:solidFill>
                <a:latin typeface="+mn-lt"/>
              </a:rPr>
              <a:t>200 MeV Proton</a:t>
            </a:r>
            <a:endParaRPr lang="en-US" sz="2400" dirty="0">
              <a:solidFill>
                <a:srgbClr val="92D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357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86392" y="0"/>
            <a:ext cx="10515600" cy="1325563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FOOT Detector: redundant measurements 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7" name="Content Placeholder 55"/>
          <p:cNvSpPr txBox="1">
            <a:spLocks/>
          </p:cNvSpPr>
          <p:nvPr/>
        </p:nvSpPr>
        <p:spPr>
          <a:xfrm>
            <a:off x="2869709" y="3361213"/>
            <a:ext cx="11846735" cy="130045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Ø"/>
            </a:pPr>
            <a:endParaRPr lang="it-IT" sz="2400" dirty="0" smtClean="0"/>
          </a:p>
          <a:p>
            <a:pPr>
              <a:buClr>
                <a:srgbClr val="C00000"/>
              </a:buClr>
              <a:buFont typeface="Wingdings" charset="2"/>
              <a:buChar char="Ø"/>
            </a:pPr>
            <a:r>
              <a:rPr lang="it-IT" sz="2400" dirty="0"/>
              <a:t>T</a:t>
            </a:r>
            <a:r>
              <a:rPr lang="it-IT" sz="2400" dirty="0" smtClean="0"/>
              <a:t>he </a:t>
            </a:r>
            <a:r>
              <a:rPr lang="it-IT" sz="2400" dirty="0" err="1" smtClean="0"/>
              <a:t>fragments</a:t>
            </a:r>
            <a:r>
              <a:rPr lang="it-IT" sz="2400" dirty="0" smtClean="0"/>
              <a:t> mass A can </a:t>
            </a:r>
            <a:r>
              <a:rPr lang="it-IT" sz="2400" dirty="0"/>
              <a:t>be </a:t>
            </a:r>
            <a:r>
              <a:rPr lang="it-IT" sz="2400" dirty="0" err="1" smtClean="0"/>
              <a:t>determined</a:t>
            </a:r>
            <a:r>
              <a:rPr lang="it-IT" sz="2400" dirty="0" smtClean="0"/>
              <a:t> by:</a:t>
            </a:r>
          </a:p>
          <a:p>
            <a:pPr>
              <a:buClr>
                <a:srgbClr val="C00000"/>
              </a:buClr>
              <a:buFont typeface="Arial" charset="0"/>
              <a:buChar char="•"/>
            </a:pPr>
            <a:r>
              <a:rPr lang="it-IT" sz="2000" dirty="0" err="1" smtClean="0"/>
              <a:t>measuring</a:t>
            </a:r>
            <a:r>
              <a:rPr lang="it-IT" sz="2000" dirty="0" smtClean="0"/>
              <a:t> </a:t>
            </a:r>
            <a:r>
              <a:rPr lang="it-IT" sz="2000" i="1" dirty="0" smtClean="0">
                <a:solidFill>
                  <a:srgbClr val="C00000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it-IT" sz="2000" dirty="0" smtClean="0"/>
              <a:t> </a:t>
            </a:r>
            <a:r>
              <a:rPr lang="it-IT" sz="2000" dirty="0"/>
              <a:t>and </a:t>
            </a:r>
            <a:r>
              <a:rPr lang="it-IT" sz="2000" i="1" dirty="0" err="1">
                <a:solidFill>
                  <a:srgbClr val="C00000"/>
                </a:solidFill>
              </a:rPr>
              <a:t>p</a:t>
            </a:r>
            <a:r>
              <a:rPr lang="it-IT" sz="2000" dirty="0"/>
              <a:t> </a:t>
            </a:r>
            <a:r>
              <a:rPr lang="it-IT" sz="2000" dirty="0" err="1"/>
              <a:t>respectively</a:t>
            </a:r>
            <a:r>
              <a:rPr lang="it-IT" sz="2000" dirty="0"/>
              <a:t> from the </a:t>
            </a:r>
            <a:r>
              <a:rPr lang="it-IT" sz="2000" dirty="0">
                <a:solidFill>
                  <a:srgbClr val="C00000"/>
                </a:solidFill>
              </a:rPr>
              <a:t>TOF</a:t>
            </a:r>
            <a:r>
              <a:rPr lang="it-IT" sz="2000" dirty="0"/>
              <a:t> and the </a:t>
            </a:r>
            <a:r>
              <a:rPr lang="it-IT" sz="2000" dirty="0" err="1" smtClean="0">
                <a:solidFill>
                  <a:srgbClr val="C00000"/>
                </a:solidFill>
              </a:rPr>
              <a:t>magnetic</a:t>
            </a:r>
            <a:r>
              <a:rPr lang="it-IT" sz="2000" dirty="0" smtClean="0">
                <a:solidFill>
                  <a:srgbClr val="C00000"/>
                </a:solidFill>
              </a:rPr>
              <a:t> </a:t>
            </a:r>
            <a:r>
              <a:rPr lang="it-IT" sz="2000" dirty="0" err="1" smtClean="0">
                <a:solidFill>
                  <a:srgbClr val="C00000"/>
                </a:solidFill>
              </a:rPr>
              <a:t>spectrometer</a:t>
            </a:r>
            <a:endParaRPr lang="it-IT" sz="2000" dirty="0" smtClean="0">
              <a:solidFill>
                <a:srgbClr val="C00000"/>
              </a:solidFill>
            </a:endParaRPr>
          </a:p>
          <a:p>
            <a:pPr>
              <a:buClr>
                <a:srgbClr val="C00000"/>
              </a:buClr>
              <a:buFont typeface="Arial" charset="0"/>
              <a:buChar char="•"/>
            </a:pPr>
            <a:r>
              <a:rPr lang="it-IT" sz="2000" dirty="0" err="1" smtClean="0"/>
              <a:t>measuring</a:t>
            </a:r>
            <a:r>
              <a:rPr lang="it-IT" sz="2000" dirty="0" smtClean="0"/>
              <a:t> </a:t>
            </a:r>
            <a:r>
              <a:rPr lang="it-IT" sz="2000" i="1" dirty="0" smtClean="0">
                <a:solidFill>
                  <a:srgbClr val="C00000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it-IT" sz="2000" dirty="0" smtClean="0"/>
              <a:t> </a:t>
            </a:r>
            <a:r>
              <a:rPr lang="it-IT" sz="2000" dirty="0"/>
              <a:t>and </a:t>
            </a:r>
            <a:r>
              <a:rPr lang="it-IT" sz="2000" i="1" dirty="0" err="1">
                <a:solidFill>
                  <a:srgbClr val="C00000"/>
                </a:solidFill>
              </a:rPr>
              <a:t>E</a:t>
            </a:r>
            <a:r>
              <a:rPr lang="it-IT" sz="2000" i="1" baseline="-25000" dirty="0" err="1">
                <a:solidFill>
                  <a:srgbClr val="C00000"/>
                </a:solidFill>
              </a:rPr>
              <a:t>kin</a:t>
            </a:r>
            <a:r>
              <a:rPr lang="it-IT" sz="2000" dirty="0"/>
              <a:t> </a:t>
            </a:r>
            <a:r>
              <a:rPr lang="it-IT" sz="2000" dirty="0" err="1"/>
              <a:t>respectively</a:t>
            </a:r>
            <a:r>
              <a:rPr lang="it-IT" sz="2000" dirty="0"/>
              <a:t> from the </a:t>
            </a:r>
            <a:r>
              <a:rPr lang="it-IT" sz="2000" dirty="0">
                <a:solidFill>
                  <a:srgbClr val="C00000"/>
                </a:solidFill>
              </a:rPr>
              <a:t>TOF</a:t>
            </a:r>
            <a:r>
              <a:rPr lang="it-IT" sz="2000" dirty="0"/>
              <a:t> and the </a:t>
            </a:r>
            <a:r>
              <a:rPr lang="it-IT" sz="2000" dirty="0" err="1" smtClean="0">
                <a:solidFill>
                  <a:srgbClr val="C00000"/>
                </a:solidFill>
              </a:rPr>
              <a:t>calorimeter</a:t>
            </a:r>
            <a:endParaRPr lang="it-IT" sz="2000" dirty="0" smtClean="0">
              <a:solidFill>
                <a:srgbClr val="C00000"/>
              </a:solidFill>
            </a:endParaRPr>
          </a:p>
          <a:p>
            <a:pPr>
              <a:buClr>
                <a:srgbClr val="C00000"/>
              </a:buClr>
              <a:buFont typeface="Arial" charset="0"/>
              <a:buChar char="•"/>
            </a:pPr>
            <a:r>
              <a:rPr lang="it-IT" sz="2000" dirty="0" err="1"/>
              <a:t>measuring</a:t>
            </a:r>
            <a:r>
              <a:rPr lang="it-IT" sz="2000" dirty="0"/>
              <a:t> </a:t>
            </a:r>
            <a:r>
              <a:rPr lang="it-IT" sz="2000" i="1" dirty="0" err="1" smtClean="0">
                <a:solidFill>
                  <a:srgbClr val="C00000"/>
                </a:solidFill>
                <a:ea typeface="Symbol" charset="2"/>
                <a:cs typeface="Symbol" charset="2"/>
              </a:rPr>
              <a:t>p</a:t>
            </a:r>
            <a:r>
              <a:rPr lang="it-IT" sz="2000" dirty="0" smtClean="0"/>
              <a:t> </a:t>
            </a:r>
            <a:r>
              <a:rPr lang="it-IT" sz="2000" dirty="0"/>
              <a:t>and </a:t>
            </a:r>
            <a:r>
              <a:rPr lang="it-IT" sz="2000" i="1" dirty="0" err="1">
                <a:solidFill>
                  <a:srgbClr val="C00000"/>
                </a:solidFill>
              </a:rPr>
              <a:t>E</a:t>
            </a:r>
            <a:r>
              <a:rPr lang="it-IT" sz="2000" i="1" baseline="-25000" dirty="0" err="1">
                <a:solidFill>
                  <a:srgbClr val="C00000"/>
                </a:solidFill>
              </a:rPr>
              <a:t>kin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/>
              <a:t>respectively</a:t>
            </a:r>
            <a:r>
              <a:rPr lang="it-IT" sz="2000" dirty="0"/>
              <a:t> from the </a:t>
            </a:r>
            <a:r>
              <a:rPr lang="it-IT" sz="2000" dirty="0" err="1">
                <a:solidFill>
                  <a:srgbClr val="C00000"/>
                </a:solidFill>
              </a:rPr>
              <a:t>magnetic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spectrometer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/>
              <a:t>and the </a:t>
            </a:r>
            <a:r>
              <a:rPr lang="it-IT" sz="2000" dirty="0" err="1">
                <a:solidFill>
                  <a:srgbClr val="C00000"/>
                </a:solidFill>
              </a:rPr>
              <a:t>calorimeter</a:t>
            </a:r>
            <a:endParaRPr lang="it-IT" sz="20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it-IT" sz="2400" dirty="0" smtClean="0"/>
          </a:p>
          <a:p>
            <a:pPr marL="0" indent="0">
              <a:buNone/>
            </a:pPr>
            <a:r>
              <a:rPr lang="it-IT" sz="2400" dirty="0"/>
              <a:t>	</a:t>
            </a:r>
            <a:endParaRPr lang="it-IT" sz="2400" dirty="0" smtClean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>
          <a:xfrm>
            <a:off x="9183806" y="6364046"/>
            <a:ext cx="2743200" cy="365125"/>
          </a:xfrm>
        </p:spPr>
        <p:txBody>
          <a:bodyPr/>
          <a:lstStyle/>
          <a:p>
            <a:fld id="{22BEDD1C-1313-B943-B62E-5BABB1ABF058}" type="slidenum">
              <a:rPr lang="it-IT" smtClean="0"/>
              <a:t>30</a:t>
            </a:fld>
            <a:endParaRPr lang="it-IT"/>
          </a:p>
        </p:txBody>
      </p:sp>
      <p:sp>
        <p:nvSpPr>
          <p:cNvPr id="5" name="Content Placeholder 55"/>
          <p:cNvSpPr txBox="1">
            <a:spLocks/>
          </p:cNvSpPr>
          <p:nvPr/>
        </p:nvSpPr>
        <p:spPr>
          <a:xfrm>
            <a:off x="155084" y="1042930"/>
            <a:ext cx="9188941" cy="130045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00000"/>
              </a:buClr>
              <a:buFont typeface="Wingdings" charset="2"/>
              <a:buChar char="Ø"/>
            </a:pPr>
            <a:r>
              <a:rPr lang="it-IT" sz="2400" dirty="0" smtClean="0"/>
              <a:t>The </a:t>
            </a:r>
            <a:r>
              <a:rPr lang="it-IT" sz="2400" dirty="0" err="1" smtClean="0">
                <a:solidFill>
                  <a:srgbClr val="C00000"/>
                </a:solidFill>
              </a:rPr>
              <a:t>Z</a:t>
            </a:r>
            <a:r>
              <a:rPr lang="it-IT" sz="2400" dirty="0" smtClean="0"/>
              <a:t> </a:t>
            </a:r>
            <a:r>
              <a:rPr lang="it-IT" sz="2400" dirty="0" err="1" smtClean="0"/>
              <a:t>fragments</a:t>
            </a:r>
            <a:r>
              <a:rPr lang="it-IT" sz="2400" dirty="0" smtClean="0"/>
              <a:t> can be </a:t>
            </a:r>
            <a:r>
              <a:rPr lang="it-IT" sz="2400" dirty="0" err="1" smtClean="0"/>
              <a:t>reconstructed</a:t>
            </a:r>
            <a:r>
              <a:rPr lang="it-IT" sz="2400" dirty="0" smtClean="0"/>
              <a:t> by the </a:t>
            </a:r>
            <a:r>
              <a:rPr lang="it-IT" sz="2400" dirty="0" err="1" smtClean="0"/>
              <a:t>Bethe</a:t>
            </a:r>
            <a:r>
              <a:rPr lang="it-IT" sz="2400" dirty="0" smtClean="0"/>
              <a:t>-Bloch </a:t>
            </a:r>
            <a:r>
              <a:rPr lang="it-IT" sz="2400" dirty="0" err="1" smtClean="0"/>
              <a:t>equation</a:t>
            </a:r>
            <a:r>
              <a:rPr lang="it-IT" sz="2400" dirty="0" smtClean="0"/>
              <a:t> and by </a:t>
            </a:r>
            <a:r>
              <a:rPr lang="it-IT" sz="2400" dirty="0" err="1" smtClean="0"/>
              <a:t>measuring</a:t>
            </a:r>
            <a:r>
              <a:rPr lang="it-IT" sz="2400" dirty="0" smtClean="0"/>
              <a:t> the </a:t>
            </a:r>
            <a:r>
              <a:rPr lang="it-IT" sz="2400" dirty="0" err="1" smtClean="0"/>
              <a:t>energy</a:t>
            </a:r>
            <a:r>
              <a:rPr lang="it-IT" sz="2400" dirty="0" smtClean="0"/>
              <a:t> </a:t>
            </a:r>
            <a:r>
              <a:rPr lang="it-IT" sz="2400" dirty="0" err="1" smtClean="0"/>
              <a:t>deposited</a:t>
            </a:r>
            <a:r>
              <a:rPr lang="it-IT" sz="2400" dirty="0" smtClean="0"/>
              <a:t> in the </a:t>
            </a:r>
            <a:r>
              <a:rPr lang="it-IT" sz="2400" dirty="0" err="1" smtClean="0"/>
              <a:t>scintillator</a:t>
            </a:r>
            <a:r>
              <a:rPr lang="it-IT" sz="2400" dirty="0" smtClean="0"/>
              <a:t> detector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73" y="1766582"/>
            <a:ext cx="6731000" cy="11049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783" y="1322331"/>
            <a:ext cx="3282951" cy="2292406"/>
          </a:xfrm>
          <a:prstGeom prst="rect">
            <a:avLst/>
          </a:prstGeom>
        </p:spPr>
      </p:pic>
      <p:sp>
        <p:nvSpPr>
          <p:cNvPr id="9" name="Content Placeholder 55"/>
          <p:cNvSpPr txBox="1">
            <a:spLocks/>
          </p:cNvSpPr>
          <p:nvPr/>
        </p:nvSpPr>
        <p:spPr>
          <a:xfrm>
            <a:off x="155084" y="2686544"/>
            <a:ext cx="8203644" cy="39258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00000"/>
              </a:buClr>
              <a:buFont typeface="Wingdings" charset="2"/>
              <a:buChar char="Ø"/>
            </a:pPr>
            <a:r>
              <a:rPr lang="it-IT" sz="2400" dirty="0" smtClean="0"/>
              <a:t>The </a:t>
            </a:r>
            <a:r>
              <a:rPr lang="it-IT" sz="2400" dirty="0" err="1" smtClean="0"/>
              <a:t>reconstructed</a:t>
            </a:r>
            <a:r>
              <a:rPr lang="it-IT" sz="2400" dirty="0" smtClean="0"/>
              <a:t> </a:t>
            </a:r>
            <a:r>
              <a:rPr lang="it-IT" sz="2400" dirty="0" err="1" smtClean="0"/>
              <a:t>Z</a:t>
            </a:r>
            <a:r>
              <a:rPr lang="it-IT" sz="2400" dirty="0" smtClean="0"/>
              <a:t> </a:t>
            </a:r>
            <a:r>
              <a:rPr lang="it-IT" sz="2400" dirty="0" err="1"/>
              <a:t>r</a:t>
            </a:r>
            <a:r>
              <a:rPr lang="it-IT" sz="2400" dirty="0" err="1" smtClean="0"/>
              <a:t>esolution</a:t>
            </a:r>
            <a:r>
              <a:rPr lang="it-IT" sz="2400" dirty="0" smtClean="0"/>
              <a:t> </a:t>
            </a:r>
            <a:r>
              <a:rPr lang="it-IT" sz="2400" dirty="0" err="1" smtClean="0"/>
              <a:t>ranges</a:t>
            </a:r>
            <a:r>
              <a:rPr lang="it-IT" sz="2400" dirty="0" smtClean="0"/>
              <a:t> from 2% (</a:t>
            </a:r>
            <a:r>
              <a:rPr lang="it-IT" sz="2400" baseline="30000" dirty="0" smtClean="0"/>
              <a:t>16</a:t>
            </a:r>
            <a:r>
              <a:rPr lang="it-IT" sz="2400" dirty="0" smtClean="0"/>
              <a:t>O) to 5% (</a:t>
            </a:r>
            <a:r>
              <a:rPr lang="it-IT" sz="2400" baseline="30000" dirty="0" smtClean="0"/>
              <a:t>1</a:t>
            </a:r>
            <a:r>
              <a:rPr lang="it-IT" sz="2400" dirty="0" smtClean="0"/>
              <a:t>H)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2060"/>
            <a:ext cx="2889223" cy="2719822"/>
          </a:xfrm>
          <a:prstGeom prst="rect">
            <a:avLst/>
          </a:prstGeom>
        </p:spPr>
      </p:pic>
      <p:sp>
        <p:nvSpPr>
          <p:cNvPr id="10" name="Content Placeholder 55"/>
          <p:cNvSpPr txBox="1">
            <a:spLocks/>
          </p:cNvSpPr>
          <p:nvPr/>
        </p:nvSpPr>
        <p:spPr>
          <a:xfrm>
            <a:off x="2869709" y="5857397"/>
            <a:ext cx="4788391" cy="39258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00000"/>
              </a:buClr>
              <a:buFont typeface="Wingdings" charset="2"/>
              <a:buChar char="Ø"/>
            </a:pPr>
            <a:r>
              <a:rPr lang="it-IT" sz="2400" dirty="0" err="1"/>
              <a:t>R</a:t>
            </a:r>
            <a:r>
              <a:rPr lang="it-IT" sz="2400" dirty="0" err="1" smtClean="0"/>
              <a:t>esolution</a:t>
            </a:r>
            <a:r>
              <a:rPr lang="it-IT" sz="2400" dirty="0" smtClean="0"/>
              <a:t> for </a:t>
            </a:r>
            <a:r>
              <a:rPr lang="it-IT" sz="2400" dirty="0" err="1" smtClean="0"/>
              <a:t>heavy</a:t>
            </a:r>
            <a:r>
              <a:rPr lang="it-IT" sz="2400" dirty="0" smtClean="0"/>
              <a:t> </a:t>
            </a:r>
            <a:r>
              <a:rPr lang="it-IT" sz="2400" dirty="0" err="1" smtClean="0"/>
              <a:t>fragments</a:t>
            </a:r>
            <a:r>
              <a:rPr lang="it-IT" sz="2400" dirty="0" smtClean="0"/>
              <a:t> 4% </a:t>
            </a:r>
          </a:p>
        </p:txBody>
      </p:sp>
    </p:spTree>
    <p:extLst>
      <p:ext uri="{BB962C8B-B14F-4D97-AF65-F5344CB8AC3E}">
        <p14:creationId xmlns:p14="http://schemas.microsoft.com/office/powerpoint/2010/main" val="33774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86392" y="0"/>
            <a:ext cx="10515600" cy="1325563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FOOT Detector: simulation with FLUKA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936552" y="5434792"/>
            <a:ext cx="108152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Ø"/>
            </a:pPr>
            <a:endParaRPr lang="en-US" sz="3200" dirty="0"/>
          </a:p>
          <a:p>
            <a:r>
              <a:rPr lang="it-IT" sz="2400" dirty="0" err="1" smtClean="0"/>
              <a:t>Schematic</a:t>
            </a:r>
            <a:r>
              <a:rPr lang="it-IT" sz="2400" dirty="0" smtClean="0"/>
              <a:t> 2D </a:t>
            </a:r>
            <a:r>
              <a:rPr lang="it-IT" sz="2400" dirty="0" err="1" smtClean="0"/>
              <a:t>event</a:t>
            </a:r>
            <a:r>
              <a:rPr lang="it-IT" sz="2400" dirty="0" smtClean="0"/>
              <a:t> display of a </a:t>
            </a:r>
            <a:r>
              <a:rPr lang="it-IT" sz="2400" dirty="0" err="1" smtClean="0"/>
              <a:t>primary</a:t>
            </a:r>
            <a:r>
              <a:rPr lang="it-IT" sz="2400" dirty="0" smtClean="0"/>
              <a:t> </a:t>
            </a:r>
            <a:r>
              <a:rPr lang="it-IT" sz="2400" baseline="30000" dirty="0" smtClean="0"/>
              <a:t>16</a:t>
            </a:r>
            <a:r>
              <a:rPr lang="it-IT" sz="2400" dirty="0" smtClean="0"/>
              <a:t>O </a:t>
            </a:r>
            <a:r>
              <a:rPr lang="it-IT" sz="2400" dirty="0" err="1" smtClean="0"/>
              <a:t>ion</a:t>
            </a:r>
            <a:r>
              <a:rPr lang="it-IT" sz="2400" dirty="0" smtClean="0"/>
              <a:t> </a:t>
            </a:r>
            <a:r>
              <a:rPr lang="it-IT" sz="2400" dirty="0" err="1" smtClean="0"/>
              <a:t>interacting</a:t>
            </a:r>
            <a:r>
              <a:rPr lang="it-IT" sz="2400" dirty="0" smtClean="0"/>
              <a:t> in a </a:t>
            </a:r>
            <a:r>
              <a:rPr lang="it-IT" sz="2400" dirty="0" err="1" smtClean="0"/>
              <a:t>polyethylene</a:t>
            </a:r>
            <a:r>
              <a:rPr lang="it-IT" sz="2400" dirty="0" smtClean="0"/>
              <a:t> target</a:t>
            </a:r>
            <a:endParaRPr lang="en-US" sz="2400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316" y="1090801"/>
            <a:ext cx="8098797" cy="4689981"/>
          </a:xfrm>
          <a:prstGeom prst="rect">
            <a:avLst/>
          </a:prstGeom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9142862" y="6388899"/>
            <a:ext cx="2743200" cy="365125"/>
          </a:xfrm>
        </p:spPr>
        <p:txBody>
          <a:bodyPr/>
          <a:lstStyle/>
          <a:p>
            <a:fld id="{22BEDD1C-1313-B943-B62E-5BABB1ABF058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5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6871" y="473770"/>
            <a:ext cx="8657182" cy="929617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FOOT – </a:t>
            </a:r>
            <a:r>
              <a:rPr lang="en-US" sz="4000" dirty="0" err="1" smtClean="0">
                <a:solidFill>
                  <a:srgbClr val="C00000"/>
                </a:solidFill>
                <a:latin typeface="+mn-lt"/>
              </a:rPr>
              <a:t>FragmentatiOn</a:t>
            </a:r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 Of Target</a:t>
            </a:r>
            <a:br>
              <a:rPr lang="en-US" sz="4000" dirty="0" smtClean="0">
                <a:solidFill>
                  <a:srgbClr val="C00000"/>
                </a:solidFill>
                <a:latin typeface="+mn-lt"/>
              </a:rPr>
            </a:br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experiment founded by INFN in 2017 </a:t>
            </a:r>
            <a:endParaRPr lang="en-US" sz="4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810" y="6438042"/>
            <a:ext cx="2743200" cy="365125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5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318738" y="1749544"/>
            <a:ext cx="101433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it-IT" sz="2400" dirty="0" err="1"/>
              <a:t>Fragments</a:t>
            </a:r>
            <a:r>
              <a:rPr lang="it-IT" sz="2400" dirty="0"/>
              <a:t> production cross </a:t>
            </a:r>
            <a:r>
              <a:rPr lang="it-IT" sz="2400" dirty="0" err="1"/>
              <a:t>sections</a:t>
            </a:r>
            <a:r>
              <a:rPr lang="it-IT" sz="2400" dirty="0"/>
              <a:t> (</a:t>
            </a:r>
            <a:r>
              <a:rPr lang="it-IT" sz="2400" dirty="0" err="1"/>
              <a:t>at</a:t>
            </a:r>
            <a:r>
              <a:rPr lang="it-IT" sz="2400" dirty="0"/>
              <a:t> </a:t>
            </a:r>
            <a:r>
              <a:rPr lang="it-IT" sz="2400" dirty="0" err="1"/>
              <a:t>level</a:t>
            </a:r>
            <a:r>
              <a:rPr lang="it-IT" sz="2400" dirty="0"/>
              <a:t> of 5</a:t>
            </a:r>
            <a:r>
              <a:rPr lang="it-IT" sz="2400" dirty="0" smtClean="0"/>
              <a:t>%)</a:t>
            </a:r>
          </a:p>
          <a:p>
            <a:pPr marL="285750" indent="-285750">
              <a:buFont typeface="Courier New" charset="0"/>
              <a:buChar char="o"/>
            </a:pPr>
            <a:r>
              <a:rPr lang="it-IT" sz="2400" dirty="0" err="1" smtClean="0"/>
              <a:t>Fragments</a:t>
            </a:r>
            <a:r>
              <a:rPr lang="it-IT" sz="2400" dirty="0" smtClean="0"/>
              <a:t> </a:t>
            </a:r>
            <a:r>
              <a:rPr lang="it-IT" sz="2400" dirty="0" err="1"/>
              <a:t>energy</a:t>
            </a:r>
            <a:r>
              <a:rPr lang="it-IT" sz="2400" dirty="0"/>
              <a:t> </a:t>
            </a:r>
            <a:r>
              <a:rPr lang="it-IT" sz="2400" dirty="0" err="1"/>
              <a:t>spectra</a:t>
            </a:r>
            <a:r>
              <a:rPr lang="it-IT" sz="2400" dirty="0"/>
              <a:t> </a:t>
            </a:r>
            <a:r>
              <a:rPr lang="it-IT" sz="2400" dirty="0" err="1"/>
              <a:t>dσ</a:t>
            </a:r>
            <a:r>
              <a:rPr lang="it-IT" sz="2400" dirty="0"/>
              <a:t>/</a:t>
            </a:r>
            <a:r>
              <a:rPr lang="it-IT" sz="2400" dirty="0" err="1"/>
              <a:t>dE</a:t>
            </a:r>
            <a:r>
              <a:rPr lang="it-IT" sz="2400" dirty="0"/>
              <a:t> (</a:t>
            </a:r>
            <a:r>
              <a:rPr lang="it-IT" sz="2400" dirty="0" err="1"/>
              <a:t>energy</a:t>
            </a:r>
            <a:r>
              <a:rPr lang="it-IT" sz="2400" dirty="0"/>
              <a:t> </a:t>
            </a:r>
            <a:r>
              <a:rPr lang="it-IT" sz="2400" dirty="0" err="1"/>
              <a:t>resolution</a:t>
            </a:r>
            <a:r>
              <a:rPr lang="it-IT" sz="2400" dirty="0"/>
              <a:t> ~1 </a:t>
            </a:r>
            <a:r>
              <a:rPr lang="it-IT" sz="2400" dirty="0" err="1"/>
              <a:t>MeV</a:t>
            </a:r>
            <a:r>
              <a:rPr lang="it-IT" sz="2400" dirty="0"/>
              <a:t>/u) </a:t>
            </a:r>
            <a:endParaRPr lang="it-IT" sz="2400" dirty="0" smtClean="0"/>
          </a:p>
          <a:p>
            <a:pPr marL="285750" indent="-285750">
              <a:buFont typeface="Courier New" charset="0"/>
              <a:buChar char="o"/>
            </a:pPr>
            <a:r>
              <a:rPr lang="it-IT" sz="2400" dirty="0" err="1" smtClean="0"/>
              <a:t>Charge</a:t>
            </a:r>
            <a:r>
              <a:rPr lang="it-IT" sz="2400" dirty="0" smtClean="0"/>
              <a:t> </a:t>
            </a:r>
            <a:r>
              <a:rPr lang="it-IT" sz="2400" dirty="0"/>
              <a:t>ID (</a:t>
            </a:r>
            <a:r>
              <a:rPr lang="it-IT" sz="2400" dirty="0" err="1"/>
              <a:t>at</a:t>
            </a:r>
            <a:r>
              <a:rPr lang="it-IT" sz="2400" dirty="0"/>
              <a:t> the </a:t>
            </a:r>
            <a:r>
              <a:rPr lang="it-IT" sz="2400" dirty="0" err="1"/>
              <a:t>level</a:t>
            </a:r>
            <a:r>
              <a:rPr lang="it-IT" sz="2400" dirty="0"/>
              <a:t> of 2-3</a:t>
            </a:r>
            <a:r>
              <a:rPr lang="it-IT" sz="2400" dirty="0" smtClean="0"/>
              <a:t>%)</a:t>
            </a:r>
          </a:p>
          <a:p>
            <a:pPr marL="285750" indent="-285750">
              <a:buFont typeface="Courier New" charset="0"/>
              <a:buChar char="o"/>
            </a:pPr>
            <a:r>
              <a:rPr lang="it-IT" sz="2400" dirty="0" err="1" smtClean="0"/>
              <a:t>Isotopic</a:t>
            </a:r>
            <a:r>
              <a:rPr lang="it-IT" sz="2400" dirty="0" smtClean="0"/>
              <a:t> </a:t>
            </a:r>
            <a:r>
              <a:rPr lang="it-IT" sz="2400" dirty="0"/>
              <a:t>ID (</a:t>
            </a:r>
            <a:r>
              <a:rPr lang="it-IT" sz="2400" dirty="0" err="1"/>
              <a:t>at</a:t>
            </a:r>
            <a:r>
              <a:rPr lang="it-IT" sz="2400" dirty="0"/>
              <a:t> the </a:t>
            </a:r>
            <a:r>
              <a:rPr lang="it-IT" sz="2400" dirty="0" err="1"/>
              <a:t>level</a:t>
            </a:r>
            <a:r>
              <a:rPr lang="it-IT" sz="2400" dirty="0"/>
              <a:t> of 5%) </a:t>
            </a:r>
            <a:endParaRPr lang="it-IT" sz="2400" dirty="0">
              <a:effectLst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318738" y="3319204"/>
            <a:ext cx="1164236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C00000"/>
              </a:buClr>
              <a:buFont typeface="Courier New" charset="0"/>
              <a:buChar char="o"/>
            </a:pPr>
            <a:r>
              <a:rPr lang="it-IT" sz="2200" dirty="0" smtClean="0"/>
              <a:t>Data </a:t>
            </a:r>
            <a:r>
              <a:rPr lang="it-IT" sz="2200" dirty="0" err="1" smtClean="0"/>
              <a:t>taking</a:t>
            </a:r>
            <a:r>
              <a:rPr lang="it-IT" sz="2200" dirty="0" smtClean="0"/>
              <a:t> for </a:t>
            </a:r>
            <a:r>
              <a:rPr lang="it-IT" sz="2200" dirty="0" err="1" smtClean="0"/>
              <a:t>beams</a:t>
            </a:r>
            <a:r>
              <a:rPr lang="it-IT" sz="2200" dirty="0" smtClean="0"/>
              <a:t> </a:t>
            </a:r>
            <a:r>
              <a:rPr lang="it-IT" sz="2200" dirty="0" err="1" smtClean="0"/>
              <a:t>at</a:t>
            </a:r>
            <a:r>
              <a:rPr lang="it-IT" sz="2200" dirty="0" smtClean="0"/>
              <a:t> </a:t>
            </a:r>
            <a:r>
              <a:rPr lang="it-IT" sz="2200" dirty="0" err="1" smtClean="0"/>
              <a:t>therapeutic</a:t>
            </a:r>
            <a:r>
              <a:rPr lang="it-IT" sz="2200" dirty="0" smtClean="0"/>
              <a:t> </a:t>
            </a:r>
            <a:r>
              <a:rPr lang="it-IT" sz="2200" dirty="0" err="1" smtClean="0"/>
              <a:t>energies</a:t>
            </a:r>
            <a:r>
              <a:rPr lang="it-IT" sz="2200" dirty="0" smtClean="0"/>
              <a:t> and </a:t>
            </a:r>
            <a:r>
              <a:rPr lang="it-IT" sz="2200" dirty="0" err="1" smtClean="0"/>
              <a:t>at</a:t>
            </a:r>
            <a:r>
              <a:rPr lang="it-IT" sz="2200" dirty="0" smtClean="0"/>
              <a:t> high </a:t>
            </a:r>
            <a:r>
              <a:rPr lang="it-IT" sz="2200" dirty="0" err="1" smtClean="0"/>
              <a:t>energy</a:t>
            </a:r>
            <a:r>
              <a:rPr lang="it-IT" sz="2200" dirty="0" smtClean="0"/>
              <a:t> (</a:t>
            </a:r>
            <a:r>
              <a:rPr lang="it-IT" sz="2200" dirty="0" err="1" smtClean="0">
                <a:solidFill>
                  <a:srgbClr val="0000FF"/>
                </a:solidFill>
              </a:rPr>
              <a:t>space</a:t>
            </a:r>
            <a:r>
              <a:rPr lang="it-IT" sz="2200" dirty="0" smtClean="0">
                <a:solidFill>
                  <a:srgbClr val="0000FF"/>
                </a:solidFill>
              </a:rPr>
              <a:t> </a:t>
            </a:r>
            <a:r>
              <a:rPr lang="it-IT" sz="2200" dirty="0" err="1" smtClean="0">
                <a:solidFill>
                  <a:srgbClr val="0000FF"/>
                </a:solidFill>
              </a:rPr>
              <a:t>radioprotection</a:t>
            </a:r>
            <a:r>
              <a:rPr lang="it-IT" sz="2200" dirty="0" smtClean="0"/>
              <a:t>): </a:t>
            </a:r>
          </a:p>
          <a:p>
            <a:pPr marL="742950" lvl="1" indent="-285750">
              <a:buClr>
                <a:srgbClr val="C00000"/>
              </a:buClr>
              <a:buFont typeface="Courier New" charset="0"/>
              <a:buChar char="o"/>
            </a:pPr>
            <a:r>
              <a:rPr lang="it-IT" sz="2200" dirty="0" smtClean="0"/>
              <a:t>200 </a:t>
            </a:r>
            <a:r>
              <a:rPr lang="it-IT" sz="2200" dirty="0" err="1" smtClean="0"/>
              <a:t>MeV</a:t>
            </a:r>
            <a:r>
              <a:rPr lang="it-IT" sz="2200" dirty="0" smtClean="0"/>
              <a:t> for </a:t>
            </a:r>
            <a:r>
              <a:rPr lang="it-IT" sz="2200" dirty="0" err="1" smtClean="0"/>
              <a:t>protons</a:t>
            </a:r>
            <a:r>
              <a:rPr lang="it-IT" sz="2200" dirty="0" smtClean="0"/>
              <a:t> </a:t>
            </a:r>
          </a:p>
          <a:p>
            <a:pPr marL="742950" lvl="1" indent="-285750">
              <a:buClr>
                <a:srgbClr val="C00000"/>
              </a:buClr>
              <a:buFont typeface="Courier New" charset="0"/>
              <a:buChar char="o"/>
            </a:pPr>
            <a:r>
              <a:rPr lang="it-IT" sz="2200" dirty="0" smtClean="0"/>
              <a:t>250 </a:t>
            </a:r>
            <a:r>
              <a:rPr lang="it-IT" sz="2200" dirty="0" err="1" smtClean="0"/>
              <a:t>MeV</a:t>
            </a:r>
            <a:r>
              <a:rPr lang="it-IT" sz="2200" dirty="0" smtClean="0"/>
              <a:t>/</a:t>
            </a:r>
            <a:r>
              <a:rPr lang="it-IT" sz="2200" dirty="0" err="1" smtClean="0"/>
              <a:t>n</a:t>
            </a:r>
            <a:r>
              <a:rPr lang="it-IT" sz="2200" dirty="0" smtClean="0"/>
              <a:t> (</a:t>
            </a:r>
            <a:r>
              <a:rPr lang="it-IT" sz="2200" dirty="0" smtClean="0">
                <a:solidFill>
                  <a:srgbClr val="0000FF"/>
                </a:solidFill>
              </a:rPr>
              <a:t>700 </a:t>
            </a:r>
            <a:r>
              <a:rPr lang="it-IT" sz="2200" dirty="0" err="1" smtClean="0">
                <a:solidFill>
                  <a:srgbClr val="0000FF"/>
                </a:solidFill>
              </a:rPr>
              <a:t>MeV</a:t>
            </a:r>
            <a:r>
              <a:rPr lang="it-IT" sz="2200" dirty="0" smtClean="0">
                <a:solidFill>
                  <a:srgbClr val="0000FF"/>
                </a:solidFill>
              </a:rPr>
              <a:t>/</a:t>
            </a:r>
            <a:r>
              <a:rPr lang="it-IT" sz="2200" dirty="0" err="1" smtClean="0">
                <a:solidFill>
                  <a:srgbClr val="0000FF"/>
                </a:solidFill>
              </a:rPr>
              <a:t>n</a:t>
            </a:r>
            <a:r>
              <a:rPr lang="it-IT" sz="2200" dirty="0" smtClean="0"/>
              <a:t>) for He </a:t>
            </a:r>
            <a:r>
              <a:rPr lang="it-IT" sz="2200" dirty="0" err="1" smtClean="0"/>
              <a:t>ions</a:t>
            </a:r>
            <a:r>
              <a:rPr lang="it-IT" sz="2200" dirty="0" smtClean="0"/>
              <a:t> </a:t>
            </a:r>
          </a:p>
          <a:p>
            <a:pPr marL="742950" lvl="1" indent="-285750">
              <a:buClr>
                <a:srgbClr val="C00000"/>
              </a:buClr>
              <a:buFont typeface="Courier New" charset="0"/>
              <a:buChar char="o"/>
            </a:pPr>
            <a:r>
              <a:rPr lang="it-IT" sz="2200" dirty="0" smtClean="0"/>
              <a:t>350 </a:t>
            </a:r>
            <a:r>
              <a:rPr lang="it-IT" sz="2200" dirty="0" err="1" smtClean="0"/>
              <a:t>MeV</a:t>
            </a:r>
            <a:r>
              <a:rPr lang="it-IT" sz="2200" dirty="0" smtClean="0"/>
              <a:t>/</a:t>
            </a:r>
            <a:r>
              <a:rPr lang="it-IT" sz="2200" dirty="0" err="1" smtClean="0"/>
              <a:t>n</a:t>
            </a:r>
            <a:r>
              <a:rPr lang="it-IT" sz="2200" dirty="0" smtClean="0"/>
              <a:t> (</a:t>
            </a:r>
            <a:r>
              <a:rPr lang="it-IT" sz="2200" dirty="0" smtClean="0">
                <a:solidFill>
                  <a:srgbClr val="0000FF"/>
                </a:solidFill>
              </a:rPr>
              <a:t>700 </a:t>
            </a:r>
            <a:r>
              <a:rPr lang="it-IT" sz="2200" dirty="0" err="1" smtClean="0">
                <a:solidFill>
                  <a:srgbClr val="0000FF"/>
                </a:solidFill>
              </a:rPr>
              <a:t>MeV</a:t>
            </a:r>
            <a:r>
              <a:rPr lang="it-IT" sz="2200" dirty="0" smtClean="0">
                <a:solidFill>
                  <a:srgbClr val="0000FF"/>
                </a:solidFill>
              </a:rPr>
              <a:t>/</a:t>
            </a:r>
            <a:r>
              <a:rPr lang="it-IT" sz="2200" dirty="0" err="1" smtClean="0">
                <a:solidFill>
                  <a:srgbClr val="0000FF"/>
                </a:solidFill>
              </a:rPr>
              <a:t>n</a:t>
            </a:r>
            <a:r>
              <a:rPr lang="it-IT" sz="2200" dirty="0" smtClean="0"/>
              <a:t>) for C </a:t>
            </a:r>
            <a:r>
              <a:rPr lang="it-IT" sz="2200" dirty="0" err="1" smtClean="0"/>
              <a:t>ions</a:t>
            </a:r>
            <a:r>
              <a:rPr lang="it-IT" sz="2200" dirty="0" smtClean="0"/>
              <a:t> </a:t>
            </a:r>
          </a:p>
          <a:p>
            <a:pPr marL="742950" lvl="1" indent="-285750">
              <a:buClr>
                <a:srgbClr val="C00000"/>
              </a:buClr>
              <a:buFont typeface="Courier New" charset="0"/>
              <a:buChar char="o"/>
            </a:pPr>
            <a:r>
              <a:rPr lang="it-IT" sz="2200" dirty="0" smtClean="0"/>
              <a:t>400 </a:t>
            </a:r>
            <a:r>
              <a:rPr lang="it-IT" sz="2200" dirty="0" err="1" smtClean="0"/>
              <a:t>meV</a:t>
            </a:r>
            <a:r>
              <a:rPr lang="it-IT" sz="2200" dirty="0" smtClean="0"/>
              <a:t>/</a:t>
            </a:r>
            <a:r>
              <a:rPr lang="it-IT" sz="2200" dirty="0" err="1" smtClean="0"/>
              <a:t>n</a:t>
            </a:r>
            <a:r>
              <a:rPr lang="it-IT" sz="2200" dirty="0" smtClean="0"/>
              <a:t> (</a:t>
            </a:r>
            <a:r>
              <a:rPr lang="it-IT" sz="2200" dirty="0" smtClean="0">
                <a:solidFill>
                  <a:srgbClr val="0000FF"/>
                </a:solidFill>
              </a:rPr>
              <a:t>700 </a:t>
            </a:r>
            <a:r>
              <a:rPr lang="it-IT" sz="2200" dirty="0" err="1" smtClean="0">
                <a:solidFill>
                  <a:srgbClr val="0000FF"/>
                </a:solidFill>
              </a:rPr>
              <a:t>MeV</a:t>
            </a:r>
            <a:r>
              <a:rPr lang="it-IT" sz="2200" dirty="0" smtClean="0">
                <a:solidFill>
                  <a:srgbClr val="0000FF"/>
                </a:solidFill>
              </a:rPr>
              <a:t>/</a:t>
            </a:r>
            <a:r>
              <a:rPr lang="it-IT" sz="2200" dirty="0" err="1" smtClean="0">
                <a:solidFill>
                  <a:srgbClr val="0000FF"/>
                </a:solidFill>
              </a:rPr>
              <a:t>n</a:t>
            </a:r>
            <a:r>
              <a:rPr lang="it-IT" sz="2200" dirty="0" smtClean="0"/>
              <a:t>) for O </a:t>
            </a:r>
            <a:r>
              <a:rPr lang="it-IT" sz="2200" dirty="0" err="1" smtClean="0"/>
              <a:t>ions</a:t>
            </a:r>
            <a:r>
              <a:rPr lang="it-IT" sz="2200" dirty="0" smtClean="0"/>
              <a:t> </a:t>
            </a:r>
          </a:p>
          <a:p>
            <a:pPr marL="285750" indent="-285750">
              <a:buClr>
                <a:srgbClr val="C00000"/>
              </a:buClr>
              <a:buFont typeface="Courier New" charset="0"/>
              <a:buChar char="o"/>
            </a:pPr>
            <a:r>
              <a:rPr lang="it-IT" sz="2200" dirty="0" smtClean="0"/>
              <a:t>target </a:t>
            </a:r>
            <a:r>
              <a:rPr lang="it-IT" sz="2200" dirty="0" err="1" smtClean="0"/>
              <a:t>simulating</a:t>
            </a:r>
            <a:r>
              <a:rPr lang="it-IT" sz="2200" dirty="0" smtClean="0"/>
              <a:t> the human </a:t>
            </a:r>
            <a:r>
              <a:rPr lang="it-IT" sz="2200" dirty="0" err="1" smtClean="0"/>
              <a:t>tissue</a:t>
            </a:r>
            <a:r>
              <a:rPr lang="it-IT" sz="2200" dirty="0" smtClean="0"/>
              <a:t> (C, C</a:t>
            </a:r>
            <a:r>
              <a:rPr lang="it-IT" sz="2200" baseline="-25000" dirty="0" smtClean="0"/>
              <a:t>2</a:t>
            </a:r>
            <a:r>
              <a:rPr lang="it-IT" sz="2200" dirty="0" smtClean="0"/>
              <a:t>H</a:t>
            </a:r>
            <a:r>
              <a:rPr lang="it-IT" sz="2200" baseline="-25000" dirty="0" smtClean="0"/>
              <a:t>4</a:t>
            </a:r>
            <a:r>
              <a:rPr lang="it-IT" sz="2200" dirty="0" smtClean="0"/>
              <a:t>, 0) </a:t>
            </a:r>
            <a:endParaRPr lang="it-IT" sz="2200" dirty="0">
              <a:effectLst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334780" y="1427153"/>
            <a:ext cx="2713220" cy="4261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>
                <a:solidFill>
                  <a:srgbClr val="C00000"/>
                </a:solidFill>
                <a:latin typeface="+mn-lt"/>
              </a:rPr>
              <a:t>Goals:</a:t>
            </a:r>
            <a:endParaRPr lang="en-US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334780" y="5513091"/>
            <a:ext cx="3354904" cy="4261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Experimental strategy:</a:t>
            </a:r>
          </a:p>
        </p:txBody>
      </p:sp>
      <p:sp>
        <p:nvSpPr>
          <p:cNvPr id="21" name="Rettangolo 20"/>
          <p:cNvSpPr/>
          <p:nvPr/>
        </p:nvSpPr>
        <p:spPr>
          <a:xfrm>
            <a:off x="334780" y="5939254"/>
            <a:ext cx="116423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C00000"/>
              </a:buClr>
              <a:buFont typeface="Wingdings" charset="2"/>
              <a:buChar char="ü"/>
            </a:pPr>
            <a:r>
              <a:rPr lang="en-GB" sz="2400" dirty="0" smtClean="0"/>
              <a:t>Inverse kinematic approach with double target</a:t>
            </a:r>
          </a:p>
          <a:p>
            <a:pPr marL="342900" indent="-342900">
              <a:buClr>
                <a:srgbClr val="C00000"/>
              </a:buClr>
              <a:buFont typeface="Wingdings" charset="2"/>
              <a:buChar char="ü"/>
            </a:pPr>
            <a:r>
              <a:rPr lang="en-GB" sz="2400" dirty="0" smtClean="0"/>
              <a:t> Experimental apparatus: electronic detector and emulsion spectrometer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7832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79211" y="38130"/>
            <a:ext cx="9628997" cy="929617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FOOT: Inverse kinematic approach </a:t>
            </a:r>
            <a:br>
              <a:rPr lang="en-US" sz="4000" dirty="0" smtClean="0">
                <a:solidFill>
                  <a:srgbClr val="C00000"/>
                </a:solidFill>
                <a:latin typeface="+mn-lt"/>
              </a:rPr>
            </a:br>
            <a:r>
              <a:rPr lang="en-US" sz="3200" dirty="0" smtClean="0">
                <a:solidFill>
                  <a:srgbClr val="C00000"/>
                </a:solidFill>
                <a:latin typeface="+mn-lt"/>
              </a:rPr>
              <a:t>(target fragmentation in proton therapy) </a:t>
            </a:r>
            <a:endParaRPr lang="en-US" sz="32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718207" y="1068268"/>
            <a:ext cx="5603797" cy="43669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charset="0"/>
              <a:buChar char="•"/>
            </a:pPr>
            <a:r>
              <a:rPr lang="en-US" sz="2400" dirty="0"/>
              <a:t>Protons @ </a:t>
            </a:r>
            <a:r>
              <a:rPr lang="en-US" sz="2400" dirty="0" err="1"/>
              <a:t>E</a:t>
            </a:r>
            <a:r>
              <a:rPr lang="en-US" sz="2400" baseline="-25000" dirty="0" err="1"/>
              <a:t>kin</a:t>
            </a:r>
            <a:r>
              <a:rPr lang="en-US" sz="2400" dirty="0"/>
              <a:t>= 200 MeV (</a:t>
            </a:r>
            <a:r>
              <a:rPr lang="en-US" sz="2400" dirty="0">
                <a:ea typeface="Wingdings"/>
                <a:cs typeface="Wingdings"/>
                <a:sym typeface="Wingdings"/>
              </a:rPr>
              <a:t> </a:t>
            </a:r>
            <a:r>
              <a:rPr lang="el-GR" sz="2400" dirty="0">
                <a:cs typeface="Symbol" charset="2"/>
                <a:sym typeface="Wingdings"/>
              </a:rPr>
              <a:t>β</a:t>
            </a:r>
            <a:r>
              <a:rPr lang="el-GR" sz="2400" dirty="0">
                <a:sym typeface="Wingdings"/>
              </a:rPr>
              <a:t>~</a:t>
            </a:r>
            <a:r>
              <a:rPr lang="en-US" sz="2400" dirty="0">
                <a:sym typeface="Wingdings"/>
              </a:rPr>
              <a:t>0.6) </a:t>
            </a:r>
            <a:r>
              <a:rPr lang="en-US" sz="2400" dirty="0"/>
              <a:t> on a “patient” </a:t>
            </a:r>
            <a:r>
              <a:rPr lang="en-US" sz="2400" dirty="0" smtClean="0"/>
              <a:t>(98</a:t>
            </a:r>
            <a:r>
              <a:rPr lang="en-US" sz="2400" dirty="0"/>
              <a:t>% </a:t>
            </a:r>
            <a:r>
              <a:rPr lang="en-US" sz="2400" dirty="0" smtClean="0"/>
              <a:t>C, O, and H </a:t>
            </a:r>
            <a:r>
              <a:rPr lang="en-US" sz="2400" dirty="0"/>
              <a:t>nucleus) </a:t>
            </a:r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algn="just">
              <a:buFont typeface="Arial" charset="0"/>
              <a:buChar char="•"/>
            </a:pPr>
            <a:r>
              <a:rPr lang="en-US" sz="2400" dirty="0"/>
              <a:t>c</a:t>
            </a:r>
            <a:r>
              <a:rPr lang="en-US" sz="2400" dirty="0" smtClean="0"/>
              <a:t>an be replaced by </a:t>
            </a:r>
            <a:r>
              <a:rPr lang="en-US" sz="2400" baseline="30000" dirty="0" smtClean="0"/>
              <a:t>16</a:t>
            </a:r>
            <a:r>
              <a:rPr lang="en-US" sz="2400" dirty="0" smtClean="0"/>
              <a:t>O</a:t>
            </a:r>
            <a:r>
              <a:rPr lang="en-US" sz="2400" dirty="0"/>
              <a:t>, </a:t>
            </a:r>
            <a:r>
              <a:rPr lang="en-US" sz="2400" baseline="30000" dirty="0" smtClean="0"/>
              <a:t>12</a:t>
            </a:r>
            <a:r>
              <a:rPr lang="en-US" sz="2400" dirty="0" smtClean="0"/>
              <a:t>C  ion beams (</a:t>
            </a:r>
            <a:r>
              <a:rPr lang="en-US" sz="2400" dirty="0" err="1" smtClean="0"/>
              <a:t>E</a:t>
            </a:r>
            <a:r>
              <a:rPr lang="en-US" sz="2400" baseline="-25000" dirty="0" err="1" smtClean="0"/>
              <a:t>kin</a:t>
            </a:r>
            <a:r>
              <a:rPr lang="en-US" sz="2400" dirty="0" smtClean="0"/>
              <a:t> </a:t>
            </a:r>
            <a:r>
              <a:rPr lang="en-US" sz="2400" dirty="0"/>
              <a:t>~ 200 MeV/n </a:t>
            </a:r>
            <a:r>
              <a:rPr lang="en-US" sz="2400" dirty="0" smtClean="0">
                <a:ea typeface="Wingdings"/>
                <a:cs typeface="Wingdings"/>
                <a:sym typeface="Wingdings"/>
              </a:rPr>
              <a:t> </a:t>
            </a:r>
            <a:r>
              <a:rPr lang="el-GR" sz="2400" dirty="0">
                <a:cs typeface="Symbol" charset="2"/>
                <a:sym typeface="Wingdings"/>
              </a:rPr>
              <a:t>β</a:t>
            </a:r>
            <a:r>
              <a:rPr lang="el-GR" sz="2400" dirty="0">
                <a:sym typeface="Wingdings"/>
              </a:rPr>
              <a:t>~</a:t>
            </a:r>
            <a:r>
              <a:rPr lang="en-US" sz="2400" dirty="0">
                <a:sym typeface="Wingdings"/>
              </a:rPr>
              <a:t>0.6</a:t>
            </a:r>
            <a:r>
              <a:rPr lang="en-US" sz="2400" dirty="0" smtClean="0">
                <a:sym typeface="Wingdings"/>
              </a:rPr>
              <a:t>) impinging on a </a:t>
            </a:r>
            <a:r>
              <a:rPr lang="en-US" sz="2400" dirty="0" smtClean="0">
                <a:solidFill>
                  <a:srgbClr val="C00000"/>
                </a:solidFill>
                <a:sym typeface="Wingdings"/>
              </a:rPr>
              <a:t>target made of protons  </a:t>
            </a:r>
            <a:r>
              <a:rPr lang="en-US" sz="2400" dirty="0" smtClean="0">
                <a:sym typeface="Wingdings"/>
              </a:rPr>
              <a:t> (</a:t>
            </a:r>
            <a:r>
              <a:rPr lang="it-IT" sz="2400" dirty="0"/>
              <a:t>C       H </a:t>
            </a:r>
            <a:r>
              <a:rPr lang="it-IT" sz="2400" dirty="0" smtClean="0"/>
              <a:t>)</a:t>
            </a:r>
            <a:endParaRPr lang="en-US" sz="2400" dirty="0" smtClean="0">
              <a:solidFill>
                <a:srgbClr val="C00000"/>
              </a:solidFill>
              <a:sym typeface="Wingdings"/>
            </a:endParaRPr>
          </a:p>
          <a:p>
            <a:pPr marL="0" indent="0" algn="just">
              <a:buNone/>
            </a:pPr>
            <a:r>
              <a:rPr lang="en-US" sz="2400" dirty="0" smtClean="0">
                <a:sym typeface="Wingdings"/>
              </a:rPr>
              <a:t> </a:t>
            </a:r>
          </a:p>
          <a:p>
            <a:pPr algn="just">
              <a:buFont typeface="Arial" charset="0"/>
              <a:buChar char="•"/>
            </a:pPr>
            <a:r>
              <a:rPr lang="it-IT" sz="2400" dirty="0"/>
              <a:t>by </a:t>
            </a:r>
            <a:r>
              <a:rPr lang="it-IT" sz="2400" dirty="0" err="1"/>
              <a:t>applying</a:t>
            </a:r>
            <a:r>
              <a:rPr lang="it-IT" sz="2400" dirty="0"/>
              <a:t> the </a:t>
            </a:r>
            <a:r>
              <a:rPr lang="it-IT" sz="2400" dirty="0" err="1"/>
              <a:t>Lorentz</a:t>
            </a:r>
            <a:r>
              <a:rPr lang="it-IT" sz="2400" dirty="0"/>
              <a:t> </a:t>
            </a:r>
            <a:r>
              <a:rPr lang="it-IT" sz="2400" dirty="0" err="1" smtClean="0"/>
              <a:t>transformation</a:t>
            </a:r>
            <a:r>
              <a:rPr lang="it-IT" sz="2400" dirty="0" smtClean="0"/>
              <a:t> (</a:t>
            </a:r>
            <a:r>
              <a:rPr lang="it-IT" sz="2400" dirty="0" err="1" smtClean="0"/>
              <a:t>well</a:t>
            </a:r>
            <a:r>
              <a:rPr lang="it-IT" sz="2400" dirty="0" smtClean="0"/>
              <a:t> </a:t>
            </a:r>
            <a:r>
              <a:rPr lang="it-IT" sz="2400" dirty="0" err="1" smtClean="0"/>
              <a:t>known</a:t>
            </a:r>
            <a:r>
              <a:rPr lang="it-IT" sz="2400" dirty="0" smtClean="0"/>
              <a:t> </a:t>
            </a:r>
            <a:r>
              <a:rPr lang="el-GR" sz="2400" dirty="0" smtClean="0">
                <a:cs typeface="Symbol" charset="2"/>
                <a:sym typeface="Wingdings"/>
              </a:rPr>
              <a:t>β</a:t>
            </a:r>
            <a:r>
              <a:rPr lang="it-IT" sz="2400" dirty="0" smtClean="0">
                <a:cs typeface="Symbol" charset="2"/>
                <a:sym typeface="Wingdings"/>
              </a:rPr>
              <a:t>)</a:t>
            </a:r>
            <a:r>
              <a:rPr lang="it-IT" sz="2400" dirty="0" smtClean="0"/>
              <a:t> </a:t>
            </a:r>
            <a:r>
              <a:rPr lang="it-IT" sz="2400" dirty="0" err="1" smtClean="0"/>
              <a:t>it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possible</a:t>
            </a:r>
            <a:r>
              <a:rPr lang="it-IT" sz="2400" dirty="0" smtClean="0"/>
              <a:t> to </a:t>
            </a:r>
            <a:r>
              <a:rPr lang="it-IT" sz="2400" dirty="0" err="1" smtClean="0"/>
              <a:t>switch</a:t>
            </a:r>
            <a:r>
              <a:rPr lang="it-IT" sz="2400" dirty="0" smtClean="0"/>
              <a:t> </a:t>
            </a:r>
            <a:r>
              <a:rPr lang="it-IT" sz="2400" dirty="0"/>
              <a:t>from the </a:t>
            </a:r>
            <a:r>
              <a:rPr lang="it-IT" sz="2400" b="1" i="1" dirty="0" smtClean="0"/>
              <a:t>lab. </a:t>
            </a:r>
            <a:r>
              <a:rPr lang="it-IT" sz="2400" b="1" i="1" dirty="0"/>
              <a:t>frame</a:t>
            </a:r>
            <a:r>
              <a:rPr lang="it-IT" sz="2400" i="1" dirty="0"/>
              <a:t> </a:t>
            </a:r>
            <a:r>
              <a:rPr lang="it-IT" sz="2400" dirty="0"/>
              <a:t>to the </a:t>
            </a:r>
            <a:r>
              <a:rPr lang="it-IT" sz="2400" b="1" i="1" dirty="0" err="1" smtClean="0"/>
              <a:t>patient</a:t>
            </a:r>
            <a:r>
              <a:rPr lang="it-IT" sz="2400" b="1" i="1" dirty="0" smtClean="0"/>
              <a:t> frame </a:t>
            </a:r>
            <a:endParaRPr lang="it-IT" sz="2400" b="1" dirty="0"/>
          </a:p>
          <a:p>
            <a:pPr marL="0" indent="0">
              <a:buNone/>
            </a:pPr>
            <a:endParaRPr lang="en-US" sz="2400" dirty="0" smtClean="0">
              <a:sym typeface="Wingdings"/>
            </a:endParaRPr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8" name="Rettangolo 7"/>
          <p:cNvSpPr/>
          <p:nvPr/>
        </p:nvSpPr>
        <p:spPr>
          <a:xfrm>
            <a:off x="5756197" y="518262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i="1" dirty="0" smtClean="0">
                <a:solidFill>
                  <a:srgbClr val="C00000"/>
                </a:solidFill>
              </a:rPr>
              <a:t>Requirements: the </a:t>
            </a:r>
            <a:r>
              <a:rPr lang="en-US" sz="2400" i="1" dirty="0">
                <a:solidFill>
                  <a:srgbClr val="C00000"/>
                </a:solidFill>
              </a:rPr>
              <a:t>fragment direction must be well measured in the </a:t>
            </a:r>
            <a:r>
              <a:rPr lang="en-US" sz="2400" i="1" dirty="0" smtClean="0">
                <a:solidFill>
                  <a:srgbClr val="C00000"/>
                </a:solidFill>
              </a:rPr>
              <a:t>lab. </a:t>
            </a:r>
            <a:r>
              <a:rPr lang="en-US" sz="2400" i="1" dirty="0">
                <a:solidFill>
                  <a:srgbClr val="C00000"/>
                </a:solidFill>
              </a:rPr>
              <a:t>frame to obtain the correct energy in the patient frame</a:t>
            </a:r>
          </a:p>
        </p:txBody>
      </p:sp>
      <p:sp>
        <p:nvSpPr>
          <p:cNvPr id="3" name="Freccia giù 2"/>
          <p:cNvSpPr/>
          <p:nvPr/>
        </p:nvSpPr>
        <p:spPr>
          <a:xfrm>
            <a:off x="8183738" y="1890965"/>
            <a:ext cx="279400" cy="318944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46987" y="6382958"/>
            <a:ext cx="2743200" cy="365125"/>
          </a:xfrm>
        </p:spPr>
        <p:txBody>
          <a:bodyPr/>
          <a:lstStyle/>
          <a:p>
            <a:r>
              <a:rPr lang="en-US" smtClean="0">
                <a:latin typeface="Calibri"/>
                <a:cs typeface="Calibri"/>
              </a:rPr>
              <a:t>7</a:t>
            </a:r>
            <a:endParaRPr lang="en-US" dirty="0">
              <a:latin typeface="Calibri"/>
              <a:cs typeface="Calibri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083" y="1011746"/>
            <a:ext cx="4002166" cy="2766437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083" y="3822183"/>
            <a:ext cx="4537543" cy="2925900"/>
          </a:xfrm>
          <a:prstGeom prst="rect">
            <a:avLst/>
          </a:prstGeom>
        </p:spPr>
      </p:pic>
      <p:cxnSp>
        <p:nvCxnSpPr>
          <p:cNvPr id="9" name="Connettore 2 8"/>
          <p:cNvCxnSpPr/>
          <p:nvPr/>
        </p:nvCxnSpPr>
        <p:spPr>
          <a:xfrm flipV="1">
            <a:off x="9437078" y="3163669"/>
            <a:ext cx="326563" cy="1641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2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345821" y="-113317"/>
            <a:ext cx="10515600" cy="1325563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FOOT: Double target</a:t>
            </a:r>
            <a:endParaRPr lang="en-US" sz="4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4055" y="1098929"/>
            <a:ext cx="11408898" cy="1337300"/>
          </a:xfrm>
        </p:spPr>
        <p:txBody>
          <a:bodyPr>
            <a:normAutofit/>
          </a:bodyPr>
          <a:lstStyle/>
          <a:p>
            <a:pPr algn="just">
              <a:buFont typeface="Wingdings" charset="2"/>
              <a:buChar char="Ø"/>
            </a:pPr>
            <a:r>
              <a:rPr lang="en-US" sz="2400" dirty="0" smtClean="0"/>
              <a:t> H target? </a:t>
            </a:r>
            <a:r>
              <a:rPr lang="en-US" sz="2400" dirty="0"/>
              <a:t>Use twin targets made of C and polyethylene (C</a:t>
            </a:r>
            <a:r>
              <a:rPr lang="en-US" sz="2400" baseline="-25000" dirty="0"/>
              <a:t>2</a:t>
            </a:r>
            <a:r>
              <a:rPr lang="en-US" sz="2400" dirty="0"/>
              <a:t>H</a:t>
            </a:r>
            <a:r>
              <a:rPr lang="en-US" sz="2400" baseline="-25000" dirty="0"/>
              <a:t>4</a:t>
            </a:r>
            <a:r>
              <a:rPr lang="en-US" sz="2400" dirty="0"/>
              <a:t>)</a:t>
            </a:r>
            <a:r>
              <a:rPr lang="en-US" sz="2400" baseline="-25000" dirty="0"/>
              <a:t>n</a:t>
            </a:r>
            <a:r>
              <a:rPr lang="en-US" sz="2400" dirty="0"/>
              <a:t> and obtain the fragmentation results on H target from the difference </a:t>
            </a:r>
            <a:endParaRPr lang="en-US" sz="2400" dirty="0" smtClean="0"/>
          </a:p>
          <a:p>
            <a:pPr algn="just">
              <a:buFont typeface="Wingdings" charset="2"/>
              <a:buChar char="Ø"/>
            </a:pPr>
            <a:r>
              <a:rPr lang="it-IT" sz="2400" dirty="0" smtClean="0"/>
              <a:t>C       H   </a:t>
            </a:r>
            <a:r>
              <a:rPr lang="en-GB" sz="2400" dirty="0" smtClean="0"/>
              <a:t>cross-section can be estimated by subtracting </a:t>
            </a:r>
            <a:r>
              <a:rPr lang="it-IT" sz="2400" dirty="0" smtClean="0"/>
              <a:t>C    C</a:t>
            </a:r>
            <a:r>
              <a:rPr lang="it-IT" sz="2400" baseline="-25000" dirty="0" smtClean="0"/>
              <a:t>2</a:t>
            </a:r>
            <a:r>
              <a:rPr lang="it-IT" sz="2400" dirty="0" smtClean="0"/>
              <a:t>H</a:t>
            </a:r>
            <a:r>
              <a:rPr lang="it-IT" sz="2400" baseline="-25000" dirty="0" smtClean="0"/>
              <a:t>4</a:t>
            </a:r>
            <a:r>
              <a:rPr lang="it-IT" sz="2400" dirty="0" smtClean="0"/>
              <a:t> and </a:t>
            </a:r>
            <a:r>
              <a:rPr lang="it-IT" sz="2400" dirty="0"/>
              <a:t>C    </a:t>
            </a:r>
            <a:r>
              <a:rPr lang="it-IT" sz="2400" dirty="0" smtClean="0"/>
              <a:t>C cross-</a:t>
            </a:r>
            <a:r>
              <a:rPr lang="it-IT" sz="2400" dirty="0" err="1" smtClean="0"/>
              <a:t>sections</a:t>
            </a:r>
            <a:endParaRPr lang="en-US" sz="2400" dirty="0" smtClean="0"/>
          </a:p>
          <a:p>
            <a:pPr algn="just">
              <a:buFont typeface="Wingdings" charset="2"/>
              <a:buChar char="Ø"/>
            </a:pPr>
            <a:endParaRPr lang="en-US" sz="2400" dirty="0" smtClean="0"/>
          </a:p>
        </p:txBody>
      </p:sp>
      <p:cxnSp>
        <p:nvCxnSpPr>
          <p:cNvPr id="9" name="Connettore 2 8"/>
          <p:cNvCxnSpPr/>
          <p:nvPr/>
        </p:nvCxnSpPr>
        <p:spPr>
          <a:xfrm flipV="1">
            <a:off x="630697" y="2066388"/>
            <a:ext cx="326563" cy="1641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7367160" y="2109465"/>
            <a:ext cx="226331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8939756" y="2071653"/>
            <a:ext cx="226331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428" y="2321406"/>
            <a:ext cx="5642367" cy="2106560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29" r="1875"/>
          <a:stretch/>
        </p:blipFill>
        <p:spPr>
          <a:xfrm>
            <a:off x="554661" y="2588718"/>
            <a:ext cx="4670672" cy="764388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62588" y="6301514"/>
            <a:ext cx="2743200" cy="365125"/>
          </a:xfrm>
        </p:spPr>
        <p:txBody>
          <a:bodyPr/>
          <a:lstStyle/>
          <a:p>
            <a:r>
              <a:rPr lang="en-US" smtClean="0">
                <a:latin typeface="Calibri"/>
                <a:cs typeface="Calibri"/>
              </a:rPr>
              <a:t>8</a:t>
            </a:r>
            <a:endParaRPr lang="en-US" dirty="0">
              <a:latin typeface="Calibri"/>
              <a:cs typeface="Calibri"/>
            </a:endParaRPr>
          </a:p>
        </p:txBody>
      </p:sp>
      <p:pic>
        <p:nvPicPr>
          <p:cNvPr id="13" name="Picture 4" descr="Ganil9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18" y="3648475"/>
            <a:ext cx="4486276" cy="3129015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4975452" y="5493130"/>
            <a:ext cx="4789988" cy="452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charset="2"/>
              <a:buChar char="Ø"/>
            </a:pPr>
            <a:r>
              <a:rPr lang="en-US" sz="2400" smtClean="0"/>
              <a:t>GANIL experimental data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1520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24492" y="-139038"/>
            <a:ext cx="10515600" cy="1325563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FOOT Detector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>
          <a:xfrm>
            <a:off x="9183806" y="6364046"/>
            <a:ext cx="2743200" cy="365125"/>
          </a:xfrm>
        </p:spPr>
        <p:txBody>
          <a:bodyPr/>
          <a:lstStyle/>
          <a:p>
            <a:fld id="{22BEDD1C-1313-B943-B62E-5BABB1ABF058}" type="slidenum">
              <a:rPr lang="it-IT" smtClean="0"/>
              <a:t>7</a:t>
            </a:fld>
            <a:endParaRPr lang="it-IT"/>
          </a:p>
        </p:txBody>
      </p:sp>
      <p:sp>
        <p:nvSpPr>
          <p:cNvPr id="20" name="TextBox 3"/>
          <p:cNvSpPr txBox="1"/>
          <p:nvPr/>
        </p:nvSpPr>
        <p:spPr>
          <a:xfrm>
            <a:off x="317736" y="1018400"/>
            <a:ext cx="11874264" cy="1477328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C00000"/>
                </a:solidFill>
                <a:ea typeface="Calibri" charset="0"/>
                <a:cs typeface="Times" charset="0"/>
              </a:rPr>
              <a:t>Design Solution to </a:t>
            </a:r>
            <a:r>
              <a:rPr lang="it-IT" sz="2400" dirty="0" err="1" smtClean="0">
                <a:solidFill>
                  <a:srgbClr val="C00000"/>
                </a:solidFill>
                <a:ea typeface="Calibri" charset="0"/>
                <a:cs typeface="Times" charset="0"/>
              </a:rPr>
              <a:t>develop</a:t>
            </a:r>
            <a:r>
              <a:rPr lang="it-IT" sz="2400" dirty="0" smtClean="0">
                <a:solidFill>
                  <a:srgbClr val="C00000"/>
                </a:solidFill>
                <a:ea typeface="Calibri" charset="0"/>
                <a:cs typeface="Times" charset="0"/>
              </a:rPr>
              <a:t> a “</a:t>
            </a:r>
            <a:r>
              <a:rPr lang="it-IT" sz="2400" dirty="0" err="1" smtClean="0">
                <a:solidFill>
                  <a:srgbClr val="C00000"/>
                </a:solidFill>
                <a:ea typeface="Calibri" charset="0"/>
                <a:cs typeface="Times" charset="0"/>
              </a:rPr>
              <a:t>table</a:t>
            </a:r>
            <a:r>
              <a:rPr lang="it-IT" sz="2400" dirty="0" smtClean="0">
                <a:solidFill>
                  <a:srgbClr val="C00000"/>
                </a:solidFill>
                <a:ea typeface="Calibri" charset="0"/>
                <a:cs typeface="Times" charset="0"/>
              </a:rPr>
              <a:t> top” detector (&lt; 2 m long):</a:t>
            </a:r>
          </a:p>
          <a:p>
            <a:pPr marL="342900" indent="-342900">
              <a:buFont typeface="Wingdings" charset="2"/>
              <a:buChar char="v"/>
            </a:pPr>
            <a:r>
              <a:rPr lang="it-IT" sz="2400" dirty="0" err="1" smtClean="0">
                <a:ea typeface="Calibri" charset="0"/>
                <a:cs typeface="Times" charset="0"/>
              </a:rPr>
              <a:t>electronic</a:t>
            </a:r>
            <a:r>
              <a:rPr lang="it-IT" sz="2400" dirty="0" smtClean="0">
                <a:ea typeface="Calibri" charset="0"/>
                <a:cs typeface="Times" charset="0"/>
              </a:rPr>
              <a:t> detector </a:t>
            </a:r>
            <a:r>
              <a:rPr lang="it-IT" sz="2400" dirty="0" err="1" smtClean="0">
                <a:ea typeface="Calibri" charset="0"/>
                <a:cs typeface="Times" charset="0"/>
              </a:rPr>
              <a:t>optimized</a:t>
            </a:r>
            <a:r>
              <a:rPr lang="it-IT" sz="2400" dirty="0" smtClean="0">
                <a:ea typeface="Calibri" charset="0"/>
                <a:cs typeface="Times" charset="0"/>
              </a:rPr>
              <a:t> for </a:t>
            </a:r>
            <a:r>
              <a:rPr lang="it-IT" sz="2400" dirty="0" err="1" smtClean="0">
                <a:ea typeface="Calibri" charset="0"/>
                <a:cs typeface="Times" charset="0"/>
              </a:rPr>
              <a:t>fragments</a:t>
            </a:r>
            <a:r>
              <a:rPr lang="it-IT" sz="2400" dirty="0" smtClean="0">
                <a:ea typeface="Calibri" charset="0"/>
                <a:cs typeface="Times" charset="0"/>
              </a:rPr>
              <a:t> with </a:t>
            </a:r>
            <a:r>
              <a:rPr lang="it-IT" sz="2400" dirty="0" err="1" smtClean="0">
                <a:ea typeface="Calibri" charset="0"/>
                <a:cs typeface="Times" charset="0"/>
              </a:rPr>
              <a:t>Z</a:t>
            </a:r>
            <a:r>
              <a:rPr lang="it-IT" sz="2400" dirty="0" smtClean="0">
                <a:ea typeface="Calibri" charset="0"/>
                <a:cs typeface="Times" charset="0"/>
              </a:rPr>
              <a:t> </a:t>
            </a:r>
            <a:r>
              <a:rPr lang="it-IT" sz="2400" dirty="0"/>
              <a:t>≥ </a:t>
            </a:r>
            <a:r>
              <a:rPr lang="it-IT" sz="2400" dirty="0" smtClean="0"/>
              <a:t>3 and </a:t>
            </a:r>
            <a:r>
              <a:rPr lang="it-IT" sz="2400" dirty="0" err="1" smtClean="0"/>
              <a:t>angular</a:t>
            </a:r>
            <a:r>
              <a:rPr lang="it-IT" sz="2400" dirty="0" smtClean="0"/>
              <a:t> </a:t>
            </a:r>
            <a:r>
              <a:rPr lang="it-IT" sz="2400" dirty="0" err="1" smtClean="0"/>
              <a:t>acceptance</a:t>
            </a:r>
            <a:r>
              <a:rPr lang="it-IT" sz="2400" dirty="0" smtClean="0"/>
              <a:t> </a:t>
            </a:r>
            <a:r>
              <a:rPr lang="it-IT" sz="2400" dirty="0"/>
              <a:t>± 10° </a:t>
            </a:r>
            <a:endParaRPr lang="it-IT" sz="2400" dirty="0" smtClean="0"/>
          </a:p>
          <a:p>
            <a:pPr marL="342900" indent="-342900">
              <a:buFont typeface="Wingdings" charset="2"/>
              <a:buChar char="v"/>
            </a:pPr>
            <a:r>
              <a:rPr lang="it-IT" sz="2400" dirty="0" err="1"/>
              <a:t>emulsion</a:t>
            </a:r>
            <a:r>
              <a:rPr lang="it-IT" sz="2400" dirty="0"/>
              <a:t> </a:t>
            </a:r>
            <a:r>
              <a:rPr lang="it-IT" sz="2400" dirty="0" err="1"/>
              <a:t>spectrometer</a:t>
            </a:r>
            <a:r>
              <a:rPr lang="it-IT" sz="2400" dirty="0"/>
              <a:t> </a:t>
            </a:r>
            <a:r>
              <a:rPr lang="it-IT" sz="2400" dirty="0" err="1" smtClean="0"/>
              <a:t>detecting</a:t>
            </a:r>
            <a:r>
              <a:rPr lang="it-IT" sz="2400" dirty="0" smtClean="0"/>
              <a:t> light </a:t>
            </a:r>
            <a:r>
              <a:rPr lang="it-IT" sz="2400" dirty="0" err="1"/>
              <a:t>charged</a:t>
            </a:r>
            <a:r>
              <a:rPr lang="it-IT" sz="2400" dirty="0"/>
              <a:t> </a:t>
            </a:r>
            <a:r>
              <a:rPr lang="it-IT" sz="2400" dirty="0" err="1"/>
              <a:t>fragments</a:t>
            </a:r>
            <a:r>
              <a:rPr lang="it-IT" sz="2400" dirty="0"/>
              <a:t> </a:t>
            </a:r>
            <a:r>
              <a:rPr lang="it-IT" sz="2400" dirty="0" err="1" smtClean="0"/>
              <a:t>at</a:t>
            </a:r>
            <a:r>
              <a:rPr lang="it-IT" sz="2400" dirty="0" smtClean="0"/>
              <a:t> large angle (up to 70°)</a:t>
            </a:r>
          </a:p>
          <a:p>
            <a:pPr marL="342900" indent="-342900">
              <a:buFont typeface="Wingdings" charset="2"/>
              <a:buChar char="v"/>
            </a:pPr>
            <a:endParaRPr lang="it-IT" dirty="0"/>
          </a:p>
        </p:txBody>
      </p:sp>
      <p:pic>
        <p:nvPicPr>
          <p:cNvPr id="29" name="Immagin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9555" y="2214508"/>
            <a:ext cx="7827451" cy="3688579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78" y="4419714"/>
            <a:ext cx="5123412" cy="2259026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933" y="2342746"/>
            <a:ext cx="2404533" cy="1555875"/>
          </a:xfrm>
          <a:prstGeom prst="rect">
            <a:avLst/>
          </a:prstGeom>
        </p:spPr>
      </p:pic>
      <p:sp>
        <p:nvSpPr>
          <p:cNvPr id="22" name="Title 1"/>
          <p:cNvSpPr txBox="1">
            <a:spLocks/>
          </p:cNvSpPr>
          <p:nvPr/>
        </p:nvSpPr>
        <p:spPr>
          <a:xfrm>
            <a:off x="149378" y="3666123"/>
            <a:ext cx="3018131" cy="112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C00000"/>
                </a:solidFill>
                <a:latin typeface="+mn-lt"/>
              </a:rPr>
              <a:t>Electronic detector</a:t>
            </a:r>
            <a:endParaRPr lang="en-US" sz="2800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502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/>
          </p:cNvSpPr>
          <p:nvPr/>
        </p:nvSpPr>
        <p:spPr bwMode="auto">
          <a:xfrm>
            <a:off x="1219200" y="315765"/>
            <a:ext cx="8271019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cs typeface="Times New Roman"/>
                <a:sym typeface="Book Antiqua" charset="0"/>
              </a:rPr>
              <a:t>FOOT Detector: Emulsion spectrometer</a:t>
            </a:r>
            <a:endParaRPr lang="en-US" sz="4000" dirty="0">
              <a:solidFill>
                <a:srgbClr val="C00000"/>
              </a:solidFill>
              <a:cs typeface="Times New Roman"/>
              <a:sym typeface="Book Antiqua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6057" y="1295400"/>
            <a:ext cx="5867400" cy="5461000"/>
          </a:xfrm>
          <a:prstGeom prst="rect">
            <a:avLst/>
          </a:prstGeom>
        </p:spPr>
      </p:pic>
      <p:sp>
        <p:nvSpPr>
          <p:cNvPr id="7" name="Content Placeholder 55"/>
          <p:cNvSpPr txBox="1">
            <a:spLocks/>
          </p:cNvSpPr>
          <p:nvPr/>
        </p:nvSpPr>
        <p:spPr>
          <a:xfrm>
            <a:off x="5081802" y="1528568"/>
            <a:ext cx="6945098" cy="130045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Ø"/>
            </a:pPr>
            <a:r>
              <a:rPr lang="it-IT" sz="2400" dirty="0" smtClean="0"/>
              <a:t> </a:t>
            </a:r>
            <a:r>
              <a:rPr lang="it-IT" sz="2400" dirty="0" err="1" smtClean="0"/>
              <a:t>It</a:t>
            </a:r>
            <a:r>
              <a:rPr lang="it-IT" sz="2400" dirty="0" smtClean="0"/>
              <a:t> </a:t>
            </a:r>
            <a:r>
              <a:rPr lang="it-IT" sz="2400" dirty="0" err="1" smtClean="0"/>
              <a:t>will</a:t>
            </a:r>
            <a:r>
              <a:rPr lang="it-IT" sz="2400" dirty="0" smtClean="0"/>
              <a:t> </a:t>
            </a:r>
            <a:r>
              <a:rPr lang="it-IT" sz="2400" dirty="0" err="1" smtClean="0"/>
              <a:t>measure</a:t>
            </a:r>
            <a:r>
              <a:rPr lang="it-IT" sz="2400" dirty="0" smtClean="0"/>
              <a:t> </a:t>
            </a:r>
            <a:r>
              <a:rPr lang="it-IT" sz="2400" dirty="0" err="1" smtClean="0"/>
              <a:t>fragments</a:t>
            </a:r>
            <a:r>
              <a:rPr lang="it-IT" sz="2400" dirty="0" smtClean="0"/>
              <a:t> </a:t>
            </a:r>
            <a:r>
              <a:rPr lang="it-IT" sz="2400" dirty="0" err="1" smtClean="0"/>
              <a:t>as</a:t>
            </a:r>
            <a:r>
              <a:rPr lang="it-IT" sz="2400" dirty="0" smtClean="0"/>
              <a:t> </a:t>
            </a:r>
            <a:r>
              <a:rPr lang="it-IT" sz="2400" dirty="0" err="1" smtClean="0"/>
              <a:t>protons</a:t>
            </a:r>
            <a:r>
              <a:rPr lang="it-IT" sz="2400" dirty="0" smtClean="0"/>
              <a:t>, </a:t>
            </a:r>
            <a:r>
              <a:rPr lang="it-IT" sz="2400" dirty="0" err="1" smtClean="0"/>
              <a:t>deuterons</a:t>
            </a:r>
            <a:r>
              <a:rPr lang="it-IT" sz="2400" dirty="0" smtClean="0"/>
              <a:t>, He and Li </a:t>
            </a:r>
            <a:r>
              <a:rPr lang="it-IT" sz="2400" dirty="0" err="1" smtClean="0"/>
              <a:t>emitted</a:t>
            </a:r>
            <a:r>
              <a:rPr lang="it-IT" sz="2400" dirty="0" smtClean="0"/>
              <a:t> </a:t>
            </a:r>
            <a:r>
              <a:rPr lang="it-IT" sz="2400" dirty="0" err="1" smtClean="0"/>
              <a:t>within</a:t>
            </a:r>
            <a:r>
              <a:rPr lang="it-IT" sz="2400" dirty="0" smtClean="0"/>
              <a:t> a </a:t>
            </a:r>
            <a:r>
              <a:rPr lang="it-IT" sz="2400" dirty="0" err="1" smtClean="0"/>
              <a:t>wider</a:t>
            </a:r>
            <a:r>
              <a:rPr lang="it-IT" sz="2400" dirty="0" smtClean="0"/>
              <a:t> </a:t>
            </a:r>
            <a:r>
              <a:rPr lang="it-IT" sz="2400" dirty="0" err="1" smtClean="0"/>
              <a:t>angular</a:t>
            </a:r>
            <a:r>
              <a:rPr lang="it-IT" sz="2400" dirty="0" smtClean="0"/>
              <a:t> aperture (up to 70°) with </a:t>
            </a:r>
            <a:r>
              <a:rPr lang="it-IT" sz="2400" dirty="0" err="1" smtClean="0"/>
              <a:t>respect</a:t>
            </a:r>
            <a:r>
              <a:rPr lang="it-IT" sz="2400" dirty="0" smtClean="0"/>
              <a:t> to </a:t>
            </a:r>
            <a:r>
              <a:rPr lang="it-IT" sz="2400" dirty="0" err="1" smtClean="0"/>
              <a:t>heavier</a:t>
            </a:r>
            <a:r>
              <a:rPr lang="it-IT" sz="2400" dirty="0" smtClean="0"/>
              <a:t> nuclei  </a:t>
            </a:r>
            <a:endParaRPr lang="it-IT" sz="2400" dirty="0"/>
          </a:p>
        </p:txBody>
      </p:sp>
      <p:sp>
        <p:nvSpPr>
          <p:cNvPr id="8" name="Content Placeholder 55"/>
          <p:cNvSpPr txBox="1">
            <a:spLocks/>
          </p:cNvSpPr>
          <p:nvPr/>
        </p:nvSpPr>
        <p:spPr>
          <a:xfrm>
            <a:off x="5081802" y="3021035"/>
            <a:ext cx="6945098" cy="130045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Ø"/>
            </a:pPr>
            <a:r>
              <a:rPr lang="it-IT" sz="2400" dirty="0" smtClean="0"/>
              <a:t> Detector </a:t>
            </a:r>
            <a:r>
              <a:rPr lang="it-IT" sz="2400" dirty="0" err="1" smtClean="0"/>
              <a:t>based</a:t>
            </a:r>
            <a:r>
              <a:rPr lang="it-IT" sz="2400" dirty="0" smtClean="0"/>
              <a:t> on the </a:t>
            </a:r>
            <a:r>
              <a:rPr lang="it-IT" sz="2400" dirty="0" err="1" smtClean="0"/>
              <a:t>concept</a:t>
            </a:r>
            <a:r>
              <a:rPr lang="it-IT" sz="2400" dirty="0" smtClean="0"/>
              <a:t> of </a:t>
            </a:r>
            <a:r>
              <a:rPr lang="it-IT" sz="2400" dirty="0" err="1" smtClean="0"/>
              <a:t>Emulsion</a:t>
            </a:r>
            <a:r>
              <a:rPr lang="it-IT" sz="2400" dirty="0" smtClean="0"/>
              <a:t> </a:t>
            </a:r>
            <a:r>
              <a:rPr lang="it-IT" sz="2400" dirty="0" err="1" smtClean="0"/>
              <a:t>Cloud</a:t>
            </a:r>
            <a:r>
              <a:rPr lang="it-IT" sz="2400" dirty="0" smtClean="0"/>
              <a:t> </a:t>
            </a:r>
            <a:r>
              <a:rPr lang="it-IT" sz="2400" dirty="0" err="1" smtClean="0"/>
              <a:t>Chamber</a:t>
            </a:r>
            <a:r>
              <a:rPr lang="it-IT" sz="2400" dirty="0" smtClean="0"/>
              <a:t> – </a:t>
            </a:r>
            <a:r>
              <a:rPr lang="it-IT" sz="2400" b="1" dirty="0" smtClean="0"/>
              <a:t>ECC</a:t>
            </a:r>
          </a:p>
          <a:p>
            <a:pPr>
              <a:buFont typeface="Wingdings" charset="2"/>
              <a:buChar char="Ø"/>
            </a:pPr>
            <a:endParaRPr lang="it-IT" sz="2400" b="1" dirty="0"/>
          </a:p>
          <a:p>
            <a:pPr>
              <a:buFont typeface="Wingdings" charset="2"/>
              <a:buChar char="Ø"/>
            </a:pPr>
            <a:r>
              <a:rPr lang="en-GB" sz="2400" dirty="0" smtClean="0"/>
              <a:t>The measurement setup will integrate the ECC with the start counter and the beam monitor of the electronic detector</a:t>
            </a:r>
          </a:p>
          <a:p>
            <a:pPr marL="0" indent="0">
              <a:buNone/>
            </a:pPr>
            <a:endParaRPr lang="it-IT" sz="2400" dirty="0" smtClean="0"/>
          </a:p>
          <a:p>
            <a:pPr marL="0" indent="0">
              <a:buNone/>
            </a:pPr>
            <a:endParaRPr lang="it-IT" sz="24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9129214" y="6391275"/>
            <a:ext cx="2743200" cy="365125"/>
          </a:xfrm>
        </p:spPr>
        <p:txBody>
          <a:bodyPr/>
          <a:lstStyle/>
          <a:p>
            <a:fld id="{22BEDD1C-1313-B943-B62E-5BABB1ABF058}" type="slidenum">
              <a:rPr lang="it-IT" smtClean="0"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2344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200973"/>
            <a:ext cx="11910324" cy="5517559"/>
          </a:xfrm>
        </p:spPr>
        <p:txBody>
          <a:bodyPr>
            <a:normAutofit/>
          </a:bodyPr>
          <a:lstStyle/>
          <a:p>
            <a:pPr algn="just">
              <a:buFont typeface="Wingdings" charset="2"/>
              <a:buChar char="Ø"/>
            </a:pPr>
            <a:r>
              <a:rPr lang="it-IT" sz="2400" dirty="0" smtClean="0"/>
              <a:t> </a:t>
            </a:r>
            <a:r>
              <a:rPr lang="it-IT" sz="2400" dirty="0"/>
              <a:t>The </a:t>
            </a:r>
            <a:r>
              <a:rPr lang="it-IT" sz="2400" dirty="0" err="1"/>
              <a:t>emulsion</a:t>
            </a:r>
            <a:r>
              <a:rPr lang="it-IT" sz="2400" dirty="0"/>
              <a:t> </a:t>
            </a:r>
            <a:r>
              <a:rPr lang="it-IT" sz="2400" dirty="0" err="1"/>
              <a:t>technique</a:t>
            </a:r>
            <a:r>
              <a:rPr lang="it-IT" sz="2400" dirty="0"/>
              <a:t> </a:t>
            </a:r>
            <a:r>
              <a:rPr lang="it-IT" sz="2400" dirty="0" err="1"/>
              <a:t>has</a:t>
            </a:r>
            <a:r>
              <a:rPr lang="it-IT" sz="2400" dirty="0"/>
              <a:t> </a:t>
            </a:r>
            <a:r>
              <a:rPr lang="it-IT" sz="2400" dirty="0" err="1"/>
              <a:t>been</a:t>
            </a:r>
            <a:r>
              <a:rPr lang="it-IT" sz="2400" dirty="0"/>
              <a:t> </a:t>
            </a:r>
            <a:r>
              <a:rPr lang="it-IT" sz="2400" dirty="0" err="1"/>
              <a:t>already</a:t>
            </a:r>
            <a:r>
              <a:rPr lang="it-IT" sz="2400" dirty="0"/>
              <a:t> </a:t>
            </a:r>
            <a:r>
              <a:rPr lang="it-IT" sz="2400" dirty="0" err="1"/>
              <a:t>exploited</a:t>
            </a:r>
            <a:r>
              <a:rPr lang="it-IT" sz="2400" dirty="0"/>
              <a:t> to </a:t>
            </a:r>
            <a:r>
              <a:rPr lang="it-IT" sz="2400" dirty="0" err="1" smtClean="0"/>
              <a:t>study</a:t>
            </a:r>
            <a:r>
              <a:rPr lang="it-IT" sz="2400" dirty="0" smtClean="0"/>
              <a:t> the </a:t>
            </a:r>
            <a:r>
              <a:rPr lang="it-IT" sz="2400" dirty="0" err="1"/>
              <a:t>fragmentation</a:t>
            </a:r>
            <a:r>
              <a:rPr lang="it-IT" sz="2400" dirty="0"/>
              <a:t> of Carbon </a:t>
            </a:r>
            <a:r>
              <a:rPr lang="it-IT" sz="2400" dirty="0" err="1"/>
              <a:t>ions</a:t>
            </a:r>
            <a:r>
              <a:rPr lang="it-IT" sz="2400" dirty="0"/>
              <a:t> </a:t>
            </a:r>
            <a:r>
              <a:rPr lang="it-IT" sz="2400" dirty="0" smtClean="0"/>
              <a:t>in </a:t>
            </a:r>
            <a:r>
              <a:rPr lang="it-IT" sz="2400" dirty="0" err="1" smtClean="0"/>
              <a:t>polycarbonate</a:t>
            </a:r>
            <a:r>
              <a:rPr lang="it-IT" sz="2400" dirty="0" smtClean="0"/>
              <a:t>: </a:t>
            </a:r>
            <a:r>
              <a:rPr lang="it-IT" sz="2400" dirty="0" err="1"/>
              <a:t>i</a:t>
            </a:r>
            <a:r>
              <a:rPr lang="it-IT" sz="2400" dirty="0" err="1" smtClean="0"/>
              <a:t>dentification</a:t>
            </a:r>
            <a:r>
              <a:rPr lang="it-IT" sz="2400" dirty="0" smtClean="0"/>
              <a:t> of </a:t>
            </a:r>
            <a:r>
              <a:rPr lang="it-IT" sz="2400" dirty="0"/>
              <a:t>the </a:t>
            </a:r>
            <a:r>
              <a:rPr lang="it-IT" sz="2400" dirty="0" err="1" smtClean="0"/>
              <a:t>secondary</a:t>
            </a:r>
            <a:r>
              <a:rPr lang="it-IT" sz="2400" dirty="0"/>
              <a:t> nuclei </a:t>
            </a:r>
            <a:r>
              <a:rPr lang="it-IT" sz="2400" dirty="0" err="1"/>
              <a:t>produced</a:t>
            </a:r>
            <a:r>
              <a:rPr lang="it-IT" sz="2400" dirty="0"/>
              <a:t> by </a:t>
            </a:r>
            <a:r>
              <a:rPr lang="it-IT" sz="2400" dirty="0" err="1"/>
              <a:t>fragmentation</a:t>
            </a:r>
            <a:r>
              <a:rPr lang="it-IT" sz="2400" dirty="0"/>
              <a:t> </a:t>
            </a:r>
            <a:r>
              <a:rPr lang="it-IT" sz="2400" dirty="0" smtClean="0"/>
              <a:t>of </a:t>
            </a:r>
            <a:r>
              <a:rPr lang="de-DE" sz="2400" dirty="0"/>
              <a:t>400 </a:t>
            </a:r>
            <a:r>
              <a:rPr lang="de-DE" sz="2400" dirty="0" err="1" smtClean="0"/>
              <a:t>MeV</a:t>
            </a:r>
            <a:r>
              <a:rPr lang="de-DE" sz="2400" dirty="0" smtClean="0"/>
              <a:t>/</a:t>
            </a:r>
            <a:r>
              <a:rPr lang="de-DE" sz="2400" dirty="0" err="1" smtClean="0"/>
              <a:t>n</a:t>
            </a:r>
            <a:r>
              <a:rPr lang="de-DE" sz="2400" dirty="0" smtClean="0"/>
              <a:t> </a:t>
            </a:r>
            <a:r>
              <a:rPr lang="de-DE" sz="2400" baseline="30000" dirty="0" smtClean="0"/>
              <a:t>12</a:t>
            </a:r>
            <a:r>
              <a:rPr lang="de-DE" sz="2400" dirty="0" smtClean="0"/>
              <a:t>C </a:t>
            </a:r>
            <a:r>
              <a:rPr lang="en-US" sz="2400" dirty="0" smtClean="0"/>
              <a:t>can </a:t>
            </a:r>
            <a:r>
              <a:rPr lang="en-US" sz="2400" dirty="0"/>
              <a:t>be achieved </a:t>
            </a:r>
            <a:r>
              <a:rPr lang="en-US" sz="2400" dirty="0" smtClean="0"/>
              <a:t>with high significance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242607" y="6353407"/>
            <a:ext cx="2743200" cy="365125"/>
          </a:xfrm>
        </p:spPr>
        <p:txBody>
          <a:bodyPr/>
          <a:lstStyle/>
          <a:p>
            <a:fld id="{0125024E-5463-9D49-938E-E00E1FB39A42}" type="slidenum">
              <a:rPr lang="en-US" smtClean="0"/>
              <a:t>9</a:t>
            </a:fld>
            <a:endParaRPr lang="en-US" dirty="0"/>
          </a:p>
        </p:txBody>
      </p:sp>
      <p:sp>
        <p:nvSpPr>
          <p:cNvPr id="2" name="Rettangolo 1"/>
          <p:cNvSpPr/>
          <p:nvPr/>
        </p:nvSpPr>
        <p:spPr>
          <a:xfrm>
            <a:off x="1325576" y="-156884"/>
            <a:ext cx="851310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 smtClean="0">
                <a:solidFill>
                  <a:srgbClr val="C00000"/>
                </a:solidFill>
                <a:cs typeface="Arial" panose="020B0604020202020204" pitchFamily="34" charset="0"/>
              </a:rPr>
              <a:t>FOOT Detector: </a:t>
            </a:r>
            <a:r>
              <a:rPr lang="en-US" sz="4000" dirty="0">
                <a:solidFill>
                  <a:srgbClr val="C00000"/>
                </a:solidFill>
                <a:cs typeface="Arial" panose="020B0604020202020204" pitchFamily="34" charset="0"/>
              </a:rPr>
              <a:t>Emulsion </a:t>
            </a:r>
            <a:r>
              <a:rPr lang="en-US" sz="4000" dirty="0" smtClean="0">
                <a:solidFill>
                  <a:srgbClr val="C00000"/>
                </a:solidFill>
                <a:cs typeface="Arial" panose="020B0604020202020204" pitchFamily="34" charset="0"/>
              </a:rPr>
              <a:t>Spectrometer</a:t>
            </a:r>
            <a:endParaRPr lang="en-US" sz="40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grpSp>
        <p:nvGrpSpPr>
          <p:cNvPr id="9" name="Gruppo 8"/>
          <p:cNvGrpSpPr/>
          <p:nvPr/>
        </p:nvGrpSpPr>
        <p:grpSpPr>
          <a:xfrm>
            <a:off x="2246551" y="2217062"/>
            <a:ext cx="7476709" cy="4318907"/>
            <a:chOff x="0" y="2539093"/>
            <a:chExt cx="7476709" cy="431890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t="19742" r="50128" b="15094"/>
            <a:stretch/>
          </p:blipFill>
          <p:spPr>
            <a:xfrm>
              <a:off x="0" y="2743661"/>
              <a:ext cx="3939153" cy="3570691"/>
            </a:xfrm>
            <a:prstGeom prst="rect">
              <a:avLst/>
            </a:prstGeom>
          </p:spPr>
        </p:pic>
        <p:pic>
          <p:nvPicPr>
            <p:cNvPr id="7" name="Picture 7" descr="ch1_sum_chi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2127" y="2539093"/>
              <a:ext cx="3904582" cy="3979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510443" y="6374649"/>
              <a:ext cx="38416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G. De </a:t>
              </a:r>
              <a:r>
                <a:rPr lang="en-US" dirty="0" err="1"/>
                <a:t>Lellis</a:t>
              </a:r>
              <a:r>
                <a:rPr lang="en-US" dirty="0"/>
                <a:t> et al. JINST 2, 2007, P06004</a:t>
              </a:r>
            </a:p>
          </p:txBody>
        </p:sp>
        <p:sp>
          <p:nvSpPr>
            <p:cNvPr id="5" name="Rettangolo 4"/>
            <p:cNvSpPr/>
            <p:nvPr/>
          </p:nvSpPr>
          <p:spPr>
            <a:xfrm>
              <a:off x="0" y="2743661"/>
              <a:ext cx="7476709" cy="4114339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01072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13924</TotalTime>
  <Words>2579</Words>
  <Application>Microsoft Macintosh PowerPoint</Application>
  <PresentationFormat>Widescreen</PresentationFormat>
  <Paragraphs>308</Paragraphs>
  <Slides>31</Slides>
  <Notes>4</Notes>
  <HiddenSlides>0</HiddenSlides>
  <MMClips>2</MMClips>
  <ScaleCrop>false</ScaleCrop>
  <HeadingPairs>
    <vt:vector size="8" baseType="variant">
      <vt:variant>
        <vt:lpstr>Caratteri utilizzati</vt:lpstr>
      </vt:variant>
      <vt:variant>
        <vt:i4>19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52" baseType="lpstr">
      <vt:lpstr>American Typewriter</vt:lpstr>
      <vt:lpstr>Book Antiqua</vt:lpstr>
      <vt:lpstr>Calibri</vt:lpstr>
      <vt:lpstr>Calibri Light</vt:lpstr>
      <vt:lpstr>Cambria Math</vt:lpstr>
      <vt:lpstr>Comic Sans MS</vt:lpstr>
      <vt:lpstr>Courier New</vt:lpstr>
      <vt:lpstr>HappyMonkey</vt:lpstr>
      <vt:lpstr>Helvetica Neue Medium</vt:lpstr>
      <vt:lpstr>ＭＳ Ｐゴシック</vt:lpstr>
      <vt:lpstr>Palatino</vt:lpstr>
      <vt:lpstr>SFRM0800</vt:lpstr>
      <vt:lpstr>SFRM1000</vt:lpstr>
      <vt:lpstr>SFTI0800</vt:lpstr>
      <vt:lpstr>Symbol</vt:lpstr>
      <vt:lpstr>Times</vt:lpstr>
      <vt:lpstr>Times New Roman</vt:lpstr>
      <vt:lpstr>Wingdings</vt:lpstr>
      <vt:lpstr>Arial</vt:lpstr>
      <vt:lpstr>Tema di Office</vt:lpstr>
      <vt:lpstr>Equation</vt:lpstr>
      <vt:lpstr>Nuclear Emulsions  in the FOOT experiment</vt:lpstr>
      <vt:lpstr>Charged Particle Therapy</vt:lpstr>
      <vt:lpstr>Nuclear fragmentation:  target and beam</vt:lpstr>
      <vt:lpstr>FOOT – FragmentatiOn Of Target experiment founded by INFN in 2017 </vt:lpstr>
      <vt:lpstr>FOOT: Inverse kinematic approach  (target fragmentation in proton therapy) </vt:lpstr>
      <vt:lpstr>FOOT: Double target</vt:lpstr>
      <vt:lpstr>FOOT Detector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Conclusions</vt:lpstr>
      <vt:lpstr>Presentazione di PowerPoint</vt:lpstr>
      <vt:lpstr>Back-up slides</vt:lpstr>
      <vt:lpstr>RBE: Relative Biological Effectiveness</vt:lpstr>
      <vt:lpstr>Double target strategy: preliminary results</vt:lpstr>
      <vt:lpstr>FOOT Detector: redundancy</vt:lpstr>
      <vt:lpstr>Presentazione di PowerPoint</vt:lpstr>
      <vt:lpstr>FOOT Detector: upstream/target region</vt:lpstr>
      <vt:lpstr>FOOT Detector: upstream/target region</vt:lpstr>
      <vt:lpstr>FOOT Detector: magnetic spectrometer</vt:lpstr>
      <vt:lpstr>FOOT Detector: plastic scintillator &amp; calorimeter</vt:lpstr>
      <vt:lpstr>Presentazione di PowerPoint</vt:lpstr>
      <vt:lpstr>FOOT Detector: redundant measurements </vt:lpstr>
      <vt:lpstr>FOOT Detector: simulation with FLUKA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FOOT Collaboration:  Physics data for therapy</dc:title>
  <dc:creator>Utente di Microsoft Office</dc:creator>
  <cp:lastModifiedBy>Utente di Microsoft Office</cp:lastModifiedBy>
  <cp:revision>287</cp:revision>
  <cp:lastPrinted>2017-08-28T22:18:06Z</cp:lastPrinted>
  <dcterms:created xsi:type="dcterms:W3CDTF">2017-07-25T09:33:52Z</dcterms:created>
  <dcterms:modified xsi:type="dcterms:W3CDTF">2018-06-01T08:12:39Z</dcterms:modified>
</cp:coreProperties>
</file>