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2" r:id="rId6"/>
    <p:sldId id="264" r:id="rId7"/>
    <p:sldId id="266" r:id="rId8"/>
    <p:sldId id="261" r:id="rId9"/>
    <p:sldId id="263" r:id="rId10"/>
    <p:sldId id="267" r:id="rId11"/>
    <p:sldId id="268" r:id="rId12"/>
    <p:sldId id="265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4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EA146-51DB-48B5-AE95-C99D65AB93C8}" type="datetimeFigureOut">
              <a:rPr lang="ru-RU" smtClean="0"/>
              <a:t>29.05.2018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35E93-1B34-4B31-93FF-9199D210D9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718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2D135291-D658-4CFA-95EF-472242BB5FB3}" type="datetime1">
              <a:rPr lang="en-US" smtClean="0"/>
              <a:t>5/29/2018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1B558060-BE26-4C19-8DFA-7FA93C86D0CA}" type="datetime1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913AF50-8EDC-4819-AB73-94EC74B2ABB6}" type="datetime1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BF878BB-1EFF-4471-9AEE-926256C0ACE2}" type="datetime1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D5BBC35B-A44B-4119-B8DA-DE9E3DFADA20}" type="slidenum">
              <a:rPr lang="en-US" smtClean="0"/>
              <a:pPr/>
              <a:t>‹#›</a:t>
            </a:fld>
            <a:r>
              <a:rPr lang="en-US" dirty="0" smtClean="0"/>
              <a:t>/15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3789E57-B750-4410-9319-2053A6796447}" type="datetime1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6CDB426-7889-48EF-B700-F88441AA44B1}" type="datetime1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5FC6E46-976A-4CDE-87A2-1A2B7D2598BD}" type="datetime1">
              <a:rPr lang="en-US" smtClean="0"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D0DC66A-CFD9-4AFF-87F1-64CD820BC1BE}" type="datetime1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5C5A967D-EE01-408B-8F97-C94BC6B16B6D}" type="datetime1">
              <a:rPr lang="en-US" smtClean="0"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 eaLnBrk="1" latinLnBrk="0" hangingPunct="1"/>
            <a:fld id="{E122D7F6-69D9-4C5E-8F51-4DBD009D72BD}" type="datetime1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08DD2AB1-C744-405F-813B-3939D3941366}" type="datetime1">
              <a:rPr lang="en-US" smtClean="0"/>
              <a:t>5/29/2018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 eaLnBrk="1" latinLnBrk="0" hangingPunct="1"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eaLnBrk="1" latinLnBrk="0" hangingPunct="1"/>
            <a:fld id="{37928ABC-0DD7-4A0C-8F1A-CE19C430C3C8}" type="datetime1">
              <a:rPr lang="en-US" smtClean="0"/>
              <a:t>5/29/2018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017889" y="6407944"/>
            <a:ext cx="995144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lang="en-US" smtClean="0"/>
              <a:pPr/>
              <a:t>‹#›</a:t>
            </a:fld>
            <a:r>
              <a:rPr lang="en-US" dirty="0" smtClean="0"/>
              <a:t>/15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2064"/>
            <a:ext cx="7772400" cy="2421382"/>
          </a:xfrm>
        </p:spPr>
        <p:txBody>
          <a:bodyPr>
            <a:normAutofit/>
          </a:bodyPr>
          <a:lstStyle/>
          <a:p>
            <a:r>
              <a:rPr lang="en-US" sz="4400" dirty="0">
                <a:effectLst/>
              </a:rPr>
              <a:t>Machine </a:t>
            </a:r>
            <a:r>
              <a:rPr lang="en-US" sz="4400" dirty="0" smtClean="0">
                <a:effectLst/>
              </a:rPr>
              <a:t>Learning </a:t>
            </a:r>
            <a:r>
              <a:rPr lang="en-US" sz="4400" dirty="0">
                <a:effectLst/>
              </a:rPr>
              <a:t/>
            </a:r>
            <a:br>
              <a:rPr lang="en-US" sz="4400" dirty="0">
                <a:effectLst/>
              </a:rPr>
            </a:br>
            <a:r>
              <a:rPr lang="en-US" sz="4400" dirty="0" smtClean="0">
                <a:effectLst/>
              </a:rPr>
              <a:t>methods </a:t>
            </a:r>
            <a:r>
              <a:rPr lang="en-US" sz="4400" dirty="0" smtClean="0">
                <a:effectLst/>
              </a:rPr>
              <a:t>for</a:t>
            </a:r>
            <a:br>
              <a:rPr lang="en-US" sz="4400" dirty="0" smtClean="0">
                <a:effectLst/>
              </a:rPr>
            </a:br>
            <a:r>
              <a:rPr lang="en-US" sz="4400" dirty="0" smtClean="0">
                <a:effectLst/>
              </a:rPr>
              <a:t> </a:t>
            </a:r>
            <a:r>
              <a:rPr lang="en-US" sz="4400" dirty="0" err="1" smtClean="0">
                <a:effectLst/>
              </a:rPr>
              <a:t>NEWSdm</a:t>
            </a:r>
            <a:r>
              <a:rPr lang="en-US" sz="4400" dirty="0" smtClean="0">
                <a:effectLst/>
              </a:rPr>
              <a:t> data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91945"/>
            <a:ext cx="7772400" cy="2027327"/>
          </a:xfrm>
        </p:spPr>
        <p:txBody>
          <a:bodyPr/>
          <a:lstStyle/>
          <a:p>
            <a:pPr algn="l"/>
            <a:r>
              <a:rPr lang="en-US" dirty="0" err="1" smtClean="0">
                <a:latin typeface="Britannic Bold" panose="020B0903060703020204" pitchFamily="34" charset="0"/>
              </a:rPr>
              <a:t>Artem</a:t>
            </a:r>
            <a:r>
              <a:rPr lang="en-US" dirty="0" smtClean="0">
                <a:latin typeface="Britannic Bold" panose="020B0903060703020204" pitchFamily="34" charset="0"/>
              </a:rPr>
              <a:t> </a:t>
            </a:r>
            <a:r>
              <a:rPr lang="en-US" dirty="0" err="1" smtClean="0">
                <a:latin typeface="Britannic Bold" panose="020B0903060703020204" pitchFamily="34" charset="0"/>
              </a:rPr>
              <a:t>Golovatiuk</a:t>
            </a:r>
            <a:endParaRPr lang="en-US" dirty="0" smtClean="0">
              <a:latin typeface="Britannic Bold" panose="020B0903060703020204" pitchFamily="34" charset="0"/>
            </a:endParaRPr>
          </a:p>
          <a:p>
            <a:pPr algn="l"/>
            <a:r>
              <a:rPr lang="en-US" sz="2000" dirty="0">
                <a:solidFill>
                  <a:srgbClr val="464646"/>
                </a:solidFill>
              </a:rPr>
              <a:t>University of Kyiv (Ukraine</a:t>
            </a:r>
            <a:r>
              <a:rPr lang="en-US" sz="2000" dirty="0" smtClean="0">
                <a:solidFill>
                  <a:srgbClr val="464646"/>
                </a:solidFill>
              </a:rPr>
              <a:t>)</a:t>
            </a:r>
            <a:endParaRPr lang="en-US" dirty="0" smtClean="0">
              <a:latin typeface="Britannic Bold" panose="020B0903060703020204" pitchFamily="34" charset="0"/>
            </a:endParaRPr>
          </a:p>
          <a:p>
            <a:pPr algn="l"/>
            <a:r>
              <a:rPr lang="en-US" dirty="0" smtClean="0">
                <a:latin typeface="Britannic Bold" panose="020B0903060703020204" pitchFamily="34" charset="0"/>
              </a:rPr>
              <a:t>Giovanni De </a:t>
            </a:r>
            <a:r>
              <a:rPr lang="en-US" dirty="0" err="1" smtClean="0">
                <a:latin typeface="Britannic Bold" panose="020B0903060703020204" pitchFamily="34" charset="0"/>
              </a:rPr>
              <a:t>Lellis</a:t>
            </a:r>
            <a:r>
              <a:rPr lang="en-US" dirty="0" smtClean="0">
                <a:latin typeface="Britannic Bold" panose="020B0903060703020204" pitchFamily="34" charset="0"/>
              </a:rPr>
              <a:t>, 	Andrey </a:t>
            </a:r>
            <a:r>
              <a:rPr lang="en-US" dirty="0" err="1" smtClean="0">
                <a:latin typeface="Britannic Bold" panose="020B0903060703020204" pitchFamily="34" charset="0"/>
              </a:rPr>
              <a:t>Ustyuzhanin</a:t>
            </a:r>
            <a:endParaRPr lang="en-US" dirty="0" smtClean="0">
              <a:latin typeface="Britannic Bold" panose="020B0903060703020204" pitchFamily="34" charset="0"/>
            </a:endParaRPr>
          </a:p>
          <a:p>
            <a:pPr algn="l"/>
            <a:r>
              <a:rPr lang="it-IT" sz="2000" dirty="0" smtClean="0"/>
              <a:t>Universita di Napoli </a:t>
            </a:r>
            <a:r>
              <a:rPr lang="en-US" sz="2000" dirty="0" smtClean="0"/>
              <a:t>(Italy</a:t>
            </a:r>
            <a:r>
              <a:rPr lang="en-US" sz="2000" dirty="0"/>
              <a:t>), 	</a:t>
            </a:r>
            <a:r>
              <a:rPr lang="en-US" sz="2000" dirty="0" err="1"/>
              <a:t>Yandex</a:t>
            </a:r>
            <a:r>
              <a:rPr lang="en-US" sz="2000" dirty="0"/>
              <a:t>	 (Russia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21228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10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results </a:t>
            </a:r>
            <a:r>
              <a:rPr lang="en-US" sz="3600" dirty="0" smtClean="0"/>
              <a:t>(CNNs)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5149321"/>
            <a:ext cx="9143998" cy="98318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Training size dependence of 3D Conv1 and Conv4 Networks</a:t>
            </a:r>
          </a:p>
          <a:p>
            <a:pPr marL="109728" indent="0">
              <a:buNone/>
            </a:pPr>
            <a:r>
              <a:rPr lang="en-US" sz="2400" dirty="0" smtClean="0"/>
              <a:t>(named by the number of convolutional layers)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36" y="1294347"/>
            <a:ext cx="4428163" cy="37203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294348"/>
            <a:ext cx="4516960" cy="3720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9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11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results </a:t>
            </a:r>
            <a:r>
              <a:rPr lang="en-US" sz="3600" dirty="0" smtClean="0"/>
              <a:t>(CNNs)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15757" y="5064343"/>
            <a:ext cx="8712486" cy="983188"/>
          </a:xfrm>
        </p:spPr>
        <p:txBody>
          <a:bodyPr>
            <a:normAutofit/>
          </a:bodyPr>
          <a:lstStyle/>
          <a:p>
            <a:r>
              <a:rPr lang="en-US" dirty="0" smtClean="0"/>
              <a:t>3D Conv4 validation output and physical scores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81029"/>
            <a:ext cx="4571998" cy="35437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304132"/>
            <a:ext cx="4572000" cy="362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6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534254" y="3678148"/>
                <a:ext cx="8478777" cy="2729796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500" dirty="0" smtClean="0"/>
                  <a:t>Performance of the best algorithm in each class on the </a:t>
                </a:r>
                <a:r>
                  <a:rPr lang="en-US" sz="2500" b="1" dirty="0" smtClean="0"/>
                  <a:t>test set</a:t>
                </a:r>
                <a:r>
                  <a:rPr lang="en-US" sz="2500" dirty="0" smtClean="0"/>
                  <a:t> using the optimal threshold.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𝑃𝑟𝑒𝑐𝑖𝑠𝑖𝑜𝑛</m:t>
                    </m:r>
                  </m:oMath>
                </a14:m>
                <a:r>
                  <a:rPr lang="en-US" sz="2400" dirty="0" smtClean="0"/>
                  <a:t> lowers by background contamination.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𝑅𝑒𝑐𝑎𝑙𝑙</m:t>
                    </m:r>
                  </m:oMath>
                </a14:m>
                <a:r>
                  <a:rPr lang="en-US" sz="2400" dirty="0" smtClean="0"/>
                  <a:t> lowers by loosing the signal samples.</a:t>
                </a:r>
                <a:endParaRPr lang="ru-RU" sz="2400" dirty="0" smtClean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4254" y="3678148"/>
                <a:ext cx="8478777" cy="2729796"/>
              </a:xfrm>
              <a:blipFill>
                <a:blip r:embed="rId2"/>
                <a:stretch>
                  <a:fillRect t="-1563" r="-11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12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8843" y="87266"/>
            <a:ext cx="8229600" cy="1143000"/>
          </a:xfrm>
        </p:spPr>
        <p:txBody>
          <a:bodyPr/>
          <a:lstStyle/>
          <a:p>
            <a:r>
              <a:rPr lang="en-US" dirty="0" smtClean="0"/>
              <a:t>Physical results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975202"/>
              </p:ext>
            </p:extLst>
          </p:nvPr>
        </p:nvGraphicFramePr>
        <p:xfrm>
          <a:off x="852237" y="1478148"/>
          <a:ext cx="7663224" cy="149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4408">
                  <a:extLst>
                    <a:ext uri="{9D8B030D-6E8A-4147-A177-3AD203B41FA5}">
                      <a16:colId xmlns:a16="http://schemas.microsoft.com/office/drawing/2014/main" val="3674281369"/>
                    </a:ext>
                  </a:extLst>
                </a:gridCol>
                <a:gridCol w="2554408">
                  <a:extLst>
                    <a:ext uri="{9D8B030D-6E8A-4147-A177-3AD203B41FA5}">
                      <a16:colId xmlns:a16="http://schemas.microsoft.com/office/drawing/2014/main" val="2099703228"/>
                    </a:ext>
                  </a:extLst>
                </a:gridCol>
                <a:gridCol w="2554408">
                  <a:extLst>
                    <a:ext uri="{9D8B030D-6E8A-4147-A177-3AD203B41FA5}">
                      <a16:colId xmlns:a16="http://schemas.microsoft.com/office/drawing/2014/main" val="2761213813"/>
                    </a:ext>
                  </a:extLst>
                </a:gridCol>
              </a:tblGrid>
              <a:tr h="49926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Score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Random Forest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3D Conv4 network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535842"/>
                  </a:ext>
                </a:extLst>
              </a:tr>
              <a:tr h="4992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Precision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85.62%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99.01%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177024"/>
                  </a:ext>
                </a:extLst>
              </a:tr>
              <a:tr h="49926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Recall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85.62%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95.41%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53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834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4254" y="1089804"/>
            <a:ext cx="8478777" cy="531814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Machine Learning can decrees background contamination by orders of magnitude without loosing any significant portion of signal.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The physical motivation in the selection of network architecture can give considerable improvement of it’s performance.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Enlarging </a:t>
            </a:r>
            <a:r>
              <a:rPr lang="en-US" sz="2400" dirty="0"/>
              <a:t>the training set improves the networks’ </a:t>
            </a:r>
            <a:r>
              <a:rPr lang="en-US" sz="2400" dirty="0" smtClean="0"/>
              <a:t>performance.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u="sng" dirty="0" smtClean="0"/>
              <a:t>Further plans</a:t>
            </a:r>
            <a:r>
              <a:rPr lang="en-US" sz="2400" dirty="0" smtClean="0"/>
              <a:t>:</a:t>
            </a:r>
          </a:p>
          <a:p>
            <a:pPr lvl="1" algn="r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Enlarge and diversify the </a:t>
            </a:r>
            <a:r>
              <a:rPr lang="en-US" sz="2000" dirty="0" smtClean="0"/>
              <a:t>dataset.</a:t>
            </a:r>
          </a:p>
          <a:p>
            <a:pPr lvl="1" algn="r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Rotate the emulsions during scanning for isotropic signal.</a:t>
            </a:r>
          </a:p>
          <a:p>
            <a:pPr lvl="1" algn="r">
              <a:spcBef>
                <a:spcPts val="600"/>
              </a:spcBef>
              <a:spcAft>
                <a:spcPts val="600"/>
              </a:spcAft>
            </a:pPr>
            <a:r>
              <a:rPr lang="en-US" sz="2000" dirty="0"/>
              <a:t>Try getting the direction of the track as a physical </a:t>
            </a:r>
            <a:r>
              <a:rPr lang="en-US" sz="2000" dirty="0" smtClean="0"/>
              <a:t>feature.</a:t>
            </a:r>
          </a:p>
          <a:p>
            <a:pPr lvl="1" algn="r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Use images from color camera.</a:t>
            </a:r>
            <a:endParaRPr lang="en-US" sz="2000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13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8843" y="87266"/>
            <a:ext cx="8229600" cy="1143000"/>
          </a:xfrm>
        </p:spPr>
        <p:txBody>
          <a:bodyPr/>
          <a:lstStyle/>
          <a:p>
            <a:r>
              <a:rPr lang="en-US" dirty="0" smtClean="0"/>
              <a:t>Conclusions and further plans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5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40924"/>
            <a:ext cx="8229600" cy="4107813"/>
          </a:xfrm>
        </p:spPr>
        <p:txBody>
          <a:bodyPr/>
          <a:lstStyle/>
          <a:p>
            <a:r>
              <a:rPr lang="en-US" dirty="0" smtClean="0"/>
              <a:t>Our goal: </a:t>
            </a:r>
          </a:p>
          <a:p>
            <a:pPr lvl="1"/>
            <a:r>
              <a:rPr lang="en-US" dirty="0" smtClean="0"/>
              <a:t>Reducing</a:t>
            </a:r>
            <a:r>
              <a:rPr lang="uk-UA" dirty="0" smtClean="0"/>
              <a:t> </a:t>
            </a:r>
            <a:r>
              <a:rPr lang="en-US" dirty="0" smtClean="0"/>
              <a:t>the number of background events in potentially signal data</a:t>
            </a:r>
          </a:p>
          <a:p>
            <a:r>
              <a:rPr lang="en-US" dirty="0" smtClean="0"/>
              <a:t>Statistical approach: </a:t>
            </a:r>
          </a:p>
          <a:p>
            <a:pPr lvl="1"/>
            <a:r>
              <a:rPr lang="en-US" dirty="0" smtClean="0"/>
              <a:t>limited by our physical understanding of the system</a:t>
            </a:r>
          </a:p>
          <a:p>
            <a:r>
              <a:rPr lang="en-US" dirty="0" smtClean="0"/>
              <a:t>Machine Learning approach:</a:t>
            </a:r>
          </a:p>
          <a:p>
            <a:pPr lvl="1"/>
            <a:r>
              <a:rPr lang="en-US" dirty="0" smtClean="0"/>
              <a:t> can discover </a:t>
            </a:r>
            <a:r>
              <a:rPr lang="en-US" dirty="0"/>
              <a:t>complex correlations between features, can be robust to insignificant variations </a:t>
            </a:r>
            <a:r>
              <a:rPr lang="en-US" dirty="0" smtClean="0"/>
              <a:t>in </a:t>
            </a:r>
            <a:r>
              <a:rPr lang="en-US" dirty="0"/>
              <a:t>case of high input </a:t>
            </a:r>
            <a:r>
              <a:rPr lang="en-US" dirty="0" smtClean="0"/>
              <a:t>dimensions.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ML?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D5BBC35B-A44B-4119-B8DA-DE9E3DFADA20}" type="slidenum">
              <a:rPr kumimoji="0" lang="en-US" smtClean="0"/>
              <a:pPr eaLnBrk="1" latinLnBrk="0" hangingPunct="1"/>
              <a:t>2</a:t>
            </a:fld>
            <a:r>
              <a:rPr kumimoji="0" lang="en-US" dirty="0" smtClean="0"/>
              <a:t>/13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576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400" dirty="0" smtClean="0"/>
                  <a:t>Algorithm’s output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𝑃𝑟𝑜𝑏𝑎𝑏𝑖𝑙𝑖𝑡𝑦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400" dirty="0" smtClean="0"/>
              </a:p>
              <a:p>
                <a:pPr>
                  <a:spcAft>
                    <a:spcPts val="600"/>
                  </a:spcAft>
                </a:pPr>
                <a:r>
                  <a:rPr lang="en-US" sz="2400" dirty="0" smtClean="0"/>
                  <a:t>Common metrics in ML: ROC-AUC score  </a:t>
                </a:r>
                <a:r>
                  <a:rPr lang="en-US" dirty="0" smtClean="0"/>
                  <a:t>Physically </a:t>
                </a:r>
                <a:r>
                  <a:rPr lang="en-US" dirty="0" smtClean="0"/>
                  <a:t>motivated metrics: </a:t>
                </a:r>
                <a:r>
                  <a:rPr lang="en-US" dirty="0" smtClean="0"/>
                  <a:t>Precision, Recall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𝑃𝑟𝑒𝑐𝑖𝑠𝑖𝑜𝑛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𝑃𝑜𝑠𝑖𝑡𝑖𝑣𝑒</m:t>
                        </m:r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𝑃𝑜𝑠𝑖𝑡𝑖𝑣𝑒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𝐹𝑎𝑙𝑠𝑒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𝑃𝑜𝑠𝑖𝑡𝑖𝑣𝑒</m:t>
                        </m:r>
                      </m:den>
                    </m:f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3"/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𝑅𝑒𝑐𝑎𝑙𝑙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𝑃𝑜𝑠𝑖𝑡𝑖𝑣𝑒</m:t>
                        </m:r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𝑇𝑟𝑢𝑒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𝑃𝑜𝑠𝑖𝑡𝑖𝑣𝑒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𝐹𝑎𝑙𝑠𝑒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𝑁𝑒𝑔𝑎𝑡𝑖𝑣𝑒</m:t>
                        </m:r>
                      </m:den>
                    </m:f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Use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𝑃𝑟𝑒𝑐𝑖𝑠𝑖𝑜𝑛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𝑅𝑒𝑐𝑎𝑙𝑙</m:t>
                    </m:r>
                  </m:oMath>
                </a14:m>
                <a:r>
                  <a:rPr lang="en-US" dirty="0" smtClean="0"/>
                  <a:t> to </a:t>
                </a:r>
                <a:r>
                  <a:rPr lang="en-US" dirty="0" smtClean="0"/>
                  <a:t>check the performance of the final algorithm</a:t>
                </a:r>
                <a:endParaRPr lang="en-US" dirty="0"/>
              </a:p>
              <a:p>
                <a:pPr lvl="2"/>
                <a:r>
                  <a:rPr lang="en-US" sz="2000" dirty="0" smtClean="0"/>
                  <a:t>Need to select the probability threshold for the output.</a:t>
                </a:r>
                <a:endParaRPr lang="en-US" sz="2000" dirty="0" smtClean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482" r="-222" b="-9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Algorithms performance metrics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3</a:t>
            </a:fld>
            <a:r>
              <a:rPr lang="en-US" dirty="0" smtClean="0"/>
              <a:t>/13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4430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313" y="4200173"/>
            <a:ext cx="4986148" cy="249307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data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4</a:t>
            </a:fld>
            <a:r>
              <a:rPr lang="en-US" dirty="0" smtClean="0"/>
              <a:t>/13</a:t>
            </a:r>
            <a:endParaRPr kumimoji="0"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27912"/>
                <a:ext cx="8229600" cy="4980032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 100keV </a:t>
                </a:r>
                <a:r>
                  <a:rPr lang="en-US" dirty="0" smtClean="0"/>
                  <a:t>signal ~ 15000 tracks</a:t>
                </a:r>
                <a:endParaRPr lang="en-US" dirty="0"/>
              </a:p>
              <a:p>
                <a:r>
                  <a:rPr lang="en-US" dirty="0" smtClean="0"/>
                  <a:t>LNGS </a:t>
                </a:r>
                <a:r>
                  <a:rPr lang="en-US" dirty="0"/>
                  <a:t>exposed </a:t>
                </a:r>
                <a:r>
                  <a:rPr lang="en-US" dirty="0" smtClean="0"/>
                  <a:t>background ~ 7000 tracks</a:t>
                </a:r>
                <a:endParaRPr lang="en-US" sz="2800" dirty="0" smtClean="0"/>
              </a:p>
              <a:p>
                <a:r>
                  <a:rPr lang="en-US" sz="2400" dirty="0" smtClean="0"/>
                  <a:t>Gaussian fit parameters (</a:t>
                </a:r>
                <a:r>
                  <a:rPr lang="ru-RU" sz="2400" dirty="0" smtClean="0"/>
                  <a:t>8</a:t>
                </a:r>
                <a:r>
                  <a:rPr lang="en-US" sz="2400" dirty="0" smtClean="0"/>
                  <a:t> polarizations):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en-US" sz="2000" dirty="0" smtClean="0"/>
                  <a:t> cluster center coordinates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 − </m:t>
                    </m:r>
                  </m:oMath>
                </a14:m>
                <a:r>
                  <a:rPr lang="en-US" sz="2000" dirty="0" smtClean="0"/>
                  <a:t>major and minor axes of an elliptical fit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en-US" sz="2000" dirty="0" smtClean="0"/>
                  <a:t> direction of the cluster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𝑝𝑥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 </m:t>
                    </m:r>
                  </m:oMath>
                </a14:m>
                <a:r>
                  <a:rPr lang="en-US" sz="2000" dirty="0" smtClean="0"/>
                  <a:t>area of the ellipse in pixels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𝑏𝑟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en-US" sz="2000" dirty="0" smtClean="0"/>
                  <a:t>brightness </a:t>
                </a:r>
                <a:r>
                  <a:rPr lang="en-US" sz="2000" dirty="0" smtClean="0"/>
                  <a:t>of the cluster</a:t>
                </a:r>
              </a:p>
              <a:p>
                <a:pPr lvl="2"/>
                <a:r>
                  <a:rPr lang="en-US" sz="2000" dirty="0" smtClean="0"/>
                  <a:t>56 features in total</a:t>
                </a:r>
              </a:p>
              <a:p>
                <a:r>
                  <a:rPr lang="en-US" sz="2400" dirty="0"/>
                  <a:t>Cluster images</a:t>
                </a:r>
                <a:r>
                  <a:rPr lang="en-US" sz="2400" dirty="0" smtClean="0"/>
                  <a:t>:</a:t>
                </a:r>
              </a:p>
              <a:p>
                <a:pPr lvl="1"/>
                <a:r>
                  <a:rPr lang="en-US" sz="2000" dirty="0" smtClean="0"/>
                  <a:t>8 polarizations</a:t>
                </a:r>
              </a:p>
              <a:p>
                <a:pPr marL="393192" lvl="1" indent="0">
                  <a:buNone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  </a:t>
                </a:r>
                <a:r>
                  <a:rPr lang="en-US" sz="2000" dirty="0"/>
                  <a:t>for each sample</a:t>
                </a:r>
              </a:p>
              <a:p>
                <a:endParaRPr lang="ru-RU" sz="2400" dirty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27912"/>
                <a:ext cx="8229600" cy="4980032"/>
              </a:xfrm>
              <a:blipFill>
                <a:blip r:embed="rId3"/>
                <a:stretch>
                  <a:fillRect t="-12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24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Boosted Decision Trees:</a:t>
            </a:r>
          </a:p>
          <a:p>
            <a:pPr lvl="1"/>
            <a:r>
              <a:rPr lang="en-US" dirty="0"/>
              <a:t>Composition of small decision trees, next one improves result of the previous one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Limited possibility to parallelize</a:t>
            </a:r>
          </a:p>
          <a:p>
            <a:r>
              <a:rPr lang="en-US" dirty="0" smtClean="0"/>
              <a:t>Random Forest:</a:t>
            </a:r>
          </a:p>
          <a:p>
            <a:pPr lvl="1"/>
            <a:r>
              <a:rPr lang="en-US" dirty="0" smtClean="0"/>
              <a:t>Composition of very deep trees, each one makes its own decision, result is the average of probabilities.</a:t>
            </a:r>
          </a:p>
          <a:p>
            <a:pPr lvl="1"/>
            <a:r>
              <a:rPr lang="en-US" dirty="0" smtClean="0"/>
              <a:t>Highly parallelizable on CPUs</a:t>
            </a:r>
          </a:p>
          <a:p>
            <a:pPr lvl="1"/>
            <a:endParaRPr lang="en-US" dirty="0"/>
          </a:p>
          <a:p>
            <a:r>
              <a:rPr lang="en-US" dirty="0" smtClean="0"/>
              <a:t>Trees weakness:</a:t>
            </a:r>
          </a:p>
          <a:p>
            <a:pPr lvl="1"/>
            <a:r>
              <a:rPr lang="en-US" sz="2200" dirty="0" smtClean="0"/>
              <a:t>Performance strongly depends on the features choice.</a:t>
            </a:r>
            <a:endParaRPr lang="en-US" sz="2200" dirty="0"/>
          </a:p>
          <a:p>
            <a:pPr lvl="1"/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5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Tested approaches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6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80" y="1325366"/>
            <a:ext cx="7013297" cy="5082578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6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 (Trees)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9330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0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7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 (Trees)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80963" y="5114186"/>
                <a:ext cx="8229600" cy="933099"/>
              </a:xfrm>
            </p:spPr>
            <p:txBody>
              <a:bodyPr/>
              <a:lstStyle/>
              <a:p>
                <a:r>
                  <a:rPr lang="en-US" dirty="0" smtClean="0"/>
                  <a:t>Random Forest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 trees test output and physical scores</a:t>
                </a:r>
                <a:endParaRPr lang="ru-RU" dirty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963" y="5114186"/>
                <a:ext cx="8229600" cy="933099"/>
              </a:xfrm>
              <a:blipFill>
                <a:blip r:embed="rId2"/>
                <a:stretch>
                  <a:fillRect t="-5229" r="-1407" b="-150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9042"/>
            <a:ext cx="4602822" cy="36046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822" y="1339042"/>
            <a:ext cx="4541178" cy="354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Convolutional Neural Networks: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Compared 2D and 3D architectures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Compared Deep and Shallow Networks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Working directly with the cluster images</a:t>
            </a:r>
          </a:p>
          <a:p>
            <a:pPr lvl="1"/>
            <a:r>
              <a:rPr lang="en-US" dirty="0" smtClean="0"/>
              <a:t>Requires large computational power (e.g. GPU)</a:t>
            </a:r>
          </a:p>
          <a:p>
            <a:pPr lvl="1"/>
            <a:r>
              <a:rPr lang="en-US" dirty="0" smtClean="0"/>
              <a:t>Larger datasets can be highly profitable for performance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8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Tested approaches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0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lang="en-US" smtClean="0"/>
              <a:pPr/>
              <a:t>9</a:t>
            </a:fld>
            <a:r>
              <a:rPr lang="en-US" dirty="0" smtClean="0"/>
              <a:t>/13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results </a:t>
            </a:r>
            <a:r>
              <a:rPr lang="en-US" sz="3600" dirty="0" smtClean="0"/>
              <a:t>(CNNs)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49571" y="5024147"/>
            <a:ext cx="8229600" cy="983188"/>
          </a:xfrm>
        </p:spPr>
        <p:txBody>
          <a:bodyPr>
            <a:normAutofit/>
          </a:bodyPr>
          <a:lstStyle/>
          <a:p>
            <a:r>
              <a:rPr lang="en-US" dirty="0" smtClean="0"/>
              <a:t>Performance of Conv1 and Conv4 Networks</a:t>
            </a:r>
          </a:p>
          <a:p>
            <a:pPr marL="109728" indent="0">
              <a:buNone/>
            </a:pPr>
            <a:r>
              <a:rPr lang="en-US" sz="2400" dirty="0" smtClean="0"/>
              <a:t>(named by the number of convolutional layers)</a:t>
            </a:r>
            <a:endParaRPr lang="ru-RU" sz="2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1252" y="1071272"/>
            <a:ext cx="4552748" cy="38295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272"/>
            <a:ext cx="4599110" cy="382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1021</TotalTime>
  <Words>440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Britannic Bold</vt:lpstr>
      <vt:lpstr>Calibri</vt:lpstr>
      <vt:lpstr>Cambria Math</vt:lpstr>
      <vt:lpstr>Lucida Sans Unicode</vt:lpstr>
      <vt:lpstr>Verdana</vt:lpstr>
      <vt:lpstr>Wingdings 2</vt:lpstr>
      <vt:lpstr>Wingdings 3</vt:lpstr>
      <vt:lpstr>Concourse</vt:lpstr>
      <vt:lpstr>Machine Learning  methods for  NEWSdm data</vt:lpstr>
      <vt:lpstr>Why do we need ML?</vt:lpstr>
      <vt:lpstr>Algorithms performance metrics</vt:lpstr>
      <vt:lpstr>Training data</vt:lpstr>
      <vt:lpstr>Tested approaches</vt:lpstr>
      <vt:lpstr>Preliminary results (Trees)</vt:lpstr>
      <vt:lpstr>Preliminary results (Trees)</vt:lpstr>
      <vt:lpstr>Tested approaches</vt:lpstr>
      <vt:lpstr>Preliminary results (CNNs)</vt:lpstr>
      <vt:lpstr>Preliminary results (CNNs)</vt:lpstr>
      <vt:lpstr>Preliminary results (CNNs)</vt:lpstr>
      <vt:lpstr>Physical results</vt:lpstr>
      <vt:lpstr>Conclusions and further plans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Userr</dc:creator>
  <cp:lastModifiedBy>Kommandor</cp:lastModifiedBy>
  <cp:revision>75</cp:revision>
  <dcterms:created xsi:type="dcterms:W3CDTF">2014-09-16T21:33:07Z</dcterms:created>
  <dcterms:modified xsi:type="dcterms:W3CDTF">2018-05-29T16:04:54Z</dcterms:modified>
</cp:coreProperties>
</file>