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61" r:id="rId4"/>
    <p:sldId id="263" r:id="rId5"/>
    <p:sldId id="262" r:id="rId6"/>
    <p:sldId id="264" r:id="rId7"/>
    <p:sldId id="265" r:id="rId8"/>
  </p:sldIdLst>
  <p:sldSz cx="9144000" cy="6858000" type="screen4x3"/>
  <p:notesSz cx="6858000" cy="9144000"/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 indent="2286000">
      <a:defRPr>
        <a:latin typeface="Calibri"/>
        <a:ea typeface="Calibri"/>
        <a:cs typeface="Calibri"/>
        <a:sym typeface="Calibri"/>
      </a:defRPr>
    </a:lvl6pPr>
    <a:lvl7pPr indent="2743200">
      <a:defRPr>
        <a:latin typeface="Calibri"/>
        <a:ea typeface="Calibri"/>
        <a:cs typeface="Calibri"/>
        <a:sym typeface="Calibri"/>
      </a:defRPr>
    </a:lvl7pPr>
    <a:lvl8pPr indent="3200400">
      <a:defRPr>
        <a:latin typeface="Calibri"/>
        <a:ea typeface="Calibri"/>
        <a:cs typeface="Calibri"/>
        <a:sym typeface="Calibri"/>
      </a:defRPr>
    </a:lvl8pPr>
    <a:lvl9pPr indent="3657600">
      <a:defRPr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DB"/>
          </a:solidFill>
        </a:fill>
      </a:tcStyle>
    </a:wholeTbl>
    <a:band2H>
      <a:tcTxStyle/>
      <a:tcStyle>
        <a:tcBdr/>
        <a:fill>
          <a:solidFill>
            <a:srgbClr val="EEE7EE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2278F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2278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2278F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D1F1"/>
          </a:solidFill>
        </a:fill>
      </a:tcStyle>
    </a:wholeTbl>
    <a:band2H>
      <a:tcTxStyle/>
      <a:tcStyle>
        <a:tcBdr/>
        <a:fill>
          <a:solidFill>
            <a:srgbClr val="EBE9F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55DD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55DD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55DD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0D8F1"/>
          </a:solidFill>
        </a:fill>
      </a:tcStyle>
    </a:wholeTbl>
    <a:band2H>
      <a:tcTxStyle/>
      <a:tcStyle>
        <a:tcBdr/>
        <a:fill>
          <a:solidFill>
            <a:srgbClr val="E9ECF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982DB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982DB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982D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278F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278F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73" autoAdjust="0"/>
    <p:restoredTop sz="94660"/>
  </p:normalViewPr>
  <p:slideViewPr>
    <p:cSldViewPr snapToGrid="0">
      <p:cViewPr varScale="1">
        <p:scale>
          <a:sx n="61" d="100"/>
          <a:sy n="61" d="100"/>
        </p:scale>
        <p:origin x="1363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6264002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35099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lvl="0">
              <a:defRPr sz="1800"/>
            </a:pPr>
            <a:r>
              <a:rPr sz="6000"/>
              <a:t>Fare clic per modificare lo stile del titolo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143000" y="3602037"/>
            <a:ext cx="6858000" cy="32559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</a:lstStyle>
          <a:p>
            <a:pPr lvl="0">
              <a:defRPr sz="1800"/>
            </a:pPr>
            <a:r>
              <a:rPr sz="2400"/>
              <a:t>Fare clic per modificare lo stile del sottotitolo dello schema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Fare clic per modificare stili del testo dello schema</a:t>
            </a:r>
          </a:p>
          <a:p>
            <a:pPr lvl="1">
              <a:defRPr sz="1800"/>
            </a:pPr>
            <a:r>
              <a:rPr sz="2800"/>
              <a:t>Secondo livello</a:t>
            </a:r>
          </a:p>
          <a:p>
            <a:pPr lvl="2">
              <a:defRPr sz="1800"/>
            </a:pPr>
            <a:r>
              <a:rPr sz="2800"/>
              <a:t>Terzo livello</a:t>
            </a:r>
          </a:p>
          <a:p>
            <a:pPr lvl="3">
              <a:defRPr sz="1800"/>
            </a:pPr>
            <a:r>
              <a:rPr sz="2800"/>
              <a:t>Quarto livello</a:t>
            </a:r>
          </a:p>
          <a:p>
            <a:pPr lvl="4">
              <a:defRPr sz="1800"/>
            </a:pPr>
            <a:r>
              <a:rPr sz="2800"/>
              <a:t>Quinto livello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6543675" y="0"/>
            <a:ext cx="1971675" cy="654208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628650" y="365125"/>
            <a:ext cx="5800725" cy="64928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Fare clic per modificare stili del testo dello schema</a:t>
            </a:r>
          </a:p>
          <a:p>
            <a:pPr lvl="1">
              <a:defRPr sz="1800"/>
            </a:pPr>
            <a:r>
              <a:rPr sz="2800"/>
              <a:t>Secondo livello</a:t>
            </a:r>
          </a:p>
          <a:p>
            <a:pPr lvl="2">
              <a:defRPr sz="1800"/>
            </a:pPr>
            <a:r>
              <a:rPr sz="2800"/>
              <a:t>Terzo livello</a:t>
            </a:r>
          </a:p>
          <a:p>
            <a:pPr lvl="3">
              <a:defRPr sz="1800"/>
            </a:pPr>
            <a:r>
              <a:rPr sz="2800"/>
              <a:t>Quarto livello</a:t>
            </a:r>
          </a:p>
          <a:p>
            <a:pPr lvl="4">
              <a:defRPr sz="1800"/>
            </a:pPr>
            <a:r>
              <a:rPr sz="2800"/>
              <a:t>Quinto livello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Fare clic per modificare stili del testo dello schema</a:t>
            </a:r>
          </a:p>
          <a:p>
            <a:pPr lvl="1">
              <a:defRPr sz="1800"/>
            </a:pPr>
            <a:r>
              <a:rPr sz="2800"/>
              <a:t>Secondo livello</a:t>
            </a:r>
          </a:p>
          <a:p>
            <a:pPr lvl="2">
              <a:defRPr sz="1800"/>
            </a:pPr>
            <a:r>
              <a:rPr sz="2800"/>
              <a:t>Terzo livello</a:t>
            </a:r>
          </a:p>
          <a:p>
            <a:pPr lvl="3">
              <a:defRPr sz="1800"/>
            </a:pPr>
            <a:r>
              <a:rPr sz="2800"/>
              <a:t>Quarto livello</a:t>
            </a:r>
          </a:p>
          <a:p>
            <a:pPr lvl="4">
              <a:defRPr sz="1800"/>
            </a:pPr>
            <a:r>
              <a:rPr sz="2800"/>
              <a:t>Quinto livello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623887" y="0"/>
            <a:ext cx="7886701" cy="4562476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Fare clic per modificare lo stile del titolo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1" cy="2268536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/>
            </a:lvl1pPr>
          </a:lstStyle>
          <a:p>
            <a:pPr lvl="0">
              <a:defRPr sz="1800"/>
            </a:pPr>
            <a:r>
              <a:rPr sz="2400"/>
              <a:t>Fare clic per modificare stili del testo dello schema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3886200" cy="50323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Fare clic per modificare stili del testo dello schema</a:t>
            </a:r>
          </a:p>
          <a:p>
            <a:pPr lvl="1">
              <a:defRPr sz="1800"/>
            </a:pPr>
            <a:r>
              <a:rPr sz="2800"/>
              <a:t>Secondo livello</a:t>
            </a:r>
          </a:p>
          <a:p>
            <a:pPr lvl="2">
              <a:defRPr sz="1800"/>
            </a:pPr>
            <a:r>
              <a:rPr sz="2800"/>
              <a:t>Terzo livello</a:t>
            </a:r>
          </a:p>
          <a:p>
            <a:pPr lvl="3">
              <a:defRPr sz="1800"/>
            </a:pPr>
            <a:r>
              <a:rPr sz="2800"/>
              <a:t>Quarto livello</a:t>
            </a:r>
          </a:p>
          <a:p>
            <a:pPr lvl="4">
              <a:defRPr sz="1800"/>
            </a:pPr>
            <a:r>
              <a:rPr sz="2800"/>
              <a:t>Quinto livello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1" cy="132556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1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</a:lstStyle>
          <a:p>
            <a:pPr lvl="0">
              <a:defRPr sz="1800" b="0"/>
            </a:pPr>
            <a:r>
              <a:rPr sz="2400" b="1"/>
              <a:t>Fare clic per modificare stili del testo dello schema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629841" y="0"/>
            <a:ext cx="2949178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Fare clic per modificare lo stile del titolo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3887391" y="987425"/>
            <a:ext cx="4629151" cy="587057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>
              <a:defRPr sz="1800"/>
            </a:pPr>
            <a:r>
              <a:rPr sz="3200"/>
              <a:t>Fare clic per modificare stili del testo dello schema</a:t>
            </a:r>
          </a:p>
          <a:p>
            <a:pPr lvl="1">
              <a:defRPr sz="1800"/>
            </a:pPr>
            <a:r>
              <a:rPr sz="3200"/>
              <a:t>Secondo livello</a:t>
            </a:r>
          </a:p>
          <a:p>
            <a:pPr lvl="2">
              <a:defRPr sz="1800"/>
            </a:pPr>
            <a:r>
              <a:rPr sz="3200"/>
              <a:t>Terzo livello</a:t>
            </a:r>
          </a:p>
          <a:p>
            <a:pPr lvl="3">
              <a:defRPr sz="1800"/>
            </a:pPr>
            <a:r>
              <a:rPr sz="3200"/>
              <a:t>Quarto livello</a:t>
            </a:r>
          </a:p>
          <a:p>
            <a:pPr lvl="4">
              <a:defRPr sz="1800"/>
            </a:pPr>
            <a:r>
              <a:rPr sz="3200"/>
              <a:t>Quinto livello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629841" y="0"/>
            <a:ext cx="2949178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Fare clic per modificare lo stile del titolo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629841" y="2057400"/>
            <a:ext cx="2949178" cy="4800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</a:lstStyle>
          <a:p>
            <a:pPr lvl="0">
              <a:defRPr sz="1800"/>
            </a:pPr>
            <a:r>
              <a:rPr sz="1600"/>
              <a:t>Fare clic per modificare stili del testo dello schema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28650" y="230190"/>
            <a:ext cx="7886700" cy="1595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5032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pPr lvl="0">
              <a:defRPr sz="1800"/>
            </a:pPr>
            <a:r>
              <a:rPr sz="2800"/>
              <a:t>Fare clic per modificare stili del testo dello schema</a:t>
            </a:r>
          </a:p>
          <a:p>
            <a:pPr lvl="1">
              <a:defRPr sz="1800"/>
            </a:pPr>
            <a:r>
              <a:rPr sz="2800"/>
              <a:t>Secondo livello</a:t>
            </a:r>
          </a:p>
          <a:p>
            <a:pPr lvl="2">
              <a:defRPr sz="1800"/>
            </a:pPr>
            <a:r>
              <a:rPr sz="2800"/>
              <a:t>Terzo livello</a:t>
            </a:r>
          </a:p>
          <a:p>
            <a:pPr lvl="3">
              <a:defRPr sz="1800"/>
            </a:pPr>
            <a:r>
              <a:rPr sz="2800"/>
              <a:t>Quarto livello</a:t>
            </a:r>
          </a:p>
          <a:p>
            <a:pPr lvl="4">
              <a:defRPr sz="1800"/>
            </a:pPr>
            <a:r>
              <a:rPr sz="2800"/>
              <a:t>Quinto livello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457950" y="6404293"/>
            <a:ext cx="20574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1pPr>
      <a:lvl2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2pPr>
      <a:lvl3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3pPr>
      <a:lvl4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4pPr>
      <a:lvl5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5pPr>
      <a:lvl6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6pPr>
      <a:lvl7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7pPr>
      <a:lvl8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8pPr>
      <a:lvl9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indent="-228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1pPr>
      <a:lvl2pPr marL="723900" indent="-2667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2pPr>
      <a:lvl3pPr marL="1234439" indent="-320039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3pPr>
      <a:lvl4pPr marL="1727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4pPr>
      <a:lvl5pPr marL="21844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5pPr>
      <a:lvl6pPr marL="26416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6pPr>
      <a:lvl7pPr marL="30988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7pPr>
      <a:lvl8pPr marL="35560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8pPr>
      <a:lvl9pPr marL="4013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-1" y="5140712"/>
            <a:ext cx="7449017" cy="657922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xfrm>
            <a:off x="280417" y="5798632"/>
            <a:ext cx="7168600" cy="644101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749808">
              <a:defRPr sz="2624"/>
            </a:lvl1pPr>
          </a:lstStyle>
          <a:p>
            <a:pPr lvl="0">
              <a:defRPr sz="1800"/>
            </a:pPr>
            <a:r>
              <a:rPr lang="it-IT" sz="2624" dirty="0" smtClean="0"/>
              <a:t>QUICK SCANNING SYSTEM NEWS</a:t>
            </a:r>
            <a:endParaRPr sz="2624" dirty="0"/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xfrm>
            <a:off x="1143000" y="6545770"/>
            <a:ext cx="6858000" cy="295509"/>
          </a:xfrm>
          <a:prstGeom prst="rect">
            <a:avLst/>
          </a:prstGeom>
        </p:spPr>
        <p:txBody>
          <a:bodyPr/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Anacapri, 31/5/2018</a:t>
            </a:r>
            <a:endParaRPr sz="1328" i="1" dirty="0"/>
          </a:p>
        </p:txBody>
      </p:sp>
      <p:sp>
        <p:nvSpPr>
          <p:cNvPr id="52" name="Shape 52"/>
          <p:cNvSpPr/>
          <p:nvPr/>
        </p:nvSpPr>
        <p:spPr>
          <a:xfrm>
            <a:off x="3880622" y="0"/>
            <a:ext cx="5263378" cy="1315846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27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3" name="Shape 53"/>
          <p:cNvSpPr/>
          <p:nvPr/>
        </p:nvSpPr>
        <p:spPr>
          <a:xfrm>
            <a:off x="4594859" y="1314451"/>
            <a:ext cx="4370071" cy="10770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/>
          <a:p>
            <a:pPr lvl="0" algn="r">
              <a:lnSpc>
                <a:spcPct val="81000"/>
              </a:lnSpc>
            </a:pPr>
            <a:r>
              <a:rPr lang="it-IT" sz="2400" dirty="0" smtClean="0">
                <a:latin typeface="Calibri Light"/>
                <a:ea typeface="Calibri Light"/>
                <a:cs typeface="Calibri Light"/>
                <a:sym typeface="Calibri Light"/>
              </a:rPr>
              <a:t>QSS HARDWARE</a:t>
            </a:r>
          </a:p>
          <a:p>
            <a:pPr lvl="0" algn="r">
              <a:lnSpc>
                <a:spcPct val="81000"/>
              </a:lnSpc>
            </a:pPr>
            <a:r>
              <a:rPr lang="it-IT" sz="2400" dirty="0" smtClean="0">
                <a:latin typeface="Calibri Light"/>
                <a:ea typeface="Calibri Light"/>
                <a:cs typeface="Calibri Light"/>
                <a:sym typeface="Calibri Light"/>
              </a:rPr>
              <a:t>QSS SOFTWARE</a:t>
            </a:r>
          </a:p>
          <a:p>
            <a:pPr lvl="0" algn="r">
              <a:lnSpc>
                <a:spcPct val="81000"/>
              </a:lnSpc>
            </a:pPr>
            <a:r>
              <a:rPr lang="it-IT" sz="2400" dirty="0" smtClean="0">
                <a:latin typeface="Calibri Light"/>
                <a:ea typeface="Calibri Light"/>
                <a:cs typeface="Calibri Light"/>
                <a:sym typeface="Calibri Light"/>
              </a:rPr>
              <a:t>APPLICATIONS AND OUTLOOK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226531"/>
            <a:ext cx="8254638" cy="44662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The hardware design of the Quick Scanning System is based on five principles 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1) KISS = Keep It Super Simple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2) Commercial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3) Easy to replicate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4) Modular (easy to adapt to different possibilities)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5) Sustainable with minimum funding</a:t>
            </a: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At the moment we don’t have specific funding for hardware development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Upgrades are incremental and dictated by workload requirements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The system hardware is split into 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Emulsion readout part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err="1" smtClean="0">
                <a:solidFill>
                  <a:srgbClr val="0070C0"/>
                </a:solidFill>
              </a:rPr>
              <a:t>Postprocessing</a:t>
            </a:r>
            <a:r>
              <a:rPr lang="en-US" sz="2000" dirty="0" smtClean="0">
                <a:solidFill>
                  <a:srgbClr val="0070C0"/>
                </a:solidFill>
              </a:rPr>
              <a:t> (mostly tracking) part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dirty="0"/>
              <a:t>QUICK SCANNING SYSTEM NEWS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QSS HARDWARE</a:t>
            </a:r>
            <a:endParaRPr sz="4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638" y="1781163"/>
            <a:ext cx="4977962" cy="3733472"/>
          </a:xfrm>
          <a:prstGeom prst="rect">
            <a:avLst/>
          </a:prstGeom>
        </p:spPr>
      </p:pic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239483" y="1226530"/>
            <a:ext cx="4894218" cy="454796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Standard setup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ESS XY stage 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ESS Nikon </a:t>
            </a:r>
            <a:r>
              <a:rPr lang="en-US" sz="2000" dirty="0" err="1" smtClean="0">
                <a:solidFill>
                  <a:srgbClr val="0070C0"/>
                </a:solidFill>
              </a:rPr>
              <a:t>trinocular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Modified MICOS box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Nikon 20× (NA 0.75)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CMC 4000 (4 </a:t>
            </a:r>
            <a:r>
              <a:rPr lang="en-US" sz="2000" dirty="0" err="1" smtClean="0">
                <a:solidFill>
                  <a:srgbClr val="0070C0"/>
                </a:solidFill>
              </a:rPr>
              <a:t>Mpix</a:t>
            </a:r>
            <a:r>
              <a:rPr lang="en-US" sz="2000" dirty="0" smtClean="0">
                <a:solidFill>
                  <a:srgbClr val="0070C0"/>
                </a:solidFill>
              </a:rPr>
              <a:t>, 385 fps)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err="1" smtClean="0">
                <a:solidFill>
                  <a:srgbClr val="0070C0"/>
                </a:solidFill>
              </a:rPr>
              <a:t>Radient</a:t>
            </a:r>
            <a:r>
              <a:rPr lang="en-US" sz="2000" dirty="0" smtClean="0">
                <a:solidFill>
                  <a:srgbClr val="0070C0"/>
                </a:solidFill>
              </a:rPr>
              <a:t> DFCL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1 Dell Precision Workstation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err="1" smtClean="0">
                <a:solidFill>
                  <a:srgbClr val="0070C0"/>
                </a:solidFill>
              </a:rPr>
              <a:t>ProDex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MAXk</a:t>
            </a:r>
            <a:r>
              <a:rPr lang="en-US" sz="2000" dirty="0" smtClean="0">
                <a:solidFill>
                  <a:srgbClr val="0070C0"/>
                </a:solidFill>
              </a:rPr>
              <a:t> 4000/5000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err="1" smtClean="0">
                <a:solidFill>
                  <a:srgbClr val="0070C0"/>
                </a:solidFill>
              </a:rPr>
              <a:t>nVidia</a:t>
            </a:r>
            <a:r>
              <a:rPr lang="en-US" sz="2000" dirty="0" smtClean="0">
                <a:solidFill>
                  <a:srgbClr val="0070C0"/>
                </a:solidFill>
              </a:rPr>
              <a:t> GTX 690 or better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(currently 980 </a:t>
            </a:r>
            <a:r>
              <a:rPr lang="en-US" sz="2000" dirty="0" err="1" smtClean="0">
                <a:solidFill>
                  <a:srgbClr val="0070C0"/>
                </a:solidFill>
              </a:rPr>
              <a:t>ti</a:t>
            </a:r>
            <a:r>
              <a:rPr lang="en-US" sz="2000" dirty="0" smtClean="0">
                <a:solidFill>
                  <a:srgbClr val="0070C0"/>
                </a:solidFill>
              </a:rPr>
              <a:t>)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Obtained ~95% </a:t>
            </a:r>
            <a:r>
              <a:rPr lang="en-US" sz="2000" dirty="0" err="1" smtClean="0">
                <a:solidFill>
                  <a:srgbClr val="0070C0"/>
                </a:solidFill>
              </a:rPr>
              <a:t>microtracking</a:t>
            </a:r>
            <a:r>
              <a:rPr lang="en-US" sz="2000" dirty="0" smtClean="0">
                <a:solidFill>
                  <a:srgbClr val="0070C0"/>
                </a:solidFill>
              </a:rPr>
              <a:t/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efficiency on OPERA-like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emulsions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dirty="0"/>
              <a:t>QUICK SCANNING SYSTEM NEWS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QSS HARDWARE</a:t>
            </a:r>
            <a:endParaRPr sz="4400" dirty="0"/>
          </a:p>
        </p:txBody>
      </p:sp>
      <p:pic>
        <p:nvPicPr>
          <p:cNvPr id="15" name="Immagine 14" descr="DSC_0864.JP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54000" contrast="-27000"/>
                    </a14:imgEffect>
                  </a14:imgLayer>
                </a14:imgProps>
              </a:ext>
            </a:extLst>
          </a:blip>
          <a:srcRect l="17942" r="17942"/>
          <a:stretch>
            <a:fillRect/>
          </a:stretch>
        </p:blipFill>
        <p:spPr>
          <a:xfrm>
            <a:off x="6631760" y="138187"/>
            <a:ext cx="1959840" cy="203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188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239483" y="1226531"/>
            <a:ext cx="4894218" cy="176285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Alternate setup for large area emulsion films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Nikon large area stage (</a:t>
            </a:r>
            <a:r>
              <a:rPr lang="en-US" sz="2000" dirty="0" smtClean="0">
                <a:solidFill>
                  <a:srgbClr val="0070C0"/>
                </a:solidFill>
                <a:sym typeface="Symbol" panose="05050102010706020507" pitchFamily="18" charset="2"/>
              </a:rPr>
              <a:t></a:t>
            </a:r>
            <a:r>
              <a:rPr lang="en-US" sz="2000" dirty="0" smtClean="0">
                <a:solidFill>
                  <a:srgbClr val="0070C0"/>
                </a:solidFill>
              </a:rPr>
              <a:t>36×36 cm</a:t>
            </a:r>
            <a:r>
              <a:rPr lang="en-US" sz="2000" baseline="30000" dirty="0" smtClean="0">
                <a:solidFill>
                  <a:srgbClr val="0070C0"/>
                </a:solidFill>
              </a:rPr>
              <a:t>2</a:t>
            </a:r>
            <a:r>
              <a:rPr lang="en-US" sz="2000" dirty="0" smtClean="0">
                <a:solidFill>
                  <a:srgbClr val="0070C0"/>
                </a:solidFill>
              </a:rPr>
              <a:t>)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Nikon </a:t>
            </a:r>
            <a:r>
              <a:rPr lang="en-US" sz="2000" dirty="0" err="1" smtClean="0">
                <a:solidFill>
                  <a:srgbClr val="0070C0"/>
                </a:solidFill>
              </a:rPr>
              <a:t>trinocular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Same motor box, different gearing ratio of motor power output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dirty="0"/>
              <a:t>QUICK SCANNING SYSTEM NEWS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QSS HARDWARE</a:t>
            </a:r>
            <a:endParaRPr sz="4400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322" y="1292916"/>
            <a:ext cx="3244025" cy="4325367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7" t="38816" r="9519" b="12852"/>
          <a:stretch/>
        </p:blipFill>
        <p:spPr>
          <a:xfrm>
            <a:off x="344024" y="3800135"/>
            <a:ext cx="2662946" cy="1714500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492932" y="3407659"/>
            <a:ext cx="50280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0070C0"/>
                </a:solidFill>
              </a:rPr>
              <a:t>Scanning such films is hardly sustainable for us:</a:t>
            </a:r>
            <a:br>
              <a:rPr lang="en-US" dirty="0" smtClean="0">
                <a:solidFill>
                  <a:srgbClr val="0070C0"/>
                </a:solidFill>
              </a:rPr>
            </a:br>
            <a:endParaRPr lang="en-US" dirty="0" smtClean="0">
              <a:solidFill>
                <a:srgbClr val="0070C0"/>
              </a:solidFill>
            </a:endParaRPr>
          </a:p>
          <a:p>
            <a:pPr algn="r"/>
            <a:r>
              <a:rPr lang="en-US" dirty="0" smtClean="0">
                <a:solidFill>
                  <a:srgbClr val="0070C0"/>
                </a:solidFill>
              </a:rPr>
              <a:t>No dedicated 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manpower for scanning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Film setup once or twice 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per day (9:00-14:00)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 rot="16200000">
            <a:off x="-322184" y="4503496"/>
            <a:ext cx="16401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Courtesy V. </a:t>
            </a:r>
            <a:r>
              <a:rPr lang="en-US" sz="1400" dirty="0" err="1" smtClean="0">
                <a:solidFill>
                  <a:schemeClr val="bg1"/>
                </a:solidFill>
              </a:rPr>
              <a:t>Tioukov</a:t>
            </a:r>
            <a:endParaRPr lang="it-IT" sz="1400" dirty="0">
              <a:solidFill>
                <a:schemeClr val="bg1"/>
              </a:solidFill>
            </a:endParaRPr>
          </a:p>
        </p:txBody>
      </p:sp>
      <p:cxnSp>
        <p:nvCxnSpPr>
          <p:cNvPr id="8" name="Connettore 2 7"/>
          <p:cNvCxnSpPr/>
          <p:nvPr/>
        </p:nvCxnSpPr>
        <p:spPr>
          <a:xfrm flipH="1">
            <a:off x="2013438" y="3719146"/>
            <a:ext cx="457200" cy="704175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miter lim="8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0807483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239483" y="1226531"/>
            <a:ext cx="4894218" cy="176285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Post-Processing HW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1 distribution server 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(64 GB RAM buffer)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6 GTX 690 (hosted on various servers)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1 </a:t>
            </a:r>
            <a:r>
              <a:rPr lang="en-US" sz="2000" dirty="0" err="1" smtClean="0">
                <a:solidFill>
                  <a:srgbClr val="0070C0"/>
                </a:solidFill>
              </a:rPr>
              <a:t>Gbps</a:t>
            </a:r>
            <a:r>
              <a:rPr lang="en-US" sz="2000" dirty="0" smtClean="0">
                <a:solidFill>
                  <a:srgbClr val="0070C0"/>
                </a:solidFill>
              </a:rPr>
              <a:t> network connection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dirty="0"/>
              <a:t>QUICK SCANNING SYSTEM NEWS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QSS HARDWARE</a:t>
            </a:r>
            <a:endParaRPr sz="4400" dirty="0"/>
          </a:p>
        </p:txBody>
      </p:sp>
      <p:grpSp>
        <p:nvGrpSpPr>
          <p:cNvPr id="7" name="Gruppo 6"/>
          <p:cNvGrpSpPr/>
          <p:nvPr/>
        </p:nvGrpSpPr>
        <p:grpSpPr>
          <a:xfrm>
            <a:off x="2459616" y="1024453"/>
            <a:ext cx="6605256" cy="4373343"/>
            <a:chOff x="1760794" y="973161"/>
            <a:chExt cx="7200800" cy="4824536"/>
          </a:xfrm>
        </p:grpSpPr>
        <p:sp>
          <p:nvSpPr>
            <p:cNvPr id="12" name="Rettangolo 11"/>
            <p:cNvSpPr/>
            <p:nvPr/>
          </p:nvSpPr>
          <p:spPr>
            <a:xfrm>
              <a:off x="4641114" y="973161"/>
              <a:ext cx="1512168" cy="7200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  <a:scene3d>
              <a:camera prst="perspectiveFront" fov="7200000">
                <a:rot lat="19799983" lon="0" rev="0"/>
              </a:camera>
              <a:lightRig rig="threePt" dir="t">
                <a:rot lat="0" lon="0" rev="2700000"/>
              </a:lightRig>
            </a:scene3d>
            <a:sp3d extrusionH="63500" prstMaterial="matte">
              <a:bevelT w="25400" h="254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GTX 980ti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Freccia in giù 12"/>
            <p:cNvSpPr/>
            <p:nvPr/>
          </p:nvSpPr>
          <p:spPr>
            <a:xfrm>
              <a:off x="5217178" y="1693241"/>
              <a:ext cx="360040" cy="504056"/>
            </a:xfrm>
            <a:prstGeom prst="down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  <a:scene3d>
              <a:camera prst="perspectiveFront" fov="7200000">
                <a:rot lat="18599993" lon="0" rev="0"/>
              </a:camera>
              <a:lightRig rig="threePt" dir="t"/>
            </a:scene3d>
            <a:sp3d extrusionH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4" name="Ovale 13"/>
            <p:cNvSpPr/>
            <p:nvPr/>
          </p:nvSpPr>
          <p:spPr>
            <a:xfrm>
              <a:off x="4641194" y="2125289"/>
              <a:ext cx="1512088" cy="8640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  <a:scene3d>
              <a:camera prst="perspectiveFront">
                <a:rot lat="19199986" lon="0" rev="0"/>
              </a:camera>
              <a:lightRig rig="threePt" dir="t"/>
            </a:scene3d>
            <a:sp3d extrusionH="127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>
                  <a:solidFill>
                    <a:schemeClr val="tx1"/>
                  </a:solidFill>
                </a:rPr>
                <a:t>RAMDisk</a:t>
              </a:r>
              <a:r>
                <a:rPr lang="en-US" sz="1400" dirty="0" smtClean="0">
                  <a:solidFill>
                    <a:schemeClr val="tx1"/>
                  </a:solidFill>
                </a:rPr>
                <a:t> 64 GB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grpSp>
          <p:nvGrpSpPr>
            <p:cNvPr id="15" name="Gruppo 14"/>
            <p:cNvGrpSpPr/>
            <p:nvPr/>
          </p:nvGrpSpPr>
          <p:grpSpPr>
            <a:xfrm>
              <a:off x="1760794" y="3565449"/>
              <a:ext cx="7200800" cy="720080"/>
              <a:chOff x="1259632" y="4581128"/>
              <a:chExt cx="7200800" cy="720080"/>
            </a:xfrm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  <a:scene3d>
              <a:camera prst="perspectiveFront" fov="5700000">
                <a:rot lat="19199996" lon="0" rev="0"/>
              </a:camera>
              <a:lightRig rig="threePt" dir="t"/>
            </a:scene3d>
          </p:grpSpPr>
          <p:sp>
            <p:nvSpPr>
              <p:cNvPr id="16" name="Rettangolo 15"/>
              <p:cNvSpPr/>
              <p:nvPr/>
            </p:nvSpPr>
            <p:spPr>
              <a:xfrm>
                <a:off x="1259632" y="4581128"/>
                <a:ext cx="1080120" cy="720080"/>
              </a:xfrm>
              <a:prstGeom prst="rect">
                <a:avLst/>
              </a:prstGeom>
              <a:ln>
                <a:noFill/>
              </a:ln>
              <a:sp3d extrusionH="76200">
                <a:bevelT w="25400" h="25400"/>
                <a:contourClr>
                  <a:schemeClr val="tx2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GTX 690</a:t>
                </a:r>
                <a:endParaRPr lang="en-US" sz="1400" dirty="0"/>
              </a:p>
            </p:txBody>
          </p:sp>
          <p:sp>
            <p:nvSpPr>
              <p:cNvPr id="17" name="Rettangolo 16"/>
              <p:cNvSpPr/>
              <p:nvPr/>
            </p:nvSpPr>
            <p:spPr>
              <a:xfrm>
                <a:off x="2483768" y="4581128"/>
                <a:ext cx="1080120" cy="720080"/>
              </a:xfrm>
              <a:prstGeom prst="rect">
                <a:avLst/>
              </a:prstGeom>
              <a:ln>
                <a:noFill/>
              </a:ln>
              <a:sp3d extrusionH="76200">
                <a:bevelT w="25400" h="25400"/>
                <a:contourClr>
                  <a:schemeClr val="tx2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GTX 690</a:t>
                </a:r>
                <a:endParaRPr lang="en-US" sz="1400" dirty="0"/>
              </a:p>
            </p:txBody>
          </p:sp>
          <p:sp>
            <p:nvSpPr>
              <p:cNvPr id="18" name="Rettangolo 17"/>
              <p:cNvSpPr/>
              <p:nvPr/>
            </p:nvSpPr>
            <p:spPr>
              <a:xfrm>
                <a:off x="3707904" y="4581128"/>
                <a:ext cx="1080120" cy="720080"/>
              </a:xfrm>
              <a:prstGeom prst="rect">
                <a:avLst/>
              </a:prstGeom>
              <a:ln>
                <a:noFill/>
              </a:ln>
              <a:sp3d extrusionH="76200">
                <a:bevelT w="25400" h="25400"/>
                <a:contourClr>
                  <a:schemeClr val="tx2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GTX 690</a:t>
                </a:r>
                <a:endParaRPr lang="en-US" sz="1400" dirty="0"/>
              </a:p>
            </p:txBody>
          </p:sp>
          <p:sp>
            <p:nvSpPr>
              <p:cNvPr id="19" name="Rettangolo 18"/>
              <p:cNvSpPr/>
              <p:nvPr/>
            </p:nvSpPr>
            <p:spPr>
              <a:xfrm>
                <a:off x="4932040" y="4581128"/>
                <a:ext cx="1080120" cy="720080"/>
              </a:xfrm>
              <a:prstGeom prst="rect">
                <a:avLst/>
              </a:prstGeom>
              <a:ln>
                <a:noFill/>
              </a:ln>
              <a:sp3d extrusionH="76200">
                <a:bevelT w="25400" h="25400"/>
                <a:contourClr>
                  <a:schemeClr val="tx2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GTX 690</a:t>
                </a:r>
                <a:endParaRPr lang="en-US" sz="1400" dirty="0"/>
              </a:p>
            </p:txBody>
          </p:sp>
          <p:sp>
            <p:nvSpPr>
              <p:cNvPr id="20" name="Rettangolo 19"/>
              <p:cNvSpPr/>
              <p:nvPr/>
            </p:nvSpPr>
            <p:spPr>
              <a:xfrm>
                <a:off x="6156176" y="4581128"/>
                <a:ext cx="1080120" cy="720080"/>
              </a:xfrm>
              <a:prstGeom prst="rect">
                <a:avLst/>
              </a:prstGeom>
              <a:ln>
                <a:noFill/>
              </a:ln>
              <a:sp3d extrusionH="76200">
                <a:bevelT w="25400" h="25400"/>
                <a:contourClr>
                  <a:schemeClr val="tx2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GTX 690</a:t>
                </a:r>
                <a:endParaRPr lang="en-US" sz="1400" dirty="0"/>
              </a:p>
            </p:txBody>
          </p:sp>
          <p:sp>
            <p:nvSpPr>
              <p:cNvPr id="21" name="Rettangolo 20"/>
              <p:cNvSpPr/>
              <p:nvPr/>
            </p:nvSpPr>
            <p:spPr>
              <a:xfrm>
                <a:off x="7380312" y="4581128"/>
                <a:ext cx="1080120" cy="720080"/>
              </a:xfrm>
              <a:prstGeom prst="rect">
                <a:avLst/>
              </a:prstGeom>
              <a:ln>
                <a:noFill/>
              </a:ln>
              <a:sp3d extrusionH="76200">
                <a:bevelT w="25400" h="25400"/>
                <a:contourClr>
                  <a:schemeClr val="tx2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GTX 690</a:t>
                </a:r>
                <a:endParaRPr lang="en-US" sz="1400" dirty="0"/>
              </a:p>
            </p:txBody>
          </p:sp>
        </p:grpSp>
        <p:grpSp>
          <p:nvGrpSpPr>
            <p:cNvPr id="22" name="Gruppo 21"/>
            <p:cNvGrpSpPr/>
            <p:nvPr/>
          </p:nvGrpSpPr>
          <p:grpSpPr>
            <a:xfrm>
              <a:off x="2552882" y="2773361"/>
              <a:ext cx="5616624" cy="864096"/>
              <a:chOff x="2051720" y="3573016"/>
              <a:chExt cx="5616624" cy="1008112"/>
            </a:xfrm>
          </p:grpSpPr>
          <p:cxnSp>
            <p:nvCxnSpPr>
              <p:cNvPr id="23" name="Connettore 1 28"/>
              <p:cNvCxnSpPr/>
              <p:nvPr/>
            </p:nvCxnSpPr>
            <p:spPr>
              <a:xfrm flipH="1">
                <a:off x="4283968" y="3789040"/>
                <a:ext cx="288032" cy="792088"/>
              </a:xfrm>
              <a:prstGeom prst="line">
                <a:avLst/>
              </a:prstGeom>
              <a:ln w="38100">
                <a:tailEnd type="stealth" w="lg" len="lg"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  <a:scene3d>
                <a:camera prst="perspectiveFront" fov="5700000"/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ttore 1 29"/>
              <p:cNvCxnSpPr/>
              <p:nvPr/>
            </p:nvCxnSpPr>
            <p:spPr>
              <a:xfrm flipH="1">
                <a:off x="3131840" y="3717032"/>
                <a:ext cx="1080120" cy="864096"/>
              </a:xfrm>
              <a:prstGeom prst="line">
                <a:avLst/>
              </a:prstGeom>
              <a:ln w="38100">
                <a:tailEnd type="stealth" w="lg" len="lg"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  <a:scene3d>
                <a:camera prst="perspectiveFront" fov="5700000"/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ttore 1 31"/>
              <p:cNvCxnSpPr/>
              <p:nvPr/>
            </p:nvCxnSpPr>
            <p:spPr>
              <a:xfrm flipH="1">
                <a:off x="2051720" y="3573016"/>
                <a:ext cx="1944216" cy="1008112"/>
              </a:xfrm>
              <a:prstGeom prst="line">
                <a:avLst/>
              </a:prstGeom>
              <a:ln w="38100">
                <a:tailEnd type="stealth" w="lg" len="lg"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  <a:scene3d>
                <a:camera prst="perspectiveFront" fov="5700000"/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ttore 1 35"/>
              <p:cNvCxnSpPr/>
              <p:nvPr/>
            </p:nvCxnSpPr>
            <p:spPr>
              <a:xfrm>
                <a:off x="5148064" y="3789040"/>
                <a:ext cx="288032" cy="792088"/>
              </a:xfrm>
              <a:prstGeom prst="line">
                <a:avLst/>
              </a:prstGeom>
              <a:ln w="38100">
                <a:tailEnd type="stealth" w="lg" len="lg"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  <a:scene3d>
                <a:camera prst="perspectiveFront" fov="5700000"/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ttore 1 36"/>
              <p:cNvCxnSpPr/>
              <p:nvPr/>
            </p:nvCxnSpPr>
            <p:spPr>
              <a:xfrm>
                <a:off x="5508104" y="3717032"/>
                <a:ext cx="1080120" cy="864096"/>
              </a:xfrm>
              <a:prstGeom prst="line">
                <a:avLst/>
              </a:prstGeom>
              <a:ln w="38100">
                <a:tailEnd type="stealth" w="lg" len="lg"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  <a:scene3d>
                <a:camera prst="perspectiveFront" fov="5700000"/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ttore 1 37"/>
              <p:cNvCxnSpPr/>
              <p:nvPr/>
            </p:nvCxnSpPr>
            <p:spPr>
              <a:xfrm>
                <a:off x="5724128" y="3573016"/>
                <a:ext cx="1944216" cy="1008112"/>
              </a:xfrm>
              <a:prstGeom prst="line">
                <a:avLst/>
              </a:prstGeom>
              <a:ln w="38100">
                <a:tailEnd type="stealth" w="lg" len="lg"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  <a:scene3d>
                <a:camera prst="perspectiveFront" fov="5700000"/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Ovale 28"/>
            <p:cNvSpPr/>
            <p:nvPr/>
          </p:nvSpPr>
          <p:spPr>
            <a:xfrm>
              <a:off x="4425090" y="4645569"/>
              <a:ext cx="1872208" cy="115212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  <a:scene3d>
              <a:camera prst="perspectiveFront">
                <a:rot lat="19199986" lon="0" rev="0"/>
              </a:camera>
              <a:lightRig rig="threePt" dir="t"/>
            </a:scene3d>
            <a:sp3d extrusionH="127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Final storage</a:t>
              </a:r>
            </a:p>
          </p:txBody>
        </p:sp>
        <p:grpSp>
          <p:nvGrpSpPr>
            <p:cNvPr id="30" name="Gruppo 29"/>
            <p:cNvGrpSpPr/>
            <p:nvPr/>
          </p:nvGrpSpPr>
          <p:grpSpPr>
            <a:xfrm>
              <a:off x="2480874" y="4285529"/>
              <a:ext cx="5688632" cy="720080"/>
              <a:chOff x="1979712" y="4869160"/>
              <a:chExt cx="5688632" cy="720080"/>
            </a:xfrm>
            <a:scene3d>
              <a:camera prst="perspectiveFront" fov="4800000">
                <a:rot lat="20399999" lon="0" rev="0"/>
              </a:camera>
              <a:lightRig rig="threePt" dir="t"/>
            </a:scene3d>
          </p:grpSpPr>
          <p:cxnSp>
            <p:nvCxnSpPr>
              <p:cNvPr id="31" name="Connettore 2 30"/>
              <p:cNvCxnSpPr/>
              <p:nvPr/>
            </p:nvCxnSpPr>
            <p:spPr>
              <a:xfrm>
                <a:off x="4283968" y="4869160"/>
                <a:ext cx="288032" cy="432048"/>
              </a:xfrm>
              <a:prstGeom prst="straightConnector1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ttore 2 31"/>
              <p:cNvCxnSpPr/>
              <p:nvPr/>
            </p:nvCxnSpPr>
            <p:spPr>
              <a:xfrm>
                <a:off x="3059832" y="4869160"/>
                <a:ext cx="1008112" cy="576064"/>
              </a:xfrm>
              <a:prstGeom prst="straightConnector1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ttore 2 32"/>
              <p:cNvCxnSpPr/>
              <p:nvPr/>
            </p:nvCxnSpPr>
            <p:spPr>
              <a:xfrm>
                <a:off x="1979712" y="4869160"/>
                <a:ext cx="1872208" cy="720080"/>
              </a:xfrm>
              <a:prstGeom prst="straightConnector1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ttore 2 33"/>
              <p:cNvCxnSpPr/>
              <p:nvPr/>
            </p:nvCxnSpPr>
            <p:spPr>
              <a:xfrm flipH="1">
                <a:off x="5076056" y="4869160"/>
                <a:ext cx="288032" cy="432048"/>
              </a:xfrm>
              <a:prstGeom prst="straightConnector1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ttore 2 34"/>
              <p:cNvCxnSpPr/>
              <p:nvPr/>
            </p:nvCxnSpPr>
            <p:spPr>
              <a:xfrm flipH="1">
                <a:off x="5580112" y="4869160"/>
                <a:ext cx="1008112" cy="576064"/>
              </a:xfrm>
              <a:prstGeom prst="straightConnector1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ttore 2 35"/>
              <p:cNvCxnSpPr/>
              <p:nvPr/>
            </p:nvCxnSpPr>
            <p:spPr>
              <a:xfrm flipH="1">
                <a:off x="5796136" y="4869160"/>
                <a:ext cx="1872208" cy="720080"/>
              </a:xfrm>
              <a:prstGeom prst="straightConnector1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7" name="Immagine 36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16978" y="973161"/>
              <a:ext cx="979629" cy="795750"/>
            </a:xfrm>
            <a:prstGeom prst="rect">
              <a:avLst/>
            </a:prstGeom>
          </p:spPr>
        </p:pic>
      </p:grpSp>
      <p:sp>
        <p:nvSpPr>
          <p:cNvPr id="2" name="Rettangolo 1"/>
          <p:cNvSpPr/>
          <p:nvPr/>
        </p:nvSpPr>
        <p:spPr>
          <a:xfrm>
            <a:off x="243011" y="4142579"/>
            <a:ext cx="8347157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This HW could sustain 120 cm</a:t>
            </a:r>
            <a:r>
              <a:rPr lang="en-US" baseline="30000" dirty="0" smtClean="0">
                <a:solidFill>
                  <a:srgbClr val="0070C0"/>
                </a:solidFill>
              </a:rPr>
              <a:t>2</a:t>
            </a:r>
            <a:r>
              <a:rPr lang="en-US" dirty="0" smtClean="0">
                <a:solidFill>
                  <a:srgbClr val="0070C0"/>
                </a:solidFill>
              </a:rPr>
              <a:t>/h on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OPERA-like </a:t>
            </a:r>
            <a:r>
              <a:rPr lang="en-US" dirty="0" smtClean="0">
                <a:solidFill>
                  <a:srgbClr val="0070C0"/>
                </a:solidFill>
              </a:rPr>
              <a:t>emulsion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Speed 2÷3 times lower with new films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(</a:t>
            </a:r>
            <a:r>
              <a:rPr lang="en-US" dirty="0">
                <a:solidFill>
                  <a:srgbClr val="0070C0"/>
                </a:solidFill>
              </a:rPr>
              <a:t>90 </a:t>
            </a:r>
            <a:r>
              <a:rPr lang="en-US" dirty="0" smtClean="0">
                <a:solidFill>
                  <a:srgbClr val="0070C0"/>
                </a:solidFill>
              </a:rPr>
              <a:t>µm thickness, higher background)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Not a problem as long as load is small (not many films to scan)</a:t>
            </a:r>
            <a:endParaRPr lang="it-IT" dirty="0" smtClean="0"/>
          </a:p>
          <a:p>
            <a:r>
              <a:rPr lang="it-IT" dirty="0" err="1" smtClean="0">
                <a:solidFill>
                  <a:srgbClr val="0070C0"/>
                </a:solidFill>
              </a:rPr>
              <a:t>Incremental</a:t>
            </a:r>
            <a:r>
              <a:rPr lang="it-IT" dirty="0" smtClean="0">
                <a:solidFill>
                  <a:srgbClr val="0070C0"/>
                </a:solidFill>
              </a:rPr>
              <a:t> upgrade </a:t>
            </a:r>
            <a:r>
              <a:rPr lang="it-IT" dirty="0" err="1" smtClean="0">
                <a:solidFill>
                  <a:srgbClr val="0070C0"/>
                </a:solidFill>
              </a:rPr>
              <a:t>foreseen</a:t>
            </a:r>
            <a:r>
              <a:rPr lang="it-IT" dirty="0" smtClean="0">
                <a:solidFill>
                  <a:srgbClr val="0070C0"/>
                </a:solidFill>
              </a:rPr>
              <a:t> (no </a:t>
            </a:r>
            <a:r>
              <a:rPr lang="it-IT" dirty="0" err="1" smtClean="0">
                <a:solidFill>
                  <a:srgbClr val="0070C0"/>
                </a:solidFill>
              </a:rPr>
              <a:t>funding</a:t>
            </a:r>
            <a:r>
              <a:rPr lang="it-IT" dirty="0" smtClean="0">
                <a:solidFill>
                  <a:srgbClr val="0070C0"/>
                </a:solidFill>
              </a:rPr>
              <a:t> for scanning </a:t>
            </a:r>
            <a:r>
              <a:rPr lang="it-IT" dirty="0" err="1" smtClean="0">
                <a:solidFill>
                  <a:srgbClr val="0070C0"/>
                </a:solidFill>
              </a:rPr>
              <a:t>system</a:t>
            </a:r>
            <a:r>
              <a:rPr lang="it-IT" dirty="0" smtClean="0">
                <a:solidFill>
                  <a:srgbClr val="0070C0"/>
                </a:solidFill>
              </a:rPr>
              <a:t>, </a:t>
            </a:r>
            <a:r>
              <a:rPr lang="it-IT" dirty="0" err="1" smtClean="0">
                <a:solidFill>
                  <a:srgbClr val="0070C0"/>
                </a:solidFill>
              </a:rPr>
              <a:t>using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University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smtClean="0">
                <a:solidFill>
                  <a:srgbClr val="0070C0"/>
                </a:solidFill>
              </a:rPr>
              <a:t>funds)</a:t>
            </a:r>
            <a:endParaRPr lang="en-US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7695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239482" y="1226530"/>
            <a:ext cx="8763841" cy="421590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SySal.NET now evolved to run on 4.5 NET Framework (or Mono 5.x for offline tasks)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Fully back-compatible (including Oracle connectivity, now using Managed ODP.NET)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Python libraries for RWD and TLG files (run analysis on Windows/</a:t>
            </a:r>
            <a:r>
              <a:rPr lang="en-US" sz="2000" dirty="0" err="1" smtClean="0">
                <a:solidFill>
                  <a:srgbClr val="0070C0"/>
                </a:solidFill>
              </a:rPr>
              <a:t>MacOS</a:t>
            </a:r>
            <a:r>
              <a:rPr lang="en-US" sz="2000" dirty="0" smtClean="0">
                <a:solidFill>
                  <a:srgbClr val="0070C0"/>
                </a:solidFill>
              </a:rPr>
              <a:t>/Linux)</a:t>
            </a:r>
          </a:p>
          <a:p>
            <a:pPr marL="342900" lvl="1" indent="-3429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Windows 7 64 bit for data acquisition (</a:t>
            </a:r>
            <a:r>
              <a:rPr lang="en-US" sz="2000" dirty="0" err="1" smtClean="0">
                <a:solidFill>
                  <a:srgbClr val="0070C0"/>
                </a:solidFill>
              </a:rPr>
              <a:t>NExTScanner</a:t>
            </a:r>
            <a:r>
              <a:rPr lang="en-US" sz="2000" dirty="0" smtClean="0">
                <a:solidFill>
                  <a:srgbClr val="0070C0"/>
                </a:solidFill>
              </a:rPr>
              <a:t>)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1600" dirty="0" smtClean="0">
                <a:solidFill>
                  <a:srgbClr val="0070C0"/>
                </a:solidFill>
              </a:rPr>
              <a:t>(Windows 10 64 bit might work, driver incompatibilities to be checked)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Windows Server 2003 or better for Post-Processing Manager (RAM buffer manager)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>
                <a:solidFill>
                  <a:srgbClr val="0070C0"/>
                </a:solidFill>
              </a:rPr>
              <a:t>Porting to </a:t>
            </a:r>
            <a:r>
              <a:rPr lang="en-US" sz="2000" dirty="0" smtClean="0">
                <a:solidFill>
                  <a:srgbClr val="0070C0"/>
                </a:solidFill>
              </a:rPr>
              <a:t>Linux </a:t>
            </a:r>
            <a:r>
              <a:rPr lang="en-US" sz="2000" dirty="0" err="1" smtClean="0">
                <a:solidFill>
                  <a:srgbClr val="0070C0"/>
                </a:solidFill>
              </a:rPr>
              <a:t>Debian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>
                <a:solidFill>
                  <a:srgbClr val="0070C0"/>
                </a:solidFill>
              </a:rPr>
              <a:t>9 or CentOS 7 </a:t>
            </a:r>
            <a:r>
              <a:rPr lang="en-US" sz="2000" dirty="0" smtClean="0">
                <a:solidFill>
                  <a:srgbClr val="0070C0"/>
                </a:solidFill>
              </a:rPr>
              <a:t>scheduled (1 year from now)</a:t>
            </a: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Windows 7 or better (currently using Windows 10) for GPU Tracking Servers, running on CUDA 8.0 or higher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Porting to Linux </a:t>
            </a:r>
            <a:r>
              <a:rPr lang="en-US" sz="2000" dirty="0" err="1" smtClean="0">
                <a:solidFill>
                  <a:srgbClr val="0070C0"/>
                </a:solidFill>
              </a:rPr>
              <a:t>Debian</a:t>
            </a:r>
            <a:r>
              <a:rPr lang="en-US" sz="2000" dirty="0" smtClean="0">
                <a:solidFill>
                  <a:srgbClr val="0070C0"/>
                </a:solidFill>
              </a:rPr>
              <a:t> 9 or CentOS 7 envisaged</a:t>
            </a:r>
            <a:r>
              <a:rPr lang="en-US" sz="2000" dirty="0">
                <a:solidFill>
                  <a:srgbClr val="0070C0"/>
                </a:solidFill>
              </a:rPr>
              <a:t> (1 year from now</a:t>
            </a:r>
            <a:r>
              <a:rPr lang="en-US" sz="2000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dirty="0"/>
              <a:t>QUICK SCANNING SYSTEM NEWS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QSS SOFTWARE</a:t>
            </a:r>
            <a:endParaRPr sz="4400" dirty="0"/>
          </a:p>
        </p:txBody>
      </p:sp>
    </p:spTree>
    <p:extLst>
      <p:ext uri="{BB962C8B-B14F-4D97-AF65-F5344CB8AC3E}">
        <p14:creationId xmlns:p14="http://schemas.microsoft.com/office/powerpoint/2010/main" val="42044336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542" y="1390551"/>
            <a:ext cx="3786635" cy="2637015"/>
          </a:xfrm>
          <a:prstGeom prst="rect">
            <a:avLst/>
          </a:prstGeom>
        </p:spPr>
      </p:pic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239482" y="1095008"/>
            <a:ext cx="8763841" cy="422229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Currently focusing on </a:t>
            </a:r>
            <a:r>
              <a:rPr lang="en-US" sz="2000" dirty="0" err="1" smtClean="0">
                <a:solidFill>
                  <a:srgbClr val="0070C0"/>
                </a:solidFill>
              </a:rPr>
              <a:t>muography</a:t>
            </a:r>
            <a:r>
              <a:rPr lang="en-US" sz="2000" dirty="0" smtClean="0">
                <a:solidFill>
                  <a:srgbClr val="0070C0"/>
                </a:solidFill>
              </a:rPr>
              <a:t> applications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Need specific funding for major upgrades</a:t>
            </a:r>
            <a:br>
              <a:rPr lang="en-US" sz="2000" dirty="0" smtClean="0">
                <a:solidFill>
                  <a:srgbClr val="0070C0"/>
                </a:solidFill>
              </a:rPr>
            </a:b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QSS </a:t>
            </a:r>
            <a:r>
              <a:rPr lang="en-US" sz="2000" dirty="0" smtClean="0">
                <a:solidFill>
                  <a:srgbClr val="0070C0"/>
                </a:solidFill>
              </a:rPr>
              <a:t>evolution will continue in incremental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mode according to needs and </a:t>
            </a:r>
            <a:r>
              <a:rPr lang="en-US" sz="2000" dirty="0" smtClean="0">
                <a:solidFill>
                  <a:srgbClr val="0070C0"/>
                </a:solidFill>
              </a:rPr>
              <a:t>usage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SW is general and can accommodate </a:t>
            </a:r>
            <a:br>
              <a:rPr lang="en-US" sz="2000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different hardware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Areas for improvement (in order):</a:t>
            </a:r>
          </a:p>
          <a:p>
            <a:pPr marL="342900" lvl="1" indent="-342900">
              <a:lnSpc>
                <a:spcPts val="16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Computing power for tracking</a:t>
            </a:r>
          </a:p>
          <a:p>
            <a:pPr marL="342900" lvl="1" indent="-342900">
              <a:lnSpc>
                <a:spcPts val="16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Camera speed</a:t>
            </a:r>
          </a:p>
          <a:p>
            <a:pPr marL="342900" lvl="1" indent="-342900">
              <a:lnSpc>
                <a:spcPts val="16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Field of view</a:t>
            </a:r>
          </a:p>
          <a:p>
            <a:pPr marL="342900" lvl="1" indent="-342900">
              <a:lnSpc>
                <a:spcPts val="16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Frame grabber</a:t>
            </a: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 smtClean="0">
              <a:solidFill>
                <a:srgbClr val="0070C0"/>
              </a:solidFill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dirty="0"/>
              <a:t>QUICK SCANNING SYSTEM NEWS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APPLICATIONS AND OUTLOOK</a:t>
            </a:r>
            <a:endParaRPr sz="4400" dirty="0"/>
          </a:p>
        </p:txBody>
      </p:sp>
      <p:sp>
        <p:nvSpPr>
          <p:cNvPr id="4" name="Rettangolo 3"/>
          <p:cNvSpPr/>
          <p:nvPr/>
        </p:nvSpPr>
        <p:spPr>
          <a:xfrm>
            <a:off x="5147020" y="3832259"/>
            <a:ext cx="29514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Preview from La Palma fault exposure</a:t>
            </a:r>
            <a:endParaRPr lang="it-IT" sz="1400" dirty="0"/>
          </a:p>
        </p:txBody>
      </p:sp>
      <p:sp>
        <p:nvSpPr>
          <p:cNvPr id="2" name="Rettangolo 1"/>
          <p:cNvSpPr/>
          <p:nvPr/>
        </p:nvSpPr>
        <p:spPr>
          <a:xfrm>
            <a:off x="4091941" y="4697756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indent="0" algn="r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The system is very modular, but fund allocation must be optimized (upgrades/human resources)</a:t>
            </a:r>
          </a:p>
        </p:txBody>
      </p:sp>
    </p:spTree>
    <p:extLst>
      <p:ext uri="{BB962C8B-B14F-4D97-AF65-F5344CB8AC3E}">
        <p14:creationId xmlns:p14="http://schemas.microsoft.com/office/powerpoint/2010/main" val="9260861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92278F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92278F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92278F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92278F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404</Words>
  <Application>Microsoft Office PowerPoint</Application>
  <PresentationFormat>Presentazione su schermo (4:3)</PresentationFormat>
  <Paragraphs>95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4" baseType="lpstr">
      <vt:lpstr>Arial</vt:lpstr>
      <vt:lpstr>Avenir Roman</vt:lpstr>
      <vt:lpstr>Calibri</vt:lpstr>
      <vt:lpstr>Calibri Light</vt:lpstr>
      <vt:lpstr>Helvetica</vt:lpstr>
      <vt:lpstr>Symbol</vt:lpstr>
      <vt:lpstr>Default</vt:lpstr>
      <vt:lpstr>QUICK SCANNING SYSTEM NEWS</vt:lpstr>
      <vt:lpstr>QSS HARDWARE</vt:lpstr>
      <vt:lpstr>QSS HARDWARE</vt:lpstr>
      <vt:lpstr>QSS HARDWARE</vt:lpstr>
      <vt:lpstr>QSS HARDWARE</vt:lpstr>
      <vt:lpstr>QSS SOFTWARE</vt:lpstr>
      <vt:lpstr>APPLICATIONS AND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 KM3NET CONTROL UNIT</dc:title>
  <dc:creator>Cristiano Bozza</dc:creator>
  <cp:lastModifiedBy>Cristiano Bozza</cp:lastModifiedBy>
  <cp:revision>74</cp:revision>
  <dcterms:modified xsi:type="dcterms:W3CDTF">2018-05-31T21:45:40Z</dcterms:modified>
</cp:coreProperties>
</file>