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  <p:sldMasterId id="2147483665" r:id="rId2"/>
    <p:sldMasterId id="2147483810" r:id="rId3"/>
  </p:sldMasterIdLst>
  <p:notesMasterIdLst>
    <p:notesMasterId r:id="rId42"/>
  </p:notesMasterIdLst>
  <p:handoutMasterIdLst>
    <p:handoutMasterId r:id="rId43"/>
  </p:handoutMasterIdLst>
  <p:sldIdLst>
    <p:sldId id="517" r:id="rId4"/>
    <p:sldId id="780" r:id="rId5"/>
    <p:sldId id="788" r:id="rId6"/>
    <p:sldId id="787" r:id="rId7"/>
    <p:sldId id="785" r:id="rId8"/>
    <p:sldId id="805" r:id="rId9"/>
    <p:sldId id="809" r:id="rId10"/>
    <p:sldId id="818" r:id="rId11"/>
    <p:sldId id="817" r:id="rId12"/>
    <p:sldId id="827" r:id="rId13"/>
    <p:sldId id="838" r:id="rId14"/>
    <p:sldId id="830" r:id="rId15"/>
    <p:sldId id="819" r:id="rId16"/>
    <p:sldId id="837" r:id="rId17"/>
    <p:sldId id="843" r:id="rId18"/>
    <p:sldId id="846" r:id="rId19"/>
    <p:sldId id="820" r:id="rId20"/>
    <p:sldId id="848" r:id="rId21"/>
    <p:sldId id="821" r:id="rId22"/>
    <p:sldId id="799" r:id="rId23"/>
    <p:sldId id="822" r:id="rId24"/>
    <p:sldId id="823" r:id="rId25"/>
    <p:sldId id="835" r:id="rId26"/>
    <p:sldId id="851" r:id="rId27"/>
    <p:sldId id="831" r:id="rId28"/>
    <p:sldId id="853" r:id="rId29"/>
    <p:sldId id="854" r:id="rId30"/>
    <p:sldId id="849" r:id="rId31"/>
    <p:sldId id="832" r:id="rId32"/>
    <p:sldId id="833" r:id="rId33"/>
    <p:sldId id="834" r:id="rId34"/>
    <p:sldId id="847" r:id="rId35"/>
    <p:sldId id="852" r:id="rId36"/>
    <p:sldId id="850" r:id="rId37"/>
    <p:sldId id="828" r:id="rId38"/>
    <p:sldId id="844" r:id="rId39"/>
    <p:sldId id="829" r:id="rId40"/>
    <p:sldId id="839" r:id="rId4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0000FF"/>
    <a:srgbClr val="FF9900"/>
    <a:srgbClr val="008000"/>
    <a:srgbClr val="006600"/>
    <a:srgbClr val="E3CEC7"/>
    <a:srgbClr val="FFFFCC"/>
    <a:srgbClr val="FFFFFF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4" autoAdjust="0"/>
    <p:restoredTop sz="99832" autoAdjust="0"/>
  </p:normalViewPr>
  <p:slideViewPr>
    <p:cSldViewPr>
      <p:cViewPr varScale="1">
        <p:scale>
          <a:sx n="78" d="100"/>
          <a:sy n="78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02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800" y="-72"/>
      </p:cViewPr>
      <p:guideLst>
        <p:guide orient="horz" pos="3024"/>
        <p:guide pos="2304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budget (MCHF)</c:v>
                </c:pt>
              </c:strCache>
            </c:strRef>
          </c:tx>
          <c:dLbls>
            <c:showVal val="1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3.3</c:v>
                </c:pt>
                <c:pt idx="2">
                  <c:v>0.9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Resources (FTE)</c:v>
                </c:pt>
              </c:strCache>
            </c:strRef>
          </c:tx>
          <c:spPr>
            <a:solidFill>
              <a:srgbClr val="008000"/>
            </a:solidFill>
          </c:spPr>
          <c:dLbls>
            <c:dLbl>
              <c:idx val="2"/>
              <c:layout>
                <c:manualLayout>
                  <c:x val="3.1400966183574949E-2"/>
                  <c:y val="-1.612903225806453E-2"/>
                </c:manualLayout>
              </c:layout>
              <c:showVal val="1"/>
            </c:dLbl>
            <c:showVal val="1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13.55</c:v>
                </c:pt>
                <c:pt idx="1">
                  <c:v>11.39</c:v>
                </c:pt>
                <c:pt idx="2">
                  <c:v>1.57</c:v>
                </c:pt>
              </c:numCache>
            </c:numRef>
          </c:val>
        </c:ser>
        <c:shape val="cylinder"/>
        <c:axId val="171938560"/>
        <c:axId val="171940096"/>
        <c:axId val="0"/>
      </c:bar3DChart>
      <c:catAx>
        <c:axId val="171938560"/>
        <c:scaling>
          <c:orientation val="minMax"/>
        </c:scaling>
        <c:axPos val="b"/>
        <c:numFmt formatCode="General" sourceLinked="1"/>
        <c:tickLblPos val="nextTo"/>
        <c:crossAx val="171940096"/>
        <c:crosses val="autoZero"/>
        <c:auto val="1"/>
        <c:lblAlgn val="ctr"/>
        <c:lblOffset val="100"/>
      </c:catAx>
      <c:valAx>
        <c:axId val="171940096"/>
        <c:scaling>
          <c:orientation val="minMax"/>
        </c:scaling>
        <c:axPos val="l"/>
        <c:majorGridlines/>
        <c:numFmt formatCode="General" sourceLinked="1"/>
        <c:tickLblPos val="nextTo"/>
        <c:crossAx val="1719385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8" tIns="47814" rIns="95628" bIns="47814" numCol="1" anchor="t" anchorCtr="0" compatLnSpc="1">
            <a:prstTxWarp prst="textNoShape">
              <a:avLst/>
            </a:prstTxWarp>
          </a:bodyPr>
          <a:lstStyle>
            <a:lvl1pPr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0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427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8" tIns="47814" rIns="95628" bIns="47814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0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8" tIns="47814" rIns="95628" bIns="47814" numCol="1" anchor="b" anchorCtr="0" compatLnSpc="1">
            <a:prstTxWarp prst="textNoShape">
              <a:avLst/>
            </a:prstTxWarp>
          </a:bodyPr>
          <a:lstStyle>
            <a:lvl1pPr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0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8" tIns="47814" rIns="95628" bIns="47814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 smtClean="0"/>
            </a:lvl1pPr>
          </a:lstStyle>
          <a:p>
            <a:pPr>
              <a:defRPr/>
            </a:pPr>
            <a:fld id="{3FEE58F0-C246-4561-A1D9-6BC5F1C3D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1" tIns="47806" rIns="95611" bIns="47806" numCol="1" anchor="t" anchorCtr="0" compatLnSpc="1">
            <a:prstTxWarp prst="textNoShape">
              <a:avLst/>
            </a:prstTxWarp>
          </a:bodyPr>
          <a:lstStyle>
            <a:lvl1pPr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427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1" tIns="47806" rIns="95611" bIns="47806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194" y="4558597"/>
            <a:ext cx="5852814" cy="4321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1" tIns="47806" rIns="95611" bIns="47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1" tIns="47806" rIns="95611" bIns="47806" numCol="1" anchor="b" anchorCtr="0" compatLnSpc="1">
            <a:prstTxWarp prst="textNoShape">
              <a:avLst/>
            </a:prstTxWarp>
          </a:bodyPr>
          <a:lstStyle>
            <a:lvl1pPr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1" tIns="47806" rIns="95611" bIns="47806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 smtClean="0"/>
            </a:lvl1pPr>
          </a:lstStyle>
          <a:p>
            <a:pPr>
              <a:defRPr/>
            </a:pPr>
            <a:fld id="{7E92E23D-D5DA-47E7-8F47-8C93F3CD5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BDC1E5-00AF-46DB-801F-71020675325C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EF818-1CD6-436F-B5B0-CF922640150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752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1116013" y="954088"/>
            <a:ext cx="7596187" cy="304800"/>
            <a:chOff x="400" y="336"/>
            <a:chExt cx="5088" cy="192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3951" y="336"/>
              <a:ext cx="1537" cy="19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 userDrawn="1"/>
          </p:nvSpPr>
          <p:spPr bwMode="auto">
            <a:xfrm>
              <a:off x="400" y="432"/>
              <a:ext cx="5088" cy="0"/>
            </a:xfrm>
            <a:prstGeom prst="line">
              <a:avLst/>
            </a:prstGeom>
            <a:noFill/>
            <a:ln w="444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0" y="4868863"/>
            <a:ext cx="1763713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9" name="Picture 12" descr="CNGSLOGO2-5X3X300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15888"/>
            <a:ext cx="107315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63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057400" y="1268413"/>
            <a:ext cx="6629400" cy="2084387"/>
          </a:xfrm>
        </p:spPr>
        <p:txBody>
          <a:bodyPr/>
          <a:lstStyle>
            <a:lvl1pPr>
              <a:defRPr sz="3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563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3962400"/>
            <a:ext cx="6911975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FA19A1-51C6-4AE3-93AF-FFABD50C3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AAF18-268A-4733-872E-DA966B552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9088" y="277813"/>
            <a:ext cx="2017712" cy="6103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277813"/>
            <a:ext cx="5905500" cy="6103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3EABA-CEF7-4437-9E83-609C1F4E5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9375" y="277813"/>
            <a:ext cx="7272338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1188" y="1484313"/>
            <a:ext cx="8075612" cy="2371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188" y="4008438"/>
            <a:ext cx="8075612" cy="2373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5E7A2-ED88-4BD3-9ED6-B56BEB1F9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26731-A6D9-4755-B847-A0CF3869F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AAEE0-71EF-4E90-A6C4-A91C876B9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7E3E2-8DDA-4B22-8EE7-613B19A85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6EB75-6A09-4CDC-941C-B17A6555E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D01F0-84B4-4E93-9726-4FCDBB69C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A9FBD-E5A1-42DF-85C8-438140FDB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8B903-9945-4D57-B31A-48F8636101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602413"/>
            <a:ext cx="1981200" cy="255587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200400" y="6605588"/>
            <a:ext cx="2971800" cy="25241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605588"/>
            <a:ext cx="1905000" cy="25241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E3434-3A7A-4AF6-A879-0FAE7E11D1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AD4A5-23E2-4BA7-999E-7E7144CF06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C7D15-4238-4F9C-888D-C13B4DE78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B2E82-00E0-45E7-BBE1-EE023221B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79396-7603-441B-8B51-A6C5D8C82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B726731-A6D9-4755-B847-A0CF3869F7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915400" cy="685800"/>
          </a:xfrm>
        </p:spPr>
        <p:txBody>
          <a:bodyPr>
            <a:normAutofit/>
          </a:bodyPr>
          <a:lstStyle>
            <a:lvl1pPr>
              <a:defRPr sz="4000"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492875"/>
            <a:ext cx="26670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5421083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S. Evrard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7620" y="990600"/>
            <a:ext cx="533400" cy="35814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371600"/>
            <a:ext cx="8531352" cy="5029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09600" y="990600"/>
            <a:ext cx="8534400" cy="369332"/>
          </a:xfrm>
          <a:solidFill>
            <a:schemeClr val="accent1"/>
          </a:solidFill>
        </p:spPr>
        <p:txBody>
          <a:bodyPr wrap="none">
            <a:normAutofit/>
          </a:bodyPr>
          <a:lstStyle>
            <a:lvl1pPr>
              <a:buNone/>
              <a:defRPr sz="1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937E3E2-8DDA-4B22-8EE7-613B19A855C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4191000" cy="51054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0" y="1371600"/>
            <a:ext cx="4299099" cy="5105399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0" y="990600"/>
            <a:ext cx="533400" cy="381000"/>
          </a:xfrm>
          <a:prstGeom prst="rect">
            <a:avLst/>
          </a:prstGeom>
          <a:solidFill>
            <a:schemeClr val="accent2"/>
          </a:solidFill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B96EB75-6A09-4CDC-941C-B17A6555E0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S. Evrard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09600" y="990600"/>
            <a:ext cx="8534400" cy="369332"/>
          </a:xfrm>
          <a:solidFill>
            <a:schemeClr val="accent1"/>
          </a:solidFill>
        </p:spPr>
        <p:txBody>
          <a:bodyPr wrap="none">
            <a:normAutofit/>
          </a:bodyPr>
          <a:lstStyle>
            <a:lvl1pPr>
              <a:buNone/>
              <a:defRPr sz="1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3050"/>
            <a:ext cx="8915400" cy="6413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1676400"/>
            <a:ext cx="4191000" cy="47244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953000" y="1676400"/>
            <a:ext cx="4191000" cy="47244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0" y="1013460"/>
            <a:ext cx="533400" cy="304800"/>
          </a:xfrm>
          <a:prstGeom prst="rect">
            <a:avLst/>
          </a:prstGeom>
          <a:solidFill>
            <a:schemeClr val="accent2"/>
          </a:solidFill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F2D01F0-84B4-4E93-9726-4FCDBB69C2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990600"/>
            <a:ext cx="41910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953000" y="990600"/>
            <a:ext cx="41910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09600" y="990600"/>
            <a:ext cx="8534400" cy="369332"/>
          </a:xfrm>
          <a:solidFill>
            <a:schemeClr val="accent1"/>
          </a:solidFill>
        </p:spPr>
        <p:txBody>
          <a:bodyPr wrap="none">
            <a:norm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7620" y="990600"/>
            <a:ext cx="533400" cy="35814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2B668-8850-40AF-942E-569E3A575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898B903-9945-4D57-B31A-48F8636101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3050"/>
            <a:ext cx="8991600" cy="641350"/>
          </a:xfrm>
        </p:spPr>
        <p:txBody>
          <a:bodyPr anchor="ctr"/>
          <a:lstStyle>
            <a:lvl1pPr algn="l">
              <a:buNone/>
              <a:defRPr sz="4000" b="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1013460"/>
            <a:ext cx="533400" cy="30480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1AD4A5-23E2-4BA7-999E-7E7144CF065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990600"/>
            <a:ext cx="1600200" cy="5410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286000" y="990600"/>
            <a:ext cx="68580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7F3C7D15-4238-4F9C-888D-C13B4DE78D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1013460"/>
            <a:ext cx="5334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1B2E82-00E0-45E7-BBE1-EE023221B6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DF79396-7603-441B-8B51-A6C5D8C825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484313"/>
            <a:ext cx="3960812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84313"/>
            <a:ext cx="39624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453188"/>
            <a:ext cx="1905000" cy="25241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E2C19-05BE-4DFB-A8B8-1E04526F4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277813"/>
            <a:ext cx="7272338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1188" y="1484313"/>
            <a:ext cx="8075612" cy="2371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188" y="4008438"/>
            <a:ext cx="8075612" cy="2373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453188"/>
            <a:ext cx="1905000" cy="25241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BAEC3-DD2A-4269-A9B5-9A179831DA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277813"/>
            <a:ext cx="7272338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484313"/>
            <a:ext cx="8075612" cy="2371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188" y="4008438"/>
            <a:ext cx="8075612" cy="2373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453188"/>
            <a:ext cx="1905000" cy="25241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4812-1AF8-4800-B5FC-3C084EC76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09600" y="990600"/>
            <a:ext cx="8534400" cy="369332"/>
          </a:xfrm>
          <a:solidFill>
            <a:schemeClr val="accent1"/>
          </a:solidFill>
        </p:spPr>
        <p:txBody>
          <a:bodyPr wrap="none">
            <a:norm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7620" y="990600"/>
            <a:ext cx="533400" cy="35814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484313"/>
            <a:ext cx="3960812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84313"/>
            <a:ext cx="39624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50632-3979-4A32-899C-C6E8181EB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2174874"/>
            <a:ext cx="3854478" cy="4183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183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04267-F2ED-47DE-A04B-F1DFBA78B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42306-2366-425D-B0D9-8F14BED1F9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BCA9F-A743-4F7E-B1EE-51DE1CDEB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AB1B-2B75-43E3-9A5F-106433FB80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245EE-0FF4-401C-98FD-C9CF13109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ChangeArrowheads="1"/>
          </p:cNvSpPr>
          <p:nvPr/>
        </p:nvSpPr>
        <p:spPr bwMode="auto">
          <a:xfrm>
            <a:off x="0" y="1125538"/>
            <a:ext cx="609600" cy="52562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81000" y="1268413"/>
            <a:ext cx="8305800" cy="182562"/>
            <a:chOff x="240" y="893"/>
            <a:chExt cx="5232" cy="115"/>
          </a:xfrm>
        </p:grpSpPr>
        <p:sp>
          <p:nvSpPr>
            <p:cNvPr id="655364" name="Rectangle 4"/>
            <p:cNvSpPr>
              <a:spLocks noChangeArrowheads="1"/>
            </p:cNvSpPr>
            <p:nvPr/>
          </p:nvSpPr>
          <p:spPr bwMode="auto">
            <a:xfrm>
              <a:off x="4320" y="893"/>
              <a:ext cx="1152" cy="11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55365" name="Line 5"/>
            <p:cNvSpPr>
              <a:spLocks noChangeShapeType="1"/>
            </p:cNvSpPr>
            <p:nvPr/>
          </p:nvSpPr>
          <p:spPr bwMode="auto">
            <a:xfrm>
              <a:off x="240" y="941"/>
              <a:ext cx="5232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49375" y="277813"/>
            <a:ext cx="72723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484313"/>
            <a:ext cx="8075612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553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477001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 dirty="0"/>
          </a:p>
        </p:txBody>
      </p:sp>
      <p:sp>
        <p:nvSpPr>
          <p:cNvPr id="6553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605588"/>
            <a:ext cx="29718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 dirty="0"/>
          </a:p>
        </p:txBody>
      </p:sp>
      <p:sp>
        <p:nvSpPr>
          <p:cNvPr id="6553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6055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CDD398A0-6F83-48EF-B99F-2A2955537F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55371" name="Line 11"/>
          <p:cNvSpPr>
            <a:spLocks noChangeShapeType="1"/>
          </p:cNvSpPr>
          <p:nvPr/>
        </p:nvSpPr>
        <p:spPr bwMode="auto">
          <a:xfrm>
            <a:off x="0" y="6381750"/>
            <a:ext cx="609600" cy="0"/>
          </a:xfrm>
          <a:prstGeom prst="line">
            <a:avLst/>
          </a:prstGeom>
          <a:noFill/>
          <a:ln w="444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4" name="Picture 12" descr="CNGSLOGO2-5X3X30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79388" y="188913"/>
            <a:ext cx="107315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ransition spd="med"/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6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4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5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/>
          </a:p>
        </p:txBody>
      </p:sp>
      <p:sp>
        <p:nvSpPr>
          <p:cNvPr id="65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65F703D-3FC8-47FC-957B-51C077102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447800"/>
            <a:ext cx="8531352" cy="4953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92875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S. Evrard - IEFC Workshop Feb.11,2010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492875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S. Evrard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00" y="1051560"/>
            <a:ext cx="8534400" cy="2438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5" r:id="rId13"/>
    <p:sldLayoutId id="2147483826" r:id="rId14"/>
    <p:sldLayoutId id="2147483827" r:id="rId15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Calibri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9.xml"/><Relationship Id="rId1" Type="http://schemas.openxmlformats.org/officeDocument/2006/relationships/video" Target="file:///\\cern.ch\dfs\Users\s\sevrard\Desktop\HIRADMAT\Pics\Automatic%20hook.wmv" TargetMode="Externa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hiradmat" TargetMode="Externa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"/>
            <a:ext cx="83058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Hi</a:t>
            </a:r>
            <a:r>
              <a:rPr lang="en-US" sz="3600" b="1" dirty="0" smtClean="0">
                <a:solidFill>
                  <a:schemeClr val="tx1"/>
                </a:solidFill>
              </a:rPr>
              <a:t>gh</a:t>
            </a:r>
            <a:r>
              <a:rPr lang="en-US" sz="3600" b="1" dirty="0" smtClean="0">
                <a:solidFill>
                  <a:srgbClr val="FF0000"/>
                </a:solidFill>
              </a:rPr>
              <a:t> Rad</a:t>
            </a:r>
            <a:r>
              <a:rPr lang="en-US" sz="3600" b="1" dirty="0" smtClean="0"/>
              <a:t>iation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to</a:t>
            </a:r>
            <a:r>
              <a:rPr lang="en-US" sz="3600" b="1" dirty="0" smtClean="0">
                <a:solidFill>
                  <a:srgbClr val="FF0000"/>
                </a:solidFill>
              </a:rPr>
              <a:t> Mat</a:t>
            </a:r>
            <a:r>
              <a:rPr lang="en-US" sz="3600" b="1" dirty="0" smtClean="0"/>
              <a:t>erials </a:t>
            </a:r>
            <a:br>
              <a:rPr lang="en-US" sz="3600" b="1" dirty="0" smtClean="0"/>
            </a:br>
            <a:r>
              <a:rPr lang="en-US" sz="3600" b="1" cap="small" dirty="0" smtClean="0">
                <a:solidFill>
                  <a:srgbClr val="FFC000"/>
                </a:solidFill>
              </a:rPr>
              <a:t>Project</a:t>
            </a:r>
            <a:r>
              <a:rPr lang="en-US" sz="3600" b="1" dirty="0" smtClean="0">
                <a:solidFill>
                  <a:srgbClr val="FFC000"/>
                </a:solidFill>
              </a:rPr>
              <a:t>  </a:t>
            </a:r>
            <a:r>
              <a:rPr lang="en-US" sz="3600" b="1" cap="small" dirty="0" smtClean="0">
                <a:solidFill>
                  <a:srgbClr val="FFC000"/>
                </a:solidFill>
              </a:rPr>
              <a:t>Report</a:t>
            </a:r>
            <a:endParaRPr lang="en-US" sz="2000" i="1" cap="small" dirty="0" smtClean="0">
              <a:solidFill>
                <a:srgbClr val="FFC000"/>
              </a:solidFill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629400" y="6021388"/>
            <a:ext cx="205740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00" dirty="0" smtClean="0"/>
              <a:t>IEFC Workshop, session 4</a:t>
            </a:r>
          </a:p>
          <a:p>
            <a:pPr>
              <a:lnSpc>
                <a:spcPct val="110000"/>
              </a:lnSpc>
            </a:pPr>
            <a:r>
              <a:rPr lang="en-US" sz="1000" dirty="0" smtClean="0"/>
              <a:t>CERN, February 11, 2010</a:t>
            </a:r>
            <a:endParaRPr lang="en-US" sz="10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09600" y="1981200"/>
            <a:ext cx="7086600" cy="31242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28600" indent="-22860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</a:pPr>
            <a:r>
              <a:rPr lang="en-US" sz="2400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Outline</a:t>
            </a:r>
          </a:p>
          <a:p>
            <a:pPr marL="404813" indent="-404813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sz="2400" dirty="0" smtClean="0">
                <a:latin typeface="Calibri" pitchFamily="34" charset="0"/>
              </a:rPr>
              <a:t>The HiRadMat facility – what is it? </a:t>
            </a:r>
          </a:p>
          <a:p>
            <a:pPr marL="404813" indent="-404813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sz="2400" dirty="0" smtClean="0">
                <a:latin typeface="Calibri" pitchFamily="34" charset="0"/>
              </a:rPr>
              <a:t>Project overview</a:t>
            </a:r>
          </a:p>
          <a:p>
            <a:pPr marL="404813" indent="-404813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sz="2400" dirty="0" smtClean="0">
                <a:latin typeface="Calibri" pitchFamily="34" charset="0"/>
              </a:rPr>
              <a:t>Status </a:t>
            </a:r>
          </a:p>
          <a:p>
            <a:pPr marL="862013" lvl="1" indent="-404813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sz="2400" dirty="0" smtClean="0">
                <a:latin typeface="Calibri" pitchFamily="34" charset="0"/>
              </a:rPr>
              <a:t>WG1 - Beam line</a:t>
            </a:r>
          </a:p>
          <a:p>
            <a:pPr marL="862013" lvl="1" indent="-404813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sz="2400" dirty="0" smtClean="0">
                <a:latin typeface="Calibri" pitchFamily="34" charset="0"/>
              </a:rPr>
              <a:t>WG2 - TNC and T1 dismantling</a:t>
            </a:r>
          </a:p>
          <a:p>
            <a:pPr marL="862013" lvl="1" indent="-404813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sz="2400" dirty="0" smtClean="0">
                <a:latin typeface="Calibri" pitchFamily="34" charset="0"/>
              </a:rPr>
              <a:t>WG3 - New irradiation area</a:t>
            </a:r>
          </a:p>
          <a:p>
            <a:pPr marL="404813" indent="-404813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sz="2400" dirty="0" smtClean="0">
                <a:latin typeface="Calibri" pitchFamily="34" charset="0"/>
              </a:rPr>
              <a:t>Schedule</a:t>
            </a:r>
          </a:p>
          <a:p>
            <a:pPr marL="404813" indent="-404813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sz="2400" dirty="0" smtClean="0">
                <a:latin typeface="Calibri" pitchFamily="34" charset="0"/>
              </a:rPr>
              <a:t>Operation &amp; user’s support</a:t>
            </a:r>
          </a:p>
          <a:p>
            <a:pPr marL="404813" indent="-404813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sz="2400" dirty="0" smtClean="0">
                <a:latin typeface="Calibri" pitchFamily="34" charset="0"/>
              </a:rPr>
              <a:t>Summary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34000" y="4724400"/>
            <a:ext cx="3581400" cy="990600"/>
          </a:xfrm>
        </p:spPr>
        <p:txBody>
          <a:bodyPr>
            <a:normAutofit fontScale="85000" lnSpcReduction="10000"/>
          </a:bodyPr>
          <a:lstStyle/>
          <a:p>
            <a:pPr marL="571500" indent="-571500"/>
            <a:r>
              <a:rPr lang="en-US" dirty="0" smtClean="0"/>
              <a:t>On behalf of the project team</a:t>
            </a:r>
          </a:p>
          <a:p>
            <a:pPr marL="571500" indent="-571500"/>
            <a:r>
              <a:rPr lang="en-US" dirty="0" smtClean="0"/>
              <a:t>S. Evrard – EN/MEF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6096000"/>
            <a:ext cx="205740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00" dirty="0" smtClean="0"/>
              <a:t>EDMS No: </a:t>
            </a:r>
            <a:r>
              <a:rPr lang="en-US" sz="1000" b="1" dirty="0" smtClean="0"/>
              <a:t>1061203</a:t>
            </a:r>
            <a:endParaRPr lang="en-US" sz="1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Focal point – Layout requirements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WG1 – Beam line: status</a:t>
            </a:r>
            <a:endParaRPr lang="en-US" dirty="0"/>
          </a:p>
        </p:txBody>
      </p:sp>
      <p:pic>
        <p:nvPicPr>
          <p:cNvPr id="13" name="Picture 3" descr="focal-point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2878961"/>
            <a:ext cx="7467600" cy="3902839"/>
          </a:xfrm>
          <a:prstGeom prst="rect">
            <a:avLst/>
          </a:prstGeom>
          <a:noFill/>
        </p:spPr>
      </p:pic>
      <p:pic>
        <p:nvPicPr>
          <p:cNvPr id="7" name="Picture 6" descr="untitled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410200" y="990601"/>
            <a:ext cx="3733800" cy="2074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Beam Envelope Calculation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WG1 – Beam line: status</a:t>
            </a:r>
            <a:endParaRPr lang="en-US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18076" y="1524000"/>
            <a:ext cx="3921125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1" y="1524000"/>
            <a:ext cx="3921125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514601" y="4495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 (m)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 rot="16200000">
            <a:off x="-577849" y="2711450"/>
            <a:ext cx="2436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beam envelope x (m)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781801" y="4495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 (m)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 rot="16200000">
            <a:off x="3689351" y="2711450"/>
            <a:ext cx="2436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beam envelope y (m)</a:t>
            </a:r>
          </a:p>
        </p:txBody>
      </p:sp>
      <p:sp>
        <p:nvSpPr>
          <p:cNvPr id="20" name="Rectangle 10"/>
          <p:cNvSpPr txBox="1">
            <a:spLocks noChangeArrowheads="1"/>
          </p:cNvSpPr>
          <p:nvPr/>
        </p:nvSpPr>
        <p:spPr>
          <a:xfrm>
            <a:off x="609601" y="5105400"/>
            <a:ext cx="8001000" cy="1371600"/>
          </a:xfrm>
          <a:prstGeom prst="rect">
            <a:avLst/>
          </a:prstGeom>
          <a:noFill/>
          <a:ln/>
        </p:spPr>
        <p:txBody>
          <a:bodyPr/>
          <a:lstStyle/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Focal point position: start of large test stand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Beam radius at focal point: 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= 0.5 mm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6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beam radius and 5 mm max. trajectory deviation for beam envelope calculation assumed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Integration issues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WG1 – Beam line: status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0200"/>
            <a:ext cx="5994402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7" descr="TCC6.bmp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19800" y="1436915"/>
            <a:ext cx="3048000" cy="2525485"/>
          </a:xfrm>
          <a:prstGeom prst="rect">
            <a:avLst/>
          </a:prstGeom>
        </p:spPr>
      </p:pic>
      <p:pic>
        <p:nvPicPr>
          <p:cNvPr id="9" name="Picture 1" descr="image00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505200"/>
            <a:ext cx="4949371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2"/>
          <p:cNvSpPr txBox="1">
            <a:spLocks/>
          </p:cNvSpPr>
          <p:nvPr/>
        </p:nvSpPr>
        <p:spPr>
          <a:xfrm>
            <a:off x="5029200" y="4191000"/>
            <a:ext cx="3962400" cy="2209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rmAutofit fontScale="625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dirty="0" smtClean="0">
                <a:solidFill>
                  <a:srgbClr val="CC0099"/>
                </a:solidFill>
                <a:latin typeface="Calibri" pitchFamily="34" charset="0"/>
              </a:rPr>
              <a:t>Paper drawing from early 80’s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dirty="0" smtClean="0">
                <a:solidFill>
                  <a:srgbClr val="CC0099"/>
                </a:solidFill>
                <a:latin typeface="Calibri" pitchFamily="34" charset="0"/>
              </a:rPr>
              <a:t>Laser scanning of the whole area (TNC + TCC6) achieved just before LHC startup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dirty="0" smtClean="0">
                <a:solidFill>
                  <a:srgbClr val="CC0099"/>
                </a:solidFill>
                <a:latin typeface="Calibri" pitchFamily="34" charset="0"/>
              </a:rPr>
              <a:t>Migration to </a:t>
            </a:r>
            <a:r>
              <a:rPr lang="en-US" sz="2900" dirty="0" err="1" smtClean="0">
                <a:solidFill>
                  <a:srgbClr val="CC0099"/>
                </a:solidFill>
                <a:latin typeface="Calibri" pitchFamily="34" charset="0"/>
              </a:rPr>
              <a:t>Catia</a:t>
            </a:r>
            <a:r>
              <a:rPr lang="en-US" sz="2900" dirty="0" smtClean="0">
                <a:solidFill>
                  <a:srgbClr val="CC0099"/>
                </a:solidFill>
                <a:latin typeface="Calibri" pitchFamily="34" charset="0"/>
              </a:rPr>
              <a:t> </a:t>
            </a:r>
            <a:r>
              <a:rPr lang="en-US" sz="2900" dirty="0" smtClean="0">
                <a:solidFill>
                  <a:srgbClr val="CC0099"/>
                </a:solidFill>
                <a:latin typeface="Calibri" pitchFamily="34" charset="0"/>
                <a:sym typeface="Wingdings" pitchFamily="2" charset="2"/>
              </a:rPr>
              <a:t> 3D model now available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dirty="0" smtClean="0">
                <a:solidFill>
                  <a:srgbClr val="CC0099"/>
                </a:solidFill>
                <a:latin typeface="Calibri" pitchFamily="34" charset="0"/>
                <a:sym typeface="Wingdings" pitchFamily="2" charset="2"/>
              </a:rPr>
              <a:t>Valuable for future projects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dirty="0" smtClean="0">
                <a:solidFill>
                  <a:srgbClr val="CC0099"/>
                </a:solidFill>
                <a:latin typeface="Calibri" pitchFamily="34" charset="0"/>
                <a:sym typeface="Wingdings" pitchFamily="2" charset="2"/>
              </a:rPr>
              <a:t>Weekly integration meetings</a:t>
            </a:r>
            <a:endParaRPr lang="en-US" sz="2900" dirty="0" smtClean="0">
              <a:solidFill>
                <a:srgbClr val="CC0099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Preparatory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WG2 – TNC and T1 dismantling: status</a:t>
            </a:r>
            <a:endParaRPr lang="en-US" dirty="0"/>
          </a:p>
        </p:txBody>
      </p:sp>
      <p:sp>
        <p:nvSpPr>
          <p:cNvPr id="7" name="Content Placeholder 8"/>
          <p:cNvSpPr txBox="1">
            <a:spLocks/>
          </p:cNvSpPr>
          <p:nvPr/>
        </p:nvSpPr>
        <p:spPr>
          <a:xfrm>
            <a:off x="612648" y="1371600"/>
            <a:ext cx="8531352" cy="2514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Radiation survey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lang="en-US" sz="2400" noProof="0" dirty="0" smtClean="0">
                <a:latin typeface="Calibri" pitchFamily="34" charset="0"/>
              </a:rPr>
              <a:t>Dose rate + contamination (</a:t>
            </a:r>
            <a:r>
              <a:rPr lang="en-US" sz="2400" noProof="0" dirty="0" smtClean="0">
                <a:latin typeface="Calibri" pitchFamily="34" charset="0"/>
                <a:sym typeface="Wingdings" pitchFamily="2" charset="2"/>
              </a:rPr>
              <a:t> EDMS </a:t>
            </a:r>
            <a:r>
              <a:rPr lang="en-US" sz="2400" dirty="0" smtClean="0">
                <a:latin typeface="Calibri" pitchFamily="34" charset="0"/>
                <a:sym typeface="Wingdings" pitchFamily="2" charset="2"/>
              </a:rPr>
              <a:t>1053964</a:t>
            </a:r>
            <a:r>
              <a:rPr lang="en-US" sz="2400" noProof="0" dirty="0" smtClean="0">
                <a:latin typeface="Calibri" pitchFamily="34" charset="0"/>
                <a:sym typeface="Wingdings" pitchFamily="2" charset="2"/>
              </a:rPr>
              <a:t>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Escape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path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 B.846 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  <a:sym typeface="Wingdings" pitchFamily="2" charset="2"/>
              </a:rPr>
              <a:t>G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eneral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 safety systems (AUG, red telephones, RIA,…)</a:t>
            </a:r>
            <a:endParaRPr lang="en-US" sz="2800" baseline="0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38200" y="3400887"/>
            <a:ext cx="7696200" cy="3076113"/>
            <a:chOff x="838200" y="3400887"/>
            <a:chExt cx="7696200" cy="3076113"/>
          </a:xfrm>
        </p:grpSpPr>
        <p:pic>
          <p:nvPicPr>
            <p:cNvPr id="8" name="Picture 2" descr="960084510@12012010-1861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838200" y="3400887"/>
              <a:ext cx="7543800" cy="307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2362200" y="35052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BA7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76400" y="457200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TCC6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20000" y="48006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B.846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86400" y="5650468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TNC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72200" y="502920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TT61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Dedicated handling means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WG2 – TNC and T1 dismantling: status</a:t>
            </a:r>
            <a:endParaRPr lang="en-US" dirty="0"/>
          </a:p>
        </p:txBody>
      </p:sp>
      <p:pic>
        <p:nvPicPr>
          <p:cNvPr id="8" name="Automatic hook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5943600" y="1524000"/>
            <a:ext cx="3200400" cy="2400300"/>
          </a:xfrm>
          <a:prstGeom prst="rect">
            <a:avLst/>
          </a:prstGeom>
        </p:spPr>
      </p:pic>
      <p:pic>
        <p:nvPicPr>
          <p:cNvPr id="9" name="Picture 8" descr="IMG_3951 (Medium).jpg"/>
          <p:cNvPicPr>
            <a:picLocks noChangeAspect="1"/>
          </p:cNvPicPr>
          <p:nvPr/>
        </p:nvPicPr>
        <p:blipFill>
          <a:blip r:embed="rId4" cstate="screen">
            <a:lum bright="20000" contrast="10000"/>
          </a:blip>
          <a:stretch>
            <a:fillRect/>
          </a:stretch>
        </p:blipFill>
        <p:spPr>
          <a:xfrm>
            <a:off x="152400" y="1524000"/>
            <a:ext cx="3200400" cy="2400300"/>
          </a:xfrm>
          <a:prstGeom prst="rect">
            <a:avLst/>
          </a:prstGeom>
        </p:spPr>
      </p:pic>
      <p:pic>
        <p:nvPicPr>
          <p:cNvPr id="10" name="Picture 9" descr="TCC6 010 (Medium)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05200" y="1524000"/>
            <a:ext cx="2286000" cy="304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24600" y="3505200"/>
            <a:ext cx="2667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Click on the movie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304800" y="4572000"/>
            <a:ext cx="8531352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Forklift shielded with lead glass and lead sheet (attenuation factor = 5)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000" noProof="0" dirty="0" smtClean="0">
                <a:solidFill>
                  <a:srgbClr val="0000FF"/>
                </a:solidFill>
                <a:latin typeface="Calibri" pitchFamily="34" charset="0"/>
              </a:rPr>
              <a:t>Automatic hook developed by EN-HE (J-L </a:t>
            </a:r>
            <a:r>
              <a:rPr lang="en-US" sz="2000" noProof="0" dirty="0" err="1" smtClean="0">
                <a:solidFill>
                  <a:srgbClr val="0000FF"/>
                </a:solidFill>
                <a:latin typeface="Calibri" pitchFamily="34" charset="0"/>
              </a:rPr>
              <a:t>Grenard</a:t>
            </a:r>
            <a:r>
              <a:rPr lang="en-US" sz="2000" noProof="0" dirty="0" smtClean="0">
                <a:solidFill>
                  <a:srgbClr val="0000FF"/>
                </a:solidFill>
                <a:latin typeface="Calibri" pitchFamily="34" charset="0"/>
              </a:rPr>
              <a:t> and C. Bertone)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Dose rate attenuation due to operator remoteness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Already tested successfully in TCX blocks removal</a:t>
            </a:r>
            <a:endParaRPr lang="en-US" sz="2000" noProof="0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 fullScrn="1"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First activities carried out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WG2 – TNC and T1 dismantling: status</a:t>
            </a:r>
            <a:endParaRPr lang="en-US" dirty="0"/>
          </a:p>
        </p:txBody>
      </p:sp>
      <p:sp>
        <p:nvSpPr>
          <p:cNvPr id="7" name="Content Placeholder 8"/>
          <p:cNvSpPr txBox="1">
            <a:spLocks/>
          </p:cNvSpPr>
          <p:nvPr/>
        </p:nvSpPr>
        <p:spPr>
          <a:xfrm>
            <a:off x="152400" y="1600200"/>
            <a:ext cx="5638800" cy="2514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noProof="0" dirty="0" smtClean="0">
                <a:solidFill>
                  <a:srgbClr val="0000FF"/>
                </a:solidFill>
                <a:latin typeface="Calibri" pitchFamily="34" charset="0"/>
              </a:rPr>
              <a:t>PR 532 refurbishment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TNC</a:t>
            </a:r>
            <a:r>
              <a:rPr kumimoji="0" lang="en-US" sz="2900" b="0" i="0" u="none" strike="noStrike" kern="1200" cap="none" spc="0" normalizeH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cleaning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dirty="0" smtClean="0">
                <a:solidFill>
                  <a:srgbClr val="0000FF"/>
                </a:solidFill>
                <a:latin typeface="Calibri" pitchFamily="34" charset="0"/>
              </a:rPr>
              <a:t>Beam line removal up to T9 target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TCX blocks dismantling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10" name="Picture 9" descr="S4 0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00800" y="4343400"/>
            <a:ext cx="2743200" cy="2057400"/>
          </a:xfrm>
          <a:prstGeom prst="rect">
            <a:avLst/>
          </a:prstGeom>
        </p:spPr>
      </p:pic>
      <p:pic>
        <p:nvPicPr>
          <p:cNvPr id="11" name="Picture 10" descr="DSC03532.JPG"/>
          <p:cNvPicPr>
            <a:picLocks noChangeAspect="1"/>
          </p:cNvPicPr>
          <p:nvPr/>
        </p:nvPicPr>
        <p:blipFill>
          <a:blip r:embed="rId3" cstate="screen">
            <a:lum bright="20000" contrast="10000"/>
          </a:blip>
          <a:stretch>
            <a:fillRect/>
          </a:stretch>
        </p:blipFill>
        <p:spPr>
          <a:xfrm>
            <a:off x="3048000" y="4362450"/>
            <a:ext cx="3327400" cy="2495550"/>
          </a:xfrm>
          <a:prstGeom prst="rect">
            <a:avLst/>
          </a:prstGeom>
        </p:spPr>
      </p:pic>
      <p:pic>
        <p:nvPicPr>
          <p:cNvPr id="12" name="Picture 11" descr="DSC03490.JPG"/>
          <p:cNvPicPr>
            <a:picLocks noChangeAspect="1"/>
          </p:cNvPicPr>
          <p:nvPr/>
        </p:nvPicPr>
        <p:blipFill>
          <a:blip r:embed="rId4" cstate="screen">
            <a:lum bright="30000" contrast="20000"/>
          </a:blip>
          <a:srcRect/>
          <a:stretch>
            <a:fillRect/>
          </a:stretch>
        </p:blipFill>
        <p:spPr>
          <a:xfrm>
            <a:off x="152400" y="4343400"/>
            <a:ext cx="2819400" cy="2514600"/>
          </a:xfrm>
          <a:prstGeom prst="rect">
            <a:avLst/>
          </a:prstGeom>
        </p:spPr>
      </p:pic>
      <p:pic>
        <p:nvPicPr>
          <p:cNvPr id="13" name="Picture 12" descr="DSC03426.JPG"/>
          <p:cNvPicPr>
            <a:picLocks noChangeAspect="1"/>
          </p:cNvPicPr>
          <p:nvPr/>
        </p:nvPicPr>
        <p:blipFill>
          <a:blip r:embed="rId5" cstate="screen">
            <a:lum bright="30000" contrast="20000"/>
          </a:blip>
          <a:stretch>
            <a:fillRect/>
          </a:stretch>
        </p:blipFill>
        <p:spPr>
          <a:xfrm>
            <a:off x="5867400" y="1676400"/>
            <a:ext cx="3124200" cy="2343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Focus on TNC cleaning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WG2 – TNC and T1 dismantling: status</a:t>
            </a:r>
            <a:endParaRPr lang="en-US" dirty="0"/>
          </a:p>
        </p:txBody>
      </p:sp>
      <p:graphicFrame>
        <p:nvGraphicFramePr>
          <p:cNvPr id="7" name="Chart 15"/>
          <p:cNvGraphicFramePr>
            <a:graphicFrameLocks/>
          </p:cNvGraphicFramePr>
          <p:nvPr/>
        </p:nvGraphicFramePr>
        <p:xfrm>
          <a:off x="3048000" y="3276600"/>
          <a:ext cx="6092825" cy="3021013"/>
        </p:xfrm>
        <a:graphic>
          <a:graphicData uri="http://schemas.openxmlformats.org/presentationml/2006/ole">
            <p:oleObj spid="_x0000_s2050" name="Worksheet" r:id="rId3" imgW="5200475" imgH="3019412" progId="Excel.Sheet.8">
              <p:embed/>
            </p:oleObj>
          </a:graphicData>
        </a:graphic>
      </p:graphicFrame>
      <p:pic>
        <p:nvPicPr>
          <p:cNvPr id="8" name="Picture 7" descr="DSC03511.JPG"/>
          <p:cNvPicPr>
            <a:picLocks noChangeAspect="1"/>
          </p:cNvPicPr>
          <p:nvPr/>
        </p:nvPicPr>
        <p:blipFill>
          <a:blip r:embed="rId4" cstate="screen">
            <a:lum bright="20000"/>
          </a:blip>
          <a:stretch>
            <a:fillRect/>
          </a:stretch>
        </p:blipFill>
        <p:spPr>
          <a:xfrm>
            <a:off x="304800" y="2971800"/>
            <a:ext cx="2514600" cy="3352800"/>
          </a:xfrm>
          <a:prstGeom prst="rect">
            <a:avLst/>
          </a:prstGeom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228600" y="1524000"/>
            <a:ext cx="8610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6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Specific price enquiry won by ENDEL </a:t>
            </a:r>
            <a:r>
              <a:rPr lang="en-US" dirty="0" err="1" smtClean="0">
                <a:solidFill>
                  <a:srgbClr val="0000FF"/>
                </a:solidFill>
                <a:latin typeface="Calibri" pitchFamily="34" charset="0"/>
              </a:rPr>
              <a:t>Nucleaire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 (F) </a:t>
            </a:r>
          </a:p>
          <a:p>
            <a:pPr>
              <a:buSzPct val="6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 Smear 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tests taken where contamination was the 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highest: reduction by a 10 factor (all smear tests &lt; 1Bq/cm</a:t>
            </a:r>
            <a:r>
              <a:rPr lang="en-US" baseline="30000" dirty="0" smtClean="0">
                <a:solidFill>
                  <a:srgbClr val="0000FF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 = contamination level)</a:t>
            </a:r>
            <a:endParaRPr lang="en-US" dirty="0">
              <a:solidFill>
                <a:srgbClr val="0000FF"/>
              </a:solidFill>
              <a:latin typeface="Calibri" pitchFamily="34" charset="0"/>
            </a:endParaRPr>
          </a:p>
          <a:p>
            <a:pPr>
              <a:buSzPct val="6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alibri" pitchFamily="34" charset="0"/>
              </a:rPr>
              <a:t>Dosimetry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below 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estimates (collective dose 2.2 </a:t>
            </a:r>
            <a:r>
              <a:rPr lang="en-US" dirty="0" err="1" smtClean="0">
                <a:solidFill>
                  <a:srgbClr val="0000FF"/>
                </a:solidFill>
                <a:latin typeface="Calibri" pitchFamily="34" charset="0"/>
              </a:rPr>
              <a:t>mSv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 where 2.8 was estimated in DIMR)</a:t>
            </a:r>
            <a:endParaRPr lang="en-US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T1 dismantling: our plan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WG2 – TNC and T1 dismantling: status</a:t>
            </a:r>
            <a:endParaRPr lang="en-US" dirty="0"/>
          </a:p>
        </p:txBody>
      </p:sp>
      <p:pic>
        <p:nvPicPr>
          <p:cNvPr id="7" name="Picture 3" descr="image003"/>
          <p:cNvPicPr>
            <a:picLocks noChangeAspect="1" noChangeArrowheads="1"/>
          </p:cNvPicPr>
          <p:nvPr/>
        </p:nvPicPr>
        <p:blipFill>
          <a:blip r:embed="rId2" cstate="screen"/>
          <a:srcRect l="3399" t="7576" r="5949" b="7576"/>
          <a:stretch>
            <a:fillRect/>
          </a:stretch>
        </p:blipFill>
        <p:spPr bwMode="auto">
          <a:xfrm>
            <a:off x="2819400" y="1676400"/>
            <a:ext cx="6096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1752601"/>
            <a:ext cx="2438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Complete dismantling of T1 target complex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Removal step by step during LHC technical shutdown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MTR magnet removal requires TI2 vacuum dismantling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Shielding blocks will be re-used for HiRadMat dump.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-1560000">
            <a:off x="3133635" y="4557309"/>
            <a:ext cx="1981200" cy="762000"/>
          </a:xfrm>
          <a:prstGeom prst="ellipse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rved Down Arrow 15"/>
          <p:cNvSpPr/>
          <p:nvPr/>
        </p:nvSpPr>
        <p:spPr>
          <a:xfrm rot="-1200000">
            <a:off x="4451122" y="2913912"/>
            <a:ext cx="3823155" cy="858454"/>
          </a:xfrm>
          <a:prstGeom prst="curved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 descr="DSC035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19400" y="1676400"/>
            <a:ext cx="1598400" cy="213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TNC dismantling: our plan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371600"/>
            <a:ext cx="883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WG2 – TNC and T1 dismantling: status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5638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EDMS 1053964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S. Evrard - IEFC Workshop Feb.11,2010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TNC dismantling: our plan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WG2 – TNC and T1 dismantling: status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1676400"/>
            <a:ext cx="3124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Consultancy study with TUEV Nord (D) in progress regarding the planning of the dismantling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Optimization of interventions </a:t>
            </a:r>
            <a:r>
              <a:rPr lang="en-US" sz="2000" dirty="0" err="1" smtClean="0">
                <a:solidFill>
                  <a:srgbClr val="0000FF"/>
                </a:solidFill>
              </a:rPr>
              <a:t>w.r.t</a:t>
            </a:r>
            <a:r>
              <a:rPr lang="en-US" sz="2000" dirty="0" smtClean="0">
                <a:solidFill>
                  <a:srgbClr val="0000FF"/>
                </a:solidFill>
              </a:rPr>
              <a:t>. dose, waste conditioning, measurement procedures, storage &amp; disposal possibilities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Risk management and documentation (DIMR and ALARA committee)</a:t>
            </a:r>
          </a:p>
          <a:p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5181600" y="5364189"/>
            <a:ext cx="3581400" cy="73026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0" name="Group 29"/>
          <p:cNvGrpSpPr/>
          <p:nvPr/>
        </p:nvGrpSpPr>
        <p:grpSpPr>
          <a:xfrm>
            <a:off x="3805227" y="1749402"/>
            <a:ext cx="3637788" cy="658678"/>
            <a:chOff x="0" y="6323"/>
            <a:chExt cx="3637788" cy="658678"/>
          </a:xfrm>
        </p:grpSpPr>
        <p:sp>
          <p:nvSpPr>
            <p:cNvPr id="31" name="Rounded Rectangle 30"/>
            <p:cNvSpPr/>
            <p:nvPr/>
          </p:nvSpPr>
          <p:spPr>
            <a:xfrm>
              <a:off x="0" y="6323"/>
              <a:ext cx="3637788" cy="6586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ounded Rectangle 4"/>
            <p:cNvSpPr/>
            <p:nvPr/>
          </p:nvSpPr>
          <p:spPr>
            <a:xfrm>
              <a:off x="19292" y="25615"/>
              <a:ext cx="2849957" cy="620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Interim storage set-up      </a:t>
              </a:r>
              <a:r>
                <a:rPr lang="en-US" sz="1600" kern="1200" dirty="0" smtClean="0">
                  <a:solidFill>
                    <a:srgbClr val="FFFF00"/>
                  </a:solidFill>
                </a:rPr>
                <a:t>(for conditioning and treatment)</a:t>
              </a:r>
              <a:endParaRPr lang="en-US" sz="1600" kern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060818" y="2441705"/>
            <a:ext cx="3637788" cy="658678"/>
            <a:chOff x="258140" y="750161"/>
            <a:chExt cx="3637788" cy="658678"/>
          </a:xfrm>
        </p:grpSpPr>
        <p:sp>
          <p:nvSpPr>
            <p:cNvPr id="34" name="Rounded Rectangle 33"/>
            <p:cNvSpPr/>
            <p:nvPr/>
          </p:nvSpPr>
          <p:spPr>
            <a:xfrm>
              <a:off x="258140" y="750161"/>
              <a:ext cx="3637788" cy="6586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ounded Rectangle 4"/>
            <p:cNvSpPr/>
            <p:nvPr/>
          </p:nvSpPr>
          <p:spPr>
            <a:xfrm>
              <a:off x="290944" y="769453"/>
              <a:ext cx="2899409" cy="620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Dismantling in TNC</a:t>
              </a:r>
              <a:endParaRPr lang="en-US" sz="1900" kern="1200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352922" y="3135452"/>
            <a:ext cx="3637788" cy="658678"/>
            <a:chOff x="543305" y="1500323"/>
            <a:chExt cx="3637788" cy="658678"/>
          </a:xfrm>
        </p:grpSpPr>
        <p:sp>
          <p:nvSpPr>
            <p:cNvPr id="37" name="Rounded Rectangle 36"/>
            <p:cNvSpPr/>
            <p:nvPr/>
          </p:nvSpPr>
          <p:spPr>
            <a:xfrm>
              <a:off x="543305" y="1500323"/>
              <a:ext cx="3637788" cy="6586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ounded Rectangle 4"/>
            <p:cNvSpPr/>
            <p:nvPr/>
          </p:nvSpPr>
          <p:spPr>
            <a:xfrm>
              <a:off x="562597" y="1519615"/>
              <a:ext cx="2899409" cy="620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Packaging                               </a:t>
              </a:r>
              <a:r>
                <a:rPr lang="en-US" sz="1600" kern="1200" dirty="0" smtClean="0">
                  <a:solidFill>
                    <a:srgbClr val="FFFF00"/>
                  </a:solidFill>
                </a:rPr>
                <a:t>3 options: cleaning, plastic bags, box sarcophagus</a:t>
              </a:r>
              <a:endParaRPr lang="en-US" sz="1600" kern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645026" y="3830642"/>
            <a:ext cx="3637788" cy="766773"/>
            <a:chOff x="814958" y="2250485"/>
            <a:chExt cx="3637788" cy="658678"/>
          </a:xfrm>
        </p:grpSpPr>
        <p:sp>
          <p:nvSpPr>
            <p:cNvPr id="40" name="Rounded Rectangle 39"/>
            <p:cNvSpPr/>
            <p:nvPr/>
          </p:nvSpPr>
          <p:spPr>
            <a:xfrm>
              <a:off x="814958" y="2250485"/>
              <a:ext cx="3637788" cy="6586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Rounded Rectangle 4"/>
            <p:cNvSpPr/>
            <p:nvPr/>
          </p:nvSpPr>
          <p:spPr>
            <a:xfrm>
              <a:off x="997523" y="2250486"/>
              <a:ext cx="2899409" cy="620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Shipment </a:t>
              </a:r>
              <a:r>
                <a:rPr lang="en-US" sz="1800" kern="1200" dirty="0" smtClean="0"/>
                <a:t>                      </a:t>
              </a:r>
              <a:r>
                <a:rPr lang="en-US" sz="1600" kern="1200" dirty="0" smtClean="0">
                  <a:solidFill>
                    <a:srgbClr val="FFFF00"/>
                  </a:solidFill>
                </a:rPr>
                <a:t>internal transport is preferred than public roads</a:t>
              </a:r>
              <a:endParaRPr lang="en-US" sz="1600" kern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914129" y="4597416"/>
            <a:ext cx="3710814" cy="766773"/>
            <a:chOff x="1086611" y="3108742"/>
            <a:chExt cx="3637788" cy="658678"/>
          </a:xfrm>
        </p:grpSpPr>
        <p:sp>
          <p:nvSpPr>
            <p:cNvPr id="43" name="Rounded Rectangle 42"/>
            <p:cNvSpPr/>
            <p:nvPr/>
          </p:nvSpPr>
          <p:spPr>
            <a:xfrm>
              <a:off x="1086611" y="3108742"/>
              <a:ext cx="3637788" cy="6586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Rounded Rectangle 4"/>
            <p:cNvSpPr/>
            <p:nvPr/>
          </p:nvSpPr>
          <p:spPr>
            <a:xfrm>
              <a:off x="1105903" y="3110813"/>
              <a:ext cx="2899409" cy="620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Conditioning and treatment </a:t>
              </a:r>
              <a:r>
                <a:rPr lang="en-US" sz="1600" kern="1200" dirty="0" smtClean="0">
                  <a:solidFill>
                    <a:srgbClr val="FFFF00"/>
                  </a:solidFill>
                </a:rPr>
                <a:t>Volume reduction in interim storage</a:t>
              </a:r>
              <a:endParaRPr lang="en-US" sz="1600" kern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040735" y="5099080"/>
            <a:ext cx="374648" cy="374648"/>
            <a:chOff x="3575368" y="2387184"/>
            <a:chExt cx="374648" cy="374648"/>
          </a:xfrm>
        </p:grpSpPr>
        <p:sp>
          <p:nvSpPr>
            <p:cNvPr id="16" name="Down Arrow 15"/>
            <p:cNvSpPr/>
            <p:nvPr/>
          </p:nvSpPr>
          <p:spPr>
            <a:xfrm>
              <a:off x="3575368" y="2387184"/>
              <a:ext cx="374648" cy="374648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Down Arrow 4"/>
            <p:cNvSpPr/>
            <p:nvPr/>
          </p:nvSpPr>
          <p:spPr>
            <a:xfrm>
              <a:off x="3659664" y="2387184"/>
              <a:ext cx="206056" cy="2819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/>
            </a:p>
          </p:txBody>
        </p:sp>
      </p:grpSp>
      <p:sp>
        <p:nvSpPr>
          <p:cNvPr id="45" name="Rounded Rectangle 4"/>
          <p:cNvSpPr/>
          <p:nvPr/>
        </p:nvSpPr>
        <p:spPr>
          <a:xfrm>
            <a:off x="5287378" y="5437842"/>
            <a:ext cx="2899409" cy="6200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defTabSz="844550">
              <a:lnSpc>
                <a:spcPct val="90000"/>
              </a:lnSpc>
              <a:spcAft>
                <a:spcPct val="35000"/>
              </a:spcAft>
            </a:pPr>
            <a:r>
              <a:rPr lang="en-US" sz="1900" dirty="0" smtClean="0"/>
              <a:t>interim storage at CERN prior to final disposal</a:t>
            </a:r>
            <a:endParaRPr lang="en-US" sz="1900" kern="1200" dirty="0">
              <a:solidFill>
                <a:srgbClr val="FFFF0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7566066" y="3648078"/>
            <a:ext cx="374648" cy="374648"/>
            <a:chOff x="3575368" y="2387184"/>
            <a:chExt cx="374648" cy="374648"/>
          </a:xfrm>
        </p:grpSpPr>
        <p:sp>
          <p:nvSpPr>
            <p:cNvPr id="47" name="Down Arrow 46"/>
            <p:cNvSpPr/>
            <p:nvPr/>
          </p:nvSpPr>
          <p:spPr>
            <a:xfrm>
              <a:off x="3575368" y="2387184"/>
              <a:ext cx="374648" cy="374648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8" name="Down Arrow 4"/>
            <p:cNvSpPr/>
            <p:nvPr/>
          </p:nvSpPr>
          <p:spPr>
            <a:xfrm>
              <a:off x="3659664" y="2387184"/>
              <a:ext cx="206056" cy="2819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310475" y="2954331"/>
            <a:ext cx="374648" cy="374648"/>
            <a:chOff x="3575368" y="2387184"/>
            <a:chExt cx="374648" cy="374648"/>
          </a:xfrm>
        </p:grpSpPr>
        <p:sp>
          <p:nvSpPr>
            <p:cNvPr id="50" name="Down Arrow 49"/>
            <p:cNvSpPr/>
            <p:nvPr/>
          </p:nvSpPr>
          <p:spPr>
            <a:xfrm>
              <a:off x="3575368" y="2387184"/>
              <a:ext cx="374648" cy="374648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1" name="Down Arrow 4"/>
            <p:cNvSpPr/>
            <p:nvPr/>
          </p:nvSpPr>
          <p:spPr>
            <a:xfrm>
              <a:off x="3659664" y="2387184"/>
              <a:ext cx="206056" cy="2819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018371" y="2187558"/>
            <a:ext cx="374648" cy="374648"/>
            <a:chOff x="3575368" y="2387184"/>
            <a:chExt cx="374648" cy="374648"/>
          </a:xfrm>
        </p:grpSpPr>
        <p:sp>
          <p:nvSpPr>
            <p:cNvPr id="53" name="Down Arrow 52"/>
            <p:cNvSpPr/>
            <p:nvPr/>
          </p:nvSpPr>
          <p:spPr>
            <a:xfrm>
              <a:off x="3575368" y="2387184"/>
              <a:ext cx="374648" cy="374648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4" name="Down Arrow 4"/>
            <p:cNvSpPr/>
            <p:nvPr/>
          </p:nvSpPr>
          <p:spPr>
            <a:xfrm>
              <a:off x="3659664" y="2387184"/>
              <a:ext cx="206056" cy="2819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821657" y="4378338"/>
            <a:ext cx="374648" cy="374648"/>
            <a:chOff x="3575368" y="2387184"/>
            <a:chExt cx="374648" cy="374648"/>
          </a:xfrm>
        </p:grpSpPr>
        <p:sp>
          <p:nvSpPr>
            <p:cNvPr id="56" name="Down Arrow 55"/>
            <p:cNvSpPr/>
            <p:nvPr/>
          </p:nvSpPr>
          <p:spPr>
            <a:xfrm>
              <a:off x="3575368" y="2387184"/>
              <a:ext cx="374648" cy="374648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7" name="Down Arrow 4"/>
            <p:cNvSpPr/>
            <p:nvPr/>
          </p:nvSpPr>
          <p:spPr>
            <a:xfrm>
              <a:off x="3659664" y="2387184"/>
              <a:ext cx="206056" cy="2819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HiRadMat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Facility – What is it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555570" y="1430379"/>
            <a:ext cx="8531352" cy="5029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Study the impact of intense pulsed beams on materials</a:t>
            </a:r>
          </a:p>
          <a:p>
            <a:pPr lvl="1"/>
            <a:r>
              <a:rPr lang="en-US" dirty="0" smtClean="0"/>
              <a:t>Thermal management (heating)</a:t>
            </a:r>
          </a:p>
          <a:p>
            <a:pPr lvl="2"/>
            <a:r>
              <a:rPr lang="en-US" dirty="0" smtClean="0"/>
              <a:t>material damage even below melting point</a:t>
            </a:r>
          </a:p>
          <a:p>
            <a:pPr lvl="2"/>
            <a:r>
              <a:rPr lang="en-US" dirty="0" smtClean="0"/>
              <a:t>material vaporization (extreme conditions)</a:t>
            </a:r>
          </a:p>
          <a:p>
            <a:pPr lvl="1"/>
            <a:r>
              <a:rPr lang="en-US" dirty="0" smtClean="0"/>
              <a:t>Radiation damage to materials – change of properties</a:t>
            </a:r>
          </a:p>
          <a:p>
            <a:pPr lvl="1"/>
            <a:r>
              <a:rPr lang="en-US" dirty="0" smtClean="0"/>
              <a:t>Thermal shock - beam induced pressure waves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Test bed, important for the design validation of LHC near-beam components before installation in the machine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Requires </a:t>
            </a:r>
            <a:r>
              <a:rPr lang="en-US" b="1" dirty="0" smtClean="0">
                <a:solidFill>
                  <a:srgbClr val="0000FF"/>
                </a:solidFill>
              </a:rPr>
              <a:t>LHC-type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SPS beam </a:t>
            </a:r>
            <a:r>
              <a:rPr lang="en-US" dirty="0" smtClean="0">
                <a:solidFill>
                  <a:srgbClr val="0000FF"/>
                </a:solidFill>
              </a:rPr>
              <a:t>(450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/c) from </a:t>
            </a:r>
            <a:r>
              <a:rPr lang="en-US" b="1" dirty="0" smtClean="0">
                <a:solidFill>
                  <a:srgbClr val="0000FF"/>
                </a:solidFill>
              </a:rPr>
              <a:t>pilot to 288 nominal bunches</a:t>
            </a:r>
          </a:p>
          <a:p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Foreseen clients : </a:t>
            </a:r>
            <a:r>
              <a:rPr lang="en-US" dirty="0" smtClean="0"/>
              <a:t>LHC collimators, protection devices, machine components, material studies (bulk, superconductors), high-power </a:t>
            </a:r>
            <a:r>
              <a:rPr lang="en-US" dirty="0" err="1" smtClean="0"/>
              <a:t>targetry</a:t>
            </a:r>
            <a:r>
              <a:rPr lang="en-US" dirty="0" smtClean="0"/>
              <a:t>, irradiation tests of electronics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 Essential purpose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sz="quarter" idx="1"/>
          </p:nvPr>
        </p:nvGraphicFramePr>
        <p:xfrm>
          <a:off x="152400" y="1828800"/>
          <a:ext cx="4191000" cy="26517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214113"/>
                <a:gridCol w="1976887"/>
              </a:tblGrid>
              <a:tr h="22860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Parameter</a:t>
                      </a:r>
                      <a:endParaRPr lang="en-US" sz="14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Value</a:t>
                      </a:r>
                      <a:endParaRPr lang="en-US" sz="14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Experiments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per year</a:t>
                      </a:r>
                      <a:endParaRPr lang="en-GB" sz="1400" dirty="0" smtClean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10</a:t>
                      </a:r>
                      <a:endParaRPr lang="en-US" sz="14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Maximum intensity per experiment</a:t>
                      </a:r>
                      <a:endParaRPr lang="en-US" sz="1400" dirty="0">
                        <a:solidFill>
                          <a:srgbClr val="C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1×10</a:t>
                      </a:r>
                      <a:r>
                        <a:rPr lang="en-GB" sz="1400" baseline="30000" dirty="0" smtClean="0">
                          <a:solidFill>
                            <a:srgbClr val="C00000"/>
                          </a:solidFill>
                        </a:rPr>
                        <a:t>15</a:t>
                      </a:r>
                      <a:r>
                        <a:rPr lang="en-GB" sz="1400" baseline="0" dirty="0" smtClean="0">
                          <a:solidFill>
                            <a:srgbClr val="C00000"/>
                          </a:solidFill>
                        </a:rPr>
                        <a:t>  protons</a:t>
                      </a:r>
                    </a:p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aseline="0" dirty="0" smtClean="0">
                          <a:solidFill>
                            <a:srgbClr val="C00000"/>
                          </a:solidFill>
                        </a:rPr>
                        <a:t>&lt;30 full intensity pulses</a:t>
                      </a:r>
                      <a:endParaRPr lang="en-US" sz="1400" dirty="0">
                        <a:solidFill>
                          <a:srgbClr val="C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Waiting time after experiment for </a:t>
                      </a:r>
                      <a:r>
                        <a:rPr lang="en-GB" sz="1400" dirty="0" smtClean="0"/>
                        <a:t>de-installation</a:t>
                      </a:r>
                      <a:endParaRPr lang="en-GB" sz="1400" dirty="0" smtClean="0">
                        <a:solidFill>
                          <a:srgbClr val="FF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≥ </a:t>
                      </a:r>
                      <a:r>
                        <a:rPr lang="en-GB" sz="1400" dirty="0" smtClean="0"/>
                        <a:t>2 weeks</a:t>
                      </a:r>
                      <a:endParaRPr lang="en-US" sz="1400" dirty="0">
                        <a:solidFill>
                          <a:srgbClr val="FF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Access during experiment (except urgent interventions</a:t>
                      </a:r>
                      <a:r>
                        <a:rPr lang="en-GB" sz="1400" dirty="0" smtClean="0"/>
                        <a:t>)</a:t>
                      </a:r>
                      <a:endParaRPr lang="en-GB" sz="1400" dirty="0" smtClean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no</a:t>
                      </a:r>
                      <a:endParaRPr lang="en-US" sz="14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Control of experiment and data </a:t>
                      </a:r>
                      <a:r>
                        <a:rPr lang="en-GB" sz="1400" dirty="0" smtClean="0"/>
                        <a:t>taking</a:t>
                      </a:r>
                      <a:endParaRPr lang="en-GB" sz="1400" dirty="0" smtClean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remote</a:t>
                      </a:r>
                      <a:endParaRPr lang="en-US" sz="14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4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Maximum intensity per year</a:t>
                      </a:r>
                      <a:endParaRPr lang="en-US" sz="1400" dirty="0">
                        <a:solidFill>
                          <a:srgbClr val="C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1×10</a:t>
                      </a:r>
                      <a:r>
                        <a:rPr lang="en-GB" sz="1400" baseline="30000" dirty="0" smtClean="0">
                          <a:solidFill>
                            <a:srgbClr val="C00000"/>
                          </a:solidFill>
                        </a:rPr>
                        <a:t>16</a:t>
                      </a:r>
                      <a:r>
                        <a:rPr lang="en-GB" sz="1400" baseline="0" dirty="0" smtClean="0">
                          <a:solidFill>
                            <a:srgbClr val="C00000"/>
                          </a:solidFill>
                        </a:rPr>
                        <a:t>  protons</a:t>
                      </a:r>
                      <a:endParaRPr lang="en-US" sz="1400" dirty="0">
                        <a:solidFill>
                          <a:srgbClr val="C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5" name="Content Placeholder 14"/>
          <p:cNvGraphicFramePr>
            <a:graphicFrameLocks noGrp="1"/>
          </p:cNvGraphicFramePr>
          <p:nvPr>
            <p:ph sz="quarter" idx="2"/>
          </p:nvPr>
        </p:nvGraphicFramePr>
        <p:xfrm>
          <a:off x="4495800" y="1808480"/>
          <a:ext cx="4495800" cy="43027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247900"/>
                <a:gridCol w="2247900"/>
              </a:tblGrid>
              <a:tr h="24892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Parameter</a:t>
                      </a:r>
                      <a:endParaRPr lang="en-US" sz="14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Value</a:t>
                      </a:r>
                      <a:endParaRPr lang="en-US" sz="14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8636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Installed experiments</a:t>
                      </a:r>
                      <a:endParaRPr lang="en-US" sz="1400" b="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1</a:t>
                      </a:r>
                      <a:endParaRPr lang="en-US" sz="1400" b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272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Material exposed to beam</a:t>
                      </a:r>
                      <a:endParaRPr lang="en-US" sz="1400" b="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C, CFC, Cu, W, </a:t>
                      </a:r>
                      <a:r>
                        <a:rPr lang="en-US" sz="1400" dirty="0" err="1"/>
                        <a:t>hBN</a:t>
                      </a:r>
                      <a:r>
                        <a:rPr lang="en-US" sz="1400" dirty="0"/>
                        <a:t>, Al, Be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…,</a:t>
                      </a:r>
                      <a:r>
                        <a:rPr lang="it-IT" sz="1400" dirty="0" smtClean="0"/>
                        <a:t> advanced composite materials</a:t>
                      </a:r>
                      <a:endParaRPr lang="en-US" sz="1400" b="0" baseline="0" dirty="0" smtClean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Volume of exposed material</a:t>
                      </a:r>
                      <a:endParaRPr lang="en-US" sz="1400" b="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≤ </a:t>
                      </a:r>
                      <a:r>
                        <a:rPr lang="en-GB" sz="1400" dirty="0" smtClean="0"/>
                        <a:t>16,800 cm</a:t>
                      </a:r>
                      <a:r>
                        <a:rPr lang="en-GB" sz="1400" baseline="30000" dirty="0" smtClean="0"/>
                        <a:t>3</a:t>
                      </a:r>
                      <a:endParaRPr lang="en-US" sz="1400" b="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976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Equipment </a:t>
                      </a: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size</a:t>
                      </a:r>
                    </a:p>
                    <a:p>
                      <a:pPr marL="230188" marR="0" lvl="1" indent="-1143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Length (flange-to-flange)</a:t>
                      </a:r>
                    </a:p>
                    <a:p>
                      <a:pPr marL="230188" marR="0" lvl="1" indent="-1143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Width</a:t>
                      </a:r>
                    </a:p>
                    <a:p>
                      <a:pPr marL="230188" marR="0" lvl="1" indent="-1143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Height below beam line</a:t>
                      </a:r>
                    </a:p>
                    <a:p>
                      <a:pPr marL="230188" marR="0" lvl="1" indent="-1143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Height</a:t>
                      </a:r>
                      <a:r>
                        <a:rPr lang="en-GB" sz="1400" baseline="0" dirty="0" smtClean="0">
                          <a:solidFill>
                            <a:srgbClr val="C00000"/>
                          </a:solidFill>
                        </a:rPr>
                        <a:t> above beam line</a:t>
                      </a:r>
                      <a:endParaRPr lang="en-US" sz="1400" b="0" dirty="0">
                        <a:solidFill>
                          <a:srgbClr val="C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endParaRPr lang="en-GB" sz="140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115888" marR="0" indent="-115888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≤ 7.0 m</a:t>
                      </a:r>
                    </a:p>
                    <a:p>
                      <a:pPr marL="115888" marR="0" indent="-115888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≤ 1.0 m</a:t>
                      </a:r>
                    </a:p>
                    <a:p>
                      <a:pPr marL="115888" marR="0" indent="-115888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1.1 m</a:t>
                      </a:r>
                    </a:p>
                    <a:p>
                      <a:pPr marL="115888" marR="0" indent="-115888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≤ 0.8 m</a:t>
                      </a:r>
                      <a:endParaRPr lang="en-GB" sz="1400" b="0" dirty="0">
                        <a:solidFill>
                          <a:srgbClr val="C00000"/>
                        </a:solidFill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  <a:tr h="14732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Weight</a:t>
                      </a:r>
                      <a:endParaRPr lang="en-US" sz="1400" b="0" dirty="0">
                        <a:solidFill>
                          <a:srgbClr val="FF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≤ </a:t>
                      </a:r>
                      <a:r>
                        <a:rPr lang="en-GB" sz="1400" dirty="0" smtClean="0"/>
                        <a:t>4,000 kg</a:t>
                      </a:r>
                      <a:endParaRPr lang="en-US" sz="1400" b="0" dirty="0">
                        <a:solidFill>
                          <a:srgbClr val="FF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208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Handling zone (L × W × H)</a:t>
                      </a:r>
                      <a:endParaRPr lang="en-US" sz="1400" b="0" dirty="0">
                        <a:solidFill>
                          <a:srgbClr val="C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15 </a:t>
                      </a:r>
                      <a:r>
                        <a:rPr lang="en-GB" sz="1400" dirty="0">
                          <a:solidFill>
                            <a:srgbClr val="C00000"/>
                          </a:solidFill>
                          <a:sym typeface="Symbol"/>
                        </a:rPr>
                        <a:t></a:t>
                      </a: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 2.0 </a:t>
                      </a:r>
                      <a:r>
                        <a:rPr lang="en-GB" sz="1400" dirty="0">
                          <a:solidFill>
                            <a:srgbClr val="C00000"/>
                          </a:solidFill>
                          <a:sym typeface="Symbol"/>
                        </a:rPr>
                        <a:t></a:t>
                      </a: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2.2 m</a:t>
                      </a:r>
                      <a:r>
                        <a:rPr lang="en-GB" sz="1400" baseline="3000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en-US" sz="1400" b="0" dirty="0">
                        <a:solidFill>
                          <a:srgbClr val="C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Equipment support</a:t>
                      </a:r>
                      <a:endParaRPr lang="en-US" sz="1400" b="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comes with experiment – quick installation interface required</a:t>
                      </a:r>
                      <a:endParaRPr lang="en-US" sz="1400" b="0" dirty="0">
                        <a:solidFill>
                          <a:srgbClr val="FF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700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Cool-down space</a:t>
                      </a:r>
                      <a:endParaRPr lang="en-US" sz="1400" b="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see equipment size</a:t>
                      </a:r>
                      <a:endParaRPr lang="en-US" sz="1400" b="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76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Crane support</a:t>
                      </a:r>
                      <a:endParaRPr lang="en-US" sz="1400" b="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mobile cranes sufficient</a:t>
                      </a:r>
                      <a:endParaRPr lang="en-US" sz="1400" b="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Handling</a:t>
                      </a:r>
                      <a:endParaRPr lang="en-US" sz="1400" b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prepare </a:t>
                      </a:r>
                      <a:r>
                        <a:rPr lang="en-GB" sz="1400" dirty="0"/>
                        <a:t>fast </a:t>
                      </a:r>
                      <a:r>
                        <a:rPr lang="en-GB" sz="1400" dirty="0" smtClean="0"/>
                        <a:t>handling</a:t>
                      </a:r>
                      <a:r>
                        <a:rPr lang="en-GB" sz="1400" baseline="0" dirty="0" smtClean="0"/>
                        <a:t> and remote installation with crane</a:t>
                      </a:r>
                      <a:endParaRPr lang="en-US" sz="1400" b="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122" name="Date Placeholder 3"/>
          <p:cNvSpPr>
            <a:spLocks noGrp="1"/>
          </p:cNvSpPr>
          <p:nvPr>
            <p:ph type="dt" sz="half" idx="15"/>
          </p:nvPr>
        </p:nvSpPr>
        <p:spPr>
          <a:noFill/>
        </p:spPr>
        <p:txBody>
          <a:bodyPr/>
          <a:lstStyle/>
          <a:p>
            <a:r>
              <a:rPr lang="en-US" smtClean="0"/>
              <a:t>S. Evrard - IEFC Workshop Feb.11,2010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1BE3434-3A7A-4AF6-A879-0FAE7E11D12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Design parameters for the experimental area</a:t>
            </a:r>
            <a:endParaRPr lang="en-US" dirty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612648" y="1371600"/>
            <a:ext cx="8531352" cy="457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en-US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Specification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document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609600" y="4648200"/>
            <a:ext cx="3962400" cy="17526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en-US" sz="2000" noProof="0" dirty="0" smtClean="0">
                <a:latin typeface="Calibri" pitchFamily="34" charset="0"/>
              </a:rPr>
              <a:t>Additional requirements for the exp. area will depend on the type of equipment and test planned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endParaRPr lang="en-US" sz="2000" noProof="0" dirty="0" smtClean="0">
              <a:latin typeface="Calibri" pitchFamily="34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en-US" sz="2000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Calibri" pitchFamily="34" charset="0"/>
                <a:ea typeface="+mn-ea"/>
                <a:cs typeface="+mn-cs"/>
              </a:rPr>
              <a:t>Safety</a:t>
            </a:r>
            <a:r>
              <a:rPr kumimoji="0" lang="en-US" sz="2000" i="0" u="none" strike="noStrike" kern="1200" cap="none" spc="0" normalizeH="0" dirty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Calibri" pitchFamily="34" charset="0"/>
                <a:ea typeface="+mn-ea"/>
                <a:cs typeface="+mn-cs"/>
              </a:rPr>
              <a:t> and RP constraints should come in addition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WG3 – New irradiation area: status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Test stands and beam dump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WG3 – New irradiation area: status</a:t>
            </a:r>
            <a:endParaRPr lang="en-US" dirty="0"/>
          </a:p>
        </p:txBody>
      </p:sp>
      <p:pic>
        <p:nvPicPr>
          <p:cNvPr id="9" name="Picture 8" descr="untitled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990600" y="2667000"/>
            <a:ext cx="6705600" cy="37253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1524000"/>
            <a:ext cx="845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Water-cooled core dump based on TED technology (core graphite bloc)</a:t>
            </a:r>
          </a:p>
          <a:p>
            <a:r>
              <a:rPr lang="en-US" sz="2000" dirty="0" smtClean="0">
                <a:latin typeface="Calibri" pitchFamily="34" charset="0"/>
              </a:rPr>
              <a:t>Secondary dump made of cast iron blocks</a:t>
            </a:r>
          </a:p>
          <a:p>
            <a:r>
              <a:rPr lang="en-US" sz="2000" dirty="0" smtClean="0">
                <a:latin typeface="Calibri" pitchFamily="34" charset="0"/>
              </a:rPr>
              <a:t>2 stands for collimator (or other equipment) to be tested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Access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WG3 – New irradiation area: status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1447800"/>
            <a:ext cx="7248525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0" y="1495425"/>
            <a:ext cx="722947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Cooling &amp; Ventilation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WG3 – New irradiation area: status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6400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TNC</a:t>
            </a:r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1447800"/>
            <a:ext cx="7924800" cy="501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181600" y="5105400"/>
            <a:ext cx="2895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1- Run mode</a:t>
            </a:r>
          </a:p>
          <a:p>
            <a:r>
              <a:rPr lang="en-US" sz="1600" dirty="0" smtClean="0"/>
              <a:t>2- Flushing mode</a:t>
            </a:r>
          </a:p>
          <a:p>
            <a:r>
              <a:rPr lang="en-US" sz="1600" dirty="0" smtClean="0"/>
              <a:t>3- Access mode</a:t>
            </a:r>
          </a:p>
          <a:p>
            <a:r>
              <a:rPr lang="en-US" sz="1600" dirty="0" smtClean="0"/>
              <a:t>4- Smoke extraction mode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276600" y="5562600"/>
            <a:ext cx="3048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2667000" y="4800600"/>
            <a:ext cx="5562600" cy="1371600"/>
            <a:chOff x="2667000" y="4800600"/>
            <a:chExt cx="5562600" cy="137160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2667000" y="6172200"/>
              <a:ext cx="1066800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3429000" y="5867400"/>
              <a:ext cx="609600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733800" y="5562600"/>
              <a:ext cx="914400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 flipH="1" flipV="1">
              <a:off x="4267200" y="5181600"/>
              <a:ext cx="762000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648200" y="4800600"/>
              <a:ext cx="3581400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1371600" y="3352800"/>
            <a:ext cx="3429000" cy="2209800"/>
            <a:chOff x="1371600" y="3352800"/>
            <a:chExt cx="3429000" cy="2209800"/>
          </a:xfrm>
        </p:grpSpPr>
        <p:cxnSp>
          <p:nvCxnSpPr>
            <p:cNvPr id="25" name="Straight Connector 24"/>
            <p:cNvCxnSpPr/>
            <p:nvPr/>
          </p:nvCxnSpPr>
          <p:spPr>
            <a:xfrm rot="10800000">
              <a:off x="2133600" y="3352800"/>
              <a:ext cx="2667000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1028700" y="4457700"/>
              <a:ext cx="2209800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0800000">
              <a:off x="1371600" y="5562600"/>
              <a:ext cx="762000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838200" y="5334000"/>
            <a:ext cx="3505200" cy="381000"/>
            <a:chOff x="838200" y="5334000"/>
            <a:chExt cx="3505200" cy="381000"/>
          </a:xfrm>
        </p:grpSpPr>
        <p:cxnSp>
          <p:nvCxnSpPr>
            <p:cNvPr id="32" name="Straight Connector 31"/>
            <p:cNvCxnSpPr/>
            <p:nvPr/>
          </p:nvCxnSpPr>
          <p:spPr>
            <a:xfrm rot="10800000">
              <a:off x="838200" y="5334000"/>
              <a:ext cx="3505200" cy="0"/>
            </a:xfrm>
            <a:prstGeom prst="line">
              <a:avLst/>
            </a:prstGeom>
            <a:ln w="3810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647700" y="5524500"/>
              <a:ext cx="381000" cy="0"/>
            </a:xfrm>
            <a:prstGeom prst="line">
              <a:avLst/>
            </a:prstGeom>
            <a:ln w="3810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1752600" y="2881305"/>
            <a:ext cx="4876800" cy="152400"/>
            <a:chOff x="1752600" y="2895600"/>
            <a:chExt cx="4876800" cy="152400"/>
          </a:xfrm>
        </p:grpSpPr>
        <p:cxnSp>
          <p:nvCxnSpPr>
            <p:cNvPr id="38" name="Straight Connector 37"/>
            <p:cNvCxnSpPr/>
            <p:nvPr/>
          </p:nvCxnSpPr>
          <p:spPr>
            <a:xfrm rot="5400000" flipH="1" flipV="1">
              <a:off x="1676400" y="2971800"/>
              <a:ext cx="152400" cy="0"/>
            </a:xfrm>
            <a:prstGeom prst="line">
              <a:avLst/>
            </a:prstGeom>
            <a:ln w="3810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752600" y="2895600"/>
              <a:ext cx="4876800" cy="0"/>
            </a:xfrm>
            <a:prstGeom prst="line">
              <a:avLst/>
            </a:prstGeom>
            <a:ln w="3810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Isosceles Triangle 42"/>
          <p:cNvSpPr/>
          <p:nvPr/>
        </p:nvSpPr>
        <p:spPr>
          <a:xfrm>
            <a:off x="5010156" y="3236913"/>
            <a:ext cx="228600" cy="228600"/>
          </a:xfrm>
          <a:prstGeom prst="triangl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/>
          <p:nvPr/>
        </p:nvSpPr>
        <p:spPr>
          <a:xfrm>
            <a:off x="2235168" y="5984910"/>
            <a:ext cx="228600" cy="228600"/>
          </a:xfrm>
          <a:prstGeom prst="triangl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993726" y="2333610"/>
            <a:ext cx="4746690" cy="2811504"/>
            <a:chOff x="993726" y="2333610"/>
            <a:chExt cx="4746690" cy="2811504"/>
          </a:xfrm>
        </p:grpSpPr>
        <p:cxnSp>
          <p:nvCxnSpPr>
            <p:cNvPr id="49" name="Straight Connector 48"/>
            <p:cNvCxnSpPr/>
            <p:nvPr/>
          </p:nvCxnSpPr>
          <p:spPr>
            <a:xfrm rot="10800000">
              <a:off x="993727" y="5145111"/>
              <a:ext cx="3395709" cy="0"/>
            </a:xfrm>
            <a:prstGeom prst="line">
              <a:avLst/>
            </a:prstGeom>
            <a:ln w="3810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V="1">
              <a:off x="-412024" y="3739360"/>
              <a:ext cx="2811504" cy="4"/>
            </a:xfrm>
            <a:prstGeom prst="line">
              <a:avLst/>
            </a:prstGeom>
            <a:ln w="3810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993726" y="2333610"/>
              <a:ext cx="4746690" cy="0"/>
            </a:xfrm>
            <a:prstGeom prst="line">
              <a:avLst/>
            </a:prstGeom>
            <a:ln w="3810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Isosceles Triangle 56"/>
          <p:cNvSpPr/>
          <p:nvPr/>
        </p:nvSpPr>
        <p:spPr>
          <a:xfrm>
            <a:off x="6835806" y="1676376"/>
            <a:ext cx="228600" cy="228600"/>
          </a:xfrm>
          <a:prstGeom prst="triangl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292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4" grpId="1" animBg="1"/>
      <p:bldP spid="57" grpId="0" animBg="1"/>
      <p:bldP spid="57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Radiation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WG3 – New irradiation area: status</a:t>
            </a:r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152400" y="1371600"/>
            <a:ext cx="4191000" cy="27432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rgbClr val="FF0000"/>
              </a:buClr>
              <a:buSzPct val="60000"/>
              <a:buFont typeface="Wingdings" pitchFamily="2" charset="2"/>
              <a:buChar char=""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 x stray rad. Station</a:t>
            </a:r>
            <a:r>
              <a:rPr lang="en-GB" sz="1600" dirty="0" smtClean="0">
                <a:latin typeface="Calibri" pitchFamily="34" charset="0"/>
              </a:rPr>
              <a:t>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(includes cabin + infrastructure)</a:t>
            </a:r>
            <a:r>
              <a:rPr lang="en-GB" sz="1600" dirty="0" smtClean="0">
                <a:latin typeface="Calibri" pitchFamily="34" charset="0"/>
              </a:rPr>
              <a:t> </a:t>
            </a: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rgbClr val="FFFF00"/>
              </a:buClr>
              <a:buSzPct val="60000"/>
              <a:buFont typeface="Wingdings" pitchFamily="2" charset="2"/>
              <a:buChar char="q"/>
              <a:defRPr/>
            </a:pPr>
            <a:r>
              <a:rPr lang="en-GB" sz="1600" dirty="0" smtClean="0">
                <a:latin typeface="Calibri" pitchFamily="34" charset="0"/>
              </a:rPr>
              <a:t>Ventilation station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9900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8 x PMI monitors   (for the HIRADMAT area and the neighbouring tunnel, accurate position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to be defined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)        </a:t>
            </a:r>
          </a:p>
          <a:p>
            <a:pPr marL="320040" lvl="0" indent="-320040">
              <a:spcBef>
                <a:spcPts val="700"/>
              </a:spcBef>
              <a:buClr>
                <a:srgbClr val="00CC00"/>
              </a:buClr>
              <a:buSzPct val="60000"/>
              <a:buFont typeface="Wingdings"/>
              <a:buChar char=""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 x IG5 monitors (hydrogen </a:t>
            </a:r>
            <a:r>
              <a:rPr lang="en-GB" sz="1600" dirty="0" smtClean="0">
                <a:latin typeface="Calibri" pitchFamily="34" charset="0"/>
              </a:rPr>
              <a:t>type), 1 x IG5 monitors (argon type)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            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B0F0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3 Alarm Units (UA)        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C0099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 x hand foot monitor         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 x material control monitor 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0" y="4086687"/>
            <a:ext cx="7162800" cy="2771313"/>
            <a:chOff x="838200" y="3432093"/>
            <a:chExt cx="7696200" cy="3076113"/>
          </a:xfrm>
        </p:grpSpPr>
        <p:pic>
          <p:nvPicPr>
            <p:cNvPr id="9" name="Picture 2" descr="960084510@12012010-1861"/>
            <p:cNvPicPr>
              <a:picLocks noChangeAspect="1" noChangeArrowheads="1"/>
            </p:cNvPicPr>
            <p:nvPr/>
          </p:nvPicPr>
          <p:blipFill>
            <a:blip r:embed="rId3" cstate="print"/>
            <a:srcRect l="2079" t="20055" r="5337" b="25604"/>
            <a:stretch>
              <a:fillRect/>
            </a:stretch>
          </p:blipFill>
          <p:spPr bwMode="auto">
            <a:xfrm>
              <a:off x="838200" y="3432093"/>
              <a:ext cx="7543800" cy="307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2362200" y="35052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BA7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76400" y="457200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TCC6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20000" y="48006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B.846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86400" y="5650468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TNC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72200" y="502920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TT61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120428" y="4358499"/>
            <a:ext cx="70919" cy="686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09723" y="5937441"/>
            <a:ext cx="70919" cy="6865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92863" y="4289849"/>
            <a:ext cx="70919" cy="68650"/>
          </a:xfrm>
          <a:prstGeom prst="rect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134701" y="4289849"/>
            <a:ext cx="70919" cy="6865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514600" y="4495800"/>
            <a:ext cx="70919" cy="68650"/>
          </a:xfrm>
          <a:prstGeom prst="rect">
            <a:avLst/>
          </a:prstGeom>
          <a:solidFill>
            <a:srgbClr val="CC0099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694915" y="4495798"/>
            <a:ext cx="70919" cy="6865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396966" y="5731492"/>
            <a:ext cx="70919" cy="6865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616859" y="5662842"/>
            <a:ext cx="70919" cy="6865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815343" y="6255362"/>
            <a:ext cx="70919" cy="6865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900535" y="5731492"/>
            <a:ext cx="70919" cy="6865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184210" y="5662842"/>
            <a:ext cx="70919" cy="6865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004031" y="6044534"/>
            <a:ext cx="70919" cy="6865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272149" y="5827601"/>
            <a:ext cx="70919" cy="6865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879125" y="6280689"/>
            <a:ext cx="70919" cy="68650"/>
          </a:xfrm>
          <a:prstGeom prst="rect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269402" y="4495798"/>
            <a:ext cx="70919" cy="68650"/>
          </a:xfrm>
          <a:prstGeom prst="rect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11240" y="4495798"/>
            <a:ext cx="70919" cy="6865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879125" y="6143390"/>
            <a:ext cx="70919" cy="6865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269402" y="4358499"/>
            <a:ext cx="70919" cy="6865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S. Evrard - IEFC Workshop Feb.11,2010</a:t>
            </a:r>
            <a:endParaRPr lang="en-US" dirty="0"/>
          </a:p>
        </p:txBody>
      </p:sp>
      <p:grpSp>
        <p:nvGrpSpPr>
          <p:cNvPr id="42" name="Group 54"/>
          <p:cNvGrpSpPr>
            <a:grpSpLocks/>
          </p:cNvGrpSpPr>
          <p:nvPr/>
        </p:nvGrpSpPr>
        <p:grpSpPr bwMode="auto">
          <a:xfrm>
            <a:off x="7696200" y="1371600"/>
            <a:ext cx="1447800" cy="3900488"/>
            <a:chOff x="426" y="1148"/>
            <a:chExt cx="1109" cy="2697"/>
          </a:xfrm>
        </p:grpSpPr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426" y="1148"/>
              <a:ext cx="1109" cy="2680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None/>
              </a:pPr>
              <a:endParaRPr lang="en-US"/>
            </a:p>
          </p:txBody>
        </p:sp>
        <p:sp>
          <p:nvSpPr>
            <p:cNvPr id="44" name="Text Box 26"/>
            <p:cNvSpPr txBox="1">
              <a:spLocks noChangeArrowheads="1"/>
            </p:cNvSpPr>
            <p:nvPr/>
          </p:nvSpPr>
          <p:spPr bwMode="auto">
            <a:xfrm>
              <a:off x="528" y="3672"/>
              <a:ext cx="34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n-US" sz="1200">
                  <a:latin typeface="Verdana" pitchFamily="34" charset="0"/>
                </a:rPr>
                <a:t>EPIC</a:t>
              </a:r>
            </a:p>
          </p:txBody>
        </p:sp>
        <p:sp>
          <p:nvSpPr>
            <p:cNvPr id="45" name="Text Box 27"/>
            <p:cNvSpPr txBox="1">
              <a:spLocks noChangeArrowheads="1"/>
            </p:cNvSpPr>
            <p:nvPr/>
          </p:nvSpPr>
          <p:spPr bwMode="auto">
            <a:xfrm>
              <a:off x="1090" y="3671"/>
              <a:ext cx="3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n-US" sz="1200">
                  <a:latin typeface="Verdana" pitchFamily="34" charset="0"/>
                </a:rPr>
                <a:t>ERC</a:t>
              </a:r>
            </a:p>
          </p:txBody>
        </p:sp>
        <p:sp>
          <p:nvSpPr>
            <p:cNvPr id="46" name="Text Box 30"/>
            <p:cNvSpPr txBox="1">
              <a:spLocks noChangeArrowheads="1"/>
            </p:cNvSpPr>
            <p:nvPr/>
          </p:nvSpPr>
          <p:spPr bwMode="auto">
            <a:xfrm>
              <a:off x="555" y="1148"/>
              <a:ext cx="83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n-US" sz="1200" dirty="0">
                  <a:latin typeface="Verdana" pitchFamily="34" charset="0"/>
                </a:rPr>
                <a:t>Stray radiation</a:t>
              </a:r>
            </a:p>
            <a:p>
              <a:pPr algn="ctr">
                <a:buNone/>
              </a:pPr>
              <a:r>
                <a:rPr lang="en-US" sz="1200" dirty="0">
                  <a:latin typeface="Verdana" pitchFamily="34" charset="0"/>
                </a:rPr>
                <a:t>Monitoring</a:t>
              </a:r>
            </a:p>
          </p:txBody>
        </p:sp>
        <p:pic>
          <p:nvPicPr>
            <p:cNvPr id="47" name="Picture 50" descr="Picture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6" y="3013"/>
              <a:ext cx="453" cy="649"/>
            </a:xfrm>
            <a:prstGeom prst="rect">
              <a:avLst/>
            </a:prstGeom>
            <a:noFill/>
          </p:spPr>
        </p:pic>
        <p:pic>
          <p:nvPicPr>
            <p:cNvPr id="48" name="Picture 52" descr="Picture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33" y="3008"/>
              <a:ext cx="426" cy="649"/>
            </a:xfrm>
            <a:prstGeom prst="rect">
              <a:avLst/>
            </a:prstGeom>
            <a:noFill/>
          </p:spPr>
        </p:pic>
        <p:pic>
          <p:nvPicPr>
            <p:cNvPr id="49" name="Picture 53" descr="Picture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6" y="1483"/>
              <a:ext cx="1006" cy="1428"/>
            </a:xfrm>
            <a:prstGeom prst="rect">
              <a:avLst/>
            </a:prstGeom>
            <a:noFill/>
          </p:spPr>
        </p:pic>
      </p:grpSp>
      <p:grpSp>
        <p:nvGrpSpPr>
          <p:cNvPr id="50" name="Group 45"/>
          <p:cNvGrpSpPr>
            <a:grpSpLocks/>
          </p:cNvGrpSpPr>
          <p:nvPr/>
        </p:nvGrpSpPr>
        <p:grpSpPr bwMode="auto">
          <a:xfrm>
            <a:off x="6248400" y="1371600"/>
            <a:ext cx="1447800" cy="2590800"/>
            <a:chOff x="3371" y="1220"/>
            <a:chExt cx="1205" cy="2068"/>
          </a:xfrm>
        </p:grpSpPr>
        <p:sp>
          <p:nvSpPr>
            <p:cNvPr id="51" name="Rectangle 35"/>
            <p:cNvSpPr>
              <a:spLocks noChangeArrowheads="1"/>
            </p:cNvSpPr>
            <p:nvPr/>
          </p:nvSpPr>
          <p:spPr bwMode="auto">
            <a:xfrm>
              <a:off x="3371" y="1220"/>
              <a:ext cx="1205" cy="206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None/>
              </a:pPr>
              <a:endParaRPr lang="en-US"/>
            </a:p>
          </p:txBody>
        </p:sp>
        <p:pic>
          <p:nvPicPr>
            <p:cNvPr id="52" name="Picture 15" descr="vm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425" y="1549"/>
              <a:ext cx="1102" cy="1564"/>
            </a:xfrm>
            <a:prstGeom prst="rect">
              <a:avLst/>
            </a:prstGeom>
            <a:noFill/>
          </p:spPr>
        </p:pic>
        <p:sp>
          <p:nvSpPr>
            <p:cNvPr id="53" name="Text Box 28"/>
            <p:cNvSpPr txBox="1">
              <a:spLocks noChangeArrowheads="1"/>
            </p:cNvSpPr>
            <p:nvPr/>
          </p:nvSpPr>
          <p:spPr bwMode="auto">
            <a:xfrm>
              <a:off x="3649" y="3115"/>
              <a:ext cx="64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n-US" sz="1200" dirty="0">
                  <a:latin typeface="Verdana" pitchFamily="34" charset="0"/>
                </a:rPr>
                <a:t>VGM - VAS</a:t>
              </a:r>
            </a:p>
          </p:txBody>
        </p:sp>
        <p:sp>
          <p:nvSpPr>
            <p:cNvPr id="54" name="Text Box 31"/>
            <p:cNvSpPr txBox="1">
              <a:spLocks noChangeArrowheads="1"/>
            </p:cNvSpPr>
            <p:nvPr/>
          </p:nvSpPr>
          <p:spPr bwMode="auto">
            <a:xfrm>
              <a:off x="3559" y="1224"/>
              <a:ext cx="835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n-US" sz="1200" dirty="0">
                  <a:latin typeface="Verdana" pitchFamily="34" charset="0"/>
                </a:rPr>
                <a:t>Ventilation</a:t>
              </a:r>
            </a:p>
            <a:p>
              <a:pPr algn="ctr">
                <a:buNone/>
              </a:pPr>
              <a:r>
                <a:rPr lang="en-US" sz="1200" dirty="0">
                  <a:latin typeface="Verdana" pitchFamily="34" charset="0"/>
                </a:rPr>
                <a:t>Monitoring</a:t>
              </a:r>
            </a:p>
          </p:txBody>
        </p:sp>
      </p:grpSp>
      <p:grpSp>
        <p:nvGrpSpPr>
          <p:cNvPr id="56" name="Group 13"/>
          <p:cNvGrpSpPr>
            <a:grpSpLocks/>
          </p:cNvGrpSpPr>
          <p:nvPr/>
        </p:nvGrpSpPr>
        <p:grpSpPr bwMode="auto">
          <a:xfrm>
            <a:off x="6248400" y="1371600"/>
            <a:ext cx="1447800" cy="2201863"/>
            <a:chOff x="2109" y="2265"/>
            <a:chExt cx="912" cy="1387"/>
          </a:xfrm>
        </p:grpSpPr>
        <p:pic>
          <p:nvPicPr>
            <p:cNvPr id="57" name="Picture 6" descr="PCM"/>
            <p:cNvPicPr preferRelativeResize="0"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09" y="2265"/>
              <a:ext cx="912" cy="1216"/>
            </a:xfrm>
            <a:prstGeom prst="rect">
              <a:avLst/>
            </a:prstGeom>
            <a:noFill/>
          </p:spPr>
        </p:pic>
        <p:sp>
          <p:nvSpPr>
            <p:cNvPr id="58" name="Text Box 12"/>
            <p:cNvSpPr txBox="1">
              <a:spLocks noChangeArrowheads="1"/>
            </p:cNvSpPr>
            <p:nvPr/>
          </p:nvSpPr>
          <p:spPr bwMode="auto">
            <a:xfrm>
              <a:off x="2109" y="3478"/>
              <a:ext cx="63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noAutofit/>
            </a:bodyPr>
            <a:lstStyle/>
            <a:p>
              <a:pPr lvl="1" algn="ctr">
                <a:spcBef>
                  <a:spcPct val="50000"/>
                </a:spcBef>
                <a:buNone/>
              </a:pPr>
              <a:r>
                <a:rPr lang="en-US" sz="1200" dirty="0" smtClean="0">
                  <a:latin typeface="Verdana" pitchFamily="34" charset="0"/>
                </a:rPr>
                <a:t>PCM</a:t>
              </a:r>
            </a:p>
          </p:txBody>
        </p:sp>
      </p:grpSp>
      <p:pic>
        <p:nvPicPr>
          <p:cNvPr id="6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57800" y="1371600"/>
            <a:ext cx="1005308" cy="168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2" name="Group 24"/>
          <p:cNvGrpSpPr>
            <a:grpSpLocks/>
          </p:cNvGrpSpPr>
          <p:nvPr/>
        </p:nvGrpSpPr>
        <p:grpSpPr bwMode="auto">
          <a:xfrm>
            <a:off x="5105400" y="1371600"/>
            <a:ext cx="1176337" cy="1852613"/>
            <a:chOff x="4465" y="1503"/>
            <a:chExt cx="741" cy="1167"/>
          </a:xfrm>
        </p:grpSpPr>
        <p:pic>
          <p:nvPicPr>
            <p:cNvPr id="63" name="Picture 25" descr="IAM&amp;support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465" y="1503"/>
              <a:ext cx="741" cy="1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4562" y="2496"/>
              <a:ext cx="57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None/>
              </a:pPr>
              <a:r>
                <a:rPr lang="en-US" sz="1200" dirty="0" smtClean="0">
                  <a:latin typeface="Verdana" pitchFamily="34" charset="0"/>
                </a:rPr>
                <a:t>PMI</a:t>
              </a:r>
              <a:endParaRPr lang="en-US" sz="1200" dirty="0">
                <a:latin typeface="Verdana" pitchFamily="34" charset="0"/>
              </a:endParaRPr>
            </a:p>
          </p:txBody>
        </p:sp>
      </p:grpSp>
      <p:grpSp>
        <p:nvGrpSpPr>
          <p:cNvPr id="65" name="Group 19"/>
          <p:cNvGrpSpPr>
            <a:grpSpLocks/>
          </p:cNvGrpSpPr>
          <p:nvPr/>
        </p:nvGrpSpPr>
        <p:grpSpPr bwMode="auto">
          <a:xfrm>
            <a:off x="4876800" y="1371600"/>
            <a:ext cx="1687513" cy="1782763"/>
            <a:chOff x="1902" y="2822"/>
            <a:chExt cx="1063" cy="1123"/>
          </a:xfrm>
        </p:grpSpPr>
        <p:pic>
          <p:nvPicPr>
            <p:cNvPr id="66" name="Picture 7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073" y="2822"/>
              <a:ext cx="714" cy="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Text Box 15"/>
            <p:cNvSpPr txBox="1">
              <a:spLocks noChangeArrowheads="1"/>
            </p:cNvSpPr>
            <p:nvPr/>
          </p:nvSpPr>
          <p:spPr bwMode="auto">
            <a:xfrm>
              <a:off x="1902" y="3772"/>
              <a:ext cx="106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None/>
              </a:pPr>
              <a:r>
                <a:rPr lang="en-US" sz="1200" dirty="0" smtClean="0">
                  <a:latin typeface="Verdana" pitchFamily="34" charset="0"/>
                </a:rPr>
                <a:t>IG5</a:t>
              </a:r>
              <a:endParaRPr lang="en-US" sz="1200" dirty="0">
                <a:latin typeface="Verdana" pitchFamily="34" charset="0"/>
              </a:endParaRPr>
            </a:p>
          </p:txBody>
        </p:sp>
      </p:grpSp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72000" y="1371600"/>
            <a:ext cx="1707594" cy="262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Schedule: first version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Major deadlines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762000" y="1676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52600" y="13716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extended run </a:t>
            </a:r>
            <a:r>
              <a:rPr lang="en-US" dirty="0" smtClean="0">
                <a:sym typeface="Wingdings" pitchFamily="2" charset="2"/>
              </a:rPr>
              <a:t> even more challenging to meet final deadline</a:t>
            </a:r>
            <a:endParaRPr lang="en-US" dirty="0"/>
          </a:p>
        </p:txBody>
      </p:sp>
      <p:sp>
        <p:nvSpPr>
          <p:cNvPr id="17" name="Multiply 16"/>
          <p:cNvSpPr/>
          <p:nvPr/>
        </p:nvSpPr>
        <p:spPr>
          <a:xfrm>
            <a:off x="6172200" y="3124200"/>
            <a:ext cx="914400" cy="106680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849955" y="1895454"/>
            <a:ext cx="1460520" cy="80328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Schedule: revised version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Major deadlines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2551021">
            <a:off x="6380482" y="3141907"/>
            <a:ext cx="254774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Very challenging !!!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92072" y="1530306"/>
          <a:ext cx="7085743" cy="4856246"/>
        </p:xfrm>
        <a:graphic>
          <a:graphicData uri="http://schemas.openxmlformats.org/drawingml/2006/table">
            <a:tbl>
              <a:tblPr/>
              <a:tblGrid>
                <a:gridCol w="188170"/>
                <a:gridCol w="1429003"/>
                <a:gridCol w="122720"/>
                <a:gridCol w="122720"/>
                <a:gridCol w="147264"/>
                <a:gridCol w="147264"/>
                <a:gridCol w="171807"/>
                <a:gridCol w="147264"/>
                <a:gridCol w="147264"/>
                <a:gridCol w="45394"/>
                <a:gridCol w="45394"/>
                <a:gridCol w="155445"/>
                <a:gridCol w="45394"/>
                <a:gridCol w="139082"/>
                <a:gridCol w="45394"/>
                <a:gridCol w="179989"/>
                <a:gridCol w="45394"/>
                <a:gridCol w="147264"/>
                <a:gridCol w="45394"/>
                <a:gridCol w="179989"/>
                <a:gridCol w="45394"/>
                <a:gridCol w="122720"/>
                <a:gridCol w="45394"/>
                <a:gridCol w="122720"/>
                <a:gridCol w="45394"/>
                <a:gridCol w="147264"/>
                <a:gridCol w="45394"/>
                <a:gridCol w="147264"/>
                <a:gridCol w="45394"/>
                <a:gridCol w="171807"/>
                <a:gridCol w="45394"/>
                <a:gridCol w="147264"/>
                <a:gridCol w="155445"/>
                <a:gridCol w="122720"/>
                <a:gridCol w="45394"/>
                <a:gridCol w="139082"/>
                <a:gridCol w="45394"/>
                <a:gridCol w="179989"/>
                <a:gridCol w="45394"/>
                <a:gridCol w="147264"/>
                <a:gridCol w="45394"/>
                <a:gridCol w="179989"/>
                <a:gridCol w="45394"/>
                <a:gridCol w="122720"/>
                <a:gridCol w="45394"/>
                <a:gridCol w="122720"/>
                <a:gridCol w="45394"/>
                <a:gridCol w="147264"/>
                <a:gridCol w="147264"/>
                <a:gridCol w="171807"/>
                <a:gridCol w="147264"/>
                <a:gridCol w="155445"/>
              </a:tblGrid>
              <a:tr h="193293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2009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1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2010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9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Arial"/>
                        </a:rPr>
                        <a:t>2011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3293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LHCBeam/No access 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WANF dismantling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specs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tendering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preparation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dismantling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1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Experimental area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infrastructure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6DDE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6DDE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6DDE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6DDE8"/>
                      </a:bgClr>
                    </a:pattFill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Arial"/>
                        </a:rPr>
                        <a:t>preparation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6DDE8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6DDE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6DDE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6DDE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6DDE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6DDE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Horz">
                      <a:fgClr>
                        <a:srgbClr val="000000"/>
                      </a:fgClr>
                      <a:bgClr>
                        <a:srgbClr val="CCCC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crane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CCFF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ventilaton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preparation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5">
                      <a:fgClr>
                        <a:srgbClr val="000000"/>
                      </a:fgClr>
                      <a:bgClr>
                        <a:srgbClr val="C2D69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Horz">
                      <a:fgClr>
                        <a:srgbClr val="000000"/>
                      </a:fgClr>
                      <a:bgClr>
                        <a:srgbClr val="00FF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test facility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preparation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538ED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538ED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538ED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538ED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538ED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538ED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538ED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538ED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Horz">
                      <a:fgClr>
                        <a:srgbClr val="000000"/>
                      </a:fgClr>
                      <a:bgClr>
                        <a:srgbClr val="33339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Primary beam line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design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magnet preparation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B2A1C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cabling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power converters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vacuum elements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beam instrumentation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controls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000000"/>
                      </a:fgClr>
                      <a:bgClr>
                        <a:srgbClr val="CCC0D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interlocks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UpDiag">
                      <a:fgClr>
                        <a:srgbClr val="000000"/>
                      </a:fgClr>
                      <a:bgClr>
                        <a:srgbClr val="E5E0E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>
                          <a:latin typeface="Arial"/>
                        </a:rPr>
                        <a:t>installation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Horz">
                      <a:fgClr>
                        <a:srgbClr val="000000"/>
                      </a:fgClr>
                      <a:bgClr>
                        <a:srgbClr val="CC99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Beam commissioning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2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Ready for tests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293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Facility ready for users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Arial"/>
                      </a:endParaRP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197" marR="7197" marT="71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79343"/>
            <a:ext cx="8991600" cy="685800"/>
          </a:xfrm>
        </p:spPr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S. </a:t>
            </a:r>
            <a:r>
              <a:rPr lang="en-US" dirty="0" err="1" smtClean="0"/>
              <a:t>Evrard</a:t>
            </a:r>
            <a:r>
              <a:rPr lang="en-US" dirty="0" smtClean="0"/>
              <a:t> - IEFC Workshop Feb.11,2010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600" y="800064"/>
            <a:ext cx="8534400" cy="369332"/>
          </a:xfrm>
        </p:spPr>
        <p:txBody>
          <a:bodyPr/>
          <a:lstStyle/>
          <a:p>
            <a:r>
              <a:rPr lang="en-US" dirty="0" smtClean="0"/>
              <a:t>Most critical items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-7620" y="800064"/>
            <a:ext cx="533400" cy="358140"/>
          </a:xfrm>
        </p:spPr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6953" y="1302071"/>
          <a:ext cx="8799633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599"/>
                <a:gridCol w="3200401"/>
                <a:gridCol w="498963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Crit.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Item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Comments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Water-cooled</a:t>
                      </a:r>
                      <a:r>
                        <a:rPr lang="en-GB" baseline="0" noProof="0" dirty="0" smtClean="0"/>
                        <a:t> cables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Could become critical </a:t>
                      </a:r>
                      <a:r>
                        <a:rPr lang="en-GB" noProof="0" dirty="0" smtClean="0">
                          <a:sym typeface="Wingdings" pitchFamily="2" charset="2"/>
                        </a:rPr>
                        <a:t> Inspection</a:t>
                      </a:r>
                      <a:r>
                        <a:rPr lang="en-GB" baseline="0" noProof="0" dirty="0" smtClean="0">
                          <a:sym typeface="Wingdings" pitchFamily="2" charset="2"/>
                        </a:rPr>
                        <a:t> planned W12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DC cables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New cables to be pulled </a:t>
                      </a:r>
                      <a:r>
                        <a:rPr lang="en-GB" noProof="0" dirty="0" smtClean="0">
                          <a:sym typeface="Wingdings" pitchFamily="2" charset="2"/>
                        </a:rPr>
                        <a:t></a:t>
                      </a:r>
                      <a:r>
                        <a:rPr lang="en-GB" baseline="0" noProof="0" dirty="0" smtClean="0"/>
                        <a:t> limit co-activities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Signal cables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Needs are</a:t>
                      </a:r>
                      <a:r>
                        <a:rPr lang="en-GB" baseline="0" noProof="0" dirty="0" smtClean="0"/>
                        <a:t> being collected</a:t>
                      </a:r>
                      <a:r>
                        <a:rPr lang="en-GB" baseline="0" noProof="0" dirty="0" smtClean="0">
                          <a:sym typeface="Wingdings" pitchFamily="2" charset="2"/>
                        </a:rPr>
                        <a:t></a:t>
                      </a:r>
                      <a:r>
                        <a:rPr lang="en-GB" baseline="0" noProof="0" dirty="0" smtClean="0"/>
                        <a:t> cabling campaigns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Power converters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Long</a:t>
                      </a:r>
                      <a:r>
                        <a:rPr lang="en-GB" baseline="0" noProof="0" dirty="0" smtClean="0"/>
                        <a:t> delivery time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Ventilation</a:t>
                      </a:r>
                      <a:r>
                        <a:rPr lang="en-GB" baseline="0" noProof="0" dirty="0" smtClean="0"/>
                        <a:t> units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Procurement</a:t>
                      </a:r>
                      <a:r>
                        <a:rPr lang="en-GB" baseline="0" noProof="0" dirty="0" smtClean="0"/>
                        <a:t> procedure (FC,…)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Core dump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 smtClean="0"/>
                        <a:t>Re-use of existing one. 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Vacuum equipments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 major concern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TBSE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Installation time slot</a:t>
                      </a:r>
                      <a:r>
                        <a:rPr lang="en-GB" baseline="0" noProof="0" dirty="0" smtClean="0"/>
                        <a:t> to be carefully defined (TI2 line)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Radiation monitors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Available on the shelf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Beam instrumentation and control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Monitors</a:t>
                      </a:r>
                      <a:r>
                        <a:rPr lang="en-GB" baseline="0" noProof="0" dirty="0" smtClean="0"/>
                        <a:t> of the TI beam line standards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Magnets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 new magnet to be built,</a:t>
                      </a:r>
                      <a:r>
                        <a:rPr lang="en-GB" baseline="0" noProof="0" dirty="0" smtClean="0"/>
                        <a:t> 2 being refurbished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Survey equipment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Reference</a:t>
                      </a:r>
                      <a:r>
                        <a:rPr lang="en-GB" baseline="0" noProof="0" dirty="0" smtClean="0"/>
                        <a:t> points already set-up and surveyed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Machine Interlocks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Beam Interlock and Magnet Interlock (no major concern on both systems)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General lines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7" name="Content Placeholder 8"/>
          <p:cNvSpPr txBox="1">
            <a:spLocks/>
          </p:cNvSpPr>
          <p:nvPr/>
        </p:nvSpPr>
        <p:spPr>
          <a:xfrm>
            <a:off x="612648" y="1371600"/>
            <a:ext cx="8531352" cy="50292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dirty="0" smtClean="0">
                <a:solidFill>
                  <a:srgbClr val="0000FF"/>
                </a:solidFill>
                <a:latin typeface="Calibri" pitchFamily="34" charset="0"/>
              </a:rPr>
              <a:t>Guidelines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lang="en-US" sz="2600" dirty="0" smtClean="0">
                <a:latin typeface="Calibri" pitchFamily="34" charset="0"/>
              </a:rPr>
              <a:t>10 users/year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(up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to) 10^15 protons/user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(up to) 100 high intensity pulses: 100x3.0E11 p/pulse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lang="en-US" sz="2600" dirty="0" smtClean="0">
                <a:latin typeface="Calibri" pitchFamily="34" charset="0"/>
              </a:rPr>
              <a:t>Several pilot pulses/user during setup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dirty="0" smtClean="0">
                <a:solidFill>
                  <a:srgbClr val="0000FF"/>
                </a:solidFill>
                <a:latin typeface="Calibri" pitchFamily="34" charset="0"/>
              </a:rPr>
              <a:t>Pilot pulses (setup) can be done in an almost transparent way to present operations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noProof="0" dirty="0" smtClean="0">
                <a:solidFill>
                  <a:srgbClr val="0000FF"/>
                </a:solidFill>
                <a:latin typeface="Calibri" pitchFamily="34" charset="0"/>
              </a:rPr>
              <a:t>High-intensity pulses will be done in dedicated HiRadMat cycles – no other physics for SPS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noProof="0" dirty="0" smtClean="0">
                <a:solidFill>
                  <a:srgbClr val="0000FF"/>
                </a:solidFill>
                <a:latin typeface="Calibri" pitchFamily="34" charset="0"/>
              </a:rPr>
              <a:t>HiRadMat cycle parameters under study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2400" dirty="0" smtClean="0">
                <a:latin typeface="Calibri" pitchFamily="34" charset="0"/>
              </a:rPr>
              <a:t>Impact on magnets/power supplies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2400" dirty="0" smtClean="0">
                <a:latin typeface="Calibri" pitchFamily="34" charset="0"/>
              </a:rPr>
              <a:t>Impact on physics schedule for SPS users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Power Converter Cycle for Beam Setup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6" name="Picture 4" descr="RBIH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66800" y="1371600"/>
            <a:ext cx="7239000" cy="5067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HiRadMat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Facility – What is it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pic>
        <p:nvPicPr>
          <p:cNvPr id="9" name="Picture 18" descr="spsltt600001-vAF-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3878" y="1447800"/>
            <a:ext cx="8500122" cy="44544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Line 22"/>
          <p:cNvSpPr>
            <a:spLocks noChangeShapeType="1"/>
          </p:cNvSpPr>
          <p:nvPr/>
        </p:nvSpPr>
        <p:spPr bwMode="auto">
          <a:xfrm>
            <a:off x="918933" y="4515678"/>
            <a:ext cx="7731423" cy="483461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 rot="214580">
            <a:off x="7678782" y="4939907"/>
            <a:ext cx="1390767" cy="152672"/>
          </a:xfrm>
          <a:prstGeom prst="rect">
            <a:avLst/>
          </a:prstGeom>
          <a:solidFill>
            <a:srgbClr val="0000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auto">
          <a:xfrm>
            <a:off x="3172143" y="3678418"/>
            <a:ext cx="1270797" cy="8935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33"/>
          <p:cNvSpPr>
            <a:spLocks noChangeShapeType="1"/>
          </p:cNvSpPr>
          <p:nvPr/>
        </p:nvSpPr>
        <p:spPr bwMode="auto">
          <a:xfrm flipV="1">
            <a:off x="7630610" y="5029200"/>
            <a:ext cx="946433" cy="6331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34"/>
          <p:cNvSpPr>
            <a:spLocks noChangeShapeType="1"/>
          </p:cNvSpPr>
          <p:nvPr/>
        </p:nvSpPr>
        <p:spPr bwMode="auto">
          <a:xfrm flipV="1">
            <a:off x="7384435" y="2438400"/>
            <a:ext cx="491730" cy="47597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36"/>
          <p:cNvSpPr>
            <a:spLocks noChangeShapeType="1"/>
          </p:cNvSpPr>
          <p:nvPr/>
        </p:nvSpPr>
        <p:spPr bwMode="auto">
          <a:xfrm>
            <a:off x="5867400" y="1600200"/>
            <a:ext cx="7620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7011194" y="2878455"/>
            <a:ext cx="710935" cy="34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0" dirty="0">
                <a:solidFill>
                  <a:schemeClr val="tx1"/>
                </a:solidFill>
              </a:rPr>
              <a:t>SPS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2745581" y="3319189"/>
            <a:ext cx="710935" cy="34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0" dirty="0">
                <a:solidFill>
                  <a:schemeClr val="tx1"/>
                </a:solidFill>
              </a:rPr>
              <a:t>TI 2</a:t>
            </a:r>
          </a:p>
        </p:txBody>
      </p:sp>
      <p:sp>
        <p:nvSpPr>
          <p:cNvPr id="19" name="Text Box 28"/>
          <p:cNvSpPr txBox="1">
            <a:spLocks noChangeArrowheads="1"/>
          </p:cNvSpPr>
          <p:nvPr/>
        </p:nvSpPr>
        <p:spPr bwMode="auto">
          <a:xfrm>
            <a:off x="6705600" y="5605046"/>
            <a:ext cx="2438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0" dirty="0">
                <a:solidFill>
                  <a:srgbClr val="0000FF"/>
                </a:solidFill>
              </a:rPr>
              <a:t>T9 target area / </a:t>
            </a:r>
            <a:r>
              <a:rPr lang="en-US" sz="1600" dirty="0" smtClean="0">
                <a:solidFill>
                  <a:srgbClr val="0000FF"/>
                </a:solidFill>
              </a:rPr>
              <a:t>TNC</a:t>
            </a:r>
            <a:endParaRPr lang="en-US" sz="1600" b="0" dirty="0">
              <a:solidFill>
                <a:srgbClr val="0000FF"/>
              </a:solidFill>
            </a:endParaRPr>
          </a:p>
        </p:txBody>
      </p:sp>
      <p:sp>
        <p:nvSpPr>
          <p:cNvPr id="20" name="Text Box 35"/>
          <p:cNvSpPr txBox="1">
            <a:spLocks noChangeArrowheads="1"/>
          </p:cNvSpPr>
          <p:nvPr/>
        </p:nvSpPr>
        <p:spPr bwMode="auto">
          <a:xfrm>
            <a:off x="5162762" y="1371600"/>
            <a:ext cx="8570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0" dirty="0">
                <a:solidFill>
                  <a:schemeClr val="tx1"/>
                </a:solidFill>
              </a:rPr>
              <a:t>TT60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21" name="Rectangle 38"/>
          <p:cNvSpPr>
            <a:spLocks noChangeArrowheads="1"/>
          </p:cNvSpPr>
          <p:nvPr/>
        </p:nvSpPr>
        <p:spPr bwMode="auto">
          <a:xfrm>
            <a:off x="612775" y="5394960"/>
            <a:ext cx="71094" cy="9339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26018" y="4146510"/>
            <a:ext cx="924216" cy="359229"/>
            <a:chOff x="826056" y="1587137"/>
            <a:chExt cx="924216" cy="359229"/>
          </a:xfrm>
        </p:grpSpPr>
        <p:sp>
          <p:nvSpPr>
            <p:cNvPr id="22" name="Text Box 39"/>
            <p:cNvSpPr txBox="1">
              <a:spLocks noChangeArrowheads="1"/>
            </p:cNvSpPr>
            <p:nvPr/>
          </p:nvSpPr>
          <p:spPr bwMode="auto">
            <a:xfrm>
              <a:off x="826056" y="1587137"/>
              <a:ext cx="92421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0" dirty="0">
                  <a:solidFill>
                    <a:srgbClr val="C00000"/>
                  </a:solidFill>
                </a:rPr>
                <a:t>Beam</a:t>
              </a:r>
              <a:endParaRPr lang="en-US" sz="1800" b="0" dirty="0">
                <a:solidFill>
                  <a:srgbClr val="C00000"/>
                </a:solidFill>
              </a:endParaRPr>
            </a:p>
          </p:txBody>
        </p:sp>
        <p:sp>
          <p:nvSpPr>
            <p:cNvPr id="23" name="Line 40"/>
            <p:cNvSpPr>
              <a:spLocks noChangeShapeType="1"/>
            </p:cNvSpPr>
            <p:nvPr/>
          </p:nvSpPr>
          <p:spPr bwMode="auto">
            <a:xfrm>
              <a:off x="826056" y="1946366"/>
              <a:ext cx="782029" cy="0"/>
            </a:xfrm>
            <a:prstGeom prst="lin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Line 43"/>
          <p:cNvSpPr>
            <a:spLocks noChangeShapeType="1"/>
          </p:cNvSpPr>
          <p:nvPr/>
        </p:nvSpPr>
        <p:spPr bwMode="auto">
          <a:xfrm>
            <a:off x="914400" y="3200400"/>
            <a:ext cx="0" cy="237090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838200" y="5029200"/>
            <a:ext cx="2150580" cy="60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chemeClr val="tx1"/>
                </a:solidFill>
              </a:rPr>
              <a:t>End of common part</a:t>
            </a:r>
          </a:p>
          <a:p>
            <a:r>
              <a:rPr lang="en-US" sz="1800" b="0" dirty="0">
                <a:solidFill>
                  <a:schemeClr val="tx1"/>
                </a:solidFill>
              </a:rPr>
              <a:t>with TI 2 transfer line</a:t>
            </a:r>
          </a:p>
        </p:txBody>
      </p:sp>
      <p:sp>
        <p:nvSpPr>
          <p:cNvPr id="28" name="Line 45"/>
          <p:cNvSpPr>
            <a:spLocks noChangeShapeType="1"/>
          </p:cNvSpPr>
          <p:nvPr/>
        </p:nvSpPr>
        <p:spPr bwMode="auto">
          <a:xfrm>
            <a:off x="3669797" y="5334000"/>
            <a:ext cx="18676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9" name="Text Box 46"/>
          <p:cNvSpPr txBox="1">
            <a:spLocks noChangeArrowheads="1"/>
          </p:cNvSpPr>
          <p:nvPr/>
        </p:nvSpPr>
        <p:spPr bwMode="auto">
          <a:xfrm>
            <a:off x="4238546" y="4974771"/>
            <a:ext cx="853123" cy="34575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0" dirty="0">
                <a:solidFill>
                  <a:schemeClr val="tx1"/>
                </a:solidFill>
              </a:rPr>
              <a:t>50 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99051" y="5907156"/>
            <a:ext cx="1575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C. Hessler, 26/01/09</a:t>
            </a:r>
            <a:endParaRPr lang="en-US" sz="12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675984" y="1792356"/>
            <a:ext cx="924216" cy="359229"/>
            <a:chOff x="826056" y="1587137"/>
            <a:chExt cx="924216" cy="359229"/>
          </a:xfrm>
        </p:grpSpPr>
        <p:sp>
          <p:nvSpPr>
            <p:cNvPr id="34" name="Text Box 39"/>
            <p:cNvSpPr txBox="1">
              <a:spLocks noChangeArrowheads="1"/>
            </p:cNvSpPr>
            <p:nvPr/>
          </p:nvSpPr>
          <p:spPr bwMode="auto">
            <a:xfrm>
              <a:off x="826056" y="1587137"/>
              <a:ext cx="92421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0" dirty="0">
                  <a:solidFill>
                    <a:srgbClr val="C00000"/>
                  </a:solidFill>
                </a:rPr>
                <a:t>Beam</a:t>
              </a:r>
              <a:endParaRPr lang="en-US" sz="1800" b="0" dirty="0">
                <a:solidFill>
                  <a:srgbClr val="C00000"/>
                </a:solidFill>
              </a:endParaRPr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>
              <a:off x="826056" y="1946366"/>
              <a:ext cx="782029" cy="0"/>
            </a:xfrm>
            <a:prstGeom prst="lin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5257800" y="4114800"/>
            <a:ext cx="3733800" cy="1524000"/>
          </a:xfrm>
          <a:prstGeom prst="rect">
            <a:avLst/>
          </a:prstGeom>
          <a:solidFill>
            <a:schemeClr val="bg1">
              <a:alpha val="0"/>
            </a:scheme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Power Converter Cycle for HiRadMat Operation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6" name="Picture 6" descr="POCycl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60453" y="1371600"/>
            <a:ext cx="7235873" cy="5065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User’s support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612648" y="1371600"/>
            <a:ext cx="8531352" cy="50292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20040" lvl="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2900" dirty="0" smtClean="0">
                <a:solidFill>
                  <a:srgbClr val="0000FF"/>
                </a:solidFill>
                <a:latin typeface="Calibri" pitchFamily="34" charset="0"/>
              </a:rPr>
              <a:t>Future users already interested in using HiRadMat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2600" dirty="0" smtClean="0">
                <a:latin typeface="Calibri" pitchFamily="34" charset="0"/>
              </a:rPr>
              <a:t>Collimator phase 2 (prototyping work)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2600" dirty="0" smtClean="0">
                <a:latin typeface="Calibri" pitchFamily="34" charset="0"/>
              </a:rPr>
              <a:t>LHC beam dump entrance window robustness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2600" dirty="0" smtClean="0">
                <a:latin typeface="Calibri" pitchFamily="34" charset="0"/>
              </a:rPr>
              <a:t>Studies of protection devices and windows (TE-ABT)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2600" dirty="0" smtClean="0">
                <a:latin typeface="Calibri" pitchFamily="34" charset="0"/>
              </a:rPr>
              <a:t>Vacuum chamber coatings for electron cloud mitigation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2600" dirty="0" smtClean="0">
                <a:latin typeface="Calibri" pitchFamily="34" charset="0"/>
              </a:rPr>
              <a:t>R2E teams - irradiation facility – radiation damage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2600" dirty="0" smtClean="0">
                <a:latin typeface="Calibri" pitchFamily="34" charset="0"/>
              </a:rPr>
              <a:t>BLM developments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2600" dirty="0" smtClean="0">
                <a:latin typeface="Calibri" pitchFamily="34" charset="0"/>
              </a:rPr>
              <a:t>LARP Rotatable Collimator Robustness Test (SLAC)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2600" dirty="0" smtClean="0">
                <a:latin typeface="Calibri" pitchFamily="34" charset="0"/>
              </a:rPr>
              <a:t>Radiation tolerance tests (EN-STI)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2600" dirty="0" smtClean="0">
                <a:latin typeface="Calibri" pitchFamily="34" charset="0"/>
              </a:rPr>
              <a:t>ISOLDE – Target and Ion Source Development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noProof="0" dirty="0" smtClean="0">
                <a:solidFill>
                  <a:srgbClr val="0000FF"/>
                </a:solidFill>
                <a:latin typeface="Calibri" pitchFamily="34" charset="0"/>
              </a:rPr>
              <a:t>Infrastructure needed</a:t>
            </a:r>
            <a:r>
              <a:rPr lang="en-US" sz="2900" dirty="0" smtClean="0">
                <a:solidFill>
                  <a:srgbClr val="0000FF"/>
                </a:solidFill>
                <a:latin typeface="Calibri" pitchFamily="34" charset="0"/>
              </a:rPr>
              <a:t> for users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lang="en-US" sz="2600" noProof="0" dirty="0" smtClean="0">
                <a:latin typeface="Calibri" pitchFamily="34" charset="0"/>
              </a:rPr>
              <a:t>Racks/space for electronics and readout in BA7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Lab</a:t>
            </a:r>
            <a:r>
              <a:rPr kumimoji="0" lang="en-US" sz="2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space nearby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lang="en-US" sz="2600" baseline="0" noProof="0" dirty="0" smtClean="0">
                <a:latin typeface="Calibri" pitchFamily="34" charset="0"/>
              </a:rPr>
              <a:t>Office</a:t>
            </a:r>
            <a:r>
              <a:rPr lang="en-US" sz="2600" noProof="0" dirty="0" smtClean="0">
                <a:latin typeface="Calibri" pitchFamily="34" charset="0"/>
              </a:rPr>
              <a:t> space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Training</a:t>
            </a:r>
            <a:r>
              <a:rPr kumimoji="0" lang="en-US" sz="2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and access procedure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612648" y="1447800"/>
            <a:ext cx="8531352" cy="52578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3400" noProof="0" dirty="0" smtClean="0">
                <a:solidFill>
                  <a:srgbClr val="0000FF"/>
                </a:solidFill>
                <a:latin typeface="Calibri" pitchFamily="34" charset="0"/>
              </a:rPr>
              <a:t>Project well on tracks</a:t>
            </a: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lang="en-US" sz="3400" noProof="0" dirty="0" smtClean="0">
                <a:latin typeface="Calibri" pitchFamily="34" charset="0"/>
              </a:rPr>
              <a:t>Organization, work packages, budget defined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lang="en-US" sz="3400" dirty="0" smtClean="0">
                <a:latin typeface="Calibri" pitchFamily="34" charset="0"/>
              </a:rPr>
              <a:t>Safety file in progress</a:t>
            </a:r>
            <a:endParaRPr lang="en-US" sz="3400" noProof="0" dirty="0" smtClean="0">
              <a:latin typeface="Calibri" pitchFamily="34" charset="0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lang="en-US" sz="3400" noProof="0" dirty="0" smtClean="0">
                <a:latin typeface="Calibri" pitchFamily="34" charset="0"/>
              </a:rPr>
              <a:t>Design stage almost completed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lang="en-US" sz="3400" noProof="0" dirty="0" smtClean="0">
                <a:latin typeface="Calibri" pitchFamily="34" charset="0"/>
              </a:rPr>
              <a:t>First activities on site achieved</a:t>
            </a: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3400" dirty="0" smtClean="0">
                <a:solidFill>
                  <a:srgbClr val="0000FF"/>
                </a:solidFill>
                <a:latin typeface="Calibri" pitchFamily="34" charset="0"/>
              </a:rPr>
              <a:t>Schedule very tight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3400" dirty="0" smtClean="0">
                <a:latin typeface="Calibri" pitchFamily="34" charset="0"/>
              </a:rPr>
              <a:t>LHC driven planning</a:t>
            </a: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defRPr/>
            </a:pPr>
            <a:r>
              <a:rPr lang="en-US" sz="3400" dirty="0" smtClean="0">
                <a:latin typeface="Calibri" pitchFamily="34" charset="0"/>
              </a:rPr>
              <a:t>Make full use of monthly technical stops and 2010 Xmas shutdown</a:t>
            </a:r>
            <a:endParaRPr lang="en-US" sz="34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320040" lvl="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400" dirty="0" smtClean="0">
                <a:solidFill>
                  <a:srgbClr val="0000FF"/>
                </a:solidFill>
                <a:latin typeface="Calibri" pitchFamily="34" charset="0"/>
              </a:rPr>
              <a:t>Radiation risk mitigation strategy </a:t>
            </a:r>
          </a:p>
          <a:p>
            <a:pPr marL="320040" lvl="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400" dirty="0" smtClean="0">
                <a:solidFill>
                  <a:srgbClr val="0000FF"/>
                </a:solidFill>
                <a:latin typeface="Calibri" pitchFamily="34" charset="0"/>
              </a:rPr>
              <a:t>The whole TT60/TCC6/BA6,BA7 areas will be largely renovated. </a:t>
            </a:r>
          </a:p>
          <a:p>
            <a:pPr marL="320040" lvl="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400" dirty="0" smtClean="0">
                <a:solidFill>
                  <a:srgbClr val="0000FF"/>
                </a:solidFill>
                <a:latin typeface="Calibri" pitchFamily="34" charset="0"/>
              </a:rPr>
              <a:t>Operation issues under study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3400" dirty="0" smtClean="0">
                <a:solidFill>
                  <a:srgbClr val="0000FF"/>
                </a:solidFill>
                <a:latin typeface="Calibri" pitchFamily="34" charset="0"/>
              </a:rPr>
              <a:t>Wide range of future users</a:t>
            </a: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900" dirty="0" smtClean="0">
                <a:solidFill>
                  <a:srgbClr val="0000FF"/>
                </a:solidFill>
              </a:rPr>
              <a:t>Further info at : </a:t>
            </a:r>
            <a:r>
              <a:rPr lang="en-US" sz="2900" dirty="0" smtClean="0">
                <a:solidFill>
                  <a:srgbClr val="0000FF"/>
                </a:solidFill>
                <a:hlinkClick r:id="rId2"/>
              </a:rPr>
              <a:t>http://cern.ch/hiradmat</a:t>
            </a:r>
            <a:endParaRPr lang="en-US" sz="2900" dirty="0" smtClean="0">
              <a:solidFill>
                <a:srgbClr val="0000FF"/>
              </a:solidFill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lang="en-US" sz="29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640080" lvl="1" indent="-27432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5570" y="2004993"/>
            <a:ext cx="810588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Thanks for your attention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Acknowledgments :</a:t>
            </a:r>
          </a:p>
          <a:p>
            <a:endParaRPr lang="en-US" dirty="0" smtClean="0"/>
          </a:p>
          <a:p>
            <a:pPr algn="just"/>
            <a:r>
              <a:rPr lang="en-US" dirty="0" smtClean="0"/>
              <a:t>Nadine Conan, Helmut Vincke,</a:t>
            </a:r>
            <a:r>
              <a:rPr lang="en-GB" dirty="0" smtClean="0"/>
              <a:t> Chris </a:t>
            </a:r>
            <a:r>
              <a:rPr lang="en-GB" dirty="0" err="1" smtClean="0"/>
              <a:t>Theis</a:t>
            </a:r>
            <a:r>
              <a:rPr lang="en-GB" dirty="0" smtClean="0"/>
              <a:t>,</a:t>
            </a:r>
            <a:r>
              <a:rPr lang="en-US" dirty="0" smtClean="0"/>
              <a:t> Luisa Ulrici, Yvon Algoet, Daniel Perrin, Malika Meddahi, Christoph Hessler, Brennan Goddard</a:t>
            </a:r>
            <a:r>
              <a:rPr lang="en-US" dirty="0" smtClean="0"/>
              <a:t>, B. </a:t>
            </a:r>
            <a:r>
              <a:rPr lang="en-US" dirty="0" err="1" smtClean="0"/>
              <a:t>Puccio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Ilias Efthymiopoulos,  Catherine Magnier, Serge Pelletier, Caterina Bertone,  Dino de Paoli, Hubert Gaillard, Michael Lazzaroni, Thijs Wijnands.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Focal point studies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WG1 – Beam line: status</a:t>
            </a:r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7200" y="1524000"/>
            <a:ext cx="8001000" cy="5410200"/>
          </a:xfrm>
          <a:prstGeom prst="rect">
            <a:avLst/>
          </a:prstGeom>
        </p:spPr>
        <p:txBody>
          <a:bodyPr/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Layout: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Focal point achievable at all 3 positions for </a:t>
            </a:r>
            <a:b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= 0.1 to 2.0 mm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Focal point @ 1</a:t>
            </a:r>
            <a:r>
              <a:rPr kumimoji="0" lang="en-US" sz="24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st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small test stand:</a:t>
            </a:r>
            <a:b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3124200" y="16764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3124200" y="1828800"/>
            <a:ext cx="1828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953000" y="16764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4953000" y="1828800"/>
            <a:ext cx="1828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6781800" y="16764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657600" y="14478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2.5 m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5562600" y="1447800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3 m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2590800" y="20574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large test stand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4419600" y="2057400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</a:t>
            </a:r>
            <a:r>
              <a:rPr lang="en-US" sz="2000" baseline="30000"/>
              <a:t>st</a:t>
            </a:r>
            <a:r>
              <a:rPr lang="en-US" sz="2000"/>
              <a:t> small test stand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324600" y="20574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2</a:t>
            </a:r>
            <a:r>
              <a:rPr lang="en-US" sz="2000" baseline="30000"/>
              <a:t>nd</a:t>
            </a:r>
            <a:r>
              <a:rPr lang="en-US" sz="2000"/>
              <a:t> small test stand</a:t>
            </a:r>
          </a:p>
        </p:txBody>
      </p:sp>
      <p:graphicFrame>
        <p:nvGraphicFramePr>
          <p:cNvPr id="20" name="Group 99"/>
          <p:cNvGraphicFramePr>
            <a:graphicFrameLocks noGrp="1"/>
          </p:cNvGraphicFramePr>
          <p:nvPr/>
        </p:nvGraphicFramePr>
        <p:xfrm>
          <a:off x="762000" y="4191000"/>
          <a:ext cx="5257800" cy="2623504"/>
        </p:xfrm>
        <a:graphic>
          <a:graphicData uri="http://schemas.openxmlformats.org/drawingml/2006/table">
            <a:tbl>
              <a:tblPr/>
              <a:tblGrid>
                <a:gridCol w="1752600"/>
                <a:gridCol w="1752600"/>
                <a:gridCol w="1752600"/>
              </a:tblGrid>
              <a:tr h="4794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 radius (1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 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large test stand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 small test stand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small test stand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~2.00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2.00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~2.00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~0.52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0.50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~0.53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~0.40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0.10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~0.47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TBSE location</a:t>
            </a:r>
            <a:endParaRPr lang="en-US" dirty="0"/>
          </a:p>
        </p:txBody>
      </p:sp>
      <p:pic>
        <p:nvPicPr>
          <p:cNvPr id="7" name="Picture 2" descr="image002"/>
          <p:cNvPicPr>
            <a:picLocks noChangeAspect="1" noChangeArrowheads="1"/>
          </p:cNvPicPr>
          <p:nvPr/>
        </p:nvPicPr>
        <p:blipFill>
          <a:blip r:embed="rId2" cstate="screen"/>
          <a:srcRect l="2182" t="5818" r="5091" b="8364"/>
          <a:stretch>
            <a:fillRect/>
          </a:stretch>
        </p:blipFill>
        <p:spPr bwMode="auto">
          <a:xfrm>
            <a:off x="1905000" y="1524000"/>
            <a:ext cx="691611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1752600"/>
            <a:ext cx="175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new TBSE will allow HiRadMat operation while accessing the LHC tunnel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600200" y="2133600"/>
            <a:ext cx="2819400" cy="914400"/>
          </a:xfrm>
          <a:prstGeom prst="straightConnector1">
            <a:avLst/>
          </a:prstGeom>
          <a:ln w="28575">
            <a:solidFill>
              <a:srgbClr val="CC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WG1 – Beam line: status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Beam Envelope Calculation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WG1 – Beam line: status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18076" y="1524000"/>
            <a:ext cx="3921125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1" y="1524000"/>
            <a:ext cx="3921125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514601" y="4495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 (m)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 rot="16200000">
            <a:off x="-577849" y="2711450"/>
            <a:ext cx="2436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beam envelope x (m)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781801" y="4495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 (m)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 rot="16200000">
            <a:off x="3689351" y="2711450"/>
            <a:ext cx="2436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beam envelope y (m)</a:t>
            </a:r>
          </a:p>
        </p:txBody>
      </p:sp>
      <p:sp>
        <p:nvSpPr>
          <p:cNvPr id="13" name="Rectangle 15"/>
          <p:cNvSpPr txBox="1">
            <a:spLocks noChangeArrowheads="1"/>
          </p:cNvSpPr>
          <p:nvPr/>
        </p:nvSpPr>
        <p:spPr>
          <a:xfrm>
            <a:off x="609601" y="5105400"/>
            <a:ext cx="8001000" cy="1371600"/>
          </a:xfrm>
          <a:prstGeom prst="rect">
            <a:avLst/>
          </a:prstGeom>
          <a:noFill/>
          <a:ln/>
        </p:spPr>
        <p:txBody>
          <a:bodyPr/>
          <a:lstStyle/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Focal point position: start of large test stand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Beam radius at focal point: 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= 2 mm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6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beam radius and 5 mm max. trajectory deviation for beam envelope calculation assumed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Beam Envelope Calculation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WG1 – Beam line: status</a:t>
            </a:r>
            <a:endParaRPr lang="en-US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1" y="1524000"/>
            <a:ext cx="3921125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18076" y="1524000"/>
            <a:ext cx="3921125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514601" y="4495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 (m)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 rot="16200000">
            <a:off x="-577849" y="2711450"/>
            <a:ext cx="2436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beam envelope x (m)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781801" y="4495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 (m)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 rot="16200000">
            <a:off x="3689351" y="2711450"/>
            <a:ext cx="2436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beam envelope y (m)</a:t>
            </a:r>
          </a:p>
        </p:txBody>
      </p:sp>
      <p:sp>
        <p:nvSpPr>
          <p:cNvPr id="20" name="Rectangle 10"/>
          <p:cNvSpPr txBox="1">
            <a:spLocks noChangeArrowheads="1"/>
          </p:cNvSpPr>
          <p:nvPr/>
        </p:nvSpPr>
        <p:spPr>
          <a:xfrm>
            <a:off x="609601" y="5105400"/>
            <a:ext cx="8001000" cy="1371600"/>
          </a:xfrm>
          <a:prstGeom prst="rect">
            <a:avLst/>
          </a:prstGeom>
          <a:noFill/>
          <a:ln/>
        </p:spPr>
        <p:txBody>
          <a:bodyPr/>
          <a:lstStyle/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Focal point position: start of large test stand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Beam radius at focal point: 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= 0.1 mm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6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beam radius and 5 mm max. trajectory deviation for beam envelope calculation assumed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939" y="1143000"/>
            <a:ext cx="9112061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HiRadMat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Facility– What is it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Irradiation area layout in the TCC6-TNC tunnels</a:t>
            </a:r>
          </a:p>
        </p:txBody>
      </p:sp>
      <p:sp>
        <p:nvSpPr>
          <p:cNvPr id="10" name="Content Placeholder 22"/>
          <p:cNvSpPr txBox="1">
            <a:spLocks/>
          </p:cNvSpPr>
          <p:nvPr/>
        </p:nvSpPr>
        <p:spPr>
          <a:xfrm>
            <a:off x="0" y="4876800"/>
            <a:ext cx="4495800" cy="1600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>
            <a:normAutofit fontScale="625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Test area upstream the T9 target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dirty="0" smtClean="0">
                <a:solidFill>
                  <a:srgbClr val="CC0099"/>
                </a:solidFill>
                <a:latin typeface="Calibri" pitchFamily="34" charset="0"/>
              </a:rPr>
              <a:t>Convert T9 target to a beam dump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Cleanup the </a:t>
            </a:r>
            <a:r>
              <a:rPr lang="en-US" sz="2900" dirty="0" smtClean="0">
                <a:solidFill>
                  <a:srgbClr val="CC0099"/>
                </a:solidFill>
                <a:latin typeface="Calibri" pitchFamily="34" charset="0"/>
              </a:rPr>
              <a:t>TNC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tunnel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Dismantle/condition WANF equipment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Maintain escape passage from tunnel end</a:t>
            </a:r>
          </a:p>
        </p:txBody>
      </p:sp>
      <p:pic>
        <p:nvPicPr>
          <p:cNvPr id="9" name="Content Placeholder 7" descr="Picture 0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21200" y="3181350"/>
            <a:ext cx="4394200" cy="3295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Project structure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Flowchart: Alternate Process 7"/>
          <p:cNvSpPr/>
          <p:nvPr/>
        </p:nvSpPr>
        <p:spPr>
          <a:xfrm>
            <a:off x="2971800" y="2160079"/>
            <a:ext cx="2590800" cy="735521"/>
          </a:xfrm>
          <a:prstGeom prst="flowChartAlternateProcess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C00000"/>
                </a:solidFill>
              </a:rPr>
              <a:t>HiRadMat</a:t>
            </a:r>
            <a:r>
              <a:rPr lang="en-US" sz="1400" b="1" dirty="0" smtClean="0">
                <a:solidFill>
                  <a:srgbClr val="C00000"/>
                </a:solidFill>
              </a:rPr>
              <a:t> Facility Project</a:t>
            </a:r>
          </a:p>
          <a:p>
            <a:pPr algn="ctr"/>
            <a:r>
              <a:rPr lang="en-US" sz="1400" i="1" dirty="0" smtClean="0">
                <a:solidFill>
                  <a:srgbClr val="0000FF"/>
                </a:solidFill>
              </a:rPr>
              <a:t>Project Leader : </a:t>
            </a:r>
            <a:r>
              <a:rPr lang="en-US" sz="1400" b="1" i="1" dirty="0" smtClean="0">
                <a:solidFill>
                  <a:srgbClr val="0000FF"/>
                </a:solidFill>
              </a:rPr>
              <a:t>I. Efthymiopoulos</a:t>
            </a:r>
          </a:p>
          <a:p>
            <a:pPr algn="ctr"/>
            <a:r>
              <a:rPr lang="en-US" sz="1400" i="1" dirty="0" smtClean="0">
                <a:solidFill>
                  <a:srgbClr val="0000FF"/>
                </a:solidFill>
              </a:rPr>
              <a:t>Deputy PL : </a:t>
            </a:r>
            <a:r>
              <a:rPr lang="en-US" sz="1400" b="1" i="1" dirty="0" smtClean="0">
                <a:solidFill>
                  <a:srgbClr val="0000FF"/>
                </a:solidFill>
              </a:rPr>
              <a:t>S. Evrard </a:t>
            </a:r>
            <a:endParaRPr lang="en-US" sz="1400" b="1" i="1" dirty="0">
              <a:solidFill>
                <a:srgbClr val="0000FF"/>
              </a:solidFill>
            </a:endParaRPr>
          </a:p>
        </p:txBody>
      </p:sp>
      <p:sp>
        <p:nvSpPr>
          <p:cNvPr id="10" name="Flowchart: Alternate Process 9"/>
          <p:cNvSpPr/>
          <p:nvPr/>
        </p:nvSpPr>
        <p:spPr>
          <a:xfrm>
            <a:off x="419100" y="3352800"/>
            <a:ext cx="2209800" cy="258794"/>
          </a:xfrm>
          <a:prstGeom prst="flowChartAlternateProcess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Project Team</a:t>
            </a:r>
          </a:p>
        </p:txBody>
      </p:sp>
      <p:sp>
        <p:nvSpPr>
          <p:cNvPr id="12" name="Flowchart: Alternate Process 11"/>
          <p:cNvSpPr/>
          <p:nvPr/>
        </p:nvSpPr>
        <p:spPr>
          <a:xfrm>
            <a:off x="6324600" y="3352801"/>
            <a:ext cx="2209800" cy="258794"/>
          </a:xfrm>
          <a:prstGeom prst="flowChartAlternateProcess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User Selection Panel</a:t>
            </a:r>
            <a:endParaRPr lang="en-US" sz="1400" b="1" i="1" dirty="0" smtClean="0">
              <a:solidFill>
                <a:schemeClr val="tx1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3505200" y="3352800"/>
            <a:ext cx="2209800" cy="258794"/>
          </a:xfrm>
          <a:prstGeom prst="flowChartAlternateProcess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Operation</a:t>
            </a:r>
            <a:endParaRPr lang="en-US" sz="1400" b="1" i="1" dirty="0" smtClean="0">
              <a:solidFill>
                <a:srgbClr val="C00000"/>
              </a:solidFill>
            </a:endParaRPr>
          </a:p>
        </p:txBody>
      </p:sp>
      <p:cxnSp>
        <p:nvCxnSpPr>
          <p:cNvPr id="18" name="Straight Connector 17"/>
          <p:cNvCxnSpPr>
            <a:stCxn id="8" idx="2"/>
            <a:endCxn id="10" idx="0"/>
          </p:cNvCxnSpPr>
          <p:nvPr/>
        </p:nvCxnSpPr>
        <p:spPr>
          <a:xfrm rot="5400000">
            <a:off x="2667000" y="1752600"/>
            <a:ext cx="457200" cy="2743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2"/>
            <a:endCxn id="14" idx="0"/>
          </p:cNvCxnSpPr>
          <p:nvPr/>
        </p:nvCxnSpPr>
        <p:spPr>
          <a:xfrm rot="16200000" flipH="1">
            <a:off x="4210050" y="2952750"/>
            <a:ext cx="457200" cy="34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8" idx="2"/>
            <a:endCxn id="12" idx="0"/>
          </p:cNvCxnSpPr>
          <p:nvPr/>
        </p:nvCxnSpPr>
        <p:spPr>
          <a:xfrm rot="16200000" flipH="1">
            <a:off x="5619750" y="1543050"/>
            <a:ext cx="457201" cy="31623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owchart: Alternate Process 24"/>
          <p:cNvSpPr/>
          <p:nvPr/>
        </p:nvSpPr>
        <p:spPr>
          <a:xfrm>
            <a:off x="533400" y="3733800"/>
            <a:ext cx="1905000" cy="497157"/>
          </a:xfrm>
          <a:prstGeom prst="flowChartAlternateProcess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Primary beam WG1</a:t>
            </a:r>
          </a:p>
          <a:p>
            <a:pPr algn="ctr"/>
            <a:r>
              <a:rPr lang="en-US" sz="1400" i="1" dirty="0" smtClean="0">
                <a:solidFill>
                  <a:srgbClr val="0000FF"/>
                </a:solidFill>
              </a:rPr>
              <a:t>M. Meddahi, C. Hessler</a:t>
            </a:r>
          </a:p>
        </p:txBody>
      </p:sp>
      <p:sp>
        <p:nvSpPr>
          <p:cNvPr id="26" name="Flowchart: Alternate Process 25"/>
          <p:cNvSpPr/>
          <p:nvPr/>
        </p:nvSpPr>
        <p:spPr>
          <a:xfrm>
            <a:off x="533400" y="4306812"/>
            <a:ext cx="1905000" cy="497157"/>
          </a:xfrm>
          <a:prstGeom prst="flowChartAlternateProcess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TNC Dismantling WG2</a:t>
            </a:r>
          </a:p>
          <a:p>
            <a:pPr algn="ctr"/>
            <a:r>
              <a:rPr lang="en-US" sz="1400" i="1" dirty="0" smtClean="0">
                <a:solidFill>
                  <a:srgbClr val="0000FF"/>
                </a:solidFill>
              </a:rPr>
              <a:t>S. Evrard, Hel. Vincke</a:t>
            </a:r>
          </a:p>
        </p:txBody>
      </p:sp>
      <p:sp>
        <p:nvSpPr>
          <p:cNvPr id="27" name="Flowchart: Alternate Process 26"/>
          <p:cNvSpPr/>
          <p:nvPr/>
        </p:nvSpPr>
        <p:spPr>
          <a:xfrm>
            <a:off x="533400" y="4876800"/>
            <a:ext cx="1905000" cy="497157"/>
          </a:xfrm>
          <a:prstGeom prst="flowChartAlternateProcess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Irradiation area WG3</a:t>
            </a:r>
          </a:p>
          <a:p>
            <a:pPr algn="ctr"/>
            <a:r>
              <a:rPr lang="en-US" sz="1400" i="1" dirty="0" smtClean="0">
                <a:solidFill>
                  <a:srgbClr val="0000FF"/>
                </a:solidFill>
              </a:rPr>
              <a:t>A. Pardons, S. Evrard</a:t>
            </a:r>
          </a:p>
        </p:txBody>
      </p:sp>
      <p:sp>
        <p:nvSpPr>
          <p:cNvPr id="42" name="Flowchart: Alternate Process 41"/>
          <p:cNvSpPr/>
          <p:nvPr/>
        </p:nvSpPr>
        <p:spPr>
          <a:xfrm>
            <a:off x="3657600" y="3733800"/>
            <a:ext cx="1752600" cy="497157"/>
          </a:xfrm>
          <a:prstGeom prst="flowChartAlternateProcess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Beam Commissioning</a:t>
            </a:r>
          </a:p>
          <a:p>
            <a:pPr algn="ctr"/>
            <a:r>
              <a:rPr lang="en-US" sz="1400" i="1" dirty="0" smtClean="0">
                <a:solidFill>
                  <a:srgbClr val="0000FF"/>
                </a:solidFill>
              </a:rPr>
              <a:t>M. Meddahi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43" name="Flowchart: Alternate Process 42"/>
          <p:cNvSpPr/>
          <p:nvPr/>
        </p:nvSpPr>
        <p:spPr>
          <a:xfrm>
            <a:off x="3657600" y="4305300"/>
            <a:ext cx="2590800" cy="497157"/>
          </a:xfrm>
          <a:prstGeom prst="flowChartAlternateProcess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Operation &amp; Maintenance</a:t>
            </a:r>
          </a:p>
          <a:p>
            <a:pPr algn="ctr"/>
            <a:r>
              <a:rPr lang="en-US" sz="1400" i="1" dirty="0" smtClean="0">
                <a:solidFill>
                  <a:srgbClr val="0000FF"/>
                </a:solidFill>
              </a:rPr>
              <a:t>CCC, M. Lazzaroni (superintendent)</a:t>
            </a:r>
          </a:p>
        </p:txBody>
      </p:sp>
      <p:sp>
        <p:nvSpPr>
          <p:cNvPr id="56" name="Flowchart: Alternate Process 55"/>
          <p:cNvSpPr/>
          <p:nvPr/>
        </p:nvSpPr>
        <p:spPr>
          <a:xfrm>
            <a:off x="3657600" y="4876800"/>
            <a:ext cx="1600200" cy="497157"/>
          </a:xfrm>
          <a:prstGeom prst="flowChartAlternateProcess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User support Team</a:t>
            </a:r>
          </a:p>
          <a:p>
            <a:pPr algn="ctr"/>
            <a:r>
              <a:rPr lang="en-US" sz="1400" i="1" dirty="0" smtClean="0">
                <a:solidFill>
                  <a:srgbClr val="0000FF"/>
                </a:solidFill>
              </a:rPr>
              <a:t>EN/MEF</a:t>
            </a:r>
          </a:p>
        </p:txBody>
      </p:sp>
      <p:sp>
        <p:nvSpPr>
          <p:cNvPr id="63" name="Flowchart: Alternate Process 62"/>
          <p:cNvSpPr/>
          <p:nvPr/>
        </p:nvSpPr>
        <p:spPr>
          <a:xfrm>
            <a:off x="3314700" y="1447800"/>
            <a:ext cx="1905000" cy="258794"/>
          </a:xfrm>
          <a:prstGeom prst="flowChartAlternateProcess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A &amp; T Sector Mgmt</a:t>
            </a:r>
          </a:p>
        </p:txBody>
      </p:sp>
      <p:cxnSp>
        <p:nvCxnSpPr>
          <p:cNvPr id="64" name="Straight Connector 63"/>
          <p:cNvCxnSpPr>
            <a:stCxn id="63" idx="2"/>
            <a:endCxn id="8" idx="0"/>
          </p:cNvCxnSpPr>
          <p:nvPr/>
        </p:nvCxnSpPr>
        <p:spPr>
          <a:xfrm rot="5400000">
            <a:off x="4040458" y="1933336"/>
            <a:ext cx="453485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lowchart: Alternate Process 66"/>
          <p:cNvSpPr/>
          <p:nvPr/>
        </p:nvSpPr>
        <p:spPr>
          <a:xfrm>
            <a:off x="6400800" y="4031861"/>
            <a:ext cx="2514600" cy="497157"/>
          </a:xfrm>
          <a:prstGeom prst="flowChartAlternateProcess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SPS &amp; LHC Physics coordinators &amp; scientific committees</a:t>
            </a:r>
          </a:p>
        </p:txBody>
      </p:sp>
      <p:cxnSp>
        <p:nvCxnSpPr>
          <p:cNvPr id="68" name="Straight Connector 67"/>
          <p:cNvCxnSpPr>
            <a:stCxn id="12" idx="2"/>
            <a:endCxn id="67" idx="0"/>
          </p:cNvCxnSpPr>
          <p:nvPr/>
        </p:nvCxnSpPr>
        <p:spPr>
          <a:xfrm rot="16200000" flipH="1">
            <a:off x="7333667" y="3707428"/>
            <a:ext cx="420266" cy="228600"/>
          </a:xfrm>
          <a:prstGeom prst="line">
            <a:avLst/>
          </a:prstGeom>
          <a:ln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lowchart: Alternate Process 70"/>
          <p:cNvSpPr/>
          <p:nvPr/>
        </p:nvSpPr>
        <p:spPr>
          <a:xfrm>
            <a:off x="6248400" y="2408206"/>
            <a:ext cx="1905000" cy="258794"/>
          </a:xfrm>
          <a:prstGeom prst="flowChartAlternateProcess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IEFC Committee</a:t>
            </a:r>
          </a:p>
        </p:txBody>
      </p:sp>
      <p:cxnSp>
        <p:nvCxnSpPr>
          <p:cNvPr id="72" name="Straight Connector 71"/>
          <p:cNvCxnSpPr>
            <a:stCxn id="8" idx="3"/>
            <a:endCxn id="71" idx="1"/>
          </p:cNvCxnSpPr>
          <p:nvPr/>
        </p:nvCxnSpPr>
        <p:spPr>
          <a:xfrm>
            <a:off x="5562600" y="2527840"/>
            <a:ext cx="685800" cy="9763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10" idx="1"/>
            <a:endCxn id="25" idx="1"/>
          </p:cNvCxnSpPr>
          <p:nvPr/>
        </p:nvCxnSpPr>
        <p:spPr>
          <a:xfrm rot="10800000" flipH="1" flipV="1">
            <a:off x="419100" y="3482197"/>
            <a:ext cx="114300" cy="500182"/>
          </a:xfrm>
          <a:prstGeom prst="bentConnector3">
            <a:avLst>
              <a:gd name="adj1" fmla="val -9333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26" idx="1"/>
            <a:endCxn id="25" idx="1"/>
          </p:cNvCxnSpPr>
          <p:nvPr/>
        </p:nvCxnSpPr>
        <p:spPr>
          <a:xfrm rot="10800000">
            <a:off x="533400" y="3982379"/>
            <a:ext cx="1588" cy="573012"/>
          </a:xfrm>
          <a:prstGeom prst="bentConnector3">
            <a:avLst>
              <a:gd name="adj1" fmla="val 143954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27" idx="1"/>
            <a:endCxn id="26" idx="1"/>
          </p:cNvCxnSpPr>
          <p:nvPr/>
        </p:nvCxnSpPr>
        <p:spPr>
          <a:xfrm rot="10800000">
            <a:off x="533400" y="4555391"/>
            <a:ext cx="1588" cy="569988"/>
          </a:xfrm>
          <a:prstGeom prst="bentConnector3">
            <a:avLst>
              <a:gd name="adj1" fmla="val 143954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14" idx="1"/>
            <a:endCxn id="42" idx="1"/>
          </p:cNvCxnSpPr>
          <p:nvPr/>
        </p:nvCxnSpPr>
        <p:spPr>
          <a:xfrm rot="10800000" flipH="1" flipV="1">
            <a:off x="3505200" y="3482197"/>
            <a:ext cx="152400" cy="500182"/>
          </a:xfrm>
          <a:prstGeom prst="bentConnector3">
            <a:avLst>
              <a:gd name="adj1" fmla="val -4787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42" idx="1"/>
            <a:endCxn id="43" idx="1"/>
          </p:cNvCxnSpPr>
          <p:nvPr/>
        </p:nvCxnSpPr>
        <p:spPr>
          <a:xfrm rot="10800000" flipV="1">
            <a:off x="3657600" y="3982379"/>
            <a:ext cx="1588" cy="571500"/>
          </a:xfrm>
          <a:prstGeom prst="bentConnector3">
            <a:avLst>
              <a:gd name="adj1" fmla="val 143954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56" idx="1"/>
            <a:endCxn id="43" idx="1"/>
          </p:cNvCxnSpPr>
          <p:nvPr/>
        </p:nvCxnSpPr>
        <p:spPr>
          <a:xfrm rot="10800000">
            <a:off x="3657600" y="4553879"/>
            <a:ext cx="1588" cy="571500"/>
          </a:xfrm>
          <a:prstGeom prst="bentConnector3">
            <a:avLst>
              <a:gd name="adj1" fmla="val 143954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Flowchart: Alternate Process 96"/>
          <p:cNvSpPr/>
          <p:nvPr/>
        </p:nvSpPr>
        <p:spPr>
          <a:xfrm>
            <a:off x="533400" y="5400702"/>
            <a:ext cx="3490905" cy="1450610"/>
          </a:xfrm>
          <a:prstGeom prst="flowChartAlternateProcess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" tIns="9144" rIns="9144" bIns="9144" rtlCol="0" anchor="ctr">
            <a:spAutoFit/>
          </a:bodyPr>
          <a:lstStyle/>
          <a:p>
            <a:pPr marL="168275" indent="-168275">
              <a:buFont typeface="Wingdings" pitchFamily="2" charset="2"/>
              <a:buChar char="§"/>
            </a:pP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Safety experts: </a:t>
            </a:r>
            <a:r>
              <a:rPr lang="en-US" sz="1400" i="1" dirty="0" smtClean="0">
                <a:solidFill>
                  <a:srgbClr val="0000FF"/>
                </a:solidFill>
              </a:rPr>
              <a:t>Y. Algoet, L. Ulrici, L. Bruno, </a:t>
            </a:r>
          </a:p>
          <a:p>
            <a:pPr marL="168275" indent="-168275"/>
            <a:r>
              <a:rPr lang="en-US" sz="1400" i="1" dirty="0" smtClean="0">
                <a:solidFill>
                  <a:srgbClr val="0000FF"/>
                </a:solidFill>
              </a:rPr>
              <a:t>	E. Paulat, N. Conan, C. </a:t>
            </a:r>
            <a:r>
              <a:rPr lang="en-US" sz="1400" i="1" dirty="0" err="1" smtClean="0">
                <a:solidFill>
                  <a:srgbClr val="0000FF"/>
                </a:solidFill>
              </a:rPr>
              <a:t>Theis</a:t>
            </a:r>
            <a:endParaRPr lang="en-US" sz="1400" i="1" dirty="0" smtClean="0">
              <a:solidFill>
                <a:srgbClr val="0000FF"/>
              </a:solidFill>
            </a:endParaRPr>
          </a:p>
          <a:p>
            <a:pPr marL="168275" indent="-168275">
              <a:buFont typeface="Wingdings" pitchFamily="2" charset="2"/>
              <a:buChar char="§"/>
            </a:pP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Planning : </a:t>
            </a:r>
            <a:r>
              <a:rPr lang="en-US" sz="1400" i="1" dirty="0" smtClean="0">
                <a:solidFill>
                  <a:srgbClr val="0000FF"/>
                </a:solidFill>
              </a:rPr>
              <a:t>H. Gaillard, N. Gilbert</a:t>
            </a:r>
          </a:p>
          <a:p>
            <a:pPr marL="168275" indent="-168275">
              <a:buFont typeface="Wingdings" pitchFamily="2" charset="2"/>
              <a:buChar char="§"/>
            </a:pP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External collaborators : </a:t>
            </a:r>
            <a:r>
              <a:rPr lang="en-US" sz="1400" i="1" dirty="0" smtClean="0">
                <a:solidFill>
                  <a:srgbClr val="0000FF"/>
                </a:solidFill>
              </a:rPr>
              <a:t>SLAC team</a:t>
            </a:r>
            <a:endParaRPr lang="en-US" sz="1400" b="1" i="1" dirty="0" smtClean="0">
              <a:solidFill>
                <a:srgbClr val="0000FF"/>
              </a:solidFill>
            </a:endParaRPr>
          </a:p>
          <a:p>
            <a:pPr marL="168275" indent="-168275">
              <a:buFont typeface="Wingdings" pitchFamily="2" charset="2"/>
              <a:buChar char="§"/>
            </a:pP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Users : </a:t>
            </a:r>
            <a:r>
              <a:rPr lang="en-US" sz="1400" i="1" dirty="0" smtClean="0">
                <a:solidFill>
                  <a:srgbClr val="0000FF"/>
                </a:solidFill>
              </a:rPr>
              <a:t>invited/informed (R. Assmann, </a:t>
            </a:r>
            <a:r>
              <a:rPr lang="en-US" sz="1400" i="1" dirty="0" err="1" smtClean="0">
                <a:solidFill>
                  <a:srgbClr val="0000FF"/>
                </a:solidFill>
              </a:rPr>
              <a:t>B.Goddard</a:t>
            </a:r>
            <a:r>
              <a:rPr lang="en-US" sz="1400" i="1" dirty="0" smtClean="0">
                <a:solidFill>
                  <a:srgbClr val="0000FF"/>
                </a:solidFill>
              </a:rPr>
              <a:t>, R. Schmidt, …)</a:t>
            </a:r>
          </a:p>
        </p:txBody>
      </p:sp>
      <p:cxnSp>
        <p:nvCxnSpPr>
          <p:cNvPr id="98" name="Elbow Connector 97"/>
          <p:cNvCxnSpPr>
            <a:stCxn id="97" idx="1"/>
            <a:endCxn id="27" idx="1"/>
          </p:cNvCxnSpPr>
          <p:nvPr/>
        </p:nvCxnSpPr>
        <p:spPr>
          <a:xfrm rot="10800000">
            <a:off x="533400" y="5125379"/>
            <a:ext cx="1588" cy="1000628"/>
          </a:xfrm>
          <a:prstGeom prst="bentConnector3">
            <a:avLst>
              <a:gd name="adj1" fmla="val 143954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Project budget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28600" y="1447800"/>
            <a:ext cx="8915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6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The HiRadMat project is important for LHC.</a:t>
            </a:r>
          </a:p>
          <a:p>
            <a:pPr>
              <a:buSzPct val="6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  A&amp;T sector based project : </a:t>
            </a:r>
          </a:p>
          <a:p>
            <a:pPr lvl="1">
              <a:buSzPct val="60000"/>
              <a:buFont typeface="Wingdings" pitchFamily="2" charset="2"/>
              <a:buChar char="§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BE: ABP, ASR, BI, CO, OP</a:t>
            </a:r>
          </a:p>
          <a:p>
            <a:pPr lvl="1">
              <a:buSzPct val="60000"/>
              <a:buFont typeface="Wingdings" pitchFamily="2" charset="2"/>
              <a:buChar char="§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EN: CV, EL, HE, MEF, MME, STI</a:t>
            </a:r>
          </a:p>
          <a:p>
            <a:pPr lvl="1">
              <a:buSzPct val="60000"/>
              <a:buFont typeface="Wingdings" pitchFamily="2" charset="2"/>
              <a:buChar char="§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TE: ABT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, EPC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, </a:t>
            </a:r>
            <a:r>
              <a:rPr lang="fr-CH" dirty="0" smtClean="0">
                <a:solidFill>
                  <a:srgbClr val="0000FF"/>
                </a:solidFill>
                <a:latin typeface="Calibri" pitchFamily="34" charset="0"/>
              </a:rPr>
              <a:t>MPE, 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MSC, VSC </a:t>
            </a:r>
            <a:endParaRPr lang="en-US" dirty="0" smtClean="0">
              <a:solidFill>
                <a:srgbClr val="0000FF"/>
              </a:solidFill>
              <a:latin typeface="Calibri" pitchFamily="34" charset="0"/>
            </a:endParaRPr>
          </a:p>
          <a:p>
            <a:pPr lvl="1">
              <a:buSzPct val="60000"/>
              <a:buFont typeface="Wingdings" pitchFamily="2" charset="2"/>
              <a:buChar char="§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And DG/SCR, DG/SCG, GS/ASE, GS/SEM, IT/CS</a:t>
            </a:r>
          </a:p>
          <a:p>
            <a:pPr>
              <a:buSzPct val="6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 Work packages defined in each WG’s  in close collaboration with equipment groups.</a:t>
            </a:r>
          </a:p>
          <a:p>
            <a:pPr>
              <a:buSzPct val="6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 Thanks to all groups for providing feedback to update the budget and manpower estimate for the project !</a:t>
            </a:r>
          </a:p>
          <a:p>
            <a:pPr>
              <a:buSzPct val="6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 6.9 MCHF and 26 FTE’s over 2010, 2011 and 2012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34" name="Chart 33"/>
          <p:cNvGraphicFramePr/>
          <p:nvPr/>
        </p:nvGraphicFramePr>
        <p:xfrm>
          <a:off x="609600" y="4495800"/>
          <a:ext cx="52578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WG1 – Beam line: status</a:t>
            </a:r>
            <a:endParaRPr lang="en-US" dirty="0"/>
          </a:p>
        </p:txBody>
      </p:sp>
      <p:graphicFrame>
        <p:nvGraphicFramePr>
          <p:cNvPr id="7" name="Group 71"/>
          <p:cNvGraphicFramePr>
            <a:graphicFrameLocks/>
          </p:cNvGraphicFramePr>
          <p:nvPr/>
        </p:nvGraphicFramePr>
        <p:xfrm>
          <a:off x="228600" y="1447800"/>
          <a:ext cx="8763000" cy="5029200"/>
        </p:xfrm>
        <a:graphic>
          <a:graphicData uri="http://schemas.openxmlformats.org/drawingml/2006/table">
            <a:tbl>
              <a:tblPr/>
              <a:tblGrid>
                <a:gridCol w="3412142"/>
                <a:gridCol w="2836258"/>
                <a:gridCol w="2514600"/>
              </a:tblGrid>
              <a:tr h="293604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Parameter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Protons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Ions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93604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Beam energy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450 [</a:t>
                      </a: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GeV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177.4 [AGeV]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13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Bunch intensity 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" pitchFamily="18" charset="0"/>
                        </a:rPr>
                        <a:t>×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 to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1.7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" pitchFamily="18" charset="0"/>
                        </a:rPr>
                        <a:t>×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[protons]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" pitchFamily="18" charset="0"/>
                        </a:rPr>
                        <a:t>×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 to 4.1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" pitchFamily="18" charset="0"/>
                        </a:rPr>
                        <a:t>×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[ions]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04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Number of bunches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 to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288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52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04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Bunch spacing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25 [ns]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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25 [ns]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04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RMS bunch length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11.24 [cm]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11.24 [cm]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04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Pulse length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7.2 [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s]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7.2 [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s]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Transverse norm.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emittance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 (1</a:t>
                      </a:r>
                      <a:r>
                        <a:rPr kumimoji="0" lang="en-GB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3.5 [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m rad]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1.4 [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m rad]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RMS beam spot at focal point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1.0 [mm</a:t>
                      </a: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] - nominal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0.25 – 4.0 [mm</a:t>
                      </a:r>
                      <a:r>
                        <a:rPr kumimoji="0" lang="en-GB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] – range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1.0 [mm</a:t>
                      </a: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] - nominal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0.25 – 4.0 [mm</a:t>
                      </a: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] – range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RMS beam divergence at focal point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0.2 [mrad]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0.2 [mrad]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04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RMS shot-to-shot stability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&lt; 0.2 [mm]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&lt; 0.2 [mm]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13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Transverse beam steering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at focal 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+/- 4 [mm]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+/- 4 [mm]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13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Integrated beam intensity(protons)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GB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16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protons/year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10 </a:t>
                      </a: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exp.×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GB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15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protons/exp.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~30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  <a:sym typeface="Symbol"/>
                        </a:rPr>
                        <a:t>100 extractions/exp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76497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Primary proton/ion beam parameters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52400" y="6553200"/>
            <a:ext cx="4343400" cy="30480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Beam in shared mode during SPS operations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Beam line Geometry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WG1 – Beam line: status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752600"/>
            <a:ext cx="8382000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5800" y="1524000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Beam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762000" y="1905000"/>
            <a:ext cx="762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762000" y="5791200"/>
            <a:ext cx="1828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371600" y="54102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25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Evrard - IEFC Workshop Feb.11,2010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Beam line layout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WG1 – Beam line: status</a:t>
            </a:r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09600" y="5029200"/>
            <a:ext cx="8001000" cy="1676400"/>
          </a:xfrm>
          <a:prstGeom prst="rect">
            <a:avLst/>
          </a:prstGeom>
        </p:spPr>
        <p:txBody>
          <a:bodyPr/>
          <a:lstStyle/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Flexible optics to provide beam radii of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= 0.1 to </a:t>
            </a:r>
            <a:b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2.0 mm at the focal point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Focal point movable to starting points of the three test stands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2590800"/>
            <a:ext cx="83058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8305800" y="2514600"/>
            <a:ext cx="228600" cy="91916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7848600" y="2133600"/>
            <a:ext cx="762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4724400" y="2209800"/>
            <a:ext cx="762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85800" y="1981200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Beam</a:t>
            </a: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762000" y="2362200"/>
            <a:ext cx="762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467600" y="3733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Exp. area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533400" y="3733800"/>
            <a:ext cx="182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SPS extraction point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3200400" y="3733800"/>
            <a:ext cx="1920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End of common part with TT60</a:t>
            </a: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3886200" y="1524000"/>
            <a:ext cx="182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MBS switching magnets</a:t>
            </a: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5562600" y="37338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MBB</a:t>
            </a: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7467600" y="1752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QTL</a:t>
            </a: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H="1" flipV="1">
            <a:off x="577850" y="2984500"/>
            <a:ext cx="184150" cy="749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V="1">
            <a:off x="4267200" y="3017838"/>
            <a:ext cx="107950" cy="7159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H="1" flipV="1">
            <a:off x="5791200" y="3352800"/>
            <a:ext cx="762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>
            <a:off x="7620000" y="4572000"/>
            <a:ext cx="923925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7696200" y="4191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50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e-CARE08">
  <a:themeElements>
    <a:clrScheme name="1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1_Layers">
      <a:majorFont>
        <a:latin typeface="Arial Unicode MS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edia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ie-CARE08</Template>
  <TotalTime>6284</TotalTime>
  <Words>2556</Words>
  <Application>Microsoft Office PowerPoint</Application>
  <PresentationFormat>On-screen Show (4:3)</PresentationFormat>
  <Paragraphs>1038</Paragraphs>
  <Slides>38</Slides>
  <Notes>2</Notes>
  <HiddenSlides>0</HiddenSlides>
  <MMClips>1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ie-CARE08</vt:lpstr>
      <vt:lpstr>Custom Design</vt:lpstr>
      <vt:lpstr>Median</vt:lpstr>
      <vt:lpstr>Worksheet</vt:lpstr>
      <vt:lpstr>High Radiation to Materials  Project  Report</vt:lpstr>
      <vt:lpstr>The HiRadMat Facility – What is it ?</vt:lpstr>
      <vt:lpstr>The HiRadMat Facility – What is it ?</vt:lpstr>
      <vt:lpstr>The HiRadMat Facility– What is it ?</vt:lpstr>
      <vt:lpstr>Project Overview</vt:lpstr>
      <vt:lpstr>Project Overview</vt:lpstr>
      <vt:lpstr>WG1 – Beam line: status</vt:lpstr>
      <vt:lpstr>WG1 – Beam line: status</vt:lpstr>
      <vt:lpstr>WG1 – Beam line: status</vt:lpstr>
      <vt:lpstr>WG1 – Beam line: status</vt:lpstr>
      <vt:lpstr>WG1 – Beam line: status</vt:lpstr>
      <vt:lpstr>WG1 – Beam line: status</vt:lpstr>
      <vt:lpstr>WG2 – TNC and T1 dismantling: status</vt:lpstr>
      <vt:lpstr>WG2 – TNC and T1 dismantling: status</vt:lpstr>
      <vt:lpstr>WG2 – TNC and T1 dismantling: status</vt:lpstr>
      <vt:lpstr>WG2 – TNC and T1 dismantling: status</vt:lpstr>
      <vt:lpstr>WG2 – TNC and T1 dismantling: status</vt:lpstr>
      <vt:lpstr>WG2 – TNC and T1 dismantling: status</vt:lpstr>
      <vt:lpstr>WG2 – TNC and T1 dismantling: status</vt:lpstr>
      <vt:lpstr>WG3 – New irradiation area: status</vt:lpstr>
      <vt:lpstr>WG3 – New irradiation area: status</vt:lpstr>
      <vt:lpstr>WG3 – New irradiation area: status</vt:lpstr>
      <vt:lpstr>WG3 – New irradiation area: status</vt:lpstr>
      <vt:lpstr>WG3 – New irradiation area: status</vt:lpstr>
      <vt:lpstr>Schedule: first version</vt:lpstr>
      <vt:lpstr>Schedule: revised version</vt:lpstr>
      <vt:lpstr>Schedule</vt:lpstr>
      <vt:lpstr>Operation</vt:lpstr>
      <vt:lpstr>Operation</vt:lpstr>
      <vt:lpstr>Operation</vt:lpstr>
      <vt:lpstr>User’s support</vt:lpstr>
      <vt:lpstr>Summary</vt:lpstr>
      <vt:lpstr>Slide 33</vt:lpstr>
      <vt:lpstr>Spares</vt:lpstr>
      <vt:lpstr>WG1 – Beam line: status</vt:lpstr>
      <vt:lpstr>WG1 – Beam line: status</vt:lpstr>
      <vt:lpstr>WG1 – Beam line: status</vt:lpstr>
      <vt:lpstr>WG1 – Beam line: status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HIRADMAT In the WANF Tunnel</dc:title>
  <dc:creator>efthymio</dc:creator>
  <cp:lastModifiedBy>sevrard</cp:lastModifiedBy>
  <cp:revision>261</cp:revision>
  <dcterms:created xsi:type="dcterms:W3CDTF">2009-01-22T22:24:03Z</dcterms:created>
  <dcterms:modified xsi:type="dcterms:W3CDTF">2010-02-11T13:15:53Z</dcterms:modified>
</cp:coreProperties>
</file>