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656" r:id="rId2"/>
    <p:sldMasterId id="2147483657" r:id="rId3"/>
  </p:sldMasterIdLst>
  <p:notesMasterIdLst>
    <p:notesMasterId r:id="rId28"/>
  </p:notesMasterIdLst>
  <p:handoutMasterIdLst>
    <p:handoutMasterId r:id="rId29"/>
  </p:handoutMasterIdLst>
  <p:sldIdLst>
    <p:sldId id="482" r:id="rId4"/>
    <p:sldId id="484" r:id="rId5"/>
    <p:sldId id="485" r:id="rId6"/>
    <p:sldId id="486" r:id="rId7"/>
    <p:sldId id="506" r:id="rId8"/>
    <p:sldId id="489" r:id="rId9"/>
    <p:sldId id="487" r:id="rId10"/>
    <p:sldId id="508" r:id="rId11"/>
    <p:sldId id="490" r:id="rId12"/>
    <p:sldId id="507" r:id="rId13"/>
    <p:sldId id="491" r:id="rId14"/>
    <p:sldId id="493" r:id="rId15"/>
    <p:sldId id="509" r:id="rId16"/>
    <p:sldId id="494" r:id="rId17"/>
    <p:sldId id="496" r:id="rId18"/>
    <p:sldId id="497" r:id="rId19"/>
    <p:sldId id="498" r:id="rId20"/>
    <p:sldId id="499" r:id="rId21"/>
    <p:sldId id="500" r:id="rId22"/>
    <p:sldId id="501" r:id="rId23"/>
    <p:sldId id="502" r:id="rId24"/>
    <p:sldId id="503" r:id="rId25"/>
    <p:sldId id="510" r:id="rId26"/>
    <p:sldId id="511" r:id="rId27"/>
  </p:sldIdLst>
  <p:sldSz cx="9906000" cy="6858000" type="A4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000099"/>
    <a:srgbClr val="FFFF66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6593" autoAdjust="0"/>
  </p:normalViewPr>
  <p:slideViewPr>
    <p:cSldViewPr>
      <p:cViewPr>
        <p:scale>
          <a:sx n="75" d="100"/>
          <a:sy n="75" d="100"/>
        </p:scale>
        <p:origin x="-930" y="-8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706"/>
    </p:cViewPr>
  </p:sorterViewPr>
  <p:notesViewPr>
    <p:cSldViewPr>
      <p:cViewPr>
        <p:scale>
          <a:sx n="100" d="100"/>
          <a:sy n="100" d="100"/>
        </p:scale>
        <p:origin x="-1584" y="780"/>
      </p:cViewPr>
      <p:guideLst>
        <p:guide orient="horz" pos="3104"/>
        <p:guide pos="211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179" cy="46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3" tIns="46206" rIns="92413" bIns="46206" numCol="1" anchor="t" anchorCtr="0" compatLnSpc="1">
            <a:prstTxWarp prst="textNoShape">
              <a:avLst/>
            </a:prstTxWarp>
          </a:bodyPr>
          <a:lstStyle>
            <a:lvl1pPr defTabSz="925345">
              <a:defRPr sz="120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476" y="0"/>
            <a:ext cx="2929178" cy="46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3" tIns="46206" rIns="92413" bIns="46206" numCol="1" anchor="t" anchorCtr="0" compatLnSpc="1">
            <a:prstTxWarp prst="textNoShape">
              <a:avLst/>
            </a:prstTxWarp>
          </a:bodyPr>
          <a:lstStyle>
            <a:lvl1pPr algn="r" defTabSz="925345">
              <a:defRPr sz="120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2818"/>
            <a:ext cx="2929179" cy="46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3" tIns="46206" rIns="92413" bIns="46206" numCol="1" anchor="b" anchorCtr="0" compatLnSpc="1">
            <a:prstTxWarp prst="textNoShape">
              <a:avLst/>
            </a:prstTxWarp>
          </a:bodyPr>
          <a:lstStyle>
            <a:lvl1pPr defTabSz="925345">
              <a:defRPr sz="120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476" y="9392818"/>
            <a:ext cx="2929178" cy="46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13" tIns="46206" rIns="92413" bIns="46206" numCol="1" anchor="b" anchorCtr="0" compatLnSpc="1">
            <a:prstTxWarp prst="textNoShape">
              <a:avLst/>
            </a:prstTxWarp>
          </a:bodyPr>
          <a:lstStyle>
            <a:lvl1pPr algn="r" defTabSz="925345">
              <a:defRPr sz="1200">
                <a:latin typeface="Arial Black" pitchFamily="34" charset="0"/>
              </a:defRPr>
            </a:lvl1pPr>
          </a:lstStyle>
          <a:p>
            <a:fld id="{5837733B-27C7-40E4-8BC4-8B25965953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1790" cy="49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8" tIns="45600" rIns="91198" bIns="45600" numCol="1" anchor="t" anchorCtr="0" compatLnSpc="1">
            <a:prstTxWarp prst="textNoShape">
              <a:avLst/>
            </a:prstTxWarp>
          </a:bodyPr>
          <a:lstStyle>
            <a:lvl1pPr defTabSz="914291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510" y="0"/>
            <a:ext cx="2911790" cy="49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8" tIns="45600" rIns="91198" bIns="45600" numCol="1" anchor="t" anchorCtr="0" compatLnSpc="1">
            <a:prstTxWarp prst="textNoShape">
              <a:avLst/>
            </a:prstTxWarp>
          </a:bodyPr>
          <a:lstStyle>
            <a:lvl1pPr algn="r" defTabSz="914291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87388" y="738188"/>
            <a:ext cx="5340350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301" y="4682207"/>
            <a:ext cx="4925699" cy="443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8" tIns="45600" rIns="91198" bIns="456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1256"/>
            <a:ext cx="2911790" cy="49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8" tIns="45600" rIns="91198" bIns="45600" numCol="1" anchor="b" anchorCtr="0" compatLnSpc="1">
            <a:prstTxWarp prst="textNoShape">
              <a:avLst/>
            </a:prstTxWarp>
          </a:bodyPr>
          <a:lstStyle>
            <a:lvl1pPr defTabSz="914291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510" y="9361256"/>
            <a:ext cx="2911790" cy="49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98" tIns="45600" rIns="91198" bIns="45600" numCol="1" anchor="b" anchorCtr="0" compatLnSpc="1">
            <a:prstTxWarp prst="textNoShape">
              <a:avLst/>
            </a:prstTxWarp>
          </a:bodyPr>
          <a:lstStyle>
            <a:lvl1pPr algn="r" defTabSz="914291">
              <a:defRPr sz="1200">
                <a:latin typeface="Times New Roman" pitchFamily="18" charset="0"/>
              </a:defRPr>
            </a:lvl1pPr>
          </a:lstStyle>
          <a:p>
            <a:fld id="{BD5FFC3C-4531-44E6-A1D7-9E318A62120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50ABD9-60D0-402F-953E-D785F5E2DB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78921B-F5C9-4136-856E-682AD3A256C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3A83B8-933C-4C1E-A092-BEF389A4817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D754B-CD06-4FCC-A14E-C24FF44CCDD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FF84A6-B4D2-402B-B747-C9607A5DDB3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5C023B-187D-4229-8A45-858411A7443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C022A8-9A24-413C-9F51-2A5C3757E1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D900F5-87DB-4B72-A400-87376C777B5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91E109-F1F4-4D40-A912-24CBFFFAFA4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01937-1508-4E4B-9106-C63E5A344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673EC-AE67-4606-ADAF-730AEBBFD4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5500" y="274638"/>
            <a:ext cx="2228850" cy="5808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950" y="274638"/>
            <a:ext cx="6534150" cy="5808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A3F9F-C7EE-417B-98DA-EAB34FE804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A9F3-C253-4FA0-BB95-0A87E41F7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B20DD-93BA-4293-BDFB-39145E396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B8182-2883-4670-97C7-7B40E78EB0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950" y="1268413"/>
            <a:ext cx="4381500" cy="4814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268413"/>
            <a:ext cx="4381500" cy="4814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B3EDD-0AEB-4088-B2C9-FE6618A7D0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61DF-42EF-4D33-99A3-E99C979994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C2CA8-BA0F-4230-A570-4DDEF2B5E9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F4648-9852-4D42-B520-EFD16AA883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1B61C-6EDA-4E0D-A4B5-4DD66C5A7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C460B-1EF3-4309-9454-ABC9FF2283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40FA0-F5A4-400F-B8C1-5B59070403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05D32-2D95-4356-AEAC-A2B66A3F2C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5500" y="274638"/>
            <a:ext cx="2228850" cy="5808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950" y="274638"/>
            <a:ext cx="6534150" cy="5808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A8E1A-5F6D-4E47-A614-080A19203F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BD887-81DA-442B-BEF2-528C6FFCBA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840F-61C6-409B-A5A4-3E35CDEE9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610C-F5D9-4C77-8511-1E4B274CFE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268413"/>
            <a:ext cx="43815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68413"/>
            <a:ext cx="43815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668C4-6812-41FB-9FA4-77C27F0392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718F7-5A72-45C7-92A3-32CBC74D0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11CE-8886-4010-8723-3A80237A8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66FB5-4113-44FC-A139-9E077711DF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496F0-46F2-4770-A6C6-637288ACA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51814-8311-4A9B-AFEC-76FD35E7BF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6FC4A-13A4-4638-9DDF-C7BADFAE0F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559C9-06D7-4B2F-8B03-371C0AF9FF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37AC2-E5D3-41B2-BB3E-E806E6CA3D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650" y="274638"/>
            <a:ext cx="7704138" cy="9223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268413"/>
            <a:ext cx="89154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371B9132-4B5F-4F7C-8D6D-24BF054E4C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950" y="1268413"/>
            <a:ext cx="4381500" cy="4814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2850" y="1268413"/>
            <a:ext cx="4381500" cy="48148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E67ED-C0C1-4554-9A33-F143EF767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DB661-8A62-4106-97B8-367DDA0E7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992E6-7A42-4650-AF9B-751A6C7E51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571EE-4560-4E8F-847D-6D5982983F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F8F3D-68C3-45A5-B52B-AD3E8AF878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A26C0-7C86-46D6-8FF6-1C3CC6DEBC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99">
                <a:gamma/>
                <a:shade val="46275"/>
                <a:invGamma/>
              </a:srgbClr>
            </a:gs>
            <a:gs pos="50000">
              <a:srgbClr val="000099"/>
            </a:gs>
            <a:gs pos="100000">
              <a:srgbClr val="000099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5213" y="274638"/>
            <a:ext cx="79914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1268413"/>
            <a:ext cx="8915400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81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381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632282D1-9FED-43C4-AEFB-5B59EEA2856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81959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42988" cy="1052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99">
                <a:gamma/>
                <a:shade val="46275"/>
                <a:invGamma/>
              </a:srgbClr>
            </a:gs>
            <a:gs pos="50000">
              <a:srgbClr val="000099"/>
            </a:gs>
            <a:gs pos="100000">
              <a:srgbClr val="000099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6650" y="274638"/>
            <a:ext cx="79200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1268413"/>
            <a:ext cx="8915400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1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51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451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fld id="{0342E637-57D0-49BE-9929-61BB713374C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51593" name="Picture 9" descr="bul-pho-2007-04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065213" cy="10652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99">
                <a:gamma/>
                <a:shade val="46275"/>
                <a:invGamma/>
              </a:srgbClr>
            </a:gs>
            <a:gs pos="50000">
              <a:srgbClr val="000099"/>
            </a:gs>
            <a:gs pos="100000">
              <a:srgbClr val="000099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6650" y="274638"/>
            <a:ext cx="77041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268413"/>
            <a:ext cx="89154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6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66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T. Eriksson CERN BE/OP</a:t>
            </a:r>
          </a:p>
        </p:txBody>
      </p:sp>
      <p:sp>
        <p:nvSpPr>
          <p:cNvPr id="466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fld id="{3C5ED193-9C6C-4F12-8161-E0A2C9CC396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66952" name="Picture 8" descr="LogoAD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36650" cy="10048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</a:t>
            </a:r>
            <a:br>
              <a:rPr lang="en-US" dirty="0" smtClean="0"/>
            </a:br>
            <a:r>
              <a:rPr lang="en-US" dirty="0" smtClean="0"/>
              <a:t>Outlook for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D887-81DA-442B-BEF2-528C6FFCBA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Beamline</a:t>
            </a:r>
            <a:r>
              <a:rPr lang="en-US" sz="3200" dirty="0" smtClean="0"/>
              <a:t> schedule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Final layout/optics					1 Sept 09</a:t>
            </a:r>
          </a:p>
          <a:p>
            <a:r>
              <a:rPr lang="en-US" sz="2000" dirty="0" smtClean="0"/>
              <a:t>Final mechanical design + drawings			1 Nov 09</a:t>
            </a:r>
          </a:p>
          <a:p>
            <a:r>
              <a:rPr lang="en-US" sz="2000" dirty="0" smtClean="0"/>
              <a:t>Vacuum chamber fabrication				1/11/2009 -1/3/2010</a:t>
            </a:r>
          </a:p>
          <a:p>
            <a:r>
              <a:rPr lang="en-US" sz="2000" dirty="0" smtClean="0"/>
              <a:t>Magnet </a:t>
            </a:r>
            <a:r>
              <a:rPr lang="en-US" sz="2000" dirty="0" smtClean="0"/>
              <a:t>refurbishing/tests		</a:t>
            </a:r>
            <a:r>
              <a:rPr lang="en-US" sz="2000" dirty="0" smtClean="0"/>
              <a:t>		=&gt;1/3/2010</a:t>
            </a:r>
          </a:p>
          <a:p>
            <a:r>
              <a:rPr lang="en-US" sz="2000" dirty="0" smtClean="0"/>
              <a:t>Power converter refurbish/purchase			</a:t>
            </a:r>
            <a:r>
              <a:rPr lang="en-US" sz="2000" dirty="0" smtClean="0"/>
              <a:t>2009/2010</a:t>
            </a:r>
            <a:endParaRPr lang="en-US" sz="2000" dirty="0" smtClean="0"/>
          </a:p>
          <a:p>
            <a:r>
              <a:rPr lang="en-US" sz="2000" dirty="0" smtClean="0"/>
              <a:t>MWPC/GEM tests					=&gt;1/11/2009</a:t>
            </a:r>
          </a:p>
          <a:p>
            <a:r>
              <a:rPr lang="en-US" sz="2000" dirty="0" smtClean="0"/>
              <a:t>Installation: 						shutdown 09/10</a:t>
            </a:r>
          </a:p>
          <a:p>
            <a:pPr lvl="1"/>
            <a:r>
              <a:rPr lang="en-US" sz="1600" dirty="0" smtClean="0"/>
              <a:t>MWPC electronics (started Aug .09)			</a:t>
            </a:r>
            <a:r>
              <a:rPr lang="en-US" sz="2000" dirty="0" smtClean="0"/>
              <a:t>+ during 2010 run</a:t>
            </a:r>
            <a:endParaRPr lang="en-US" sz="1600" dirty="0" smtClean="0"/>
          </a:p>
          <a:p>
            <a:pPr lvl="1"/>
            <a:r>
              <a:rPr lang="en-US" sz="1600" dirty="0" smtClean="0"/>
              <a:t>MWPC chambers</a:t>
            </a:r>
          </a:p>
          <a:p>
            <a:pPr lvl="1"/>
            <a:r>
              <a:rPr lang="en-US" sz="1600" dirty="0" smtClean="0"/>
              <a:t>Vacuum chambers/equipment</a:t>
            </a:r>
          </a:p>
          <a:p>
            <a:pPr lvl="1"/>
            <a:r>
              <a:rPr lang="en-US" sz="1600" dirty="0" smtClean="0"/>
              <a:t>Magnets</a:t>
            </a:r>
          </a:p>
          <a:p>
            <a:pPr lvl="1"/>
            <a:r>
              <a:rPr lang="en-US" sz="1600" dirty="0" smtClean="0"/>
              <a:t>Power converters/cabling/controls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840F-61C6-409B-A5A4-3E35CDEE92B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99116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81100" y="285728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Progress: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Shutdown 2010, phase 1: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Finish all installation work inside AD ring enclosure before startup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During 2010 run, phase 2: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Installation in DEM-zone (access ok)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Equipment tests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6" name="Picture 2" descr="C:\Documents and Settings\tommy\My Documents\Pictures\AEGIS\2010-02-10\P1000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2" y="142852"/>
            <a:ext cx="4572032" cy="60960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3844" y="1214422"/>
            <a:ext cx="371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Removal of 20T concrete pillar supporting ATRAP2 positron accumulator zone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Replaced by metallic structure to make space for AEGIS equipment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It went well…….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/>
            <a:r>
              <a:rPr lang="en-US" b="1" dirty="0" smtClean="0"/>
              <a:t> SPSC request:</a:t>
            </a:r>
          </a:p>
          <a:p>
            <a:pPr marL="457200" indent="-457200" eaLnBrk="1" hangingPunct="1">
              <a:buFont typeface="Arial" charset="0"/>
              <a:buNone/>
            </a:pPr>
            <a:endParaRPr lang="en-US" b="1" dirty="0" smtClean="0"/>
          </a:p>
          <a:p>
            <a:pPr marL="457200" indent="-457200"/>
            <a:r>
              <a:rPr lang="en-US" sz="2400" dirty="0" smtClean="0"/>
              <a:t>We have already identified 2 points which will require some attention, namely:</a:t>
            </a:r>
          </a:p>
          <a:p>
            <a:pPr marL="457200" indent="-457200"/>
            <a:r>
              <a:rPr lang="en-US" sz="2400" dirty="0" smtClean="0"/>
              <a:t>- a better quantification of the gains for the experiments,  with some real practical examples for each of them ;</a:t>
            </a:r>
          </a:p>
          <a:p>
            <a:pPr marL="457200" indent="-457200"/>
            <a:r>
              <a:rPr lang="en-US" sz="2400" dirty="0" smtClean="0">
                <a:solidFill>
                  <a:srgbClr val="FFFF00"/>
                </a:solidFill>
              </a:rPr>
              <a:t>- the implications of an improved AD on the experimental area in order to be able to host more experiments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Eriksson CERN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840F-61C6-409B-A5A4-3E35CDEE92B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868362"/>
          </a:xfrm>
        </p:spPr>
        <p:txBody>
          <a:bodyPr/>
          <a:lstStyle/>
          <a:p>
            <a:pPr eaLnBrk="1" hangingPunct="1"/>
            <a:r>
              <a:rPr lang="en-US" sz="3600" b="1" smtClean="0"/>
              <a:t>ELENA location</a:t>
            </a:r>
            <a:endParaRPr lang="en-US" sz="36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3CB5B-1E00-44C9-82B7-FB9D1772D62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14342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/>
            <a:endParaRPr lang="en-US" b="1" dirty="0" smtClean="0"/>
          </a:p>
          <a:p>
            <a:pPr marL="457200" indent="-457200" eaLnBrk="1" hangingPunct="1">
              <a:buFontTx/>
              <a:buNone/>
            </a:pPr>
            <a:r>
              <a:rPr lang="en-US" b="1" dirty="0" smtClean="0"/>
              <a:t>     </a:t>
            </a:r>
          </a:p>
          <a:p>
            <a:pPr marL="838200" lvl="1" indent="-381000"/>
            <a:r>
              <a:rPr lang="en-US" dirty="0" smtClean="0"/>
              <a:t>Building 193</a:t>
            </a:r>
            <a:endParaRPr lang="en-US" sz="2400" dirty="0" smtClean="0"/>
          </a:p>
          <a:p>
            <a:pPr marL="838200" lvl="1" indent="-381000" eaLnBrk="1" hangingPunct="1"/>
            <a:r>
              <a:rPr lang="en-US" dirty="0" smtClean="0"/>
              <a:t>Building 181</a:t>
            </a:r>
          </a:p>
          <a:p>
            <a:pPr marL="838200" lvl="1" indent="-381000" eaLnBrk="1" hangingPunct="1"/>
            <a:r>
              <a:rPr lang="en-US" dirty="0" smtClean="0"/>
              <a:t>New building</a:t>
            </a:r>
          </a:p>
          <a:p>
            <a:pPr marL="838200" lvl="1" indent="-381000" eaLnBrk="1" hangingPunct="1"/>
            <a:r>
              <a:rPr lang="en-US" dirty="0" smtClean="0"/>
              <a:t>Conclusion</a:t>
            </a:r>
          </a:p>
          <a:p>
            <a:pPr marL="838200" lvl="1" indent="-381000" eaLnBrk="1" hangingPunct="1"/>
            <a:endParaRPr lang="en-US" dirty="0" smtClean="0"/>
          </a:p>
          <a:p>
            <a:pPr marL="457200" indent="-457200" eaLnBrk="1" hangingPunct="1"/>
            <a:endParaRPr lang="en-US" sz="2800" dirty="0" smtClean="0"/>
          </a:p>
          <a:p>
            <a:pPr marL="457200" indent="-45720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939800"/>
          </a:xfrm>
        </p:spPr>
        <p:txBody>
          <a:bodyPr/>
          <a:lstStyle/>
          <a:p>
            <a:pPr eaLnBrk="1" hangingPunct="1"/>
            <a:r>
              <a:rPr lang="en-US" b="1" smtClean="0"/>
              <a:t>   </a:t>
            </a:r>
            <a:r>
              <a:rPr lang="en-US" sz="3600" b="1" smtClean="0"/>
              <a:t>ELENA location 1: Initial place</a:t>
            </a:r>
            <a:endParaRPr lang="en-US" sz="3600" smtClean="0"/>
          </a:p>
        </p:txBody>
      </p:sp>
      <p:pic>
        <p:nvPicPr>
          <p:cNvPr id="16386" name="Content Placeholder 7" descr="AD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38963" y="1600201"/>
            <a:ext cx="6628077" cy="4525963"/>
          </a:xfrm>
        </p:spPr>
      </p:pic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E4D22-2A97-4FEF-9737-09A7CE0FCB1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868362"/>
          </a:xfrm>
        </p:spPr>
        <p:txBody>
          <a:bodyPr/>
          <a:lstStyle/>
          <a:p>
            <a:pPr eaLnBrk="1" hangingPunct="1"/>
            <a:r>
              <a:rPr lang="en-US" sz="3600" b="1" smtClean="0"/>
              <a:t>ELENA location 1: Initial place</a:t>
            </a:r>
            <a:endParaRPr lang="en-US" sz="36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96EC83-7752-4FEB-A6DD-AA1144520BE1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18438" name="Content Placeholder 7"/>
          <p:cNvSpPr>
            <a:spLocks noGrp="1"/>
          </p:cNvSpPr>
          <p:nvPr>
            <p:ph idx="1"/>
          </p:nvPr>
        </p:nvSpPr>
        <p:spPr>
          <a:xfrm>
            <a:off x="0" y="1412876"/>
            <a:ext cx="9906000" cy="5445125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Short transfer lines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Few new magnets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Lowest cost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No AD ring modifications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No change for the present experimental zone (low and high       energies possible)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New experimental zone at low energy obtained with some   difficulty (transfer line + shielding under user barrack, access)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/>
              <a:t>o Modification of ASACUSA experimental zone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- Tight space (no upgrade possible, difficulties for ELENA installation           and access)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- 4 kicker modules instead of 2 to move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- Difficult to modify shielding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- Perturbations to 4 users during installation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2400" dirty="0" smtClean="0">
              <a:solidFill>
                <a:schemeClr val="accent2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1100" dirty="0" smtClean="0"/>
              <a:t>      </a:t>
            </a:r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marL="838200" lvl="1" indent="-381000" eaLnBrk="1" hangingPunct="1">
              <a:lnSpc>
                <a:spcPct val="80000"/>
              </a:lnSpc>
            </a:pPr>
            <a:endParaRPr lang="en-US" sz="1500" dirty="0" smtClean="0"/>
          </a:p>
          <a:p>
            <a:pPr marL="457200" indent="-457200" eaLnBrk="1" hangingPunct="1">
              <a:lnSpc>
                <a:spcPct val="80000"/>
              </a:lnSpc>
            </a:pPr>
            <a:endParaRPr lang="en-US" sz="1500" dirty="0" smtClean="0"/>
          </a:p>
          <a:p>
            <a:pPr marL="457200" indent="-457200" eaLnBrk="1" hangingPunct="1"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052512" y="274638"/>
            <a:ext cx="8853488" cy="868362"/>
          </a:xfrm>
        </p:spPr>
        <p:txBody>
          <a:bodyPr/>
          <a:lstStyle/>
          <a:p>
            <a:pPr eaLnBrk="1" hangingPunct="1"/>
            <a:r>
              <a:rPr lang="en-US" b="1" smtClean="0"/>
              <a:t> </a:t>
            </a:r>
            <a:r>
              <a:rPr lang="en-US" sz="3600" b="1" smtClean="0"/>
              <a:t>ELENA location 2: New place in Bldg193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7C8BD-68D3-43D6-AE2A-6E1DF035561F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pic>
        <p:nvPicPr>
          <p:cNvPr id="20486" name="Content Placeholder 9" descr="AD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12156" y="1214439"/>
            <a:ext cx="6500813" cy="5051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1052512" y="274638"/>
            <a:ext cx="8853488" cy="868362"/>
          </a:xfrm>
        </p:spPr>
        <p:txBody>
          <a:bodyPr/>
          <a:lstStyle/>
          <a:p>
            <a:pPr eaLnBrk="1" hangingPunct="1"/>
            <a:r>
              <a:rPr lang="en-US" sz="3600" b="1" smtClean="0"/>
              <a:t>ELENA location 2: New place in Bldg193</a:t>
            </a:r>
            <a:endParaRPr lang="en-US" sz="36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A7544A-E9D1-4581-B80D-4A5FE11260AD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22534" name="Content Placeholder 7"/>
          <p:cNvSpPr>
            <a:spLocks noGrp="1"/>
          </p:cNvSpPr>
          <p:nvPr>
            <p:ph idx="1"/>
          </p:nvPr>
        </p:nvSpPr>
        <p:spPr>
          <a:xfrm>
            <a:off x="0" y="1600200"/>
            <a:ext cx="9906000" cy="52578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endParaRPr lang="en-US" sz="2500" dirty="0" smtClean="0"/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Plenty of space (future upgrade possible)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Easy access (no particular re-arrangement in AD hall needed)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No perturbation to existing ejection lines and shielding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New experimental zone at low energy possible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No change for the present experimental zone (low and high energies possible)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Simple transfer line to new zone</a:t>
            </a:r>
          </a:p>
          <a:p>
            <a:pPr marL="457200" indent="-457200" eaLnBrk="1" hangingPunct="1">
              <a:lnSpc>
                <a:spcPct val="80000"/>
              </a:lnSpc>
            </a:pPr>
            <a:endParaRPr lang="en-US" sz="2500" dirty="0" smtClean="0">
              <a:solidFill>
                <a:schemeClr val="hlink"/>
              </a:solidFill>
            </a:endParaRP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C00000"/>
                </a:solidFill>
              </a:rPr>
              <a:t>- Move racks, new cabling – cost?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C00000"/>
                </a:solidFill>
              </a:rPr>
              <a:t>- New low energy septum magnet (+kicker?) 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C00000"/>
                </a:solidFill>
              </a:rPr>
              <a:t>- Long 100keV transfer line (stability?)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endParaRPr lang="en-US" sz="25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1315641" y="274638"/>
            <a:ext cx="8095059" cy="868362"/>
          </a:xfrm>
        </p:spPr>
        <p:txBody>
          <a:bodyPr/>
          <a:lstStyle/>
          <a:p>
            <a:pPr eaLnBrk="1" hangingPunct="1"/>
            <a:r>
              <a:rPr lang="en-US" sz="3600" b="1" smtClean="0"/>
              <a:t>ELENA location 3: Building 181</a:t>
            </a:r>
            <a:endParaRPr lang="en-US" sz="36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EC3C4A-0AE1-4D6A-8A88-56EF46B06F2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pic>
        <p:nvPicPr>
          <p:cNvPr id="24582" name="Content Placeholder 8" descr="AD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813" y="1214438"/>
            <a:ext cx="7661672" cy="513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488" y="214290"/>
            <a:ext cx="643472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214422"/>
            <a:ext cx="31432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Key </a:t>
            </a:r>
            <a:r>
              <a:rPr lang="en-US" sz="2800" b="1" dirty="0" smtClean="0">
                <a:solidFill>
                  <a:schemeClr val="bg1"/>
                </a:solidFill>
              </a:rPr>
              <a:t>dates for 2010 run:</a:t>
            </a:r>
            <a:endParaRPr lang="en-US" sz="2800" b="1" dirty="0" smtClean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22/3 start of HW-tests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12/4 start s-u with beam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10/5 Start of physics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	  </a:t>
            </a:r>
            <a:r>
              <a:rPr lang="en-US" sz="3200" b="1" dirty="0" smtClean="0">
                <a:solidFill>
                  <a:schemeClr val="bg1"/>
                </a:solidFill>
              </a:rPr>
              <a:t>=&gt;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28 weeks of physics scheduled  (4600 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1315641" y="274638"/>
            <a:ext cx="8095059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ELENA location 3: Building 181</a:t>
            </a:r>
            <a:endParaRPr lang="en-US" sz="3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61791-8510-4E94-AC7C-1A67FF606ABE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26630" name="Content Placeholder 7"/>
          <p:cNvSpPr>
            <a:spLocks noGrp="1"/>
          </p:cNvSpPr>
          <p:nvPr>
            <p:ph idx="1"/>
          </p:nvPr>
        </p:nvSpPr>
        <p:spPr>
          <a:xfrm>
            <a:off x="0" y="1428750"/>
            <a:ext cx="9906000" cy="5429250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92D050"/>
                </a:solidFill>
              </a:rPr>
              <a:t>+ Space for future upgrade and a new e+ source (1000m2 or more, max. 2600m2)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92D050"/>
                </a:solidFill>
              </a:rPr>
              <a:t>+ Keep high energy experiments in Bldg 193 and low energy experiments in new  location 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92D050"/>
                </a:solidFill>
              </a:rPr>
              <a:t>+ No modifications in AD ring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92D050"/>
                </a:solidFill>
              </a:rPr>
              <a:t>+ Several new experimental zones at low energy possible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92D050"/>
                </a:solidFill>
              </a:rPr>
              <a:t>+ No perturbation to existing experiments during ELENA construction and commissioning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- Very long 5MeV beam line, expensive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- Civil engineering work (&gt;100m long new tunnel, max. 10% slope) – expensive (cost of about 8-10 MCHF) 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- Long downtime for moving and restarting experiments (+6 months?)</a:t>
            </a:r>
          </a:p>
          <a:p>
            <a:pPr marL="457200" indent="-457200" eaLnBrk="1" hangingPunct="1">
              <a:lnSpc>
                <a:spcPct val="90000"/>
              </a:lnSpc>
            </a:pPr>
            <a:r>
              <a:rPr lang="en-US" sz="2200" dirty="0" smtClean="0">
                <a:solidFill>
                  <a:srgbClr val="C00000"/>
                </a:solidFill>
              </a:rPr>
              <a:t>- Bldg 181 presently used for other activities (LHC magnet assembly press, workshops, clean room)</a:t>
            </a:r>
          </a:p>
          <a:p>
            <a:pPr marL="457200" indent="-457200" eaLnBrk="1" hangingPunct="1">
              <a:buFont typeface="Arial" charset="0"/>
              <a:buNone/>
            </a:pPr>
            <a:endParaRPr lang="en-US" sz="22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ELENA location 4: New Building</a:t>
            </a:r>
            <a:endParaRPr lang="en-US" sz="3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2AA03-FAB4-4C5E-BFFF-22F3814B6759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pic>
        <p:nvPicPr>
          <p:cNvPr id="28678" name="Content Placeholder 9" descr="AD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60861" y="1214438"/>
            <a:ext cx="8098498" cy="5072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906000" cy="868362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ELENA location 4: New Building</a:t>
            </a:r>
            <a:endParaRPr lang="en-US" sz="3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IEFC 11/2/2010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DFFB62-6BA2-40C6-B608-741F489E5B7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30726" name="Content Placeholder 7"/>
          <p:cNvSpPr>
            <a:spLocks noGrp="1"/>
          </p:cNvSpPr>
          <p:nvPr>
            <p:ph idx="1"/>
          </p:nvPr>
        </p:nvSpPr>
        <p:spPr>
          <a:xfrm>
            <a:off x="0" y="1357313"/>
            <a:ext cx="9906000" cy="5500687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2500" dirty="0" smtClean="0"/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Plenty of space for future upgrade and for a new e+ source (better layout, 2200 m2)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Keep high energy experiments in Bldg 193 and low energy experiments in new  location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Short new 5MeV extraction beam line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No modifications in AD ring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Several new experimental zones at low energy possible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92D050"/>
                </a:solidFill>
              </a:rPr>
              <a:t>+ No perturbation to existing experiments during ELENA construction and commissioning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C00000"/>
                </a:solidFill>
              </a:rPr>
              <a:t>- New expensive building (cost of about 15-20 MCHF and delay of the project by about 1.5 years)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500" dirty="0" smtClean="0">
                <a:solidFill>
                  <a:srgbClr val="C00000"/>
                </a:solidFill>
              </a:rPr>
              <a:t>- Long downtime for moving and restarting experiments (+6 months?)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endParaRPr lang="en-US" sz="25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Conclusion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Plenty of space (future upgrade possible)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New experimental zone at low energy possible with a very simple transfer line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Easy access (no particular re-arrangement in AD hall needed)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No perturbation to existing ejection lines and shielding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92D050"/>
                </a:solidFill>
              </a:rPr>
              <a:t>+ No change of the present experimental zone (low and high energies possible)</a:t>
            </a:r>
          </a:p>
          <a:p>
            <a:pPr marL="457200" indent="-457200" eaLnBrk="1" hangingPunct="1">
              <a:lnSpc>
                <a:spcPct val="80000"/>
              </a:lnSpc>
            </a:pPr>
            <a:endParaRPr lang="en-US" sz="2400" dirty="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marL="457200" indent="-457200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FFFF00"/>
                </a:solidFill>
              </a:rPr>
              <a:t>Many advantages, small number of disadvantages show that  location 2 is very attractive and very elegant place to put ELENA.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840F-61C6-409B-A5A4-3E35CDEE92B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ELENA location 2: New place in Bldg193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A11CE-8886-4010-8723-3A80237A807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Content Placeholder 9" descr="AD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2156" y="1214439"/>
            <a:ext cx="6500813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66786" y="1357298"/>
            <a:ext cx="828680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>
                <a:solidFill>
                  <a:schemeClr val="bg1"/>
                </a:solidFill>
              </a:rPr>
              <a:t>Experimental </a:t>
            </a:r>
            <a:r>
              <a:rPr lang="en-US" sz="3200" b="1" dirty="0" smtClean="0">
                <a:solidFill>
                  <a:schemeClr val="bg1"/>
                </a:solidFill>
              </a:rPr>
              <a:t>requirements for 2010: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ACE: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2-3 </a:t>
            </a:r>
            <a:r>
              <a:rPr lang="en-US" b="1" dirty="0" smtClean="0">
                <a:solidFill>
                  <a:schemeClr val="bg1"/>
                </a:solidFill>
              </a:rPr>
              <a:t>* 24h periods mid-June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1 week 24h/24 in October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Single bunch ejection at 500 </a:t>
            </a:r>
            <a:r>
              <a:rPr lang="en-US" b="1" dirty="0" err="1" smtClean="0">
                <a:solidFill>
                  <a:schemeClr val="bg1"/>
                </a:solidFill>
              </a:rPr>
              <a:t>MeV</a:t>
            </a:r>
            <a:r>
              <a:rPr lang="en-US" b="1" dirty="0" smtClean="0">
                <a:solidFill>
                  <a:schemeClr val="bg1"/>
                </a:solidFill>
              </a:rPr>
              <a:t>/c (no e-cooling)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ALPHA, ATRAP: Single bunch ejection at 100 </a:t>
            </a:r>
            <a:r>
              <a:rPr lang="en-US" b="1" dirty="0" err="1" smtClean="0">
                <a:solidFill>
                  <a:schemeClr val="bg1"/>
                </a:solidFill>
              </a:rPr>
              <a:t>MeV</a:t>
            </a:r>
            <a:r>
              <a:rPr lang="en-US" b="1" dirty="0" smtClean="0">
                <a:solidFill>
                  <a:schemeClr val="bg1"/>
                </a:solidFill>
              </a:rPr>
              <a:t>/c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ASACUSA: Single and 6:ple ejection at 100 </a:t>
            </a:r>
            <a:r>
              <a:rPr lang="en-US" b="1" dirty="0" err="1" smtClean="0">
                <a:solidFill>
                  <a:schemeClr val="bg1"/>
                </a:solidFill>
              </a:rPr>
              <a:t>MeV</a:t>
            </a:r>
            <a:r>
              <a:rPr lang="en-US" b="1" dirty="0" smtClean="0">
                <a:solidFill>
                  <a:schemeClr val="bg1"/>
                </a:solidFill>
              </a:rPr>
              <a:t>/c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3*8 h shifts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AEGIS: No beam required in 2010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66786" y="100010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AEGIS	(AD-6)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2472" y="1714488"/>
            <a:ext cx="80724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Gravitational studies of </a:t>
            </a:r>
            <a:r>
              <a:rPr lang="en-US" sz="2800" dirty="0" err="1" smtClean="0">
                <a:solidFill>
                  <a:schemeClr val="bg1"/>
                </a:solidFill>
              </a:rPr>
              <a:t>Hbars</a:t>
            </a:r>
            <a:r>
              <a:rPr lang="en-US" sz="2800" dirty="0" smtClean="0">
                <a:solidFill>
                  <a:schemeClr val="bg1"/>
                </a:solidFill>
              </a:rPr>
              <a:t> produced in flight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Sharing of the DEM-zone with ACE (cell irradiation</a:t>
            </a:r>
            <a:r>
              <a:rPr lang="en-US" sz="2800" dirty="0" smtClean="0">
                <a:solidFill>
                  <a:schemeClr val="bg1"/>
                </a:solidFill>
              </a:rPr>
              <a:t>)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Fully approved in 2009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Installation and commissioning in 2010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First </a:t>
            </a:r>
            <a:r>
              <a:rPr lang="en-US" sz="2800" dirty="0" err="1" smtClean="0">
                <a:solidFill>
                  <a:schemeClr val="bg1"/>
                </a:solidFill>
              </a:rPr>
              <a:t>Pbar</a:t>
            </a:r>
            <a:r>
              <a:rPr lang="en-US" sz="2800" dirty="0" smtClean="0">
                <a:solidFill>
                  <a:schemeClr val="bg1"/>
                </a:solidFill>
              </a:rPr>
              <a:t> beams in </a:t>
            </a:r>
            <a:r>
              <a:rPr lang="en-US" sz="2800" dirty="0" smtClean="0">
                <a:solidFill>
                  <a:schemeClr val="bg1"/>
                </a:solidFill>
              </a:rPr>
              <a:t>2011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   =&gt; one more user to share the available </a:t>
            </a:r>
            <a:r>
              <a:rPr lang="en-US" sz="2800" dirty="0" err="1" smtClean="0">
                <a:solidFill>
                  <a:schemeClr val="bg1"/>
                </a:solidFill>
              </a:rPr>
              <a:t>Pbars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 descr="B1766254-9653-41C5-AE3B-FC01DF3A2EDE@ce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30" y="1000108"/>
            <a:ext cx="9382153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81100" y="214290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AEGIS schedule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38" y="1571612"/>
            <a:ext cx="832104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EGIS_lin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654" y="1142984"/>
            <a:ext cx="3486959" cy="23574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09992" y="357166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AEGIS </a:t>
            </a:r>
            <a:r>
              <a:rPr lang="en-US" dirty="0" err="1" smtClean="0">
                <a:solidFill>
                  <a:schemeClr val="bg1"/>
                </a:solidFill>
              </a:rPr>
              <a:t>beamline</a:t>
            </a:r>
            <a:r>
              <a:rPr lang="en-US" dirty="0" smtClean="0">
                <a:solidFill>
                  <a:schemeClr val="bg1"/>
                </a:solidFill>
              </a:rPr>
              <a:t> in AD and DEM zones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214422"/>
            <a:ext cx="316705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AEGIS </a:t>
            </a:r>
            <a:r>
              <a:rPr lang="en-US" dirty="0" err="1" smtClean="0">
                <a:solidFill>
                  <a:schemeClr val="bg1"/>
                </a:solidFill>
              </a:rPr>
              <a:t>beamline</a:t>
            </a:r>
            <a:r>
              <a:rPr lang="en-US" dirty="0" smtClean="0">
                <a:solidFill>
                  <a:schemeClr val="bg1"/>
                </a:solidFill>
              </a:rPr>
              <a:t> equipment: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Extension of </a:t>
            </a:r>
            <a:r>
              <a:rPr lang="en-US" dirty="0" err="1" smtClean="0">
                <a:solidFill>
                  <a:schemeClr val="bg1"/>
                </a:solidFill>
              </a:rPr>
              <a:t>beamline</a:t>
            </a:r>
            <a:r>
              <a:rPr lang="en-US" dirty="0" smtClean="0">
                <a:solidFill>
                  <a:schemeClr val="bg1"/>
                </a:solidFill>
              </a:rPr>
              <a:t> in DEM-zone used by ACE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Upgrade </a:t>
            </a:r>
            <a:r>
              <a:rPr lang="en-US" dirty="0" smtClean="0">
                <a:solidFill>
                  <a:schemeClr val="bg1"/>
                </a:solidFill>
              </a:rPr>
              <a:t>of MWPC:s in all ejection lines: GEM detectors + new electronics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167050" y="142852"/>
          <a:ext cx="642942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1285884"/>
                <a:gridCol w="1285884"/>
                <a:gridCol w="1285884"/>
                <a:gridCol w="642942"/>
                <a:gridCol w="642942"/>
              </a:tblGrid>
              <a:tr h="13146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Element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Type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Bl</a:t>
                      </a:r>
                      <a:r>
                        <a:rPr lang="en-US" sz="1200" i="1" baseline="0" dirty="0" smtClean="0"/>
                        <a:t> </a:t>
                      </a:r>
                      <a:r>
                        <a:rPr lang="en-US" sz="1200" i="1" dirty="0" smtClean="0"/>
                        <a:t>[Tm]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 [A]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Imax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DEM.DHV32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PSB Type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0.0081/0.0079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DEM.BHZ35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MEA43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0.175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60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DEM.DHV52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PSB Type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0.0081/0.0079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Type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K1 [m-2]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GL</a:t>
                      </a:r>
                      <a:r>
                        <a:rPr lang="en-US" sz="1200" i="1" baseline="0" dirty="0" smtClean="0"/>
                        <a:t> [T]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I[A]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Imax</a:t>
                      </a:r>
                      <a:endParaRPr lang="en-US" sz="1200" i="1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DEM.QN40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QTR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0.2548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0.091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DEM.QN50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QTR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0.5550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0.1981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</a:t>
                      </a:r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Power </a:t>
                      </a:r>
                      <a:endParaRPr lang="en-US" sz="1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converters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Element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Type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 nominal [A]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Imax [A]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DEM.DHZ32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LPSS 35V</a:t>
                      </a:r>
                      <a:r>
                        <a:rPr lang="en-US" sz="1200" baseline="0" dirty="0" smtClean="0"/>
                        <a:t> 24A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DEM.DVT32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LPSS 35V</a:t>
                      </a:r>
                      <a:r>
                        <a:rPr lang="en-US" sz="1200" baseline="0" dirty="0" smtClean="0"/>
                        <a:t> 24A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DEM.BHZ35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2*60V/100A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+-100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DEM.QN40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LPSS 18V 50A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DEM.QN50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LPSS 18V 50A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DEM.DHZ52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LPSS 35V</a:t>
                      </a:r>
                      <a:r>
                        <a:rPr lang="en-US" sz="1200" baseline="0" dirty="0" smtClean="0"/>
                        <a:t> 24A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DEM.DVT52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LPSS 35V</a:t>
                      </a:r>
                      <a:r>
                        <a:rPr lang="en-US" sz="1200" baseline="0" dirty="0" smtClean="0"/>
                        <a:t> 24A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+-24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MWPC/GEM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detectors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DEM.MWPC33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DEM.MWPC37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DEM.MWPC54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5350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Vacuum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equipment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5041" b="22215"/>
          <a:stretch>
            <a:fillRect/>
          </a:stretch>
        </p:blipFill>
        <p:spPr bwMode="auto">
          <a:xfrm>
            <a:off x="1452538" y="1000108"/>
            <a:ext cx="7326332" cy="513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IEFC 11/2/2010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Eriksson CERN BE/OP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FB5-4113-44FC-A139-9E077711DF8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38" y="928670"/>
            <a:ext cx="7239000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2_Custom Design 12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18101</TotalTime>
  <Words>1163</Words>
  <Application>Microsoft Office PowerPoint</Application>
  <PresentationFormat>A4 Paper (210x297 mm)</PresentationFormat>
  <Paragraphs>295</Paragraphs>
  <Slides>24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2_Custom Design</vt:lpstr>
      <vt:lpstr>3_Custom Design</vt:lpstr>
      <vt:lpstr>Custom Design</vt:lpstr>
      <vt:lpstr>AD Outlook for 2010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Beamline schedule</vt:lpstr>
      <vt:lpstr>Slide 11</vt:lpstr>
      <vt:lpstr>Slide 12</vt:lpstr>
      <vt:lpstr>ELENA </vt:lpstr>
      <vt:lpstr>ELENA location</vt:lpstr>
      <vt:lpstr>   ELENA location 1: Initial place</vt:lpstr>
      <vt:lpstr>ELENA location 1: Initial place</vt:lpstr>
      <vt:lpstr> ELENA location 2: New place in Bldg193</vt:lpstr>
      <vt:lpstr>ELENA location 2: New place in Bldg193</vt:lpstr>
      <vt:lpstr>ELENA location 3: Building 181</vt:lpstr>
      <vt:lpstr>ELENA location 3: Building 181</vt:lpstr>
      <vt:lpstr>ELENA location 4: New Building</vt:lpstr>
      <vt:lpstr>ELENA location 4: New Building</vt:lpstr>
      <vt:lpstr>Conclusion</vt:lpstr>
      <vt:lpstr>ELENA location 2: New place in Bldg193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– current status and outlook</dc:title>
  <dc:creator>tommy</dc:creator>
  <cp:lastModifiedBy>tommy</cp:lastModifiedBy>
  <cp:revision>420</cp:revision>
  <cp:lastPrinted>2001-09-12T14:18:05Z</cp:lastPrinted>
  <dcterms:created xsi:type="dcterms:W3CDTF">2003-10-20T15:14:36Z</dcterms:created>
  <dcterms:modified xsi:type="dcterms:W3CDTF">2010-02-11T10:04:18Z</dcterms:modified>
</cp:coreProperties>
</file>