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91" r:id="rId2"/>
    <p:sldId id="425" r:id="rId3"/>
    <p:sldId id="449" r:id="rId4"/>
    <p:sldId id="452" r:id="rId5"/>
    <p:sldId id="450" r:id="rId6"/>
    <p:sldId id="457" r:id="rId7"/>
    <p:sldId id="459" r:id="rId8"/>
    <p:sldId id="458" r:id="rId9"/>
    <p:sldId id="453" r:id="rId10"/>
    <p:sldId id="454" r:id="rId11"/>
    <p:sldId id="455" r:id="rId12"/>
    <p:sldId id="464" r:id="rId13"/>
    <p:sldId id="456" r:id="rId14"/>
    <p:sldId id="488" r:id="rId15"/>
    <p:sldId id="460" r:id="rId16"/>
    <p:sldId id="461" r:id="rId17"/>
    <p:sldId id="462" r:id="rId18"/>
    <p:sldId id="463" r:id="rId19"/>
    <p:sldId id="465" r:id="rId20"/>
    <p:sldId id="473" r:id="rId21"/>
    <p:sldId id="466" r:id="rId22"/>
    <p:sldId id="474" r:id="rId23"/>
    <p:sldId id="467" r:id="rId24"/>
    <p:sldId id="468" r:id="rId25"/>
    <p:sldId id="475" r:id="rId26"/>
    <p:sldId id="469" r:id="rId27"/>
    <p:sldId id="470" r:id="rId28"/>
    <p:sldId id="471" r:id="rId29"/>
    <p:sldId id="472" r:id="rId30"/>
    <p:sldId id="476" r:id="rId31"/>
    <p:sldId id="477" r:id="rId32"/>
    <p:sldId id="485" r:id="rId33"/>
    <p:sldId id="486" r:id="rId34"/>
    <p:sldId id="487" r:id="rId35"/>
    <p:sldId id="478" r:id="rId36"/>
    <p:sldId id="482" r:id="rId37"/>
    <p:sldId id="480" r:id="rId38"/>
    <p:sldId id="481" r:id="rId39"/>
    <p:sldId id="484" r:id="rId40"/>
  </p:sldIdLst>
  <p:sldSz cx="9906000" cy="6858000" type="A4"/>
  <p:notesSz cx="9601200" cy="7315200"/>
  <p:defaultTextStyle>
    <a:defPPr>
      <a:defRPr lang="en-US"/>
    </a:defPPr>
    <a:lvl1pPr algn="l" rtl="0" eaLnBrk="0" fontAlgn="base" hangingPunct="0">
      <a:spcBef>
        <a:spcPct val="50000"/>
      </a:spcBef>
      <a:spcAft>
        <a:spcPct val="0"/>
      </a:spcAft>
      <a:buChar char="•"/>
      <a:defRPr sz="1000" b="1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50000"/>
      </a:spcBef>
      <a:spcAft>
        <a:spcPct val="0"/>
      </a:spcAft>
      <a:buChar char="•"/>
      <a:defRPr sz="1000" b="1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50000"/>
      </a:spcBef>
      <a:spcAft>
        <a:spcPct val="0"/>
      </a:spcAft>
      <a:buChar char="•"/>
      <a:defRPr sz="1000" b="1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50000"/>
      </a:spcBef>
      <a:spcAft>
        <a:spcPct val="0"/>
      </a:spcAft>
      <a:buChar char="•"/>
      <a:defRPr sz="1000" b="1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50000"/>
      </a:spcBef>
      <a:spcAft>
        <a:spcPct val="0"/>
      </a:spcAft>
      <a:buChar char="•"/>
      <a:defRPr sz="1000" b="1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FFFF"/>
    <a:srgbClr val="DEE0E0"/>
    <a:srgbClr val="0234B2"/>
    <a:srgbClr val="66FFCC"/>
    <a:srgbClr val="003300"/>
    <a:srgbClr val="996633"/>
    <a:srgbClr val="FF8001"/>
    <a:srgbClr val="FF9933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37" autoAdjust="0"/>
    <p:restoredTop sz="91784" autoAdjust="0"/>
  </p:normalViewPr>
  <p:slideViewPr>
    <p:cSldViewPr>
      <p:cViewPr varScale="1">
        <p:scale>
          <a:sx n="97" d="100"/>
          <a:sy n="97" d="100"/>
        </p:scale>
        <p:origin x="-180" y="-84"/>
      </p:cViewPr>
      <p:guideLst>
        <p:guide orient="horz" pos="3408"/>
        <p:guide pos="1493"/>
      </p:guideLst>
    </p:cSldViewPr>
  </p:slideViewPr>
  <p:outlineViewPr>
    <p:cViewPr>
      <p:scale>
        <a:sx n="50" d="100"/>
        <a:sy n="50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4" d="100"/>
          <a:sy n="104" d="100"/>
        </p:scale>
        <p:origin x="-690" y="-84"/>
      </p:cViewPr>
      <p:guideLst>
        <p:guide orient="horz" pos="2305"/>
        <p:guide pos="302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718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99" tIns="45951" rIns="91899" bIns="45951" numCol="1" anchor="t" anchorCtr="0" compatLnSpc="1">
            <a:prstTxWarp prst="textNoShape">
              <a:avLst/>
            </a:prstTxWarp>
          </a:bodyPr>
          <a:lstStyle>
            <a:lvl1pPr defTabSz="919163"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34013" y="0"/>
            <a:ext cx="416718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99" tIns="45951" rIns="91899" bIns="45951" numCol="1" anchor="t" anchorCtr="0" compatLnSpc="1">
            <a:prstTxWarp prst="textNoShape">
              <a:avLst/>
            </a:prstTxWarp>
          </a:bodyPr>
          <a:lstStyle>
            <a:lvl1pPr algn="r" defTabSz="919163"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64363"/>
            <a:ext cx="41671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99" tIns="45951" rIns="91899" bIns="45951" numCol="1" anchor="b" anchorCtr="0" compatLnSpc="1">
            <a:prstTxWarp prst="textNoShape">
              <a:avLst/>
            </a:prstTxWarp>
          </a:bodyPr>
          <a:lstStyle>
            <a:lvl1pPr defTabSz="919163"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34013" y="6964363"/>
            <a:ext cx="41671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99" tIns="45951" rIns="91899" bIns="45951" numCol="1" anchor="b" anchorCtr="0" compatLnSpc="1">
            <a:prstTxWarp prst="textNoShape">
              <a:avLst/>
            </a:prstTxWarp>
          </a:bodyPr>
          <a:lstStyle>
            <a:lvl1pPr algn="r" defTabSz="919163"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E0958A4B-7F2A-4FB1-A1C3-887A496BCEA8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47975" y="574675"/>
            <a:ext cx="3906838" cy="27051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5713" y="3443288"/>
            <a:ext cx="7089775" cy="3363912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 lIns="89680" tIns="44839" rIns="89680" bIns="44839"/>
          <a:lstStyle/>
          <a:p>
            <a:pPr defTabSz="919163">
              <a:spcBef>
                <a:spcPct val="0"/>
              </a:spcBef>
            </a:pPr>
            <a:endParaRPr lang="en-GB" sz="24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5300" y="1600200"/>
            <a:ext cx="43815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29200" y="1600200"/>
            <a:ext cx="43815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5300" y="3938588"/>
            <a:ext cx="43815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3938588"/>
            <a:ext cx="43815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95300" y="274638"/>
            <a:ext cx="89154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White">
      <p:bgPr>
        <a:gradFill rotWithShape="0">
          <a:gsLst>
            <a:gs pos="0">
              <a:srgbClr val="B1B1B1"/>
            </a:gs>
            <a:gs pos="50000">
              <a:srgbClr val="FFFFFF"/>
            </a:gs>
            <a:gs pos="100000">
              <a:srgbClr val="B1B1B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" name="Text Box 85"/>
          <p:cNvSpPr txBox="1">
            <a:spLocks noChangeArrowheads="1"/>
          </p:cNvSpPr>
          <p:nvPr userDrawn="1"/>
        </p:nvSpPr>
        <p:spPr bwMode="auto">
          <a:xfrm>
            <a:off x="560388" y="6381750"/>
            <a:ext cx="9178958" cy="38472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GB" sz="900" b="0" dirty="0" smtClean="0">
                <a:latin typeface="Lucida Sans Unicode" pitchFamily="34" charset="0"/>
              </a:rPr>
              <a:t>IEFC Workshop 2010      	</a:t>
            </a:r>
            <a:r>
              <a:rPr lang="en-GB" sz="900" b="0" baseline="0" dirty="0" smtClean="0">
                <a:latin typeface="Lucida Sans Unicode" pitchFamily="34" charset="0"/>
              </a:rPr>
              <a:t> 	</a:t>
            </a:r>
            <a:r>
              <a:rPr lang="en-GB" sz="900" b="0" dirty="0" smtClean="0">
                <a:latin typeface="Lucida Sans Unicode" pitchFamily="34" charset="0"/>
              </a:rPr>
              <a:t>A. </a:t>
            </a:r>
            <a:r>
              <a:rPr lang="en-GB" sz="900" b="0" dirty="0">
                <a:latin typeface="Lucida Sans Unicode" pitchFamily="34" charset="0"/>
              </a:rPr>
              <a:t>Masi, </a:t>
            </a:r>
            <a:r>
              <a:rPr lang="en-US" dirty="0" smtClean="0">
                <a:solidFill>
                  <a:srgbClr val="023C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Towards smooth operations for the SPS North Area that remains as popular as ever 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sz="900" b="0" dirty="0">
              <a:latin typeface="Lucida Sans Unicode" pitchFamily="34" charset="0"/>
            </a:endParaRPr>
          </a:p>
        </p:txBody>
      </p:sp>
      <p:sp>
        <p:nvSpPr>
          <p:cNvPr id="1110" name="Line 86"/>
          <p:cNvSpPr>
            <a:spLocks noChangeShapeType="1"/>
          </p:cNvSpPr>
          <p:nvPr userDrawn="1"/>
        </p:nvSpPr>
        <p:spPr bwMode="auto">
          <a:xfrm>
            <a:off x="95250" y="6308725"/>
            <a:ext cx="96107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111" name="Picture 87" descr="Icon_CERN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6200" y="6375400"/>
            <a:ext cx="409575" cy="4095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slow">
    <p:random/>
  </p:transition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4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tx1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jpeg"/><Relationship Id="rId7" Type="http://schemas.openxmlformats.org/officeDocument/2006/relationships/image" Target="../media/image39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10" Type="http://schemas.openxmlformats.org/officeDocument/2006/relationships/image" Target="../media/image41.wmf"/><Relationship Id="rId4" Type="http://schemas.openxmlformats.org/officeDocument/2006/relationships/image" Target="../media/image36.png"/><Relationship Id="rId9" Type="http://schemas.openxmlformats.org/officeDocument/2006/relationships/oleObject" Target="../embeddings/oleObject2.bin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6" name="AutoShape 12"/>
          <p:cNvSpPr>
            <a:spLocks noChangeArrowheads="1"/>
          </p:cNvSpPr>
          <p:nvPr/>
        </p:nvSpPr>
        <p:spPr bwMode="auto">
          <a:xfrm>
            <a:off x="595282" y="214290"/>
            <a:ext cx="9072563" cy="201168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1095348" y="214290"/>
            <a:ext cx="8194675" cy="95410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buFontTx/>
              <a:buNone/>
            </a:pPr>
            <a:r>
              <a:rPr lang="en-US" sz="2800" dirty="0" smtClean="0">
                <a:solidFill>
                  <a:srgbClr val="023C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Towards smooth operations for the SPS North Area that remains as popular as ever </a:t>
            </a:r>
            <a:endParaRPr lang="en-US" sz="2800" dirty="0">
              <a:solidFill>
                <a:srgbClr val="023C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738158" y="1214422"/>
            <a:ext cx="8929750" cy="73866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228600" indent="-228600" algn="ctr">
              <a:buFontTx/>
              <a:buAutoNum type="alphaUcPeriod"/>
            </a:pPr>
            <a:r>
              <a:rPr lang="it-IT" sz="1200" dirty="0" smtClean="0">
                <a:latin typeface="Times New Roman" pitchFamily="18" charset="0"/>
              </a:rPr>
              <a:t>Masi, EN/STI</a:t>
            </a:r>
          </a:p>
          <a:p>
            <a:pPr marL="228600" indent="-228600" algn="ctr">
              <a:buNone/>
            </a:pPr>
            <a:r>
              <a:rPr lang="it-IT" sz="1200" dirty="0" smtClean="0">
                <a:latin typeface="Times New Roman" pitchFamily="18" charset="0"/>
              </a:rPr>
              <a:t>thanks to inputs from: O. Aberle (EN/STI); Jean-Paul Burnet (TE/EPC); S. Deleval (EN/CV); M. Dumas (TE/MSC); S. Girod (EN/MEF); M. Pezzetti (TE/CRG); E. Sallaz (IT/CS); J. Spanggaard (BE/BI); D. Vaxelaire (GS/ASE); </a:t>
            </a:r>
            <a:endParaRPr lang="en-GB" sz="1200" dirty="0"/>
          </a:p>
        </p:txBody>
      </p:sp>
      <p:sp>
        <p:nvSpPr>
          <p:cNvPr id="7271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6720" y="2857496"/>
            <a:ext cx="8372479" cy="3384550"/>
          </a:xfrm>
          <a:noFill/>
          <a:ln w="12700">
            <a:miter lim="800000"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63575" indent="-663575">
              <a:lnSpc>
                <a:spcPct val="70000"/>
              </a:lnSpc>
              <a:buClr>
                <a:srgbClr val="0033CC"/>
              </a:buClr>
              <a:buSzTx/>
              <a:buNone/>
            </a:pPr>
            <a:r>
              <a:rPr lang="en-US" dirty="0" smtClean="0">
                <a:latin typeface="Times New Roman" pitchFamily="18" charset="0"/>
              </a:rPr>
              <a:t>		SPS North area- Status of consolidation programs for: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SzTx/>
            </a:pPr>
            <a:r>
              <a:rPr lang="en-US" dirty="0" smtClean="0">
                <a:latin typeface="Times New Roman" pitchFamily="18" charset="0"/>
              </a:rPr>
              <a:t>Power Supplies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SzTx/>
            </a:pPr>
            <a:r>
              <a:rPr lang="en-US" dirty="0" smtClean="0">
                <a:latin typeface="Times New Roman" pitchFamily="18" charset="0"/>
              </a:rPr>
              <a:t>Beam Instrumentation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SzTx/>
            </a:pPr>
            <a:r>
              <a:rPr lang="en-US" dirty="0" smtClean="0">
                <a:latin typeface="Times New Roman" pitchFamily="18" charset="0"/>
              </a:rPr>
              <a:t>Access System</a:t>
            </a:r>
            <a:endParaRPr lang="en-US" dirty="0"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SzTx/>
            </a:pPr>
            <a:r>
              <a:rPr lang="en-US" dirty="0" smtClean="0">
                <a:latin typeface="Times New Roman" pitchFamily="18" charset="0"/>
              </a:rPr>
              <a:t>Beam Obstacles Controls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SzTx/>
            </a:pPr>
            <a:r>
              <a:rPr lang="en-US" dirty="0" smtClean="0">
                <a:latin typeface="Times New Roman" pitchFamily="18" charset="0"/>
              </a:rPr>
              <a:t>Beam Obstacles Mechanics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SzTx/>
            </a:pPr>
            <a:r>
              <a:rPr lang="en-US" dirty="0" smtClean="0">
                <a:latin typeface="Times New Roman" pitchFamily="18" charset="0"/>
              </a:rPr>
              <a:t>Cooling and Ventilation 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SzTx/>
            </a:pPr>
            <a:r>
              <a:rPr lang="en-US" dirty="0" smtClean="0">
                <a:latin typeface="Times New Roman" pitchFamily="18" charset="0"/>
              </a:rPr>
              <a:t>Cryogenics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SzTx/>
            </a:pPr>
            <a:r>
              <a:rPr lang="en-US" dirty="0" smtClean="0">
                <a:latin typeface="Times New Roman" pitchFamily="18" charset="0"/>
              </a:rPr>
              <a:t>Magnets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SzTx/>
            </a:pPr>
            <a:r>
              <a:rPr lang="en-US" dirty="0" smtClean="0">
                <a:latin typeface="Times New Roman" pitchFamily="18" charset="0"/>
              </a:rPr>
              <a:t>Networking in the experimental hall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SzTx/>
              <a:buFont typeface="Symbol" pitchFamily="18" charset="2"/>
              <a:buAutoNum type="arabicPeriod"/>
            </a:pPr>
            <a:endParaRPr lang="en-US" dirty="0" smtClean="0"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SzTx/>
              <a:buNone/>
            </a:pP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+mn-cs"/>
              </a:rPr>
              <a:t>Budget-resources estimates and possible timeline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+mn-ea"/>
              <a:cs typeface="+mn-cs"/>
            </a:endParaRPr>
          </a:p>
          <a:p>
            <a:pPr marL="1196975" lvl="1" indent="-342900">
              <a:lnSpc>
                <a:spcPct val="70000"/>
              </a:lnSpc>
              <a:buClr>
                <a:srgbClr val="0033CC"/>
              </a:buClr>
              <a:buSzTx/>
              <a:buFont typeface="Symbol" pitchFamily="18" charset="2"/>
              <a:buNone/>
            </a:pPr>
            <a:endParaRPr lang="en-US" sz="1400" dirty="0">
              <a:latin typeface="Times New Roman" pitchFamily="18" charset="0"/>
            </a:endParaRPr>
          </a:p>
          <a:p>
            <a:pPr marL="663575" indent="-663575">
              <a:lnSpc>
                <a:spcPct val="70000"/>
              </a:lnSpc>
              <a:buClr>
                <a:srgbClr val="0033CC"/>
              </a:buClr>
              <a:buSzTx/>
              <a:buFont typeface="Symbol" pitchFamily="18" charset="2"/>
              <a:buNone/>
            </a:pPr>
            <a:endParaRPr lang="en-US" sz="1200" dirty="0">
              <a:latin typeface="Times New Roman" pitchFamily="18" charset="0"/>
            </a:endParaRPr>
          </a:p>
        </p:txBody>
      </p:sp>
      <p:sp>
        <p:nvSpPr>
          <p:cNvPr id="72717" name="Rectangle 13"/>
          <p:cNvSpPr>
            <a:spLocks noChangeArrowheads="1"/>
          </p:cNvSpPr>
          <p:nvPr/>
        </p:nvSpPr>
        <p:spPr bwMode="auto">
          <a:xfrm>
            <a:off x="4310058" y="2357430"/>
            <a:ext cx="1354138" cy="3841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446088" indent="-446088" algn="r">
              <a:lnSpc>
                <a:spcPct val="80000"/>
              </a:lnSpc>
              <a:spcBef>
                <a:spcPct val="30000"/>
              </a:spcBef>
              <a:buClr>
                <a:schemeClr val="hlink"/>
              </a:buClr>
              <a:buFont typeface="Symbol" pitchFamily="18" charset="2"/>
              <a:buNone/>
            </a:pPr>
            <a:r>
              <a:rPr lang="en-GB" sz="2400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Contents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Beam Instrumentation:  main issues that  presently affect operation 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1779" y="1028720"/>
            <a:ext cx="8610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spcBef>
                <a:spcPct val="20000"/>
              </a:spcBef>
              <a:buSzPct val="65000"/>
              <a:buFont typeface="Monotype Sorts" pitchFamily="2" charset="2"/>
              <a:buChar char="u"/>
            </a:pPr>
            <a:endParaRPr lang="en-GB" sz="1600">
              <a:latin typeface="Times New Roman" pitchFamily="18" charset="0"/>
            </a:endParaRPr>
          </a:p>
        </p:txBody>
      </p:sp>
      <p:pic>
        <p:nvPicPr>
          <p:cNvPr id="22" name="Picture 12" descr="MWPC Consolidation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1100" y="857232"/>
            <a:ext cx="7358114" cy="5397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9"/>
          <p:cNvSpPr txBox="1">
            <a:spLocks noChangeArrowheads="1"/>
          </p:cNvSpPr>
          <p:nvPr/>
        </p:nvSpPr>
        <p:spPr bwMode="auto">
          <a:xfrm>
            <a:off x="2166918" y="571480"/>
            <a:ext cx="5428089" cy="1323439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None/>
            </a:pPr>
            <a:r>
              <a:rPr lang="en-US" sz="2000" dirty="0" smtClean="0">
                <a:latin typeface="Helvetica" pitchFamily="34" charset="0"/>
                <a:ea typeface="Helvetica" pitchFamily="34" charset="0"/>
                <a:cs typeface="Helvetica" pitchFamily="34" charset="0"/>
              </a:rPr>
              <a:t>MWPC </a:t>
            </a:r>
            <a:r>
              <a:rPr lang="en-US" sz="2000" dirty="0">
                <a:latin typeface="Helvetica" pitchFamily="34" charset="0"/>
                <a:ea typeface="Helvetica" pitchFamily="34" charset="0"/>
                <a:cs typeface="Helvetica" pitchFamily="34" charset="0"/>
              </a:rPr>
              <a:t>consolidation in the North EA</a:t>
            </a:r>
          </a:p>
          <a:p>
            <a:pPr>
              <a:spcBef>
                <a:spcPct val="0"/>
              </a:spcBef>
              <a:buNone/>
            </a:pPr>
            <a:r>
              <a:rPr lang="en-US" sz="2000" dirty="0" smtClean="0">
                <a:latin typeface="Helvetica" pitchFamily="34" charset="0"/>
                <a:ea typeface="Helvetica" pitchFamily="34" charset="0"/>
                <a:cs typeface="Helvetica" pitchFamily="34" charset="0"/>
              </a:rPr>
              <a:t>(</a:t>
            </a:r>
            <a:r>
              <a:rPr lang="en-US" sz="2000" dirty="0">
                <a:latin typeface="Helvetica" pitchFamily="34" charset="0"/>
                <a:ea typeface="Helvetica" pitchFamily="34" charset="0"/>
                <a:cs typeface="Helvetica" pitchFamily="34" charset="0"/>
              </a:rPr>
              <a:t>In-house </a:t>
            </a:r>
            <a:r>
              <a:rPr lang="en-US" sz="2000" dirty="0" err="1">
                <a:latin typeface="Helvetica" pitchFamily="34" charset="0"/>
                <a:ea typeface="Helvetica" pitchFamily="34" charset="0"/>
                <a:cs typeface="Helvetica" pitchFamily="34" charset="0"/>
              </a:rPr>
              <a:t>EquipmentBus</a:t>
            </a:r>
            <a:r>
              <a:rPr lang="en-US" sz="2000" dirty="0">
                <a:latin typeface="Helvetica" pitchFamily="34" charset="0"/>
                <a:ea typeface="Helvetica" pitchFamily="34" charset="0"/>
                <a:cs typeface="Helvetica" pitchFamily="34" charset="0"/>
              </a:rPr>
              <a:t> replaced by VME)</a:t>
            </a:r>
          </a:p>
          <a:p>
            <a:pPr>
              <a:spcBef>
                <a:spcPct val="0"/>
              </a:spcBef>
              <a:buNone/>
            </a:pPr>
            <a:r>
              <a:rPr lang="en-US" sz="2000" dirty="0" smtClean="0">
                <a:latin typeface="Helvetica" pitchFamily="34" charset="0"/>
                <a:ea typeface="Helvetica" pitchFamily="34" charset="0"/>
                <a:cs typeface="Helvetica" pitchFamily="34" charset="0"/>
              </a:rPr>
              <a:t>        (</a:t>
            </a:r>
            <a:r>
              <a:rPr lang="en-US" sz="2000" dirty="0">
                <a:latin typeface="Helvetica" pitchFamily="34" charset="0"/>
                <a:ea typeface="Helvetica" pitchFamily="34" charset="0"/>
                <a:cs typeface="Helvetica" pitchFamily="34" charset="0"/>
              </a:rPr>
              <a:t>Data Modules replaced by FESA)</a:t>
            </a:r>
          </a:p>
          <a:p>
            <a:pPr>
              <a:spcBef>
                <a:spcPct val="0"/>
              </a:spcBef>
              <a:buNone/>
            </a:pPr>
            <a:r>
              <a:rPr lang="en-US" sz="2000" dirty="0" smtClean="0">
                <a:latin typeface="Helvetica" pitchFamily="34" charset="0"/>
                <a:ea typeface="Helvetica" pitchFamily="34" charset="0"/>
                <a:cs typeface="Helvetica" pitchFamily="34" charset="0"/>
              </a:rPr>
              <a:t>    </a:t>
            </a:r>
            <a:r>
              <a:rPr lang="en-US" sz="2000" dirty="0">
                <a:latin typeface="Helvetica" pitchFamily="34" charset="0"/>
                <a:ea typeface="Helvetica" pitchFamily="34" charset="0"/>
                <a:cs typeface="Helvetica" pitchFamily="34" charset="0"/>
              </a:rPr>
              <a:t>(NODAL replaced by JAVA applications)</a:t>
            </a:r>
            <a:endParaRPr lang="fr-FR" sz="2000" dirty="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Beam Instrumentation:  consolidation plan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52472" y="785794"/>
          <a:ext cx="8382000" cy="49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2590800"/>
                <a:gridCol w="1371600"/>
                <a:gridCol w="3733800"/>
              </a:tblGrid>
              <a:tr h="4953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pitchFamily="34" charset="0"/>
                          <a:cs typeface="Helvetica" pitchFamily="34" charset="0"/>
                        </a:rPr>
                        <a:t>Area</a:t>
                      </a:r>
                      <a:endParaRPr lang="fr-FR" sz="1600" dirty="0"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pitchFamily="34" charset="0"/>
                          <a:cs typeface="Helvetica" pitchFamily="34" charset="0"/>
                        </a:rPr>
                        <a:t>Device</a:t>
                      </a:r>
                      <a:endParaRPr lang="fr-FR" sz="1600" dirty="0"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pitchFamily="34" charset="0"/>
                          <a:cs typeface="Helvetica" pitchFamily="34" charset="0"/>
                        </a:rPr>
                        <a:t>State</a:t>
                      </a:r>
                      <a:endParaRPr lang="fr-FR" sz="1600" dirty="0"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pitchFamily="34" charset="0"/>
                          <a:cs typeface="Helvetica" pitchFamily="34" charset="0"/>
                        </a:rPr>
                        <a:t>Consolidation plans &amp; comments</a:t>
                      </a:r>
                      <a:endParaRPr lang="fr-FR" sz="1600" dirty="0"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>
                          <a:solidFill>
                            <a:srgbClr val="336600"/>
                          </a:solidFill>
                          <a:latin typeface="Calibri"/>
                        </a:rPr>
                        <a:t>EAN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b="1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EXSCAL:</a:t>
                      </a:r>
                      <a:endParaRPr lang="fr-FR" sz="1200" b="0" i="0" u="none" strike="noStrike" dirty="0">
                        <a:solidFill>
                          <a:srgbClr val="336600"/>
                        </a:solidFill>
                        <a:latin typeface="Calibri"/>
                      </a:endParaRPr>
                    </a:p>
                    <a:p>
                      <a:pPr algn="l" fontAlgn="t"/>
                      <a:r>
                        <a:rPr lang="fr-FR" sz="1200" b="0" i="0" u="none" strike="noStrike" baseline="0" dirty="0">
                          <a:solidFill>
                            <a:srgbClr val="3366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0" i="0" u="none" strike="noStrike" dirty="0" err="1" smtClean="0">
                          <a:solidFill>
                            <a:srgbClr val="336600"/>
                          </a:solidFill>
                          <a:latin typeface="Calibri"/>
                        </a:rPr>
                        <a:t>Experimental</a:t>
                      </a:r>
                      <a:r>
                        <a:rPr lang="fr-FR" sz="1200" b="0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Scaler</a:t>
                      </a:r>
                      <a:endParaRPr lang="fr-FR" sz="1200" b="0" i="0" u="none" strike="noStrike" dirty="0">
                        <a:solidFill>
                          <a:srgbClr val="336600"/>
                        </a:solidFill>
                        <a:latin typeface="Calibri"/>
                      </a:endParaRP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>
                          <a:solidFill>
                            <a:srgbClr val="336600"/>
                          </a:solidFill>
                          <a:latin typeface="Calibri"/>
                        </a:rPr>
                        <a:t>Operational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Consolidated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 in 2003</a:t>
                      </a:r>
                    </a:p>
                  </a:txBody>
                  <a:tcPr marL="5080" marR="5080" marT="5080" marB="0"/>
                </a:tc>
              </a:tr>
              <a:tr h="495300"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>
                          <a:solidFill>
                            <a:srgbClr val="336600"/>
                          </a:solidFill>
                          <a:latin typeface="Calibri"/>
                        </a:rPr>
                        <a:t>EAN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b="1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MWPC:</a:t>
                      </a:r>
                    </a:p>
                    <a:p>
                      <a:pPr algn="l" fontAlgn="t"/>
                      <a:r>
                        <a:rPr lang="fr-FR" sz="1600" b="1" i="0" u="none" strike="noStrike" baseline="0" dirty="0" smtClean="0">
                          <a:solidFill>
                            <a:srgbClr val="3366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0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Multi </a:t>
                      </a:r>
                      <a:r>
                        <a:rPr lang="fr-FR" sz="1200" b="0" i="0" u="none" strike="noStrike" dirty="0" err="1" smtClean="0">
                          <a:solidFill>
                            <a:srgbClr val="336600"/>
                          </a:solidFill>
                          <a:latin typeface="Calibri"/>
                        </a:rPr>
                        <a:t>Wire</a:t>
                      </a:r>
                      <a:r>
                        <a:rPr lang="fr-FR" sz="1200" b="0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Proportional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 Chambers 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>
                          <a:solidFill>
                            <a:srgbClr val="336600"/>
                          </a:solidFill>
                          <a:latin typeface="Calibri"/>
                        </a:rPr>
                        <a:t>Operational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Consolidated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 in 2009</a:t>
                      </a:r>
                    </a:p>
                  </a:txBody>
                  <a:tcPr marL="5080" marR="5080" marT="5080" marB="0"/>
                </a:tc>
              </a:tr>
              <a:tr h="495300"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>
                          <a:solidFill>
                            <a:srgbClr val="336600"/>
                          </a:solidFill>
                          <a:latin typeface="Calibri"/>
                        </a:rPr>
                        <a:t>EAN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XCED:</a:t>
                      </a:r>
                      <a:r>
                        <a:rPr lang="en-US" sz="1600" b="1" i="0" u="none" strike="noStrike" baseline="0" dirty="0" smtClean="0">
                          <a:solidFill>
                            <a:srgbClr val="336600"/>
                          </a:solidFill>
                          <a:latin typeface="Calibri"/>
                        </a:rPr>
                        <a:t>  </a:t>
                      </a:r>
                      <a:r>
                        <a:rPr lang="en-US" sz="1200" b="0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Cerenkov </a:t>
                      </a:r>
                      <a:r>
                        <a:rPr lang="en-US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Differential counter with </a:t>
                      </a:r>
                      <a:r>
                        <a:rPr lang="en-US" sz="1200" b="0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Achromatic </a:t>
                      </a:r>
                      <a:r>
                        <a:rPr lang="en-US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Ring focus (CEDAR)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Operational</a:t>
                      </a:r>
                      <a:endParaRPr lang="fr-FR" sz="1200" b="0" i="0" u="none" strike="noStrike" dirty="0">
                        <a:solidFill>
                          <a:srgbClr val="336600"/>
                        </a:solidFill>
                        <a:latin typeface="Calibri"/>
                      </a:endParaRP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Consolidated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 in 2008</a:t>
                      </a:r>
                    </a:p>
                  </a:txBody>
                  <a:tcPr marL="5080" marR="5080" marT="5080" marB="0"/>
                </a:tc>
              </a:tr>
              <a:tr h="495300"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>
                          <a:solidFill>
                            <a:srgbClr val="336600"/>
                          </a:solidFill>
                          <a:latin typeface="Calibri"/>
                        </a:rPr>
                        <a:t>EAN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b="1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XCET:</a:t>
                      </a:r>
                    </a:p>
                    <a:p>
                      <a:pPr algn="l" fontAlgn="t"/>
                      <a:r>
                        <a:rPr lang="fr-FR" sz="1600" b="1" i="0" u="none" strike="noStrike" baseline="0" dirty="0" smtClean="0">
                          <a:solidFill>
                            <a:srgbClr val="3366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0" i="0" u="none" strike="noStrike" dirty="0" err="1" smtClean="0">
                          <a:solidFill>
                            <a:srgbClr val="336600"/>
                          </a:solidFill>
                          <a:latin typeface="Calibri"/>
                        </a:rPr>
                        <a:t>Cerenkov</a:t>
                      </a:r>
                      <a:r>
                        <a:rPr lang="fr-FR" sz="1200" b="0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Threshold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  </a:t>
                      </a:r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Counter</a:t>
                      </a:r>
                      <a:endParaRPr lang="fr-FR" sz="1200" b="0" i="0" u="none" strike="noStrike" dirty="0">
                        <a:solidFill>
                          <a:srgbClr val="336600"/>
                        </a:solidFill>
                        <a:latin typeface="Calibri"/>
                      </a:endParaRP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>
                          <a:solidFill>
                            <a:srgbClr val="336600"/>
                          </a:solidFill>
                          <a:latin typeface="Calibri"/>
                        </a:rPr>
                        <a:t>Operational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Consolidated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 in 2007</a:t>
                      </a:r>
                    </a:p>
                  </a:txBody>
                  <a:tcPr marL="5080" marR="5080" marT="5080" marB="0"/>
                </a:tc>
              </a:tr>
              <a:tr h="495300"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>
                          <a:solidFill>
                            <a:srgbClr val="336600"/>
                          </a:solidFill>
                          <a:latin typeface="Calibri"/>
                        </a:rPr>
                        <a:t>EAN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XDWC:</a:t>
                      </a:r>
                    </a:p>
                    <a:p>
                      <a:pPr algn="l" fontAlgn="t"/>
                      <a:r>
                        <a:rPr lang="en-US" sz="1200" b="0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Delay </a:t>
                      </a:r>
                      <a:r>
                        <a:rPr lang="en-US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Wire Chambers / Spectrometer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>
                          <a:solidFill>
                            <a:srgbClr val="336600"/>
                          </a:solidFill>
                          <a:latin typeface="Calibri"/>
                        </a:rPr>
                        <a:t>Operational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Consolidated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 in 2006</a:t>
                      </a:r>
                    </a:p>
                  </a:txBody>
                  <a:tcPr marL="5080" marR="5080" marT="5080" marB="0"/>
                </a:tc>
              </a:tr>
              <a:tr h="495300"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>
                          <a:solidFill>
                            <a:srgbClr val="336600"/>
                          </a:solidFill>
                          <a:latin typeface="Calibri"/>
                        </a:rPr>
                        <a:t>EAN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b="1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XEMC:</a:t>
                      </a:r>
                      <a:endParaRPr lang="fr-FR" sz="1200" b="0" i="0" u="none" strike="noStrike" dirty="0">
                        <a:solidFill>
                          <a:srgbClr val="336600"/>
                        </a:solidFill>
                        <a:latin typeface="Calibri"/>
                      </a:endParaRPr>
                    </a:p>
                    <a:p>
                      <a:pPr algn="l" fontAlgn="t"/>
                      <a:r>
                        <a:rPr lang="fr-FR" sz="1200" b="0" i="0" u="none" strike="noStrike" baseline="0" dirty="0">
                          <a:solidFill>
                            <a:srgbClr val="3366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0" i="0" u="none" strike="noStrike" dirty="0" err="1" smtClean="0">
                          <a:solidFill>
                            <a:srgbClr val="336600"/>
                          </a:solidFill>
                          <a:latin typeface="Calibri"/>
                        </a:rPr>
                        <a:t>Electromagnetic</a:t>
                      </a:r>
                      <a:r>
                        <a:rPr lang="fr-FR" sz="1200" b="0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Calorimeter</a:t>
                      </a:r>
                      <a:endParaRPr lang="fr-FR" sz="1200" b="0" i="0" u="none" strike="noStrike" dirty="0">
                        <a:solidFill>
                          <a:srgbClr val="336600"/>
                        </a:solidFill>
                        <a:latin typeface="Calibri"/>
                      </a:endParaRP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>
                          <a:solidFill>
                            <a:srgbClr val="336600"/>
                          </a:solidFill>
                          <a:latin typeface="Calibri"/>
                        </a:rPr>
                        <a:t>Commissioning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Consolidated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 in 2007 (upgrade </a:t>
                      </a:r>
                      <a:r>
                        <a:rPr lang="fr-FR" sz="1200" b="0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application)</a:t>
                      </a:r>
                      <a:endParaRPr lang="fr-FR" sz="1200" b="0" i="0" u="none" strike="noStrike" dirty="0">
                        <a:solidFill>
                          <a:srgbClr val="336600"/>
                        </a:solidFill>
                        <a:latin typeface="Calibri"/>
                      </a:endParaRPr>
                    </a:p>
                  </a:txBody>
                  <a:tcPr marL="5080" marR="5080" marT="5080" marB="0"/>
                </a:tc>
              </a:tr>
              <a:tr h="495300"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>
                          <a:solidFill>
                            <a:srgbClr val="336600"/>
                          </a:solidFill>
                          <a:latin typeface="Calibri"/>
                        </a:rPr>
                        <a:t>EAN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b="1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XFFV/XFFH:</a:t>
                      </a:r>
                    </a:p>
                    <a:p>
                      <a:pPr algn="l" fontAlgn="t"/>
                      <a:r>
                        <a:rPr lang="fr-FR" sz="1600" b="1" i="0" u="none" strike="noStrike" baseline="0" dirty="0" smtClean="0">
                          <a:solidFill>
                            <a:srgbClr val="3366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0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Filament </a:t>
                      </a:r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Scintilator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 (</a:t>
                      </a:r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Fast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 FISC)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>
                          <a:solidFill>
                            <a:srgbClr val="336600"/>
                          </a:solidFill>
                          <a:latin typeface="Calibri"/>
                        </a:rPr>
                        <a:t>Operational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Consolidated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 in 2005/2006</a:t>
                      </a:r>
                    </a:p>
                  </a:txBody>
                  <a:tcPr marL="5080" marR="5080" marT="5080" marB="0"/>
                </a:tc>
              </a:tr>
              <a:tr h="495300"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>
                          <a:solidFill>
                            <a:srgbClr val="336600"/>
                          </a:solidFill>
                          <a:latin typeface="Calibri"/>
                        </a:rPr>
                        <a:t>EAN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0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   </a:t>
                      </a:r>
                      <a:r>
                        <a:rPr lang="fr-FR" sz="1400" b="0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- </a:t>
                      </a:r>
                      <a:r>
                        <a:rPr lang="fr-FR" sz="14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XFFN:  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Normalisation </a:t>
                      </a:r>
                      <a:r>
                        <a:rPr lang="fr-FR" sz="1200" b="0" i="0" u="none" strike="noStrike" dirty="0" err="1" smtClean="0">
                          <a:solidFill>
                            <a:srgbClr val="336600"/>
                          </a:solidFill>
                          <a:latin typeface="Calibri"/>
                        </a:rPr>
                        <a:t>Counter</a:t>
                      </a:r>
                      <a:endParaRPr lang="fr-FR" sz="1200" b="0" i="0" u="none" strike="noStrike" dirty="0">
                        <a:solidFill>
                          <a:srgbClr val="336600"/>
                        </a:solidFill>
                        <a:latin typeface="Calibri"/>
                      </a:endParaRPr>
                    </a:p>
                    <a:p>
                      <a:pPr algn="l" fontAlgn="t"/>
                      <a:r>
                        <a:rPr lang="en-US" sz="1200" b="0" i="0" u="none" strike="noStrike" baseline="0" dirty="0" smtClean="0">
                          <a:solidFill>
                            <a:srgbClr val="336600"/>
                          </a:solidFill>
                          <a:latin typeface="Calibri"/>
                        </a:rPr>
                        <a:t>        (using Fast FISC hardware)</a:t>
                      </a:r>
                      <a:endParaRPr lang="fr-FR" sz="1200" b="0" i="0" u="none" strike="noStrike" dirty="0">
                        <a:solidFill>
                          <a:srgbClr val="336600"/>
                        </a:solidFill>
                        <a:latin typeface="Calibri"/>
                      </a:endParaRP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Operational</a:t>
                      </a:r>
                      <a:endParaRPr lang="fr-FR" sz="1200" b="0" i="0" u="none" strike="noStrike" dirty="0">
                        <a:solidFill>
                          <a:srgbClr val="336600"/>
                        </a:solidFill>
                        <a:latin typeface="Calibri"/>
                      </a:endParaRP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Consolidated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 in 2005/2006</a:t>
                      </a:r>
                    </a:p>
                  </a:txBody>
                  <a:tcPr marL="5080" marR="5080" marT="5080" marB="0"/>
                </a:tc>
              </a:tr>
              <a:tr h="495300"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>
                          <a:solidFill>
                            <a:srgbClr val="336600"/>
                          </a:solidFill>
                          <a:latin typeface="Calibri"/>
                        </a:rPr>
                        <a:t>EAN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   - </a:t>
                      </a:r>
                      <a:r>
                        <a:rPr lang="en-US" sz="14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XPHA:  </a:t>
                      </a:r>
                      <a:r>
                        <a:rPr lang="en-US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Pulse Height </a:t>
                      </a:r>
                      <a:r>
                        <a:rPr lang="en-US" sz="1200" b="0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Analysis</a:t>
                      </a:r>
                    </a:p>
                    <a:p>
                      <a:pPr algn="l" fontAlgn="t"/>
                      <a:r>
                        <a:rPr lang="en-US" sz="1200" b="0" i="0" u="none" strike="noStrike" baseline="0" dirty="0" smtClean="0">
                          <a:solidFill>
                            <a:srgbClr val="336600"/>
                          </a:solidFill>
                          <a:latin typeface="Calibri"/>
                        </a:rPr>
                        <a:t>         (Add-on for Fast FISC hardware)</a:t>
                      </a:r>
                      <a:endParaRPr lang="en-US" sz="1200" b="0" i="0" u="none" strike="noStrike" dirty="0">
                        <a:solidFill>
                          <a:srgbClr val="336600"/>
                        </a:solidFill>
                        <a:latin typeface="Calibri"/>
                      </a:endParaRP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Prototype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New development being terminated in 2010</a:t>
                      </a:r>
                    </a:p>
                  </a:txBody>
                  <a:tcPr marL="5080" marR="5080" marT="5080" marB="0"/>
                </a:tc>
              </a:tr>
            </a:tbl>
          </a:graphicData>
        </a:graphic>
      </p:graphicFrame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Beam Instrumentation:  consolidation plan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81034" y="714356"/>
          <a:ext cx="8381999" cy="5011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2590800"/>
                <a:gridCol w="1371600"/>
                <a:gridCol w="3733799"/>
              </a:tblGrid>
              <a:tr h="4953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pitchFamily="34" charset="0"/>
                          <a:cs typeface="Helvetica" pitchFamily="34" charset="0"/>
                        </a:rPr>
                        <a:t>Area</a:t>
                      </a:r>
                      <a:endParaRPr lang="fr-FR" sz="1600" dirty="0"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pitchFamily="34" charset="0"/>
                          <a:cs typeface="Helvetica" pitchFamily="34" charset="0"/>
                        </a:rPr>
                        <a:t>Device</a:t>
                      </a:r>
                      <a:endParaRPr lang="fr-FR" sz="1600" dirty="0"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pitchFamily="34" charset="0"/>
                          <a:cs typeface="Helvetica" pitchFamily="34" charset="0"/>
                        </a:rPr>
                        <a:t>State</a:t>
                      </a:r>
                      <a:endParaRPr lang="fr-FR" sz="1600" dirty="0"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pitchFamily="34" charset="0"/>
                          <a:cs typeface="Helvetica" pitchFamily="34" charset="0"/>
                        </a:rPr>
                        <a:t>Consolidation plans &amp; comments</a:t>
                      </a:r>
                      <a:endParaRPr lang="fr-FR" sz="1600" dirty="0"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>
                          <a:solidFill>
                            <a:srgbClr val="336600"/>
                          </a:solidFill>
                          <a:latin typeface="Calibri"/>
                        </a:rPr>
                        <a:t>EAN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b="1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XION: </a:t>
                      </a:r>
                    </a:p>
                    <a:p>
                      <a:pPr algn="l" fontAlgn="t"/>
                      <a:r>
                        <a:rPr lang="fr-FR" sz="1200" b="0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 Ionisation </a:t>
                      </a:r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Counters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 (</a:t>
                      </a:r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Argonion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>
                          <a:solidFill>
                            <a:srgbClr val="336600"/>
                          </a:solidFill>
                          <a:latin typeface="Calibri"/>
                        </a:rPr>
                        <a:t>Operational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Consolidated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 in 2003</a:t>
                      </a:r>
                    </a:p>
                  </a:txBody>
                  <a:tcPr marL="5080" marR="5080" marT="5080" marB="0"/>
                </a:tc>
              </a:tr>
              <a:tr h="495300"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>
                          <a:solidFill>
                            <a:srgbClr val="336600"/>
                          </a:solidFill>
                          <a:latin typeface="Calibri"/>
                        </a:rPr>
                        <a:t>EAN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b="1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XSCI:</a:t>
                      </a:r>
                    </a:p>
                    <a:p>
                      <a:pPr algn="l" fontAlgn="t"/>
                      <a:r>
                        <a:rPr lang="fr-FR" sz="1200" b="0" i="0" u="none" strike="noStrike" baseline="0" dirty="0" smtClean="0">
                          <a:solidFill>
                            <a:srgbClr val="3366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0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Scintillation </a:t>
                      </a:r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Counters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 (</a:t>
                      </a:r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Scintillator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>
                          <a:solidFill>
                            <a:srgbClr val="336600"/>
                          </a:solidFill>
                          <a:latin typeface="Calibri"/>
                        </a:rPr>
                        <a:t>Operational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Consolidated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 in 2003</a:t>
                      </a:r>
                    </a:p>
                  </a:txBody>
                  <a:tcPr marL="5080" marR="5080" marT="5080" marB="0"/>
                </a:tc>
              </a:tr>
              <a:tr h="495300"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>
                          <a:solidFill>
                            <a:srgbClr val="336600"/>
                          </a:solidFill>
                          <a:latin typeface="Calibri"/>
                        </a:rPr>
                        <a:t>EAW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b="1" i="0" u="none" strike="noStrike" dirty="0" err="1" smtClean="0">
                          <a:solidFill>
                            <a:srgbClr val="336600"/>
                          </a:solidFill>
                          <a:latin typeface="Calibri"/>
                        </a:rPr>
                        <a:t>HiRad</a:t>
                      </a:r>
                      <a:r>
                        <a:rPr lang="fr-FR" sz="1600" b="1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:</a:t>
                      </a:r>
                      <a:endParaRPr lang="fr-FR" sz="1200" b="0" i="0" u="none" strike="noStrike" dirty="0">
                        <a:solidFill>
                          <a:srgbClr val="336600"/>
                        </a:solidFill>
                        <a:latin typeface="Calibri"/>
                      </a:endParaRPr>
                    </a:p>
                    <a:p>
                      <a:pPr algn="l" fontAlgn="t"/>
                      <a:r>
                        <a:rPr lang="fr-FR" sz="1200" b="0" i="0" u="none" strike="noStrike" baseline="0" dirty="0">
                          <a:solidFill>
                            <a:srgbClr val="3366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0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Instrumentation for Mat. irradiation</a:t>
                      </a:r>
                      <a:endParaRPr lang="fr-FR" sz="1200" b="0" i="0" u="none" strike="noStrike" dirty="0">
                        <a:solidFill>
                          <a:srgbClr val="336600"/>
                        </a:solidFill>
                        <a:latin typeface="Calibri"/>
                      </a:endParaRP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Project 2010/2011</a:t>
                      </a:r>
                      <a:endParaRPr lang="fr-FR" sz="1200" b="0" i="0" u="none" strike="noStrike" dirty="0">
                        <a:solidFill>
                          <a:srgbClr val="336600"/>
                        </a:solidFill>
                        <a:latin typeface="Calibri"/>
                      </a:endParaRP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i="0" u="none" strike="noStrike" dirty="0" smtClean="0">
                        <a:solidFill>
                          <a:srgbClr val="336600"/>
                        </a:solidFill>
                        <a:latin typeface="Calibri"/>
                      </a:endParaRPr>
                    </a:p>
                  </a:txBody>
                  <a:tcPr marL="5080" marR="5080" marT="5080" marB="0" anchor="b"/>
                </a:tc>
              </a:tr>
              <a:tr h="495300"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EAD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b="1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MWPC:</a:t>
                      </a:r>
                    </a:p>
                    <a:p>
                      <a:pPr algn="l" fontAlgn="t"/>
                      <a:r>
                        <a:rPr lang="fr-FR" sz="1200" b="0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Multi </a:t>
                      </a:r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Wires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Proportional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 Chambers 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Dying</a:t>
                      </a:r>
                      <a:endParaRPr lang="fr-FR" sz="1200" b="0" i="0" u="none" strike="noStrike" dirty="0">
                        <a:solidFill>
                          <a:srgbClr val="336600"/>
                        </a:solidFill>
                        <a:latin typeface="Calibri"/>
                      </a:endParaRP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Detector: Replace by Gas Electron Multipliers</a:t>
                      </a:r>
                    </a:p>
                  </a:txBody>
                  <a:tcPr marL="5080" marR="5080" marT="5080" marB="0"/>
                </a:tc>
              </a:tr>
              <a:tr h="495300"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>
                          <a:solidFill>
                            <a:srgbClr val="336600"/>
                          </a:solidFill>
                          <a:latin typeface="Calibri"/>
                        </a:rPr>
                        <a:t>EAD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b="1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XGEM:</a:t>
                      </a:r>
                    </a:p>
                    <a:p>
                      <a:pPr algn="l" fontAlgn="t"/>
                      <a:r>
                        <a:rPr lang="fr-FR" sz="1600" b="1" i="0" u="none" strike="noStrike" baseline="0" dirty="0" smtClean="0">
                          <a:solidFill>
                            <a:srgbClr val="3366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0" i="0" u="none" strike="noStrike" dirty="0" err="1" smtClean="0">
                          <a:solidFill>
                            <a:srgbClr val="336600"/>
                          </a:solidFill>
                          <a:latin typeface="Calibri"/>
                        </a:rPr>
                        <a:t>Gas</a:t>
                      </a:r>
                      <a:r>
                        <a:rPr lang="fr-FR" sz="1200" b="0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Electron </a:t>
                      </a:r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Multipliers</a:t>
                      </a:r>
                      <a:endParaRPr lang="fr-FR" sz="1200" b="0" i="0" u="none" strike="noStrike" dirty="0">
                        <a:solidFill>
                          <a:srgbClr val="336600"/>
                        </a:solidFill>
                        <a:latin typeface="Calibri"/>
                      </a:endParaRP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endParaRPr lang="fr-FR" sz="1200" b="0" i="0" u="none" strike="noStrike" dirty="0">
                        <a:solidFill>
                          <a:srgbClr val="336600"/>
                        </a:solidFill>
                        <a:latin typeface="Calibri"/>
                      </a:endParaRP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Installation of new detectors, local </a:t>
                      </a:r>
                      <a:r>
                        <a:rPr lang="en-US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electronics,VME</a:t>
                      </a:r>
                      <a:r>
                        <a:rPr lang="en-US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 acquisition system, FESA and Java application during the 2010/1011 shutdown.</a:t>
                      </a:r>
                    </a:p>
                  </a:txBody>
                  <a:tcPr marL="5080" marR="5080" marT="5080" marB="0"/>
                </a:tc>
              </a:tr>
              <a:tr h="495300"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EAE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b="1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XDWC:</a:t>
                      </a:r>
                    </a:p>
                    <a:p>
                      <a:pPr algn="l" fontAlgn="t"/>
                      <a:r>
                        <a:rPr lang="fr-FR" sz="1600" b="1" i="0" u="none" strike="noStrike" baseline="0" dirty="0" smtClean="0">
                          <a:solidFill>
                            <a:srgbClr val="3366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0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Delay </a:t>
                      </a:r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Wire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 Chambers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>
                          <a:solidFill>
                            <a:srgbClr val="336600"/>
                          </a:solidFill>
                          <a:latin typeface="Calibri"/>
                        </a:rPr>
                        <a:t>Operational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Installed in 2007, commissioned in 2008.</a:t>
                      </a:r>
                    </a:p>
                  </a:txBody>
                  <a:tcPr marL="5080" marR="5080" marT="5080" marB="0"/>
                </a:tc>
              </a:tr>
              <a:tr h="495300"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>
                          <a:solidFill>
                            <a:srgbClr val="336600"/>
                          </a:solidFill>
                          <a:latin typeface="Calibri"/>
                        </a:rPr>
                        <a:t>EAE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b="1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XSCI:</a:t>
                      </a:r>
                    </a:p>
                    <a:p>
                      <a:pPr algn="l" fontAlgn="t"/>
                      <a:r>
                        <a:rPr lang="fr-FR" sz="1600" b="1" i="0" u="none" strike="noStrike" baseline="0" dirty="0" smtClean="0">
                          <a:solidFill>
                            <a:srgbClr val="3366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0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Scintillation </a:t>
                      </a:r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Counters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 (</a:t>
                      </a:r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Scintillators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>
                          <a:solidFill>
                            <a:srgbClr val="336600"/>
                          </a:solidFill>
                          <a:latin typeface="Calibri"/>
                        </a:rPr>
                        <a:t>Operational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Installed and commissioned in 2007</a:t>
                      </a:r>
                    </a:p>
                  </a:txBody>
                  <a:tcPr marL="5080" marR="5080" marT="5080" marB="0"/>
                </a:tc>
              </a:tr>
              <a:tr h="495300"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EAE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b="1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XSEC:</a:t>
                      </a:r>
                    </a:p>
                    <a:p>
                      <a:pPr algn="l" fontAlgn="t"/>
                      <a:r>
                        <a:rPr lang="fr-FR" sz="1600" b="1" i="0" u="none" strike="noStrike" baseline="0" dirty="0" smtClean="0">
                          <a:solidFill>
                            <a:srgbClr val="3366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0" i="0" u="none" strike="noStrike" dirty="0" err="1" smtClean="0">
                          <a:solidFill>
                            <a:srgbClr val="336600"/>
                          </a:solidFill>
                          <a:latin typeface="Calibri"/>
                        </a:rPr>
                        <a:t>Secondary</a:t>
                      </a:r>
                      <a:r>
                        <a:rPr lang="fr-FR" sz="1200" b="0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Emission </a:t>
                      </a:r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Counters</a:t>
                      </a:r>
                      <a:endParaRPr lang="fr-FR" sz="1200" b="0" i="0" u="none" strike="noStrike" dirty="0">
                        <a:solidFill>
                          <a:srgbClr val="336600"/>
                        </a:solidFill>
                        <a:latin typeface="Calibri"/>
                      </a:endParaRP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CAMAC ACQ </a:t>
                      </a:r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Dying</a:t>
                      </a:r>
                      <a:endParaRPr lang="fr-FR" sz="1200" b="0" i="0" u="none" strike="noStrike" dirty="0">
                        <a:solidFill>
                          <a:srgbClr val="336600"/>
                        </a:solidFill>
                        <a:latin typeface="Calibri"/>
                      </a:endParaRP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Suppress </a:t>
                      </a:r>
                      <a:r>
                        <a:rPr lang="en-US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CAMAC and install new VME hardware. Consolidation foreseen during the 2011/2012 shutdown.</a:t>
                      </a:r>
                    </a:p>
                  </a:txBody>
                  <a:tcPr marL="5080" marR="5080" marT="5080" marB="0"/>
                </a:tc>
              </a:tr>
              <a:tr h="495300"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>
                          <a:solidFill>
                            <a:srgbClr val="336600"/>
                          </a:solidFill>
                          <a:latin typeface="Calibri"/>
                        </a:rPr>
                        <a:t>EAE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b="1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XTEL:</a:t>
                      </a:r>
                      <a:endParaRPr lang="fr-FR" sz="1200" b="0" i="0" u="none" strike="noStrike" dirty="0">
                        <a:solidFill>
                          <a:srgbClr val="336600"/>
                        </a:solidFill>
                        <a:latin typeface="Calibri"/>
                      </a:endParaRPr>
                    </a:p>
                    <a:p>
                      <a:pPr algn="l" fontAlgn="t"/>
                      <a:r>
                        <a:rPr lang="fr-FR" sz="1200" b="0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0" i="0" u="none" strike="noStrike" dirty="0" err="1" smtClean="0">
                          <a:solidFill>
                            <a:srgbClr val="336600"/>
                          </a:solidFill>
                          <a:latin typeface="Calibri"/>
                        </a:rPr>
                        <a:t>Telescope</a:t>
                      </a:r>
                      <a:r>
                        <a:rPr lang="fr-FR" sz="1200" b="0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 </a:t>
                      </a:r>
                      <a:r>
                        <a:rPr lang="fr-FR" sz="1200" b="0" i="0" u="none" strike="noStrike" dirty="0" err="1">
                          <a:solidFill>
                            <a:srgbClr val="336600"/>
                          </a:solidFill>
                          <a:latin typeface="Calibri"/>
                        </a:rPr>
                        <a:t>Intensity</a:t>
                      </a:r>
                      <a:r>
                        <a:rPr lang="fr-FR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/Spill monitors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>
                          <a:solidFill>
                            <a:srgbClr val="336600"/>
                          </a:solidFill>
                          <a:latin typeface="Calibri"/>
                        </a:rPr>
                        <a:t>CAMAC ACQ Dying</a:t>
                      </a:r>
                    </a:p>
                  </a:txBody>
                  <a:tcPr marL="5080" marR="5080" marT="508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 smtClean="0">
                          <a:solidFill>
                            <a:srgbClr val="336600"/>
                          </a:solidFill>
                          <a:latin typeface="Calibri"/>
                        </a:rPr>
                        <a:t>Suppress </a:t>
                      </a:r>
                      <a:r>
                        <a:rPr lang="en-US" sz="1200" b="0" i="0" u="none" strike="noStrike" dirty="0">
                          <a:solidFill>
                            <a:srgbClr val="336600"/>
                          </a:solidFill>
                          <a:latin typeface="Calibri"/>
                        </a:rPr>
                        <a:t>CAMAC and install new VME hardware. Consolidation foreseen during the 2011/2012 shutdown.</a:t>
                      </a:r>
                    </a:p>
                  </a:txBody>
                  <a:tcPr marL="5080" marR="5080" marT="5080" marB="0"/>
                </a:tc>
              </a:tr>
            </a:tbl>
          </a:graphicData>
        </a:graphic>
      </p:graphicFrame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Beam Instrumentation: </a:t>
            </a: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budget and resources estimate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pic>
        <p:nvPicPr>
          <p:cNvPr id="64" name="Picture 63" descr="BI_manpow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38224" y="714356"/>
            <a:ext cx="7632045" cy="5357850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Beam Instrumentation: </a:t>
            </a: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budget, resources estimate and timeline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5282" y="644326"/>
            <a:ext cx="8501122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dirty="0" smtClean="0"/>
              <a:t>North Areas: Consolidation terminated last year.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Equipment Bus Master maintained for Motors only (See </a:t>
            </a:r>
            <a:r>
              <a:rPr lang="en-US" sz="1600" dirty="0" err="1" smtClean="0"/>
              <a:t>Masi’s</a:t>
            </a:r>
            <a:r>
              <a:rPr lang="en-US" sz="1600" dirty="0" smtClean="0"/>
              <a:t> slides).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Multi Wire Proportional Chambers could still be upgraded to Gas Electron Multipliers like in the AD (profit from the needed upgrade in the AD).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East Hall: Consolidation is ongoing.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Old CAMAC electronics to be upgraded.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Remote control of Telescope, SEC and Cerenkov still missing.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AD Areas: Consolidation is being studied.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Multi Wire Proportional Chambers have artifacts at low energy that can be overcome with Gas Electron Multipliers.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Funded via AEGIS, but no qualified manpower.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Know-how disappearing from the BI group.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Present manpower for the experimental areas will have left by 2011!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BI should consolidate expertise in the fields of MWPC, GEM and Cerenkov.</a:t>
            </a:r>
            <a:endParaRPr lang="en-US" sz="16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North area status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261974" y="857232"/>
            <a:ext cx="1100145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Power Supplies	         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it-IT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Jean-Paul Burnet (TE/EPC)</a:t>
            </a:r>
            <a:endParaRPr lang="en-US" sz="14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Beam Instrumentation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it-IT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J. Spangaard (BE/BI)</a:t>
            </a:r>
            <a:endParaRPr lang="en-US" sz="14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latin typeface="Times New Roman" pitchFamily="18" charset="0"/>
              </a:rPr>
              <a:t>Access System			    </a:t>
            </a:r>
            <a:r>
              <a:rPr lang="en-US" sz="1200" i="1" dirty="0" smtClean="0">
                <a:latin typeface="Times New Roman" pitchFamily="18" charset="0"/>
              </a:rPr>
              <a:t>inputs from   </a:t>
            </a:r>
            <a:r>
              <a:rPr lang="en-US" sz="1400" dirty="0" smtClean="0">
                <a:latin typeface="Times New Roman" pitchFamily="18" charset="0"/>
              </a:rPr>
              <a:t>D. Vaxelaire (</a:t>
            </a:r>
            <a:r>
              <a:rPr lang="it-IT" sz="1400" dirty="0" smtClean="0">
                <a:latin typeface="Times New Roman" pitchFamily="18" charset="0"/>
              </a:rPr>
              <a:t>GS/ASE)</a:t>
            </a:r>
            <a:endParaRPr lang="en-US" sz="1400" dirty="0" smtClean="0"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Beam Obstacles Controls 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A. Masi(EN/STI), A. Bland(BE/CO)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Beam Obstacles Mechanics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O. Aberle(EN/STI), S. Girod(EN/MEF)	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Cooling and Ventilation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S. </a:t>
            </a:r>
            <a:r>
              <a:rPr lang="en-US" sz="14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Deleval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( EN/CV)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Magnets			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M. Dumas  (TE/MSC)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Cryogenics		    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M.Pezzetti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(TE/CRG)</a:t>
            </a:r>
            <a:endParaRPr lang="en-US" sz="32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Networking in the             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E. </a:t>
            </a:r>
            <a:r>
              <a:rPr lang="en-US" sz="14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Sallaz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(IT/CS)            </a:t>
            </a: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experimental  hall    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Access system:  main issues that  presently affect operation 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1779" y="1028720"/>
            <a:ext cx="8610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spcBef>
                <a:spcPct val="20000"/>
              </a:spcBef>
              <a:buSzPct val="65000"/>
              <a:buFont typeface="Monotype Sorts" pitchFamily="2" charset="2"/>
              <a:buChar char="u"/>
            </a:pPr>
            <a:endParaRPr lang="en-GB" sz="1600">
              <a:latin typeface="Times New Roman" pitchFamily="18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38092" y="714356"/>
          <a:ext cx="6429420" cy="4543355"/>
        </p:xfrm>
        <a:graphic>
          <a:graphicData uri="http://schemas.openxmlformats.org/presentationml/2006/ole">
            <p:oleObj spid="_x0000_s1026" name="Acrobat Document" r:id="rId3" imgW="8019735" imgH="5667167" progId="AcroExch.Document.7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667512" y="857232"/>
            <a:ext cx="292895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Low reliability of the system:</a:t>
            </a:r>
          </a:p>
          <a:p>
            <a:pPr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communication problems affects the operation due to the large number of software layers kept in place for historical reasons and to allow the interfacing with newer devices 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62728" y="3714752"/>
            <a:ext cx="31432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Maintenance problems:</a:t>
            </a:r>
          </a:p>
          <a:p>
            <a:pPr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- Very old system</a:t>
            </a:r>
          </a:p>
          <a:p>
            <a:pPr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- Difficult to integrate the system in the new infrastructure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Access system:  consolidation plan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pic>
        <p:nvPicPr>
          <p:cNvPr id="3" name="Picture 100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1166" y="1643050"/>
            <a:ext cx="6143668" cy="445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52406" y="714356"/>
            <a:ext cx="8929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 smtClean="0"/>
              <a:t>Installation of a new access system as the one installed in the PS experimental areas (i.e. PS AD and East Hall)</a:t>
            </a:r>
            <a:endParaRPr lang="en-US" sz="20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Access system:  budget, resources estimate and timeline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6720" y="1214422"/>
            <a:ext cx="85011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400" dirty="0" smtClean="0"/>
              <a:t>Consolidation project already approved and funded</a:t>
            </a:r>
          </a:p>
          <a:p>
            <a:pPr>
              <a:buNone/>
            </a:pPr>
            <a:r>
              <a:rPr lang="en-US" sz="2400" dirty="0" smtClean="0"/>
              <a:t>Hardware already produced and test, software test in progress</a:t>
            </a:r>
          </a:p>
          <a:p>
            <a:pPr>
              <a:buNone/>
            </a:pPr>
            <a:r>
              <a:rPr lang="en-US" sz="2400" dirty="0" smtClean="0"/>
              <a:t>Complete upgrade foreseen in 3 shutdowns (by 2011/2012)</a:t>
            </a:r>
          </a:p>
          <a:p>
            <a:pPr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North area status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261974" y="857232"/>
            <a:ext cx="1100145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Power Supplies	         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it-IT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Jean-Paul Burnet (TE/EPC)</a:t>
            </a:r>
            <a:endParaRPr lang="en-US" sz="14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Beam Instrumentation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it-IT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J. Spangaard (BE/BI)</a:t>
            </a:r>
            <a:endParaRPr lang="en-US" sz="14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Access System		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D. Vaxelaire (</a:t>
            </a:r>
            <a:r>
              <a:rPr lang="it-IT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GS/ASE)</a:t>
            </a:r>
            <a:endParaRPr lang="en-US" sz="14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latin typeface="Times New Roman" pitchFamily="18" charset="0"/>
              </a:rPr>
              <a:t>Beam Obstacles Controls 	    </a:t>
            </a:r>
            <a:r>
              <a:rPr lang="en-US" sz="1200" i="1" dirty="0" smtClean="0">
                <a:latin typeface="Times New Roman" pitchFamily="18" charset="0"/>
              </a:rPr>
              <a:t>inputs from   </a:t>
            </a:r>
            <a:r>
              <a:rPr lang="en-US" sz="1400" dirty="0" smtClean="0">
                <a:latin typeface="Times New Roman" pitchFamily="18" charset="0"/>
              </a:rPr>
              <a:t>A. Masi(EN/STI), A. Bland(BE/CO)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Beam Obstacles Mechanics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O. Aberle(EN/STI), S. Girod(EN/MEF)	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Cooling and Ventilation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S. </a:t>
            </a:r>
            <a:r>
              <a:rPr lang="en-US" sz="14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Deleval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( EN/CV)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Magnets			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M. Dumas  (TE/MSC)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Cryogenics		    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M.Pezzetti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(TE/CRG)</a:t>
            </a:r>
            <a:endParaRPr lang="en-US" sz="32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Networking in the             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E. </a:t>
            </a:r>
            <a:r>
              <a:rPr lang="en-US" sz="14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Sallaz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(IT/CS)            </a:t>
            </a: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experimental  hall    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North Area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pic>
        <p:nvPicPr>
          <p:cNvPr id="4" name="Picture 3" descr="NAlayout.jpg"/>
          <p:cNvPicPr>
            <a:picLocks noChangeAspect="1"/>
          </p:cNvPicPr>
          <p:nvPr/>
        </p:nvPicPr>
        <p:blipFill>
          <a:blip r:embed="rId2" cstate="print"/>
          <a:srcRect b="9877"/>
          <a:stretch>
            <a:fillRect/>
          </a:stretch>
        </p:blipFill>
        <p:spPr>
          <a:xfrm>
            <a:off x="166654" y="500042"/>
            <a:ext cx="9739346" cy="5643602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Obstacles controls:  main issues that  presently affect operation 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1779" y="1028720"/>
            <a:ext cx="8610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spcBef>
                <a:spcPct val="20000"/>
              </a:spcBef>
              <a:buSzPct val="65000"/>
              <a:buFont typeface="Monotype Sorts" pitchFamily="2" charset="2"/>
              <a:buChar char="u"/>
            </a:pPr>
            <a:endParaRPr lang="en-GB" sz="1600">
              <a:latin typeface="Times New Roman" pitchFamily="18" charset="0"/>
            </a:endParaRPr>
          </a:p>
        </p:txBody>
      </p:sp>
      <p:pic>
        <p:nvPicPr>
          <p:cNvPr id="34818" name="Picture 2" descr="\\cern.ch\dfs\Departments\AB\Groups\ATB\LP\Equipment Controls\Experimental Areas Equipments (North and East)\Pictures\North Area equipments\BA80\Picture 1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0256" y="642918"/>
            <a:ext cx="3929090" cy="2947054"/>
          </a:xfrm>
          <a:prstGeom prst="rect">
            <a:avLst/>
          </a:prstGeom>
          <a:noFill/>
        </p:spPr>
      </p:pic>
      <p:pic>
        <p:nvPicPr>
          <p:cNvPr id="34819" name="Picture 3" descr="\\cern.ch\dfs\Departments\AB\Groups\ATB\LP\Equipment Controls\Experimental Areas Equipments (North and East)\Pictures\North Area equipments\Picture 0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68" y="571480"/>
            <a:ext cx="2732226" cy="3643338"/>
          </a:xfrm>
          <a:prstGeom prst="rect">
            <a:avLst/>
          </a:prstGeom>
          <a:noFill/>
        </p:spPr>
      </p:pic>
      <p:pic>
        <p:nvPicPr>
          <p:cNvPr id="34820" name="Picture 4" descr="\\cern.ch\dfs\Departments\AB\Groups\ATB\LP\Equipment Controls\Experimental Areas Equipments (North and East)\Pictures\North Area equipments\Picture 0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81298" y="2071678"/>
            <a:ext cx="3143272" cy="4191457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6167446" y="3714752"/>
            <a:ext cx="34290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Maintenance is becoming difficult to sustain: Failure rate very high due to ageing of cables and hardware. In average we had this year more than 7 interventions per month of 2h hours each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9530" y="4572008"/>
            <a:ext cx="25003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Few spare parts still available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Obstacles controls:  main issues that  presently affect operation 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1779" y="1028720"/>
            <a:ext cx="8610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spcBef>
                <a:spcPct val="20000"/>
              </a:spcBef>
              <a:buSzPct val="65000"/>
              <a:buFont typeface="Monotype Sorts" pitchFamily="2" charset="2"/>
              <a:buChar char="u"/>
            </a:pPr>
            <a:endParaRPr lang="en-GB" sz="1600">
              <a:latin typeface="Times New Roman" pitchFamily="18" charset="0"/>
            </a:endParaRPr>
          </a:p>
        </p:txBody>
      </p:sp>
      <p:pic>
        <p:nvPicPr>
          <p:cNvPr id="33794" name="Picture 2" descr="\\cern.ch\dfs\Users\m\mitifiot\Public\NORTH AREA\photos Alessandro\NORTH AREA\modules\Picture 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530" y="3500438"/>
            <a:ext cx="2428892" cy="237484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</p:pic>
      <p:pic>
        <p:nvPicPr>
          <p:cNvPr id="33795" name="Picture 3" descr="\\cern.ch\dfs\Users\m\mitifiot\Public\NORTH AREA\photos Alessandro\NORTH AREA\Picture 0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09926" y="1142984"/>
            <a:ext cx="2643206" cy="198256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33796" name="Picture 4" descr="\\cern.ch\dfs\Users\m\mitifiot\Public\NORTH AREA\photos Alessandro\NORTH AREA\BA80\RA4414\Picture 0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6654" y="714356"/>
            <a:ext cx="2975724" cy="22319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33798" name="Picture 6" descr="\\cern.ch\dfs\Users\m\mitifiot\Public\NORTH AREA\photos Alessandro\NORTH AREA\BA80\RA4411\P103075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38884" y="571480"/>
            <a:ext cx="3536484" cy="235745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33799" name="Picture 7" descr="\\cern.ch\dfs\Departments\AB\Groups\ATB\LP\Equipment Controls\Experimental Areas Equipments (North and East)\Pictures\North Area equipments\Picture 11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81760" y="3429000"/>
            <a:ext cx="3393305" cy="2545183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</p:pic>
      <p:sp>
        <p:nvSpPr>
          <p:cNvPr id="11" name="Rectangle 10"/>
          <p:cNvSpPr/>
          <p:nvPr/>
        </p:nvSpPr>
        <p:spPr>
          <a:xfrm>
            <a:off x="3309926" y="642918"/>
            <a:ext cx="30480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Cables aging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pic>
        <p:nvPicPr>
          <p:cNvPr id="2" name="Picture 2" descr="\\cern.ch\dfs\Departments\AB\Groups\ATB\LP\Equipment Controls\Experimental Areas Equipments (North and East)\Pictures\North Area equipments\BA80\RA4411\P103075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24174" y="3929066"/>
            <a:ext cx="3071834" cy="2047714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</p:pic>
      <p:sp>
        <p:nvSpPr>
          <p:cNvPr id="13" name="Rectangle 12"/>
          <p:cNvSpPr/>
          <p:nvPr/>
        </p:nvSpPr>
        <p:spPr>
          <a:xfrm>
            <a:off x="2595546" y="3143248"/>
            <a:ext cx="38576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000" dirty="0" smtClean="0">
                <a:solidFill>
                  <a:srgbClr val="0234B2"/>
                </a:solidFill>
              </a:rPr>
              <a:t>High failure rate of power supplies and controller box</a:t>
            </a:r>
            <a:endParaRPr lang="en-US" sz="2000" dirty="0">
              <a:solidFill>
                <a:srgbClr val="0234B2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Obstacles controls:  main issues that  presently affect operation 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1779" y="1028720"/>
            <a:ext cx="8610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spcBef>
                <a:spcPct val="20000"/>
              </a:spcBef>
              <a:buSzPct val="65000"/>
              <a:buFont typeface="Monotype Sorts" pitchFamily="2" charset="2"/>
              <a:buChar char="u"/>
            </a:pPr>
            <a:endParaRPr lang="en-GB" sz="1600">
              <a:latin typeface="Times New Roman" pitchFamily="18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092" y="785794"/>
            <a:ext cx="2939541" cy="3052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206" y="2786058"/>
            <a:ext cx="1308690" cy="2124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7596206" y="4929198"/>
            <a:ext cx="1357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E. Bus Master communication Card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66654" y="4214818"/>
            <a:ext cx="271464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None/>
            </a:pPr>
            <a:r>
              <a:rPr lang="en-US" sz="1200" dirty="0" smtClean="0"/>
              <a:t>10 operational Equipment Bus Master </a:t>
            </a:r>
            <a:r>
              <a:rPr lang="en-US" sz="1200" dirty="0" err="1" smtClean="0"/>
              <a:t>LynxOS</a:t>
            </a:r>
            <a:r>
              <a:rPr lang="en-US" sz="1200" dirty="0" smtClean="0"/>
              <a:t> Front Ends:</a:t>
            </a:r>
          </a:p>
          <a:p>
            <a:pPr lvl="0" algn="ctr">
              <a:buNone/>
            </a:pPr>
            <a:r>
              <a:rPr lang="en-US" sz="1200" dirty="0" smtClean="0"/>
              <a:t>V1n201, v1n351, v1n394, v1n403, v1n438, v1n472, v1n494, v1nb80, v1nx80, v2n117</a:t>
            </a:r>
            <a:endParaRPr lang="en-US" sz="1200" dirty="0"/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3381364" y="714356"/>
            <a:ext cx="2857520" cy="310854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1" hangingPunct="1">
              <a:spcBef>
                <a:spcPct val="0"/>
              </a:spcBef>
              <a:buNone/>
            </a:pP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Known communication problems: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</a:endParaRPr>
          </a:p>
          <a:p>
            <a:pPr eaLnBrk="1" hangingPunct="1">
              <a:spcBef>
                <a:spcPct val="0"/>
              </a:spcBef>
              <a:buNone/>
            </a:pPr>
            <a:endParaRPr lang="en-US" sz="1400" dirty="0" smtClean="0">
              <a:latin typeface="Arial" pitchFamily="34" charset="0"/>
            </a:endParaRP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 Equipment Bus is not  reliable, in particular when other software on same machine uses a lot of CPU or memory</a:t>
            </a:r>
          </a:p>
          <a:p>
            <a:pPr eaLnBrk="1" hangingPunct="1">
              <a:spcBef>
                <a:spcPct val="0"/>
              </a:spcBef>
              <a:buNone/>
            </a:pPr>
            <a:endParaRPr lang="en-US" sz="1400" dirty="0" smtClean="0">
              <a:latin typeface="Arial" pitchFamily="34" charset="0"/>
            </a:endParaRPr>
          </a:p>
          <a:p>
            <a:pPr>
              <a:spcBef>
                <a:spcPct val="0"/>
              </a:spcBef>
              <a:buFontTx/>
              <a:buChar char="-"/>
            </a:pP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 Known bug may cause data requested from one Position Controller to be returned as a request for another (out of sync)</a:t>
            </a:r>
            <a:endParaRPr lang="en-US" sz="1400" dirty="0" smtClean="0">
              <a:latin typeface="Arial" pitchFamily="34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96074" y="714356"/>
            <a:ext cx="2928958" cy="1939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596074" y="3857628"/>
            <a:ext cx="360947" cy="2285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Elbow Connector 13"/>
          <p:cNvCxnSpPr/>
          <p:nvPr/>
        </p:nvCxnSpPr>
        <p:spPr bwMode="auto">
          <a:xfrm rot="10800000" flipV="1">
            <a:off x="6881826" y="5000636"/>
            <a:ext cx="928694" cy="78581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3309926" y="3929066"/>
            <a:ext cx="2857520" cy="2246769"/>
          </a:xfrm>
          <a:prstGeom prst="rect">
            <a:avLst/>
          </a:prstGeom>
          <a:solidFill>
            <a:srgbClr val="FFFF00"/>
          </a:solidFill>
          <a:ln w="381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  <a:buNone/>
            </a:pPr>
            <a:r>
              <a:rPr lang="en-US" sz="1400" dirty="0" smtClean="0">
                <a:latin typeface="Arial" pitchFamily="34" charset="0"/>
              </a:rPr>
              <a:t>YELLOW CARD: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The communication</a:t>
            </a:r>
            <a:r>
              <a:rPr kumimoji="0" lang="en-US" sz="1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infrastructure is not supported anymore by BE/CO</a:t>
            </a:r>
          </a:p>
          <a:p>
            <a:pPr algn="ctr" eaLnBrk="1" hangingPunct="1">
              <a:spcBef>
                <a:spcPct val="0"/>
              </a:spcBef>
              <a:buNone/>
            </a:pPr>
            <a:endParaRPr kumimoji="0" lang="en-US" sz="14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en-US" sz="1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 Bland is kindly still ensuring the support for the operation but until when????!!!!!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None/>
            </a:pP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>
              <a:spcBef>
                <a:spcPct val="0"/>
              </a:spcBef>
              <a:buFontTx/>
              <a:buChar char="-"/>
            </a:pP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Obstacles Controls:  consolidation plan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15925" y="714375"/>
            <a:ext cx="9074150" cy="39241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sz="2000" dirty="0">
                <a:solidFill>
                  <a:schemeClr val="hlink"/>
                </a:solidFill>
              </a:rPr>
              <a:t>Objectives: </a:t>
            </a:r>
            <a:r>
              <a:rPr lang="en-US" sz="2000" b="0" dirty="0"/>
              <a:t>Replace the old controls with a new solution based on PLC and FESA gateway fully supported by CO </a:t>
            </a:r>
            <a:r>
              <a:rPr lang="en-US" sz="2000" b="0" dirty="0" smtClean="0"/>
              <a:t>starting </a:t>
            </a:r>
            <a:r>
              <a:rPr lang="en-US" sz="2000" b="0" dirty="0"/>
              <a:t>from </a:t>
            </a:r>
            <a:r>
              <a:rPr lang="en-US" sz="2000" b="0" dirty="0" smtClean="0"/>
              <a:t>2009/10 shutdown </a:t>
            </a:r>
            <a:r>
              <a:rPr lang="en-US" sz="2000" b="0" dirty="0"/>
              <a:t>till </a:t>
            </a:r>
            <a:r>
              <a:rPr lang="en-US" sz="2000" b="0" dirty="0" smtClean="0"/>
              <a:t>2011/12 shutdown</a:t>
            </a:r>
            <a:endParaRPr lang="en-US" sz="2000" b="0" dirty="0"/>
          </a:p>
          <a:p>
            <a:r>
              <a:rPr lang="en-US" sz="1800" dirty="0"/>
              <a:t> </a:t>
            </a:r>
            <a:r>
              <a:rPr lang="en-US" sz="1800" dirty="0" smtClean="0"/>
              <a:t>Phoenix modules </a:t>
            </a:r>
            <a:r>
              <a:rPr lang="en-US" sz="1800" dirty="0"/>
              <a:t>on </a:t>
            </a:r>
            <a:r>
              <a:rPr lang="en-US" sz="1800" dirty="0" err="1"/>
              <a:t>Profibus</a:t>
            </a:r>
            <a:r>
              <a:rPr lang="en-US" sz="1800" dirty="0"/>
              <a:t> will be used to control DC motors and Siemens AC motor starters will be used for the AC motors</a:t>
            </a:r>
          </a:p>
          <a:p>
            <a:r>
              <a:rPr lang="en-US" sz="1800" dirty="0"/>
              <a:t> The present VME crate that control motors of different obstacles will replaced by a PLC</a:t>
            </a:r>
          </a:p>
          <a:p>
            <a:r>
              <a:rPr lang="en-US" sz="1800" dirty="0"/>
              <a:t> New control software as well as new FESA classes to be developed</a:t>
            </a:r>
          </a:p>
          <a:p>
            <a:r>
              <a:rPr lang="en-US" sz="1800" dirty="0"/>
              <a:t> New control chassis will replace the old position controller and power box in the </a:t>
            </a:r>
            <a:r>
              <a:rPr lang="en-US" sz="1800" dirty="0" smtClean="0"/>
              <a:t>racks</a:t>
            </a:r>
          </a:p>
          <a:p>
            <a:pPr>
              <a:buNone/>
            </a:pPr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523844" y="4929198"/>
            <a:ext cx="92869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en-US" sz="2000" b="0" dirty="0" smtClean="0"/>
              <a:t>Installation in this shutdown of 9 VME crates to isolate the Equipment bus master by BI applications. This should slightly improve the reliability of the communication and make easier the rebooting in case of failure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09992" y="4286256"/>
            <a:ext cx="2896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3600" i="1" dirty="0" smtClean="0">
                <a:latin typeface="Rage Italic" pitchFamily="66" charset="0"/>
              </a:rPr>
              <a:t>In the meantime</a:t>
            </a:r>
            <a:endParaRPr lang="en-US" sz="3600" i="1" dirty="0">
              <a:latin typeface="Rage Italic" pitchFamily="66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380968" y="21429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Obstacles Controls:  budget, resources estimate and timeline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522320" y="4221163"/>
            <a:ext cx="9074150" cy="4770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3049" y="4714884"/>
            <a:ext cx="9187130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 The renovation should proceed by DATAMODULE to avoid conflicts in Cesar between old and new middleware</a:t>
            </a:r>
          </a:p>
          <a:p>
            <a:pPr>
              <a:buNone/>
            </a:pPr>
            <a:endParaRPr lang="en-US" sz="1200" dirty="0" smtClean="0"/>
          </a:p>
          <a:p>
            <a:pPr>
              <a:spcBef>
                <a:spcPts val="0"/>
              </a:spcBef>
            </a:pPr>
            <a:r>
              <a:rPr lang="en-US" sz="1200" dirty="0"/>
              <a:t> </a:t>
            </a:r>
            <a:r>
              <a:rPr lang="en-US" sz="1200" dirty="0" smtClean="0"/>
              <a:t>Consolidating one shot all the devices  concerning the same motorization type produce a considerable costs saving </a:t>
            </a:r>
          </a:p>
          <a:p>
            <a:pPr>
              <a:spcBef>
                <a:spcPts val="0"/>
              </a:spcBef>
              <a:buNone/>
            </a:pPr>
            <a:r>
              <a:rPr lang="en-US" sz="1200" dirty="0" smtClean="0"/>
              <a:t>  (i.e. materials discount and series production of the control chassis)</a:t>
            </a:r>
          </a:p>
          <a:p>
            <a:pPr>
              <a:spcBef>
                <a:spcPts val="0"/>
              </a:spcBef>
              <a:buNone/>
            </a:pPr>
            <a:endParaRPr lang="en-US" sz="1200" dirty="0"/>
          </a:p>
          <a:p>
            <a:pPr>
              <a:spcBef>
                <a:spcPts val="0"/>
              </a:spcBef>
            </a:pPr>
            <a:r>
              <a:rPr lang="en-US" sz="1200" dirty="0" smtClean="0"/>
              <a:t> It would be preferable to perform the entire renovation  of a barrack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677" y="642918"/>
            <a:ext cx="8572560" cy="382150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380968" y="21429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Obstacles Controls:  budget, resources estimate and timeline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522320" y="4221163"/>
            <a:ext cx="9074150" cy="4770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38092" y="714356"/>
          <a:ext cx="9501254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7192"/>
                <a:gridCol w="1374682"/>
                <a:gridCol w="1360694"/>
                <a:gridCol w="1525803"/>
                <a:gridCol w="1411212"/>
                <a:gridCol w="1205384"/>
                <a:gridCol w="1276287"/>
              </a:tblGrid>
              <a:tr h="904881">
                <a:tc>
                  <a:txBody>
                    <a:bodyPr/>
                    <a:lstStyle/>
                    <a:p>
                      <a:r>
                        <a:rPr lang="en-US" dirty="0" smtClean="0"/>
                        <a:t>Shutdown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Data Module </a:t>
                      </a:r>
                      <a:r>
                        <a:rPr lang="en-US" dirty="0" err="1" smtClean="0"/>
                        <a:t>t.b.c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Mot.</a:t>
                      </a:r>
                      <a:r>
                        <a:rPr lang="en-US" baseline="0" dirty="0" smtClean="0"/>
                        <a:t>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Devices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t.b.c</a:t>
                      </a:r>
                      <a:r>
                        <a:rPr lang="en-US" dirty="0" smtClean="0"/>
                        <a:t>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N. Devices, N. Axes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Barracks involved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Budget</a:t>
                      </a:r>
                      <a:r>
                        <a:rPr lang="en-US" baseline="0" dirty="0" smtClean="0"/>
                        <a:t> Required</a:t>
                      </a:r>
                      <a:endParaRPr lang="en-US" dirty="0"/>
                    </a:p>
                  </a:txBody>
                  <a:tcPr/>
                </a:tc>
              </a:tr>
              <a:tr h="45244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2009/10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TAXMOT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XTAX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14,14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BA80,</a:t>
                      </a:r>
                    </a:p>
                    <a:p>
                      <a:r>
                        <a:rPr lang="en-US" sz="1200" dirty="0" smtClean="0"/>
                        <a:t>HNC117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120 KCHF (allocated)</a:t>
                      </a:r>
                      <a:endParaRPr lang="en-US" sz="1200" dirty="0"/>
                    </a:p>
                  </a:txBody>
                  <a:tcPr/>
                </a:tc>
              </a:tr>
              <a:tr h="171927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2010/11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COMOT,</a:t>
                      </a:r>
                    </a:p>
                    <a:p>
                      <a:r>
                        <a:rPr lang="en-US" sz="1200" dirty="0" smtClean="0"/>
                        <a:t>CONMOT,EMOT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XCSH/V,</a:t>
                      </a:r>
                    </a:p>
                    <a:p>
                      <a:r>
                        <a:rPr lang="en-US" sz="1200" dirty="0" smtClean="0"/>
                        <a:t>XCHV, XCON, XCBV, XCLD, XCON, XTGT, XEMC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69,157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BA80,</a:t>
                      </a:r>
                      <a:r>
                        <a:rPr lang="en-US" sz="1200" baseline="0" dirty="0" smtClean="0"/>
                        <a:t> HNC117, HNA494, HNB201, BX80, HNA351, HNA403, HNA438, </a:t>
                      </a:r>
                    </a:p>
                    <a:p>
                      <a:r>
                        <a:rPr lang="en-US" sz="1200" baseline="0" dirty="0" smtClean="0"/>
                        <a:t>HNA 394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500 KCHF</a:t>
                      </a:r>
                      <a:endParaRPr lang="en-US" sz="1200" dirty="0"/>
                    </a:p>
                  </a:txBody>
                  <a:tcPr/>
                </a:tc>
              </a:tr>
              <a:tr h="814393">
                <a:tc rowSpan="2">
                  <a:txBody>
                    <a:bodyPr/>
                    <a:lstStyle/>
                    <a:p>
                      <a:r>
                        <a:rPr lang="en-US" sz="1200" dirty="0" smtClean="0"/>
                        <a:t>2011/12</a:t>
                      </a:r>
                      <a:endParaRPr lang="en-US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200" dirty="0" smtClean="0"/>
                        <a:t>SCRMOT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XCMV/H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10,40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BA80,</a:t>
                      </a:r>
                    </a:p>
                    <a:p>
                      <a:r>
                        <a:rPr lang="en-US" sz="1200" dirty="0" smtClean="0"/>
                        <a:t>HCN117,</a:t>
                      </a:r>
                    </a:p>
                    <a:p>
                      <a:r>
                        <a:rPr lang="en-US" sz="1200" dirty="0" smtClean="0"/>
                        <a:t>HNA494,HNB201</a:t>
                      </a:r>
                      <a:endParaRPr lang="en-US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200" dirty="0" smtClean="0"/>
                        <a:t>350 KCHF</a:t>
                      </a:r>
                      <a:endParaRPr lang="en-US" sz="1200" dirty="0"/>
                    </a:p>
                  </a:txBody>
                  <a:tcPr/>
                </a:tc>
              </a:tr>
              <a:tr h="1538298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AC,DC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XCIO, XTDX, XTIO,XTDV,XABS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21, 39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BA80,</a:t>
                      </a:r>
                    </a:p>
                    <a:p>
                      <a:r>
                        <a:rPr lang="en-US" sz="1200" dirty="0" smtClean="0"/>
                        <a:t>HNA494,</a:t>
                      </a:r>
                    </a:p>
                    <a:p>
                      <a:r>
                        <a:rPr lang="en-US" sz="1200" dirty="0" smtClean="0"/>
                        <a:t>BX80,</a:t>
                      </a:r>
                    </a:p>
                    <a:p>
                      <a:r>
                        <a:rPr lang="en-US" sz="1200" dirty="0" smtClean="0"/>
                        <a:t>HNA351,</a:t>
                      </a:r>
                    </a:p>
                    <a:p>
                      <a:r>
                        <a:rPr lang="en-US" sz="1200" dirty="0" smtClean="0"/>
                        <a:t>HNA403,</a:t>
                      </a:r>
                    </a:p>
                    <a:p>
                      <a:r>
                        <a:rPr lang="en-US" sz="1200" dirty="0" smtClean="0"/>
                        <a:t>HNA438,</a:t>
                      </a:r>
                    </a:p>
                    <a:p>
                      <a:r>
                        <a:rPr lang="en-US" sz="1200" dirty="0" smtClean="0"/>
                        <a:t>HNA394,</a:t>
                      </a:r>
                    </a:p>
                    <a:p>
                      <a:r>
                        <a:rPr lang="en-US" sz="1200" dirty="0" smtClean="0"/>
                        <a:t>HNA472</a:t>
                      </a:r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North area status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190536" y="714356"/>
            <a:ext cx="1100145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Power Supplies	         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it-IT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Jean-Paul Burnet (TE/EPC)</a:t>
            </a:r>
            <a:endParaRPr lang="en-US" sz="14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Beam Instrumentation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it-IT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J. Spangaard (BE/BI)</a:t>
            </a:r>
            <a:endParaRPr lang="en-US" sz="14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Access System		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D. Vaxelaire (</a:t>
            </a:r>
            <a:r>
              <a:rPr lang="it-IT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GS/ASE)</a:t>
            </a:r>
            <a:endParaRPr lang="en-US" sz="14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Beam Obstacles Controls 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A. Masi(EN/STI), A. Bland(BE/CO)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latin typeface="Times New Roman" pitchFamily="18" charset="0"/>
              </a:rPr>
              <a:t>Beam Obstacles Mechanics  </a:t>
            </a:r>
            <a:r>
              <a:rPr lang="en-US" sz="1200" i="1" dirty="0" smtClean="0">
                <a:latin typeface="Times New Roman" pitchFamily="18" charset="0"/>
              </a:rPr>
              <a:t>inputs from  </a:t>
            </a:r>
            <a:r>
              <a:rPr lang="en-US" sz="1400" dirty="0" smtClean="0">
                <a:latin typeface="Times New Roman" pitchFamily="18" charset="0"/>
              </a:rPr>
              <a:t>O. Aberle(EN/STI), S. Girod(EN/MEF)	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Cooling and Ventilation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S. </a:t>
            </a:r>
            <a:r>
              <a:rPr lang="en-US" sz="14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Deleval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( EN/CV)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Magnets			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M. Dumas  (TE/MSC)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Cryogenics		    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M.Pezzetti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(TE/CRG)</a:t>
            </a:r>
            <a:endParaRPr lang="en-US" sz="32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Networking in the             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E. </a:t>
            </a:r>
            <a:r>
              <a:rPr lang="en-US" sz="14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Sallaz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(IT/CS)            </a:t>
            </a: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experimental  hall    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Obstacles mechanics:  main issues that  presently affect operation 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1779" y="1028720"/>
            <a:ext cx="8610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spcBef>
                <a:spcPct val="20000"/>
              </a:spcBef>
              <a:buSzPct val="65000"/>
              <a:buFont typeface="Monotype Sorts" pitchFamily="2" charset="2"/>
              <a:buChar char="u"/>
            </a:pPr>
            <a:endParaRPr lang="en-GB" sz="1600">
              <a:latin typeface="Times New Roman" pitchFamily="18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166786" y="2857496"/>
            <a:ext cx="7958166" cy="2786082"/>
          </a:xfrm>
        </p:spPr>
        <p:txBody>
          <a:bodyPr/>
          <a:lstStyle/>
          <a:p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>
                <a:solidFill>
                  <a:srgbClr val="FF0000"/>
                </a:solidFill>
              </a:rPr>
              <a:t>Target stations in the North (T2,T4,T6,T10) are in bad shape</a:t>
            </a:r>
            <a:br>
              <a:rPr lang="de-DE" dirty="0" smtClean="0">
                <a:solidFill>
                  <a:srgbClr val="FF0000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-Difficult to intervene </a:t>
            </a:r>
            <a:br>
              <a:rPr lang="de-DE" dirty="0" smtClean="0">
                <a:solidFill>
                  <a:srgbClr val="FF0000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-Regular maintenance very limited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Operation of targets for more than some years (5?) would need a complete renovation (means new target mechanisms)</a:t>
            </a:r>
          </a:p>
        </p:txBody>
      </p:sp>
      <p:sp>
        <p:nvSpPr>
          <p:cNvPr id="5" name="Rectangle 4"/>
          <p:cNvSpPr/>
          <p:nvPr/>
        </p:nvSpPr>
        <p:spPr>
          <a:xfrm>
            <a:off x="952472" y="857232"/>
            <a:ext cx="7572428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algn="just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None/>
            </a:pP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The movable obstacles mechanics is in good shape. Yearly maintanance performed and covered by operational budget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10058" y="2143116"/>
            <a:ext cx="10631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3600" i="1" dirty="0" smtClean="0">
                <a:latin typeface="Rage Italic" pitchFamily="66" charset="0"/>
              </a:rPr>
              <a:t>BUT</a:t>
            </a:r>
            <a:endParaRPr lang="en-US" sz="3600" i="1" dirty="0">
              <a:latin typeface="Rage Italic" pitchFamily="66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Obstacles mechanics: main issues that  presently affect operation 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530" y="571480"/>
            <a:ext cx="5715040" cy="1500198"/>
          </a:xfrm>
        </p:spPr>
        <p:txBody>
          <a:bodyPr/>
          <a:lstStyle/>
          <a:p>
            <a:pPr>
              <a:buNone/>
            </a:pPr>
            <a:r>
              <a:rPr lang="en-US" sz="2800" dirty="0" smtClean="0">
                <a:solidFill>
                  <a:schemeClr val="tx1"/>
                </a:solidFill>
                <a:effectLst/>
              </a:rPr>
              <a:t>Strong aging due to radiation</a:t>
            </a:r>
            <a:r>
              <a:rPr lang="de-DE" sz="2800" dirty="0" smtClean="0">
                <a:solidFill>
                  <a:schemeClr val="tx1"/>
                </a:solidFill>
                <a:effectLst/>
              </a:rPr>
              <a:t/>
            </a:r>
            <a:br>
              <a:rPr lang="de-DE" sz="2800" dirty="0" smtClean="0">
                <a:solidFill>
                  <a:schemeClr val="tx1"/>
                </a:solidFill>
                <a:effectLst/>
              </a:rPr>
            </a:br>
            <a:endParaRPr lang="de-DE" sz="2800" dirty="0" smtClean="0">
              <a:solidFill>
                <a:schemeClr val="tx1"/>
              </a:solidFill>
              <a:effectLst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6245712" y="1136158"/>
            <a:ext cx="3943538" cy="2957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 l="14878" t="1526" r="22176" b="13021"/>
          <a:stretch>
            <a:fillRect/>
          </a:stretch>
        </p:blipFill>
        <p:spPr bwMode="auto">
          <a:xfrm>
            <a:off x="309530" y="1500174"/>
            <a:ext cx="3929090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024306" y="1643050"/>
            <a:ext cx="4071966" cy="2828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None/>
              <a:tabLst/>
              <a:defRPr/>
            </a:pPr>
            <a:r>
              <a:rPr lang="en-US" sz="2800" kern="0" dirty="0" smtClean="0">
                <a:latin typeface="+mn-lt"/>
              </a:rPr>
              <a:t/>
            </a:r>
            <a:br>
              <a:rPr lang="en-US" sz="2800" kern="0" dirty="0" smtClean="0">
                <a:latin typeface="+mn-lt"/>
              </a:rPr>
            </a:b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-rust</a:t>
            </a:r>
            <a:b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-loss of oil</a:t>
            </a:r>
            <a:b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-cable</a:t>
            </a:r>
            <a:b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breakage</a:t>
            </a:r>
            <a:b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-switches</a:t>
            </a:r>
            <a:b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fails </a:t>
            </a:r>
            <a:br>
              <a:rPr kumimoji="0" lang="de-DE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de-DE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024306" y="4286256"/>
            <a:ext cx="4643470" cy="1971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None/>
              <a:tabLst/>
              <a:defRPr/>
            </a:pPr>
            <a:r>
              <a:rPr kumimoji="0" lang="en-US" sz="2800" b="1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800" b="1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800" b="1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-Mobile shielding of T6 doesn‘t open anymore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Obstacles mechanics:  budget , resources estimate and timeline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t="5556" b="2779"/>
          <a:stretch>
            <a:fillRect/>
          </a:stretch>
        </p:blipFill>
        <p:spPr bwMode="auto">
          <a:xfrm>
            <a:off x="5953132" y="3643314"/>
            <a:ext cx="3665455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23844" y="714356"/>
            <a:ext cx="8029604" cy="3829048"/>
          </a:xfrm>
        </p:spPr>
        <p:txBody>
          <a:bodyPr/>
          <a:lstStyle/>
          <a:p>
            <a:r>
              <a:rPr lang="en-US" dirty="0" smtClean="0"/>
              <a:t>Target stations in the North area will not be able to run reliably for another 5-10 years</a:t>
            </a:r>
          </a:p>
          <a:p>
            <a:r>
              <a:rPr lang="en-US" dirty="0" smtClean="0"/>
              <a:t>Some radioactive spare parts are available</a:t>
            </a:r>
          </a:p>
          <a:p>
            <a:r>
              <a:rPr lang="de-DE" dirty="0" smtClean="0"/>
              <a:t>Renewal of the drivers for the monitors, the target boxes and the collimator plus two new spare chassis</a:t>
            </a:r>
            <a:endParaRPr lang="en-US" dirty="0" smtClean="0"/>
          </a:p>
          <a:p>
            <a:r>
              <a:rPr lang="en-US" dirty="0" smtClean="0"/>
              <a:t>Consolidation budget for mechanics renewal of 750 </a:t>
            </a:r>
            <a:r>
              <a:rPr lang="en-US" dirty="0" err="1" smtClean="0"/>
              <a:t>kCHF</a:t>
            </a:r>
            <a:r>
              <a:rPr lang="en-US" dirty="0" smtClean="0"/>
              <a:t> over 5 years needed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North area status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90536" y="714356"/>
            <a:ext cx="1100145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latin typeface="Times New Roman" pitchFamily="18" charset="0"/>
              </a:rPr>
              <a:t>Power Supplies	             </a:t>
            </a:r>
            <a:r>
              <a:rPr lang="en-US" sz="1200" i="1" dirty="0" smtClean="0">
                <a:latin typeface="Times New Roman" pitchFamily="18" charset="0"/>
              </a:rPr>
              <a:t>inputs from   </a:t>
            </a:r>
            <a:r>
              <a:rPr lang="it-IT" sz="1400" dirty="0" smtClean="0">
                <a:latin typeface="Times New Roman" pitchFamily="18" charset="0"/>
              </a:rPr>
              <a:t>Jean-Paul Burnet (TE/EPC)</a:t>
            </a:r>
            <a:endParaRPr lang="en-US" sz="1400" dirty="0" smtClean="0"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Beam Instrumentation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it-IT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J. Spangaard (BE/BI)</a:t>
            </a:r>
            <a:endParaRPr lang="en-US" sz="14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Access System		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D. Vaxelaire (</a:t>
            </a:r>
            <a:r>
              <a:rPr lang="it-IT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GS/ASE)</a:t>
            </a:r>
            <a:endParaRPr lang="en-US" sz="14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Beam Obstacles Controls 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A. Masi(EN/STI), A. Bland(BE/CO)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Beam Obstacles Mechanics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O. Aberle(EN/STI), S. Girod(EN/MEF)	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Cooling and Ventilation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S. </a:t>
            </a:r>
            <a:r>
              <a:rPr lang="en-US" sz="14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Deleval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( EN/CV)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Magnets			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M. Dumas  (TE/MSC)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Cryogenics		    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M.Pezzetti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(TE/CRG)</a:t>
            </a:r>
            <a:endParaRPr lang="en-US" sz="32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Networking in the             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E. </a:t>
            </a:r>
            <a:r>
              <a:rPr lang="en-US" sz="14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Sallaz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(IT/CS)            </a:t>
            </a: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experimental  hall    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North area status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190536" y="857232"/>
            <a:ext cx="1100145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Power Supplies	         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it-IT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Jean-Paul Burnet (TE/EPC)</a:t>
            </a:r>
            <a:endParaRPr lang="en-US" sz="14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Beam Instrumentation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it-IT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J. Spangaard (BE/BI)</a:t>
            </a:r>
            <a:endParaRPr lang="en-US" sz="14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Access System		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D. Vaxelaire (</a:t>
            </a:r>
            <a:r>
              <a:rPr lang="it-IT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GS/ASE)</a:t>
            </a:r>
            <a:endParaRPr lang="en-US" sz="14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Beam Obstacles Controls 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A. Masi(EN/STI), A. Bland(BE/CO)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Beam Obstacles Mechanics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O. Aberle(EN/STI), S. Girod(EN/MEF)	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latin typeface="Times New Roman" pitchFamily="18" charset="0"/>
              </a:rPr>
              <a:t>Cooling and Ventilation	    </a:t>
            </a:r>
            <a:r>
              <a:rPr lang="en-US" sz="1200" i="1" dirty="0" smtClean="0">
                <a:latin typeface="Times New Roman" pitchFamily="18" charset="0"/>
              </a:rPr>
              <a:t>inputs from    </a:t>
            </a:r>
            <a:r>
              <a:rPr lang="en-US" sz="1400" dirty="0" smtClean="0">
                <a:latin typeface="Times New Roman" pitchFamily="18" charset="0"/>
              </a:rPr>
              <a:t>S. </a:t>
            </a:r>
            <a:r>
              <a:rPr lang="en-US" sz="1400" dirty="0" err="1" smtClean="0">
                <a:latin typeface="Times New Roman" pitchFamily="18" charset="0"/>
              </a:rPr>
              <a:t>Deleval</a:t>
            </a:r>
            <a:r>
              <a:rPr lang="en-US" sz="1400" dirty="0" smtClean="0">
                <a:latin typeface="Times New Roman" pitchFamily="18" charset="0"/>
              </a:rPr>
              <a:t> ( EN/CV)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Magnets			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M. Dumas  (TE/MSC)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Cryogenics		    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M.Pezzetti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(TE/CRG)</a:t>
            </a:r>
            <a:endParaRPr lang="en-US" sz="32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Networking in the             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E. </a:t>
            </a:r>
            <a:r>
              <a:rPr lang="en-US" sz="14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Sallaz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(IT/CS)            </a:t>
            </a: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experimental  hall    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Cooling and ventilation:  main issues that  presently affect operation 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1779" y="1028720"/>
            <a:ext cx="8610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spcBef>
                <a:spcPct val="20000"/>
              </a:spcBef>
              <a:buSzPct val="65000"/>
              <a:buFont typeface="Monotype Sorts" pitchFamily="2" charset="2"/>
              <a:buChar char="u"/>
            </a:pPr>
            <a:endParaRPr lang="en-GB" sz="1600">
              <a:latin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1779" y="1028720"/>
            <a:ext cx="8610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spcBef>
                <a:spcPct val="20000"/>
              </a:spcBef>
              <a:buSzPct val="65000"/>
              <a:buFont typeface="Monotype Sorts" pitchFamily="2" charset="2"/>
              <a:buChar char="u"/>
            </a:pPr>
            <a:endParaRPr lang="en-GB" sz="16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261974" y="984010"/>
            <a:ext cx="388143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2000" dirty="0" smtClean="0"/>
              <a:t>Important leak for the chilled water circuit</a:t>
            </a:r>
          </a:p>
          <a:p>
            <a:pPr lvl="1"/>
            <a:endParaRPr lang="en-GB" sz="2000" dirty="0" smtClean="0"/>
          </a:p>
          <a:p>
            <a:pPr lvl="1">
              <a:buNone/>
            </a:pPr>
            <a:endParaRPr lang="en-GB" sz="2000" dirty="0" smtClean="0"/>
          </a:p>
          <a:p>
            <a:pPr lvl="1"/>
            <a:r>
              <a:rPr lang="en-GB" sz="2000" dirty="0" smtClean="0"/>
              <a:t>Ventilation of the EHN1 Barracks : lack of spare parts.</a:t>
            </a:r>
          </a:p>
          <a:p>
            <a:pPr lvl="1"/>
            <a:endParaRPr lang="en-GB" sz="2000" dirty="0" smtClean="0"/>
          </a:p>
          <a:p>
            <a:pPr lvl="1"/>
            <a:r>
              <a:rPr lang="en-GB" sz="2000" dirty="0" smtClean="0"/>
              <a:t>Ventilation of the EHN1 Barracks regulation not compatible with the user needs. </a:t>
            </a:r>
          </a:p>
          <a:p>
            <a:pPr lvl="1"/>
            <a:endParaRPr lang="en-GB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524240" y="984010"/>
            <a:ext cx="27860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 smtClean="0">
                <a:latin typeface="Franklin Gothic Book"/>
              </a:rPr>
              <a:t>→ </a:t>
            </a:r>
            <a:r>
              <a:rPr lang="en-US" sz="2000" dirty="0" smtClean="0"/>
              <a:t>Pipe in very bad state (+asbestos insulation)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6310322" y="984010"/>
            <a:ext cx="27860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 smtClean="0">
                <a:latin typeface="Franklin Gothic Book"/>
              </a:rPr>
              <a:t>→ </a:t>
            </a:r>
            <a:r>
              <a:rPr lang="en-US" sz="2000" dirty="0" smtClean="0"/>
              <a:t>incl. in the CV consolidation plan but not foreseen for the next 2 years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524240" y="2698522"/>
            <a:ext cx="30003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 smtClean="0">
                <a:latin typeface="Franklin Gothic Book"/>
              </a:rPr>
              <a:t>→ </a:t>
            </a:r>
            <a:r>
              <a:rPr lang="en-US" sz="2000" dirty="0" smtClean="0"/>
              <a:t>no spare part for ventilation controller Modification of the control cubicle 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6429420" y="2698522"/>
            <a:ext cx="27860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 smtClean="0">
                <a:latin typeface="Franklin Gothic Book"/>
              </a:rPr>
              <a:t>→ </a:t>
            </a:r>
            <a:r>
              <a:rPr lang="en-US" sz="2000" dirty="0" smtClean="0"/>
              <a:t>incl. in the CV consolidation plan but not for foreseen for the next 2 years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3524240" y="4198720"/>
            <a:ext cx="30003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 smtClean="0">
                <a:latin typeface="Franklin Gothic Book"/>
              </a:rPr>
              <a:t>→ </a:t>
            </a:r>
            <a:r>
              <a:rPr lang="en-US" sz="2000" dirty="0" smtClean="0"/>
              <a:t>the ventilation is not adapted anymore for the present need of the user 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6357982" y="4198720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 smtClean="0">
                <a:latin typeface="Franklin Gothic Book"/>
              </a:rPr>
              <a:t>→ </a:t>
            </a:r>
            <a:r>
              <a:rPr lang="en-US" sz="2000" dirty="0" smtClean="0"/>
              <a:t>study and modification</a:t>
            </a:r>
            <a:endParaRPr lang="en-US" sz="20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North area status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261974" y="857232"/>
            <a:ext cx="1100145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Power Supplies	         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it-IT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Jean-Paul Burnet (TE/EPC)</a:t>
            </a:r>
            <a:endParaRPr lang="en-US" sz="14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Beam Instrumentation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it-IT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J. Spangaard (BE/BI)</a:t>
            </a:r>
            <a:endParaRPr lang="en-US" sz="14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Access System		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D. Vaxelaire (</a:t>
            </a:r>
            <a:r>
              <a:rPr lang="it-IT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GS/ASE)</a:t>
            </a:r>
            <a:endParaRPr lang="en-US" sz="14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Beam Obstacles Controls 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A. Masi(EN/STI), A. Bland(BE/CO)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Beam Obstacles Mechanics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O. Aberle(EN/STI), S. Girod(EN/MEF)	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Cooling and Ventilation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S. </a:t>
            </a:r>
            <a:r>
              <a:rPr lang="en-US" sz="14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Deleval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( EN/CV)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latin typeface="Times New Roman" pitchFamily="18" charset="0"/>
              </a:rPr>
              <a:t>Magnets				    </a:t>
            </a:r>
            <a:r>
              <a:rPr lang="en-US" sz="1200" i="1" dirty="0" smtClean="0">
                <a:latin typeface="Times New Roman" pitchFamily="18" charset="0"/>
              </a:rPr>
              <a:t>inputs from    </a:t>
            </a:r>
            <a:r>
              <a:rPr lang="en-US" sz="1400" dirty="0" smtClean="0">
                <a:latin typeface="Times New Roman" pitchFamily="18" charset="0"/>
              </a:rPr>
              <a:t>M. Dumas  (TE/MSC)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Cryogenics		    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M.Pezzetti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(TE/CRG)</a:t>
            </a:r>
            <a:endParaRPr lang="en-US" sz="32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Networking in the             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E. </a:t>
            </a:r>
            <a:r>
              <a:rPr lang="en-US" sz="14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Sallaz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(IT/CS)            </a:t>
            </a: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experimental  hall    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Magnets: problems that presently affect operation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pic>
        <p:nvPicPr>
          <p:cNvPr id="13" name="Picture 3" descr="\\cern.ch\dfs\Users\d\dumasm\Desktop\New Folder\IMG_02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8238" y="857232"/>
            <a:ext cx="3238420" cy="242889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sp>
        <p:nvSpPr>
          <p:cNvPr id="14" name="Oval 13"/>
          <p:cNvSpPr/>
          <p:nvPr/>
        </p:nvSpPr>
        <p:spPr>
          <a:xfrm>
            <a:off x="6013940" y="1285860"/>
            <a:ext cx="1928826" cy="15001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2" descr="C:\LOCAL\Câblage zone nord\IMG_02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4438" y="3643314"/>
            <a:ext cx="3238418" cy="242889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sp>
        <p:nvSpPr>
          <p:cNvPr id="16" name="Oval 15"/>
          <p:cNvSpPr/>
          <p:nvPr/>
        </p:nvSpPr>
        <p:spPr>
          <a:xfrm>
            <a:off x="6619874" y="4286256"/>
            <a:ext cx="1214446" cy="11430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2" descr="\\cern.ch\dfs\Users\d\dumasm\Desktop\New Folder\IMG_02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8238" y="857232"/>
            <a:ext cx="3238510" cy="242896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sp>
        <p:nvSpPr>
          <p:cNvPr id="18" name="Oval 17"/>
          <p:cNvSpPr/>
          <p:nvPr/>
        </p:nvSpPr>
        <p:spPr>
          <a:xfrm>
            <a:off x="6357922" y="1857432"/>
            <a:ext cx="714380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7429492" y="1643118"/>
            <a:ext cx="714380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52406" y="3143248"/>
            <a:ext cx="40243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fr-CH" sz="2000" dirty="0" err="1" smtClean="0"/>
              <a:t>Cracked</a:t>
            </a:r>
            <a:r>
              <a:rPr lang="fr-CH" sz="2000" dirty="0" smtClean="0"/>
              <a:t> </a:t>
            </a:r>
            <a:r>
              <a:rPr lang="fr-CH" sz="2000" dirty="0" err="1" smtClean="0"/>
              <a:t>insulation</a:t>
            </a:r>
            <a:r>
              <a:rPr lang="fr-CH" sz="2000" dirty="0" smtClean="0"/>
              <a:t> on interlock </a:t>
            </a:r>
            <a:r>
              <a:rPr lang="fr-CH" sz="2000" dirty="0" err="1" smtClean="0"/>
              <a:t>cables</a:t>
            </a:r>
            <a:r>
              <a:rPr lang="fr-CH" sz="2000" dirty="0" smtClean="0"/>
              <a:t>.</a:t>
            </a:r>
          </a:p>
          <a:p>
            <a:r>
              <a:rPr lang="fr-CH" sz="2000" dirty="0" smtClean="0"/>
              <a:t>-&gt; </a:t>
            </a:r>
            <a:r>
              <a:rPr lang="en-US" sz="2000" dirty="0" smtClean="0"/>
              <a:t>Risk of short circuit on the interlock electronic rack</a:t>
            </a:r>
            <a:r>
              <a:rPr lang="fr-CH" sz="2000" dirty="0" smtClean="0"/>
              <a:t>.</a:t>
            </a:r>
          </a:p>
          <a:p>
            <a:r>
              <a:rPr lang="fr-CH" sz="2000" dirty="0" smtClean="0"/>
              <a:t>-&gt; </a:t>
            </a:r>
            <a:r>
              <a:rPr lang="en-US" sz="2000" dirty="0" smtClean="0"/>
              <a:t>Risk of "shunting" magnet securities.</a:t>
            </a:r>
            <a:endParaRPr lang="fr-CH" sz="2000" dirty="0" smtClean="0"/>
          </a:p>
        </p:txBody>
      </p:sp>
      <p:sp>
        <p:nvSpPr>
          <p:cNvPr id="22" name="Rectangle 21"/>
          <p:cNvSpPr/>
          <p:nvPr/>
        </p:nvSpPr>
        <p:spPr>
          <a:xfrm>
            <a:off x="452406" y="714356"/>
            <a:ext cx="32861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 algn="ctr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None/>
              <a:defRPr/>
            </a:pPr>
            <a:r>
              <a:rPr lang="en-US" sz="2000" u="sng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Current situation</a:t>
            </a:r>
            <a:r>
              <a:rPr lang="en-US" sz="2000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 lvl="0" algn="ctr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None/>
              <a:defRPr/>
            </a:pPr>
            <a:r>
              <a:rPr lang="en-US" sz="2000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No major issue identified at the moment for the magnets in operation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Magnets: consolidation plan 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523844" y="785794"/>
            <a:ext cx="8929718" cy="5214974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kumimoji="0" lang="en-US" sz="1600" b="1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Strategy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Careful monitoring of the magnet, notably during each technical stop, during the run. Magnet piquet is available in any case 24/24 h.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kumimoji="0" lang="en-US" sz="1600" b="1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Spare policy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Global program of certification of the magnet in storage currently ongoing. Following results, additional spare magnets and/or coils could have to be built. (E.g. MSN)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kumimoji="0" lang="en-US" sz="1600" b="1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Auxiliary equipment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571500" marR="0" lvl="0" indent="-1714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None/>
              <a:tabLst>
                <a:tab pos="57150" algn="l"/>
              </a:tabLst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Interlock: 	Thermometer and Manometer contacts get corroded, triggering inconsistent 		machine stops;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		Insulation of cables is cracked in the patch panels, securities of the magnet 		could be 	shunted.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571500" lvl="1" indent="-11430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None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  Interlock systems w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ill need consolidation in the future. A more modern system should</a:t>
            </a:r>
            <a:r>
              <a:rPr kumimoji="0" lang="en-US" sz="16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be defined and implemented in the same time. 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-Cooling: 	Global replacement of EPDM/Kevlar water hoses and gaskets in TDC2 / TCC2 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	Will be implemented during s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hutdown 2010/11 (if sufficiently long)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/>
              <a:buChar char="è"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kumimoji="0" lang="en-US" sz="1600" b="1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Project: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K12 beam line to NA62. Certification of the magnets that will be reused, in progress.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North area status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261974" y="857232"/>
            <a:ext cx="1100145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Power Supplies	         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it-IT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Jean-Paul Burnet (TE/EPC)</a:t>
            </a:r>
            <a:endParaRPr lang="en-US" sz="14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Beam Instrumentation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it-IT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J. Spangaard (BE/BI)</a:t>
            </a:r>
            <a:endParaRPr lang="en-US" sz="14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Access System		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D. Vaxelaire (</a:t>
            </a:r>
            <a:r>
              <a:rPr lang="it-IT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GS/ASE)</a:t>
            </a:r>
            <a:endParaRPr lang="en-US" sz="14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Beam Obstacles Controls 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A. Masi(EN/STI), A. Bland(BE/CO)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Beam Obstacles Mechanics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O. Aberle(EN/STI), S. Girod(EN/MEF)	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Cooling and Ventilation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S. </a:t>
            </a:r>
            <a:r>
              <a:rPr lang="en-US" sz="14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Deleval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( EN/CV)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Magnets			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M. Dumas  (TE/MSC)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latin typeface="Times New Roman" pitchFamily="18" charset="0"/>
              </a:rPr>
              <a:t>Cryogenics		    	    </a:t>
            </a:r>
            <a:r>
              <a:rPr lang="en-US" sz="1200" i="1" dirty="0" smtClean="0">
                <a:latin typeface="Times New Roman" pitchFamily="18" charset="0"/>
              </a:rPr>
              <a:t>inputs from    </a:t>
            </a:r>
            <a:r>
              <a:rPr lang="en-US" sz="1400" dirty="0" err="1" smtClean="0">
                <a:latin typeface="Times New Roman" pitchFamily="18" charset="0"/>
              </a:rPr>
              <a:t>M.Pezzetti</a:t>
            </a:r>
            <a:r>
              <a:rPr lang="en-US" sz="1400" dirty="0" smtClean="0">
                <a:latin typeface="Times New Roman" pitchFamily="18" charset="0"/>
              </a:rPr>
              <a:t> (TE/CRG)</a:t>
            </a:r>
            <a:endParaRPr lang="en-US" sz="3200" dirty="0" smtClean="0"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Networking in the             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E. </a:t>
            </a:r>
            <a:r>
              <a:rPr lang="en-US" sz="14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Sallaz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(IT/CS)            </a:t>
            </a: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experimental  hall    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Cryogenics: main issues that  presently affect operation 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Cryogenics: consolidation plan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0" y="5807075"/>
            <a:ext cx="1227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000" b="1">
                <a:latin typeface="Arial" charset="0"/>
              </a:rPr>
              <a:t>Eng. Workstation</a:t>
            </a:r>
          </a:p>
        </p:txBody>
      </p:sp>
      <p:sp>
        <p:nvSpPr>
          <p:cNvPr id="47" name="Rectangle 46"/>
          <p:cNvSpPr/>
          <p:nvPr/>
        </p:nvSpPr>
        <p:spPr>
          <a:xfrm>
            <a:off x="166654" y="714356"/>
            <a:ext cx="48577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Upgrade of the cryogenic process control system (ABB to CERN/UNICOS) coupled to the Detectors He superconducting magnets for ATLAS H8, NA61 (1-2) and RD5 (in total 4 </a:t>
            </a:r>
            <a:r>
              <a:rPr lang="en-US" sz="1400" dirty="0" err="1" smtClean="0"/>
              <a:t>cryoplants</a:t>
            </a:r>
            <a:r>
              <a:rPr lang="en-US" sz="1400" dirty="0" smtClean="0"/>
              <a:t>). </a:t>
            </a:r>
          </a:p>
          <a:p>
            <a:r>
              <a:rPr lang="en-US" sz="1400" dirty="0" smtClean="0"/>
              <a:t>To be realized by TE/CRG/CE. </a:t>
            </a:r>
          </a:p>
          <a:p>
            <a:r>
              <a:rPr lang="en-US" sz="1400" dirty="0" smtClean="0"/>
              <a:t>Cost estimation 300 KCHF.   </a:t>
            </a:r>
          </a:p>
          <a:p>
            <a:r>
              <a:rPr lang="en-US" sz="1400" dirty="0" smtClean="0"/>
              <a:t>Planning 2010/2011 included. </a:t>
            </a:r>
          </a:p>
          <a:p>
            <a:endParaRPr lang="en-US" sz="1400" dirty="0"/>
          </a:p>
        </p:txBody>
      </p:sp>
      <p:sp>
        <p:nvSpPr>
          <p:cNvPr id="48" name="Line 2"/>
          <p:cNvSpPr>
            <a:spLocks noChangeShapeType="1"/>
          </p:cNvSpPr>
          <p:nvPr/>
        </p:nvSpPr>
        <p:spPr bwMode="auto">
          <a:xfrm>
            <a:off x="6227763" y="4751388"/>
            <a:ext cx="2665412" cy="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Line 3"/>
          <p:cNvSpPr>
            <a:spLocks noChangeShapeType="1"/>
          </p:cNvSpPr>
          <p:nvPr/>
        </p:nvSpPr>
        <p:spPr bwMode="auto">
          <a:xfrm>
            <a:off x="3132138" y="4751388"/>
            <a:ext cx="0" cy="358775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50" name="Group 8"/>
          <p:cNvGrpSpPr>
            <a:grpSpLocks/>
          </p:cNvGrpSpPr>
          <p:nvPr/>
        </p:nvGrpSpPr>
        <p:grpSpPr bwMode="auto">
          <a:xfrm>
            <a:off x="3708400" y="3454400"/>
            <a:ext cx="1331913" cy="1050925"/>
            <a:chOff x="4332" y="2024"/>
            <a:chExt cx="1428" cy="1071"/>
          </a:xfrm>
        </p:grpSpPr>
        <p:grpSp>
          <p:nvGrpSpPr>
            <p:cNvPr id="51" name="Group 9"/>
            <p:cNvGrpSpPr>
              <a:grpSpLocks/>
            </p:cNvGrpSpPr>
            <p:nvPr/>
          </p:nvGrpSpPr>
          <p:grpSpPr bwMode="auto">
            <a:xfrm>
              <a:off x="4332" y="2024"/>
              <a:ext cx="1428" cy="1071"/>
              <a:chOff x="4332" y="2024"/>
              <a:chExt cx="1428" cy="1071"/>
            </a:xfrm>
          </p:grpSpPr>
          <p:pic>
            <p:nvPicPr>
              <p:cNvPr id="53" name="Picture 52" descr="optiplex_gx520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332" y="2024"/>
                <a:ext cx="1428" cy="1071"/>
              </a:xfrm>
              <a:prstGeom prst="rect">
                <a:avLst/>
              </a:prstGeom>
              <a:noFill/>
            </p:spPr>
          </p:pic>
          <p:pic>
            <p:nvPicPr>
              <p:cNvPr id="54" name="Picture 53" descr="matlab_5_logo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851" y="2268"/>
                <a:ext cx="542" cy="431"/>
              </a:xfrm>
              <a:prstGeom prst="rect">
                <a:avLst/>
              </a:prstGeom>
              <a:noFill/>
            </p:spPr>
          </p:pic>
        </p:grpSp>
        <p:pic>
          <p:nvPicPr>
            <p:cNvPr id="52" name="Picture 1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30" y="2251"/>
              <a:ext cx="575" cy="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55" name="Text Box 16"/>
          <p:cNvSpPr txBox="1">
            <a:spLocks noChangeArrowheads="1"/>
          </p:cNvSpPr>
          <p:nvPr/>
        </p:nvSpPr>
        <p:spPr bwMode="auto">
          <a:xfrm>
            <a:off x="900113" y="4464050"/>
            <a:ext cx="20510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>
                <a:latin typeface="Arial" charset="0"/>
              </a:rPr>
              <a:t>Ethernet Technical Network</a:t>
            </a:r>
          </a:p>
        </p:txBody>
      </p:sp>
      <p:sp>
        <p:nvSpPr>
          <p:cNvPr id="56" name="Text Box 18"/>
          <p:cNvSpPr txBox="1">
            <a:spLocks noChangeArrowheads="1"/>
          </p:cNvSpPr>
          <p:nvPr/>
        </p:nvSpPr>
        <p:spPr bwMode="auto">
          <a:xfrm>
            <a:off x="3059113" y="3670300"/>
            <a:ext cx="917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000" b="1">
                <a:latin typeface="Arial" charset="0"/>
              </a:rPr>
              <a:t>Operating</a:t>
            </a:r>
          </a:p>
          <a:p>
            <a:pPr eaLnBrk="1" hangingPunct="1"/>
            <a:r>
              <a:rPr lang="en-US" sz="1000" b="1">
                <a:latin typeface="Arial" charset="0"/>
              </a:rPr>
              <a:t>Workstation</a:t>
            </a:r>
          </a:p>
          <a:p>
            <a:pPr eaLnBrk="1" hangingPunct="1"/>
            <a:r>
              <a:rPr lang="en-US" sz="1000" b="1">
                <a:latin typeface="Arial" charset="0"/>
              </a:rPr>
              <a:t>with PVSS</a:t>
            </a:r>
          </a:p>
        </p:txBody>
      </p:sp>
      <p:pic>
        <p:nvPicPr>
          <p:cNvPr id="57" name="Picture 19" descr="parx_tower_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775" y="5038725"/>
            <a:ext cx="763588" cy="763588"/>
          </a:xfrm>
          <a:prstGeom prst="rect">
            <a:avLst/>
          </a:prstGeom>
          <a:noFill/>
        </p:spPr>
      </p:pic>
      <p:sp>
        <p:nvSpPr>
          <p:cNvPr id="58" name="Text Box 20"/>
          <p:cNvSpPr txBox="1">
            <a:spLocks noChangeArrowheads="1"/>
          </p:cNvSpPr>
          <p:nvPr/>
        </p:nvSpPr>
        <p:spPr bwMode="auto">
          <a:xfrm>
            <a:off x="1331913" y="5789613"/>
            <a:ext cx="10493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000" b="1">
                <a:latin typeface="Arial" charset="0"/>
              </a:rPr>
              <a:t>PLC Premium </a:t>
            </a:r>
          </a:p>
        </p:txBody>
      </p:sp>
      <p:sp>
        <p:nvSpPr>
          <p:cNvPr id="59" name="Text Box 21"/>
          <p:cNvSpPr txBox="1">
            <a:spLocks noChangeArrowheads="1"/>
          </p:cNvSpPr>
          <p:nvPr/>
        </p:nvSpPr>
        <p:spPr bwMode="auto">
          <a:xfrm>
            <a:off x="2484438" y="5807075"/>
            <a:ext cx="1257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000" b="1">
                <a:latin typeface="Arial" charset="0"/>
              </a:rPr>
              <a:t>Data Server PVSS</a:t>
            </a:r>
          </a:p>
        </p:txBody>
      </p:sp>
      <p:sp>
        <p:nvSpPr>
          <p:cNvPr id="60" name="Line 22"/>
          <p:cNvSpPr>
            <a:spLocks noChangeShapeType="1"/>
          </p:cNvSpPr>
          <p:nvPr/>
        </p:nvSpPr>
        <p:spPr bwMode="auto">
          <a:xfrm>
            <a:off x="395288" y="4751388"/>
            <a:ext cx="5113337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" name="Oval 23"/>
          <p:cNvSpPr>
            <a:spLocks noChangeArrowheads="1"/>
          </p:cNvSpPr>
          <p:nvPr/>
        </p:nvSpPr>
        <p:spPr bwMode="auto">
          <a:xfrm>
            <a:off x="3059113" y="4678363"/>
            <a:ext cx="142875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Line 24"/>
          <p:cNvSpPr>
            <a:spLocks noChangeShapeType="1"/>
          </p:cNvSpPr>
          <p:nvPr/>
        </p:nvSpPr>
        <p:spPr bwMode="auto">
          <a:xfrm>
            <a:off x="1908175" y="4751388"/>
            <a:ext cx="0" cy="214312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" name="Line 25"/>
          <p:cNvSpPr>
            <a:spLocks noChangeShapeType="1"/>
          </p:cNvSpPr>
          <p:nvPr/>
        </p:nvSpPr>
        <p:spPr bwMode="auto">
          <a:xfrm>
            <a:off x="611188" y="4751388"/>
            <a:ext cx="0" cy="214312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4" name="Oval 26"/>
          <p:cNvSpPr>
            <a:spLocks noChangeArrowheads="1"/>
          </p:cNvSpPr>
          <p:nvPr/>
        </p:nvSpPr>
        <p:spPr bwMode="auto">
          <a:xfrm>
            <a:off x="539750" y="4678363"/>
            <a:ext cx="142875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Oval 27"/>
          <p:cNvSpPr>
            <a:spLocks noChangeArrowheads="1"/>
          </p:cNvSpPr>
          <p:nvPr/>
        </p:nvSpPr>
        <p:spPr bwMode="auto">
          <a:xfrm>
            <a:off x="1835150" y="4678363"/>
            <a:ext cx="142875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Line 28"/>
          <p:cNvSpPr>
            <a:spLocks noChangeShapeType="1"/>
          </p:cNvSpPr>
          <p:nvPr/>
        </p:nvSpPr>
        <p:spPr bwMode="auto">
          <a:xfrm>
            <a:off x="4427538" y="4318000"/>
            <a:ext cx="0" cy="433388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" name="Oval 29"/>
          <p:cNvSpPr>
            <a:spLocks noChangeArrowheads="1"/>
          </p:cNvSpPr>
          <p:nvPr/>
        </p:nvSpPr>
        <p:spPr bwMode="auto">
          <a:xfrm>
            <a:off x="4356100" y="4678363"/>
            <a:ext cx="142875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" name="Rectangle 30"/>
          <p:cNvSpPr>
            <a:spLocks noChangeArrowheads="1"/>
          </p:cNvSpPr>
          <p:nvPr/>
        </p:nvSpPr>
        <p:spPr bwMode="auto">
          <a:xfrm>
            <a:off x="5508625" y="4175125"/>
            <a:ext cx="719138" cy="115093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200" b="1">
                <a:solidFill>
                  <a:schemeClr val="bg1"/>
                </a:solidFill>
                <a:latin typeface="Arial" charset="0"/>
              </a:rPr>
              <a:t>Terminal</a:t>
            </a:r>
          </a:p>
          <a:p>
            <a:pPr algn="ctr" eaLnBrk="1" hangingPunct="1"/>
            <a:r>
              <a:rPr lang="en-US" sz="1200" b="1">
                <a:solidFill>
                  <a:schemeClr val="bg1"/>
                </a:solidFill>
                <a:latin typeface="Arial" charset="0"/>
              </a:rPr>
              <a:t>Service</a:t>
            </a:r>
          </a:p>
        </p:txBody>
      </p:sp>
      <p:sp>
        <p:nvSpPr>
          <p:cNvPr id="69" name="Text Box 31"/>
          <p:cNvSpPr txBox="1">
            <a:spLocks noChangeArrowheads="1"/>
          </p:cNvSpPr>
          <p:nvPr/>
        </p:nvSpPr>
        <p:spPr bwMode="auto">
          <a:xfrm>
            <a:off x="7380288" y="4464050"/>
            <a:ext cx="11318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>
                <a:latin typeface="Arial" charset="0"/>
              </a:rPr>
              <a:t>Ethernet GPN</a:t>
            </a:r>
          </a:p>
        </p:txBody>
      </p:sp>
      <p:sp>
        <p:nvSpPr>
          <p:cNvPr id="70" name="Oval 32"/>
          <p:cNvSpPr>
            <a:spLocks noChangeArrowheads="1"/>
          </p:cNvSpPr>
          <p:nvPr/>
        </p:nvSpPr>
        <p:spPr bwMode="auto">
          <a:xfrm>
            <a:off x="7164388" y="4678363"/>
            <a:ext cx="142875" cy="144462"/>
          </a:xfrm>
          <a:prstGeom prst="ellipse">
            <a:avLst/>
          </a:prstGeom>
          <a:solidFill>
            <a:srgbClr val="000066"/>
          </a:solidFill>
          <a:ln w="9525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1" name="Group 33"/>
          <p:cNvGrpSpPr>
            <a:grpSpLocks/>
          </p:cNvGrpSpPr>
          <p:nvPr/>
        </p:nvGrpSpPr>
        <p:grpSpPr bwMode="auto">
          <a:xfrm>
            <a:off x="6516688" y="3454400"/>
            <a:ext cx="1331912" cy="1050925"/>
            <a:chOff x="4332" y="2024"/>
            <a:chExt cx="1428" cy="1071"/>
          </a:xfrm>
        </p:grpSpPr>
        <p:grpSp>
          <p:nvGrpSpPr>
            <p:cNvPr id="72" name="Group 34"/>
            <p:cNvGrpSpPr>
              <a:grpSpLocks/>
            </p:cNvGrpSpPr>
            <p:nvPr/>
          </p:nvGrpSpPr>
          <p:grpSpPr bwMode="auto">
            <a:xfrm>
              <a:off x="4332" y="2024"/>
              <a:ext cx="1428" cy="1071"/>
              <a:chOff x="4332" y="2024"/>
              <a:chExt cx="1428" cy="1071"/>
            </a:xfrm>
          </p:grpSpPr>
          <p:pic>
            <p:nvPicPr>
              <p:cNvPr id="74" name="Picture 35" descr="optiplex_gx520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332" y="2024"/>
                <a:ext cx="1428" cy="1071"/>
              </a:xfrm>
              <a:prstGeom prst="rect">
                <a:avLst/>
              </a:prstGeom>
              <a:noFill/>
            </p:spPr>
          </p:pic>
          <p:pic>
            <p:nvPicPr>
              <p:cNvPr id="75" name="Picture 36" descr="matlab_5_logo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851" y="2268"/>
                <a:ext cx="542" cy="431"/>
              </a:xfrm>
              <a:prstGeom prst="rect">
                <a:avLst/>
              </a:prstGeom>
              <a:noFill/>
            </p:spPr>
          </p:pic>
        </p:grpSp>
        <p:pic>
          <p:nvPicPr>
            <p:cNvPr id="73" name="Picture 3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30" y="2251"/>
              <a:ext cx="575" cy="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76" name="Line 38"/>
          <p:cNvSpPr>
            <a:spLocks noChangeShapeType="1"/>
          </p:cNvSpPr>
          <p:nvPr/>
        </p:nvSpPr>
        <p:spPr bwMode="auto">
          <a:xfrm>
            <a:off x="7235825" y="4318000"/>
            <a:ext cx="0" cy="433388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" name="Text Box 39"/>
          <p:cNvSpPr txBox="1">
            <a:spLocks noChangeArrowheads="1"/>
          </p:cNvSpPr>
          <p:nvPr/>
        </p:nvSpPr>
        <p:spPr bwMode="auto">
          <a:xfrm>
            <a:off x="7524750" y="3646488"/>
            <a:ext cx="10080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000" b="1">
                <a:latin typeface="Arial" charset="0"/>
              </a:rPr>
              <a:t>Operating</a:t>
            </a:r>
          </a:p>
          <a:p>
            <a:pPr eaLnBrk="1" hangingPunct="1"/>
            <a:r>
              <a:rPr lang="en-US" sz="1000" b="1">
                <a:latin typeface="Arial" charset="0"/>
              </a:rPr>
              <a:t>Workstation</a:t>
            </a:r>
          </a:p>
          <a:p>
            <a:pPr eaLnBrk="1" hangingPunct="1"/>
            <a:r>
              <a:rPr lang="en-US" sz="1000" b="1">
                <a:latin typeface="Arial" charset="0"/>
              </a:rPr>
              <a:t>without PVSS</a:t>
            </a:r>
          </a:p>
        </p:txBody>
      </p:sp>
      <p:sp>
        <p:nvSpPr>
          <p:cNvPr id="78" name="Text Box 41"/>
          <p:cNvSpPr txBox="1">
            <a:spLocks noChangeArrowheads="1"/>
          </p:cNvSpPr>
          <p:nvPr/>
        </p:nvSpPr>
        <p:spPr bwMode="auto">
          <a:xfrm>
            <a:off x="6588125" y="5470525"/>
            <a:ext cx="18494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1" hangingPunct="1"/>
            <a:r>
              <a:rPr lang="en-US" sz="2200" b="1">
                <a:solidFill>
                  <a:srgbClr val="000066"/>
                </a:solidFill>
                <a:latin typeface="Tw Cen MT" pitchFamily="34" charset="0"/>
              </a:rPr>
              <a:t>Operation line</a:t>
            </a:r>
          </a:p>
        </p:txBody>
      </p:sp>
      <p:pic>
        <p:nvPicPr>
          <p:cNvPr id="79" name="Picture 4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10124" y="1030288"/>
            <a:ext cx="2513012" cy="251936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80" name="Picture 4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32661" y="1028700"/>
            <a:ext cx="2505075" cy="25225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</p:pic>
      <p:graphicFrame>
        <p:nvGraphicFramePr>
          <p:cNvPr id="81" name="Object 45"/>
          <p:cNvGraphicFramePr>
            <a:graphicFrameLocks/>
          </p:cNvGraphicFramePr>
          <p:nvPr>
            <p:ph sz="half" idx="2"/>
          </p:nvPr>
        </p:nvGraphicFramePr>
        <p:xfrm>
          <a:off x="1374775" y="5121275"/>
          <a:ext cx="930275" cy="642938"/>
        </p:xfrm>
        <a:graphic>
          <a:graphicData uri="http://schemas.openxmlformats.org/presentationml/2006/ole">
            <p:oleObj spid="_x0000_s35843" name="Paint Shop Pro Image" r:id="rId9" imgW="2292062" imgH="1423619" progId="">
              <p:embed/>
            </p:oleObj>
          </a:graphicData>
        </a:graphic>
      </p:graphicFrame>
      <p:pic>
        <p:nvPicPr>
          <p:cNvPr id="82" name="Picture 4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1300" y="5111750"/>
            <a:ext cx="711200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North area status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261974" y="857232"/>
            <a:ext cx="1100145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Power Supplies	         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it-IT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Jean-Paul Burnet (TE/EPC)</a:t>
            </a:r>
            <a:endParaRPr lang="en-US" sz="14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Beam Instrumentation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it-IT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J. Spangaard (BE/BI)</a:t>
            </a:r>
            <a:endParaRPr lang="en-US" sz="14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Access System		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D. Vaxelaire (</a:t>
            </a:r>
            <a:r>
              <a:rPr lang="it-IT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GS/ASE)</a:t>
            </a:r>
            <a:endParaRPr lang="en-US" sz="14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Beam Obstacles Controls 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A. Masi(EN/STI), A. Bland(BE/CO)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Beam Obstacles Mechanics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O. Aberle(EN/STI), S. Girod(EN/MEF)	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Cooling and Ventilation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S. </a:t>
            </a:r>
            <a:r>
              <a:rPr lang="en-US" sz="14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Deleval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( EN/CV)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Magnets			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M. Dumas  (TE/MSC)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Cryogenics		    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M.Pezzetti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(TE/CRG)</a:t>
            </a:r>
            <a:endParaRPr lang="en-US" sz="32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latin typeface="Times New Roman" pitchFamily="18" charset="0"/>
              </a:rPr>
              <a:t>Networking in the                 </a:t>
            </a:r>
            <a:r>
              <a:rPr lang="en-US" sz="1200" i="1" dirty="0" smtClean="0">
                <a:latin typeface="Times New Roman" pitchFamily="18" charset="0"/>
              </a:rPr>
              <a:t>inputs from    </a:t>
            </a:r>
            <a:r>
              <a:rPr lang="en-US" sz="1400" dirty="0" smtClean="0">
                <a:latin typeface="Times New Roman" pitchFamily="18" charset="0"/>
              </a:rPr>
              <a:t>E. </a:t>
            </a:r>
            <a:r>
              <a:rPr lang="en-US" sz="1400" dirty="0" err="1" smtClean="0">
                <a:latin typeface="Times New Roman" pitchFamily="18" charset="0"/>
              </a:rPr>
              <a:t>Sallaz</a:t>
            </a:r>
            <a:r>
              <a:rPr lang="en-US" sz="1400" dirty="0" smtClean="0">
                <a:latin typeface="Times New Roman" pitchFamily="18" charset="0"/>
              </a:rPr>
              <a:t> (IT/CS)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        </a:t>
            </a:r>
            <a:r>
              <a:rPr lang="en-US" sz="3200" dirty="0" smtClean="0">
                <a:latin typeface="Times New Roman" pitchFamily="18" charset="0"/>
              </a:rPr>
              <a:t>experimental  hall    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Networking in the experimental area:  consolidation plan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8158" y="928670"/>
            <a:ext cx="850112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/>
            <a:r>
              <a:rPr lang="en-US" sz="2400" dirty="0" smtClean="0"/>
              <a:t>Networking infrastructure renovation in the North area halls  HCN1, HCN2 and ECN3 completed in a couple of weeks </a:t>
            </a:r>
          </a:p>
          <a:p>
            <a:pPr marL="171450" indent="-171450"/>
            <a:r>
              <a:rPr lang="en-US" sz="2400" dirty="0" smtClean="0"/>
              <a:t>10 new star points installed to replace the old coax outlets with new UTP ones and cover new requests</a:t>
            </a:r>
          </a:p>
          <a:p>
            <a:pPr marL="171450" indent="-171450"/>
            <a:r>
              <a:rPr lang="en-US" sz="2400" dirty="0" smtClean="0"/>
              <a:t>New UTP outlets are going to be installed in proximity of the old ones</a:t>
            </a:r>
          </a:p>
          <a:p>
            <a:pPr marL="171450" indent="-171450"/>
            <a:r>
              <a:rPr lang="en-US" sz="2400" dirty="0" smtClean="0"/>
              <a:t>Users are invited to move their devices on the new outlets and/or send request to IT/CS in case a new outlet is not made available close to an old one </a:t>
            </a:r>
          </a:p>
          <a:p>
            <a:pPr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379445" y="71414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Conclusions:  </a:t>
            </a: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consolidation plans summary (not exhaustive )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66654" y="386676"/>
          <a:ext cx="9572692" cy="58284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7682"/>
                <a:gridCol w="1492714"/>
                <a:gridCol w="1571636"/>
                <a:gridCol w="1285884"/>
                <a:gridCol w="1071570"/>
                <a:gridCol w="1143008"/>
                <a:gridCol w="1500198"/>
              </a:tblGrid>
              <a:tr h="50959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Shutdown 2009/10</a:t>
                      </a:r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Shutdown 2010/11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Shutdown 2011/12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Shutdown 2012/13</a:t>
                      </a:r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Shutdown 2012/13</a:t>
                      </a:r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Remarks</a:t>
                      </a:r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3608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Obstacles Controls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upgrade of 14 </a:t>
                      </a:r>
                      <a:r>
                        <a:rPr lang="en-US" sz="1000" b="1" baseline="0" dirty="0" smtClean="0"/>
                        <a:t>TAX </a:t>
                      </a:r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upgrade collimators (</a:t>
                      </a:r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COMOT,</a:t>
                      </a:r>
                    </a:p>
                    <a:p>
                      <a:pPr algn="ctr"/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CONMOT,EMOT)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Renewal absorbers and IN/OUT (SCRMOT)</a:t>
                      </a:r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FF0000"/>
                          </a:solidFill>
                        </a:rPr>
                        <a:t>Provided that budget will be made available</a:t>
                      </a:r>
                      <a:endParaRPr lang="en-US" sz="1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2579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Target mechanics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upgrade target mechanics  T6</a:t>
                      </a:r>
                      <a:endParaRPr lang="en-US" sz="1000" b="1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/>
                        <a:t>upgrade target mechanics T4</a:t>
                      </a:r>
                    </a:p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/>
                        <a:t>upgrade target mechanics T2</a:t>
                      </a:r>
                    </a:p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upgrade target mechanics T10</a:t>
                      </a:r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rgbClr val="FF0000"/>
                          </a:solidFill>
                        </a:rPr>
                        <a:t>Provided that budget will be made available</a:t>
                      </a:r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360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Power Supply</a:t>
                      </a:r>
                    </a:p>
                    <a:p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upgrade bending magnets power supply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Partial consolidation</a:t>
                      </a:r>
                      <a:r>
                        <a:rPr lang="en-US" sz="1000" b="1" baseline="0" dirty="0" smtClean="0"/>
                        <a:t> plan (f</a:t>
                      </a:r>
                      <a:r>
                        <a:rPr lang="en-US" sz="1000" b="1" dirty="0" smtClean="0"/>
                        <a:t>aults reduction</a:t>
                      </a:r>
                      <a:r>
                        <a:rPr lang="en-US" sz="1000" b="1" baseline="0" dirty="0" smtClean="0"/>
                        <a:t> 30%)</a:t>
                      </a:r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68499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Beam Instrumentation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entire renovation of the instrumentations on equipment bus (now VME and FESA)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FF0000"/>
                          </a:solidFill>
                        </a:rPr>
                        <a:t>Manpower risk: no overlap between staff retired and new hired</a:t>
                      </a:r>
                      <a:endParaRPr lang="en-US" sz="1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1122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Access</a:t>
                      </a:r>
                      <a:r>
                        <a:rPr lang="en-US" sz="1400" baseline="0" dirty="0" smtClean="0"/>
                        <a:t> System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upgrade access</a:t>
                      </a:r>
                      <a:r>
                        <a:rPr lang="en-US" sz="1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system </a:t>
                      </a:r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H2-H4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upgrade access system H6-H8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upgrade access system  M2-EHN2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2608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Cryogenics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upgrade control systems </a:t>
                      </a:r>
                      <a:r>
                        <a:rPr lang="en-US" sz="1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cryoplants</a:t>
                      </a:r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for ATLAS H8, NA61 (1-2) and RD5</a:t>
                      </a:r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8485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Networking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Infrastructure renovation in north experimental halls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Installation</a:t>
                      </a:r>
                      <a:r>
                        <a:rPr lang="en-US" sz="1000" b="1" baseline="0" dirty="0" smtClean="0"/>
                        <a:t> of 10 new star points</a:t>
                      </a:r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117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Magnets</a:t>
                      </a:r>
                    </a:p>
                    <a:p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Global replacement of EPDM/Kevlar water hoses and gaskets in TDC2 / TCC2 </a:t>
                      </a:r>
                      <a:endParaRPr lang="en-US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9526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Cooling</a:t>
                      </a:r>
                      <a:r>
                        <a:rPr lang="en-US" sz="1400" baseline="0" dirty="0" smtClean="0"/>
                        <a:t> and </a:t>
                      </a:r>
                      <a:r>
                        <a:rPr lang="en-US" sz="1400" dirty="0" smtClean="0"/>
                        <a:t>V.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????</a:t>
                      </a:r>
                      <a:endParaRPr lang="en-US" sz="1000" b="1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????</a:t>
                      </a:r>
                      <a:endParaRPr lang="en-US" sz="1000" b="1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consolidation foreseen but not before 2 years</a:t>
                      </a:r>
                      <a:endParaRPr lang="en-US" sz="1000" b="1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Power supplies:  main issues that  presently affect operation 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pic>
        <p:nvPicPr>
          <p:cNvPr id="3" name="Picture 23" descr="\\cern.ch\dfs\Divisions\AB\Groups\PO\Exploitation\SPS\Areas\Photos\Databus_Connector\Cr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5679" y="673120"/>
            <a:ext cx="2571750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1" descr="\\cern.ch\dfs\Divisions\AB\Groups\PO\Exploitation\SPS\Areas\Photos\Equipements\R22\Picture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0254" y="4133870"/>
            <a:ext cx="2292350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308004" y="733445"/>
            <a:ext cx="4229100" cy="32861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9FDAFF"/>
              </a:gs>
            </a:gsLst>
            <a:lin ang="5400000" scaled="1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12779" y="990620"/>
            <a:ext cx="8610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SzPct val="65000"/>
              <a:buFont typeface="Monotype Sorts" pitchFamily="2" charset="2"/>
              <a:buChar char="u"/>
            </a:pPr>
            <a:endParaRPr lang="en-GB" sz="1600">
              <a:latin typeface="Times New Roman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38092" y="1214422"/>
            <a:ext cx="4318000" cy="361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ts val="1400"/>
              <a:buFont typeface="Monotype Sorts" pitchFamily="2" charset="2"/>
              <a:buChar char="u"/>
            </a:pPr>
            <a:r>
              <a:rPr lang="en-US" sz="1400" dirty="0"/>
              <a:t>Power converters in operation since 1976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ts val="1400"/>
              <a:buFont typeface="Monotype Sorts" pitchFamily="2" charset="2"/>
              <a:buChar char="u"/>
            </a:pPr>
            <a:r>
              <a:rPr lang="en-US" sz="1400" dirty="0"/>
              <a:t>Original analog &amp; digital electronics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ts val="1400"/>
              <a:buFont typeface="Monotype Sorts" pitchFamily="2" charset="2"/>
              <a:buChar char="u"/>
            </a:pPr>
            <a:r>
              <a:rPr lang="en-US" sz="1400" dirty="0"/>
              <a:t>Wire wrap technology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ts val="1400"/>
              <a:buFont typeface="Monotype Sorts" pitchFamily="2" charset="2"/>
              <a:buChar char="u"/>
            </a:pPr>
            <a:r>
              <a:rPr lang="en-US" sz="1400" dirty="0"/>
              <a:t>Old control system (</a:t>
            </a:r>
            <a:r>
              <a:rPr lang="en-US" sz="1400" dirty="0" err="1"/>
              <a:t>Databus</a:t>
            </a:r>
            <a:r>
              <a:rPr lang="en-US" sz="1400" dirty="0"/>
              <a:t>)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ts val="1400"/>
              <a:buFont typeface="Monotype Sorts" pitchFamily="2" charset="2"/>
              <a:buChar char="u"/>
            </a:pPr>
            <a:r>
              <a:rPr lang="en-US" sz="1400" dirty="0"/>
              <a:t>Power converter MTBF very low: ≈7000H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ts val="1400"/>
              <a:buFont typeface="Monotype Sorts" pitchFamily="2" charset="2"/>
              <a:buChar char="u"/>
            </a:pPr>
            <a:r>
              <a:rPr lang="en-US" sz="1400" dirty="0"/>
              <a:t>167 interventions by the first line team in 2009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ts val="1400"/>
              <a:buFont typeface="Monotype Sorts" pitchFamily="2" charset="2"/>
              <a:buChar char="u"/>
            </a:pPr>
            <a:r>
              <a:rPr lang="en-GB" sz="1400" dirty="0"/>
              <a:t>100 electronic cards repaired each year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ts val="1400"/>
              <a:buFont typeface="Monotype Sorts" pitchFamily="2" charset="2"/>
              <a:buChar char="u"/>
            </a:pPr>
            <a:endParaRPr lang="en-GB" dirty="0"/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ts val="1400"/>
            </a:pPr>
            <a:endParaRPr lang="en-US" dirty="0"/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ts val="1400"/>
              <a:buFont typeface="Monotype Sorts" pitchFamily="2" charset="2"/>
              <a:buChar char="u"/>
            </a:pPr>
            <a:endParaRPr lang="en-US" dirty="0"/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ts val="1400"/>
              <a:buFont typeface="Monotype Sorts" pitchFamily="2" charset="2"/>
              <a:buChar char="u"/>
            </a:pPr>
            <a:endParaRPr lang="en-US" sz="1800" dirty="0"/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ts val="1400"/>
              <a:buFont typeface="Monotype Sorts" pitchFamily="2" charset="2"/>
              <a:buChar char="u"/>
            </a:pPr>
            <a:endParaRPr lang="en-US" sz="1800" dirty="0"/>
          </a:p>
        </p:txBody>
      </p:sp>
      <p:pic>
        <p:nvPicPr>
          <p:cNvPr id="9" name="Picture 11" descr="R22_Sup_Crat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5454" y="1108095"/>
            <a:ext cx="2546350" cy="177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1779" y="1028720"/>
            <a:ext cx="8610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spcBef>
                <a:spcPct val="20000"/>
              </a:spcBef>
              <a:buSzPct val="65000"/>
              <a:buFont typeface="Monotype Sorts" pitchFamily="2" charset="2"/>
              <a:buChar char="u"/>
            </a:pPr>
            <a:endParaRPr lang="en-GB" sz="1600">
              <a:latin typeface="Times New Roman" pitchFamily="18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863629" y="1573233"/>
            <a:ext cx="8015288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SzPct val="65000"/>
              <a:buFont typeface="Monotype Sorts" pitchFamily="2" charset="2"/>
              <a:buChar char="u"/>
            </a:pPr>
            <a:endParaRPr lang="fr-FR" sz="2000">
              <a:latin typeface="Times New Roman" pitchFamily="18" charset="0"/>
            </a:endParaRPr>
          </a:p>
        </p:txBody>
      </p:sp>
      <p:pic>
        <p:nvPicPr>
          <p:cNvPr id="12" name="Picture 6" descr="ConnectH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51704" y="3022620"/>
            <a:ext cx="2082800" cy="277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9" descr="Carte535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54579" y="2343170"/>
            <a:ext cx="2166938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1" descr="Cabl_Patch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62529" y="4276745"/>
            <a:ext cx="238125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WordArt 12" descr="Narrow vertical"/>
          <p:cNvSpPr>
            <a:spLocks noChangeArrowheads="1" noChangeShapeType="1" noTextEdit="1"/>
          </p:cNvSpPr>
          <p:nvPr/>
        </p:nvSpPr>
        <p:spPr bwMode="auto">
          <a:xfrm>
            <a:off x="5946804" y="2628920"/>
            <a:ext cx="1943100" cy="159067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/>
                  </a:outerShdw>
                </a:effectLst>
                <a:latin typeface="Arial Black"/>
              </a:rPr>
              <a:t>~ 6600 electronic</a:t>
            </a:r>
          </a:p>
          <a:p>
            <a:pPr algn="ctr"/>
            <a:r>
              <a:rPr lang="en-US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/>
                  </a:outerShdw>
                </a:effectLst>
                <a:latin typeface="Arial Black"/>
              </a:rPr>
              <a:t>modules of this type</a:t>
            </a:r>
          </a:p>
          <a:p>
            <a:pPr algn="ctr"/>
            <a:r>
              <a:rPr lang="en-US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/>
                  </a:outerShdw>
                </a:effectLst>
                <a:latin typeface="Arial Black"/>
              </a:rPr>
              <a:t>are in operation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4467254" y="3914795"/>
            <a:ext cx="20193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2400">
                <a:solidFill>
                  <a:schemeClr val="tx2"/>
                </a:solidFill>
              </a:rPr>
              <a:t/>
            </a:r>
            <a:br>
              <a:rPr lang="en-GB" sz="2400">
                <a:solidFill>
                  <a:schemeClr val="tx2"/>
                </a:solidFill>
              </a:rPr>
            </a:br>
            <a:r>
              <a:rPr lang="en-GB">
                <a:solidFill>
                  <a:schemeClr val="tx2"/>
                </a:solidFill>
              </a:rPr>
              <a:t>Cabling ageing</a:t>
            </a:r>
            <a:br>
              <a:rPr lang="en-GB">
                <a:solidFill>
                  <a:schemeClr val="tx2"/>
                </a:solidFill>
              </a:rPr>
            </a:br>
            <a:endParaRPr lang="en-US">
              <a:latin typeface="Times New Roman" pitchFamily="18" charset="0"/>
            </a:endParaRPr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7118379" y="628670"/>
            <a:ext cx="201930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>
                <a:solidFill>
                  <a:schemeClr val="tx2"/>
                </a:solidFill>
              </a:rPr>
              <a:t>Wire wrap </a:t>
            </a:r>
          </a:p>
          <a:p>
            <a:pPr algn="ctr"/>
            <a:r>
              <a:rPr lang="en-GB">
                <a:solidFill>
                  <a:schemeClr val="tx2"/>
                </a:solidFill>
              </a:rPr>
              <a:t>Obsolete components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4648229" y="5438795"/>
            <a:ext cx="15176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>
                <a:solidFill>
                  <a:schemeClr val="tx2"/>
                </a:solidFill>
              </a:rPr>
              <a:t>Split insulation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 flipV="1">
            <a:off x="5080029" y="5105420"/>
            <a:ext cx="781050" cy="4286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7002492" y="5848370"/>
            <a:ext cx="21653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/>
              <a:t>Damaged gilded contacts</a:t>
            </a:r>
          </a:p>
        </p:txBody>
      </p:sp>
      <p:sp>
        <p:nvSpPr>
          <p:cNvPr id="21" name="Line 21"/>
          <p:cNvSpPr>
            <a:spLocks noChangeShapeType="1"/>
          </p:cNvSpPr>
          <p:nvPr/>
        </p:nvSpPr>
        <p:spPr bwMode="auto">
          <a:xfrm flipV="1">
            <a:off x="8331229" y="4057670"/>
            <a:ext cx="25400" cy="18954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" name="WordArt 12" descr="Narrow vertical"/>
          <p:cNvSpPr>
            <a:spLocks noChangeArrowheads="1" noChangeShapeType="1" noTextEdit="1"/>
          </p:cNvSpPr>
          <p:nvPr/>
        </p:nvSpPr>
        <p:spPr bwMode="auto">
          <a:xfrm>
            <a:off x="641379" y="4533920"/>
            <a:ext cx="2028825" cy="151447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/>
                  </a:outerShdw>
                </a:effectLst>
                <a:latin typeface="Arial Black"/>
              </a:rPr>
              <a:t> 330 power converters in operation</a:t>
            </a:r>
          </a:p>
          <a:p>
            <a:pPr algn="ctr"/>
            <a:r>
              <a:rPr lang="en-US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/>
                  </a:outerShdw>
                </a:effectLst>
                <a:latin typeface="Arial Black"/>
              </a:rPr>
              <a:t>50 spares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8" grpId="0"/>
      <p:bldP spid="19" grpId="0" animBg="1"/>
      <p:bldP spid="21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Power supplies- Solutions: Full consolidation plan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3" name="AutoShape 6"/>
          <p:cNvSpPr>
            <a:spLocks noChangeArrowheads="1"/>
          </p:cNvSpPr>
          <p:nvPr/>
        </p:nvSpPr>
        <p:spPr bwMode="auto">
          <a:xfrm>
            <a:off x="738158" y="809606"/>
            <a:ext cx="8264527" cy="54054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9FDAFF"/>
              </a:gs>
            </a:gsLst>
            <a:lin ang="5400000" scaled="1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1023910" y="857232"/>
            <a:ext cx="7810500" cy="4972050"/>
          </a:xfrm>
          <a:prstGeom prst="rect">
            <a:avLst/>
          </a:prstGeom>
        </p:spPr>
        <p:txBody>
          <a:bodyPr/>
          <a:lstStyle/>
          <a:p>
            <a:pPr marL="381000" marR="0" lvl="0" indent="-38100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Monotype Sorts" pitchFamily="2" charset="2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TECHNICAL SOLUTIONS</a:t>
            </a:r>
          </a:p>
          <a:p>
            <a:pPr marL="381000" marR="0" lvl="0" indent="-38100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Monotype Sorts" pitchFamily="2" charset="2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itchFamily="34" charset="0"/>
              <a:ea typeface="+mn-ea"/>
              <a:cs typeface="+mn-cs"/>
            </a:endParaRPr>
          </a:p>
          <a:p>
            <a:pPr marL="381000" marR="0" lvl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Replace 180 power converters (≤500A) by new switch-mode power converters.</a:t>
            </a: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C11	250A / 100V</a:t>
            </a: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R11	500A / 150V</a:t>
            </a: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R12	500A / 300V</a:t>
            </a:r>
            <a:r>
              <a:rPr kumimoji="0" lang="en-GB" sz="1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 </a:t>
            </a:r>
          </a:p>
          <a:p>
            <a:pPr marL="381000" marR="0" lvl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Renovate 150 </a:t>
            </a:r>
            <a:r>
              <a:rPr kumimoji="0" lang="en-GB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thyristor</a:t>
            </a: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 converters.</a:t>
            </a: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R21	1000A / 300V</a:t>
            </a: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R22	1500A / 250V</a:t>
            </a: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R31	2500A / 255V</a:t>
            </a: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R41	6000A / 600V</a:t>
            </a: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D21	1500A / 200V</a:t>
            </a: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D31	2500A / 285V</a:t>
            </a:r>
            <a:endParaRPr kumimoji="0" lang="en-GB" sz="1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cs typeface="Tahoma" pitchFamily="34" charset="0"/>
            </a:endParaRPr>
          </a:p>
          <a:p>
            <a:pPr marL="381000" marR="0" lvl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New electronic control (FGC3 + </a:t>
            </a:r>
            <a:r>
              <a:rPr kumimoji="0" lang="en-GB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Worlfip</a:t>
            </a: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)</a:t>
            </a:r>
          </a:p>
          <a:p>
            <a:pPr marL="381000" marR="0" lvl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Monotype Sorts" pitchFamily="2" charset="2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itchFamily="34" charset="0"/>
              <a:ea typeface="+mn-ea"/>
              <a:cs typeface="+mn-cs"/>
            </a:endParaRPr>
          </a:p>
          <a:p>
            <a:pPr marL="381000" marR="0" lvl="0" indent="-38100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Monotype Sorts" pitchFamily="2" charset="2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CONSOLIDATION PLANS</a:t>
            </a:r>
          </a:p>
          <a:p>
            <a:pPr marL="381000" marR="0" lvl="0" indent="-38100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Monotype Sorts" pitchFamily="2" charset="2"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itchFamily="34" charset="0"/>
              <a:ea typeface="+mn-ea"/>
              <a:cs typeface="+mn-cs"/>
            </a:endParaRPr>
          </a:p>
          <a:p>
            <a:pPr marL="381000" marR="0" lvl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Provisional schedule: 6 years </a:t>
            </a:r>
          </a:p>
          <a:p>
            <a:pPr marL="800100" marR="0" lvl="1" indent="-3429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</a:rPr>
              <a:t>2 years studies and contracts </a:t>
            </a:r>
          </a:p>
          <a:p>
            <a:pPr marL="800100" marR="0" lvl="1" indent="-3429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</a:rPr>
              <a:t>4 shutdowns for implementation</a:t>
            </a:r>
          </a:p>
          <a:p>
            <a:pPr marL="381000" marR="0" lvl="0" indent="-38100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Monotype Sorts" pitchFamily="2" charset="2"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itchFamily="34" charset="0"/>
              <a:ea typeface="+mn-ea"/>
              <a:cs typeface="+mn-cs"/>
            </a:endParaRPr>
          </a:p>
          <a:p>
            <a:pPr marL="381000" marR="0" lvl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Monotype Sorts" pitchFamily="2" charset="2"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/>
            </a:r>
            <a:b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</a:br>
            <a:endParaRPr kumimoji="0" lang="en-GB" sz="24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itchFamily="34" charset="0"/>
              <a:ea typeface="+mn-ea"/>
              <a:cs typeface="+mn-cs"/>
            </a:endParaRPr>
          </a:p>
          <a:p>
            <a:pPr marL="381000" marR="0" lvl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Monotype Sorts" pitchFamily="2" charset="2"/>
              <a:buNone/>
              <a:tabLst/>
              <a:defRPr/>
            </a:pPr>
            <a:endParaRPr kumimoji="0" lang="en-GB" sz="24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81000" marR="0" lvl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Monotype Sorts" pitchFamily="2" charset="2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5738818" y="5429264"/>
            <a:ext cx="168828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Budget : 20 MCHF</a:t>
            </a:r>
          </a:p>
          <a:p>
            <a:r>
              <a:rPr lang="en-US" sz="1200" dirty="0"/>
              <a:t>Manpower: 19 FTE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Power supplies- Solutions: Partial consolidation plan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pic>
        <p:nvPicPr>
          <p:cNvPr id="6" name="Picture 14" descr="Worldfip_Power_cr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2056" y="1562075"/>
            <a:ext cx="5146675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647731" y="757212"/>
            <a:ext cx="8734425" cy="528161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003831" y="1554137"/>
            <a:ext cx="4463081" cy="189282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1200" dirty="0">
                <a:solidFill>
                  <a:srgbClr val="3366FF"/>
                </a:solidFill>
              </a:rPr>
              <a:t> Keep Power Supply crate</a:t>
            </a:r>
          </a:p>
          <a:p>
            <a:pPr>
              <a:buFontTx/>
              <a:buChar char="•"/>
            </a:pPr>
            <a:r>
              <a:rPr lang="en-US" sz="1200" dirty="0">
                <a:solidFill>
                  <a:srgbClr val="3366FF"/>
                </a:solidFill>
              </a:rPr>
              <a:t> Install an interface box inside all power converters </a:t>
            </a:r>
          </a:p>
          <a:p>
            <a:pPr>
              <a:buFontTx/>
              <a:buChar char="•"/>
            </a:pPr>
            <a:r>
              <a:rPr lang="en-US" sz="1200" dirty="0">
                <a:solidFill>
                  <a:srgbClr val="3366FF"/>
                </a:solidFill>
              </a:rPr>
              <a:t> No more </a:t>
            </a:r>
            <a:r>
              <a:rPr lang="en-US" sz="1200" dirty="0" err="1">
                <a:solidFill>
                  <a:srgbClr val="3366FF"/>
                </a:solidFill>
              </a:rPr>
              <a:t>databus</a:t>
            </a:r>
            <a:r>
              <a:rPr lang="en-US" sz="1200" dirty="0">
                <a:solidFill>
                  <a:srgbClr val="3366FF"/>
                </a:solidFill>
              </a:rPr>
              <a:t> faults</a:t>
            </a:r>
          </a:p>
          <a:p>
            <a:pPr>
              <a:buFontTx/>
              <a:buChar char="•"/>
            </a:pPr>
            <a:r>
              <a:rPr lang="en-US" sz="1200" dirty="0">
                <a:solidFill>
                  <a:srgbClr val="3366FF"/>
                </a:solidFill>
              </a:rPr>
              <a:t> No more Converter crate </a:t>
            </a:r>
            <a:r>
              <a:rPr lang="en-US" sz="1200" dirty="0" smtClean="0">
                <a:solidFill>
                  <a:srgbClr val="3366FF"/>
                </a:solidFill>
              </a:rPr>
              <a:t>faults</a:t>
            </a:r>
            <a:endParaRPr lang="en-US" sz="1200" dirty="0">
              <a:solidFill>
                <a:srgbClr val="3366FF"/>
              </a:solidFill>
            </a:endParaRPr>
          </a:p>
          <a:p>
            <a:pPr>
              <a:buFontTx/>
              <a:buChar char="•"/>
            </a:pPr>
            <a:r>
              <a:rPr lang="en-US" sz="1200" dirty="0">
                <a:solidFill>
                  <a:srgbClr val="3366FF"/>
                </a:solidFill>
              </a:rPr>
              <a:t> Fault reduction: at least by 60% </a:t>
            </a:r>
            <a:r>
              <a:rPr lang="en-US" sz="1200" dirty="0" smtClean="0">
                <a:solidFill>
                  <a:srgbClr val="3366FF"/>
                </a:solidFill>
              </a:rPr>
              <a:t>on bending magnets </a:t>
            </a:r>
          </a:p>
          <a:p>
            <a:pPr>
              <a:buNone/>
            </a:pPr>
            <a:r>
              <a:rPr lang="en-US" sz="1200" dirty="0" smtClean="0">
                <a:solidFill>
                  <a:srgbClr val="3366FF"/>
                </a:solidFill>
              </a:rPr>
              <a:t>	power supplies (less than 50%)!!!</a:t>
            </a:r>
            <a:endParaRPr lang="en-US" sz="1200" dirty="0">
              <a:solidFill>
                <a:srgbClr val="3366FF"/>
              </a:solidFill>
            </a:endParaRPr>
          </a:p>
          <a:p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248431" y="3932212"/>
            <a:ext cx="2896947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3366FF"/>
                </a:solidFill>
              </a:rPr>
              <a:t> Interface box will include FGC3</a:t>
            </a:r>
          </a:p>
          <a:p>
            <a:r>
              <a:rPr lang="en-US" sz="1200" dirty="0">
                <a:solidFill>
                  <a:srgbClr val="3366FF"/>
                </a:solidFill>
              </a:rPr>
              <a:t> New DCCT can be easily </a:t>
            </a:r>
            <a:r>
              <a:rPr lang="en-US" sz="1200" dirty="0" smtClean="0">
                <a:solidFill>
                  <a:srgbClr val="3366FF"/>
                </a:solidFill>
              </a:rPr>
              <a:t>installed</a:t>
            </a:r>
            <a:endParaRPr lang="en-US" sz="1200" dirty="0">
              <a:solidFill>
                <a:srgbClr val="3366FF"/>
              </a:solidFill>
            </a:endParaRPr>
          </a:p>
          <a:p>
            <a:r>
              <a:rPr lang="en-US" sz="1200" dirty="0">
                <a:solidFill>
                  <a:srgbClr val="3366FF"/>
                </a:solidFill>
              </a:rPr>
              <a:t> Next step:</a:t>
            </a:r>
          </a:p>
          <a:p>
            <a:pPr lvl="1"/>
            <a:r>
              <a:rPr lang="en-US" sz="1200" dirty="0">
                <a:solidFill>
                  <a:srgbClr val="3366FF"/>
                </a:solidFill>
              </a:rPr>
              <a:t> Renovate power part</a:t>
            </a:r>
          </a:p>
          <a:p>
            <a:pPr lvl="1"/>
            <a:r>
              <a:rPr lang="en-US" sz="1200" dirty="0">
                <a:solidFill>
                  <a:srgbClr val="3366FF"/>
                </a:solidFill>
              </a:rPr>
              <a:t> Replace </a:t>
            </a:r>
            <a:r>
              <a:rPr lang="en-US" sz="1200" dirty="0" smtClean="0">
                <a:solidFill>
                  <a:srgbClr val="3366FF"/>
                </a:solidFill>
              </a:rPr>
              <a:t>Power supply crate</a:t>
            </a:r>
            <a:endParaRPr lang="en-US" sz="1200" dirty="0">
              <a:solidFill>
                <a:srgbClr val="3366FF"/>
              </a:solidFill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3381364" y="3000372"/>
            <a:ext cx="5665333" cy="63094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FF9900"/>
                </a:solidFill>
              </a:rPr>
              <a:t>Interface box: </a:t>
            </a:r>
          </a:p>
          <a:p>
            <a:r>
              <a:rPr lang="en-US" sz="1400" dirty="0">
                <a:solidFill>
                  <a:srgbClr val="FF9900"/>
                </a:solidFill>
              </a:rPr>
              <a:t>ADC, DAC, current &amp; voltage regulators, command &amp; status </a:t>
            </a: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 flipH="1">
            <a:off x="3740181" y="3649637"/>
            <a:ext cx="552450" cy="695325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>
            <a:off x="1228756" y="785787"/>
            <a:ext cx="7429500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66FFCC"/>
              </a:gs>
              <a:gs pos="100000">
                <a:srgbClr val="9FDAFF"/>
              </a:gs>
            </a:gsLst>
            <a:lin ang="5400000" scaled="1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1203356" y="887387"/>
            <a:ext cx="6872394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F9900"/>
                </a:solidFill>
              </a:rPr>
              <a:t>Second proposal: Deploy WORLDFIP up to the power converters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Power supplies- Solutions: Partial consolidation plan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738158" y="714356"/>
            <a:ext cx="8291513" cy="54292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9FDAFF"/>
              </a:gs>
            </a:gsLst>
            <a:lin ang="5400000" scaled="1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743296" y="761981"/>
            <a:ext cx="2371725" cy="4953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9FDAFF"/>
              </a:gs>
            </a:gsLst>
            <a:lin ang="5400000" scaled="1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860396" y="838181"/>
            <a:ext cx="8312150" cy="5162587"/>
          </a:xfrm>
          <a:prstGeom prst="rect">
            <a:avLst/>
          </a:prstGeom>
          <a:noFill/>
        </p:spPr>
        <p:txBody>
          <a:bodyPr/>
          <a:lstStyle/>
          <a:p>
            <a:pPr marL="381000" marR="0" lvl="0" indent="-381000" algn="ctr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Monotype Sorts" pitchFamily="2" charset="2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Advantages</a:t>
            </a:r>
          </a:p>
          <a:p>
            <a:pPr marL="381000" marR="0" lvl="0" indent="-381000" algn="ctr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Monotype Sorts" pitchFamily="2" charset="2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itchFamily="34" charset="0"/>
              <a:ea typeface="+mn-ea"/>
              <a:cs typeface="+mn-cs"/>
            </a:endParaRPr>
          </a:p>
          <a:p>
            <a:pPr marL="381000" marR="0" lvl="0" indent="-38100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Use WORLDFIP 			</a:t>
            </a: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=&gt; CERN standard data bus for power converters</a:t>
            </a:r>
          </a:p>
          <a:p>
            <a:pPr marL="800100" marR="0" lvl="1" indent="-34290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</a:rPr>
              <a:t>As already planed in the consolidation</a:t>
            </a:r>
          </a:p>
          <a:p>
            <a:pPr marL="800100" marR="0" lvl="1" indent="-34290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</a:rPr>
              <a:t>Anticipate the data bus deployment</a:t>
            </a:r>
          </a:p>
          <a:p>
            <a:pPr marL="800100" marR="0" lvl="1" indent="-34290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GB" sz="1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</a:endParaRPr>
          </a:p>
          <a:p>
            <a:pPr marL="381000" marR="0" lvl="0" indent="-38100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Use FGC3 control system 		</a:t>
            </a: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=&gt; CERN standard control system for power 				</a:t>
            </a:r>
            <a:r>
              <a:rPr kumimoji="0" lang="en-GB" sz="1400" b="1" i="0" u="none" strike="noStrike" kern="0" cap="none" spc="0" normalizeH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       </a:t>
            </a: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converters</a:t>
            </a:r>
          </a:p>
          <a:p>
            <a:pPr marL="800100" marR="0" lvl="1" indent="-34290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</a:rPr>
              <a:t>As already planed in the consolidation project</a:t>
            </a:r>
          </a:p>
          <a:p>
            <a:pPr marL="800100" marR="0" lvl="1" indent="-34290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</a:rPr>
              <a:t>Anticipate the FGC3 deployment</a:t>
            </a:r>
          </a:p>
          <a:p>
            <a:pPr marL="800100" marR="0" lvl="1" indent="-34290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</a:rPr>
              <a:t>FGC3 hardware will be reused after the power converters renovation</a:t>
            </a:r>
          </a:p>
          <a:p>
            <a:pPr marL="800100" marR="0" lvl="1" indent="-34290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</a:rPr>
              <a:t>FGC3 project is already in progress	 </a:t>
            </a: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ahoma" pitchFamily="34" charset="0"/>
              </a:rPr>
              <a:t>=&gt; Synergy &amp; Convergence</a:t>
            </a:r>
          </a:p>
          <a:p>
            <a:pPr marL="800100" marR="0" lvl="1" indent="-34290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GB" sz="1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</a:endParaRPr>
          </a:p>
          <a:p>
            <a:pPr marL="381000" marR="0" lvl="0" indent="-38100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Manpower			</a:t>
            </a: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=&gt; Save at least 0.5 FTE / year</a:t>
            </a:r>
          </a:p>
          <a:p>
            <a:pPr marL="800100" marR="0" lvl="1" indent="-34290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</a:rPr>
              <a:t>Reduce the number of piquet interventions</a:t>
            </a:r>
          </a:p>
          <a:p>
            <a:pPr marL="800100" marR="0" lvl="1" indent="-34290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</a:rPr>
              <a:t>Reduce the maintenance works for electronic cards 	</a:t>
            </a:r>
          </a:p>
          <a:p>
            <a:pPr marL="800100" marR="0" lvl="1" indent="-34290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GB" sz="1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</a:endParaRPr>
          </a:p>
          <a:p>
            <a:pPr marL="381000" marR="0" lvl="0" indent="-38100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Operation			</a:t>
            </a: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=&gt; Improve reliability</a:t>
            </a:r>
          </a:p>
          <a:p>
            <a:pPr marL="800100" marR="0" lvl="1" indent="-34290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</a:rPr>
              <a:t>Reduce the number of faults</a:t>
            </a:r>
          </a:p>
          <a:p>
            <a:pPr marL="800100" marR="0" lvl="1" indent="-34290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</a:rPr>
              <a:t>Improve the quality of the power converter data</a:t>
            </a:r>
          </a:p>
          <a:p>
            <a:pPr marL="800100" marR="0" lvl="1" indent="-34290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</a:rPr>
              <a:t>Improve the magnet current control (replacement of DAC and ADC)</a:t>
            </a:r>
          </a:p>
          <a:p>
            <a:pPr marL="800100" marR="0" lvl="1" indent="-34290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</a:rPr>
              <a:t>Some DCCT can be easily replaced by new ones (for Bends)</a:t>
            </a:r>
          </a:p>
          <a:p>
            <a:pPr marL="800100" marR="0" lvl="1" indent="-34290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GB" sz="1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Power supplies- Solutions: Partial consolidation plan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4" name="AutoShape 2"/>
          <p:cNvSpPr>
            <a:spLocks noChangeArrowheads="1"/>
          </p:cNvSpPr>
          <p:nvPr/>
        </p:nvSpPr>
        <p:spPr bwMode="auto">
          <a:xfrm>
            <a:off x="738158" y="714356"/>
            <a:ext cx="8429684" cy="52864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9FDAFF"/>
              </a:gs>
            </a:gsLst>
            <a:lin ang="5400000" scaled="1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5"/>
          <p:cNvSpPr txBox="1">
            <a:spLocks noChangeArrowheads="1"/>
          </p:cNvSpPr>
          <p:nvPr/>
        </p:nvSpPr>
        <p:spPr>
          <a:xfrm>
            <a:off x="988983" y="904856"/>
            <a:ext cx="7893050" cy="3862388"/>
          </a:xfrm>
          <a:prstGeom prst="rect">
            <a:avLst/>
          </a:prstGeom>
          <a:noFill/>
        </p:spPr>
        <p:txBody>
          <a:bodyPr/>
          <a:lstStyle/>
          <a:p>
            <a:pPr marL="381000" marR="0" lvl="0" indent="-38100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Monotype Sorts" pitchFamily="2" charset="2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Improvement proposal before starting a global consolidation project</a:t>
            </a:r>
          </a:p>
          <a:p>
            <a:pPr marL="381000" marR="0" lvl="0" indent="-38100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Monotype Sorts" pitchFamily="2" charset="2"/>
              <a:buNone/>
              <a:tabLst/>
              <a:defRPr/>
            </a:pPr>
            <a:endParaRPr kumimoji="0" lang="en-GB" sz="16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itchFamily="34" charset="0"/>
              <a:ea typeface="+mn-ea"/>
              <a:cs typeface="+mn-cs"/>
            </a:endParaRPr>
          </a:p>
          <a:p>
            <a:pPr marL="381000" marR="0" lvl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Deploy WORLDFIP on “high” power converters (R21, R22, R31), 150 units / 330</a:t>
            </a:r>
          </a:p>
          <a:p>
            <a:pPr marL="381000" marR="0" lvl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Use FGC3 to control the power converters (3 </a:t>
            </a:r>
            <a:r>
              <a:rPr kumimoji="0" lang="en-GB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kCHF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 / PC)</a:t>
            </a:r>
          </a:p>
          <a:p>
            <a:pPr marL="381000" marR="0" lvl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New DCCT in bending converters</a:t>
            </a:r>
          </a:p>
          <a:p>
            <a:pPr marL="381000" marR="0" lvl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Budget allocated : 300kCHF (2010), 300kCHF (2011)</a:t>
            </a:r>
          </a:p>
          <a:p>
            <a:pPr marL="381000" marR="0" lvl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16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itchFamily="34" charset="0"/>
              <a:ea typeface="+mn-ea"/>
              <a:cs typeface="+mn-cs"/>
            </a:endParaRPr>
          </a:p>
          <a:p>
            <a:pPr marL="381000" marR="0" lvl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Provisional schedule: 		</a:t>
            </a:r>
          </a:p>
          <a:p>
            <a:pPr marL="800100" marR="0" lvl="1" indent="-3429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</a:rPr>
              <a:t>2010 purchasing of material+ FGC3 production</a:t>
            </a:r>
          </a:p>
          <a:p>
            <a:pPr marL="800100" marR="0" lvl="1" indent="-3429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</a:rPr>
              <a:t>2011 WORLDFIP cabling + Software development</a:t>
            </a:r>
          </a:p>
          <a:p>
            <a:pPr marL="800100" marR="0" lvl="1" indent="-3429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</a:rPr>
              <a:t>2012 start with new converter control</a:t>
            </a:r>
          </a:p>
          <a:p>
            <a:pPr marL="800100" marR="0" lvl="1" indent="-3429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GB" sz="1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</a:endParaRPr>
          </a:p>
          <a:p>
            <a:pPr marL="381000" marR="0" lvl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Manpower: 2 FTE</a:t>
            </a:r>
          </a:p>
          <a:p>
            <a:pPr marL="381000" marR="0" lvl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Fault reduction: 60% on upgraded converters (30% in total)</a:t>
            </a:r>
          </a:p>
          <a:p>
            <a:pPr marL="381000" marR="0" lvl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16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415925" y="215900"/>
            <a:ext cx="9217025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North area status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261974" y="714356"/>
            <a:ext cx="1100145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Power Supplies	         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it-IT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Jean-Paul Burnet (TE/EPC)</a:t>
            </a:r>
            <a:endParaRPr lang="en-US" sz="14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latin typeface="Times New Roman" pitchFamily="18" charset="0"/>
              </a:rPr>
              <a:t>Beam Instrumentation	    </a:t>
            </a:r>
            <a:r>
              <a:rPr lang="en-US" sz="1200" i="1" dirty="0" smtClean="0">
                <a:latin typeface="Times New Roman" pitchFamily="18" charset="0"/>
              </a:rPr>
              <a:t>inputs from   </a:t>
            </a:r>
            <a:r>
              <a:rPr lang="it-IT" sz="1400" dirty="0" smtClean="0">
                <a:latin typeface="Times New Roman" pitchFamily="18" charset="0"/>
              </a:rPr>
              <a:t>J. Spanggaard (BE/BI)</a:t>
            </a:r>
            <a:endParaRPr lang="en-US" sz="1400" dirty="0" smtClean="0"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Access System		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D. Vaxelaire (</a:t>
            </a:r>
            <a:r>
              <a:rPr lang="it-IT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GS/ASE)</a:t>
            </a:r>
            <a:endParaRPr lang="en-US" sz="14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Beam Obstacles Controls 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A. Masi(EN/STI), A. Bland(BE/CO)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Beam Obstacles Mechanics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O. Aberle(EN/STI), S. Girod(EN/MEF)	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Cooling and Ventilation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S. </a:t>
            </a:r>
            <a:r>
              <a:rPr lang="en-US" sz="14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Deleval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( EN/CV)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Magnets			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M. Dumas  (TE/MSC)</a:t>
            </a: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Cryogenics		    	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M.Pezzetti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(TE/CRG)</a:t>
            </a:r>
            <a:endParaRPr lang="en-US" sz="32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marL="1654175" lvl="2" indent="-663575">
              <a:lnSpc>
                <a:spcPct val="70000"/>
              </a:lnSpc>
              <a:buClr>
                <a:srgbClr val="0033CC"/>
              </a:buClr>
              <a:buNone/>
            </a:pP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Networking in the                 </a:t>
            </a:r>
            <a:r>
              <a:rPr lang="en-US" sz="12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inputs from    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E. </a:t>
            </a:r>
            <a:r>
              <a:rPr lang="en-US" sz="14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Sallaz</a:t>
            </a: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(IT/CS)            </a:t>
            </a:r>
            <a:r>
              <a:rPr lang="en-US" sz="3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experimental  hall    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per Presentation 4">
  <a:themeElements>
    <a:clrScheme name="">
      <a:dk1>
        <a:srgbClr val="000000"/>
      </a:dk1>
      <a:lt1>
        <a:srgbClr val="FFCC66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E2B8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Paper Presentation 4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4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4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4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4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4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51406</TotalTime>
  <Words>2198</Words>
  <Application>Microsoft Office PowerPoint</Application>
  <PresentationFormat>A4 Paper (210x297 mm)</PresentationFormat>
  <Paragraphs>534</Paragraphs>
  <Slides>39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2" baseType="lpstr">
      <vt:lpstr>Paper Presentation 4</vt:lpstr>
      <vt:lpstr>Acrobat Document</vt:lpstr>
      <vt:lpstr>Paint Shop Pro Image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TOTO</dc:creator>
  <cp:lastModifiedBy>Alessandro Masi</cp:lastModifiedBy>
  <cp:revision>1343</cp:revision>
  <cp:lastPrinted>1999-09-15T09:53:02Z</cp:lastPrinted>
  <dcterms:created xsi:type="dcterms:W3CDTF">1999-09-10T09:35:28Z</dcterms:created>
  <dcterms:modified xsi:type="dcterms:W3CDTF">2010-02-11T11:27:22Z</dcterms:modified>
</cp:coreProperties>
</file>