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73" r:id="rId8"/>
    <p:sldId id="262" r:id="rId9"/>
    <p:sldId id="263" r:id="rId10"/>
    <p:sldId id="264" r:id="rId11"/>
    <p:sldId id="265" r:id="rId12"/>
    <p:sldId id="267" r:id="rId13"/>
    <p:sldId id="268" r:id="rId14"/>
    <p:sldId id="270" r:id="rId15"/>
    <p:sldId id="271" r:id="rId16"/>
    <p:sldId id="272" r:id="rId17"/>
  </p:sldIdLst>
  <p:sldSz cx="9144000" cy="6858000" type="screen4x3"/>
  <p:notesSz cx="677545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8" autoAdjust="0"/>
  </p:normalViewPr>
  <p:slideViewPr>
    <p:cSldViewPr>
      <p:cViewPr varScale="1">
        <p:scale>
          <a:sx n="99" d="100"/>
          <a:sy n="99" d="100"/>
        </p:scale>
        <p:origin x="-24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6028"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37854" y="0"/>
            <a:ext cx="2936028" cy="495300"/>
          </a:xfrm>
          <a:prstGeom prst="rect">
            <a:avLst/>
          </a:prstGeom>
        </p:spPr>
        <p:txBody>
          <a:bodyPr vert="horz" lIns="91440" tIns="45720" rIns="91440" bIns="45720" rtlCol="0"/>
          <a:lstStyle>
            <a:lvl1pPr algn="r">
              <a:defRPr sz="1200"/>
            </a:lvl1pPr>
          </a:lstStyle>
          <a:p>
            <a:fld id="{C795F461-F8D2-4FC6-AC47-0580695210EF}" type="datetimeFigureOut">
              <a:rPr lang="en-US" smtClean="0"/>
              <a:pPr/>
              <a:t>2/11/2010</a:t>
            </a:fld>
            <a:endParaRPr lang="en-US"/>
          </a:p>
        </p:txBody>
      </p:sp>
      <p:sp>
        <p:nvSpPr>
          <p:cNvPr id="4" name="Slide Image Placeholder 3"/>
          <p:cNvSpPr>
            <a:spLocks noGrp="1" noRot="1" noChangeAspect="1"/>
          </p:cNvSpPr>
          <p:nvPr>
            <p:ph type="sldImg" idx="2"/>
          </p:nvPr>
        </p:nvSpPr>
        <p:spPr>
          <a:xfrm>
            <a:off x="911225"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7545" y="4705350"/>
            <a:ext cx="5420360" cy="44577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36028"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37854" y="9408981"/>
            <a:ext cx="2936028" cy="495300"/>
          </a:xfrm>
          <a:prstGeom prst="rect">
            <a:avLst/>
          </a:prstGeom>
        </p:spPr>
        <p:txBody>
          <a:bodyPr vert="horz" lIns="91440" tIns="45720" rIns="91440" bIns="45720" rtlCol="0" anchor="b"/>
          <a:lstStyle>
            <a:lvl1pPr algn="r">
              <a:defRPr sz="1200"/>
            </a:lvl1pPr>
          </a:lstStyle>
          <a:p>
            <a:fld id="{0D6DFD70-DE5F-4DE1-B97C-A7BC5E268A5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So large WIC system (</a:t>
            </a:r>
            <a:r>
              <a:rPr lang="en-US" sz="1200" smtClean="0"/>
              <a:t>254 circuits)</a:t>
            </a:r>
            <a:r>
              <a:rPr lang="en-US" sz="1200" baseline="0" smtClean="0"/>
              <a:t> </a:t>
            </a:r>
            <a:r>
              <a:rPr lang="en-US" sz="1200" smtClean="0"/>
              <a:t>cannot </a:t>
            </a:r>
            <a:r>
              <a:rPr lang="en-US" sz="1200" dirty="0" smtClean="0"/>
              <a:t>be installed and commissioned in a short period.</a:t>
            </a:r>
            <a:r>
              <a:rPr lang="en-US" sz="1200" baseline="0" dirty="0" smtClean="0"/>
              <a:t> At least 6 to 8 weeks will be required.</a:t>
            </a:r>
            <a:endParaRPr lang="en-GB" dirty="0"/>
          </a:p>
        </p:txBody>
      </p:sp>
      <p:sp>
        <p:nvSpPr>
          <p:cNvPr id="4" name="Slide Number Placeholder 3"/>
          <p:cNvSpPr>
            <a:spLocks noGrp="1"/>
          </p:cNvSpPr>
          <p:nvPr>
            <p:ph type="sldNum" sz="quarter" idx="10"/>
          </p:nvPr>
        </p:nvSpPr>
        <p:spPr/>
        <p:txBody>
          <a:bodyPr/>
          <a:lstStyle/>
          <a:p>
            <a:fld id="{0D6DFD70-DE5F-4DE1-B97C-A7BC5E268A54}"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r>
              <a:rPr lang="en-US" smtClean="0"/>
              <a:t>12th February 2010</a:t>
            </a:r>
            <a:endParaRPr lang="en-US"/>
          </a:p>
        </p:txBody>
      </p:sp>
      <p:sp>
        <p:nvSpPr>
          <p:cNvPr id="19" name="Footer Placeholder 18"/>
          <p:cNvSpPr>
            <a:spLocks noGrp="1"/>
          </p:cNvSpPr>
          <p:nvPr>
            <p:ph type="ftr" sz="quarter" idx="11"/>
          </p:nvPr>
        </p:nvSpPr>
        <p:spPr/>
        <p:txBody>
          <a:bodyPr/>
          <a:lstStyle/>
          <a:p>
            <a:r>
              <a:rPr lang="en-US" smtClean="0"/>
              <a:t>David Mcfarlane EN-MEF-ABA</a:t>
            </a:r>
            <a:endParaRPr lang="en-US"/>
          </a:p>
        </p:txBody>
      </p:sp>
      <p:sp>
        <p:nvSpPr>
          <p:cNvPr id="27" name="Slide Number Placeholder 26"/>
          <p:cNvSpPr>
            <a:spLocks noGrp="1"/>
          </p:cNvSpPr>
          <p:nvPr>
            <p:ph type="sldNum" sz="quarter" idx="12"/>
          </p:nvPr>
        </p:nvSpPr>
        <p:spPr/>
        <p:txBody>
          <a:bodyPr/>
          <a:lstStyle/>
          <a:p>
            <a:fld id="{23F8F524-B7F1-4410-B4B6-7AF8888C8A8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5" name="Footer Placeholder 4"/>
          <p:cNvSpPr>
            <a:spLocks noGrp="1"/>
          </p:cNvSpPr>
          <p:nvPr>
            <p:ph type="ftr" sz="quarter" idx="11"/>
          </p:nvPr>
        </p:nvSpPr>
        <p:spPr/>
        <p:txBody>
          <a:bodyPr/>
          <a:lstStyle/>
          <a:p>
            <a:r>
              <a:rPr lang="en-US" smtClean="0"/>
              <a:t>David Mcfarlane EN-MEF-ABA</a:t>
            </a:r>
            <a:endParaRPr lang="en-US"/>
          </a:p>
        </p:txBody>
      </p:sp>
      <p:sp>
        <p:nvSpPr>
          <p:cNvPr id="6" name="Slide Number Placeholder 5"/>
          <p:cNvSpPr>
            <a:spLocks noGrp="1"/>
          </p:cNvSpPr>
          <p:nvPr>
            <p:ph type="sldNum" sz="quarter" idx="12"/>
          </p:nvPr>
        </p:nvSpPr>
        <p:spPr/>
        <p:txBody>
          <a:bodyPr/>
          <a:lstStyle/>
          <a:p>
            <a:fld id="{23F8F524-B7F1-4410-B4B6-7AF8888C8A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5" name="Footer Placeholder 4"/>
          <p:cNvSpPr>
            <a:spLocks noGrp="1"/>
          </p:cNvSpPr>
          <p:nvPr>
            <p:ph type="ftr" sz="quarter" idx="11"/>
          </p:nvPr>
        </p:nvSpPr>
        <p:spPr/>
        <p:txBody>
          <a:bodyPr/>
          <a:lstStyle/>
          <a:p>
            <a:r>
              <a:rPr lang="en-US" smtClean="0"/>
              <a:t>David Mcfarlane EN-MEF-ABA</a:t>
            </a:r>
            <a:endParaRPr lang="en-US"/>
          </a:p>
        </p:txBody>
      </p:sp>
      <p:sp>
        <p:nvSpPr>
          <p:cNvPr id="6" name="Slide Number Placeholder 5"/>
          <p:cNvSpPr>
            <a:spLocks noGrp="1"/>
          </p:cNvSpPr>
          <p:nvPr>
            <p:ph type="sldNum" sz="quarter" idx="12"/>
          </p:nvPr>
        </p:nvSpPr>
        <p:spPr/>
        <p:txBody>
          <a:bodyPr/>
          <a:lstStyle/>
          <a:p>
            <a:fld id="{23F8F524-B7F1-4410-B4B6-7AF8888C8A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5" name="Footer Placeholder 4"/>
          <p:cNvSpPr>
            <a:spLocks noGrp="1"/>
          </p:cNvSpPr>
          <p:nvPr>
            <p:ph type="ftr" sz="quarter" idx="11"/>
          </p:nvPr>
        </p:nvSpPr>
        <p:spPr/>
        <p:txBody>
          <a:bodyPr/>
          <a:lstStyle/>
          <a:p>
            <a:r>
              <a:rPr lang="en-US" smtClean="0"/>
              <a:t>David Mcfarlane EN-MEF-ABA</a:t>
            </a:r>
            <a:endParaRPr lang="en-US"/>
          </a:p>
        </p:txBody>
      </p:sp>
      <p:sp>
        <p:nvSpPr>
          <p:cNvPr id="6" name="Slide Number Placeholder 5"/>
          <p:cNvSpPr>
            <a:spLocks noGrp="1"/>
          </p:cNvSpPr>
          <p:nvPr>
            <p:ph type="sldNum" sz="quarter" idx="12"/>
          </p:nvPr>
        </p:nvSpPr>
        <p:spPr/>
        <p:txBody>
          <a:bodyPr/>
          <a:lstStyle/>
          <a:p>
            <a:fld id="{23F8F524-B7F1-4410-B4B6-7AF8888C8A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5" name="Footer Placeholder 4"/>
          <p:cNvSpPr>
            <a:spLocks noGrp="1"/>
          </p:cNvSpPr>
          <p:nvPr>
            <p:ph type="ftr" sz="quarter" idx="11"/>
          </p:nvPr>
        </p:nvSpPr>
        <p:spPr/>
        <p:txBody>
          <a:bodyPr/>
          <a:lstStyle/>
          <a:p>
            <a:r>
              <a:rPr lang="en-US" smtClean="0"/>
              <a:t>David Mcfarlane EN-MEF-ABA</a:t>
            </a:r>
            <a:endParaRPr lang="en-US"/>
          </a:p>
        </p:txBody>
      </p:sp>
      <p:sp>
        <p:nvSpPr>
          <p:cNvPr id="6" name="Slide Number Placeholder 5"/>
          <p:cNvSpPr>
            <a:spLocks noGrp="1"/>
          </p:cNvSpPr>
          <p:nvPr>
            <p:ph type="sldNum" sz="quarter" idx="12"/>
          </p:nvPr>
        </p:nvSpPr>
        <p:spPr/>
        <p:txBody>
          <a:bodyPr/>
          <a:lstStyle/>
          <a:p>
            <a:fld id="{23F8F524-B7F1-4410-B4B6-7AF8888C8A8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r>
              <a:rPr lang="en-US" smtClean="0"/>
              <a:t>David Mcfarlane EN-MEF-ABA</a:t>
            </a:r>
            <a:endParaRPr lang="en-US"/>
          </a:p>
        </p:txBody>
      </p:sp>
      <p:sp>
        <p:nvSpPr>
          <p:cNvPr id="7" name="Slide Number Placeholder 6"/>
          <p:cNvSpPr>
            <a:spLocks noGrp="1"/>
          </p:cNvSpPr>
          <p:nvPr>
            <p:ph type="sldNum" sz="quarter" idx="12"/>
          </p:nvPr>
        </p:nvSpPr>
        <p:spPr/>
        <p:txBody>
          <a:bodyPr/>
          <a:lstStyle/>
          <a:p>
            <a:fld id="{23F8F524-B7F1-4410-B4B6-7AF8888C8A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r>
              <a:rPr lang="en-US" smtClean="0"/>
              <a:t>12th February 2010</a:t>
            </a:r>
            <a:endParaRPr lang="en-US"/>
          </a:p>
        </p:txBody>
      </p:sp>
      <p:sp>
        <p:nvSpPr>
          <p:cNvPr id="8" name="Footer Placeholder 7"/>
          <p:cNvSpPr>
            <a:spLocks noGrp="1"/>
          </p:cNvSpPr>
          <p:nvPr>
            <p:ph type="ftr" sz="quarter" idx="11"/>
          </p:nvPr>
        </p:nvSpPr>
        <p:spPr/>
        <p:txBody>
          <a:bodyPr/>
          <a:lstStyle/>
          <a:p>
            <a:r>
              <a:rPr lang="en-US" smtClean="0"/>
              <a:t>David Mcfarlane EN-MEF-ABA</a:t>
            </a:r>
            <a:endParaRPr lang="en-US"/>
          </a:p>
        </p:txBody>
      </p:sp>
      <p:sp>
        <p:nvSpPr>
          <p:cNvPr id="9" name="Slide Number Placeholder 8"/>
          <p:cNvSpPr>
            <a:spLocks noGrp="1"/>
          </p:cNvSpPr>
          <p:nvPr>
            <p:ph type="sldNum" sz="quarter" idx="12"/>
          </p:nvPr>
        </p:nvSpPr>
        <p:spPr/>
        <p:txBody>
          <a:bodyPr/>
          <a:lstStyle/>
          <a:p>
            <a:fld id="{23F8F524-B7F1-4410-B4B6-7AF8888C8A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12th February 2010</a:t>
            </a:r>
            <a:endParaRPr lang="en-US"/>
          </a:p>
        </p:txBody>
      </p:sp>
      <p:sp>
        <p:nvSpPr>
          <p:cNvPr id="4" name="Footer Placeholder 3"/>
          <p:cNvSpPr>
            <a:spLocks noGrp="1"/>
          </p:cNvSpPr>
          <p:nvPr>
            <p:ph type="ftr" sz="quarter" idx="11"/>
          </p:nvPr>
        </p:nvSpPr>
        <p:spPr/>
        <p:txBody>
          <a:bodyPr/>
          <a:lstStyle/>
          <a:p>
            <a:r>
              <a:rPr lang="en-US" smtClean="0"/>
              <a:t>David Mcfarlane EN-MEF-ABA</a:t>
            </a:r>
            <a:endParaRPr lang="en-US"/>
          </a:p>
        </p:txBody>
      </p:sp>
      <p:sp>
        <p:nvSpPr>
          <p:cNvPr id="5" name="Slide Number Placeholder 4"/>
          <p:cNvSpPr>
            <a:spLocks noGrp="1"/>
          </p:cNvSpPr>
          <p:nvPr>
            <p:ph type="sldNum" sz="quarter" idx="12"/>
          </p:nvPr>
        </p:nvSpPr>
        <p:spPr/>
        <p:txBody>
          <a:bodyPr/>
          <a:lstStyle/>
          <a:p>
            <a:fld id="{23F8F524-B7F1-4410-B4B6-7AF8888C8A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12th February 2010</a:t>
            </a:r>
            <a:endParaRPr lang="en-US"/>
          </a:p>
        </p:txBody>
      </p:sp>
      <p:sp>
        <p:nvSpPr>
          <p:cNvPr id="3" name="Footer Placeholder 2"/>
          <p:cNvSpPr>
            <a:spLocks noGrp="1"/>
          </p:cNvSpPr>
          <p:nvPr>
            <p:ph type="ftr" sz="quarter" idx="11"/>
          </p:nvPr>
        </p:nvSpPr>
        <p:spPr/>
        <p:txBody>
          <a:bodyPr/>
          <a:lstStyle/>
          <a:p>
            <a:r>
              <a:rPr lang="en-US" smtClean="0"/>
              <a:t>David Mcfarlane EN-MEF-ABA</a:t>
            </a:r>
            <a:endParaRPr lang="en-US"/>
          </a:p>
        </p:txBody>
      </p:sp>
      <p:sp>
        <p:nvSpPr>
          <p:cNvPr id="4" name="Slide Number Placeholder 3"/>
          <p:cNvSpPr>
            <a:spLocks noGrp="1"/>
          </p:cNvSpPr>
          <p:nvPr>
            <p:ph type="sldNum" sz="quarter" idx="12"/>
          </p:nvPr>
        </p:nvSpPr>
        <p:spPr/>
        <p:txBody>
          <a:bodyPr/>
          <a:lstStyle/>
          <a:p>
            <a:fld id="{23F8F524-B7F1-4410-B4B6-7AF8888C8A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r>
              <a:rPr lang="en-US" smtClean="0"/>
              <a:t>David Mcfarlane EN-MEF-ABA</a:t>
            </a:r>
            <a:endParaRPr lang="en-US"/>
          </a:p>
        </p:txBody>
      </p:sp>
      <p:sp>
        <p:nvSpPr>
          <p:cNvPr id="7" name="Slide Number Placeholder 6"/>
          <p:cNvSpPr>
            <a:spLocks noGrp="1"/>
          </p:cNvSpPr>
          <p:nvPr>
            <p:ph type="sldNum" sz="quarter" idx="12"/>
          </p:nvPr>
        </p:nvSpPr>
        <p:spPr/>
        <p:txBody>
          <a:bodyPr/>
          <a:lstStyle/>
          <a:p>
            <a:fld id="{23F8F524-B7F1-4410-B4B6-7AF8888C8A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r>
              <a:rPr lang="en-US" smtClean="0"/>
              <a:t>David Mcfarlane EN-MEF-ABA</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3F8F524-B7F1-4410-B4B6-7AF8888C8A8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12th February 2010</a:t>
            </a: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David Mcfarlane EN-MEF-ABA</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3F8F524-B7F1-4410-B4B6-7AF8888C8A8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42852"/>
            <a:ext cx="7772400" cy="1470025"/>
          </a:xfrm>
        </p:spPr>
        <p:txBody>
          <a:bodyPr>
            <a:noAutofit/>
          </a:bodyPr>
          <a:lstStyle/>
          <a:p>
            <a:pPr algn="ctr"/>
            <a:r>
              <a:rPr lang="en-US" sz="4000" dirty="0" smtClean="0"/>
              <a:t>How to ensure reliable PSB operation for the next 25 years</a:t>
            </a:r>
            <a:endParaRPr lang="en-US" sz="4000" dirty="0"/>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1</a:t>
            </a:fld>
            <a:endParaRPr lang="en-US"/>
          </a:p>
        </p:txBody>
      </p:sp>
      <p:pic>
        <p:nvPicPr>
          <p:cNvPr id="7" name="Picture 6" descr="Booster layout.gif"/>
          <p:cNvPicPr>
            <a:picLocks noChangeAspect="1"/>
          </p:cNvPicPr>
          <p:nvPr/>
        </p:nvPicPr>
        <p:blipFill>
          <a:blip r:embed="rId2" cstate="print"/>
          <a:stretch>
            <a:fillRect/>
          </a:stretch>
        </p:blipFill>
        <p:spPr>
          <a:xfrm>
            <a:off x="1357290" y="1714488"/>
            <a:ext cx="6238892" cy="471816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lstStyle/>
          <a:p>
            <a:pPr algn="ctr"/>
            <a:r>
              <a:rPr lang="en-GB" sz="4000" dirty="0" smtClean="0"/>
              <a:t>Cabling</a:t>
            </a:r>
            <a:endParaRPr lang="en-GB" dirty="0" smtClean="0"/>
          </a:p>
        </p:txBody>
      </p:sp>
      <p:sp>
        <p:nvSpPr>
          <p:cNvPr id="3" name="Content Placeholder 2"/>
          <p:cNvSpPr>
            <a:spLocks noGrp="1"/>
          </p:cNvSpPr>
          <p:nvPr>
            <p:ph idx="1"/>
          </p:nvPr>
        </p:nvSpPr>
        <p:spPr/>
        <p:txBody>
          <a:bodyPr/>
          <a:lstStyle/>
          <a:p>
            <a:pPr>
              <a:lnSpc>
                <a:spcPct val="80000"/>
              </a:lnSpc>
            </a:pPr>
            <a:r>
              <a:rPr lang="en-US" sz="2400" dirty="0" smtClean="0"/>
              <a:t>On top of existing Consolidation (44MCHf)</a:t>
            </a:r>
          </a:p>
          <a:p>
            <a:pPr>
              <a:lnSpc>
                <a:spcPct val="80000"/>
              </a:lnSpc>
            </a:pPr>
            <a:r>
              <a:rPr lang="en-US" sz="2400" dirty="0" smtClean="0"/>
              <a:t>PSB &amp; PS</a:t>
            </a:r>
          </a:p>
          <a:p>
            <a:pPr lvl="1">
              <a:lnSpc>
                <a:spcPct val="80000"/>
              </a:lnSpc>
            </a:pPr>
            <a:r>
              <a:rPr lang="en-US" sz="2000" dirty="0" smtClean="0"/>
              <a:t>Replace all cabling (48 MCHF)</a:t>
            </a:r>
          </a:p>
          <a:p>
            <a:pPr lvl="1">
              <a:lnSpc>
                <a:spcPct val="80000"/>
              </a:lnSpc>
            </a:pPr>
            <a:r>
              <a:rPr lang="en-US" sz="2000" dirty="0" smtClean="0"/>
              <a:t>Replace low voltage switchboards, UPS, safety lighting etc. (14MCHf)</a:t>
            </a:r>
          </a:p>
          <a:p>
            <a:pPr lvl="1">
              <a:lnSpc>
                <a:spcPct val="80000"/>
              </a:lnSpc>
            </a:pPr>
            <a:r>
              <a:rPr lang="en-US" sz="2000" dirty="0" smtClean="0"/>
              <a:t>Renovate HV substations ME16, ME49 &amp; M76 (2MChF)</a:t>
            </a:r>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dirty="0" smtClean="0"/>
              <a:t>Cooling &amp; Ventilation</a:t>
            </a:r>
            <a:r>
              <a:rPr lang="en-GB" sz="3600" dirty="0" smtClean="0"/>
              <a:t/>
            </a:r>
            <a:br>
              <a:rPr lang="en-GB" sz="3600" dirty="0" smtClean="0"/>
            </a:br>
            <a:r>
              <a:rPr lang="en-GB" sz="2800" dirty="0" smtClean="0"/>
              <a:t>(EN/CV)</a:t>
            </a:r>
            <a:endParaRPr lang="en-GB" sz="3600" dirty="0" smtClean="0"/>
          </a:p>
        </p:txBody>
      </p:sp>
      <p:sp>
        <p:nvSpPr>
          <p:cNvPr id="3" name="Content Placeholder 2"/>
          <p:cNvSpPr>
            <a:spLocks noGrp="1"/>
          </p:cNvSpPr>
          <p:nvPr>
            <p:ph idx="1"/>
          </p:nvPr>
        </p:nvSpPr>
        <p:spPr/>
        <p:txBody>
          <a:bodyPr>
            <a:normAutofit/>
          </a:bodyPr>
          <a:lstStyle/>
          <a:p>
            <a:pPr lvl="0"/>
            <a:r>
              <a:rPr lang="en-GB" sz="2600" dirty="0" smtClean="0"/>
              <a:t>Replacement </a:t>
            </a:r>
            <a:r>
              <a:rPr lang="en-GB" sz="2600" dirty="0"/>
              <a:t>of the </a:t>
            </a:r>
            <a:r>
              <a:rPr lang="en-GB" sz="2600" dirty="0" smtClean="0"/>
              <a:t>Booster </a:t>
            </a:r>
            <a:r>
              <a:rPr lang="en-GB" sz="2600" dirty="0"/>
              <a:t>ventilation systems (including the problem of the asbestos)</a:t>
            </a:r>
            <a:endParaRPr lang="en-US" sz="2600" dirty="0"/>
          </a:p>
          <a:p>
            <a:pPr lvl="0"/>
            <a:r>
              <a:rPr lang="en-GB" sz="2600" dirty="0" smtClean="0"/>
              <a:t>For </a:t>
            </a:r>
            <a:r>
              <a:rPr lang="en-GB" sz="2600" dirty="0"/>
              <a:t>the cooling </a:t>
            </a:r>
            <a:r>
              <a:rPr lang="en-GB" sz="2600" dirty="0" smtClean="0"/>
              <a:t>stations:</a:t>
            </a:r>
          </a:p>
          <a:p>
            <a:pPr lvl="1"/>
            <a:r>
              <a:rPr lang="en-GB" sz="2200" dirty="0"/>
              <a:t>R</a:t>
            </a:r>
            <a:r>
              <a:rPr lang="en-GB" sz="2200" dirty="0" smtClean="0"/>
              <a:t>eplacement </a:t>
            </a:r>
            <a:r>
              <a:rPr lang="en-GB" sz="2200" dirty="0"/>
              <a:t>of the cooling </a:t>
            </a:r>
            <a:r>
              <a:rPr lang="en-GB" sz="2200" dirty="0" smtClean="0"/>
              <a:t>towers,</a:t>
            </a:r>
          </a:p>
          <a:p>
            <a:pPr lvl="1"/>
            <a:r>
              <a:rPr lang="en-GB" sz="2200" dirty="0" smtClean="0"/>
              <a:t>Replacement of </a:t>
            </a:r>
            <a:r>
              <a:rPr lang="en-GB" sz="2200" dirty="0"/>
              <a:t>the </a:t>
            </a:r>
            <a:r>
              <a:rPr lang="en-GB" sz="2200" dirty="0" smtClean="0"/>
              <a:t>valves,</a:t>
            </a:r>
          </a:p>
          <a:p>
            <a:pPr lvl="1"/>
            <a:r>
              <a:rPr lang="en-GB" sz="2200" dirty="0" smtClean="0"/>
              <a:t>Replacement of the </a:t>
            </a:r>
            <a:r>
              <a:rPr lang="en-GB" sz="2200" dirty="0"/>
              <a:t>control and electrical part, </a:t>
            </a:r>
            <a:endParaRPr lang="en-GB" sz="2200" dirty="0" smtClean="0"/>
          </a:p>
          <a:p>
            <a:pPr lvl="1"/>
            <a:r>
              <a:rPr lang="en-GB" sz="2200" dirty="0" smtClean="0"/>
              <a:t>possibly </a:t>
            </a:r>
            <a:r>
              <a:rPr lang="en-GB" sz="2200" dirty="0"/>
              <a:t>replace several heat exchanger.</a:t>
            </a:r>
            <a:endParaRPr lang="en-US" sz="2200" dirty="0"/>
          </a:p>
          <a:p>
            <a:pPr lvl="0"/>
            <a:r>
              <a:rPr lang="en-GB" sz="2600" dirty="0" smtClean="0"/>
              <a:t>Compressed </a:t>
            </a:r>
            <a:r>
              <a:rPr lang="en-GB" sz="2600" dirty="0"/>
              <a:t>air production </a:t>
            </a:r>
            <a:r>
              <a:rPr lang="en-GB" sz="2600" dirty="0" smtClean="0"/>
              <a:t>needs to be fully </a:t>
            </a:r>
            <a:r>
              <a:rPr lang="en-GB" sz="2600" dirty="0"/>
              <a:t>refurbished.</a:t>
            </a:r>
            <a:endParaRPr lang="en-US" sz="2600" dirty="0"/>
          </a:p>
          <a:p>
            <a:pPr>
              <a:lnSpc>
                <a:spcPct val="90000"/>
              </a:lnSpc>
            </a:pPr>
            <a:r>
              <a:rPr lang="en-US" sz="2600" dirty="0" smtClean="0"/>
              <a:t>Renovate production for dematerialized water</a:t>
            </a:r>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dirty="0" smtClean="0"/>
              <a:t>Instrumentation</a:t>
            </a:r>
            <a:r>
              <a:rPr lang="en-GB" sz="3200" dirty="0" smtClean="0"/>
              <a:t/>
            </a:r>
            <a:br>
              <a:rPr lang="en-GB" sz="3200" dirty="0" smtClean="0"/>
            </a:br>
            <a:r>
              <a:rPr lang="en-GB" sz="2800" dirty="0" smtClean="0"/>
              <a:t>(BE/BI)</a:t>
            </a:r>
            <a:endParaRPr lang="en-US" sz="3200" dirty="0"/>
          </a:p>
        </p:txBody>
      </p:sp>
      <p:graphicFrame>
        <p:nvGraphicFramePr>
          <p:cNvPr id="7" name="Content Placeholder 6"/>
          <p:cNvGraphicFramePr>
            <a:graphicFrameLocks noGrp="1"/>
          </p:cNvGraphicFramePr>
          <p:nvPr>
            <p:ph idx="1"/>
          </p:nvPr>
        </p:nvGraphicFramePr>
        <p:xfrm>
          <a:off x="457200" y="1935163"/>
          <a:ext cx="8329644" cy="3834765"/>
        </p:xfrm>
        <a:graphic>
          <a:graphicData uri="http://schemas.openxmlformats.org/drawingml/2006/table">
            <a:tbl>
              <a:tblPr firstRow="1" bandRow="1">
                <a:tableStyleId>{5C22544A-7EE6-4342-B048-85BDC9FD1C3A}</a:tableStyleId>
              </a:tblPr>
              <a:tblGrid>
                <a:gridCol w="1614470"/>
                <a:gridCol w="1000132"/>
                <a:gridCol w="1214446"/>
                <a:gridCol w="1214446"/>
                <a:gridCol w="1214446"/>
                <a:gridCol w="2071704"/>
              </a:tblGrid>
              <a:tr h="370840">
                <a:tc rowSpan="2">
                  <a:txBody>
                    <a:bodyPr/>
                    <a:lstStyle/>
                    <a:p>
                      <a:pPr algn="ctr" fontAlgn="ctr"/>
                      <a:r>
                        <a:rPr lang="en-US" sz="1600" b="1" i="0" u="none" strike="noStrike" dirty="0">
                          <a:solidFill>
                            <a:srgbClr val="000000"/>
                          </a:solidFill>
                          <a:latin typeface="Calibri"/>
                        </a:rPr>
                        <a:t>System</a:t>
                      </a:r>
                      <a:endParaRPr lang="en-US" sz="1100" b="1" i="0" u="none" strike="noStrike" dirty="0">
                        <a:solidFill>
                          <a:srgbClr val="000000"/>
                        </a:solidFill>
                        <a:latin typeface="Calibri"/>
                      </a:endParaRPr>
                    </a:p>
                  </a:txBody>
                  <a:tcPr marL="9525" marR="9525" marT="9525" marB="0" anchor="ctr"/>
                </a:tc>
                <a:tc gridSpan="2">
                  <a:txBody>
                    <a:bodyPr/>
                    <a:lstStyle/>
                    <a:p>
                      <a:pPr algn="ctr" fontAlgn="b"/>
                      <a:r>
                        <a:rPr lang="en-US" sz="1600" b="1" i="0" u="none" strike="noStrike" dirty="0" smtClean="0">
                          <a:solidFill>
                            <a:srgbClr val="000000"/>
                          </a:solidFill>
                          <a:latin typeface="Calibri"/>
                        </a:rPr>
                        <a:t>Replacement </a:t>
                      </a:r>
                      <a:r>
                        <a:rPr lang="en-US" sz="1600" b="1" i="0" u="none" strike="noStrike" dirty="0">
                          <a:solidFill>
                            <a:srgbClr val="000000"/>
                          </a:solidFill>
                          <a:latin typeface="Calibri"/>
                        </a:rPr>
                        <a:t>of detector</a:t>
                      </a:r>
                    </a:p>
                  </a:txBody>
                  <a:tcPr marL="9525" marR="9525" marT="9525" marB="0" anchor="ctr"/>
                </a:tc>
                <a:tc hMerge="1">
                  <a:txBody>
                    <a:bodyPr/>
                    <a:lstStyle/>
                    <a:p>
                      <a:endParaRPr lang="en-US"/>
                    </a:p>
                  </a:txBody>
                  <a:tcPr/>
                </a:tc>
                <a:tc gridSpan="2">
                  <a:txBody>
                    <a:bodyPr/>
                    <a:lstStyle/>
                    <a:p>
                      <a:pPr algn="ctr" fontAlgn="b"/>
                      <a:r>
                        <a:rPr lang="en-US" sz="1600" b="1" i="0" u="none" strike="noStrike" dirty="0" smtClean="0">
                          <a:solidFill>
                            <a:srgbClr val="000000"/>
                          </a:solidFill>
                          <a:latin typeface="Calibri"/>
                        </a:rPr>
                        <a:t>Replacement </a:t>
                      </a:r>
                      <a:r>
                        <a:rPr lang="en-US" sz="1600" b="1" i="0" u="none" strike="noStrike" dirty="0">
                          <a:solidFill>
                            <a:srgbClr val="000000"/>
                          </a:solidFill>
                          <a:latin typeface="Calibri"/>
                        </a:rPr>
                        <a:t>of acquisition system</a:t>
                      </a:r>
                    </a:p>
                  </a:txBody>
                  <a:tcPr marL="9525" marR="9525" marT="9525" marB="0" anchor="ctr"/>
                </a:tc>
                <a:tc hMerge="1">
                  <a:txBody>
                    <a:bodyPr/>
                    <a:lstStyle/>
                    <a:p>
                      <a:endParaRPr lang="en-US"/>
                    </a:p>
                  </a:txBody>
                  <a:tcPr/>
                </a:tc>
                <a:tc rowSpan="2">
                  <a:txBody>
                    <a:bodyPr/>
                    <a:lstStyle/>
                    <a:p>
                      <a:pPr algn="ctr" fontAlgn="ctr"/>
                      <a:r>
                        <a:rPr lang="en-US" sz="1600" b="1" i="0" u="none" strike="noStrike" dirty="0">
                          <a:solidFill>
                            <a:srgbClr val="000000"/>
                          </a:solidFill>
                          <a:latin typeface="Calibri"/>
                        </a:rPr>
                        <a:t>Comments</a:t>
                      </a:r>
                    </a:p>
                  </a:txBody>
                  <a:tcPr marL="9525" marR="9525" marT="9525" marB="0" anchor="ctr"/>
                </a:tc>
              </a:tr>
              <a:tr h="370840">
                <a:tc vMerge="1">
                  <a:txBody>
                    <a:bodyPr/>
                    <a:lstStyle/>
                    <a:p>
                      <a:endParaRPr lang="en-US"/>
                    </a:p>
                  </a:txBody>
                  <a:tcPr/>
                </a:tc>
                <a:tc>
                  <a:txBody>
                    <a:bodyPr/>
                    <a:lstStyle/>
                    <a:p>
                      <a:pPr algn="ctr" fontAlgn="b"/>
                      <a:r>
                        <a:rPr lang="en-US" sz="1100" b="0" i="0" u="none" strike="noStrike">
                          <a:solidFill>
                            <a:srgbClr val="000000"/>
                          </a:solidFill>
                          <a:latin typeface="Calibri"/>
                        </a:rPr>
                        <a:t>Price [CHF]</a:t>
                      </a:r>
                    </a:p>
                  </a:txBody>
                  <a:tcPr marL="9525" marR="9525" marT="9525" marB="0" anchor="ctr"/>
                </a:tc>
                <a:tc>
                  <a:txBody>
                    <a:bodyPr/>
                    <a:lstStyle/>
                    <a:p>
                      <a:pPr algn="ctr" fontAlgn="b"/>
                      <a:r>
                        <a:rPr lang="en-US" sz="1100" b="0" i="0" u="none" strike="noStrike">
                          <a:solidFill>
                            <a:srgbClr val="000000"/>
                          </a:solidFill>
                          <a:latin typeface="Calibri"/>
                        </a:rPr>
                        <a:t>Man power [MM]</a:t>
                      </a:r>
                    </a:p>
                  </a:txBody>
                  <a:tcPr marL="9525" marR="9525" marT="9525" marB="0" anchor="ctr"/>
                </a:tc>
                <a:tc>
                  <a:txBody>
                    <a:bodyPr/>
                    <a:lstStyle/>
                    <a:p>
                      <a:pPr algn="ctr" fontAlgn="b"/>
                      <a:r>
                        <a:rPr lang="en-US" sz="1100" b="0" i="0" u="none" strike="noStrike">
                          <a:solidFill>
                            <a:srgbClr val="000000"/>
                          </a:solidFill>
                          <a:latin typeface="Calibri"/>
                        </a:rPr>
                        <a:t>Price [CHF]</a:t>
                      </a:r>
                    </a:p>
                  </a:txBody>
                  <a:tcPr marL="9525" marR="9525" marT="9525" marB="0" anchor="ctr"/>
                </a:tc>
                <a:tc>
                  <a:txBody>
                    <a:bodyPr/>
                    <a:lstStyle/>
                    <a:p>
                      <a:pPr algn="ctr" fontAlgn="b"/>
                      <a:r>
                        <a:rPr lang="en-US" sz="1100" b="0" i="0" u="none" strike="noStrike" dirty="0">
                          <a:solidFill>
                            <a:srgbClr val="000000"/>
                          </a:solidFill>
                          <a:latin typeface="Calibri"/>
                        </a:rPr>
                        <a:t>Man power [MM]</a:t>
                      </a:r>
                    </a:p>
                  </a:txBody>
                  <a:tcPr marL="9525" marR="9525" marT="9525" marB="0" anchor="ctr"/>
                </a:tc>
                <a:tc vMerge="1">
                  <a:txBody>
                    <a:bodyPr/>
                    <a:lstStyle/>
                    <a:p>
                      <a:endParaRPr lang="en-US"/>
                    </a:p>
                  </a:txBody>
                  <a:tcPr/>
                </a:tc>
              </a:tr>
              <a:tr h="370840">
                <a:tc>
                  <a:txBody>
                    <a:bodyPr/>
                    <a:lstStyle/>
                    <a:p>
                      <a:pPr algn="ctr" fontAlgn="b"/>
                      <a:r>
                        <a:rPr lang="en-US" sz="1100" b="0" i="0" u="none" strike="noStrike" dirty="0">
                          <a:solidFill>
                            <a:srgbClr val="000000"/>
                          </a:solidFill>
                          <a:latin typeface="Calibri"/>
                        </a:rPr>
                        <a:t>Booster orbit</a:t>
                      </a:r>
                    </a:p>
                  </a:txBody>
                  <a:tcPr marL="9525" marR="9525" marT="9525" marB="0" anchor="ctr"/>
                </a:tc>
                <a:tc>
                  <a:txBody>
                    <a:bodyPr/>
                    <a:lstStyle/>
                    <a:p>
                      <a:pPr algn="ctr" fontAlgn="b"/>
                      <a:r>
                        <a:rPr lang="en-US" sz="1100" b="0" i="0" u="none" strike="noStrike">
                          <a:solidFill>
                            <a:srgbClr val="000000"/>
                          </a:solidFill>
                          <a:latin typeface="Calibri"/>
                        </a:rPr>
                        <a:t>0</a:t>
                      </a:r>
                    </a:p>
                  </a:txBody>
                  <a:tcPr marL="9525" marR="9525" marT="9525" marB="0" anchor="ctr"/>
                </a:tc>
                <a:tc>
                  <a:txBody>
                    <a:bodyPr/>
                    <a:lstStyle/>
                    <a:p>
                      <a:pPr algn="ctr" fontAlgn="b"/>
                      <a:r>
                        <a:rPr lang="en-US" sz="1100" b="0" i="0" u="none" strike="noStrike">
                          <a:solidFill>
                            <a:srgbClr val="000000"/>
                          </a:solidFill>
                          <a:latin typeface="Calibri"/>
                        </a:rPr>
                        <a:t>0</a:t>
                      </a:r>
                    </a:p>
                  </a:txBody>
                  <a:tcPr marL="9525" marR="9525" marT="9525" marB="0" anchor="ctr"/>
                </a:tc>
                <a:tc>
                  <a:txBody>
                    <a:bodyPr/>
                    <a:lstStyle/>
                    <a:p>
                      <a:pPr algn="ctr" fontAlgn="b"/>
                      <a:r>
                        <a:rPr lang="en-US" sz="1100" b="0" i="0" u="none" strike="noStrike">
                          <a:solidFill>
                            <a:srgbClr val="000000"/>
                          </a:solidFill>
                          <a:latin typeface="Calibri"/>
                        </a:rPr>
                        <a:t>250k</a:t>
                      </a:r>
                    </a:p>
                  </a:txBody>
                  <a:tcPr marL="9525" marR="9525" marT="9525" marB="0" anchor="ctr"/>
                </a:tc>
                <a:tc>
                  <a:txBody>
                    <a:bodyPr/>
                    <a:lstStyle/>
                    <a:p>
                      <a:pPr algn="ctr" fontAlgn="b"/>
                      <a:r>
                        <a:rPr lang="en-US" sz="1100" b="0" i="0" u="none" strike="noStrike">
                          <a:solidFill>
                            <a:srgbClr val="000000"/>
                          </a:solidFill>
                          <a:latin typeface="Calibri"/>
                        </a:rPr>
                        <a:t>18</a:t>
                      </a:r>
                    </a:p>
                  </a:txBody>
                  <a:tcPr marL="9525" marR="9525" marT="9525" marB="0" anchor="ctr"/>
                </a:tc>
                <a:tc>
                  <a:txBody>
                    <a:bodyPr/>
                    <a:lstStyle/>
                    <a:p>
                      <a:pPr algn="ctr" fontAlgn="b"/>
                      <a:r>
                        <a:rPr lang="en-US" sz="1100" b="0" i="0" u="none" strike="noStrike" dirty="0">
                          <a:solidFill>
                            <a:srgbClr val="000000"/>
                          </a:solidFill>
                          <a:latin typeface="Calibri"/>
                        </a:rPr>
                        <a:t>192 ADC </a:t>
                      </a:r>
                      <a:r>
                        <a:rPr lang="en-US" sz="1100" b="0" i="0" u="none" strike="noStrike" dirty="0" err="1">
                          <a:solidFill>
                            <a:srgbClr val="000000"/>
                          </a:solidFill>
                          <a:latin typeface="Calibri"/>
                        </a:rPr>
                        <a:t>ch</a:t>
                      </a:r>
                      <a:r>
                        <a:rPr lang="en-US" sz="1100" b="0" i="0" u="none" strike="noStrike" dirty="0">
                          <a:solidFill>
                            <a:srgbClr val="000000"/>
                          </a:solidFill>
                          <a:latin typeface="Calibri"/>
                        </a:rPr>
                        <a:t>+ new cables</a:t>
                      </a:r>
                    </a:p>
                  </a:txBody>
                  <a:tcPr marL="9525" marR="9525" marT="9525" marB="0" anchor="ctr"/>
                </a:tc>
              </a:tr>
              <a:tr h="370840">
                <a:tc>
                  <a:txBody>
                    <a:bodyPr/>
                    <a:lstStyle/>
                    <a:p>
                      <a:pPr algn="ctr" fontAlgn="b"/>
                      <a:r>
                        <a:rPr lang="en-US" sz="1100" b="0" i="0" u="none" strike="noStrike">
                          <a:solidFill>
                            <a:srgbClr val="000000"/>
                          </a:solidFill>
                          <a:latin typeface="Calibri"/>
                        </a:rPr>
                        <a:t>Booster half turn</a:t>
                      </a:r>
                    </a:p>
                  </a:txBody>
                  <a:tcPr marL="9525" marR="9525" marT="9525" marB="0" anchor="ctr"/>
                </a:tc>
                <a:tc>
                  <a:txBody>
                    <a:bodyPr/>
                    <a:lstStyle/>
                    <a:p>
                      <a:pPr algn="ctr" fontAlgn="b"/>
                      <a:r>
                        <a:rPr lang="en-US" sz="1100" b="0" i="0" u="none" strike="noStrike">
                          <a:solidFill>
                            <a:srgbClr val="000000"/>
                          </a:solidFill>
                          <a:latin typeface="Calibri"/>
                        </a:rPr>
                        <a:t>0</a:t>
                      </a:r>
                    </a:p>
                  </a:txBody>
                  <a:tcPr marL="9525" marR="9525" marT="9525" marB="0" anchor="ctr"/>
                </a:tc>
                <a:tc>
                  <a:txBody>
                    <a:bodyPr/>
                    <a:lstStyle/>
                    <a:p>
                      <a:pPr algn="ctr" fontAlgn="b"/>
                      <a:r>
                        <a:rPr lang="en-US" sz="1100" b="0" i="0" u="none" strike="noStrike">
                          <a:solidFill>
                            <a:srgbClr val="000000"/>
                          </a:solidFill>
                          <a:latin typeface="Calibri"/>
                        </a:rPr>
                        <a:t>0</a:t>
                      </a:r>
                    </a:p>
                  </a:txBody>
                  <a:tcPr marL="9525" marR="9525" marT="9525" marB="0" anchor="ctr"/>
                </a:tc>
                <a:tc>
                  <a:txBody>
                    <a:bodyPr/>
                    <a:lstStyle/>
                    <a:p>
                      <a:pPr algn="ctr" fontAlgn="b"/>
                      <a:r>
                        <a:rPr lang="en-US" sz="1100" b="0" i="0" u="none" strike="noStrike">
                          <a:solidFill>
                            <a:srgbClr val="000000"/>
                          </a:solidFill>
                          <a:latin typeface="Calibri"/>
                        </a:rPr>
                        <a:t>50k</a:t>
                      </a:r>
                    </a:p>
                  </a:txBody>
                  <a:tcPr marL="9525" marR="9525" marT="9525" marB="0" anchor="ctr"/>
                </a:tc>
                <a:tc>
                  <a:txBody>
                    <a:bodyPr/>
                    <a:lstStyle/>
                    <a:p>
                      <a:pPr algn="ctr" fontAlgn="b"/>
                      <a:r>
                        <a:rPr lang="en-US" sz="1100" b="0" i="0" u="none" strike="noStrike">
                          <a:solidFill>
                            <a:srgbClr val="000000"/>
                          </a:solidFill>
                          <a:latin typeface="Calibri"/>
                        </a:rPr>
                        <a:t>6</a:t>
                      </a:r>
                    </a:p>
                  </a:txBody>
                  <a:tcPr marL="9525" marR="9525" marT="9525" marB="0" anchor="ctr"/>
                </a:tc>
                <a:tc>
                  <a:txBody>
                    <a:bodyPr/>
                    <a:lstStyle/>
                    <a:p>
                      <a:pPr algn="ctr" fontAlgn="b"/>
                      <a:r>
                        <a:rPr lang="en-US" sz="1100" b="0" i="0" u="none" strike="noStrike" dirty="0">
                          <a:solidFill>
                            <a:srgbClr val="000000"/>
                          </a:solidFill>
                          <a:latin typeface="Calibri"/>
                        </a:rPr>
                        <a:t> </a:t>
                      </a:r>
                    </a:p>
                  </a:txBody>
                  <a:tcPr marL="9525" marR="9525" marT="9525" marB="0" anchor="ctr"/>
                </a:tc>
              </a:tr>
              <a:tr h="370840">
                <a:tc>
                  <a:txBody>
                    <a:bodyPr/>
                    <a:lstStyle/>
                    <a:p>
                      <a:pPr algn="ctr" fontAlgn="b"/>
                      <a:r>
                        <a:rPr lang="en-US" sz="1100" b="0" i="0" u="none" strike="noStrike">
                          <a:solidFill>
                            <a:srgbClr val="000000"/>
                          </a:solidFill>
                          <a:latin typeface="Calibri"/>
                        </a:rPr>
                        <a:t>Booster BCTDC</a:t>
                      </a:r>
                    </a:p>
                  </a:txBody>
                  <a:tcPr marL="9525" marR="9525" marT="9525" marB="0" anchor="ctr"/>
                </a:tc>
                <a:tc>
                  <a:txBody>
                    <a:bodyPr/>
                    <a:lstStyle/>
                    <a:p>
                      <a:pPr algn="ctr" fontAlgn="b"/>
                      <a:r>
                        <a:rPr lang="en-US" sz="1100" b="0" i="0" u="none" strike="noStrike" dirty="0">
                          <a:solidFill>
                            <a:srgbClr val="000000"/>
                          </a:solidFill>
                          <a:latin typeface="Calibri"/>
                        </a:rPr>
                        <a:t>40k</a:t>
                      </a:r>
                    </a:p>
                  </a:txBody>
                  <a:tcPr marL="9525" marR="9525" marT="9525" marB="0" anchor="ctr"/>
                </a:tc>
                <a:tc>
                  <a:txBody>
                    <a:bodyPr/>
                    <a:lstStyle/>
                    <a:p>
                      <a:pPr algn="ctr" fontAlgn="b"/>
                      <a:r>
                        <a:rPr lang="en-US" sz="1100" b="0" i="0" u="none" strike="noStrike">
                          <a:solidFill>
                            <a:srgbClr val="000000"/>
                          </a:solidFill>
                          <a:latin typeface="Calibri"/>
                        </a:rPr>
                        <a:t>4</a:t>
                      </a:r>
                    </a:p>
                  </a:txBody>
                  <a:tcPr marL="9525" marR="9525" marT="9525" marB="0" anchor="ctr"/>
                </a:tc>
                <a:tc>
                  <a:txBody>
                    <a:bodyPr/>
                    <a:lstStyle/>
                    <a:p>
                      <a:pPr algn="ctr" fontAlgn="b"/>
                      <a:r>
                        <a:rPr lang="en-US" sz="1100" b="0" i="0" u="none" strike="noStrike">
                          <a:solidFill>
                            <a:srgbClr val="000000"/>
                          </a:solidFill>
                          <a:latin typeface="Calibri"/>
                        </a:rPr>
                        <a:t>100k</a:t>
                      </a:r>
                    </a:p>
                  </a:txBody>
                  <a:tcPr marL="9525" marR="9525" marT="9525" marB="0" anchor="ctr"/>
                </a:tc>
                <a:tc>
                  <a:txBody>
                    <a:bodyPr/>
                    <a:lstStyle/>
                    <a:p>
                      <a:pPr algn="ctr" fontAlgn="b"/>
                      <a:r>
                        <a:rPr lang="en-US" sz="1100" b="0" i="0" u="none" strike="noStrike" dirty="0">
                          <a:solidFill>
                            <a:srgbClr val="000000"/>
                          </a:solidFill>
                          <a:latin typeface="Calibri"/>
                        </a:rPr>
                        <a:t>8</a:t>
                      </a:r>
                    </a:p>
                  </a:txBody>
                  <a:tcPr marL="9525" marR="9525" marT="9525" marB="0" anchor="ctr"/>
                </a:tc>
                <a:tc>
                  <a:txBody>
                    <a:bodyPr/>
                    <a:lstStyle/>
                    <a:p>
                      <a:pPr algn="ctr" fontAlgn="b"/>
                      <a:r>
                        <a:rPr lang="en-US" sz="1100" b="0" i="0" u="none" strike="noStrike" dirty="0">
                          <a:solidFill>
                            <a:srgbClr val="000000"/>
                          </a:solidFill>
                          <a:latin typeface="Calibri"/>
                        </a:rPr>
                        <a:t>Monitor </a:t>
                      </a:r>
                      <a:r>
                        <a:rPr lang="en-US" sz="1100" b="0" i="0" u="none" strike="noStrike" dirty="0" err="1">
                          <a:solidFill>
                            <a:srgbClr val="000000"/>
                          </a:solidFill>
                          <a:latin typeface="Calibri"/>
                        </a:rPr>
                        <a:t>modif</a:t>
                      </a:r>
                      <a:r>
                        <a:rPr lang="en-US" sz="1100" b="0" i="0" u="none" strike="noStrike" dirty="0">
                          <a:solidFill>
                            <a:srgbClr val="000000"/>
                          </a:solidFill>
                          <a:latin typeface="Calibri"/>
                        </a:rPr>
                        <a:t>. + new electronics</a:t>
                      </a:r>
                    </a:p>
                  </a:txBody>
                  <a:tcPr marL="9525" marR="9525" marT="9525" marB="0" anchor="ctr"/>
                </a:tc>
              </a:tr>
              <a:tr h="370840">
                <a:tc>
                  <a:txBody>
                    <a:bodyPr/>
                    <a:lstStyle/>
                    <a:p>
                      <a:pPr algn="ctr" fontAlgn="b"/>
                      <a:r>
                        <a:rPr lang="en-US" sz="1100" b="0" i="0" u="none" strike="noStrike">
                          <a:solidFill>
                            <a:srgbClr val="000000"/>
                          </a:solidFill>
                          <a:latin typeface="Calibri"/>
                        </a:rPr>
                        <a:t>Booster BCTFR</a:t>
                      </a:r>
                    </a:p>
                  </a:txBody>
                  <a:tcPr marL="9525" marR="9525" marT="9525" marB="0" anchor="ctr"/>
                </a:tc>
                <a:tc>
                  <a:txBody>
                    <a:bodyPr/>
                    <a:lstStyle/>
                    <a:p>
                      <a:pPr algn="ctr" fontAlgn="b"/>
                      <a:r>
                        <a:rPr lang="en-US" sz="1100" b="0" i="0" u="none" strike="noStrike">
                          <a:solidFill>
                            <a:srgbClr val="000000"/>
                          </a:solidFill>
                          <a:latin typeface="Calibri"/>
                        </a:rPr>
                        <a:t>50k</a:t>
                      </a:r>
                    </a:p>
                  </a:txBody>
                  <a:tcPr marL="9525" marR="9525" marT="9525" marB="0" anchor="ctr"/>
                </a:tc>
                <a:tc>
                  <a:txBody>
                    <a:bodyPr/>
                    <a:lstStyle/>
                    <a:p>
                      <a:pPr algn="ctr" fontAlgn="b"/>
                      <a:r>
                        <a:rPr lang="en-US" sz="1100" b="0" i="0" u="none" strike="noStrike">
                          <a:solidFill>
                            <a:srgbClr val="000000"/>
                          </a:solidFill>
                          <a:latin typeface="Calibri"/>
                        </a:rPr>
                        <a:t>12</a:t>
                      </a:r>
                    </a:p>
                  </a:txBody>
                  <a:tcPr marL="9525" marR="9525" marT="9525" marB="0" anchor="ctr"/>
                </a:tc>
                <a:tc>
                  <a:txBody>
                    <a:bodyPr/>
                    <a:lstStyle/>
                    <a:p>
                      <a:pPr algn="ctr" fontAlgn="b"/>
                      <a:r>
                        <a:rPr lang="en-US" sz="1100" b="0" i="0" u="none" strike="noStrike">
                          <a:solidFill>
                            <a:srgbClr val="000000"/>
                          </a:solidFill>
                          <a:latin typeface="Calibri"/>
                        </a:rPr>
                        <a:t>80k</a:t>
                      </a:r>
                    </a:p>
                  </a:txBody>
                  <a:tcPr marL="9525" marR="9525" marT="9525" marB="0" anchor="ctr"/>
                </a:tc>
                <a:tc>
                  <a:txBody>
                    <a:bodyPr/>
                    <a:lstStyle/>
                    <a:p>
                      <a:pPr algn="ctr" fontAlgn="b"/>
                      <a:r>
                        <a:rPr lang="en-US" sz="1100" b="0" i="0" u="none" strike="noStrike">
                          <a:solidFill>
                            <a:srgbClr val="000000"/>
                          </a:solidFill>
                          <a:latin typeface="Calibri"/>
                        </a:rPr>
                        <a:t>8</a:t>
                      </a:r>
                    </a:p>
                  </a:txBody>
                  <a:tcPr marL="9525" marR="9525" marT="9525" marB="0" anchor="ctr"/>
                </a:tc>
                <a:tc>
                  <a:txBody>
                    <a:bodyPr/>
                    <a:lstStyle/>
                    <a:p>
                      <a:pPr algn="ctr" fontAlgn="b"/>
                      <a:r>
                        <a:rPr lang="en-US" sz="1100" b="0" i="0" u="none" strike="noStrike" dirty="0">
                          <a:solidFill>
                            <a:srgbClr val="000000"/>
                          </a:solidFill>
                          <a:latin typeface="Calibri"/>
                        </a:rPr>
                        <a:t>Monitor ? + new electronics</a:t>
                      </a:r>
                    </a:p>
                  </a:txBody>
                  <a:tcPr marL="9525" marR="9525" marT="9525" marB="0" anchor="ctr"/>
                </a:tc>
              </a:tr>
              <a:tr h="370840">
                <a:tc>
                  <a:txBody>
                    <a:bodyPr/>
                    <a:lstStyle/>
                    <a:p>
                      <a:pPr algn="ctr" fontAlgn="b"/>
                      <a:r>
                        <a:rPr lang="en-US" sz="1100" b="0" i="0" u="none" strike="noStrike">
                          <a:solidFill>
                            <a:srgbClr val="000000"/>
                          </a:solidFill>
                          <a:latin typeface="Calibri"/>
                        </a:rPr>
                        <a:t>Booster WCM</a:t>
                      </a:r>
                    </a:p>
                  </a:txBody>
                  <a:tcPr marL="9525" marR="9525" marT="9525" marB="0" anchor="ctr"/>
                </a:tc>
                <a:tc>
                  <a:txBody>
                    <a:bodyPr/>
                    <a:lstStyle/>
                    <a:p>
                      <a:pPr algn="ctr" fontAlgn="b"/>
                      <a:r>
                        <a:rPr lang="en-US" sz="1100" b="0" i="0" u="none" strike="noStrike">
                          <a:solidFill>
                            <a:srgbClr val="000000"/>
                          </a:solidFill>
                          <a:latin typeface="Calibri"/>
                        </a:rPr>
                        <a:t>0</a:t>
                      </a:r>
                    </a:p>
                  </a:txBody>
                  <a:tcPr marL="9525" marR="9525" marT="9525" marB="0" anchor="ctr"/>
                </a:tc>
                <a:tc>
                  <a:txBody>
                    <a:bodyPr/>
                    <a:lstStyle/>
                    <a:p>
                      <a:pPr algn="ctr" fontAlgn="b"/>
                      <a:r>
                        <a:rPr lang="en-US" sz="1100" b="0" i="0" u="none" strike="noStrike">
                          <a:solidFill>
                            <a:srgbClr val="000000"/>
                          </a:solidFill>
                          <a:latin typeface="Calibri"/>
                        </a:rPr>
                        <a:t>0</a:t>
                      </a:r>
                    </a:p>
                  </a:txBody>
                  <a:tcPr marL="9525" marR="9525" marT="9525" marB="0" anchor="ctr"/>
                </a:tc>
                <a:tc>
                  <a:txBody>
                    <a:bodyPr/>
                    <a:lstStyle/>
                    <a:p>
                      <a:pPr algn="ctr" fontAlgn="b"/>
                      <a:r>
                        <a:rPr lang="en-US" sz="1100" b="0" i="0" u="none" strike="noStrike">
                          <a:solidFill>
                            <a:srgbClr val="000000"/>
                          </a:solidFill>
                          <a:latin typeface="Calibri"/>
                        </a:rPr>
                        <a:t>20k</a:t>
                      </a:r>
                    </a:p>
                  </a:txBody>
                  <a:tcPr marL="9525" marR="9525" marT="9525" marB="0" anchor="ctr"/>
                </a:tc>
                <a:tc>
                  <a:txBody>
                    <a:bodyPr/>
                    <a:lstStyle/>
                    <a:p>
                      <a:pPr algn="ctr" fontAlgn="b"/>
                      <a:r>
                        <a:rPr lang="en-US" sz="1100" b="0" i="0" u="none" strike="noStrike">
                          <a:solidFill>
                            <a:srgbClr val="000000"/>
                          </a:solidFill>
                          <a:latin typeface="Calibri"/>
                        </a:rPr>
                        <a:t>1</a:t>
                      </a:r>
                    </a:p>
                  </a:txBody>
                  <a:tcPr marL="9525" marR="9525" marT="9525" marB="0" anchor="ctr"/>
                </a:tc>
                <a:tc>
                  <a:txBody>
                    <a:bodyPr/>
                    <a:lstStyle/>
                    <a:p>
                      <a:pPr algn="ctr" fontAlgn="b"/>
                      <a:r>
                        <a:rPr lang="en-US" sz="1100" b="0" i="0" u="none" strike="noStrike" dirty="0">
                          <a:solidFill>
                            <a:srgbClr val="000000"/>
                          </a:solidFill>
                          <a:latin typeface="Calibri"/>
                        </a:rPr>
                        <a:t>Connection to OASIS?</a:t>
                      </a:r>
                    </a:p>
                  </a:txBody>
                  <a:tcPr marL="9525" marR="9525" marT="9525" marB="0" anchor="ctr"/>
                </a:tc>
              </a:tr>
              <a:tr h="370840">
                <a:tc>
                  <a:txBody>
                    <a:bodyPr/>
                    <a:lstStyle/>
                    <a:p>
                      <a:pPr algn="ctr" fontAlgn="b"/>
                      <a:r>
                        <a:rPr lang="en-US" sz="1100" b="0" i="0" u="none" strike="noStrike">
                          <a:solidFill>
                            <a:srgbClr val="000000"/>
                          </a:solidFill>
                          <a:latin typeface="Calibri"/>
                        </a:rPr>
                        <a:t>Booster extraction PU's</a:t>
                      </a:r>
                    </a:p>
                  </a:txBody>
                  <a:tcPr marL="9525" marR="9525" marT="9525" marB="0" anchor="ctr"/>
                </a:tc>
                <a:tc>
                  <a:txBody>
                    <a:bodyPr/>
                    <a:lstStyle/>
                    <a:p>
                      <a:pPr algn="ctr" fontAlgn="b"/>
                      <a:r>
                        <a:rPr lang="en-US" sz="1100" b="0" i="0" u="none" strike="noStrike">
                          <a:solidFill>
                            <a:srgbClr val="000000"/>
                          </a:solidFill>
                          <a:latin typeface="Calibri"/>
                        </a:rPr>
                        <a:t>0</a:t>
                      </a:r>
                    </a:p>
                  </a:txBody>
                  <a:tcPr marL="9525" marR="9525" marT="9525" marB="0" anchor="ctr"/>
                </a:tc>
                <a:tc>
                  <a:txBody>
                    <a:bodyPr/>
                    <a:lstStyle/>
                    <a:p>
                      <a:pPr algn="ctr" fontAlgn="b"/>
                      <a:r>
                        <a:rPr lang="en-US" sz="1100" b="0" i="0" u="none" strike="noStrike">
                          <a:solidFill>
                            <a:srgbClr val="000000"/>
                          </a:solidFill>
                          <a:latin typeface="Calibri"/>
                        </a:rPr>
                        <a:t>0</a:t>
                      </a:r>
                    </a:p>
                  </a:txBody>
                  <a:tcPr marL="9525" marR="9525" marT="9525" marB="0" anchor="ctr"/>
                </a:tc>
                <a:tc>
                  <a:txBody>
                    <a:bodyPr/>
                    <a:lstStyle/>
                    <a:p>
                      <a:pPr algn="ctr" fontAlgn="b"/>
                      <a:r>
                        <a:rPr lang="en-US" sz="1100" b="0" i="0" u="none" strike="noStrike">
                          <a:solidFill>
                            <a:srgbClr val="000000"/>
                          </a:solidFill>
                          <a:latin typeface="Calibri"/>
                        </a:rPr>
                        <a:t>150k</a:t>
                      </a:r>
                    </a:p>
                  </a:txBody>
                  <a:tcPr marL="9525" marR="9525" marT="9525" marB="0" anchor="ctr"/>
                </a:tc>
                <a:tc>
                  <a:txBody>
                    <a:bodyPr/>
                    <a:lstStyle/>
                    <a:p>
                      <a:pPr algn="ctr" fontAlgn="b"/>
                      <a:r>
                        <a:rPr lang="en-US" sz="1100" b="0" i="0" u="none" strike="noStrike">
                          <a:solidFill>
                            <a:srgbClr val="000000"/>
                          </a:solidFill>
                          <a:latin typeface="Calibri"/>
                        </a:rPr>
                        <a:t>12</a:t>
                      </a:r>
                    </a:p>
                  </a:txBody>
                  <a:tcPr marL="9525" marR="9525" marT="9525" marB="0" anchor="ctr"/>
                </a:tc>
                <a:tc>
                  <a:txBody>
                    <a:bodyPr/>
                    <a:lstStyle/>
                    <a:p>
                      <a:pPr algn="ctr" fontAlgn="b"/>
                      <a:r>
                        <a:rPr lang="en-US" sz="1100" b="0" i="0" u="none" strike="noStrike" dirty="0">
                          <a:solidFill>
                            <a:srgbClr val="000000"/>
                          </a:solidFill>
                          <a:latin typeface="Calibri"/>
                        </a:rPr>
                        <a:t> </a:t>
                      </a:r>
                    </a:p>
                  </a:txBody>
                  <a:tcPr marL="9525" marR="9525" marT="9525" marB="0" anchor="ctr"/>
                </a:tc>
              </a:tr>
              <a:tr h="370840">
                <a:tc>
                  <a:txBody>
                    <a:bodyPr/>
                    <a:lstStyle/>
                    <a:p>
                      <a:pPr algn="ctr" fontAlgn="b"/>
                      <a:r>
                        <a:rPr lang="en-US" sz="1100" b="0" i="0" u="none" strike="noStrike">
                          <a:solidFill>
                            <a:srgbClr val="000000"/>
                          </a:solidFill>
                          <a:latin typeface="Calibri"/>
                        </a:rPr>
                        <a:t>Booster extraction BCTF's</a:t>
                      </a:r>
                    </a:p>
                  </a:txBody>
                  <a:tcPr marL="9525" marR="9525" marT="9525" marB="0" anchor="ctr"/>
                </a:tc>
                <a:tc>
                  <a:txBody>
                    <a:bodyPr/>
                    <a:lstStyle/>
                    <a:p>
                      <a:pPr algn="ctr" fontAlgn="b"/>
                      <a:r>
                        <a:rPr lang="en-US" sz="1100" b="0" i="0" u="none" strike="noStrike">
                          <a:solidFill>
                            <a:srgbClr val="000000"/>
                          </a:solidFill>
                          <a:latin typeface="Calibri"/>
                        </a:rPr>
                        <a:t>200k</a:t>
                      </a:r>
                    </a:p>
                  </a:txBody>
                  <a:tcPr marL="9525" marR="9525" marT="9525" marB="0" anchor="ctr"/>
                </a:tc>
                <a:tc>
                  <a:txBody>
                    <a:bodyPr/>
                    <a:lstStyle/>
                    <a:p>
                      <a:pPr algn="ctr" fontAlgn="b"/>
                      <a:r>
                        <a:rPr lang="en-US" sz="1100" b="0" i="0" u="none" strike="noStrike">
                          <a:solidFill>
                            <a:srgbClr val="000000"/>
                          </a:solidFill>
                          <a:latin typeface="Calibri"/>
                        </a:rPr>
                        <a:t>12</a:t>
                      </a:r>
                    </a:p>
                  </a:txBody>
                  <a:tcPr marL="9525" marR="9525" marT="9525" marB="0" anchor="ctr"/>
                </a:tc>
                <a:tc>
                  <a:txBody>
                    <a:bodyPr/>
                    <a:lstStyle/>
                    <a:p>
                      <a:pPr algn="ctr" fontAlgn="b"/>
                      <a:r>
                        <a:rPr lang="en-US" sz="1100" b="0" i="0" u="none" strike="noStrike">
                          <a:solidFill>
                            <a:srgbClr val="000000"/>
                          </a:solidFill>
                          <a:latin typeface="Calibri"/>
                        </a:rPr>
                        <a:t>50k</a:t>
                      </a:r>
                    </a:p>
                  </a:txBody>
                  <a:tcPr marL="9525" marR="9525" marT="9525" marB="0" anchor="ctr"/>
                </a:tc>
                <a:tc>
                  <a:txBody>
                    <a:bodyPr/>
                    <a:lstStyle/>
                    <a:p>
                      <a:pPr algn="ctr" fontAlgn="b"/>
                      <a:r>
                        <a:rPr lang="en-US" sz="1100" b="0" i="0" u="none" strike="noStrike">
                          <a:solidFill>
                            <a:srgbClr val="000000"/>
                          </a:solidFill>
                          <a:latin typeface="Calibri"/>
                        </a:rPr>
                        <a:t>10</a:t>
                      </a:r>
                    </a:p>
                  </a:txBody>
                  <a:tcPr marL="9525" marR="9525" marT="9525" marB="0" anchor="ctr"/>
                </a:tc>
                <a:tc>
                  <a:txBody>
                    <a:bodyPr/>
                    <a:lstStyle/>
                    <a:p>
                      <a:pPr algn="ctr" fontAlgn="b"/>
                      <a:r>
                        <a:rPr lang="en-US" sz="1100" b="0" i="0" u="none" strike="noStrike" dirty="0">
                          <a:solidFill>
                            <a:srgbClr val="000000"/>
                          </a:solidFill>
                          <a:latin typeface="Calibri"/>
                        </a:rPr>
                        <a:t>Cabling BTMTRA, ISO transformers + </a:t>
                      </a:r>
                      <a:r>
                        <a:rPr lang="en-US" sz="1100" b="0" i="0" u="none" strike="noStrike" dirty="0" err="1">
                          <a:solidFill>
                            <a:srgbClr val="000000"/>
                          </a:solidFill>
                          <a:latin typeface="Calibri"/>
                        </a:rPr>
                        <a:t>Acq</a:t>
                      </a:r>
                      <a:r>
                        <a:rPr lang="en-US" sz="1100" b="0" i="0" u="none" strike="noStrike" dirty="0">
                          <a:solidFill>
                            <a:srgbClr val="000000"/>
                          </a:solidFill>
                          <a:latin typeface="Calibri"/>
                        </a:rPr>
                        <a:t>. chains</a:t>
                      </a:r>
                    </a:p>
                  </a:txBody>
                  <a:tcPr marL="9525" marR="9525" marT="9525" marB="0" anchor="ctr"/>
                </a:tc>
              </a:tr>
              <a:tr h="370840">
                <a:tc>
                  <a:txBody>
                    <a:bodyPr/>
                    <a:lstStyle/>
                    <a:p>
                      <a:pPr algn="ctr" fontAlgn="b"/>
                      <a:r>
                        <a:rPr lang="en-US" sz="1100" b="1" i="0" u="none" strike="noStrike" dirty="0">
                          <a:solidFill>
                            <a:srgbClr val="000000"/>
                          </a:solidFill>
                          <a:latin typeface="Calibri"/>
                        </a:rPr>
                        <a:t>Total</a:t>
                      </a:r>
                    </a:p>
                  </a:txBody>
                  <a:tcPr marL="9525" marR="9525" marT="9525" marB="0" anchor="ctr"/>
                </a:tc>
                <a:tc>
                  <a:txBody>
                    <a:bodyPr/>
                    <a:lstStyle/>
                    <a:p>
                      <a:pPr algn="ctr" fontAlgn="b"/>
                      <a:r>
                        <a:rPr lang="en-US" sz="1100" b="1" i="0" u="none" strike="noStrike">
                          <a:solidFill>
                            <a:srgbClr val="000000"/>
                          </a:solidFill>
                          <a:latin typeface="Calibri"/>
                        </a:rPr>
                        <a:t>1300kCHF</a:t>
                      </a:r>
                    </a:p>
                  </a:txBody>
                  <a:tcPr marL="9525" marR="9525" marT="9525" marB="0" anchor="ctr"/>
                </a:tc>
                <a:tc>
                  <a:txBody>
                    <a:bodyPr/>
                    <a:lstStyle/>
                    <a:p>
                      <a:pPr algn="ctr" fontAlgn="b"/>
                      <a:r>
                        <a:rPr lang="en-US" sz="1100" b="1" i="0" u="none" strike="noStrike">
                          <a:solidFill>
                            <a:srgbClr val="000000"/>
                          </a:solidFill>
                          <a:latin typeface="Calibri"/>
                        </a:rPr>
                        <a:t>85MM</a:t>
                      </a:r>
                    </a:p>
                  </a:txBody>
                  <a:tcPr marL="9525" marR="9525" marT="9525" marB="0" anchor="ctr"/>
                </a:tc>
                <a:tc>
                  <a:txBody>
                    <a:bodyPr/>
                    <a:lstStyle/>
                    <a:p>
                      <a:pPr algn="ctr" fontAlgn="b"/>
                      <a:r>
                        <a:rPr lang="en-US" sz="1100" b="1" i="0" u="none" strike="noStrike">
                          <a:solidFill>
                            <a:srgbClr val="000000"/>
                          </a:solidFill>
                          <a:latin typeface="Calibri"/>
                        </a:rPr>
                        <a:t>1830kCHF</a:t>
                      </a:r>
                    </a:p>
                  </a:txBody>
                  <a:tcPr marL="9525" marR="9525" marT="9525" marB="0" anchor="ctr"/>
                </a:tc>
                <a:tc>
                  <a:txBody>
                    <a:bodyPr/>
                    <a:lstStyle/>
                    <a:p>
                      <a:pPr algn="ctr" fontAlgn="b"/>
                      <a:r>
                        <a:rPr lang="en-US" sz="1100" b="1" i="0" u="none" strike="noStrike" dirty="0">
                          <a:solidFill>
                            <a:srgbClr val="000000"/>
                          </a:solidFill>
                          <a:latin typeface="Calibri"/>
                        </a:rPr>
                        <a:t>135MM</a:t>
                      </a:r>
                    </a:p>
                  </a:txBody>
                  <a:tcPr marL="9525" marR="9525" marT="9525" marB="0" anchor="ctr"/>
                </a:tc>
                <a:tc>
                  <a:txBody>
                    <a:bodyPr/>
                    <a:lstStyle/>
                    <a:p>
                      <a:pPr algn="ctr" fontAlgn="b"/>
                      <a:endParaRPr lang="en-US" sz="1100" b="0" i="0" u="none" strike="noStrike" dirty="0">
                        <a:solidFill>
                          <a:srgbClr val="000000"/>
                        </a:solidFill>
                        <a:latin typeface="Calibri"/>
                      </a:endParaRPr>
                    </a:p>
                  </a:txBody>
                  <a:tcPr marL="9525" marR="9525" marT="9525" marB="0" anchor="ctr"/>
                </a:tc>
              </a:tr>
            </a:tbl>
          </a:graphicData>
        </a:graphic>
      </p:graphicFrame>
      <p:sp>
        <p:nvSpPr>
          <p:cNvPr id="4" name="Date Placeholder 3"/>
          <p:cNvSpPr>
            <a:spLocks noGrp="1"/>
          </p:cNvSpPr>
          <p:nvPr>
            <p:ph type="dt" sz="half" idx="10"/>
          </p:nvPr>
        </p:nvSpPr>
        <p:spPr/>
        <p:txBody>
          <a:bodyPr/>
          <a:lstStyle/>
          <a:p>
            <a:r>
              <a:rPr lang="en-US" smtClean="0"/>
              <a:t>12th February 2010</a:t>
            </a:r>
            <a:endParaRPr lang="en-US"/>
          </a:p>
        </p:txBody>
      </p:sp>
      <p:sp>
        <p:nvSpPr>
          <p:cNvPr id="5" name="Footer Placeholder 4"/>
          <p:cNvSpPr>
            <a:spLocks noGrp="1"/>
          </p:cNvSpPr>
          <p:nvPr>
            <p:ph type="ftr" sz="quarter" idx="11"/>
          </p:nvPr>
        </p:nvSpPr>
        <p:spPr/>
        <p:txBody>
          <a:bodyPr/>
          <a:lstStyle/>
          <a:p>
            <a:pPr algn="ctr"/>
            <a:r>
              <a:rPr lang="en-US" dirty="0" smtClean="0"/>
              <a:t>David Mcfarlane EN-MEF-ABA</a:t>
            </a:r>
            <a:endParaRPr lang="en-US" dirty="0"/>
          </a:p>
        </p:txBody>
      </p:sp>
      <p:sp>
        <p:nvSpPr>
          <p:cNvPr id="6" name="Slide Number Placeholder 5"/>
          <p:cNvSpPr>
            <a:spLocks noGrp="1"/>
          </p:cNvSpPr>
          <p:nvPr>
            <p:ph type="sldNum" sz="quarter" idx="12"/>
          </p:nvPr>
        </p:nvSpPr>
        <p:spPr/>
        <p:txBody>
          <a:bodyPr/>
          <a:lstStyle/>
          <a:p>
            <a:fld id="{23F8F524-B7F1-4410-B4B6-7AF8888C8A81}"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dirty="0" smtClean="0"/>
              <a:t>Vacuum</a:t>
            </a:r>
            <a:r>
              <a:rPr lang="en-GB" sz="3600" dirty="0" smtClean="0"/>
              <a:t/>
            </a:r>
            <a:br>
              <a:rPr lang="en-GB" sz="3600" dirty="0" smtClean="0"/>
            </a:br>
            <a:r>
              <a:rPr lang="en-GB" sz="2800" dirty="0" smtClean="0"/>
              <a:t>(TE/VSC)</a:t>
            </a:r>
            <a:endParaRPr lang="en-US" sz="3600" dirty="0"/>
          </a:p>
        </p:txBody>
      </p:sp>
      <p:sp>
        <p:nvSpPr>
          <p:cNvPr id="3" name="Content Placeholder 2"/>
          <p:cNvSpPr>
            <a:spLocks noGrp="1"/>
          </p:cNvSpPr>
          <p:nvPr>
            <p:ph idx="1"/>
          </p:nvPr>
        </p:nvSpPr>
        <p:spPr/>
        <p:txBody>
          <a:bodyPr/>
          <a:lstStyle/>
          <a:p>
            <a:pPr>
              <a:lnSpc>
                <a:spcPct val="80000"/>
              </a:lnSpc>
            </a:pPr>
            <a:r>
              <a:rPr lang="en-US" sz="2800" dirty="0" smtClean="0"/>
              <a:t>First “estimate”</a:t>
            </a:r>
          </a:p>
          <a:p>
            <a:pPr lvl="1">
              <a:lnSpc>
                <a:spcPct val="80000"/>
              </a:lnSpc>
            </a:pPr>
            <a:r>
              <a:rPr lang="en-US" sz="2400" dirty="0" smtClean="0"/>
              <a:t>Operation to 2022 replace 50-70% of system hardware</a:t>
            </a:r>
          </a:p>
          <a:p>
            <a:pPr lvl="1">
              <a:lnSpc>
                <a:spcPct val="80000"/>
              </a:lnSpc>
            </a:pPr>
            <a:r>
              <a:rPr lang="en-US" sz="2400" dirty="0" smtClean="0"/>
              <a:t>Operation to 2035 replace 100%</a:t>
            </a:r>
          </a:p>
          <a:p>
            <a:r>
              <a:rPr lang="en-US" sz="2400" dirty="0" smtClean="0"/>
              <a:t>Any major consolidation campaign (ABT, MSC, RF etc…) would involve a lot of vacuum activity</a:t>
            </a:r>
          </a:p>
          <a:p>
            <a:endParaRPr lang="en-US" dirty="0"/>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5" name="Footer Placeholder 4"/>
          <p:cNvSpPr>
            <a:spLocks noGrp="1"/>
          </p:cNvSpPr>
          <p:nvPr>
            <p:ph type="ftr" sz="quarter" idx="11"/>
          </p:nvPr>
        </p:nvSpPr>
        <p:spPr/>
        <p:txBody>
          <a:bodyPr/>
          <a:lstStyle/>
          <a:p>
            <a:pPr algn="ctr"/>
            <a:r>
              <a:rPr lang="en-US" dirty="0" smtClean="0"/>
              <a:t>David Mcfarlane EN-MEF-ABA</a:t>
            </a:r>
            <a:endParaRPr lang="en-US" dirty="0"/>
          </a:p>
        </p:txBody>
      </p:sp>
      <p:sp>
        <p:nvSpPr>
          <p:cNvPr id="6" name="Slide Number Placeholder 5"/>
          <p:cNvSpPr>
            <a:spLocks noGrp="1"/>
          </p:cNvSpPr>
          <p:nvPr>
            <p:ph type="sldNum" sz="quarter" idx="12"/>
          </p:nvPr>
        </p:nvSpPr>
        <p:spPr/>
        <p:txBody>
          <a:bodyPr/>
          <a:lstStyle/>
          <a:p>
            <a:fld id="{23F8F524-B7F1-4410-B4B6-7AF8888C8A81}"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GB" sz="4000" dirty="0" smtClean="0"/>
              <a:t>Source Targets &amp; Interactions</a:t>
            </a:r>
            <a:r>
              <a:rPr lang="en-GB" sz="3600" dirty="0" smtClean="0"/>
              <a:t/>
            </a:r>
            <a:br>
              <a:rPr lang="en-GB" sz="3600" dirty="0" smtClean="0"/>
            </a:br>
            <a:r>
              <a:rPr lang="en-GB" sz="2800" dirty="0" smtClean="0"/>
              <a:t>(EN/STI)</a:t>
            </a:r>
            <a:endParaRPr lang="en-US" sz="3600" dirty="0"/>
          </a:p>
        </p:txBody>
      </p:sp>
      <p:sp>
        <p:nvSpPr>
          <p:cNvPr id="3" name="Content Placeholder 2"/>
          <p:cNvSpPr>
            <a:spLocks noGrp="1"/>
          </p:cNvSpPr>
          <p:nvPr>
            <p:ph idx="1"/>
          </p:nvPr>
        </p:nvSpPr>
        <p:spPr/>
        <p:txBody>
          <a:bodyPr>
            <a:normAutofit/>
          </a:bodyPr>
          <a:lstStyle/>
          <a:p>
            <a:pPr lvl="0"/>
            <a:r>
              <a:rPr lang="en-GB" dirty="0" smtClean="0"/>
              <a:t>No major modifications or upgrades are </a:t>
            </a:r>
            <a:r>
              <a:rPr lang="en-GB" dirty="0" err="1" smtClean="0"/>
              <a:t>forseen</a:t>
            </a:r>
            <a:endParaRPr lang="en-GB" dirty="0" smtClean="0"/>
          </a:p>
          <a:p>
            <a:pPr lvl="0"/>
            <a:r>
              <a:rPr lang="en-GB" dirty="0" smtClean="0"/>
              <a:t>Need </a:t>
            </a:r>
            <a:r>
              <a:rPr lang="en-GB" dirty="0"/>
              <a:t>to verify that all the objects (dumps, collimators etc..) can sustain the eventually increased intensity (from </a:t>
            </a:r>
            <a:r>
              <a:rPr lang="en-GB" dirty="0" err="1"/>
              <a:t>Linac</a:t>
            </a:r>
            <a:r>
              <a:rPr lang="en-GB" dirty="0"/>
              <a:t> 4) and build spares</a:t>
            </a:r>
            <a:r>
              <a:rPr lang="en-GB" dirty="0" smtClean="0"/>
              <a:t>.</a:t>
            </a:r>
          </a:p>
          <a:p>
            <a:pPr lvl="0"/>
            <a:endParaRPr lang="en-US" dirty="0"/>
          </a:p>
          <a:p>
            <a:pPr lvl="0"/>
            <a:r>
              <a:rPr lang="en-US" dirty="0"/>
              <a:t>Booster dump: the present dump has no spare, nobody knows any details about it and it is unclear how it will behave when we increase the beam intensity (with </a:t>
            </a:r>
            <a:r>
              <a:rPr lang="en-US" dirty="0" err="1" smtClean="0"/>
              <a:t>Linac</a:t>
            </a:r>
            <a:r>
              <a:rPr lang="en-US" dirty="0" smtClean="0"/>
              <a:t> 4).</a:t>
            </a:r>
            <a:endParaRPr lang="en-US" dirty="0"/>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5" name="Footer Placeholder 4"/>
          <p:cNvSpPr>
            <a:spLocks noGrp="1"/>
          </p:cNvSpPr>
          <p:nvPr>
            <p:ph type="ftr" sz="quarter" idx="11"/>
          </p:nvPr>
        </p:nvSpPr>
        <p:spPr/>
        <p:txBody>
          <a:bodyPr/>
          <a:lstStyle/>
          <a:p>
            <a:pPr algn="ctr"/>
            <a:r>
              <a:rPr lang="en-US" dirty="0" smtClean="0"/>
              <a:t>David Mcfarlane EN-MEF-ABA</a:t>
            </a:r>
            <a:endParaRPr lang="en-US" dirty="0"/>
          </a:p>
        </p:txBody>
      </p:sp>
      <p:sp>
        <p:nvSpPr>
          <p:cNvPr id="6" name="Slide Number Placeholder 5"/>
          <p:cNvSpPr>
            <a:spLocks noGrp="1"/>
          </p:cNvSpPr>
          <p:nvPr>
            <p:ph type="sldNum" sz="quarter" idx="12"/>
          </p:nvPr>
        </p:nvSpPr>
        <p:spPr/>
        <p:txBody>
          <a:bodyPr/>
          <a:lstStyle/>
          <a:p>
            <a:fld id="{23F8F524-B7F1-4410-B4B6-7AF8888C8A81}"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p>
            <a:pPr algn="ctr"/>
            <a:r>
              <a:rPr lang="en-GB" dirty="0" smtClean="0"/>
              <a:t>General Infrastructure</a:t>
            </a:r>
            <a:endParaRPr lang="en-US" dirty="0"/>
          </a:p>
        </p:txBody>
      </p:sp>
      <p:sp>
        <p:nvSpPr>
          <p:cNvPr id="3" name="Content Placeholder 2"/>
          <p:cNvSpPr>
            <a:spLocks noGrp="1"/>
          </p:cNvSpPr>
          <p:nvPr>
            <p:ph idx="1"/>
          </p:nvPr>
        </p:nvSpPr>
        <p:spPr/>
        <p:txBody>
          <a:bodyPr/>
          <a:lstStyle/>
          <a:p>
            <a:pPr lvl="0"/>
            <a:r>
              <a:rPr lang="en-US" dirty="0"/>
              <a:t>Money would need to be allocated to the maintaining of the Booster buildings. They are already quite old and various areas would need to be renovated if they are to be used for a further 25 years</a:t>
            </a:r>
            <a:r>
              <a:rPr lang="en-US" dirty="0" smtClean="0"/>
              <a:t>.</a:t>
            </a:r>
          </a:p>
          <a:p>
            <a:pPr lvl="0"/>
            <a:endParaRPr lang="en-US" dirty="0" smtClean="0"/>
          </a:p>
          <a:p>
            <a:r>
              <a:rPr lang="en-US" dirty="0" smtClean="0"/>
              <a:t>Cranes, lifts, handling equipment  are in the existing Consolidation plan</a:t>
            </a:r>
            <a:r>
              <a:rPr lang="en-GB" dirty="0" smtClean="0"/>
              <a:t>.</a:t>
            </a:r>
            <a:endParaRPr lang="en-US" dirty="0" smtClean="0"/>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5" name="Footer Placeholder 4"/>
          <p:cNvSpPr>
            <a:spLocks noGrp="1"/>
          </p:cNvSpPr>
          <p:nvPr>
            <p:ph type="ftr" sz="quarter" idx="11"/>
          </p:nvPr>
        </p:nvSpPr>
        <p:spPr/>
        <p:txBody>
          <a:bodyPr/>
          <a:lstStyle/>
          <a:p>
            <a:pPr algn="ctr"/>
            <a:r>
              <a:rPr lang="en-US" dirty="0" smtClean="0"/>
              <a:t>David Mcfarlane EN-MEF-ABA</a:t>
            </a:r>
            <a:endParaRPr lang="en-US" dirty="0"/>
          </a:p>
        </p:txBody>
      </p:sp>
      <p:sp>
        <p:nvSpPr>
          <p:cNvPr id="6" name="Slide Number Placeholder 5"/>
          <p:cNvSpPr>
            <a:spLocks noGrp="1"/>
          </p:cNvSpPr>
          <p:nvPr>
            <p:ph type="sldNum" sz="quarter" idx="12"/>
          </p:nvPr>
        </p:nvSpPr>
        <p:spPr/>
        <p:txBody>
          <a:bodyPr/>
          <a:lstStyle/>
          <a:p>
            <a:fld id="{23F8F524-B7F1-4410-B4B6-7AF8888C8A81}"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p>
            <a:pPr algn="ctr"/>
            <a:r>
              <a:rPr lang="en-GB" dirty="0" smtClean="0"/>
              <a:t>Final Thoughts</a:t>
            </a:r>
            <a:endParaRPr lang="en-US" dirty="0"/>
          </a:p>
        </p:txBody>
      </p:sp>
      <p:sp>
        <p:nvSpPr>
          <p:cNvPr id="3" name="Content Placeholder 2"/>
          <p:cNvSpPr>
            <a:spLocks noGrp="1"/>
          </p:cNvSpPr>
          <p:nvPr>
            <p:ph idx="1"/>
          </p:nvPr>
        </p:nvSpPr>
        <p:spPr/>
        <p:txBody>
          <a:bodyPr>
            <a:noAutofit/>
          </a:bodyPr>
          <a:lstStyle/>
          <a:p>
            <a:pPr>
              <a:lnSpc>
                <a:spcPct val="90000"/>
              </a:lnSpc>
            </a:pPr>
            <a:r>
              <a:rPr lang="en-US" dirty="0" smtClean="0"/>
              <a:t>No upgrade in performance considered (treated elsewhere)</a:t>
            </a:r>
          </a:p>
          <a:p>
            <a:pPr>
              <a:lnSpc>
                <a:spcPct val="90000"/>
              </a:lnSpc>
            </a:pPr>
            <a:r>
              <a:rPr lang="en-US" dirty="0" smtClean="0"/>
              <a:t>Maintain current beam performance and availability for LHC lifetime</a:t>
            </a:r>
          </a:p>
          <a:p>
            <a:r>
              <a:rPr lang="en-US" dirty="0" smtClean="0"/>
              <a:t>Major modifications to the injection line and other areas will be done under the LINAC 4 project and therefore are not covered under this topic.</a:t>
            </a:r>
          </a:p>
          <a:p>
            <a:r>
              <a:rPr lang="en-GB" dirty="0" smtClean="0"/>
              <a:t>Consideration has to be made to that fact that the Booster is a labour intensive machine and most works will be done in radioactive zones and will have to be scheduled during shutdowns.</a:t>
            </a:r>
            <a:endParaRPr lang="en-US" dirty="0" smtClean="0"/>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5" name="Footer Placeholder 4"/>
          <p:cNvSpPr>
            <a:spLocks noGrp="1"/>
          </p:cNvSpPr>
          <p:nvPr>
            <p:ph type="ftr" sz="quarter" idx="11"/>
          </p:nvPr>
        </p:nvSpPr>
        <p:spPr/>
        <p:txBody>
          <a:bodyPr/>
          <a:lstStyle/>
          <a:p>
            <a:pPr algn="ctr"/>
            <a:r>
              <a:rPr lang="en-US" dirty="0" smtClean="0"/>
              <a:t>David Mcfarlane EN-MEF-ABA</a:t>
            </a:r>
            <a:endParaRPr lang="en-US" dirty="0"/>
          </a:p>
        </p:txBody>
      </p:sp>
      <p:sp>
        <p:nvSpPr>
          <p:cNvPr id="6" name="Slide Number Placeholder 5"/>
          <p:cNvSpPr>
            <a:spLocks noGrp="1"/>
          </p:cNvSpPr>
          <p:nvPr>
            <p:ph type="sldNum" sz="quarter" idx="12"/>
          </p:nvPr>
        </p:nvSpPr>
        <p:spPr/>
        <p:txBody>
          <a:bodyPr/>
          <a:lstStyle/>
          <a:p>
            <a:fld id="{23F8F524-B7F1-4410-B4B6-7AF8888C8A81}" type="slidenum">
              <a:rPr lang="en-US" smtClean="0"/>
              <a:pPr/>
              <a:t>16</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History of Booster</a:t>
            </a:r>
            <a:endParaRPr lang="en-US" dirty="0"/>
          </a:p>
        </p:txBody>
      </p:sp>
      <p:sp>
        <p:nvSpPr>
          <p:cNvPr id="3" name="Content Placeholder 2"/>
          <p:cNvSpPr>
            <a:spLocks noGrp="1"/>
          </p:cNvSpPr>
          <p:nvPr>
            <p:ph idx="1"/>
          </p:nvPr>
        </p:nvSpPr>
        <p:spPr/>
        <p:txBody>
          <a:bodyPr>
            <a:normAutofit/>
          </a:bodyPr>
          <a:lstStyle/>
          <a:p>
            <a:r>
              <a:rPr lang="en-US" sz="2400" dirty="0" smtClean="0"/>
              <a:t>The accelerator was built in 1972.</a:t>
            </a:r>
          </a:p>
          <a:p>
            <a:pPr>
              <a:buNone/>
            </a:pPr>
            <a:endParaRPr lang="en-US" sz="2400" dirty="0" smtClean="0"/>
          </a:p>
          <a:p>
            <a:r>
              <a:rPr lang="en-US" sz="2400" dirty="0" smtClean="0"/>
              <a:t>The </a:t>
            </a:r>
            <a:r>
              <a:rPr lang="en-US" sz="2400" b="1" dirty="0" smtClean="0"/>
              <a:t>Proton Synchrotron Booster</a:t>
            </a:r>
            <a:r>
              <a:rPr lang="en-US" sz="2400" dirty="0" smtClean="0"/>
              <a:t> is the first, in the accelerator chain, and smallest proton circular accelerator in the LHC injection complex.</a:t>
            </a:r>
          </a:p>
          <a:p>
            <a:pPr>
              <a:buNone/>
            </a:pPr>
            <a:endParaRPr lang="en-US" sz="2400" dirty="0" smtClean="0"/>
          </a:p>
          <a:p>
            <a:r>
              <a:rPr lang="en-US" sz="2400" dirty="0" smtClean="0"/>
              <a:t>It has four superimposed rings with a radius of 25 meters.</a:t>
            </a:r>
          </a:p>
          <a:p>
            <a:pPr>
              <a:buNone/>
            </a:pPr>
            <a:endParaRPr lang="en-US" sz="2400" dirty="0" smtClean="0"/>
          </a:p>
          <a:p>
            <a:r>
              <a:rPr lang="en-US" sz="2400" dirty="0" smtClean="0"/>
              <a:t>It takes 50 </a:t>
            </a:r>
            <a:r>
              <a:rPr lang="en-US" sz="2400" dirty="0" err="1" smtClean="0"/>
              <a:t>MeV</a:t>
            </a:r>
            <a:r>
              <a:rPr lang="en-US" sz="2400" dirty="0" smtClean="0"/>
              <a:t> protons from the Linac2 and accelerates them up to 1.4 </a:t>
            </a:r>
            <a:r>
              <a:rPr lang="en-US" sz="2400" dirty="0" err="1" smtClean="0"/>
              <a:t>GeV</a:t>
            </a:r>
            <a:r>
              <a:rPr lang="en-US" sz="2400" dirty="0" smtClean="0"/>
              <a:t>, ready to be injected into the PS.</a:t>
            </a:r>
          </a:p>
          <a:p>
            <a:endParaRPr lang="en-US" sz="2400" dirty="0"/>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Areas covered</a:t>
            </a:r>
            <a:endParaRPr lang="en-US" dirty="0"/>
          </a:p>
        </p:txBody>
      </p:sp>
      <p:sp>
        <p:nvSpPr>
          <p:cNvPr id="3" name="Content Placeholder 2"/>
          <p:cNvSpPr>
            <a:spLocks noGrp="1"/>
          </p:cNvSpPr>
          <p:nvPr>
            <p:ph idx="1"/>
          </p:nvPr>
        </p:nvSpPr>
        <p:spPr>
          <a:xfrm>
            <a:off x="500034" y="2000240"/>
            <a:ext cx="8229600" cy="4389120"/>
          </a:xfrm>
        </p:spPr>
        <p:txBody>
          <a:bodyPr>
            <a:normAutofit fontScale="85000" lnSpcReduction="20000"/>
          </a:bodyPr>
          <a:lstStyle/>
          <a:p>
            <a:r>
              <a:rPr lang="en-GB" dirty="0" smtClean="0"/>
              <a:t>Electrical power converters</a:t>
            </a:r>
          </a:p>
          <a:p>
            <a:r>
              <a:rPr lang="en-GB" dirty="0" smtClean="0"/>
              <a:t>Septum / kickers</a:t>
            </a:r>
          </a:p>
          <a:p>
            <a:r>
              <a:rPr lang="en-GB" dirty="0" smtClean="0"/>
              <a:t>Magnets</a:t>
            </a:r>
          </a:p>
          <a:p>
            <a:r>
              <a:rPr lang="en-GB" dirty="0" smtClean="0"/>
              <a:t>Interlocks</a:t>
            </a:r>
          </a:p>
          <a:p>
            <a:r>
              <a:rPr lang="en-GB" dirty="0" smtClean="0"/>
              <a:t>RF (Low level / High level)</a:t>
            </a:r>
          </a:p>
          <a:p>
            <a:r>
              <a:rPr lang="en-GB" dirty="0" smtClean="0"/>
              <a:t>Cabling</a:t>
            </a:r>
          </a:p>
          <a:p>
            <a:r>
              <a:rPr lang="en-GB" dirty="0" smtClean="0"/>
              <a:t>Cooling and ventilation</a:t>
            </a:r>
          </a:p>
          <a:p>
            <a:r>
              <a:rPr lang="en-GB" dirty="0" smtClean="0"/>
              <a:t>Instrumentation</a:t>
            </a:r>
          </a:p>
          <a:p>
            <a:r>
              <a:rPr lang="en-GB" dirty="0" smtClean="0"/>
              <a:t>Vacuum</a:t>
            </a:r>
          </a:p>
          <a:p>
            <a:r>
              <a:rPr lang="en-GB" dirty="0" smtClean="0"/>
              <a:t>Source targets and interactions</a:t>
            </a:r>
          </a:p>
          <a:p>
            <a:r>
              <a:rPr lang="en-GB" dirty="0" smtClean="0"/>
              <a:t>General Infrastructure</a:t>
            </a:r>
          </a:p>
          <a:p>
            <a:r>
              <a:rPr lang="en-GB" dirty="0" smtClean="0"/>
              <a:t>Final thoughts</a:t>
            </a:r>
            <a:endParaRPr lang="en-US" dirty="0"/>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1143000"/>
          </a:xfrm>
        </p:spPr>
        <p:txBody>
          <a:bodyPr>
            <a:noAutofit/>
          </a:bodyPr>
          <a:lstStyle/>
          <a:p>
            <a:pPr algn="ctr"/>
            <a:r>
              <a:rPr lang="en-GB" sz="4000" dirty="0" smtClean="0"/>
              <a:t>Electrical Power Converters</a:t>
            </a:r>
            <a:r>
              <a:rPr lang="en-GB" sz="3200" dirty="0" smtClean="0"/>
              <a:t/>
            </a:r>
            <a:br>
              <a:rPr lang="en-GB" sz="3200" dirty="0" smtClean="0"/>
            </a:br>
            <a:r>
              <a:rPr lang="en-GB" sz="2800" dirty="0" smtClean="0"/>
              <a:t>(TE/EPC)</a:t>
            </a:r>
            <a:endParaRPr lang="en-GB" sz="3200" dirty="0" smtClean="0"/>
          </a:p>
        </p:txBody>
      </p:sp>
      <p:graphicFrame>
        <p:nvGraphicFramePr>
          <p:cNvPr id="7" name="Content Placeholder 6"/>
          <p:cNvGraphicFramePr>
            <a:graphicFrameLocks noGrp="1"/>
          </p:cNvGraphicFramePr>
          <p:nvPr>
            <p:ph idx="1"/>
          </p:nvPr>
        </p:nvGraphicFramePr>
        <p:xfrm>
          <a:off x="142843" y="1285860"/>
          <a:ext cx="8572560" cy="4626643"/>
        </p:xfrm>
        <a:graphic>
          <a:graphicData uri="http://schemas.openxmlformats.org/drawingml/2006/table">
            <a:tbl>
              <a:tblPr firstRow="1" bandRow="1">
                <a:tableStyleId>{5C22544A-7EE6-4342-B048-85BDC9FD1C3A}</a:tableStyleId>
              </a:tblPr>
              <a:tblGrid>
                <a:gridCol w="898079"/>
                <a:gridCol w="718462"/>
                <a:gridCol w="2955492"/>
                <a:gridCol w="642942"/>
                <a:gridCol w="1143008"/>
                <a:gridCol w="642942"/>
                <a:gridCol w="1571635"/>
              </a:tblGrid>
              <a:tr h="471478">
                <a:tc>
                  <a:txBody>
                    <a:bodyPr/>
                    <a:lstStyle/>
                    <a:p>
                      <a:pPr algn="ctr" fontAlgn="b"/>
                      <a:r>
                        <a:rPr lang="en-US" sz="1050" b="1" i="0" u="none" strike="noStrike" dirty="0">
                          <a:solidFill>
                            <a:srgbClr val="000000"/>
                          </a:solidFill>
                          <a:latin typeface="Calibri"/>
                        </a:rPr>
                        <a:t>Model</a:t>
                      </a:r>
                    </a:p>
                  </a:txBody>
                  <a:tcPr marL="9525" marR="9525" marT="9525" marB="0" anchor="ctr" anchorCtr="1"/>
                </a:tc>
                <a:tc>
                  <a:txBody>
                    <a:bodyPr/>
                    <a:lstStyle/>
                    <a:p>
                      <a:pPr algn="ctr" fontAlgn="b"/>
                      <a:r>
                        <a:rPr lang="en-US" sz="1050" b="1" i="0" u="none" strike="noStrike" dirty="0">
                          <a:solidFill>
                            <a:srgbClr val="000000"/>
                          </a:solidFill>
                          <a:latin typeface="Calibri"/>
                        </a:rPr>
                        <a:t>Quantity</a:t>
                      </a:r>
                    </a:p>
                  </a:txBody>
                  <a:tcPr marL="9525" marR="9525" marT="9525" marB="0" anchor="ctr" anchorCtr="1"/>
                </a:tc>
                <a:tc>
                  <a:txBody>
                    <a:bodyPr/>
                    <a:lstStyle/>
                    <a:p>
                      <a:pPr algn="ctr" fontAlgn="b"/>
                      <a:r>
                        <a:rPr lang="en-US" sz="1050" b="1" i="0" u="none" strike="noStrike" dirty="0">
                          <a:solidFill>
                            <a:srgbClr val="000000"/>
                          </a:solidFill>
                          <a:latin typeface="Calibri"/>
                        </a:rPr>
                        <a:t>Designation</a:t>
                      </a:r>
                    </a:p>
                  </a:txBody>
                  <a:tcPr marL="9525" marR="9525" marT="9525" marB="0" anchor="ctr" anchorCtr="1"/>
                </a:tc>
                <a:tc>
                  <a:txBody>
                    <a:bodyPr/>
                    <a:lstStyle/>
                    <a:p>
                      <a:pPr algn="ctr" fontAlgn="b"/>
                      <a:r>
                        <a:rPr lang="en-US" sz="1050" b="1" i="0" u="none" strike="noStrike" dirty="0">
                          <a:solidFill>
                            <a:srgbClr val="000000"/>
                          </a:solidFill>
                          <a:latin typeface="Calibri"/>
                        </a:rPr>
                        <a:t>Last upgrade</a:t>
                      </a:r>
                    </a:p>
                  </a:txBody>
                  <a:tcPr marL="9525" marR="9525" marT="9525" marB="0" anchor="ctr" anchorCtr="1"/>
                </a:tc>
                <a:tc>
                  <a:txBody>
                    <a:bodyPr/>
                    <a:lstStyle/>
                    <a:p>
                      <a:pPr algn="ctr" fontAlgn="b"/>
                      <a:r>
                        <a:rPr lang="en-US" sz="1050" b="1" i="0" u="none" strike="noStrike" dirty="0">
                          <a:solidFill>
                            <a:srgbClr val="000000"/>
                          </a:solidFill>
                          <a:latin typeface="Calibri"/>
                        </a:rPr>
                        <a:t>Unit Cost (</a:t>
                      </a:r>
                      <a:r>
                        <a:rPr lang="en-US" sz="1050" b="1" i="0" u="none" strike="noStrike" dirty="0" err="1" smtClean="0">
                          <a:solidFill>
                            <a:srgbClr val="000000"/>
                          </a:solidFill>
                          <a:latin typeface="Calibri"/>
                        </a:rPr>
                        <a:t>kCHF</a:t>
                      </a:r>
                      <a:r>
                        <a:rPr lang="en-US" sz="1050" b="1" i="0" u="none" strike="noStrike" dirty="0" smtClean="0">
                          <a:solidFill>
                            <a:srgbClr val="000000"/>
                          </a:solidFill>
                          <a:latin typeface="Calibri"/>
                        </a:rPr>
                        <a:t>)</a:t>
                      </a:r>
                    </a:p>
                    <a:p>
                      <a:pPr algn="ctr" fontAlgn="b"/>
                      <a:r>
                        <a:rPr lang="en-US" sz="1050" b="1" i="0" u="none" strike="noStrike" dirty="0" smtClean="0">
                          <a:solidFill>
                            <a:srgbClr val="000000"/>
                          </a:solidFill>
                          <a:latin typeface="Calibri"/>
                        </a:rPr>
                        <a:t>2009 </a:t>
                      </a:r>
                      <a:r>
                        <a:rPr lang="en-US" sz="1050" b="1" i="0" u="none" strike="noStrike" dirty="0">
                          <a:solidFill>
                            <a:srgbClr val="000000"/>
                          </a:solidFill>
                          <a:latin typeface="Calibri"/>
                        </a:rPr>
                        <a:t>ESTIMATION</a:t>
                      </a:r>
                    </a:p>
                  </a:txBody>
                  <a:tcPr marL="9525" marR="9525" marT="9525" marB="0" anchor="ctr" anchorCtr="1"/>
                </a:tc>
                <a:tc>
                  <a:txBody>
                    <a:bodyPr/>
                    <a:lstStyle/>
                    <a:p>
                      <a:pPr algn="ctr" fontAlgn="b"/>
                      <a:r>
                        <a:rPr lang="en-US" sz="1050" b="1" i="0" u="none" strike="noStrike" dirty="0">
                          <a:solidFill>
                            <a:srgbClr val="000000"/>
                          </a:solidFill>
                          <a:latin typeface="Calibri"/>
                        </a:rPr>
                        <a:t>Next upgrade</a:t>
                      </a:r>
                    </a:p>
                  </a:txBody>
                  <a:tcPr marL="9525" marR="9525" marT="9525" marB="0" anchor="ctr" anchorCtr="1"/>
                </a:tc>
                <a:tc>
                  <a:txBody>
                    <a:bodyPr/>
                    <a:lstStyle/>
                    <a:p>
                      <a:pPr algn="ctr" fontAlgn="b"/>
                      <a:r>
                        <a:rPr lang="en-US" sz="1050" b="1" i="0" u="none" strike="noStrike" dirty="0">
                          <a:solidFill>
                            <a:srgbClr val="000000"/>
                          </a:solidFill>
                          <a:latin typeface="Calibri"/>
                        </a:rPr>
                        <a:t>Consolidation Cost (</a:t>
                      </a:r>
                      <a:r>
                        <a:rPr lang="en-US" sz="1050" b="1" i="0" u="none" strike="noStrike" dirty="0" err="1">
                          <a:solidFill>
                            <a:srgbClr val="000000"/>
                          </a:solidFill>
                          <a:latin typeface="Calibri"/>
                        </a:rPr>
                        <a:t>kCHF</a:t>
                      </a:r>
                      <a:r>
                        <a:rPr lang="en-US" sz="1050" b="1" i="0" u="none" strike="noStrike" dirty="0">
                          <a:solidFill>
                            <a:srgbClr val="000000"/>
                          </a:solidFill>
                          <a:latin typeface="Calibri"/>
                        </a:rPr>
                        <a:t>)                                        2009 ESTIMATION</a:t>
                      </a:r>
                    </a:p>
                  </a:txBody>
                  <a:tcPr marL="9525" marR="9525" marT="9525" marB="0" anchor="ctr" anchorCtr="1"/>
                </a:tc>
              </a:tr>
              <a:tr h="370840">
                <a:tc>
                  <a:txBody>
                    <a:bodyPr/>
                    <a:lstStyle/>
                    <a:p>
                      <a:pPr algn="ctr" fontAlgn="b"/>
                      <a:r>
                        <a:rPr lang="en-US" sz="1050" b="0" i="0" u="none" strike="noStrike" dirty="0">
                          <a:solidFill>
                            <a:srgbClr val="000000"/>
                          </a:solidFill>
                          <a:latin typeface="Calibri"/>
                        </a:rPr>
                        <a:t>A1/IP</a:t>
                      </a:r>
                    </a:p>
                  </a:txBody>
                  <a:tcPr marL="9525" marR="9525" marT="9525" marB="0" anchor="ctr"/>
                </a:tc>
                <a:tc>
                  <a:txBody>
                    <a:bodyPr/>
                    <a:lstStyle/>
                    <a:p>
                      <a:pPr algn="ctr" fontAlgn="b"/>
                      <a:r>
                        <a:rPr lang="en-US" sz="1050" b="0" i="0" u="none" strike="noStrike" dirty="0">
                          <a:solidFill>
                            <a:srgbClr val="000000"/>
                          </a:solidFill>
                          <a:latin typeface="Calibri"/>
                        </a:rPr>
                        <a:t>16</a:t>
                      </a:r>
                    </a:p>
                  </a:txBody>
                  <a:tcPr marL="9525" marR="9525" marT="9525" marB="0" anchor="ctr"/>
                </a:tc>
                <a:tc>
                  <a:txBody>
                    <a:bodyPr/>
                    <a:lstStyle/>
                    <a:p>
                      <a:pPr algn="ctr" fontAlgn="b"/>
                      <a:r>
                        <a:rPr lang="en-US" sz="1050" b="0" i="0" u="none" strike="noStrike" dirty="0" err="1">
                          <a:solidFill>
                            <a:srgbClr val="000000"/>
                          </a:solidFill>
                          <a:latin typeface="Calibri"/>
                        </a:rPr>
                        <a:t>InverPower</a:t>
                      </a:r>
                      <a:r>
                        <a:rPr lang="en-US" sz="1050" b="0" i="0" u="none" strike="noStrike" dirty="0">
                          <a:solidFill>
                            <a:srgbClr val="000000"/>
                          </a:solidFill>
                          <a:latin typeface="Calibri"/>
                        </a:rPr>
                        <a:t> 15kW</a:t>
                      </a:r>
                    </a:p>
                  </a:txBody>
                  <a:tcPr marL="9525" marR="9525" marT="9525" marB="0" anchor="ctr"/>
                </a:tc>
                <a:tc>
                  <a:txBody>
                    <a:bodyPr/>
                    <a:lstStyle/>
                    <a:p>
                      <a:pPr algn="ctr" fontAlgn="b"/>
                      <a:r>
                        <a:rPr lang="en-US" sz="1050" b="0" i="0" u="none" strike="noStrike">
                          <a:solidFill>
                            <a:srgbClr val="000000"/>
                          </a:solidFill>
                          <a:latin typeface="Calibri"/>
                        </a:rPr>
                        <a:t>1998</a:t>
                      </a:r>
                    </a:p>
                  </a:txBody>
                  <a:tcPr marL="9525" marR="9525" marT="9525" marB="0" anchor="ctr"/>
                </a:tc>
                <a:tc>
                  <a:txBody>
                    <a:bodyPr/>
                    <a:lstStyle/>
                    <a:p>
                      <a:pPr algn="ctr" fontAlgn="b"/>
                      <a:r>
                        <a:rPr lang="en-US" sz="1050" b="0" i="0" u="none" strike="noStrike" dirty="0">
                          <a:solidFill>
                            <a:srgbClr val="000000"/>
                          </a:solidFill>
                          <a:latin typeface="Calibri"/>
                        </a:rPr>
                        <a:t>80</a:t>
                      </a:r>
                    </a:p>
                  </a:txBody>
                  <a:tcPr marL="9525" marR="9525" marT="9525" marB="0" anchor="ctr"/>
                </a:tc>
                <a:tc>
                  <a:txBody>
                    <a:bodyPr/>
                    <a:lstStyle/>
                    <a:p>
                      <a:pPr algn="ctr" fontAlgn="b"/>
                      <a:r>
                        <a:rPr lang="en-US" sz="1050" b="0" i="0" u="none" strike="noStrike">
                          <a:solidFill>
                            <a:srgbClr val="000000"/>
                          </a:solidFill>
                          <a:latin typeface="Calibri"/>
                        </a:rPr>
                        <a:t>2018</a:t>
                      </a:r>
                    </a:p>
                  </a:txBody>
                  <a:tcPr marL="9525" marR="9525" marT="9525" marB="0" anchor="ctr"/>
                </a:tc>
                <a:tc>
                  <a:txBody>
                    <a:bodyPr/>
                    <a:lstStyle/>
                    <a:p>
                      <a:pPr algn="ctr" fontAlgn="b"/>
                      <a:r>
                        <a:rPr lang="en-US" sz="1050" b="0" i="0" u="none" strike="noStrike" dirty="0">
                          <a:solidFill>
                            <a:srgbClr val="000000"/>
                          </a:solidFill>
                          <a:latin typeface="Calibri"/>
                        </a:rPr>
                        <a:t>1280</a:t>
                      </a:r>
                    </a:p>
                  </a:txBody>
                  <a:tcPr marL="9525" marR="9525" marT="9525" marB="0" anchor="ctr"/>
                </a:tc>
              </a:tr>
              <a:tr h="370840">
                <a:tc>
                  <a:txBody>
                    <a:bodyPr/>
                    <a:lstStyle/>
                    <a:p>
                      <a:pPr algn="ctr" fontAlgn="b"/>
                      <a:r>
                        <a:rPr lang="en-US" sz="1050" b="0" i="0" u="none" strike="noStrike" dirty="0">
                          <a:solidFill>
                            <a:srgbClr val="000000"/>
                          </a:solidFill>
                          <a:latin typeface="Calibri"/>
                        </a:rPr>
                        <a:t>A2/IP</a:t>
                      </a:r>
                    </a:p>
                  </a:txBody>
                  <a:tcPr marL="9525" marR="9525" marT="9525" marB="0" anchor="ctr"/>
                </a:tc>
                <a:tc>
                  <a:txBody>
                    <a:bodyPr/>
                    <a:lstStyle/>
                    <a:p>
                      <a:pPr algn="ctr" fontAlgn="b"/>
                      <a:r>
                        <a:rPr lang="en-US" sz="1050" b="0" i="0" u="none" strike="noStrike">
                          <a:solidFill>
                            <a:srgbClr val="000000"/>
                          </a:solidFill>
                          <a:latin typeface="Calibri"/>
                        </a:rPr>
                        <a:t>10</a:t>
                      </a:r>
                    </a:p>
                  </a:txBody>
                  <a:tcPr marL="9525" marR="9525" marT="9525" marB="0" anchor="ctr"/>
                </a:tc>
                <a:tc>
                  <a:txBody>
                    <a:bodyPr/>
                    <a:lstStyle/>
                    <a:p>
                      <a:pPr algn="ctr" fontAlgn="b"/>
                      <a:r>
                        <a:rPr lang="en-US" sz="1050" b="0" i="0" u="none" strike="noStrike" dirty="0" err="1">
                          <a:solidFill>
                            <a:srgbClr val="000000"/>
                          </a:solidFill>
                          <a:latin typeface="Calibri"/>
                        </a:rPr>
                        <a:t>InverPower</a:t>
                      </a:r>
                      <a:r>
                        <a:rPr lang="en-US" sz="1050" b="0" i="0" u="none" strike="noStrike" dirty="0">
                          <a:solidFill>
                            <a:srgbClr val="000000"/>
                          </a:solidFill>
                          <a:latin typeface="Calibri"/>
                        </a:rPr>
                        <a:t> 31.5kW</a:t>
                      </a:r>
                    </a:p>
                  </a:txBody>
                  <a:tcPr marL="9525" marR="9525" marT="9525" marB="0" anchor="ctr"/>
                </a:tc>
                <a:tc>
                  <a:txBody>
                    <a:bodyPr/>
                    <a:lstStyle/>
                    <a:p>
                      <a:pPr algn="ctr" fontAlgn="b"/>
                      <a:r>
                        <a:rPr lang="en-US" sz="1050" b="0" i="0" u="none" strike="noStrike">
                          <a:solidFill>
                            <a:srgbClr val="000000"/>
                          </a:solidFill>
                          <a:latin typeface="Calibri"/>
                        </a:rPr>
                        <a:t>1998</a:t>
                      </a:r>
                    </a:p>
                  </a:txBody>
                  <a:tcPr marL="9525" marR="9525" marT="9525" marB="0" anchor="ctr"/>
                </a:tc>
                <a:tc>
                  <a:txBody>
                    <a:bodyPr/>
                    <a:lstStyle/>
                    <a:p>
                      <a:pPr algn="ctr" fontAlgn="b"/>
                      <a:r>
                        <a:rPr lang="en-US" sz="1050" b="0" i="0" u="none" strike="noStrike">
                          <a:solidFill>
                            <a:srgbClr val="000000"/>
                          </a:solidFill>
                          <a:latin typeface="Calibri"/>
                        </a:rPr>
                        <a:t>80</a:t>
                      </a:r>
                    </a:p>
                  </a:txBody>
                  <a:tcPr marL="9525" marR="9525" marT="9525" marB="0" anchor="ctr"/>
                </a:tc>
                <a:tc>
                  <a:txBody>
                    <a:bodyPr/>
                    <a:lstStyle/>
                    <a:p>
                      <a:pPr algn="ctr" fontAlgn="b"/>
                      <a:r>
                        <a:rPr lang="en-US" sz="1050" b="0" i="0" u="none" strike="noStrike">
                          <a:solidFill>
                            <a:srgbClr val="000000"/>
                          </a:solidFill>
                          <a:latin typeface="Calibri"/>
                        </a:rPr>
                        <a:t>2018</a:t>
                      </a:r>
                    </a:p>
                  </a:txBody>
                  <a:tcPr marL="9525" marR="9525" marT="9525" marB="0" anchor="ctr"/>
                </a:tc>
                <a:tc>
                  <a:txBody>
                    <a:bodyPr/>
                    <a:lstStyle/>
                    <a:p>
                      <a:pPr algn="ctr" fontAlgn="b"/>
                      <a:r>
                        <a:rPr lang="en-US" sz="1050" b="0" i="0" u="none" strike="noStrike" dirty="0">
                          <a:solidFill>
                            <a:srgbClr val="000000"/>
                          </a:solidFill>
                          <a:latin typeface="Calibri"/>
                        </a:rPr>
                        <a:t>800</a:t>
                      </a:r>
                    </a:p>
                  </a:txBody>
                  <a:tcPr marL="9525" marR="9525" marT="9525" marB="0" anchor="ctr"/>
                </a:tc>
              </a:tr>
              <a:tr h="370840">
                <a:tc>
                  <a:txBody>
                    <a:bodyPr/>
                    <a:lstStyle/>
                    <a:p>
                      <a:pPr algn="ctr" fontAlgn="b"/>
                      <a:r>
                        <a:rPr lang="en-US" sz="1050" b="0" i="0" u="none" strike="noStrike" dirty="0">
                          <a:solidFill>
                            <a:srgbClr val="000000"/>
                          </a:solidFill>
                          <a:latin typeface="Calibri"/>
                        </a:rPr>
                        <a:t>A3/IP</a:t>
                      </a:r>
                    </a:p>
                  </a:txBody>
                  <a:tcPr marL="9525" marR="9525" marT="9525" marB="0" anchor="ctr"/>
                </a:tc>
                <a:tc>
                  <a:txBody>
                    <a:bodyPr/>
                    <a:lstStyle/>
                    <a:p>
                      <a:pPr algn="ctr" fontAlgn="b"/>
                      <a:r>
                        <a:rPr lang="en-US" sz="1050" b="0" i="0" u="none" strike="noStrike">
                          <a:solidFill>
                            <a:srgbClr val="000000"/>
                          </a:solidFill>
                          <a:latin typeface="Calibri"/>
                        </a:rPr>
                        <a:t>4</a:t>
                      </a:r>
                    </a:p>
                  </a:txBody>
                  <a:tcPr marL="9525" marR="9525" marT="9525" marB="0" anchor="ctr"/>
                </a:tc>
                <a:tc>
                  <a:txBody>
                    <a:bodyPr/>
                    <a:lstStyle/>
                    <a:p>
                      <a:pPr algn="ctr" fontAlgn="b"/>
                      <a:r>
                        <a:rPr lang="en-US" sz="1050" b="0" i="0" u="none" strike="noStrike" dirty="0" err="1">
                          <a:solidFill>
                            <a:srgbClr val="000000"/>
                          </a:solidFill>
                          <a:latin typeface="Calibri"/>
                        </a:rPr>
                        <a:t>InverPower</a:t>
                      </a:r>
                      <a:r>
                        <a:rPr lang="en-US" sz="1050" b="0" i="0" u="none" strike="noStrike" dirty="0">
                          <a:solidFill>
                            <a:srgbClr val="000000"/>
                          </a:solidFill>
                          <a:latin typeface="Calibri"/>
                        </a:rPr>
                        <a:t> 35kW</a:t>
                      </a:r>
                    </a:p>
                  </a:txBody>
                  <a:tcPr marL="9525" marR="9525" marT="9525" marB="0" anchor="ctr"/>
                </a:tc>
                <a:tc>
                  <a:txBody>
                    <a:bodyPr/>
                    <a:lstStyle/>
                    <a:p>
                      <a:pPr algn="ctr" fontAlgn="b"/>
                      <a:r>
                        <a:rPr lang="en-US" sz="1050" b="0" i="0" u="none" strike="noStrike">
                          <a:solidFill>
                            <a:srgbClr val="000000"/>
                          </a:solidFill>
                          <a:latin typeface="Calibri"/>
                        </a:rPr>
                        <a:t>1998</a:t>
                      </a:r>
                    </a:p>
                  </a:txBody>
                  <a:tcPr marL="9525" marR="9525" marT="9525" marB="0" anchor="ctr"/>
                </a:tc>
                <a:tc>
                  <a:txBody>
                    <a:bodyPr/>
                    <a:lstStyle/>
                    <a:p>
                      <a:pPr algn="ctr" fontAlgn="b"/>
                      <a:r>
                        <a:rPr lang="en-US" sz="1050" b="0" i="0" u="none" strike="noStrike" dirty="0">
                          <a:solidFill>
                            <a:srgbClr val="000000"/>
                          </a:solidFill>
                          <a:latin typeface="Calibri"/>
                        </a:rPr>
                        <a:t>80</a:t>
                      </a:r>
                    </a:p>
                  </a:txBody>
                  <a:tcPr marL="9525" marR="9525" marT="9525" marB="0" anchor="ctr"/>
                </a:tc>
                <a:tc>
                  <a:txBody>
                    <a:bodyPr/>
                    <a:lstStyle/>
                    <a:p>
                      <a:pPr algn="ctr" fontAlgn="b"/>
                      <a:r>
                        <a:rPr lang="en-US" sz="1050" b="0" i="0" u="none" strike="noStrike">
                          <a:solidFill>
                            <a:srgbClr val="000000"/>
                          </a:solidFill>
                          <a:latin typeface="Calibri"/>
                        </a:rPr>
                        <a:t>2018</a:t>
                      </a:r>
                    </a:p>
                  </a:txBody>
                  <a:tcPr marL="9525" marR="9525" marT="9525" marB="0" anchor="ctr"/>
                </a:tc>
                <a:tc>
                  <a:txBody>
                    <a:bodyPr/>
                    <a:lstStyle/>
                    <a:p>
                      <a:pPr algn="ctr" fontAlgn="b"/>
                      <a:r>
                        <a:rPr lang="en-US" sz="1050" b="0" i="0" u="none" strike="noStrike" dirty="0">
                          <a:solidFill>
                            <a:srgbClr val="000000"/>
                          </a:solidFill>
                          <a:latin typeface="Calibri"/>
                        </a:rPr>
                        <a:t>320</a:t>
                      </a:r>
                    </a:p>
                  </a:txBody>
                  <a:tcPr marL="9525" marR="9525" marT="9525" marB="0" anchor="ctr"/>
                </a:tc>
              </a:tr>
              <a:tr h="370840">
                <a:tc>
                  <a:txBody>
                    <a:bodyPr/>
                    <a:lstStyle/>
                    <a:p>
                      <a:pPr algn="ctr" fontAlgn="b"/>
                      <a:r>
                        <a:rPr lang="en-US" sz="1050" b="0" i="0" u="none" strike="noStrike" dirty="0">
                          <a:solidFill>
                            <a:srgbClr val="000000"/>
                          </a:solidFill>
                          <a:latin typeface="Calibri"/>
                        </a:rPr>
                        <a:t>B1/IEP-REC</a:t>
                      </a:r>
                    </a:p>
                  </a:txBody>
                  <a:tcPr marL="9525" marR="9525" marT="9525" marB="0" anchor="ctr"/>
                </a:tc>
                <a:tc>
                  <a:txBody>
                    <a:bodyPr/>
                    <a:lstStyle/>
                    <a:p>
                      <a:pPr algn="ctr" fontAlgn="b"/>
                      <a:r>
                        <a:rPr lang="en-US" sz="1050" b="0" i="0" u="none" strike="noStrike" dirty="0">
                          <a:solidFill>
                            <a:srgbClr val="000000"/>
                          </a:solidFill>
                          <a:latin typeface="Calibri"/>
                        </a:rPr>
                        <a:t>3</a:t>
                      </a:r>
                    </a:p>
                  </a:txBody>
                  <a:tcPr marL="9525" marR="9525" marT="9525" marB="0" anchor="ctr"/>
                </a:tc>
                <a:tc>
                  <a:txBody>
                    <a:bodyPr/>
                    <a:lstStyle/>
                    <a:p>
                      <a:pPr algn="ctr" fontAlgn="b"/>
                      <a:r>
                        <a:rPr lang="en-US" sz="1050" b="0" i="0" u="none" strike="noStrike">
                          <a:solidFill>
                            <a:srgbClr val="000000"/>
                          </a:solidFill>
                          <a:latin typeface="Calibri"/>
                        </a:rPr>
                        <a:t>IEP avec récupération 100kW</a:t>
                      </a:r>
                    </a:p>
                  </a:txBody>
                  <a:tcPr marL="9525" marR="9525" marT="9525" marB="0" anchor="ctr"/>
                </a:tc>
                <a:tc>
                  <a:txBody>
                    <a:bodyPr/>
                    <a:lstStyle/>
                    <a:p>
                      <a:pPr algn="ctr" fontAlgn="b"/>
                      <a:r>
                        <a:rPr lang="en-US" sz="1050" b="0" i="0" u="none" strike="noStrike">
                          <a:solidFill>
                            <a:srgbClr val="000000"/>
                          </a:solidFill>
                          <a:latin typeface="Calibri"/>
                        </a:rPr>
                        <a:t>1998</a:t>
                      </a:r>
                    </a:p>
                  </a:txBody>
                  <a:tcPr marL="9525" marR="9525" marT="9525" marB="0" anchor="ctr"/>
                </a:tc>
                <a:tc>
                  <a:txBody>
                    <a:bodyPr/>
                    <a:lstStyle/>
                    <a:p>
                      <a:pPr algn="ctr" fontAlgn="b"/>
                      <a:r>
                        <a:rPr lang="en-US" sz="1050" b="0" i="0" u="none" strike="noStrike">
                          <a:solidFill>
                            <a:srgbClr val="000000"/>
                          </a:solidFill>
                          <a:latin typeface="Calibri"/>
                        </a:rPr>
                        <a:t>150</a:t>
                      </a:r>
                    </a:p>
                  </a:txBody>
                  <a:tcPr marL="9525" marR="9525" marT="9525" marB="0" anchor="ctr"/>
                </a:tc>
                <a:tc>
                  <a:txBody>
                    <a:bodyPr/>
                    <a:lstStyle/>
                    <a:p>
                      <a:pPr algn="ctr" fontAlgn="b"/>
                      <a:r>
                        <a:rPr lang="en-US" sz="1050" b="0" i="0" u="none" strike="noStrike" dirty="0">
                          <a:solidFill>
                            <a:srgbClr val="000000"/>
                          </a:solidFill>
                          <a:latin typeface="Calibri"/>
                        </a:rPr>
                        <a:t>2018</a:t>
                      </a:r>
                    </a:p>
                  </a:txBody>
                  <a:tcPr marL="9525" marR="9525" marT="9525" marB="0" anchor="ctr"/>
                </a:tc>
                <a:tc>
                  <a:txBody>
                    <a:bodyPr/>
                    <a:lstStyle/>
                    <a:p>
                      <a:pPr algn="ctr" fontAlgn="b"/>
                      <a:r>
                        <a:rPr lang="en-US" sz="1050" b="0" i="0" u="none" strike="noStrike" dirty="0">
                          <a:solidFill>
                            <a:srgbClr val="000000"/>
                          </a:solidFill>
                          <a:latin typeface="Calibri"/>
                        </a:rPr>
                        <a:t>450</a:t>
                      </a:r>
                    </a:p>
                  </a:txBody>
                  <a:tcPr marL="9525" marR="9525" marT="9525" marB="0" anchor="ctr"/>
                </a:tc>
              </a:tr>
              <a:tr h="370840">
                <a:tc>
                  <a:txBody>
                    <a:bodyPr/>
                    <a:lstStyle/>
                    <a:p>
                      <a:pPr algn="ctr" fontAlgn="b"/>
                      <a:r>
                        <a:rPr lang="en-US" sz="1050" b="0" i="0" u="none" strike="noStrike" dirty="0">
                          <a:solidFill>
                            <a:srgbClr val="000000"/>
                          </a:solidFill>
                          <a:latin typeface="Calibri"/>
                        </a:rPr>
                        <a:t>BEN-250KW</a:t>
                      </a:r>
                    </a:p>
                  </a:txBody>
                  <a:tcPr marL="9525" marR="9525" marT="9525" marB="0" anchor="ctr"/>
                </a:tc>
                <a:tc>
                  <a:txBody>
                    <a:bodyPr/>
                    <a:lstStyle/>
                    <a:p>
                      <a:pPr algn="ctr" fontAlgn="b"/>
                      <a:r>
                        <a:rPr lang="en-US" sz="1050" b="0" i="0" u="none" strike="noStrike">
                          <a:solidFill>
                            <a:srgbClr val="000000"/>
                          </a:solidFill>
                          <a:latin typeface="Calibri"/>
                        </a:rPr>
                        <a:t>2</a:t>
                      </a:r>
                    </a:p>
                  </a:txBody>
                  <a:tcPr marL="9525" marR="9525" marT="9525" marB="0" anchor="ctr"/>
                </a:tc>
                <a:tc>
                  <a:txBody>
                    <a:bodyPr/>
                    <a:lstStyle/>
                    <a:p>
                      <a:pPr algn="ctr" fontAlgn="b"/>
                      <a:r>
                        <a:rPr lang="en-US" sz="1050" b="0" i="0" u="none" strike="noStrike" dirty="0">
                          <a:solidFill>
                            <a:srgbClr val="000000"/>
                          </a:solidFill>
                          <a:latin typeface="Calibri"/>
                        </a:rPr>
                        <a:t>IEP 250kW</a:t>
                      </a:r>
                    </a:p>
                  </a:txBody>
                  <a:tcPr marL="9525" marR="9525" marT="9525" marB="0" anchor="ctr"/>
                </a:tc>
                <a:tc>
                  <a:txBody>
                    <a:bodyPr/>
                    <a:lstStyle/>
                    <a:p>
                      <a:pPr algn="ctr" fontAlgn="b"/>
                      <a:r>
                        <a:rPr lang="en-US" sz="1050" b="0" i="0" u="none" strike="noStrike" dirty="0">
                          <a:solidFill>
                            <a:srgbClr val="000000"/>
                          </a:solidFill>
                          <a:latin typeface="Calibri"/>
                        </a:rPr>
                        <a:t>1998</a:t>
                      </a:r>
                    </a:p>
                  </a:txBody>
                  <a:tcPr marL="9525" marR="9525" marT="9525" marB="0" anchor="ctr"/>
                </a:tc>
                <a:tc>
                  <a:txBody>
                    <a:bodyPr/>
                    <a:lstStyle/>
                    <a:p>
                      <a:pPr algn="ctr" fontAlgn="b"/>
                      <a:r>
                        <a:rPr lang="en-US" sz="1050" b="0" i="0" u="none" strike="noStrike">
                          <a:solidFill>
                            <a:srgbClr val="000000"/>
                          </a:solidFill>
                          <a:latin typeface="Calibri"/>
                        </a:rPr>
                        <a:t>250</a:t>
                      </a:r>
                    </a:p>
                  </a:txBody>
                  <a:tcPr marL="9525" marR="9525" marT="9525" marB="0" anchor="ctr"/>
                </a:tc>
                <a:tc>
                  <a:txBody>
                    <a:bodyPr/>
                    <a:lstStyle/>
                    <a:p>
                      <a:pPr algn="ctr" fontAlgn="b"/>
                      <a:r>
                        <a:rPr lang="en-US" sz="1050" b="0" i="0" u="none" strike="noStrike">
                          <a:solidFill>
                            <a:srgbClr val="000000"/>
                          </a:solidFill>
                          <a:latin typeface="Calibri"/>
                        </a:rPr>
                        <a:t>2018</a:t>
                      </a:r>
                    </a:p>
                  </a:txBody>
                  <a:tcPr marL="9525" marR="9525" marT="9525" marB="0" anchor="ctr"/>
                </a:tc>
                <a:tc>
                  <a:txBody>
                    <a:bodyPr/>
                    <a:lstStyle/>
                    <a:p>
                      <a:pPr algn="ctr" fontAlgn="b"/>
                      <a:r>
                        <a:rPr lang="en-US" sz="1050" b="0" i="0" u="none" strike="noStrike" dirty="0">
                          <a:solidFill>
                            <a:srgbClr val="000000"/>
                          </a:solidFill>
                          <a:latin typeface="Calibri"/>
                        </a:rPr>
                        <a:t>500</a:t>
                      </a:r>
                    </a:p>
                  </a:txBody>
                  <a:tcPr marL="9525" marR="9525" marT="9525" marB="0" anchor="ctr"/>
                </a:tc>
              </a:tr>
              <a:tr h="370840">
                <a:tc>
                  <a:txBody>
                    <a:bodyPr/>
                    <a:lstStyle/>
                    <a:p>
                      <a:pPr algn="ctr" fontAlgn="b"/>
                      <a:r>
                        <a:rPr lang="en-US" sz="1050" b="0" i="0" u="none" strike="noStrike">
                          <a:solidFill>
                            <a:srgbClr val="000000"/>
                          </a:solidFill>
                          <a:latin typeface="Calibri"/>
                        </a:rPr>
                        <a:t>BI_QNO</a:t>
                      </a:r>
                    </a:p>
                  </a:txBody>
                  <a:tcPr marL="9525" marR="9525" marT="9525" marB="0" anchor="ctr"/>
                </a:tc>
                <a:tc>
                  <a:txBody>
                    <a:bodyPr/>
                    <a:lstStyle/>
                    <a:p>
                      <a:pPr algn="ctr" fontAlgn="b"/>
                      <a:r>
                        <a:rPr lang="en-US" sz="1050" b="0" i="0" u="none" strike="noStrike">
                          <a:solidFill>
                            <a:srgbClr val="000000"/>
                          </a:solidFill>
                          <a:latin typeface="Calibri"/>
                        </a:rPr>
                        <a:t>3</a:t>
                      </a:r>
                    </a:p>
                  </a:txBody>
                  <a:tcPr marL="9525" marR="9525" marT="9525" marB="0" anchor="ctr"/>
                </a:tc>
                <a:tc>
                  <a:txBody>
                    <a:bodyPr/>
                    <a:lstStyle/>
                    <a:p>
                      <a:pPr algn="ctr" fontAlgn="b"/>
                      <a:r>
                        <a:rPr lang="en-US" sz="1050" b="0" i="0" u="none" strike="noStrike" dirty="0">
                          <a:solidFill>
                            <a:srgbClr val="000000"/>
                          </a:solidFill>
                          <a:latin typeface="Calibri"/>
                        </a:rPr>
                        <a:t>Power Converter : BI.QNO [±40A, ±35V]</a:t>
                      </a:r>
                    </a:p>
                  </a:txBody>
                  <a:tcPr marL="9525" marR="9525" marT="9525" marB="0" anchor="ctr"/>
                </a:tc>
                <a:tc>
                  <a:txBody>
                    <a:bodyPr/>
                    <a:lstStyle/>
                    <a:p>
                      <a:pPr algn="ctr" fontAlgn="b"/>
                      <a:r>
                        <a:rPr lang="en-US" sz="1050" b="0" i="0" u="none" strike="noStrike" dirty="0">
                          <a:solidFill>
                            <a:srgbClr val="000000"/>
                          </a:solidFill>
                          <a:latin typeface="Calibri"/>
                        </a:rPr>
                        <a:t>1995</a:t>
                      </a:r>
                    </a:p>
                  </a:txBody>
                  <a:tcPr marL="9525" marR="9525" marT="9525" marB="0" anchor="ctr"/>
                </a:tc>
                <a:tc>
                  <a:txBody>
                    <a:bodyPr/>
                    <a:lstStyle/>
                    <a:p>
                      <a:pPr algn="ctr" fontAlgn="b"/>
                      <a:r>
                        <a:rPr lang="en-US" sz="1050" b="0" i="0" u="none" strike="noStrike">
                          <a:solidFill>
                            <a:srgbClr val="000000"/>
                          </a:solidFill>
                          <a:latin typeface="Calibri"/>
                        </a:rPr>
                        <a:t>10</a:t>
                      </a:r>
                    </a:p>
                  </a:txBody>
                  <a:tcPr marL="9525" marR="9525" marT="9525" marB="0" anchor="ctr"/>
                </a:tc>
                <a:tc>
                  <a:txBody>
                    <a:bodyPr/>
                    <a:lstStyle/>
                    <a:p>
                      <a:pPr algn="ctr" fontAlgn="b"/>
                      <a:r>
                        <a:rPr lang="en-US" sz="1050" b="0" i="0" u="none" strike="noStrike">
                          <a:solidFill>
                            <a:srgbClr val="000000"/>
                          </a:solidFill>
                          <a:latin typeface="Calibri"/>
                        </a:rPr>
                        <a:t>2015</a:t>
                      </a:r>
                    </a:p>
                  </a:txBody>
                  <a:tcPr marL="9525" marR="9525" marT="9525" marB="0" anchor="ctr"/>
                </a:tc>
                <a:tc>
                  <a:txBody>
                    <a:bodyPr/>
                    <a:lstStyle/>
                    <a:p>
                      <a:pPr algn="ctr" fontAlgn="b"/>
                      <a:r>
                        <a:rPr lang="en-US" sz="1050" b="0" i="0" u="none" strike="noStrike" dirty="0">
                          <a:solidFill>
                            <a:srgbClr val="000000"/>
                          </a:solidFill>
                          <a:latin typeface="Calibri"/>
                        </a:rPr>
                        <a:t>30</a:t>
                      </a:r>
                    </a:p>
                  </a:txBody>
                  <a:tcPr marL="9525" marR="9525" marT="9525" marB="0" anchor="ctr"/>
                </a:tc>
              </a:tr>
              <a:tr h="370840">
                <a:tc>
                  <a:txBody>
                    <a:bodyPr/>
                    <a:lstStyle/>
                    <a:p>
                      <a:pPr algn="ctr" fontAlgn="b"/>
                      <a:r>
                        <a:rPr lang="en-US" sz="1050" b="0" i="0" u="none" strike="noStrike">
                          <a:solidFill>
                            <a:srgbClr val="000000"/>
                          </a:solidFill>
                          <a:latin typeface="Calibri"/>
                        </a:rPr>
                        <a:t>BIX_QNO</a:t>
                      </a:r>
                    </a:p>
                  </a:txBody>
                  <a:tcPr marL="9525" marR="9525" marT="9525" marB="0" anchor="ctr"/>
                </a:tc>
                <a:tc>
                  <a:txBody>
                    <a:bodyPr/>
                    <a:lstStyle/>
                    <a:p>
                      <a:pPr algn="ctr" fontAlgn="b"/>
                      <a:r>
                        <a:rPr lang="en-US" sz="1050" b="0" i="0" u="none" strike="noStrike">
                          <a:solidFill>
                            <a:srgbClr val="000000"/>
                          </a:solidFill>
                          <a:latin typeface="Calibri"/>
                        </a:rPr>
                        <a:t>8</a:t>
                      </a:r>
                    </a:p>
                  </a:txBody>
                  <a:tcPr marL="9525" marR="9525" marT="9525" marB="0" anchor="ctr"/>
                </a:tc>
                <a:tc>
                  <a:txBody>
                    <a:bodyPr/>
                    <a:lstStyle/>
                    <a:p>
                      <a:pPr algn="ctr" fontAlgn="b"/>
                      <a:r>
                        <a:rPr lang="en-US" sz="1050" b="0" i="0" u="none" strike="noStrike" dirty="0">
                          <a:solidFill>
                            <a:srgbClr val="000000"/>
                          </a:solidFill>
                          <a:latin typeface="Calibri"/>
                        </a:rPr>
                        <a:t>Power Converter : BIX.QNO [±100A, ±30V]</a:t>
                      </a:r>
                    </a:p>
                  </a:txBody>
                  <a:tcPr marL="9525" marR="9525" marT="9525" marB="0" anchor="ctr"/>
                </a:tc>
                <a:tc>
                  <a:txBody>
                    <a:bodyPr/>
                    <a:lstStyle/>
                    <a:p>
                      <a:pPr algn="ctr" fontAlgn="b"/>
                      <a:r>
                        <a:rPr lang="en-US" sz="1050" b="0" i="0" u="none" strike="noStrike">
                          <a:solidFill>
                            <a:srgbClr val="000000"/>
                          </a:solidFill>
                          <a:latin typeface="Calibri"/>
                        </a:rPr>
                        <a:t>1995</a:t>
                      </a:r>
                    </a:p>
                  </a:txBody>
                  <a:tcPr marL="9525" marR="9525" marT="9525" marB="0" anchor="ctr"/>
                </a:tc>
                <a:tc>
                  <a:txBody>
                    <a:bodyPr/>
                    <a:lstStyle/>
                    <a:p>
                      <a:pPr algn="ctr" fontAlgn="b"/>
                      <a:r>
                        <a:rPr lang="en-US" sz="1050" b="0" i="0" u="none" strike="noStrike" dirty="0">
                          <a:solidFill>
                            <a:srgbClr val="000000"/>
                          </a:solidFill>
                          <a:latin typeface="Calibri"/>
                        </a:rPr>
                        <a:t>10</a:t>
                      </a:r>
                    </a:p>
                  </a:txBody>
                  <a:tcPr marL="9525" marR="9525" marT="9525" marB="0" anchor="ctr"/>
                </a:tc>
                <a:tc>
                  <a:txBody>
                    <a:bodyPr/>
                    <a:lstStyle/>
                    <a:p>
                      <a:pPr algn="ctr" fontAlgn="b"/>
                      <a:r>
                        <a:rPr lang="en-US" sz="1050" b="0" i="0" u="none" strike="noStrike">
                          <a:solidFill>
                            <a:srgbClr val="000000"/>
                          </a:solidFill>
                          <a:latin typeface="Calibri"/>
                        </a:rPr>
                        <a:t>2015</a:t>
                      </a:r>
                    </a:p>
                  </a:txBody>
                  <a:tcPr marL="9525" marR="9525" marT="9525" marB="0" anchor="ctr"/>
                </a:tc>
                <a:tc>
                  <a:txBody>
                    <a:bodyPr/>
                    <a:lstStyle/>
                    <a:p>
                      <a:pPr algn="ctr" fontAlgn="b"/>
                      <a:r>
                        <a:rPr lang="en-US" sz="1050" b="0" i="0" u="none" strike="noStrike" dirty="0">
                          <a:solidFill>
                            <a:srgbClr val="000000"/>
                          </a:solidFill>
                          <a:latin typeface="Calibri"/>
                        </a:rPr>
                        <a:t>80</a:t>
                      </a:r>
                    </a:p>
                  </a:txBody>
                  <a:tcPr marL="9525" marR="9525" marT="9525" marB="0" anchor="ctr"/>
                </a:tc>
              </a:tr>
              <a:tr h="370840">
                <a:tc>
                  <a:txBody>
                    <a:bodyPr/>
                    <a:lstStyle/>
                    <a:p>
                      <a:pPr algn="ctr" fontAlgn="b"/>
                      <a:r>
                        <a:rPr lang="en-US" sz="1050" b="0" i="0" u="none" strike="noStrike">
                          <a:solidFill>
                            <a:srgbClr val="000000"/>
                          </a:solidFill>
                          <a:latin typeface="Calibri"/>
                        </a:rPr>
                        <a:t>BR_MPS</a:t>
                      </a:r>
                    </a:p>
                  </a:txBody>
                  <a:tcPr marL="9525" marR="9525" marT="9525" marB="0" anchor="ctr"/>
                </a:tc>
                <a:tc>
                  <a:txBody>
                    <a:bodyPr/>
                    <a:lstStyle/>
                    <a:p>
                      <a:pPr algn="ctr" fontAlgn="b"/>
                      <a:r>
                        <a:rPr lang="en-US" sz="1050" b="0" i="0" u="none" strike="noStrike">
                          <a:solidFill>
                            <a:srgbClr val="000000"/>
                          </a:solidFill>
                          <a:latin typeface="Calibri"/>
                        </a:rPr>
                        <a:t>1</a:t>
                      </a:r>
                    </a:p>
                  </a:txBody>
                  <a:tcPr marL="9525" marR="9525" marT="9525" marB="0" anchor="ctr"/>
                </a:tc>
                <a:tc>
                  <a:txBody>
                    <a:bodyPr/>
                    <a:lstStyle/>
                    <a:p>
                      <a:pPr algn="ctr" fontAlgn="b"/>
                      <a:r>
                        <a:rPr lang="en-US" sz="1050" b="0" i="0" u="none" strike="noStrike">
                          <a:solidFill>
                            <a:srgbClr val="000000"/>
                          </a:solidFill>
                          <a:latin typeface="Calibri"/>
                        </a:rPr>
                        <a:t>Power Converter : PS01 [±4100A, ±3900V] - POWER</a:t>
                      </a:r>
                    </a:p>
                  </a:txBody>
                  <a:tcPr marL="9525" marR="9525" marT="9525" marB="0" anchor="ctr"/>
                </a:tc>
                <a:tc>
                  <a:txBody>
                    <a:bodyPr/>
                    <a:lstStyle/>
                    <a:p>
                      <a:pPr algn="ctr" fontAlgn="b"/>
                      <a:r>
                        <a:rPr lang="en-US" sz="1050" b="0" i="0" u="none" strike="noStrike" dirty="0">
                          <a:solidFill>
                            <a:srgbClr val="000000"/>
                          </a:solidFill>
                          <a:latin typeface="Calibri"/>
                        </a:rPr>
                        <a:t>1982</a:t>
                      </a:r>
                    </a:p>
                  </a:txBody>
                  <a:tcPr marL="9525" marR="9525" marT="9525" marB="0" anchor="ctr"/>
                </a:tc>
                <a:tc>
                  <a:txBody>
                    <a:bodyPr/>
                    <a:lstStyle/>
                    <a:p>
                      <a:pPr algn="ctr" fontAlgn="b"/>
                      <a:r>
                        <a:rPr lang="en-US" sz="1050" b="0" i="0" u="none" strike="noStrike" dirty="0">
                          <a:solidFill>
                            <a:srgbClr val="000000"/>
                          </a:solidFill>
                          <a:latin typeface="Calibri"/>
                        </a:rPr>
                        <a:t>900</a:t>
                      </a:r>
                    </a:p>
                  </a:txBody>
                  <a:tcPr marL="9525" marR="9525" marT="9525" marB="0" anchor="ctr"/>
                </a:tc>
                <a:tc>
                  <a:txBody>
                    <a:bodyPr/>
                    <a:lstStyle/>
                    <a:p>
                      <a:pPr algn="ctr" fontAlgn="b"/>
                      <a:r>
                        <a:rPr lang="en-US" sz="1050" b="0" i="0" u="none" strike="noStrike">
                          <a:solidFill>
                            <a:srgbClr val="000000"/>
                          </a:solidFill>
                          <a:latin typeface="Calibri"/>
                        </a:rPr>
                        <a:t>2015</a:t>
                      </a:r>
                    </a:p>
                  </a:txBody>
                  <a:tcPr marL="9525" marR="9525" marT="9525" marB="0" anchor="ctr"/>
                </a:tc>
                <a:tc>
                  <a:txBody>
                    <a:bodyPr/>
                    <a:lstStyle/>
                    <a:p>
                      <a:pPr algn="ctr" fontAlgn="b"/>
                      <a:r>
                        <a:rPr lang="en-US" sz="1050" b="0" i="0" u="none" strike="noStrike" dirty="0">
                          <a:solidFill>
                            <a:srgbClr val="000000"/>
                          </a:solidFill>
                          <a:latin typeface="Calibri"/>
                        </a:rPr>
                        <a:t>900</a:t>
                      </a:r>
                    </a:p>
                  </a:txBody>
                  <a:tcPr marL="9525" marR="9525" marT="9525" marB="0" anchor="ctr"/>
                </a:tc>
              </a:tr>
              <a:tr h="370840">
                <a:tc>
                  <a:txBody>
                    <a:bodyPr/>
                    <a:lstStyle/>
                    <a:p>
                      <a:pPr algn="ctr" fontAlgn="b"/>
                      <a:r>
                        <a:rPr lang="en-US" sz="1050" b="0" i="0" u="none" strike="noStrike" dirty="0">
                          <a:solidFill>
                            <a:srgbClr val="000000"/>
                          </a:solidFill>
                          <a:latin typeface="Calibri"/>
                        </a:rPr>
                        <a:t>SVC MEYRIN FILTER</a:t>
                      </a:r>
                    </a:p>
                  </a:txBody>
                  <a:tcPr marL="9525" marR="9525" marT="9525" marB="0" anchor="ctr"/>
                </a:tc>
                <a:tc>
                  <a:txBody>
                    <a:bodyPr/>
                    <a:lstStyle/>
                    <a:p>
                      <a:pPr algn="ctr" fontAlgn="b"/>
                      <a:r>
                        <a:rPr lang="en-US" sz="1050" b="0" i="0" u="none" strike="noStrike">
                          <a:solidFill>
                            <a:srgbClr val="000000"/>
                          </a:solidFill>
                          <a:latin typeface="Calibri"/>
                        </a:rPr>
                        <a:t>1</a:t>
                      </a:r>
                    </a:p>
                  </a:txBody>
                  <a:tcPr marL="9525" marR="9525" marT="9525" marB="0" anchor="ctr"/>
                </a:tc>
                <a:tc>
                  <a:txBody>
                    <a:bodyPr/>
                    <a:lstStyle/>
                    <a:p>
                      <a:pPr algn="ctr" fontAlgn="b"/>
                      <a:r>
                        <a:rPr lang="en-US" sz="1050" b="0" i="0" u="none" strike="noStrike">
                          <a:solidFill>
                            <a:srgbClr val="000000"/>
                          </a:solidFill>
                          <a:latin typeface="Calibri"/>
                        </a:rPr>
                        <a:t>SVC : MEYRIN FILTER [-22.7Mvar]</a:t>
                      </a:r>
                    </a:p>
                  </a:txBody>
                  <a:tcPr marL="9525" marR="9525" marT="9525" marB="0" anchor="ctr"/>
                </a:tc>
                <a:tc>
                  <a:txBody>
                    <a:bodyPr/>
                    <a:lstStyle/>
                    <a:p>
                      <a:pPr algn="ctr" fontAlgn="b"/>
                      <a:r>
                        <a:rPr lang="en-US" sz="1050" b="0" i="0" u="none" strike="noStrike">
                          <a:solidFill>
                            <a:srgbClr val="000000"/>
                          </a:solidFill>
                          <a:latin typeface="Calibri"/>
                        </a:rPr>
                        <a:t>1976</a:t>
                      </a:r>
                    </a:p>
                  </a:txBody>
                  <a:tcPr marL="9525" marR="9525" marT="9525" marB="0" anchor="ctr"/>
                </a:tc>
                <a:tc>
                  <a:txBody>
                    <a:bodyPr/>
                    <a:lstStyle/>
                    <a:p>
                      <a:pPr algn="ctr" fontAlgn="b"/>
                      <a:r>
                        <a:rPr lang="en-US" sz="1050" b="0" i="0" u="none" strike="noStrike" dirty="0">
                          <a:solidFill>
                            <a:srgbClr val="000000"/>
                          </a:solidFill>
                          <a:latin typeface="Calibri"/>
                        </a:rPr>
                        <a:t>700</a:t>
                      </a:r>
                    </a:p>
                  </a:txBody>
                  <a:tcPr marL="9525" marR="9525" marT="9525" marB="0" anchor="ctr"/>
                </a:tc>
                <a:tc>
                  <a:txBody>
                    <a:bodyPr/>
                    <a:lstStyle/>
                    <a:p>
                      <a:pPr algn="ctr" fontAlgn="b"/>
                      <a:r>
                        <a:rPr lang="en-US" sz="1050" b="0" i="0" u="none" strike="noStrike">
                          <a:solidFill>
                            <a:srgbClr val="000000"/>
                          </a:solidFill>
                          <a:latin typeface="Calibri"/>
                        </a:rPr>
                        <a:t>2014</a:t>
                      </a:r>
                    </a:p>
                  </a:txBody>
                  <a:tcPr marL="9525" marR="9525" marT="9525" marB="0" anchor="ctr"/>
                </a:tc>
                <a:tc>
                  <a:txBody>
                    <a:bodyPr/>
                    <a:lstStyle/>
                    <a:p>
                      <a:pPr algn="ctr" fontAlgn="b"/>
                      <a:r>
                        <a:rPr lang="en-US" sz="1050" b="0" i="0" u="none" strike="noStrike" dirty="0">
                          <a:solidFill>
                            <a:srgbClr val="000000"/>
                          </a:solidFill>
                          <a:latin typeface="Calibri"/>
                        </a:rPr>
                        <a:t>700</a:t>
                      </a:r>
                    </a:p>
                  </a:txBody>
                  <a:tcPr marL="9525" marR="9525" marT="9525" marB="0" anchor="ctr"/>
                </a:tc>
              </a:tr>
              <a:tr h="370840">
                <a:tc>
                  <a:txBody>
                    <a:bodyPr/>
                    <a:lstStyle/>
                    <a:p>
                      <a:pPr algn="ctr" fontAlgn="b"/>
                      <a:r>
                        <a:rPr lang="en-US" sz="1050" b="0" i="0" u="none" strike="noStrike">
                          <a:solidFill>
                            <a:srgbClr val="000000"/>
                          </a:solidFill>
                          <a:latin typeface="Calibri"/>
                        </a:rPr>
                        <a:t>SVC TCR BOOSTER</a:t>
                      </a:r>
                    </a:p>
                  </a:txBody>
                  <a:tcPr marL="9525" marR="9525" marT="9525" marB="0" anchor="ctr"/>
                </a:tc>
                <a:tc>
                  <a:txBody>
                    <a:bodyPr/>
                    <a:lstStyle/>
                    <a:p>
                      <a:pPr algn="ctr" fontAlgn="b"/>
                      <a:r>
                        <a:rPr lang="en-US" sz="1050" b="0" i="0" u="none" strike="noStrike">
                          <a:solidFill>
                            <a:srgbClr val="000000"/>
                          </a:solidFill>
                          <a:latin typeface="Calibri"/>
                        </a:rPr>
                        <a:t>1</a:t>
                      </a:r>
                    </a:p>
                  </a:txBody>
                  <a:tcPr marL="9525" marR="9525" marT="9525" marB="0" anchor="ctr"/>
                </a:tc>
                <a:tc>
                  <a:txBody>
                    <a:bodyPr/>
                    <a:lstStyle/>
                    <a:p>
                      <a:pPr algn="ctr" fontAlgn="b"/>
                      <a:r>
                        <a:rPr lang="en-US" sz="1050" b="0" i="0" u="none" strike="noStrike">
                          <a:solidFill>
                            <a:srgbClr val="000000"/>
                          </a:solidFill>
                          <a:latin typeface="Calibri"/>
                        </a:rPr>
                        <a:t>SVC : TCR BOOSTER [+17Mvar]</a:t>
                      </a:r>
                    </a:p>
                  </a:txBody>
                  <a:tcPr marL="9525" marR="9525" marT="9525" marB="0" anchor="ctr"/>
                </a:tc>
                <a:tc>
                  <a:txBody>
                    <a:bodyPr/>
                    <a:lstStyle/>
                    <a:p>
                      <a:pPr algn="ctr" fontAlgn="b"/>
                      <a:r>
                        <a:rPr lang="en-US" sz="1050" b="0" i="0" u="none" strike="noStrike">
                          <a:solidFill>
                            <a:srgbClr val="000000"/>
                          </a:solidFill>
                          <a:latin typeface="Calibri"/>
                        </a:rPr>
                        <a:t>1997</a:t>
                      </a:r>
                    </a:p>
                  </a:txBody>
                  <a:tcPr marL="9525" marR="9525" marT="9525" marB="0" anchor="ctr"/>
                </a:tc>
                <a:tc>
                  <a:txBody>
                    <a:bodyPr/>
                    <a:lstStyle/>
                    <a:p>
                      <a:pPr algn="ctr" fontAlgn="b"/>
                      <a:r>
                        <a:rPr lang="en-US" sz="1050" b="0" i="0" u="none" strike="noStrike" dirty="0">
                          <a:solidFill>
                            <a:srgbClr val="000000"/>
                          </a:solidFill>
                          <a:latin typeface="Calibri"/>
                        </a:rPr>
                        <a:t>2000</a:t>
                      </a:r>
                    </a:p>
                  </a:txBody>
                  <a:tcPr marL="9525" marR="9525" marT="9525" marB="0" anchor="ctr"/>
                </a:tc>
                <a:tc>
                  <a:txBody>
                    <a:bodyPr/>
                    <a:lstStyle/>
                    <a:p>
                      <a:pPr algn="ctr" fontAlgn="b"/>
                      <a:r>
                        <a:rPr lang="en-US" sz="1050" b="0" i="0" u="none" strike="noStrike" dirty="0">
                          <a:solidFill>
                            <a:srgbClr val="000000"/>
                          </a:solidFill>
                          <a:latin typeface="Calibri"/>
                        </a:rPr>
                        <a:t>2020</a:t>
                      </a:r>
                    </a:p>
                  </a:txBody>
                  <a:tcPr marL="9525" marR="9525" marT="9525" marB="0" anchor="ctr"/>
                </a:tc>
                <a:tc>
                  <a:txBody>
                    <a:bodyPr/>
                    <a:lstStyle/>
                    <a:p>
                      <a:pPr algn="ctr" fontAlgn="b"/>
                      <a:r>
                        <a:rPr lang="en-US" sz="1050" b="0" i="0" u="none" strike="noStrike" dirty="0">
                          <a:solidFill>
                            <a:srgbClr val="000000"/>
                          </a:solidFill>
                          <a:latin typeface="Calibri"/>
                        </a:rPr>
                        <a:t>2000</a:t>
                      </a:r>
                    </a:p>
                  </a:txBody>
                  <a:tcPr marL="9525" marR="9525" marT="9525" marB="0" anchor="ctr"/>
                </a:tc>
              </a:tr>
              <a:tr h="153393">
                <a:tc>
                  <a:txBody>
                    <a:bodyPr/>
                    <a:lstStyle/>
                    <a:p>
                      <a:pPr algn="ctr" fontAlgn="b"/>
                      <a:endParaRPr lang="en-US" sz="1050" b="0" i="0" u="none" strike="noStrike">
                        <a:solidFill>
                          <a:srgbClr val="000000"/>
                        </a:solidFill>
                        <a:latin typeface="Calibri"/>
                      </a:endParaRPr>
                    </a:p>
                  </a:txBody>
                  <a:tcPr marL="9525" marR="9525" marT="9525" marB="0" anchor="ctr"/>
                </a:tc>
                <a:tc>
                  <a:txBody>
                    <a:bodyPr/>
                    <a:lstStyle/>
                    <a:p>
                      <a:pPr algn="ctr" fontAlgn="b"/>
                      <a:endParaRPr lang="en-US" sz="1050" b="0" i="0" u="none" strike="noStrike">
                        <a:solidFill>
                          <a:srgbClr val="000000"/>
                        </a:solidFill>
                        <a:latin typeface="Calibri"/>
                      </a:endParaRPr>
                    </a:p>
                  </a:txBody>
                  <a:tcPr marL="9525" marR="9525" marT="9525" marB="0" anchor="ctr"/>
                </a:tc>
                <a:tc>
                  <a:txBody>
                    <a:bodyPr/>
                    <a:lstStyle/>
                    <a:p>
                      <a:pPr algn="ctr" fontAlgn="b"/>
                      <a:endParaRPr lang="en-US" sz="1050" b="0" i="0" u="none" strike="noStrike">
                        <a:solidFill>
                          <a:srgbClr val="000000"/>
                        </a:solidFill>
                        <a:latin typeface="Calibri"/>
                      </a:endParaRPr>
                    </a:p>
                  </a:txBody>
                  <a:tcPr marL="9525" marR="9525" marT="9525" marB="0" anchor="ctr"/>
                </a:tc>
                <a:tc>
                  <a:txBody>
                    <a:bodyPr/>
                    <a:lstStyle/>
                    <a:p>
                      <a:pPr algn="ctr" fontAlgn="b"/>
                      <a:endParaRPr lang="en-US" sz="1050" b="0" i="0" u="none" strike="noStrike">
                        <a:solidFill>
                          <a:srgbClr val="000000"/>
                        </a:solidFill>
                        <a:latin typeface="Calibri"/>
                      </a:endParaRPr>
                    </a:p>
                  </a:txBody>
                  <a:tcPr marL="9525" marR="9525" marT="9525" marB="0" anchor="ctr"/>
                </a:tc>
                <a:tc>
                  <a:txBody>
                    <a:bodyPr/>
                    <a:lstStyle/>
                    <a:p>
                      <a:pPr algn="ctr" fontAlgn="b"/>
                      <a:endParaRPr lang="en-US" sz="1050" b="0" i="0" u="none" strike="noStrike">
                        <a:solidFill>
                          <a:srgbClr val="000000"/>
                        </a:solidFill>
                        <a:latin typeface="Calibri"/>
                      </a:endParaRPr>
                    </a:p>
                  </a:txBody>
                  <a:tcPr marL="9525" marR="9525" marT="9525" marB="0" anchor="ctr"/>
                </a:tc>
                <a:tc>
                  <a:txBody>
                    <a:bodyPr/>
                    <a:lstStyle/>
                    <a:p>
                      <a:pPr algn="ctr" fontAlgn="b"/>
                      <a:endParaRPr lang="en-US" sz="1050" b="0" i="0" u="none" strike="noStrike" dirty="0">
                        <a:solidFill>
                          <a:srgbClr val="000000"/>
                        </a:solidFill>
                        <a:latin typeface="Calibri"/>
                      </a:endParaRPr>
                    </a:p>
                  </a:txBody>
                  <a:tcPr marL="9525" marR="9525" marT="9525" marB="0" anchor="ctr"/>
                </a:tc>
                <a:tc>
                  <a:txBody>
                    <a:bodyPr/>
                    <a:lstStyle/>
                    <a:p>
                      <a:pPr algn="ctr" fontAlgn="b"/>
                      <a:endParaRPr lang="en-US" sz="1050" b="0" i="0" u="none" strike="noStrike" dirty="0">
                        <a:solidFill>
                          <a:srgbClr val="000000"/>
                        </a:solidFill>
                        <a:latin typeface="Calibri"/>
                      </a:endParaRPr>
                    </a:p>
                  </a:txBody>
                  <a:tcPr marL="9525" marR="9525" marT="9525" marB="0" anchor="ctr"/>
                </a:tc>
              </a:tr>
              <a:tr h="277220">
                <a:tc>
                  <a:txBody>
                    <a:bodyPr/>
                    <a:lstStyle/>
                    <a:p>
                      <a:pPr algn="ctr" fontAlgn="b"/>
                      <a:r>
                        <a:rPr lang="en-US" sz="1050" b="1" i="0" u="none" strike="noStrike">
                          <a:solidFill>
                            <a:srgbClr val="000000"/>
                          </a:solidFill>
                          <a:latin typeface="Calibri"/>
                        </a:rPr>
                        <a:t>Total</a:t>
                      </a:r>
                    </a:p>
                  </a:txBody>
                  <a:tcPr marL="9525" marR="9525" marT="9525" marB="0" anchor="ctr"/>
                </a:tc>
                <a:tc>
                  <a:txBody>
                    <a:bodyPr/>
                    <a:lstStyle/>
                    <a:p>
                      <a:pPr algn="ctr" fontAlgn="b"/>
                      <a:endParaRPr lang="en-US" sz="1050" b="1" i="0" u="none" strike="noStrike">
                        <a:solidFill>
                          <a:srgbClr val="000000"/>
                        </a:solidFill>
                        <a:latin typeface="Calibri"/>
                      </a:endParaRPr>
                    </a:p>
                  </a:txBody>
                  <a:tcPr marL="9525" marR="9525" marT="9525" marB="0" anchor="ctr"/>
                </a:tc>
                <a:tc>
                  <a:txBody>
                    <a:bodyPr/>
                    <a:lstStyle/>
                    <a:p>
                      <a:pPr algn="ctr" fontAlgn="b"/>
                      <a:endParaRPr lang="en-US" sz="1050" b="1" i="0" u="none" strike="noStrike">
                        <a:solidFill>
                          <a:srgbClr val="000000"/>
                        </a:solidFill>
                        <a:latin typeface="Calibri"/>
                      </a:endParaRPr>
                    </a:p>
                  </a:txBody>
                  <a:tcPr marL="9525" marR="9525" marT="9525" marB="0" anchor="ctr"/>
                </a:tc>
                <a:tc>
                  <a:txBody>
                    <a:bodyPr/>
                    <a:lstStyle/>
                    <a:p>
                      <a:pPr algn="ctr" fontAlgn="b"/>
                      <a:endParaRPr lang="en-US" sz="1050" b="1" i="0" u="none" strike="noStrike" dirty="0">
                        <a:solidFill>
                          <a:srgbClr val="000000"/>
                        </a:solidFill>
                        <a:latin typeface="Calibri"/>
                      </a:endParaRPr>
                    </a:p>
                  </a:txBody>
                  <a:tcPr marL="9525" marR="9525" marT="9525" marB="0" anchor="ctr"/>
                </a:tc>
                <a:tc>
                  <a:txBody>
                    <a:bodyPr/>
                    <a:lstStyle/>
                    <a:p>
                      <a:pPr algn="ctr" fontAlgn="b"/>
                      <a:endParaRPr lang="en-US" sz="1050" b="1" i="0" u="none" strike="noStrike">
                        <a:solidFill>
                          <a:srgbClr val="000000"/>
                        </a:solidFill>
                        <a:latin typeface="Calibri"/>
                      </a:endParaRPr>
                    </a:p>
                  </a:txBody>
                  <a:tcPr marL="9525" marR="9525" marT="9525" marB="0" anchor="ctr"/>
                </a:tc>
                <a:tc>
                  <a:txBody>
                    <a:bodyPr/>
                    <a:lstStyle/>
                    <a:p>
                      <a:pPr algn="ctr" fontAlgn="b"/>
                      <a:endParaRPr lang="en-US" sz="1050" b="1" i="0" u="none" strike="noStrike" dirty="0">
                        <a:solidFill>
                          <a:srgbClr val="000000"/>
                        </a:solidFill>
                        <a:latin typeface="Calibri"/>
                      </a:endParaRPr>
                    </a:p>
                  </a:txBody>
                  <a:tcPr marL="9525" marR="9525" marT="9525" marB="0" anchor="ctr"/>
                </a:tc>
                <a:tc>
                  <a:txBody>
                    <a:bodyPr/>
                    <a:lstStyle/>
                    <a:p>
                      <a:pPr algn="ctr" fontAlgn="b"/>
                      <a:r>
                        <a:rPr lang="en-US" sz="1050" b="1" i="0" u="none" strike="noStrike" dirty="0">
                          <a:solidFill>
                            <a:srgbClr val="000000"/>
                          </a:solidFill>
                          <a:latin typeface="Calibri"/>
                        </a:rPr>
                        <a:t>7060</a:t>
                      </a:r>
                    </a:p>
                  </a:txBody>
                  <a:tcPr marL="9525" marR="9525" marT="9525" marB="0" anchor="ctr"/>
                </a:tc>
              </a:tr>
            </a:tbl>
          </a:graphicData>
        </a:graphic>
      </p:graphicFrame>
      <p:sp>
        <p:nvSpPr>
          <p:cNvPr id="4" name="Date Placeholder 3"/>
          <p:cNvSpPr>
            <a:spLocks noGrp="1"/>
          </p:cNvSpPr>
          <p:nvPr>
            <p:ph type="dt" sz="half" idx="10"/>
          </p:nvPr>
        </p:nvSpPr>
        <p:spPr/>
        <p:txBody>
          <a:bodyPr/>
          <a:lstStyle/>
          <a:p>
            <a:r>
              <a:rPr lang="en-US" dirty="0" smtClean="0"/>
              <a:t>12th February 2010</a:t>
            </a:r>
            <a:endParaRPr lang="en-US" dirty="0"/>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4</a:t>
            </a:fld>
            <a:endParaRPr lang="en-US"/>
          </a:p>
        </p:txBody>
      </p:sp>
      <p:sp>
        <p:nvSpPr>
          <p:cNvPr id="8" name="Rectangle 7"/>
          <p:cNvSpPr/>
          <p:nvPr/>
        </p:nvSpPr>
        <p:spPr>
          <a:xfrm>
            <a:off x="214282" y="6000768"/>
            <a:ext cx="8715404" cy="341632"/>
          </a:xfrm>
          <a:prstGeom prst="rect">
            <a:avLst/>
          </a:prstGeom>
        </p:spPr>
        <p:txBody>
          <a:bodyPr wrap="square">
            <a:spAutoFit/>
          </a:bodyPr>
          <a:lstStyle/>
          <a:p>
            <a:pPr marL="87313" lvl="2">
              <a:lnSpc>
                <a:spcPct val="90000"/>
              </a:lnSpc>
              <a:buFont typeface="Arial" pitchFamily="34" charset="0"/>
              <a:buChar char="•"/>
            </a:pPr>
            <a:r>
              <a:rPr lang="en-US" dirty="0" smtClean="0">
                <a:solidFill>
                  <a:srgbClr val="FF0000"/>
                </a:solidFill>
              </a:rPr>
              <a:t>   50% of all existing power converters will need to be replaced by 2020 = 7 </a:t>
            </a:r>
            <a:r>
              <a:rPr lang="en-US" dirty="0" err="1" smtClean="0">
                <a:solidFill>
                  <a:srgbClr val="FF0000"/>
                </a:solidFill>
              </a:rPr>
              <a:t>MCHf</a:t>
            </a:r>
            <a:endParaRPr lang="en-US" dirty="0" smtClean="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725470"/>
          </a:xfrm>
        </p:spPr>
        <p:txBody>
          <a:bodyPr>
            <a:noAutofit/>
          </a:bodyPr>
          <a:lstStyle/>
          <a:p>
            <a:pPr algn="ctr"/>
            <a:r>
              <a:rPr lang="en-GB" sz="4000" dirty="0" smtClean="0"/>
              <a:t>Septum / Kickers </a:t>
            </a:r>
            <a:r>
              <a:rPr lang="en-GB" sz="2800" dirty="0" smtClean="0"/>
              <a:t>(TE/ABT)</a:t>
            </a:r>
            <a:endParaRPr lang="en-GB" sz="3200" dirty="0" smtClean="0"/>
          </a:p>
        </p:txBody>
      </p:sp>
      <p:graphicFrame>
        <p:nvGraphicFramePr>
          <p:cNvPr id="10" name="Content Placeholder 9"/>
          <p:cNvGraphicFramePr>
            <a:graphicFrameLocks noGrp="1"/>
          </p:cNvGraphicFramePr>
          <p:nvPr>
            <p:ph idx="1"/>
          </p:nvPr>
        </p:nvGraphicFramePr>
        <p:xfrm>
          <a:off x="214282" y="714356"/>
          <a:ext cx="8715436" cy="5643601"/>
        </p:xfrm>
        <a:graphic>
          <a:graphicData uri="http://schemas.openxmlformats.org/drawingml/2006/table">
            <a:tbl>
              <a:tblPr firstRow="1" bandRow="1">
                <a:tableStyleId>{5C22544A-7EE6-4342-B048-85BDC9FD1C3A}</a:tableStyleId>
              </a:tblPr>
              <a:tblGrid>
                <a:gridCol w="815448"/>
                <a:gridCol w="679569"/>
                <a:gridCol w="1433941"/>
                <a:gridCol w="2786082"/>
                <a:gridCol w="3000396"/>
              </a:tblGrid>
              <a:tr h="375469">
                <a:tc>
                  <a:txBody>
                    <a:bodyPr/>
                    <a:lstStyle/>
                    <a:p>
                      <a:pPr algn="ctr" fontAlgn="t"/>
                      <a:r>
                        <a:rPr lang="en-US" sz="1600" b="1" i="0" u="none" strike="noStrike" dirty="0">
                          <a:solidFill>
                            <a:srgbClr val="000000"/>
                          </a:solidFill>
                          <a:latin typeface="Calibri"/>
                        </a:rPr>
                        <a:t>System</a:t>
                      </a:r>
                    </a:p>
                  </a:txBody>
                  <a:tcPr marL="9525" marR="9525" marT="9525" marB="0" anchor="ctr"/>
                </a:tc>
                <a:tc>
                  <a:txBody>
                    <a:bodyPr/>
                    <a:lstStyle/>
                    <a:p>
                      <a:pPr algn="ctr" fontAlgn="t"/>
                      <a:r>
                        <a:rPr lang="en-US" sz="1600" b="1" i="0" u="none" strike="noStrike">
                          <a:solidFill>
                            <a:srgbClr val="000000"/>
                          </a:solidFill>
                          <a:latin typeface="Calibri"/>
                        </a:rPr>
                        <a:t>Type</a:t>
                      </a:r>
                    </a:p>
                  </a:txBody>
                  <a:tcPr marL="9525" marR="9525" marT="9525" marB="0" anchor="ctr"/>
                </a:tc>
                <a:tc>
                  <a:txBody>
                    <a:bodyPr/>
                    <a:lstStyle/>
                    <a:p>
                      <a:pPr algn="ctr" fontAlgn="t"/>
                      <a:r>
                        <a:rPr lang="en-US" sz="1600" b="1" i="0" u="none" strike="noStrike" dirty="0">
                          <a:solidFill>
                            <a:srgbClr val="000000"/>
                          </a:solidFill>
                          <a:latin typeface="Calibri"/>
                        </a:rPr>
                        <a:t>Subsystem</a:t>
                      </a:r>
                    </a:p>
                  </a:txBody>
                  <a:tcPr marL="9525" marR="9525" marT="9525" marB="0" anchor="ctr"/>
                </a:tc>
                <a:tc>
                  <a:txBody>
                    <a:bodyPr/>
                    <a:lstStyle/>
                    <a:p>
                      <a:pPr algn="ctr" fontAlgn="t"/>
                      <a:r>
                        <a:rPr lang="en-US" sz="1600" b="1" i="0" u="none" strike="noStrike" dirty="0">
                          <a:solidFill>
                            <a:srgbClr val="000000"/>
                          </a:solidFill>
                          <a:latin typeface="Calibri"/>
                        </a:rPr>
                        <a:t>Action</a:t>
                      </a:r>
                    </a:p>
                  </a:txBody>
                  <a:tcPr marL="9525" marR="9525" marT="9525" marB="0" anchor="ctr"/>
                </a:tc>
                <a:tc>
                  <a:txBody>
                    <a:bodyPr/>
                    <a:lstStyle/>
                    <a:p>
                      <a:pPr algn="ctr" fontAlgn="t"/>
                      <a:r>
                        <a:rPr lang="en-US" sz="1600" b="1" i="0" u="none" strike="noStrike" dirty="0">
                          <a:solidFill>
                            <a:srgbClr val="000000"/>
                          </a:solidFill>
                          <a:latin typeface="Calibri"/>
                        </a:rPr>
                        <a:t>Comment</a:t>
                      </a:r>
                    </a:p>
                  </a:txBody>
                  <a:tcPr marL="9525" marR="9525" marT="9525" marB="0" anchor="ctr"/>
                </a:tc>
              </a:tr>
              <a:tr h="283686">
                <a:tc>
                  <a:txBody>
                    <a:bodyPr/>
                    <a:lstStyle/>
                    <a:p>
                      <a:pPr algn="l" fontAlgn="t"/>
                      <a:r>
                        <a:rPr lang="en-US" sz="1100" b="0" i="0" u="none" strike="noStrike" dirty="0">
                          <a:solidFill>
                            <a:srgbClr val="000000"/>
                          </a:solidFill>
                          <a:latin typeface="Calibri"/>
                        </a:rPr>
                        <a:t>BE.BSW </a:t>
                      </a:r>
                    </a:p>
                  </a:txBody>
                  <a:tcPr marL="9525" marR="9525" marT="9525" marB="0"/>
                </a:tc>
                <a:tc>
                  <a:txBody>
                    <a:bodyPr/>
                    <a:lstStyle/>
                    <a:p>
                      <a:pPr algn="ctr" fontAlgn="t"/>
                      <a:r>
                        <a:rPr lang="en-US" sz="1100" b="0" i="0" u="none" strike="noStrike">
                          <a:solidFill>
                            <a:srgbClr val="000000"/>
                          </a:solidFill>
                          <a:latin typeface="Calibri"/>
                        </a:rPr>
                        <a:t>Kicker</a:t>
                      </a:r>
                    </a:p>
                  </a:txBody>
                  <a:tcPr marL="9525" marR="9525" marT="9525" marB="0"/>
                </a:tc>
                <a:tc>
                  <a:txBody>
                    <a:bodyPr/>
                    <a:lstStyle/>
                    <a:p>
                      <a:pPr algn="l" fontAlgn="t"/>
                      <a:r>
                        <a:rPr lang="en-US" sz="1100" b="0" i="0" u="none" strike="noStrike">
                          <a:solidFill>
                            <a:srgbClr val="000000"/>
                          </a:solidFill>
                          <a:latin typeface="Calibri"/>
                        </a:rPr>
                        <a:t>Magnets</a:t>
                      </a:r>
                    </a:p>
                  </a:txBody>
                  <a:tcPr marL="9525" marR="9525" marT="9525" marB="0"/>
                </a:tc>
                <a:tc>
                  <a:txBody>
                    <a:bodyPr/>
                    <a:lstStyle/>
                    <a:p>
                      <a:pPr algn="l" fontAlgn="t"/>
                      <a:r>
                        <a:rPr lang="en-US" sz="1100" b="0" i="0" u="none" strike="noStrike">
                          <a:solidFill>
                            <a:srgbClr val="000000"/>
                          </a:solidFill>
                          <a:latin typeface="Calibri"/>
                        </a:rPr>
                        <a:t>Build spare magnets</a:t>
                      </a:r>
                    </a:p>
                  </a:txBody>
                  <a:tcPr marL="9525" marR="9525" marT="9525" marB="0"/>
                </a:tc>
                <a:tc>
                  <a:txBody>
                    <a:bodyPr/>
                    <a:lstStyle/>
                    <a:p>
                      <a:pPr algn="l" fontAlgn="t"/>
                      <a:r>
                        <a:rPr lang="en-US" sz="1100" b="0" i="0" u="none" strike="noStrike" dirty="0">
                          <a:solidFill>
                            <a:srgbClr val="000000"/>
                          </a:solidFill>
                          <a:latin typeface="Calibri"/>
                        </a:rPr>
                        <a:t> </a:t>
                      </a:r>
                    </a:p>
                  </a:txBody>
                  <a:tcPr marL="9525" marR="9525" marT="9525" marB="0"/>
                </a:tc>
              </a:tr>
              <a:tr h="309312">
                <a:tc>
                  <a:txBody>
                    <a:bodyPr/>
                    <a:lstStyle/>
                    <a:p>
                      <a:pPr algn="l" fontAlgn="t"/>
                      <a:r>
                        <a:rPr lang="en-US" sz="1100" b="0" i="0" u="none" strike="noStrike" dirty="0">
                          <a:solidFill>
                            <a:srgbClr val="000000"/>
                          </a:solidFill>
                          <a:latin typeface="Calibri"/>
                        </a:rPr>
                        <a:t> </a:t>
                      </a:r>
                    </a:p>
                  </a:txBody>
                  <a:tcPr marL="9525" marR="9525" marT="9525" marB="0"/>
                </a:tc>
                <a:tc>
                  <a:txBody>
                    <a:bodyPr/>
                    <a:lstStyle/>
                    <a:p>
                      <a:pPr algn="ctr" fontAlgn="t"/>
                      <a:endParaRPr lang="en-US" sz="1100" b="0" i="0" u="none" strike="noStrike">
                        <a:solidFill>
                          <a:srgbClr val="000000"/>
                        </a:solidFill>
                        <a:latin typeface="Calibri"/>
                      </a:endParaRPr>
                    </a:p>
                  </a:txBody>
                  <a:tcPr marL="9525" marR="9525" marT="9525" marB="0"/>
                </a:tc>
                <a:tc>
                  <a:txBody>
                    <a:bodyPr/>
                    <a:lstStyle/>
                    <a:p>
                      <a:pPr algn="l" fontAlgn="t"/>
                      <a:r>
                        <a:rPr lang="en-US" sz="1100" b="0" i="0" u="none" strike="noStrike">
                          <a:solidFill>
                            <a:srgbClr val="000000"/>
                          </a:solidFill>
                          <a:latin typeface="Calibri"/>
                        </a:rPr>
                        <a:t>Transmission lines</a:t>
                      </a:r>
                    </a:p>
                  </a:txBody>
                  <a:tcPr marL="9525" marR="9525" marT="9525" marB="0"/>
                </a:tc>
                <a:tc>
                  <a:txBody>
                    <a:bodyPr/>
                    <a:lstStyle/>
                    <a:p>
                      <a:pPr algn="l" fontAlgn="t"/>
                      <a:r>
                        <a:rPr lang="en-US" sz="1100" b="0" i="0" u="none" strike="noStrike">
                          <a:solidFill>
                            <a:srgbClr val="000000"/>
                          </a:solidFill>
                          <a:latin typeface="Calibri"/>
                        </a:rPr>
                        <a:t>Change HV cables</a:t>
                      </a:r>
                    </a:p>
                  </a:txBody>
                  <a:tcPr marL="9525" marR="9525" marT="9525" marB="0"/>
                </a:tc>
                <a:tc>
                  <a:txBody>
                    <a:bodyPr/>
                    <a:lstStyle/>
                    <a:p>
                      <a:pPr algn="l" fontAlgn="t"/>
                      <a:r>
                        <a:rPr lang="en-US" sz="1100" b="0" i="0" u="none" strike="noStrike" dirty="0">
                          <a:solidFill>
                            <a:srgbClr val="000000"/>
                          </a:solidFill>
                          <a:latin typeface="Calibri"/>
                        </a:rPr>
                        <a:t> </a:t>
                      </a:r>
                    </a:p>
                  </a:txBody>
                  <a:tcPr marL="9525" marR="9525" marT="9525" marB="0"/>
                </a:tc>
              </a:tr>
              <a:tr h="285398">
                <a:tc>
                  <a:txBody>
                    <a:bodyPr/>
                    <a:lstStyle/>
                    <a:p>
                      <a:pPr algn="l" fontAlgn="t"/>
                      <a:r>
                        <a:rPr lang="en-US" sz="1100" b="0" i="0" u="none" strike="noStrike" dirty="0">
                          <a:solidFill>
                            <a:srgbClr val="000000"/>
                          </a:solidFill>
                          <a:latin typeface="Calibri"/>
                        </a:rPr>
                        <a:t> </a:t>
                      </a:r>
                    </a:p>
                  </a:txBody>
                  <a:tcPr marL="9525" marR="9525" marT="9525" marB="0"/>
                </a:tc>
                <a:tc>
                  <a:txBody>
                    <a:bodyPr/>
                    <a:lstStyle/>
                    <a:p>
                      <a:pPr algn="ctr"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a:solidFill>
                            <a:srgbClr val="000000"/>
                          </a:solidFill>
                          <a:latin typeface="Calibri"/>
                        </a:rPr>
                        <a:t>Electronics &amp; Controls</a:t>
                      </a:r>
                    </a:p>
                  </a:txBody>
                  <a:tcPr marL="9525" marR="9525" marT="9525" marB="0"/>
                </a:tc>
                <a:tc>
                  <a:txBody>
                    <a:bodyPr/>
                    <a:lstStyle/>
                    <a:p>
                      <a:pPr algn="l" fontAlgn="t"/>
                      <a:r>
                        <a:rPr lang="en-US" sz="1100" b="0" i="0" u="none" strike="noStrike">
                          <a:solidFill>
                            <a:srgbClr val="000000"/>
                          </a:solidFill>
                          <a:latin typeface="Calibri"/>
                        </a:rPr>
                        <a:t>Renew controls &amp; electronics equipment </a:t>
                      </a:r>
                    </a:p>
                  </a:txBody>
                  <a:tcPr marL="9525" marR="9525" marT="9525" marB="0"/>
                </a:tc>
                <a:tc>
                  <a:txBody>
                    <a:bodyPr/>
                    <a:lstStyle/>
                    <a:p>
                      <a:pPr algn="l" fontAlgn="t"/>
                      <a:r>
                        <a:rPr lang="en-US" sz="1100" b="0" i="0" u="none" strike="noStrike" dirty="0">
                          <a:solidFill>
                            <a:srgbClr val="000000"/>
                          </a:solidFill>
                          <a:latin typeface="Calibri"/>
                        </a:rPr>
                        <a:t> </a:t>
                      </a:r>
                    </a:p>
                  </a:txBody>
                  <a:tcPr marL="9525" marR="9525" marT="9525" marB="0"/>
                </a:tc>
              </a:tr>
              <a:tr h="283686">
                <a:tc>
                  <a:txBody>
                    <a:bodyPr/>
                    <a:lstStyle/>
                    <a:p>
                      <a:pPr algn="l" fontAlgn="t"/>
                      <a:r>
                        <a:rPr lang="en-US" sz="1100" b="0" i="0" u="none" strike="noStrike" dirty="0">
                          <a:solidFill>
                            <a:srgbClr val="000000"/>
                          </a:solidFill>
                          <a:latin typeface="Calibri"/>
                        </a:rPr>
                        <a:t>BT.KFA10</a:t>
                      </a:r>
                    </a:p>
                  </a:txBody>
                  <a:tcPr marL="9525" marR="9525" marT="9525" marB="0"/>
                </a:tc>
                <a:tc>
                  <a:txBody>
                    <a:bodyPr/>
                    <a:lstStyle/>
                    <a:p>
                      <a:pPr algn="ctr" fontAlgn="t"/>
                      <a:r>
                        <a:rPr lang="en-US" sz="1100" b="0" i="0" u="none" strike="noStrike">
                          <a:solidFill>
                            <a:srgbClr val="000000"/>
                          </a:solidFill>
                          <a:latin typeface="Calibri"/>
                        </a:rPr>
                        <a:t>Kicker</a:t>
                      </a:r>
                    </a:p>
                  </a:txBody>
                  <a:tcPr marL="9525" marR="9525" marT="9525" marB="0"/>
                </a:tc>
                <a:tc>
                  <a:txBody>
                    <a:bodyPr/>
                    <a:lstStyle/>
                    <a:p>
                      <a:pPr algn="l" fontAlgn="t"/>
                      <a:r>
                        <a:rPr lang="en-US" sz="1100" b="0" i="0" u="none" strike="noStrike">
                          <a:solidFill>
                            <a:srgbClr val="000000"/>
                          </a:solidFill>
                          <a:latin typeface="Calibri"/>
                        </a:rPr>
                        <a:t>Magnets</a:t>
                      </a:r>
                    </a:p>
                  </a:txBody>
                  <a:tcPr marL="9525" marR="9525" marT="9525" marB="0"/>
                </a:tc>
                <a:tc>
                  <a:txBody>
                    <a:bodyPr/>
                    <a:lstStyle/>
                    <a:p>
                      <a:pPr algn="l" fontAlgn="t"/>
                      <a:r>
                        <a:rPr lang="en-US" sz="1100" b="0" i="0" u="none" strike="noStrike">
                          <a:solidFill>
                            <a:srgbClr val="000000"/>
                          </a:solidFill>
                          <a:latin typeface="Calibri"/>
                        </a:rPr>
                        <a:t>Build spare magnet modules</a:t>
                      </a:r>
                    </a:p>
                  </a:txBody>
                  <a:tcPr marL="9525" marR="9525" marT="9525" marB="0"/>
                </a:tc>
                <a:tc>
                  <a:txBody>
                    <a:bodyPr/>
                    <a:lstStyle/>
                    <a:p>
                      <a:pPr algn="l" fontAlgn="t"/>
                      <a:r>
                        <a:rPr lang="en-US" sz="1100" b="0" i="0" u="none" strike="noStrike" dirty="0">
                          <a:solidFill>
                            <a:srgbClr val="000000"/>
                          </a:solidFill>
                          <a:latin typeface="Calibri"/>
                        </a:rPr>
                        <a:t> </a:t>
                      </a:r>
                    </a:p>
                  </a:txBody>
                  <a:tcPr marL="9525" marR="9525" marT="9525" marB="0"/>
                </a:tc>
              </a:tr>
              <a:tr h="283686">
                <a:tc>
                  <a:txBody>
                    <a:bodyPr/>
                    <a:lstStyle/>
                    <a:p>
                      <a:pPr algn="l" fontAlgn="t"/>
                      <a:r>
                        <a:rPr lang="en-US" sz="1100" b="0" i="0" u="none" strike="noStrike" dirty="0">
                          <a:solidFill>
                            <a:srgbClr val="000000"/>
                          </a:solidFill>
                          <a:latin typeface="Calibri"/>
                        </a:rPr>
                        <a:t> </a:t>
                      </a:r>
                    </a:p>
                  </a:txBody>
                  <a:tcPr marL="9525" marR="9525" marT="9525" marB="0"/>
                </a:tc>
                <a:tc>
                  <a:txBody>
                    <a:bodyPr/>
                    <a:lstStyle/>
                    <a:p>
                      <a:pPr algn="ctr" fontAlgn="t"/>
                      <a:endParaRPr lang="en-US" sz="1100" b="0" i="0" u="none" strike="noStrike">
                        <a:solidFill>
                          <a:srgbClr val="000000"/>
                        </a:solidFill>
                        <a:latin typeface="Calibri"/>
                      </a:endParaRPr>
                    </a:p>
                  </a:txBody>
                  <a:tcPr marL="9525" marR="9525" marT="9525" marB="0"/>
                </a:tc>
                <a:tc>
                  <a:txBody>
                    <a:bodyPr/>
                    <a:lstStyle/>
                    <a:p>
                      <a:pPr algn="l" fontAlgn="t"/>
                      <a:r>
                        <a:rPr lang="en-US" sz="1100" b="0" i="0" u="none" strike="noStrike">
                          <a:solidFill>
                            <a:srgbClr val="000000"/>
                          </a:solidFill>
                          <a:latin typeface="Calibri"/>
                        </a:rPr>
                        <a:t>Transmission lines</a:t>
                      </a:r>
                    </a:p>
                  </a:txBody>
                  <a:tcPr marL="9525" marR="9525" marT="9525" marB="0"/>
                </a:tc>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dirty="0">
                          <a:solidFill>
                            <a:srgbClr val="000000"/>
                          </a:solidFill>
                          <a:latin typeface="Calibri"/>
                        </a:rPr>
                        <a:t>HV gas cables not manufactured anymore</a:t>
                      </a:r>
                    </a:p>
                  </a:txBody>
                  <a:tcPr marL="9525" marR="9525" marT="9525" marB="0"/>
                </a:tc>
              </a:tr>
              <a:tr h="344398">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ctr" fontAlgn="t"/>
                      <a:endParaRPr lang="en-US" sz="1100" b="0" i="0" u="none" strike="noStrike">
                        <a:solidFill>
                          <a:srgbClr val="000000"/>
                        </a:solidFill>
                        <a:latin typeface="Calibri"/>
                      </a:endParaRPr>
                    </a:p>
                  </a:txBody>
                  <a:tcPr marL="9525" marR="9525" marT="9525" marB="0"/>
                </a:tc>
                <a:tc>
                  <a:txBody>
                    <a:bodyPr/>
                    <a:lstStyle/>
                    <a:p>
                      <a:pPr algn="l" fontAlgn="t"/>
                      <a:r>
                        <a:rPr lang="en-US" sz="1100" b="0" i="0" u="none" strike="noStrike">
                          <a:solidFill>
                            <a:srgbClr val="000000"/>
                          </a:solidFill>
                          <a:latin typeface="Calibri"/>
                        </a:rPr>
                        <a:t>PFLs &amp; HV switches</a:t>
                      </a:r>
                    </a:p>
                  </a:txBody>
                  <a:tcPr marL="9525" marR="9525" marT="9525" marB="0"/>
                </a:tc>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dirty="0">
                          <a:solidFill>
                            <a:srgbClr val="000000"/>
                          </a:solidFill>
                          <a:latin typeface="Calibri"/>
                        </a:rPr>
                        <a:t>HV gas PFL not manufactured anymore</a:t>
                      </a:r>
                    </a:p>
                  </a:txBody>
                  <a:tcPr marL="9525" marR="9525" marT="9525" marB="0"/>
                </a:tc>
              </a:tr>
              <a:tr h="320484">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ctr"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a:solidFill>
                            <a:srgbClr val="000000"/>
                          </a:solidFill>
                          <a:latin typeface="Calibri"/>
                        </a:rPr>
                        <a:t>Electronics &amp; Controls</a:t>
                      </a:r>
                    </a:p>
                  </a:txBody>
                  <a:tcPr marL="9525" marR="9525" marT="9525" marB="0"/>
                </a:tc>
                <a:tc>
                  <a:txBody>
                    <a:bodyPr/>
                    <a:lstStyle/>
                    <a:p>
                      <a:pPr algn="l" fontAlgn="t"/>
                      <a:r>
                        <a:rPr lang="en-US" sz="1100" b="0" i="0" u="none" strike="noStrike">
                          <a:solidFill>
                            <a:srgbClr val="000000"/>
                          </a:solidFill>
                          <a:latin typeface="Calibri"/>
                        </a:rPr>
                        <a:t>Renew controls &amp; electronics equipment </a:t>
                      </a:r>
                    </a:p>
                  </a:txBody>
                  <a:tcPr marL="9525" marR="9525" marT="9525" marB="0"/>
                </a:tc>
                <a:tc>
                  <a:txBody>
                    <a:bodyPr/>
                    <a:lstStyle/>
                    <a:p>
                      <a:pPr algn="l" fontAlgn="t"/>
                      <a:r>
                        <a:rPr lang="en-US" sz="1100" b="0" i="0" u="none" strike="noStrike" dirty="0">
                          <a:solidFill>
                            <a:srgbClr val="000000"/>
                          </a:solidFill>
                          <a:latin typeface="Calibri"/>
                        </a:rPr>
                        <a:t> </a:t>
                      </a:r>
                    </a:p>
                  </a:txBody>
                  <a:tcPr marL="9525" marR="9525" marT="9525" marB="0"/>
                </a:tc>
              </a:tr>
              <a:tr h="296569">
                <a:tc>
                  <a:txBody>
                    <a:bodyPr/>
                    <a:lstStyle/>
                    <a:p>
                      <a:pPr algn="l" fontAlgn="t"/>
                      <a:r>
                        <a:rPr lang="en-US" sz="1100" b="0" i="0" u="none" strike="noStrike">
                          <a:solidFill>
                            <a:srgbClr val="000000"/>
                          </a:solidFill>
                          <a:latin typeface="Calibri"/>
                        </a:rPr>
                        <a:t>BT.KFA20</a:t>
                      </a:r>
                    </a:p>
                  </a:txBody>
                  <a:tcPr marL="9525" marR="9525" marT="9525" marB="0"/>
                </a:tc>
                <a:tc>
                  <a:txBody>
                    <a:bodyPr/>
                    <a:lstStyle/>
                    <a:p>
                      <a:pPr algn="ctr" fontAlgn="t"/>
                      <a:r>
                        <a:rPr lang="en-US" sz="1100" b="0" i="0" u="none" strike="noStrike">
                          <a:solidFill>
                            <a:srgbClr val="000000"/>
                          </a:solidFill>
                          <a:latin typeface="Calibri"/>
                        </a:rPr>
                        <a:t>Kicker</a:t>
                      </a:r>
                    </a:p>
                  </a:txBody>
                  <a:tcPr marL="9525" marR="9525" marT="9525" marB="0"/>
                </a:tc>
                <a:tc>
                  <a:txBody>
                    <a:bodyPr/>
                    <a:lstStyle/>
                    <a:p>
                      <a:pPr algn="l" fontAlgn="t"/>
                      <a:r>
                        <a:rPr lang="en-US" sz="1100" b="0" i="0" u="none" strike="noStrike">
                          <a:solidFill>
                            <a:srgbClr val="000000"/>
                          </a:solidFill>
                          <a:latin typeface="Calibri"/>
                        </a:rPr>
                        <a:t>Magnets</a:t>
                      </a:r>
                    </a:p>
                  </a:txBody>
                  <a:tcPr marL="9525" marR="9525" marT="9525" marB="0"/>
                </a:tc>
                <a:tc>
                  <a:txBody>
                    <a:bodyPr/>
                    <a:lstStyle/>
                    <a:p>
                      <a:pPr algn="l" fontAlgn="t"/>
                      <a:r>
                        <a:rPr lang="en-US" sz="1100" b="0" i="0" u="none" strike="noStrike">
                          <a:solidFill>
                            <a:srgbClr val="000000"/>
                          </a:solidFill>
                          <a:latin typeface="Calibri"/>
                        </a:rPr>
                        <a:t>Refurbish spare vacuum tank (radioactive)</a:t>
                      </a:r>
                    </a:p>
                  </a:txBody>
                  <a:tcPr marL="9525" marR="9525" marT="9525" marB="0"/>
                </a:tc>
                <a:tc>
                  <a:txBody>
                    <a:bodyPr/>
                    <a:lstStyle/>
                    <a:p>
                      <a:pPr algn="l" fontAlgn="t"/>
                      <a:r>
                        <a:rPr lang="en-US" sz="1100" b="0" i="0" u="none" strike="noStrike" dirty="0">
                          <a:solidFill>
                            <a:srgbClr val="000000"/>
                          </a:solidFill>
                          <a:latin typeface="Calibri"/>
                        </a:rPr>
                        <a:t>1 full spare exists but vacuum tank has leaks</a:t>
                      </a:r>
                    </a:p>
                  </a:txBody>
                  <a:tcPr marL="9525" marR="9525" marT="9525" marB="0"/>
                </a:tc>
              </a:tr>
              <a:tr h="283686">
                <a:tc>
                  <a:txBody>
                    <a:bodyPr/>
                    <a:lstStyle/>
                    <a:p>
                      <a:pPr algn="l" fontAlgn="t"/>
                      <a:r>
                        <a:rPr lang="en-US" sz="1100" b="0" i="0" u="none" strike="noStrike" dirty="0">
                          <a:solidFill>
                            <a:srgbClr val="000000"/>
                          </a:solidFill>
                          <a:latin typeface="Calibri"/>
                        </a:rPr>
                        <a:t> </a:t>
                      </a:r>
                    </a:p>
                  </a:txBody>
                  <a:tcPr marL="9525" marR="9525" marT="9525" marB="0"/>
                </a:tc>
                <a:tc>
                  <a:txBody>
                    <a:bodyPr/>
                    <a:lstStyle/>
                    <a:p>
                      <a:pPr algn="ctr" fontAlgn="t"/>
                      <a:endParaRPr lang="en-US" sz="1100" b="0" i="0" u="none" strike="noStrike">
                        <a:solidFill>
                          <a:srgbClr val="000000"/>
                        </a:solidFill>
                        <a:latin typeface="Calibri"/>
                      </a:endParaRPr>
                    </a:p>
                  </a:txBody>
                  <a:tcPr marL="9525" marR="9525" marT="9525" marB="0"/>
                </a:tc>
                <a:tc>
                  <a:txBody>
                    <a:bodyPr/>
                    <a:lstStyle/>
                    <a:p>
                      <a:pPr algn="l" fontAlgn="t"/>
                      <a:r>
                        <a:rPr lang="en-US" sz="1100" b="0" i="0" u="none" strike="noStrike">
                          <a:solidFill>
                            <a:srgbClr val="000000"/>
                          </a:solidFill>
                          <a:latin typeface="Calibri"/>
                        </a:rPr>
                        <a:t>Transmission lines</a:t>
                      </a:r>
                    </a:p>
                  </a:txBody>
                  <a:tcPr marL="9525" marR="9525" marT="9525" marB="0"/>
                </a:tc>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dirty="0">
                          <a:solidFill>
                            <a:srgbClr val="000000"/>
                          </a:solidFill>
                          <a:latin typeface="Calibri"/>
                        </a:rPr>
                        <a:t>HV gas cables not manufactured anymore</a:t>
                      </a:r>
                    </a:p>
                  </a:txBody>
                  <a:tcPr marL="9525" marR="9525" marT="9525" marB="0"/>
                </a:tc>
              </a:tr>
              <a:tr h="283686">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ctr" fontAlgn="t"/>
                      <a:endParaRPr lang="en-US" sz="1100" b="0" i="0" u="none" strike="noStrike">
                        <a:solidFill>
                          <a:srgbClr val="000000"/>
                        </a:solidFill>
                        <a:latin typeface="Calibri"/>
                      </a:endParaRPr>
                    </a:p>
                  </a:txBody>
                  <a:tcPr marL="9525" marR="9525" marT="9525" marB="0"/>
                </a:tc>
                <a:tc>
                  <a:txBody>
                    <a:bodyPr/>
                    <a:lstStyle/>
                    <a:p>
                      <a:pPr algn="l" fontAlgn="t"/>
                      <a:r>
                        <a:rPr lang="en-US" sz="1100" b="0" i="0" u="none" strike="noStrike">
                          <a:solidFill>
                            <a:srgbClr val="000000"/>
                          </a:solidFill>
                          <a:latin typeface="Calibri"/>
                        </a:rPr>
                        <a:t>PFLs &amp; HV switches</a:t>
                      </a:r>
                    </a:p>
                  </a:txBody>
                  <a:tcPr marL="9525" marR="9525" marT="9525" marB="0"/>
                </a:tc>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dirty="0">
                          <a:solidFill>
                            <a:srgbClr val="000000"/>
                          </a:solidFill>
                          <a:latin typeface="Calibri"/>
                        </a:rPr>
                        <a:t>HV gas PFL not manufactured anymore</a:t>
                      </a:r>
                    </a:p>
                  </a:txBody>
                  <a:tcPr marL="9525" marR="9525" marT="9525" marB="0"/>
                </a:tc>
              </a:tr>
              <a:tr h="283686">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ctr"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a:solidFill>
                            <a:srgbClr val="000000"/>
                          </a:solidFill>
                          <a:latin typeface="Calibri"/>
                        </a:rPr>
                        <a:t>Electronics &amp; Controls</a:t>
                      </a:r>
                    </a:p>
                  </a:txBody>
                  <a:tcPr marL="9525" marR="9525" marT="9525" marB="0"/>
                </a:tc>
                <a:tc>
                  <a:txBody>
                    <a:bodyPr/>
                    <a:lstStyle/>
                    <a:p>
                      <a:pPr algn="l" fontAlgn="t"/>
                      <a:r>
                        <a:rPr lang="en-US" sz="1100" b="0" i="0" u="none" strike="noStrike">
                          <a:solidFill>
                            <a:srgbClr val="000000"/>
                          </a:solidFill>
                          <a:latin typeface="Calibri"/>
                        </a:rPr>
                        <a:t>Renew controls &amp; electronics equipment </a:t>
                      </a:r>
                    </a:p>
                  </a:txBody>
                  <a:tcPr marL="9525" marR="9525" marT="9525" marB="0"/>
                </a:tc>
                <a:tc>
                  <a:txBody>
                    <a:bodyPr/>
                    <a:lstStyle/>
                    <a:p>
                      <a:pPr algn="l" fontAlgn="t"/>
                      <a:r>
                        <a:rPr lang="en-US" sz="1100" b="0" i="0" u="none" strike="noStrike" dirty="0">
                          <a:solidFill>
                            <a:srgbClr val="000000"/>
                          </a:solidFill>
                          <a:latin typeface="Calibri"/>
                        </a:rPr>
                        <a:t> </a:t>
                      </a:r>
                    </a:p>
                  </a:txBody>
                  <a:tcPr marL="9525" marR="9525" marT="9525" marB="0"/>
                </a:tc>
              </a:tr>
              <a:tr h="283686">
                <a:tc>
                  <a:txBody>
                    <a:bodyPr/>
                    <a:lstStyle/>
                    <a:p>
                      <a:pPr algn="l" fontAlgn="t"/>
                      <a:r>
                        <a:rPr lang="en-US" sz="1100" b="0" i="0" u="none" strike="noStrike">
                          <a:solidFill>
                            <a:srgbClr val="000000"/>
                          </a:solidFill>
                          <a:latin typeface="Calibri"/>
                        </a:rPr>
                        <a:t>BE.KFA 14L1</a:t>
                      </a:r>
                    </a:p>
                  </a:txBody>
                  <a:tcPr marL="9525" marR="9525" marT="9525" marB="0"/>
                </a:tc>
                <a:tc>
                  <a:txBody>
                    <a:bodyPr/>
                    <a:lstStyle/>
                    <a:p>
                      <a:pPr algn="ctr" fontAlgn="t"/>
                      <a:r>
                        <a:rPr lang="en-US" sz="1100" b="0" i="0" u="none" strike="noStrike">
                          <a:solidFill>
                            <a:srgbClr val="000000"/>
                          </a:solidFill>
                          <a:latin typeface="Calibri"/>
                        </a:rPr>
                        <a:t>Kicker</a:t>
                      </a:r>
                    </a:p>
                  </a:txBody>
                  <a:tcPr marL="9525" marR="9525" marT="9525" marB="0"/>
                </a:tc>
                <a:tc>
                  <a:txBody>
                    <a:bodyPr/>
                    <a:lstStyle/>
                    <a:p>
                      <a:pPr algn="l" fontAlgn="t"/>
                      <a:r>
                        <a:rPr lang="en-US" sz="1100" b="0" i="0" u="none" strike="noStrike">
                          <a:solidFill>
                            <a:srgbClr val="000000"/>
                          </a:solidFill>
                          <a:latin typeface="Calibri"/>
                        </a:rPr>
                        <a:t>Magnets</a:t>
                      </a:r>
                    </a:p>
                  </a:txBody>
                  <a:tcPr marL="9525" marR="9525" marT="9525" marB="0"/>
                </a:tc>
                <a:tc>
                  <a:txBody>
                    <a:bodyPr/>
                    <a:lstStyle/>
                    <a:p>
                      <a:pPr algn="l" fontAlgn="t"/>
                      <a:r>
                        <a:rPr lang="en-US" sz="1100" b="0" i="0" u="none" strike="noStrike">
                          <a:solidFill>
                            <a:srgbClr val="000000"/>
                          </a:solidFill>
                          <a:latin typeface="Calibri"/>
                        </a:rPr>
                        <a:t>Refurbish spare magnet modules</a:t>
                      </a:r>
                    </a:p>
                  </a:txBody>
                  <a:tcPr marL="9525" marR="9525" marT="9525" marB="0"/>
                </a:tc>
                <a:tc>
                  <a:txBody>
                    <a:bodyPr/>
                    <a:lstStyle/>
                    <a:p>
                      <a:pPr algn="l" fontAlgn="t"/>
                      <a:r>
                        <a:rPr lang="en-US" sz="1100" b="0" i="0" u="none" strike="noStrike" dirty="0">
                          <a:solidFill>
                            <a:srgbClr val="000000"/>
                          </a:solidFill>
                          <a:latin typeface="Calibri"/>
                        </a:rPr>
                        <a:t> </a:t>
                      </a:r>
                    </a:p>
                  </a:txBody>
                  <a:tcPr marL="9525" marR="9525" marT="9525" marB="0"/>
                </a:tc>
              </a:tr>
              <a:tr h="283686">
                <a:tc>
                  <a:txBody>
                    <a:bodyPr/>
                    <a:lstStyle/>
                    <a:p>
                      <a:pPr algn="l" fontAlgn="t"/>
                      <a:r>
                        <a:rPr lang="en-US" sz="1100" b="0" i="0" u="none" strike="noStrike" dirty="0">
                          <a:solidFill>
                            <a:srgbClr val="000000"/>
                          </a:solidFill>
                          <a:latin typeface="Calibri"/>
                        </a:rPr>
                        <a:t> </a:t>
                      </a:r>
                    </a:p>
                  </a:txBody>
                  <a:tcPr marL="9525" marR="9525" marT="9525" marB="0"/>
                </a:tc>
                <a:tc>
                  <a:txBody>
                    <a:bodyPr/>
                    <a:lstStyle/>
                    <a:p>
                      <a:pPr algn="ctr" fontAlgn="t"/>
                      <a:endParaRPr lang="en-US" sz="1100" b="0" i="0" u="none" strike="noStrike">
                        <a:solidFill>
                          <a:srgbClr val="000000"/>
                        </a:solidFill>
                        <a:latin typeface="Calibri"/>
                      </a:endParaRPr>
                    </a:p>
                  </a:txBody>
                  <a:tcPr marL="9525" marR="9525" marT="9525" marB="0"/>
                </a:tc>
                <a:tc>
                  <a:txBody>
                    <a:bodyPr/>
                    <a:lstStyle/>
                    <a:p>
                      <a:pPr algn="l" fontAlgn="t"/>
                      <a:r>
                        <a:rPr lang="en-US" sz="1100" b="0" i="0" u="none" strike="noStrike" dirty="0">
                          <a:solidFill>
                            <a:srgbClr val="000000"/>
                          </a:solidFill>
                          <a:latin typeface="Calibri"/>
                        </a:rPr>
                        <a:t>Transmission lines</a:t>
                      </a:r>
                    </a:p>
                  </a:txBody>
                  <a:tcPr marL="9525" marR="9525" marT="9525" marB="0"/>
                </a:tc>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dirty="0">
                          <a:solidFill>
                            <a:srgbClr val="000000"/>
                          </a:solidFill>
                          <a:latin typeface="Calibri"/>
                        </a:rPr>
                        <a:t>HV gas cables not manufactured anymore</a:t>
                      </a:r>
                    </a:p>
                  </a:txBody>
                  <a:tcPr marL="9525" marR="9525" marT="9525" marB="0"/>
                </a:tc>
              </a:tr>
              <a:tr h="283686">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ctr" fontAlgn="t"/>
                      <a:endParaRPr lang="en-US" sz="1100" b="0" i="0" u="none" strike="noStrike">
                        <a:solidFill>
                          <a:srgbClr val="000000"/>
                        </a:solidFill>
                        <a:latin typeface="Calibri"/>
                      </a:endParaRPr>
                    </a:p>
                  </a:txBody>
                  <a:tcPr marL="9525" marR="9525" marT="9525" marB="0"/>
                </a:tc>
                <a:tc>
                  <a:txBody>
                    <a:bodyPr/>
                    <a:lstStyle/>
                    <a:p>
                      <a:pPr algn="l" fontAlgn="t"/>
                      <a:r>
                        <a:rPr lang="en-US" sz="1100" b="0" i="0" u="none" strike="noStrike">
                          <a:solidFill>
                            <a:srgbClr val="000000"/>
                          </a:solidFill>
                          <a:latin typeface="Calibri"/>
                        </a:rPr>
                        <a:t>PFLs &amp; HV switches</a:t>
                      </a:r>
                    </a:p>
                  </a:txBody>
                  <a:tcPr marL="9525" marR="9525" marT="9525" marB="0"/>
                </a:tc>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dirty="0">
                          <a:solidFill>
                            <a:srgbClr val="000000"/>
                          </a:solidFill>
                          <a:latin typeface="Calibri"/>
                        </a:rPr>
                        <a:t>HV gas PFL not manufactured anymore</a:t>
                      </a:r>
                    </a:p>
                  </a:txBody>
                  <a:tcPr marL="9525" marR="9525" marT="9525" marB="0"/>
                </a:tc>
              </a:tr>
              <a:tr h="283686">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ctr" fontAlgn="t"/>
                      <a:endParaRPr lang="en-US" sz="1100" b="0" i="0" u="none" strike="noStrike">
                        <a:solidFill>
                          <a:srgbClr val="000000"/>
                        </a:solidFill>
                        <a:latin typeface="Calibri"/>
                      </a:endParaRPr>
                    </a:p>
                  </a:txBody>
                  <a:tcPr marL="9525" marR="9525" marT="9525" marB="0"/>
                </a:tc>
                <a:tc>
                  <a:txBody>
                    <a:bodyPr/>
                    <a:lstStyle/>
                    <a:p>
                      <a:pPr algn="l" fontAlgn="t"/>
                      <a:r>
                        <a:rPr lang="en-US" sz="1100" b="0" i="0" u="none" strike="noStrike">
                          <a:solidFill>
                            <a:srgbClr val="000000"/>
                          </a:solidFill>
                          <a:latin typeface="Calibri"/>
                        </a:rPr>
                        <a:t>Electronics &amp; Controls</a:t>
                      </a:r>
                    </a:p>
                  </a:txBody>
                  <a:tcPr marL="9525" marR="9525" marT="9525" marB="0"/>
                </a:tc>
                <a:tc>
                  <a:txBody>
                    <a:bodyPr/>
                    <a:lstStyle/>
                    <a:p>
                      <a:pPr algn="l" fontAlgn="t"/>
                      <a:r>
                        <a:rPr lang="en-US" sz="1100" b="0" i="0" u="none" strike="noStrike">
                          <a:solidFill>
                            <a:srgbClr val="000000"/>
                          </a:solidFill>
                          <a:latin typeface="Calibri"/>
                        </a:rPr>
                        <a:t>Renew controls &amp; electronics equipment </a:t>
                      </a:r>
                    </a:p>
                  </a:txBody>
                  <a:tcPr marL="9525" marR="9525" marT="9525" marB="0"/>
                </a:tc>
                <a:tc>
                  <a:txBody>
                    <a:bodyPr/>
                    <a:lstStyle/>
                    <a:p>
                      <a:pPr algn="l" fontAlgn="t"/>
                      <a:r>
                        <a:rPr lang="en-US" sz="1100" b="0" i="0" u="none" strike="noStrike" dirty="0">
                          <a:solidFill>
                            <a:srgbClr val="000000"/>
                          </a:solidFill>
                          <a:latin typeface="Calibri"/>
                        </a:rPr>
                        <a:t> </a:t>
                      </a:r>
                    </a:p>
                  </a:txBody>
                  <a:tcPr marL="9525" marR="9525" marT="9525" marB="0"/>
                </a:tc>
              </a:tr>
              <a:tr h="283686">
                <a:tc>
                  <a:txBody>
                    <a:bodyPr/>
                    <a:lstStyle/>
                    <a:p>
                      <a:pPr algn="l" fontAlgn="t"/>
                      <a:r>
                        <a:rPr lang="en-US" sz="1100" b="0" i="0" u="none" strike="noStrike">
                          <a:solidFill>
                            <a:srgbClr val="000000"/>
                          </a:solidFill>
                          <a:latin typeface="Calibri"/>
                        </a:rPr>
                        <a:t>oil/gas </a:t>
                      </a:r>
                    </a:p>
                  </a:txBody>
                  <a:tcPr marL="9525" marR="9525" marT="9525" marB="0"/>
                </a:tc>
                <a:tc>
                  <a:txBody>
                    <a:bodyPr/>
                    <a:lstStyle/>
                    <a:p>
                      <a:pPr algn="ctr" fontAlgn="t"/>
                      <a:r>
                        <a:rPr lang="en-US" sz="1100" b="0" i="0" u="none" strike="noStrike">
                          <a:solidFill>
                            <a:srgbClr val="000000"/>
                          </a:solidFill>
                          <a:latin typeface="Calibri"/>
                        </a:rPr>
                        <a:t>Kicker</a:t>
                      </a:r>
                    </a:p>
                  </a:txBody>
                  <a:tcPr marL="9525" marR="9525" marT="9525" marB="0"/>
                </a:tc>
                <a:tc>
                  <a:txBody>
                    <a:bodyPr/>
                    <a:lstStyle/>
                    <a:p>
                      <a:pPr algn="l" fontAlgn="t"/>
                      <a:r>
                        <a:rPr lang="en-US" sz="1100" b="0" i="0" u="none" strike="noStrike">
                          <a:solidFill>
                            <a:srgbClr val="000000"/>
                          </a:solidFill>
                          <a:latin typeface="Calibri"/>
                        </a:rPr>
                        <a:t>Hydraulic</a:t>
                      </a:r>
                    </a:p>
                  </a:txBody>
                  <a:tcPr marL="9525" marR="9525" marT="9525" marB="0"/>
                </a:tc>
                <a:tc>
                  <a:txBody>
                    <a:bodyPr/>
                    <a:lstStyle/>
                    <a:p>
                      <a:pPr algn="l" fontAlgn="t"/>
                      <a:r>
                        <a:rPr lang="en-US" sz="1100" b="0" i="0" u="none" strike="noStrike">
                          <a:solidFill>
                            <a:srgbClr val="000000"/>
                          </a:solidFill>
                          <a:latin typeface="Calibri"/>
                        </a:rPr>
                        <a:t>Renew equipment and change insulation fluid</a:t>
                      </a:r>
                    </a:p>
                  </a:txBody>
                  <a:tcPr marL="9525" marR="9525" marT="9525" marB="0"/>
                </a:tc>
                <a:tc>
                  <a:txBody>
                    <a:bodyPr/>
                    <a:lstStyle/>
                    <a:p>
                      <a:pPr algn="l" fontAlgn="t"/>
                      <a:r>
                        <a:rPr lang="en-US" sz="1100" b="0" i="0" u="none" strike="noStrike" dirty="0">
                          <a:solidFill>
                            <a:srgbClr val="000000"/>
                          </a:solidFill>
                          <a:latin typeface="Calibri"/>
                        </a:rPr>
                        <a:t> </a:t>
                      </a:r>
                    </a:p>
                  </a:txBody>
                  <a:tcPr marL="9525" marR="9525" marT="9525" marB="0"/>
                </a:tc>
              </a:tr>
              <a:tr h="283686">
                <a:tc>
                  <a:txBody>
                    <a:bodyPr/>
                    <a:lstStyle/>
                    <a:p>
                      <a:pPr algn="l" fontAlgn="t"/>
                      <a:r>
                        <a:rPr lang="en-US" sz="1100" b="0" i="0" u="none" strike="noStrike">
                          <a:solidFill>
                            <a:srgbClr val="000000"/>
                          </a:solidFill>
                          <a:latin typeface="Calibri"/>
                        </a:rPr>
                        <a:t> </a:t>
                      </a:r>
                    </a:p>
                  </a:txBody>
                  <a:tcPr marL="9525" marR="9525" marT="9525" marB="0"/>
                </a:tc>
                <a:tc>
                  <a:txBody>
                    <a:bodyPr/>
                    <a:lstStyle/>
                    <a:p>
                      <a:pPr algn="ctr" fontAlgn="t"/>
                      <a:r>
                        <a:rPr lang="en-US" sz="1100" b="0" i="0" u="none" strike="noStrike">
                          <a:solidFill>
                            <a:srgbClr val="000000"/>
                          </a:solidFill>
                          <a:latin typeface="Calibri"/>
                        </a:rPr>
                        <a:t> </a:t>
                      </a:r>
                    </a:p>
                  </a:txBody>
                  <a:tcPr marL="9525" marR="9525" marT="9525" marB="0"/>
                </a:tc>
                <a:tc>
                  <a:txBody>
                    <a:bodyPr/>
                    <a:lstStyle/>
                    <a:p>
                      <a:pPr algn="l" fontAlgn="t"/>
                      <a:r>
                        <a:rPr lang="en-US" sz="1100" b="0" i="0" u="none" strike="noStrike">
                          <a:solidFill>
                            <a:srgbClr val="000000"/>
                          </a:solidFill>
                          <a:latin typeface="Calibri"/>
                        </a:rPr>
                        <a:t>Electronics &amp; Controls</a:t>
                      </a:r>
                    </a:p>
                  </a:txBody>
                  <a:tcPr marL="9525" marR="9525" marT="9525" marB="0"/>
                </a:tc>
                <a:tc>
                  <a:txBody>
                    <a:bodyPr/>
                    <a:lstStyle/>
                    <a:p>
                      <a:pPr algn="l" fontAlgn="t"/>
                      <a:r>
                        <a:rPr lang="en-US" sz="1100" b="0" i="0" u="none" strike="noStrike">
                          <a:solidFill>
                            <a:srgbClr val="000000"/>
                          </a:solidFill>
                          <a:latin typeface="Calibri"/>
                        </a:rPr>
                        <a:t>Renew controls &amp; electronics equipment </a:t>
                      </a:r>
                    </a:p>
                  </a:txBody>
                  <a:tcPr marL="9525" marR="9525" marT="9525" marB="0"/>
                </a:tc>
                <a:tc>
                  <a:txBody>
                    <a:bodyPr/>
                    <a:lstStyle/>
                    <a:p>
                      <a:pPr algn="l" fontAlgn="t"/>
                      <a:r>
                        <a:rPr lang="en-US" sz="1100" b="0" i="0" u="none" strike="noStrike" dirty="0">
                          <a:solidFill>
                            <a:srgbClr val="000000"/>
                          </a:solidFill>
                          <a:latin typeface="Calibri"/>
                        </a:rPr>
                        <a:t>Partially part of approved consolidation program</a:t>
                      </a:r>
                    </a:p>
                  </a:txBody>
                  <a:tcPr marL="9525" marR="9525" marT="9525" marB="0"/>
                </a:tc>
              </a:tr>
              <a:tr h="307739">
                <a:tc>
                  <a:txBody>
                    <a:bodyPr/>
                    <a:lstStyle/>
                    <a:p>
                      <a:pPr algn="l" fontAlgn="t"/>
                      <a:r>
                        <a:rPr lang="en-US" sz="1100" b="0" i="0" u="none" strike="noStrike">
                          <a:solidFill>
                            <a:srgbClr val="000000"/>
                          </a:solidFill>
                          <a:latin typeface="Calibri"/>
                        </a:rPr>
                        <a:t>Thyratron</a:t>
                      </a:r>
                    </a:p>
                  </a:txBody>
                  <a:tcPr marL="9525" marR="9525" marT="9525" marB="0"/>
                </a:tc>
                <a:tc>
                  <a:txBody>
                    <a:bodyPr/>
                    <a:lstStyle/>
                    <a:p>
                      <a:pPr algn="ctr" fontAlgn="t"/>
                      <a:r>
                        <a:rPr lang="en-US" sz="1100" b="0" i="0" u="none" strike="noStrike">
                          <a:solidFill>
                            <a:srgbClr val="000000"/>
                          </a:solidFill>
                          <a:latin typeface="Calibri"/>
                        </a:rPr>
                        <a:t>Kicker</a:t>
                      </a:r>
                    </a:p>
                  </a:txBody>
                  <a:tcPr marL="9525" marR="9525" marT="9525" marB="0"/>
                </a:tc>
                <a:tc>
                  <a:txBody>
                    <a:bodyPr/>
                    <a:lstStyle/>
                    <a:p>
                      <a:pPr algn="l" fontAlgn="t"/>
                      <a:r>
                        <a:rPr lang="en-US" sz="1100" b="0" i="0" u="none" strike="noStrike" dirty="0" err="1">
                          <a:solidFill>
                            <a:srgbClr val="000000"/>
                          </a:solidFill>
                          <a:latin typeface="Calibri"/>
                        </a:rPr>
                        <a:t>Thyratron</a:t>
                      </a:r>
                      <a:endParaRPr lang="en-US" sz="1100" b="0" i="0" u="none" strike="noStrike" dirty="0">
                        <a:solidFill>
                          <a:srgbClr val="000000"/>
                        </a:solidFill>
                        <a:latin typeface="Calibri"/>
                      </a:endParaRPr>
                    </a:p>
                  </a:txBody>
                  <a:tcPr marL="9525" marR="9525" marT="9525" marB="0"/>
                </a:tc>
                <a:tc>
                  <a:txBody>
                    <a:bodyPr/>
                    <a:lstStyle/>
                    <a:p>
                      <a:pPr algn="l" fontAlgn="t"/>
                      <a:r>
                        <a:rPr lang="en-US" sz="1100" b="0" i="0" u="none" strike="noStrike">
                          <a:solidFill>
                            <a:srgbClr val="000000"/>
                          </a:solidFill>
                          <a:latin typeface="Calibri"/>
                        </a:rPr>
                        <a:t>Buy and store thyratrons for 20-25 years</a:t>
                      </a:r>
                    </a:p>
                  </a:txBody>
                  <a:tcPr marL="9525" marR="9525" marT="9525" marB="0"/>
                </a:tc>
                <a:tc>
                  <a:txBody>
                    <a:bodyPr/>
                    <a:lstStyle/>
                    <a:p>
                      <a:pPr algn="l" fontAlgn="t"/>
                      <a:r>
                        <a:rPr lang="en-US" sz="1100" b="0" i="0" u="none" strike="noStrike" dirty="0">
                          <a:solidFill>
                            <a:srgbClr val="000000"/>
                          </a:solidFill>
                          <a:latin typeface="Calibri"/>
                        </a:rPr>
                        <a:t>Single source supplier - could disappear</a:t>
                      </a:r>
                    </a:p>
                  </a:txBody>
                  <a:tcPr marL="9525" marR="9525" marT="9525" marB="0"/>
                </a:tc>
              </a:tr>
            </a:tbl>
          </a:graphicData>
        </a:graphic>
      </p:graphicFrame>
      <p:sp>
        <p:nvSpPr>
          <p:cNvPr id="4" name="Date Placeholder 3"/>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p:spPr>
        <p:txBody>
          <a:bodyPr anchor="t" anchorCtr="0">
            <a:noAutofit/>
          </a:bodyPr>
          <a:lstStyle/>
          <a:p>
            <a:pPr algn="ctr"/>
            <a:r>
              <a:rPr lang="en-GB" sz="4000" dirty="0" smtClean="0"/>
              <a:t>Magnets</a:t>
            </a:r>
            <a:r>
              <a:rPr lang="en-GB" sz="3200" dirty="0" smtClean="0"/>
              <a:t/>
            </a:r>
            <a:br>
              <a:rPr lang="en-GB" sz="3200" dirty="0" smtClean="0"/>
            </a:br>
            <a:r>
              <a:rPr lang="en-GB" sz="2800" dirty="0" smtClean="0"/>
              <a:t>(TE/MSC)</a:t>
            </a:r>
            <a:endParaRPr lang="en-GB" sz="3200" dirty="0" smtClean="0"/>
          </a:p>
        </p:txBody>
      </p:sp>
      <p:sp>
        <p:nvSpPr>
          <p:cNvPr id="3" name="Content Placeholder 2"/>
          <p:cNvSpPr>
            <a:spLocks noGrp="1"/>
          </p:cNvSpPr>
          <p:nvPr>
            <p:ph idx="1"/>
          </p:nvPr>
        </p:nvSpPr>
        <p:spPr>
          <a:xfrm>
            <a:off x="457200" y="1643050"/>
            <a:ext cx="8229600" cy="4786346"/>
          </a:xfrm>
        </p:spPr>
        <p:txBody>
          <a:bodyPr>
            <a:normAutofit fontScale="47500" lnSpcReduction="20000"/>
          </a:bodyPr>
          <a:lstStyle/>
          <a:p>
            <a:r>
              <a:rPr lang="en-US" sz="4500" dirty="0" smtClean="0"/>
              <a:t>It is believed </a:t>
            </a:r>
            <a:r>
              <a:rPr lang="en-US" sz="4500" dirty="0"/>
              <a:t>that the PSB magnets can operate during the next 25 years with very high levels of reliability provided that:</a:t>
            </a:r>
          </a:p>
          <a:p>
            <a:pPr lvl="1"/>
            <a:r>
              <a:rPr lang="en-US" sz="4300" dirty="0"/>
              <a:t>the present maintenance plan is pursued;</a:t>
            </a:r>
          </a:p>
          <a:p>
            <a:pPr lvl="1"/>
            <a:r>
              <a:rPr lang="en-US" sz="4300" dirty="0" smtClean="0"/>
              <a:t>Procure </a:t>
            </a:r>
            <a:r>
              <a:rPr lang="en-US" sz="4300" dirty="0"/>
              <a:t>one spare multiple corrector per type (about 300 </a:t>
            </a:r>
            <a:r>
              <a:rPr lang="en-US" sz="4300" dirty="0" err="1"/>
              <a:t>kCHF</a:t>
            </a:r>
            <a:r>
              <a:rPr lang="en-US" sz="4300" dirty="0"/>
              <a:t> in total</a:t>
            </a:r>
            <a:r>
              <a:rPr lang="en-US" sz="4300" dirty="0" smtClean="0"/>
              <a:t>)</a:t>
            </a:r>
            <a:endParaRPr lang="en-US" sz="4300" dirty="0"/>
          </a:p>
          <a:p>
            <a:pPr>
              <a:buNone/>
            </a:pPr>
            <a:r>
              <a:rPr lang="en-GB" sz="4500" dirty="0"/>
              <a:t> </a:t>
            </a:r>
            <a:endParaRPr lang="en-US" sz="4500" dirty="0"/>
          </a:p>
          <a:p>
            <a:r>
              <a:rPr lang="en-GB" sz="4500" dirty="0" smtClean="0"/>
              <a:t>All </a:t>
            </a:r>
            <a:r>
              <a:rPr lang="en-GB" sz="4500" dirty="0"/>
              <a:t>magnets of the PSB transfer lines are covered by spares with the exception of -TBH (PXMBHFBWWP) -BHZ20 (PXMBHEACWP) </a:t>
            </a:r>
            <a:r>
              <a:rPr lang="en-GB" sz="4500" dirty="0" smtClean="0"/>
              <a:t>The </a:t>
            </a:r>
            <a:r>
              <a:rPr lang="en-GB" sz="4500" dirty="0"/>
              <a:t>manufacture of a spare unit of each has been recently approved in a frame of the consolidation budget.</a:t>
            </a:r>
            <a:endParaRPr lang="en-US" sz="4500" dirty="0"/>
          </a:p>
          <a:p>
            <a:pPr lvl="1"/>
            <a:r>
              <a:rPr lang="en-GB" sz="4300" dirty="0"/>
              <a:t>The new spare units shall be available by mid-2011.</a:t>
            </a:r>
            <a:endParaRPr lang="en-US" sz="4300" dirty="0"/>
          </a:p>
          <a:p>
            <a:pPr>
              <a:buNone/>
            </a:pPr>
            <a:r>
              <a:rPr lang="en-GB" sz="4500" dirty="0" smtClean="0"/>
              <a:t> </a:t>
            </a:r>
            <a:endParaRPr lang="en-US" sz="4500" dirty="0"/>
          </a:p>
          <a:p>
            <a:r>
              <a:rPr lang="en-US" sz="4500" dirty="0" smtClean="0"/>
              <a:t>Note that we cannot increase energy, some magnets are already in saturation. If there is an energy upgrade of the PSB, it will not be possible with the present setup.</a:t>
            </a:r>
          </a:p>
        </p:txBody>
      </p:sp>
      <p:sp>
        <p:nvSpPr>
          <p:cNvPr id="4" name="Date Placeholder 3"/>
          <p:cNvSpPr>
            <a:spLocks noGrp="1"/>
          </p:cNvSpPr>
          <p:nvPr>
            <p:ph type="dt" sz="half" idx="10"/>
          </p:nvPr>
        </p:nvSpPr>
        <p:spPr/>
        <p:txBody>
          <a:bodyPr/>
          <a:lstStyle/>
          <a:p>
            <a:r>
              <a:rPr lang="en-US" smtClean="0"/>
              <a:t>12th February 2010</a:t>
            </a:r>
            <a:endParaRPr lang="en-US" dirty="0"/>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357166"/>
            <a:ext cx="8229600" cy="1143000"/>
          </a:xfrm>
        </p:spPr>
        <p:txBody>
          <a:bodyPr anchor="t" anchorCtr="0">
            <a:noAutofit/>
          </a:bodyPr>
          <a:lstStyle/>
          <a:p>
            <a:pPr algn="ctr"/>
            <a:r>
              <a:rPr lang="en-GB" sz="4000" dirty="0" smtClean="0"/>
              <a:t>Magnet Interlock</a:t>
            </a:r>
            <a:r>
              <a:rPr lang="en-GB" sz="3200" dirty="0" smtClean="0"/>
              <a:t/>
            </a:r>
            <a:br>
              <a:rPr lang="en-GB" sz="3200" dirty="0" smtClean="0"/>
            </a:br>
            <a:r>
              <a:rPr lang="en-GB" sz="2800" dirty="0" smtClean="0"/>
              <a:t>(TE/MPE)</a:t>
            </a:r>
            <a:endParaRPr lang="en-GB" sz="3200" dirty="0" smtClean="0"/>
          </a:p>
        </p:txBody>
      </p:sp>
      <p:sp>
        <p:nvSpPr>
          <p:cNvPr id="3" name="Content Placeholder 2"/>
          <p:cNvSpPr>
            <a:spLocks noGrp="1"/>
          </p:cNvSpPr>
          <p:nvPr>
            <p:ph idx="1"/>
          </p:nvPr>
        </p:nvSpPr>
        <p:spPr>
          <a:xfrm>
            <a:off x="457200" y="1857364"/>
            <a:ext cx="8229600" cy="4572032"/>
          </a:xfrm>
        </p:spPr>
        <p:txBody>
          <a:bodyPr>
            <a:normAutofit/>
          </a:bodyPr>
          <a:lstStyle/>
          <a:p>
            <a:r>
              <a:rPr lang="en-US" sz="2000" dirty="0" smtClean="0"/>
              <a:t>Protection of magnets covered by new interlock system (i.e. </a:t>
            </a:r>
            <a:r>
              <a:rPr lang="en-US" sz="2000" b="1" dirty="0" smtClean="0"/>
              <a:t>WIC</a:t>
            </a:r>
            <a:r>
              <a:rPr lang="en-US" sz="2000" dirty="0" smtClean="0"/>
              <a:t>):</a:t>
            </a:r>
          </a:p>
          <a:p>
            <a:pPr lvl="1"/>
            <a:r>
              <a:rPr lang="en-GB" sz="1800" dirty="0" smtClean="0"/>
              <a:t>Based on Safety PLC (</a:t>
            </a:r>
            <a:r>
              <a:rPr lang="en-GB" sz="1800" i="1" dirty="0" smtClean="0"/>
              <a:t>F series from Siemens</a:t>
            </a:r>
            <a:r>
              <a:rPr lang="en-GB" sz="1800" dirty="0" smtClean="0"/>
              <a:t>)</a:t>
            </a:r>
          </a:p>
          <a:p>
            <a:pPr lvl="1"/>
            <a:r>
              <a:rPr lang="en-US" sz="1800" dirty="0" smtClean="0"/>
              <a:t>Solution used in LHC, SPS transfer lines , LEIR and LINAC3</a:t>
            </a:r>
            <a:r>
              <a:rPr lang="en-GB" sz="1800" dirty="0" smtClean="0"/>
              <a:t>.</a:t>
            </a:r>
          </a:p>
          <a:p>
            <a:pPr lvl="1"/>
            <a:r>
              <a:rPr lang="en-GB" sz="1800" dirty="0" smtClean="0"/>
              <a:t>Will protect  </a:t>
            </a:r>
            <a:r>
              <a:rPr lang="en-GB" sz="1800" u="sng" dirty="0" smtClean="0"/>
              <a:t>all</a:t>
            </a:r>
            <a:r>
              <a:rPr lang="en-GB" sz="1800" dirty="0" smtClean="0"/>
              <a:t> Booster  circuits.</a:t>
            </a:r>
            <a:endParaRPr lang="en-US" sz="1800" dirty="0" smtClean="0"/>
          </a:p>
          <a:p>
            <a:pPr>
              <a:buNone/>
            </a:pPr>
            <a:r>
              <a:rPr lang="en-GB" sz="1600" dirty="0" smtClean="0"/>
              <a:t> </a:t>
            </a:r>
            <a:endParaRPr lang="en-US" sz="1600" dirty="0"/>
          </a:p>
          <a:p>
            <a:r>
              <a:rPr lang="en-US" sz="2000" dirty="0" smtClean="0"/>
              <a:t>Note: deployment initially foreseen during shutdown 2010-2011. Due to new LHC schedule</a:t>
            </a:r>
            <a:r>
              <a:rPr lang="en-US" sz="2000" smtClean="0"/>
              <a:t>, the </a:t>
            </a:r>
            <a:r>
              <a:rPr lang="en-US" sz="2000" dirty="0" smtClean="0"/>
              <a:t>installation should be postponed to next shutdown.</a:t>
            </a:r>
            <a:endParaRPr lang="en-US" sz="1800" dirty="0" smtClean="0"/>
          </a:p>
        </p:txBody>
      </p:sp>
      <p:sp>
        <p:nvSpPr>
          <p:cNvPr id="4" name="Date Placeholder 3"/>
          <p:cNvSpPr>
            <a:spLocks noGrp="1"/>
          </p:cNvSpPr>
          <p:nvPr>
            <p:ph type="dt" sz="half" idx="10"/>
          </p:nvPr>
        </p:nvSpPr>
        <p:spPr/>
        <p:txBody>
          <a:bodyPr/>
          <a:lstStyle/>
          <a:p>
            <a:r>
              <a:rPr lang="en-US" smtClean="0"/>
              <a:t>12th February 2010</a:t>
            </a:r>
            <a:endParaRPr lang="en-US" dirty="0"/>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229600" cy="1143000"/>
          </a:xfrm>
        </p:spPr>
        <p:txBody>
          <a:bodyPr>
            <a:normAutofit fontScale="90000"/>
          </a:bodyPr>
          <a:lstStyle/>
          <a:p>
            <a:pPr algn="ctr"/>
            <a:r>
              <a:rPr lang="en-GB" dirty="0" smtClean="0"/>
              <a:t>RF (Low level)</a:t>
            </a:r>
            <a:br>
              <a:rPr lang="en-GB" dirty="0" smtClean="0"/>
            </a:br>
            <a:r>
              <a:rPr lang="en-GB" sz="3100" dirty="0" smtClean="0"/>
              <a:t>(BE/RF)</a:t>
            </a:r>
            <a:endParaRPr lang="en-GB" dirty="0" smtClean="0"/>
          </a:p>
        </p:txBody>
      </p:sp>
      <p:sp>
        <p:nvSpPr>
          <p:cNvPr id="3" name="Content Placeholder 2"/>
          <p:cNvSpPr>
            <a:spLocks noGrp="1"/>
          </p:cNvSpPr>
          <p:nvPr>
            <p:ph idx="1"/>
          </p:nvPr>
        </p:nvSpPr>
        <p:spPr>
          <a:xfrm>
            <a:off x="457200" y="1357298"/>
            <a:ext cx="8229600" cy="5000660"/>
          </a:xfrm>
        </p:spPr>
        <p:txBody>
          <a:bodyPr>
            <a:noAutofit/>
          </a:bodyPr>
          <a:lstStyle/>
          <a:p>
            <a:pPr>
              <a:buNone/>
            </a:pPr>
            <a:r>
              <a:rPr lang="en-US" sz="1200" dirty="0" smtClean="0"/>
              <a:t>* The </a:t>
            </a:r>
            <a:r>
              <a:rPr lang="en-US" sz="1200" dirty="0"/>
              <a:t>figures below are in addition to the usual annual budget for maintenance activities.</a:t>
            </a:r>
          </a:p>
          <a:p>
            <a:pPr>
              <a:buNone/>
            </a:pPr>
            <a:r>
              <a:rPr lang="en-US" sz="1200" u="sng" dirty="0" smtClean="0"/>
              <a:t>Requirements to keep the PSB RF System running for 25 years</a:t>
            </a:r>
            <a:endParaRPr lang="en-US" sz="1200" dirty="0" smtClean="0"/>
          </a:p>
          <a:p>
            <a:r>
              <a:rPr lang="en-US" sz="1200" dirty="0" smtClean="0"/>
              <a:t>Renewal </a:t>
            </a:r>
            <a:r>
              <a:rPr lang="en-US" sz="1200" dirty="0"/>
              <a:t>of the pick-up head amplifiers for the phase loop, 1 plus 1 spare per ring or 8 amplifiers in total including power supply, estimated delivery 2013, cost approximately </a:t>
            </a:r>
            <a:r>
              <a:rPr lang="en-US" sz="1200" b="1" i="1" u="sng" dirty="0"/>
              <a:t>25kCHF</a:t>
            </a:r>
            <a:r>
              <a:rPr lang="en-US" sz="1200" dirty="0"/>
              <a:t>.</a:t>
            </a:r>
          </a:p>
          <a:p>
            <a:r>
              <a:rPr lang="en-US" sz="1200" dirty="0"/>
              <a:t>The cabling may need to be renewed due to the increased radiation with the higher beam intensities from LINAC 4, i.e. probably 16 coax cables or 8 twisted pairs and 8 power cables from the head amplifiers to the BOR.</a:t>
            </a:r>
          </a:p>
          <a:p>
            <a:r>
              <a:rPr lang="en-US" sz="1200" dirty="0"/>
              <a:t>The renewal of PSB beam control (including spares), is a project that is underway and estimated to be delivered in 2013 for </a:t>
            </a:r>
            <a:r>
              <a:rPr lang="en-US" sz="1200" b="1" i="1" u="sng" dirty="0"/>
              <a:t>450kCHF</a:t>
            </a:r>
            <a:r>
              <a:rPr lang="en-US" sz="1200" dirty="0"/>
              <a:t> from the currently agreed consolidation budget. This will not include control of the cavity tuning or voltage loops, so if this is required due to cavity changes, additional money and manpower would need to be added.</a:t>
            </a:r>
          </a:p>
          <a:p>
            <a:r>
              <a:rPr lang="en-US" sz="1200" dirty="0"/>
              <a:t>It would be estimated that a further consolidation of the PSB beam control would be required after 12-15 years of operation, with a cost estimation of </a:t>
            </a:r>
            <a:r>
              <a:rPr lang="en-US" sz="1200" b="1" i="1" u="sng" dirty="0"/>
              <a:t>500kCHF</a:t>
            </a:r>
            <a:r>
              <a:rPr lang="en-US" sz="1200" dirty="0"/>
              <a:t>.  </a:t>
            </a:r>
          </a:p>
          <a:p>
            <a:pPr>
              <a:buNone/>
            </a:pPr>
            <a:r>
              <a:rPr lang="en-US" sz="1200" dirty="0"/>
              <a:t> </a:t>
            </a:r>
            <a:endParaRPr lang="en-US" sz="100" dirty="0"/>
          </a:p>
          <a:p>
            <a:pPr>
              <a:buNone/>
            </a:pPr>
            <a:r>
              <a:rPr lang="en-US" sz="1200" u="sng" dirty="0"/>
              <a:t>Requirements to keep the PSB Transverse Damper System running for 25 years</a:t>
            </a:r>
            <a:endParaRPr lang="en-US" sz="1200" dirty="0"/>
          </a:p>
          <a:p>
            <a:r>
              <a:rPr lang="en-US" sz="1200" dirty="0"/>
              <a:t>Renewal of the pick-up head amplifiers and power supplies for the H&amp;V systems in each ring, i.e. 16 amplifiers plus 8 spares, delivery for 2013 at a cost of approximately </a:t>
            </a:r>
            <a:r>
              <a:rPr lang="en-US" sz="1200" b="1" i="1" u="sng" dirty="0"/>
              <a:t>25kCHF</a:t>
            </a:r>
            <a:r>
              <a:rPr lang="en-US" sz="1200" dirty="0"/>
              <a:t>, unless a similar amplifier to that used for the phase loop above is suitable, when this cost could be reduced.</a:t>
            </a:r>
          </a:p>
          <a:p>
            <a:r>
              <a:rPr lang="en-US" sz="1200" dirty="0"/>
              <a:t>Renewal of the PSB Transverse Damper System:</a:t>
            </a:r>
          </a:p>
          <a:p>
            <a:r>
              <a:rPr lang="en-GB" sz="1200" dirty="0"/>
              <a:t>4 VME crates :  32 k</a:t>
            </a:r>
            <a:r>
              <a:rPr lang="en-US" sz="1200" dirty="0"/>
              <a:t>CHF, </a:t>
            </a:r>
            <a:r>
              <a:rPr lang="en-GB" sz="1200" dirty="0"/>
              <a:t>4 Power PCs : 40 k</a:t>
            </a:r>
            <a:r>
              <a:rPr lang="en-US" sz="1200" dirty="0"/>
              <a:t>CHF, </a:t>
            </a:r>
            <a:r>
              <a:rPr lang="en-GB" sz="1200" dirty="0"/>
              <a:t>8 mother boards + 2 spares = 10 boards: 20 k</a:t>
            </a:r>
            <a:r>
              <a:rPr lang="en-US" sz="1200" dirty="0"/>
              <a:t>CHF</a:t>
            </a:r>
          </a:p>
          <a:p>
            <a:r>
              <a:rPr lang="en-GB" sz="1200" dirty="0"/>
              <a:t>Design office: 15 k</a:t>
            </a:r>
            <a:r>
              <a:rPr lang="en-US" sz="1200" dirty="0"/>
              <a:t>CHF</a:t>
            </a:r>
            <a:r>
              <a:rPr lang="en-GB" sz="1200" dirty="0"/>
              <a:t> (shared with all 1TFBs, and TFBs for other machines)</a:t>
            </a:r>
            <a:endParaRPr lang="en-US" sz="1200" dirty="0"/>
          </a:p>
          <a:p>
            <a:r>
              <a:rPr lang="en-GB" sz="1200" dirty="0"/>
              <a:t>8 new power amplifier + power loads + PLC control + renewal of the water cooling system = 380 k</a:t>
            </a:r>
            <a:r>
              <a:rPr lang="en-US" sz="1200" dirty="0"/>
              <a:t>CHF</a:t>
            </a:r>
          </a:p>
          <a:p>
            <a:r>
              <a:rPr lang="en-GB" sz="1200" b="1" i="1" u="sng" dirty="0"/>
              <a:t>Total: 500 k</a:t>
            </a:r>
            <a:r>
              <a:rPr lang="en-US" sz="1200" b="1" i="1" u="sng" dirty="0"/>
              <a:t>CHF</a:t>
            </a:r>
            <a:endParaRPr lang="en-US" sz="1200" dirty="0"/>
          </a:p>
          <a:p>
            <a:pPr>
              <a:buNone/>
            </a:pPr>
            <a:r>
              <a:rPr lang="en-GB" sz="1200" dirty="0"/>
              <a:t> </a:t>
            </a:r>
            <a:endParaRPr lang="en-US" sz="1200" dirty="0"/>
          </a:p>
          <a:p>
            <a:r>
              <a:rPr lang="en-US" sz="1200" dirty="0"/>
              <a:t>It would be estimated that a further consolidation of PSB Transverse Damper would be required after 12-15 years of operation, with a cost estimation of </a:t>
            </a:r>
            <a:r>
              <a:rPr lang="en-US" sz="1200" b="1" i="1" u="sng" dirty="0"/>
              <a:t>500kCHF</a:t>
            </a:r>
            <a:r>
              <a:rPr lang="en-US" sz="1200" dirty="0"/>
              <a:t>.</a:t>
            </a:r>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t>RF (High level)</a:t>
            </a:r>
            <a:br>
              <a:rPr lang="en-GB" dirty="0" smtClean="0"/>
            </a:br>
            <a:r>
              <a:rPr lang="en-GB" sz="3100" dirty="0" smtClean="0"/>
              <a:t>(BE/RF)</a:t>
            </a:r>
            <a:endParaRPr lang="en-GB" dirty="0" smtClean="0"/>
          </a:p>
        </p:txBody>
      </p:sp>
      <p:sp>
        <p:nvSpPr>
          <p:cNvPr id="3" name="Content Placeholder 2"/>
          <p:cNvSpPr>
            <a:spLocks noGrp="1"/>
          </p:cNvSpPr>
          <p:nvPr>
            <p:ph idx="1"/>
          </p:nvPr>
        </p:nvSpPr>
        <p:spPr/>
        <p:txBody>
          <a:bodyPr>
            <a:normAutofit fontScale="92500"/>
          </a:bodyPr>
          <a:lstStyle/>
          <a:p>
            <a:r>
              <a:rPr lang="en-US" sz="2400" dirty="0"/>
              <a:t>Reconstruction of the </a:t>
            </a:r>
            <a:r>
              <a:rPr lang="en-US" sz="2400" dirty="0" smtClean="0"/>
              <a:t>C04 </a:t>
            </a:r>
            <a:r>
              <a:rPr lang="en-US" sz="2400" dirty="0"/>
              <a:t>RF system going from air cooled to water cooled system and including new HV power supplies, tuning supplies, interlocks and </a:t>
            </a:r>
            <a:r>
              <a:rPr lang="en-US" sz="2400" dirty="0" smtClean="0"/>
              <a:t>servos: </a:t>
            </a:r>
            <a:r>
              <a:rPr lang="en-US" sz="2400" b="1" dirty="0" smtClean="0"/>
              <a:t>7 MCHF</a:t>
            </a:r>
          </a:p>
          <a:p>
            <a:endParaRPr lang="en-US" sz="2400" dirty="0"/>
          </a:p>
          <a:p>
            <a:r>
              <a:rPr lang="en-US" sz="2400" dirty="0"/>
              <a:t>Partial reconstruction of the </a:t>
            </a:r>
            <a:r>
              <a:rPr lang="en-US" sz="2400" dirty="0" smtClean="0"/>
              <a:t>C02 </a:t>
            </a:r>
            <a:r>
              <a:rPr lang="en-US" sz="2400" dirty="0"/>
              <a:t>system, including HV power supplies, tuning supplies, interlocks and </a:t>
            </a:r>
            <a:r>
              <a:rPr lang="en-US" sz="2400" dirty="0" smtClean="0"/>
              <a:t>servos: </a:t>
            </a:r>
            <a:r>
              <a:rPr lang="en-US" sz="2400" b="1" dirty="0" smtClean="0"/>
              <a:t>2.4 MCHF</a:t>
            </a:r>
          </a:p>
          <a:p>
            <a:endParaRPr lang="en-US" sz="2400" dirty="0"/>
          </a:p>
          <a:p>
            <a:r>
              <a:rPr lang="en-US" sz="2400" dirty="0"/>
              <a:t>Partial reconstruction of the C16 system, including HV power supplies, tuning supplies, interlocks and </a:t>
            </a:r>
            <a:r>
              <a:rPr lang="en-US" sz="2400" dirty="0" smtClean="0"/>
              <a:t>servos: </a:t>
            </a:r>
            <a:r>
              <a:rPr lang="en-US" sz="2400" b="1" dirty="0" smtClean="0"/>
              <a:t>2.4 MCHF</a:t>
            </a:r>
          </a:p>
          <a:p>
            <a:endParaRPr lang="en-US" sz="2400" dirty="0"/>
          </a:p>
          <a:p>
            <a:r>
              <a:rPr lang="en-US" sz="2400" dirty="0"/>
              <a:t>Cabling renewal due to radiation damage </a:t>
            </a:r>
            <a:r>
              <a:rPr lang="en-US" sz="2400" dirty="0" smtClean="0"/>
              <a:t>(?): </a:t>
            </a:r>
            <a:r>
              <a:rPr lang="en-US" sz="2400" b="1" dirty="0" smtClean="0"/>
              <a:t>1 MCHF</a:t>
            </a:r>
            <a:endParaRPr lang="en-US" sz="2400" dirty="0"/>
          </a:p>
        </p:txBody>
      </p:sp>
      <p:sp>
        <p:nvSpPr>
          <p:cNvPr id="4" name="Date Placeholder 3"/>
          <p:cNvSpPr>
            <a:spLocks noGrp="1"/>
          </p:cNvSpPr>
          <p:nvPr>
            <p:ph type="dt" sz="half" idx="10"/>
          </p:nvPr>
        </p:nvSpPr>
        <p:spPr/>
        <p:txBody>
          <a:bodyPr/>
          <a:lstStyle/>
          <a:p>
            <a:r>
              <a:rPr lang="en-US" smtClean="0"/>
              <a:t>12th February 2010</a:t>
            </a:r>
            <a:endParaRPr lang="en-US"/>
          </a:p>
        </p:txBody>
      </p:sp>
      <p:sp>
        <p:nvSpPr>
          <p:cNvPr id="6" name="Footer Placeholder 5"/>
          <p:cNvSpPr>
            <a:spLocks noGrp="1"/>
          </p:cNvSpPr>
          <p:nvPr>
            <p:ph type="ftr" sz="quarter" idx="11"/>
          </p:nvPr>
        </p:nvSpPr>
        <p:spPr/>
        <p:txBody>
          <a:bodyPr/>
          <a:lstStyle/>
          <a:p>
            <a:pPr algn="ctr"/>
            <a:r>
              <a:rPr lang="en-US" dirty="0" smtClean="0"/>
              <a:t>David Mcfarlane EN-MEF-ABA</a:t>
            </a:r>
            <a:endParaRPr lang="en-US" dirty="0"/>
          </a:p>
        </p:txBody>
      </p:sp>
      <p:sp>
        <p:nvSpPr>
          <p:cNvPr id="5" name="Slide Number Placeholder 4"/>
          <p:cNvSpPr>
            <a:spLocks noGrp="1"/>
          </p:cNvSpPr>
          <p:nvPr>
            <p:ph type="sldNum" sz="quarter" idx="12"/>
          </p:nvPr>
        </p:nvSpPr>
        <p:spPr/>
        <p:txBody>
          <a:bodyPr/>
          <a:lstStyle/>
          <a:p>
            <a:fld id="{23F8F524-B7F1-4410-B4B6-7AF8888C8A81}"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7488</TotalTime>
  <Words>1464</Words>
  <Application>Microsoft Office PowerPoint</Application>
  <PresentationFormat>On-screen Show (4:3)</PresentationFormat>
  <Paragraphs>373</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How to ensure reliable PSB operation for the next 25 years</vt:lpstr>
      <vt:lpstr>History of Booster</vt:lpstr>
      <vt:lpstr>Areas covered</vt:lpstr>
      <vt:lpstr>Electrical Power Converters (TE/EPC)</vt:lpstr>
      <vt:lpstr>Septum / Kickers (TE/ABT)</vt:lpstr>
      <vt:lpstr>Magnets (TE/MSC)</vt:lpstr>
      <vt:lpstr>Magnet Interlock (TE/MPE)</vt:lpstr>
      <vt:lpstr>RF (Low level) (BE/RF)</vt:lpstr>
      <vt:lpstr>RF (High level) (BE/RF)</vt:lpstr>
      <vt:lpstr>Cabling</vt:lpstr>
      <vt:lpstr>Cooling &amp; Ventilation (EN/CV)</vt:lpstr>
      <vt:lpstr>Instrumentation (BE/BI)</vt:lpstr>
      <vt:lpstr>Vacuum (TE/VSC)</vt:lpstr>
      <vt:lpstr>Source Targets &amp; Interactions (EN/STI)</vt:lpstr>
      <vt:lpstr>General Infrastructure</vt:lpstr>
      <vt:lpstr>Final Thoughts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jocksoft</dc:creator>
  <cp:lastModifiedBy>jocksoft</cp:lastModifiedBy>
  <cp:revision>108</cp:revision>
  <dcterms:created xsi:type="dcterms:W3CDTF">2010-02-02T08:43:05Z</dcterms:created>
  <dcterms:modified xsi:type="dcterms:W3CDTF">2010-02-11T15:17:42Z</dcterms:modified>
</cp:coreProperties>
</file>