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2" r:id="rId3"/>
    <p:sldId id="345" r:id="rId4"/>
    <p:sldId id="346" r:id="rId5"/>
    <p:sldId id="347" r:id="rId6"/>
    <p:sldId id="343" r:id="rId7"/>
    <p:sldId id="348" r:id="rId8"/>
    <p:sldId id="349" r:id="rId9"/>
    <p:sldId id="350" r:id="rId10"/>
    <p:sldId id="351" r:id="rId11"/>
    <p:sldId id="344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0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6633"/>
    <a:srgbClr val="71BB96"/>
    <a:srgbClr val="002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82446" autoAdjust="0"/>
  </p:normalViewPr>
  <p:slideViewPr>
    <p:cSldViewPr>
      <p:cViewPr varScale="1">
        <p:scale>
          <a:sx n="89" d="100"/>
          <a:sy n="89" d="100"/>
        </p:scale>
        <p:origin x="-15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09CBC1BF-FD06-4F3A-AC8F-2A8E6232AB87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 dirty="0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1DCDD007-86FA-4002-BE2A-8A54C9B343D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Introduction</a:t>
            </a:r>
            <a:r>
              <a:rPr lang="en-GB" baseline="0" smtClean="0"/>
              <a:t> to the </a:t>
            </a:r>
            <a:r>
              <a:rPr lang="en-GB" baseline="0" dirty="0" smtClean="0"/>
              <a:t>renovation project of the high level control system of the CERN PS complex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DD007-86FA-4002-BE2A-8A54C9B343D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* Reduce effort duplication: Homogenise the solutions deployed across the accelerator complex. Reduce the number of specific applications needed by providing high-level services.</a:t>
            </a:r>
          </a:p>
          <a:p>
            <a:r>
              <a:rPr lang="en-GB" dirty="0" smtClean="0"/>
              <a:t>* Reduce maintenance cost: Suppress remaining 30+ X-Motif applications.</a:t>
            </a:r>
            <a:r>
              <a:rPr lang="en-GB" baseline="0" dirty="0" smtClean="0"/>
              <a:t> </a:t>
            </a:r>
            <a:r>
              <a:rPr lang="en-GB" dirty="0" smtClean="0"/>
              <a:t>Renovate &amp; redefine some (obscure) PS specific parts.</a:t>
            </a:r>
          </a:p>
          <a:p>
            <a:r>
              <a:rPr lang="en-GB" dirty="0" smtClean="0"/>
              <a:t>* Improve Controls system performance: Tackle the performance, scalability and reliability problems experienced in the PS complex. Provide sound technical solutions to common problems badly handle due to architecture limitations.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DD007-86FA-4002-BE2A-8A54C9B343D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DD007-86FA-4002-BE2A-8A54C9B343D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(no 25% free RAM)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DD007-86FA-4002-BE2A-8A54C9B343D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 dirty="0" smtClean="0"/>
          </a:p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5FBDED-91D0-4A57-92FC-6321E2FECE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2CA2B05-1326-46BD-B4D2-EC41CC4805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DEAB-2487-460A-A3A6-19EE32564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73E8-A5F2-4EC2-B997-C430B75F4C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07167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400" baseline="0">
                <a:solidFill>
                  <a:schemeClr val="tx2"/>
                </a:solidFill>
              </a:defRPr>
            </a:lvl1pPr>
          </a:lstStyle>
          <a:p>
            <a:fld id="{261F20BE-B35B-4B62-9B2B-D6A6A5BC49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8596" y="6285390"/>
            <a:ext cx="7181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10-02-2010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8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99804"/>
            <a:ext cx="8305800" cy="872204"/>
          </a:xfrm>
        </p:spPr>
        <p:txBody>
          <a:bodyPr/>
          <a:lstStyle/>
          <a:p>
            <a:r>
              <a:rPr lang="en-GB" sz="2000" dirty="0" smtClean="0"/>
              <a:t>S. Deghaye</a:t>
            </a:r>
          </a:p>
          <a:p>
            <a:r>
              <a:rPr lang="en-US" sz="2000" dirty="0" smtClean="0"/>
              <a:t>IEFC Workshop 2010</a:t>
            </a:r>
            <a:endParaRPr lang="en-US" sz="2000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and Plans for InCA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1671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1"/>
          <p:cNvSpPr txBox="1">
            <a:spLocks/>
          </p:cNvSpPr>
          <p:nvPr/>
        </p:nvSpPr>
        <p:spPr>
          <a:xfrm>
            <a:off x="457200" y="1524000"/>
            <a:ext cx="8229600" cy="2190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Preparation from May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Ready to operate in July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in LEIR – Results?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1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7146"/>
              <a:ext cx="5853373" cy="3290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3857652" cy="2308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9058" y="0"/>
              <a:ext cx="4972053" cy="188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428868"/>
              <a:ext cx="3881441" cy="2390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53816" y="1928802"/>
              <a:ext cx="2390184" cy="3905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4282" y="2214555"/>
              <a:ext cx="6929486" cy="12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14744" y="1714488"/>
              <a:ext cx="3143272" cy="968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3286124"/>
              <a:ext cx="3573329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929059" y="4310057"/>
              <a:ext cx="4929222" cy="2482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928794" y="2786058"/>
              <a:ext cx="3648075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406044" y="0"/>
              <a:ext cx="5737956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1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857356" y="4643446"/>
              <a:ext cx="6943745" cy="970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Content Placeholder 1"/>
          <p:cNvSpPr txBox="1">
            <a:spLocks/>
          </p:cNvSpPr>
          <p:nvPr/>
        </p:nvSpPr>
        <p:spPr>
          <a:xfrm>
            <a:off x="457200" y="3071810"/>
            <a:ext cx="8229600" cy="34290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Good feedback from OP/ABP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Know where to improve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Quote from OP representative during the InCA day’09: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“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LEIR Controls in good shape.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Thank you to the INCA team for its availability and its reactivity”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6633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What is InCA?</a:t>
            </a:r>
          </a:p>
          <a:p>
            <a:pPr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What happened in 2009?</a:t>
            </a:r>
          </a:p>
          <a:p>
            <a:pPr lvl="1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MDs’ results</a:t>
            </a:r>
          </a:p>
          <a:p>
            <a:pPr lvl="1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Deployment in LEIR</a:t>
            </a:r>
          </a:p>
          <a:p>
            <a:r>
              <a:rPr lang="en-GB" dirty="0" smtClean="0"/>
              <a:t>What will happen in 2010? </a:t>
            </a:r>
          </a:p>
          <a:p>
            <a:pPr lvl="1"/>
            <a:r>
              <a:rPr lang="en-GB" dirty="0" smtClean="0"/>
              <a:t>PS deployment</a:t>
            </a:r>
          </a:p>
          <a:p>
            <a:pPr lvl="2"/>
            <a:r>
              <a:rPr lang="en-GB" dirty="0" smtClean="0"/>
              <a:t>Setup &amp; planning</a:t>
            </a:r>
          </a:p>
          <a:p>
            <a:pPr lvl="2"/>
            <a:r>
              <a:rPr lang="en-GB" dirty="0" smtClean="0"/>
              <a:t>Preparation (MD, OP applications)</a:t>
            </a:r>
          </a:p>
          <a:p>
            <a:pPr lvl="2"/>
            <a:r>
              <a:rPr lang="en-GB" dirty="0" smtClean="0"/>
              <a:t>Support Organisation</a:t>
            </a:r>
          </a:p>
          <a:p>
            <a:pPr lvl="2"/>
            <a:r>
              <a:rPr lang="en-GB" dirty="0" smtClean="0"/>
              <a:t>Advantages (e.g. increase  number of contexts)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Same setup as in LEIR + YASP for beam steering</a:t>
            </a:r>
          </a:p>
          <a:p>
            <a:pPr lvl="1"/>
            <a:r>
              <a:rPr lang="en-GB" dirty="0" smtClean="0"/>
              <a:t>Acquisitions done in 2-tier</a:t>
            </a:r>
          </a:p>
          <a:p>
            <a:pPr lvl="1"/>
            <a:r>
              <a:rPr lang="en-GB" dirty="0" smtClean="0"/>
              <a:t>Old status algorithm used on the workstation</a:t>
            </a:r>
          </a:p>
          <a:p>
            <a:pPr lvl="1"/>
            <a:r>
              <a:rPr lang="en-GB" dirty="0" smtClean="0"/>
              <a:t>Direct DB access</a:t>
            </a:r>
          </a:p>
          <a:p>
            <a:r>
              <a:rPr lang="en-GB" dirty="0" smtClean="0"/>
              <a:t>Three tentative dates (LHC technical stop):</a:t>
            </a:r>
          </a:p>
          <a:p>
            <a:pPr lvl="1"/>
            <a:r>
              <a:rPr lang="en-GB" dirty="0" smtClean="0"/>
              <a:t>Week 26 (28-06-2010)</a:t>
            </a:r>
          </a:p>
          <a:p>
            <a:pPr lvl="1"/>
            <a:r>
              <a:rPr lang="en-GB" dirty="0" smtClean="0"/>
              <a:t>Week 30 (26-07-2010)</a:t>
            </a:r>
          </a:p>
          <a:p>
            <a:pPr lvl="1"/>
            <a:r>
              <a:rPr lang="en-GB" dirty="0" smtClean="0"/>
              <a:t>Week 35 (30-08-2010)</a:t>
            </a:r>
          </a:p>
          <a:p>
            <a:r>
              <a:rPr lang="en-GB" dirty="0" smtClean="0"/>
              <a:t>2-day MD (week 17) to assess the readiness and decide on the release date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deployment: Setup &amp; Planning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1524000"/>
            <a:ext cx="8572560" cy="4572000"/>
          </a:xfrm>
        </p:spPr>
        <p:txBody>
          <a:bodyPr>
            <a:normAutofit/>
          </a:bodyPr>
          <a:lstStyle/>
          <a:p>
            <a:r>
              <a:rPr lang="en-GB" dirty="0" smtClean="0"/>
              <a:t>Before the MD in April:</a:t>
            </a:r>
            <a:endParaRPr lang="en-US" dirty="0" smtClean="0"/>
          </a:p>
          <a:p>
            <a:pPr lvl="1"/>
            <a:r>
              <a:rPr lang="en-GB" dirty="0" smtClean="0"/>
              <a:t>DB preparation (cycles, parameters) - 90% to be done</a:t>
            </a:r>
          </a:p>
          <a:p>
            <a:pPr lvl="1"/>
            <a:r>
              <a:rPr lang="en-GB" dirty="0" smtClean="0"/>
              <a:t>Solution for </a:t>
            </a:r>
            <a:r>
              <a:rPr lang="en-GB" dirty="0" err="1" smtClean="0"/>
              <a:t>XMotif</a:t>
            </a:r>
            <a:r>
              <a:rPr lang="en-GB" dirty="0" smtClean="0"/>
              <a:t> applications in place</a:t>
            </a:r>
          </a:p>
          <a:p>
            <a:pPr lvl="1"/>
            <a:r>
              <a:rPr lang="en-GB" dirty="0" err="1" smtClean="0"/>
              <a:t>InCAification</a:t>
            </a:r>
            <a:r>
              <a:rPr lang="en-GB" dirty="0" smtClean="0"/>
              <a:t> of the Java applications - 80% to be done</a:t>
            </a:r>
          </a:p>
          <a:p>
            <a:r>
              <a:rPr lang="en-GB" dirty="0" smtClean="0"/>
              <a:t>Before the release date:</a:t>
            </a:r>
          </a:p>
          <a:p>
            <a:pPr lvl="1"/>
            <a:r>
              <a:rPr lang="en-GB" dirty="0" smtClean="0"/>
              <a:t>OP Training to the new concepts (YASP, resident cycles, Settings DB...)</a:t>
            </a:r>
          </a:p>
          <a:p>
            <a:pPr lvl="1"/>
            <a:r>
              <a:rPr lang="en-GB" dirty="0" smtClean="0"/>
              <a:t>Support team operational</a:t>
            </a:r>
          </a:p>
          <a:p>
            <a:pPr lvl="1"/>
            <a:r>
              <a:rPr lang="en-GB" dirty="0" smtClean="0"/>
              <a:t>Expert/OP training in InCA troubleshooting</a:t>
            </a:r>
          </a:p>
          <a:p>
            <a:pPr lvl="1"/>
            <a:r>
              <a:rPr lang="en-GB" dirty="0" err="1" smtClean="0"/>
              <a:t>InCAified</a:t>
            </a:r>
            <a:r>
              <a:rPr lang="en-GB" dirty="0" smtClean="0"/>
              <a:t> environment i.e. InCA applications in CCM...</a:t>
            </a:r>
          </a:p>
          <a:p>
            <a:pPr lvl="1"/>
            <a:r>
              <a:rPr lang="en-GB" dirty="0" smtClean="0"/>
              <a:t>Monitoring infrastructure (DIAMON)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deployment - Preparation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524000"/>
            <a:ext cx="8501122" cy="4572000"/>
          </a:xfrm>
        </p:spPr>
        <p:txBody>
          <a:bodyPr/>
          <a:lstStyle/>
          <a:p>
            <a:r>
              <a:rPr lang="en-GB" dirty="0" smtClean="0"/>
              <a:t>Very important topic.</a:t>
            </a:r>
          </a:p>
          <a:p>
            <a:r>
              <a:rPr lang="en-GB" dirty="0" smtClean="0"/>
              <a:t>3-step response:</a:t>
            </a:r>
          </a:p>
          <a:p>
            <a:pPr lvl="1"/>
            <a:r>
              <a:rPr lang="en-GB" dirty="0" smtClean="0"/>
              <a:t>Troubleshooting guide for OP</a:t>
            </a:r>
            <a:endParaRPr lang="en-US" dirty="0" smtClean="0"/>
          </a:p>
          <a:p>
            <a:pPr lvl="1"/>
            <a:r>
              <a:rPr lang="en-GB" dirty="0" smtClean="0"/>
              <a:t>Expert support team reachable 24/7 on a fix phone no</a:t>
            </a:r>
          </a:p>
          <a:p>
            <a:pPr lvl="1"/>
            <a:r>
              <a:rPr lang="en-GB" dirty="0" smtClean="0"/>
              <a:t>Fall-back solution ready in case of big troubles</a:t>
            </a:r>
          </a:p>
          <a:p>
            <a:r>
              <a:rPr lang="en-GB" dirty="0" smtClean="0"/>
              <a:t>Presence in the CCC during working hours for the 1</a:t>
            </a:r>
            <a:r>
              <a:rPr lang="en-GB" baseline="30000" dirty="0" smtClean="0"/>
              <a:t>st</a:t>
            </a:r>
            <a:r>
              <a:rPr lang="en-GB" dirty="0" smtClean="0"/>
              <a:t> weeks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deployment - Support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Immediately:</a:t>
            </a:r>
          </a:p>
          <a:p>
            <a:pPr lvl="1"/>
            <a:r>
              <a:rPr lang="en-GB" dirty="0" smtClean="0"/>
              <a:t>Quite transparent as seen in LEIR</a:t>
            </a:r>
          </a:p>
          <a:p>
            <a:pPr lvl="1"/>
            <a:r>
              <a:rPr lang="en-GB" dirty="0" smtClean="0"/>
              <a:t>Settings history</a:t>
            </a:r>
          </a:p>
          <a:p>
            <a:pPr lvl="1"/>
            <a:r>
              <a:rPr lang="en-GB" dirty="0" smtClean="0"/>
              <a:t>Much faster archiving</a:t>
            </a:r>
          </a:p>
          <a:p>
            <a:pPr lvl="1"/>
            <a:r>
              <a:rPr lang="en-GB" dirty="0" smtClean="0"/>
              <a:t>YASP for beam steering + optics for other applications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 smtClean="0"/>
              <a:t>FunctionEditor</a:t>
            </a:r>
            <a:endParaRPr lang="en-GB" dirty="0" smtClean="0"/>
          </a:p>
          <a:p>
            <a:pPr lvl="1"/>
            <a:r>
              <a:rPr lang="en-GB" dirty="0" smtClean="0"/>
              <a:t>More contexts than users</a:t>
            </a:r>
          </a:p>
          <a:p>
            <a:r>
              <a:rPr lang="en-GB" dirty="0" smtClean="0"/>
              <a:t>Later:</a:t>
            </a:r>
          </a:p>
          <a:p>
            <a:pPr lvl="1"/>
            <a:r>
              <a:rPr lang="en-GB" dirty="0" smtClean="0"/>
              <a:t>Less load on the FECs, the CCC workstations and the DB</a:t>
            </a:r>
          </a:p>
          <a:p>
            <a:pPr lvl="1"/>
            <a:r>
              <a:rPr lang="en-GB" dirty="0" smtClean="0"/>
              <a:t>Quicker start-up for popular working sets</a:t>
            </a:r>
          </a:p>
          <a:p>
            <a:pPr lvl="1"/>
            <a:r>
              <a:rPr lang="en-GB" dirty="0" smtClean="0"/>
              <a:t>Virtual parameters in control &amp; acquisition</a:t>
            </a:r>
          </a:p>
          <a:p>
            <a:pPr lvl="1"/>
            <a:r>
              <a:rPr lang="en-GB" dirty="0" smtClean="0"/>
              <a:t>...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deployment - Advantages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Limited number of users – 24 in the PS Complex</a:t>
            </a:r>
          </a:p>
          <a:p>
            <a:r>
              <a:rPr lang="en-GB" dirty="0" smtClean="0"/>
              <a:t>More is needed as more beams are produced on a regular basis</a:t>
            </a:r>
          </a:p>
          <a:p>
            <a:r>
              <a:rPr lang="en-GB" dirty="0" smtClean="0"/>
              <a:t>At a given moment, there are never 24 users programmed in the central timing sequences</a:t>
            </a:r>
          </a:p>
          <a:p>
            <a:r>
              <a:rPr lang="en-GB" dirty="0" smtClean="0"/>
              <a:t>Two solutions:</a:t>
            </a:r>
          </a:p>
          <a:p>
            <a:pPr lvl="1"/>
            <a:r>
              <a:rPr lang="en-GB" dirty="0" smtClean="0"/>
              <a:t>Increase the number of users in the FECs</a:t>
            </a:r>
          </a:p>
          <a:p>
            <a:pPr marL="1004888" lvl="2">
              <a:buNone/>
            </a:pPr>
            <a:r>
              <a:rPr lang="en-GB" dirty="0" smtClean="0">
                <a:sym typeface="Wingdings" pitchFamily="2" charset="2"/>
              </a:rPr>
              <a:t>Not realistic in the short term.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InCA solution</a:t>
            </a:r>
          </a:p>
          <a:p>
            <a:pPr marL="1004888" lvl="2">
              <a:buNone/>
            </a:pPr>
            <a:r>
              <a:rPr lang="en-GB" dirty="0" smtClean="0">
                <a:sym typeface="Wingdings" pitchFamily="2" charset="2"/>
              </a:rPr>
              <a:t> Available in the PS in 2010, in the PSB in 2011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Limitation of the number of users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043890" cy="45720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Some pieces of hardware have the 24 in hard</a:t>
            </a:r>
          </a:p>
          <a:p>
            <a:pPr lvl="1"/>
            <a:r>
              <a:rPr lang="en-GB" dirty="0" smtClean="0"/>
              <a:t>Need to renovate the installations </a:t>
            </a:r>
            <a:r>
              <a:rPr lang="en-GB" dirty="0" smtClean="0">
                <a:sym typeface="Wingdings" pitchFamily="2" charset="2"/>
              </a:rPr>
              <a:t> need a long </a:t>
            </a:r>
            <a:r>
              <a:rPr lang="en-GB" dirty="0" smtClean="0">
                <a:sym typeface="Wingdings" pitchFamily="2" charset="2"/>
              </a:rPr>
              <a:t>shutdown + money.</a:t>
            </a:r>
            <a:endParaRPr lang="en-GB" dirty="0" smtClean="0"/>
          </a:p>
          <a:p>
            <a:r>
              <a:rPr lang="en-GB" dirty="0" smtClean="0"/>
              <a:t>GM classes: Difficult to asses how tight to 24 they are</a:t>
            </a:r>
          </a:p>
          <a:p>
            <a:pPr lvl="1"/>
            <a:r>
              <a:rPr lang="en-GB" dirty="0" smtClean="0"/>
              <a:t>Effort with little future as GM is replaced by </a:t>
            </a:r>
            <a:r>
              <a:rPr lang="en-GB" dirty="0" smtClean="0"/>
              <a:t>FESA</a:t>
            </a:r>
          </a:p>
          <a:p>
            <a:pPr lvl="1"/>
            <a:r>
              <a:rPr lang="en-GB" dirty="0" smtClean="0"/>
              <a:t>Memory problem in some FECs</a:t>
            </a:r>
            <a:endParaRPr lang="en-GB" dirty="0" smtClean="0"/>
          </a:p>
          <a:p>
            <a:r>
              <a:rPr lang="en-GB" dirty="0" err="1" smtClean="0"/>
              <a:t>XMotif</a:t>
            </a:r>
            <a:r>
              <a:rPr lang="en-GB" dirty="0" smtClean="0"/>
              <a:t> applications: how many times 24 has been hard-coded?</a:t>
            </a:r>
          </a:p>
          <a:p>
            <a:pPr lvl="1"/>
            <a:r>
              <a:rPr lang="en-GB" dirty="0" smtClean="0"/>
              <a:t>Effort with little future as </a:t>
            </a:r>
            <a:r>
              <a:rPr lang="en-GB" dirty="0" err="1" smtClean="0"/>
              <a:t>XMotif</a:t>
            </a:r>
            <a:r>
              <a:rPr lang="en-GB" dirty="0" smtClean="0"/>
              <a:t> is replaced by Java</a:t>
            </a:r>
          </a:p>
          <a:p>
            <a:r>
              <a:rPr lang="en-GB" dirty="0" smtClean="0"/>
              <a:t>For both cases, tricky to find all the occurrences </a:t>
            </a:r>
            <a:r>
              <a:rPr lang="en-GB" dirty="0" smtClean="0">
                <a:sym typeface="Wingdings" pitchFamily="2" charset="2"/>
              </a:rPr>
              <a:t> High risk of failure (always at the wrong time)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 at low-level –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 smtClean="0"/>
              <a:t>Status and Plans for InCA</a:t>
            </a:r>
            <a:endParaRPr lang="en-US" dirty="0" smtClean="0"/>
          </a:p>
          <a:p>
            <a:r>
              <a:rPr lang="en-GB" dirty="0" smtClean="0"/>
              <a:t>S. Deghaye – </a:t>
            </a:r>
            <a:r>
              <a:rPr lang="en-US" dirty="0" smtClean="0"/>
              <a:t>IEFC Workshop 2010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 of Context – Cycle for the PS.</a:t>
            </a:r>
          </a:p>
          <a:p>
            <a:r>
              <a:rPr lang="en-GB" dirty="0" smtClean="0"/>
              <a:t>The Context:</a:t>
            </a:r>
          </a:p>
          <a:p>
            <a:pPr lvl="1"/>
            <a:r>
              <a:rPr lang="en-GB" dirty="0" smtClean="0"/>
              <a:t>are always in the DB</a:t>
            </a:r>
          </a:p>
          <a:p>
            <a:pPr lvl="1"/>
            <a:r>
              <a:rPr lang="en-GB" dirty="0" smtClean="0"/>
              <a:t>can be made resident i.e. linked to a timing user</a:t>
            </a:r>
          </a:p>
          <a:p>
            <a:pPr lvl="1"/>
            <a:r>
              <a:rPr lang="en-GB" dirty="0" smtClean="0"/>
              <a:t>can be made non-resident in no time</a:t>
            </a:r>
          </a:p>
          <a:p>
            <a:endParaRPr lang="en-US" dirty="0"/>
          </a:p>
        </p:txBody>
      </p:sp>
      <p:pic>
        <p:nvPicPr>
          <p:cNvPr id="9" name="Picture 8" descr="resident1.PNG"/>
          <p:cNvPicPr>
            <a:picLocks noChangeAspect="1"/>
          </p:cNvPicPr>
          <p:nvPr/>
        </p:nvPicPr>
        <p:blipFill>
          <a:blip r:embed="rId2" cstate="print"/>
          <a:srcRect b="24895"/>
          <a:stretch>
            <a:fillRect/>
          </a:stretch>
        </p:blipFill>
        <p:spPr>
          <a:xfrm>
            <a:off x="2000232" y="1285860"/>
            <a:ext cx="5410200" cy="5143536"/>
          </a:xfrm>
          <a:prstGeom prst="rect">
            <a:avLst/>
          </a:prstGeom>
        </p:spPr>
      </p:pic>
      <p:pic>
        <p:nvPicPr>
          <p:cNvPr id="8" name="Picture 7" descr="resident2.PNG"/>
          <p:cNvPicPr>
            <a:picLocks noChangeAspect="1"/>
          </p:cNvPicPr>
          <p:nvPr/>
        </p:nvPicPr>
        <p:blipFill>
          <a:blip r:embed="rId3" cstate="print"/>
          <a:srcRect b="24895"/>
          <a:stretch>
            <a:fillRect/>
          </a:stretch>
        </p:blipFill>
        <p:spPr>
          <a:xfrm>
            <a:off x="2000232" y="1285860"/>
            <a:ext cx="5410200" cy="5143536"/>
          </a:xfrm>
          <a:prstGeom prst="rect">
            <a:avLst/>
          </a:prstGeom>
        </p:spPr>
      </p:pic>
      <p:pic>
        <p:nvPicPr>
          <p:cNvPr id="7" name="Picture 6" descr="resident3.PNG"/>
          <p:cNvPicPr>
            <a:picLocks noChangeAspect="1"/>
          </p:cNvPicPr>
          <p:nvPr/>
        </p:nvPicPr>
        <p:blipFill>
          <a:blip r:embed="rId4" cstate="print"/>
          <a:srcRect b="24895"/>
          <a:stretch>
            <a:fillRect/>
          </a:stretch>
        </p:blipFill>
        <p:spPr>
          <a:xfrm>
            <a:off x="2000232" y="1285860"/>
            <a:ext cx="5410200" cy="5143536"/>
          </a:xfrm>
          <a:prstGeom prst="rect">
            <a:avLst/>
          </a:prstGeom>
        </p:spPr>
      </p:pic>
      <p:pic>
        <p:nvPicPr>
          <p:cNvPr id="6" name="Picture 5" descr="resident4.PNG"/>
          <p:cNvPicPr>
            <a:picLocks noChangeAspect="1"/>
          </p:cNvPicPr>
          <p:nvPr/>
        </p:nvPicPr>
        <p:blipFill>
          <a:blip r:embed="rId5" cstate="print"/>
          <a:srcRect b="24895"/>
          <a:stretch>
            <a:fillRect/>
          </a:stretch>
        </p:blipFill>
        <p:spPr>
          <a:xfrm>
            <a:off x="2019320" y="1285860"/>
            <a:ext cx="5410200" cy="514353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InCA 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2009 = Very good year for InCA:</a:t>
            </a:r>
          </a:p>
          <a:p>
            <a:pPr lvl="1"/>
            <a:r>
              <a:rPr lang="en-GB" dirty="0" smtClean="0"/>
              <a:t>Fruitful MDs</a:t>
            </a:r>
          </a:p>
          <a:p>
            <a:pPr lvl="1"/>
            <a:r>
              <a:rPr lang="en-GB" dirty="0" smtClean="0"/>
              <a:t>Successful deployment in LEIR</a:t>
            </a:r>
          </a:p>
          <a:p>
            <a:r>
              <a:rPr lang="en-GB" dirty="0" smtClean="0"/>
              <a:t>2010 = Challenging year for InCA:</a:t>
            </a:r>
          </a:p>
          <a:p>
            <a:pPr lvl="1"/>
            <a:r>
              <a:rPr lang="en-GB" dirty="0" smtClean="0"/>
              <a:t>Decisive MD in April</a:t>
            </a:r>
          </a:p>
          <a:p>
            <a:pPr lvl="1"/>
            <a:r>
              <a:rPr lang="en-GB" dirty="0" smtClean="0"/>
              <a:t>First PS deployment in June (or July/August)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InCA?</a:t>
            </a:r>
          </a:p>
          <a:p>
            <a:r>
              <a:rPr lang="en-GB" dirty="0" smtClean="0"/>
              <a:t>What happened in 2009?</a:t>
            </a:r>
          </a:p>
          <a:p>
            <a:pPr lvl="1"/>
            <a:r>
              <a:rPr lang="en-GB" dirty="0" smtClean="0"/>
              <a:t>MDs’ results</a:t>
            </a:r>
          </a:p>
          <a:p>
            <a:pPr lvl="1"/>
            <a:r>
              <a:rPr lang="en-GB" dirty="0" smtClean="0"/>
              <a:t>Deployment in LEIR</a:t>
            </a:r>
          </a:p>
          <a:p>
            <a:r>
              <a:rPr lang="en-GB" dirty="0" smtClean="0"/>
              <a:t>What will happen in 2010?</a:t>
            </a:r>
          </a:p>
          <a:p>
            <a:pPr lvl="1"/>
            <a:r>
              <a:rPr lang="en-GB" dirty="0" smtClean="0"/>
              <a:t>PS deployment</a:t>
            </a:r>
          </a:p>
          <a:p>
            <a:pPr lvl="2"/>
            <a:r>
              <a:rPr lang="en-GB" dirty="0" smtClean="0"/>
              <a:t>Setup &amp; planning</a:t>
            </a:r>
          </a:p>
          <a:p>
            <a:pPr lvl="2"/>
            <a:r>
              <a:rPr lang="en-GB" dirty="0" smtClean="0"/>
              <a:t>Preparation (MD, OP applications)</a:t>
            </a:r>
          </a:p>
          <a:p>
            <a:pPr lvl="2"/>
            <a:r>
              <a:rPr lang="en-GB" dirty="0" smtClean="0"/>
              <a:t>Support Organisation</a:t>
            </a:r>
          </a:p>
          <a:p>
            <a:pPr lvl="2"/>
            <a:r>
              <a:rPr lang="en-GB" dirty="0" smtClean="0"/>
              <a:t>Advantages (e.g. increase  number of contexts)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 ?!?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CO Experience in LEIR</a:t>
            </a:r>
            <a:endParaRPr lang="en-US" dirty="0" smtClean="0"/>
          </a:p>
          <a:p>
            <a:r>
              <a:rPr lang="en-GB" dirty="0" smtClean="0"/>
              <a:t>S. Deghaye – InCA day’09</a:t>
            </a:r>
          </a:p>
        </p:txBody>
      </p:sp>
    </p:spTree>
  </p:cSld>
  <p:clrMapOvr>
    <a:masterClrMapping/>
  </p:clrMapOvr>
  <p:transition advTm="95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InCA?</a:t>
            </a:r>
          </a:p>
          <a:p>
            <a:pPr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What happened in 2009?</a:t>
            </a:r>
          </a:p>
          <a:p>
            <a:pPr lvl="1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MDs’ results</a:t>
            </a:r>
          </a:p>
          <a:p>
            <a:pPr lvl="1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Deployment in LEIR</a:t>
            </a:r>
          </a:p>
          <a:p>
            <a:pPr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What will happen in 2010?</a:t>
            </a:r>
          </a:p>
          <a:p>
            <a:pPr lvl="1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PS deployment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Setup &amp; planning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Preparation (MD, OP applications)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Support Organisation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Advantages (e.g. increase  number of contexts)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InCA: </a:t>
            </a:r>
            <a:r>
              <a:rPr lang="en-GB" dirty="0" smtClean="0">
                <a:solidFill>
                  <a:schemeClr val="accent2"/>
                </a:solidFill>
              </a:rPr>
              <a:t>In</a:t>
            </a:r>
            <a:r>
              <a:rPr lang="en-GB" dirty="0" smtClean="0"/>
              <a:t>jector </a:t>
            </a:r>
            <a:r>
              <a:rPr lang="en-GB" dirty="0" smtClean="0">
                <a:solidFill>
                  <a:schemeClr val="accent2"/>
                </a:solidFill>
              </a:rPr>
              <a:t>C</a:t>
            </a:r>
            <a:r>
              <a:rPr lang="en-GB" dirty="0" smtClean="0"/>
              <a:t>ontrols </a:t>
            </a:r>
            <a:r>
              <a:rPr lang="en-GB" dirty="0" smtClean="0">
                <a:solidFill>
                  <a:schemeClr val="accent2"/>
                </a:solidFill>
              </a:rPr>
              <a:t>A</a:t>
            </a:r>
            <a:r>
              <a:rPr lang="en-GB" dirty="0" smtClean="0"/>
              <a:t>rchitecture</a:t>
            </a:r>
          </a:p>
          <a:p>
            <a:r>
              <a:rPr lang="en-GB" dirty="0" smtClean="0"/>
              <a:t>Presented in details at the </a:t>
            </a:r>
            <a:r>
              <a:rPr lang="en-US" i="1" dirty="0" smtClean="0"/>
              <a:t>ATC/ABOC Days’08</a:t>
            </a:r>
          </a:p>
          <a:p>
            <a:r>
              <a:rPr lang="en-GB" dirty="0" smtClean="0"/>
              <a:t>Renovation of the high-level controls aiming at:</a:t>
            </a:r>
          </a:p>
          <a:p>
            <a:pPr lvl="1"/>
            <a:r>
              <a:rPr lang="en-GB" dirty="0" smtClean="0"/>
              <a:t>Reduce effort duplication</a:t>
            </a:r>
          </a:p>
          <a:p>
            <a:pPr lvl="1"/>
            <a:r>
              <a:rPr lang="en-GB" dirty="0" smtClean="0"/>
              <a:t>Reduce maintenance cost (</a:t>
            </a:r>
            <a:r>
              <a:rPr lang="en-GB" dirty="0" err="1" smtClean="0"/>
              <a:t>XMotif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Improve control system performance</a:t>
            </a:r>
          </a:p>
          <a:p>
            <a:endParaRPr lang="en-US" i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InCA?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InCA?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214546" y="1357298"/>
            <a:ext cx="5072098" cy="4857784"/>
            <a:chOff x="571472" y="1285860"/>
            <a:chExt cx="5072098" cy="4857784"/>
          </a:xfrm>
        </p:grpSpPr>
        <p:sp>
          <p:nvSpPr>
            <p:cNvPr id="6" name="Rounded Rectangle 5"/>
            <p:cNvSpPr/>
            <p:nvPr/>
          </p:nvSpPr>
          <p:spPr>
            <a:xfrm>
              <a:off x="571472" y="1285860"/>
              <a:ext cx="5072098" cy="3857652"/>
            </a:xfrm>
            <a:prstGeom prst="roundRect">
              <a:avLst>
                <a:gd name="adj" fmla="val 8765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092" t="5097" r="3825" b="3407"/>
            <a:stretch>
              <a:fillRect/>
            </a:stretch>
          </p:blipFill>
          <p:spPr bwMode="auto">
            <a:xfrm>
              <a:off x="714348" y="1285860"/>
              <a:ext cx="4720945" cy="48577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What is InCA?</a:t>
            </a:r>
          </a:p>
          <a:p>
            <a:r>
              <a:rPr lang="en-GB" dirty="0" smtClean="0"/>
              <a:t>What happened in 2009?</a:t>
            </a:r>
          </a:p>
          <a:p>
            <a:pPr lvl="1"/>
            <a:r>
              <a:rPr lang="en-GB" dirty="0" smtClean="0"/>
              <a:t>MDs’ results</a:t>
            </a:r>
          </a:p>
          <a:p>
            <a:pPr lvl="1"/>
            <a:r>
              <a:rPr lang="en-GB" dirty="0" smtClean="0"/>
              <a:t>Deployment in LEIR</a:t>
            </a:r>
          </a:p>
          <a:p>
            <a:pPr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What will happen in 2010?</a:t>
            </a:r>
          </a:p>
          <a:p>
            <a:pPr lvl="1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PS deployment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Setup &amp; planning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Preparation (MD, OP applications)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Support Organisation</a:t>
            </a:r>
          </a:p>
          <a:p>
            <a:pPr lvl="2">
              <a:buClr>
                <a:schemeClr val="tx1">
                  <a:lumMod val="65000"/>
                </a:schemeClr>
              </a:buClr>
            </a:pPr>
            <a:r>
              <a:rPr lang="en-GB" dirty="0" smtClean="0">
                <a:solidFill>
                  <a:schemeClr val="tx1">
                    <a:lumMod val="65000"/>
                  </a:schemeClr>
                </a:solidFill>
              </a:rPr>
              <a:t>Advantages (e.g. increase  number of contexts)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1524000"/>
            <a:ext cx="8572560" cy="45720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Original planning approach with regular MD sessions</a:t>
            </a:r>
          </a:p>
          <a:p>
            <a:r>
              <a:rPr lang="en-GB" dirty="0" smtClean="0"/>
              <a:t>2009 InCA MD Program: </a:t>
            </a:r>
          </a:p>
          <a:p>
            <a:pPr lvl="1"/>
            <a:r>
              <a:rPr lang="en-GB" dirty="0" smtClean="0"/>
              <a:t>2-day MD after Easter,</a:t>
            </a:r>
          </a:p>
          <a:p>
            <a:pPr lvl="1"/>
            <a:r>
              <a:rPr lang="en-GB" dirty="0" smtClean="0"/>
              <a:t>Many parasitic MDs for the beam steering (YASP),</a:t>
            </a:r>
          </a:p>
          <a:p>
            <a:pPr lvl="1"/>
            <a:r>
              <a:rPr lang="en-GB" dirty="0" smtClean="0"/>
              <a:t>Few smaller MDs during parallel MD sessions (6 hours).</a:t>
            </a:r>
          </a:p>
          <a:p>
            <a:r>
              <a:rPr lang="en-GB" dirty="0" smtClean="0"/>
              <a:t>Very fruitful </a:t>
            </a:r>
            <a:r>
              <a:rPr lang="en-GB" dirty="0" smtClean="0">
                <a:sym typeface="Wingdings" pitchFamily="2" charset="2"/>
              </a:rPr>
              <a:t> We want more!!</a:t>
            </a:r>
            <a:endParaRPr lang="en-GB" dirty="0" smtClean="0"/>
          </a:p>
          <a:p>
            <a:pPr lvl="1"/>
            <a:r>
              <a:rPr lang="en-GB" dirty="0" smtClean="0"/>
              <a:t>Feedback on performance &amp; scalability </a:t>
            </a:r>
            <a:r>
              <a:rPr lang="en-GB" smtClean="0">
                <a:sym typeface="Wingdings" pitchFamily="2" charset="2"/>
              </a:rPr>
              <a:t> bottlenecks </a:t>
            </a:r>
            <a:r>
              <a:rPr lang="en-GB" dirty="0" smtClean="0">
                <a:sym typeface="Wingdings" pitchFamily="2" charset="2"/>
              </a:rPr>
              <a:t>found &amp; removed</a:t>
            </a:r>
            <a:endParaRPr lang="en-GB" dirty="0" smtClean="0"/>
          </a:p>
          <a:p>
            <a:pPr lvl="1"/>
            <a:r>
              <a:rPr lang="en-GB" dirty="0" smtClean="0"/>
              <a:t>User feedback on new tools (</a:t>
            </a:r>
            <a:r>
              <a:rPr lang="en-GB" dirty="0" err="1" smtClean="0"/>
              <a:t>FunctionEditor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Main corrections on the PS validated </a:t>
            </a:r>
            <a:r>
              <a:rPr lang="en-GB" dirty="0" smtClean="0">
                <a:sym typeface="Wingdings" pitchFamily="2" charset="2"/>
              </a:rPr>
              <a:t> YASP@PS ready!</a:t>
            </a:r>
            <a:endParaRPr lang="en-GB" dirty="0" smtClean="0"/>
          </a:p>
          <a:p>
            <a:pPr lvl="1"/>
            <a:r>
              <a:rPr lang="en-GB" dirty="0" smtClean="0"/>
              <a:t>Need for an InCA test stand identified (2000 devices avail.)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MDs’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OP/ABP point of view:</a:t>
            </a:r>
          </a:p>
          <a:p>
            <a:pPr lvl="1"/>
            <a:r>
              <a:rPr lang="en-GB" dirty="0" smtClean="0"/>
              <a:t>LEIR control system was hybrid </a:t>
            </a:r>
            <a:r>
              <a:rPr lang="en-GB" dirty="0" smtClean="0">
                <a:sym typeface="Wingdings" pitchFamily="2" charset="2"/>
              </a:rPr>
              <a:t> m</a:t>
            </a:r>
            <a:r>
              <a:rPr lang="en-GB" dirty="0" smtClean="0"/>
              <a:t>ore difficult to operate (e.g. Archive incomplete &amp; not coherent)</a:t>
            </a:r>
          </a:p>
          <a:p>
            <a:pPr lvl="1"/>
            <a:r>
              <a:rPr lang="en-GB" dirty="0" smtClean="0"/>
              <a:t>InCA could bring a homogenous view of the machine</a:t>
            </a:r>
          </a:p>
          <a:p>
            <a:pPr lvl="1"/>
            <a:r>
              <a:rPr lang="en-GB" dirty="0" smtClean="0"/>
              <a:t>Favourite operational tools would remain unchanged</a:t>
            </a:r>
          </a:p>
          <a:p>
            <a:pPr lvl="1"/>
            <a:r>
              <a:rPr lang="en-GB" dirty="0" smtClean="0"/>
              <a:t>Old </a:t>
            </a:r>
            <a:r>
              <a:rPr lang="en-GB" dirty="0" err="1" smtClean="0"/>
              <a:t>XMotif</a:t>
            </a:r>
            <a:r>
              <a:rPr lang="en-GB" dirty="0" smtClean="0"/>
              <a:t> generic tools would be replaced</a:t>
            </a:r>
          </a:p>
          <a:p>
            <a:r>
              <a:rPr lang="en-GB" dirty="0" smtClean="0"/>
              <a:t>CO point of view:</a:t>
            </a:r>
          </a:p>
          <a:p>
            <a:pPr lvl="1"/>
            <a:r>
              <a:rPr lang="en-GB" dirty="0" smtClean="0"/>
              <a:t>Opportunity to have a first partial deployment</a:t>
            </a:r>
          </a:p>
          <a:p>
            <a:pPr lvl="1"/>
            <a:r>
              <a:rPr lang="en-GB" dirty="0" smtClean="0"/>
              <a:t>Proof of concept on a longer period</a:t>
            </a:r>
          </a:p>
          <a:p>
            <a:pPr lvl="1"/>
            <a:r>
              <a:rPr lang="en-GB" dirty="0" smtClean="0"/>
              <a:t>Gather experience</a:t>
            </a:r>
          </a:p>
          <a:p>
            <a:pPr lvl="1"/>
            <a:endParaRPr lang="en-GB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in LEIR –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CA2B05-1326-46BD-B4D2-EC41CC4805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Status and Plans for InCA</a:t>
            </a:r>
            <a:endParaRPr lang="en-US" smtClean="0"/>
          </a:p>
          <a:p>
            <a:r>
              <a:rPr lang="en-GB" smtClean="0"/>
              <a:t>S. Deghaye – </a:t>
            </a:r>
            <a:r>
              <a:rPr lang="en-US" smtClean="0"/>
              <a:t>IEFC Workshop 2010</a:t>
            </a: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in LEIR – What?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4092" t="5097" r="3825" b="3407"/>
          <a:stretch>
            <a:fillRect/>
          </a:stretch>
        </p:blipFill>
        <p:spPr bwMode="auto">
          <a:xfrm>
            <a:off x="2357422" y="1357298"/>
            <a:ext cx="4720945" cy="4857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&quot;No&quot; Symbol 8"/>
          <p:cNvSpPr/>
          <p:nvPr/>
        </p:nvSpPr>
        <p:spPr>
          <a:xfrm>
            <a:off x="3786182" y="3429000"/>
            <a:ext cx="642942" cy="628648"/>
          </a:xfrm>
          <a:prstGeom prst="noSmoking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&quot;No&quot; Symbol 9"/>
          <p:cNvSpPr/>
          <p:nvPr/>
        </p:nvSpPr>
        <p:spPr>
          <a:xfrm>
            <a:off x="5929322" y="3429000"/>
            <a:ext cx="642942" cy="628648"/>
          </a:xfrm>
          <a:prstGeom prst="noSmoking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2500299" y="3214686"/>
            <a:ext cx="2286016" cy="1000132"/>
          </a:xfrm>
          <a:prstGeom prst="straightConnector1">
            <a:avLst/>
          </a:prstGeom>
          <a:ln w="50800">
            <a:solidFill>
              <a:srgbClr val="0066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5" idx="1"/>
          </p:cNvCxnSpPr>
          <p:nvPr/>
        </p:nvCxnSpPr>
        <p:spPr>
          <a:xfrm>
            <a:off x="7000892" y="1928802"/>
            <a:ext cx="500066" cy="16519"/>
          </a:xfrm>
          <a:prstGeom prst="straightConnector1">
            <a:avLst/>
          </a:prstGeom>
          <a:ln w="50800">
            <a:solidFill>
              <a:srgbClr val="0066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00958" y="1714488"/>
            <a:ext cx="152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Database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6179</TotalTime>
  <Words>1317</Words>
  <Application>Microsoft Office PowerPoint</Application>
  <PresentationFormat>On-screen Show (4:3)</PresentationFormat>
  <Paragraphs>225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Paper</vt:lpstr>
      <vt:lpstr>Status and Plans for InCA</vt:lpstr>
      <vt:lpstr>Agenda</vt:lpstr>
      <vt:lpstr>Agenda</vt:lpstr>
      <vt:lpstr>What is InCA?</vt:lpstr>
      <vt:lpstr>What is InCA?</vt:lpstr>
      <vt:lpstr>Agenda</vt:lpstr>
      <vt:lpstr>MDs’ results</vt:lpstr>
      <vt:lpstr>Deployment in LEIR – Why?</vt:lpstr>
      <vt:lpstr>Deployment in LEIR – What?</vt:lpstr>
      <vt:lpstr>Deployment in LEIR – Results?</vt:lpstr>
      <vt:lpstr>Agenda</vt:lpstr>
      <vt:lpstr>PS deployment: Setup &amp; Planning</vt:lpstr>
      <vt:lpstr>PS deployment - Preparation</vt:lpstr>
      <vt:lpstr>PS deployment - Support</vt:lpstr>
      <vt:lpstr>PS deployment - Advantages</vt:lpstr>
      <vt:lpstr>Limitation of the number of users </vt:lpstr>
      <vt:lpstr>Solution at low-level – Why not?</vt:lpstr>
      <vt:lpstr>InCA Solution</vt:lpstr>
      <vt:lpstr>Conclusions  </vt:lpstr>
      <vt:lpstr>Questions ?!?</vt:lpstr>
    </vt:vector>
  </TitlesOfParts>
  <Manager/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InCA Injector Control Architecture</dc:title>
  <dc:subject/>
  <dc:creator>Stephane Deghaye</dc:creator>
  <cp:keywords/>
  <dc:description/>
  <cp:lastModifiedBy>Stephane Deghaye</cp:lastModifiedBy>
  <cp:revision>251</cp:revision>
  <cp:lastPrinted>1601-01-01T00:00:00Z</cp:lastPrinted>
  <dcterms:created xsi:type="dcterms:W3CDTF">2008-01-15T15:10:35Z</dcterms:created>
  <dcterms:modified xsi:type="dcterms:W3CDTF">2010-02-09T20:48:26Z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TC010756981033</vt:lpwstr>
  </property>
</Properties>
</file>