
<file path=[Content_Types].xml><?xml version="1.0" encoding="utf-8"?>
<Types xmlns="http://schemas.openxmlformats.org/package/2006/content-types">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0" r:id="rId1"/>
  </p:sldMasterIdLst>
  <p:notesMasterIdLst>
    <p:notesMasterId r:id="rId23"/>
  </p:notesMasterIdLst>
  <p:handoutMasterIdLst>
    <p:handoutMasterId r:id="rId24"/>
  </p:handoutMasterIdLst>
  <p:sldIdLst>
    <p:sldId id="256" r:id="rId2"/>
    <p:sldId id="273" r:id="rId3"/>
    <p:sldId id="285" r:id="rId4"/>
    <p:sldId id="284" r:id="rId5"/>
    <p:sldId id="267" r:id="rId6"/>
    <p:sldId id="263" r:id="rId7"/>
    <p:sldId id="264" r:id="rId8"/>
    <p:sldId id="265" r:id="rId9"/>
    <p:sldId id="286" r:id="rId10"/>
    <p:sldId id="269" r:id="rId11"/>
    <p:sldId id="268" r:id="rId12"/>
    <p:sldId id="287" r:id="rId13"/>
    <p:sldId id="261" r:id="rId14"/>
    <p:sldId id="271" r:id="rId15"/>
    <p:sldId id="283" r:id="rId16"/>
    <p:sldId id="262" r:id="rId17"/>
    <p:sldId id="290" r:id="rId18"/>
    <p:sldId id="288" r:id="rId19"/>
    <p:sldId id="260" r:id="rId20"/>
    <p:sldId id="275" r:id="rId21"/>
    <p:sldId id="291" r:id="rId22"/>
  </p:sldIdLst>
  <p:sldSz cx="9144000" cy="6858000" type="screen4x3"/>
  <p:notesSz cx="6642100" cy="9753600"/>
  <p:defaultTextStyle>
    <a:defPPr>
      <a:defRPr lang="en-US"/>
    </a:defPPr>
    <a:lvl1pPr algn="l" rtl="0" eaLnBrk="0" fontAlgn="base" hangingPunct="0">
      <a:spcBef>
        <a:spcPct val="0"/>
      </a:spcBef>
      <a:spcAft>
        <a:spcPct val="0"/>
      </a:spcAft>
      <a:defRPr sz="1400"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sz="1400"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sz="1400"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sz="1400"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sz="1400" kern="1200">
        <a:solidFill>
          <a:schemeClr val="tx1"/>
        </a:solidFill>
        <a:latin typeface="Comic Sans MS" pitchFamily="66" charset="0"/>
        <a:ea typeface="+mn-ea"/>
        <a:cs typeface="+mn-cs"/>
      </a:defRPr>
    </a:lvl5pPr>
    <a:lvl6pPr marL="2286000" algn="l" defTabSz="914400" rtl="0" eaLnBrk="1" latinLnBrk="0" hangingPunct="1">
      <a:defRPr sz="1400" kern="1200">
        <a:solidFill>
          <a:schemeClr val="tx1"/>
        </a:solidFill>
        <a:latin typeface="Comic Sans MS" pitchFamily="66" charset="0"/>
        <a:ea typeface="+mn-ea"/>
        <a:cs typeface="+mn-cs"/>
      </a:defRPr>
    </a:lvl6pPr>
    <a:lvl7pPr marL="2743200" algn="l" defTabSz="914400" rtl="0" eaLnBrk="1" latinLnBrk="0" hangingPunct="1">
      <a:defRPr sz="1400" kern="1200">
        <a:solidFill>
          <a:schemeClr val="tx1"/>
        </a:solidFill>
        <a:latin typeface="Comic Sans MS" pitchFamily="66" charset="0"/>
        <a:ea typeface="+mn-ea"/>
        <a:cs typeface="+mn-cs"/>
      </a:defRPr>
    </a:lvl7pPr>
    <a:lvl8pPr marL="3200400" algn="l" defTabSz="914400" rtl="0" eaLnBrk="1" latinLnBrk="0" hangingPunct="1">
      <a:defRPr sz="1400" kern="1200">
        <a:solidFill>
          <a:schemeClr val="tx1"/>
        </a:solidFill>
        <a:latin typeface="Comic Sans MS" pitchFamily="66" charset="0"/>
        <a:ea typeface="+mn-ea"/>
        <a:cs typeface="+mn-cs"/>
      </a:defRPr>
    </a:lvl8pPr>
    <a:lvl9pPr marL="3657600" algn="l" defTabSz="914400" rtl="0" eaLnBrk="1" latinLnBrk="0" hangingPunct="1">
      <a:defRPr sz="1400" kern="1200">
        <a:solidFill>
          <a:schemeClr val="tx1"/>
        </a:solidFill>
        <a:latin typeface="Comic Sans MS" pitchFamily="66"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k Jens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66FF"/>
    <a:srgbClr val="0000FF"/>
    <a:srgbClr val="00FF00"/>
    <a:srgbClr val="B2B2B2"/>
    <a:srgbClr val="C0C0C0"/>
    <a:srgbClr val="DDDDDD"/>
    <a:srgbClr val="00187E"/>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8" autoAdjust="0"/>
    <p:restoredTop sz="99179" autoAdjust="0"/>
  </p:normalViewPr>
  <p:slideViewPr>
    <p:cSldViewPr snapToGrid="0" snapToObjects="1" showGuides="1">
      <p:cViewPr varScale="1">
        <p:scale>
          <a:sx n="134" d="100"/>
          <a:sy n="134" d="100"/>
        </p:scale>
        <p:origin x="-1194" y="-78"/>
      </p:cViewPr>
      <p:guideLst>
        <p:guide orient="horz" pos="3864"/>
        <p:guide pos="39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rn.ch\dfs\Users\m\montesin\Documents\Private\Piquet\P200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view3D>
      <c:depthPercent val="100"/>
      <c:rAngAx val="1"/>
    </c:view3D>
    <c:plotArea>
      <c:layout>
        <c:manualLayout>
          <c:layoutTarget val="inner"/>
          <c:xMode val="edge"/>
          <c:yMode val="edge"/>
          <c:x val="4.9403585645543757E-2"/>
          <c:y val="8.7988546886184696E-2"/>
          <c:w val="0.92911280854613199"/>
          <c:h val="0.79397411530455264"/>
        </c:manualLayout>
      </c:layout>
      <c:line3DChart>
        <c:grouping val="standard"/>
        <c:ser>
          <c:idx val="3"/>
          <c:order val="0"/>
          <c:tx>
            <c:strRef>
              <c:f>'Statistiques cumul 2002-2009'!$C$4</c:f>
              <c:strCache>
                <c:ptCount val="1"/>
                <c:pt idx="0">
                  <c:v>Nombre</c:v>
                </c:pt>
              </c:strCache>
            </c:strRef>
          </c:tx>
          <c:spPr>
            <a:solidFill>
              <a:srgbClr val="00B0F0"/>
            </a:solidFill>
          </c:spPr>
          <c:cat>
            <c:numRef>
              <c:f>'Statistiques cumul 2002-2009'!$B$6:$B$185</c:f>
              <c:numCache>
                <c:formatCode>General</c:formatCode>
                <c:ptCount val="18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1</c:v>
                </c:pt>
                <c:pt idx="31">
                  <c:v>2</c:v>
                </c:pt>
                <c:pt idx="32">
                  <c:v>3</c:v>
                </c:pt>
                <c:pt idx="33">
                  <c:v>4</c:v>
                </c:pt>
                <c:pt idx="34">
                  <c:v>5</c:v>
                </c:pt>
                <c:pt idx="35">
                  <c:v>6</c:v>
                </c:pt>
                <c:pt idx="36">
                  <c:v>7</c:v>
                </c:pt>
                <c:pt idx="37">
                  <c:v>8</c:v>
                </c:pt>
                <c:pt idx="38">
                  <c:v>9</c:v>
                </c:pt>
                <c:pt idx="39">
                  <c:v>10</c:v>
                </c:pt>
                <c:pt idx="40">
                  <c:v>11</c:v>
                </c:pt>
                <c:pt idx="41">
                  <c:v>12</c:v>
                </c:pt>
                <c:pt idx="42">
                  <c:v>13</c:v>
                </c:pt>
                <c:pt idx="43">
                  <c:v>14</c:v>
                </c:pt>
                <c:pt idx="44">
                  <c:v>15</c:v>
                </c:pt>
                <c:pt idx="45">
                  <c:v>16</c:v>
                </c:pt>
                <c:pt idx="46">
                  <c:v>17</c:v>
                </c:pt>
                <c:pt idx="47">
                  <c:v>18</c:v>
                </c:pt>
                <c:pt idx="48">
                  <c:v>19</c:v>
                </c:pt>
                <c:pt idx="49">
                  <c:v>20</c:v>
                </c:pt>
                <c:pt idx="50">
                  <c:v>21</c:v>
                </c:pt>
                <c:pt idx="51">
                  <c:v>22</c:v>
                </c:pt>
                <c:pt idx="52">
                  <c:v>23</c:v>
                </c:pt>
                <c:pt idx="53">
                  <c:v>24</c:v>
                </c:pt>
                <c:pt idx="54">
                  <c:v>25</c:v>
                </c:pt>
                <c:pt idx="55">
                  <c:v>26</c:v>
                </c:pt>
                <c:pt idx="56">
                  <c:v>27</c:v>
                </c:pt>
                <c:pt idx="57">
                  <c:v>28</c:v>
                </c:pt>
                <c:pt idx="58">
                  <c:v>29</c:v>
                </c:pt>
                <c:pt idx="59">
                  <c:v>30</c:v>
                </c:pt>
                <c:pt idx="60">
                  <c:v>1</c:v>
                </c:pt>
                <c:pt idx="61">
                  <c:v>2</c:v>
                </c:pt>
                <c:pt idx="62">
                  <c:v>3</c:v>
                </c:pt>
                <c:pt idx="63">
                  <c:v>4</c:v>
                </c:pt>
                <c:pt idx="64">
                  <c:v>5</c:v>
                </c:pt>
                <c:pt idx="65">
                  <c:v>6</c:v>
                </c:pt>
                <c:pt idx="66">
                  <c:v>7</c:v>
                </c:pt>
                <c:pt idx="67">
                  <c:v>8</c:v>
                </c:pt>
                <c:pt idx="68">
                  <c:v>9</c:v>
                </c:pt>
                <c:pt idx="69">
                  <c:v>10</c:v>
                </c:pt>
                <c:pt idx="70">
                  <c:v>11</c:v>
                </c:pt>
                <c:pt idx="71">
                  <c:v>12</c:v>
                </c:pt>
                <c:pt idx="72">
                  <c:v>13</c:v>
                </c:pt>
                <c:pt idx="73">
                  <c:v>14</c:v>
                </c:pt>
                <c:pt idx="74">
                  <c:v>15</c:v>
                </c:pt>
                <c:pt idx="75">
                  <c:v>16</c:v>
                </c:pt>
                <c:pt idx="76">
                  <c:v>17</c:v>
                </c:pt>
                <c:pt idx="77">
                  <c:v>18</c:v>
                </c:pt>
                <c:pt idx="78">
                  <c:v>19</c:v>
                </c:pt>
                <c:pt idx="79">
                  <c:v>20</c:v>
                </c:pt>
                <c:pt idx="80">
                  <c:v>21</c:v>
                </c:pt>
                <c:pt idx="81">
                  <c:v>22</c:v>
                </c:pt>
                <c:pt idx="82">
                  <c:v>23</c:v>
                </c:pt>
                <c:pt idx="83">
                  <c:v>24</c:v>
                </c:pt>
                <c:pt idx="84">
                  <c:v>25</c:v>
                </c:pt>
                <c:pt idx="85">
                  <c:v>26</c:v>
                </c:pt>
                <c:pt idx="86">
                  <c:v>27</c:v>
                </c:pt>
                <c:pt idx="87">
                  <c:v>28</c:v>
                </c:pt>
                <c:pt idx="88">
                  <c:v>29</c:v>
                </c:pt>
                <c:pt idx="89">
                  <c:v>30</c:v>
                </c:pt>
                <c:pt idx="90">
                  <c:v>1</c:v>
                </c:pt>
                <c:pt idx="91">
                  <c:v>2</c:v>
                </c:pt>
                <c:pt idx="92">
                  <c:v>3</c:v>
                </c:pt>
                <c:pt idx="93">
                  <c:v>4</c:v>
                </c:pt>
                <c:pt idx="94">
                  <c:v>5</c:v>
                </c:pt>
                <c:pt idx="95">
                  <c:v>6</c:v>
                </c:pt>
                <c:pt idx="96">
                  <c:v>7</c:v>
                </c:pt>
                <c:pt idx="97">
                  <c:v>8</c:v>
                </c:pt>
                <c:pt idx="98">
                  <c:v>9</c:v>
                </c:pt>
                <c:pt idx="99">
                  <c:v>10</c:v>
                </c:pt>
                <c:pt idx="100">
                  <c:v>11</c:v>
                </c:pt>
                <c:pt idx="101">
                  <c:v>12</c:v>
                </c:pt>
                <c:pt idx="102">
                  <c:v>13</c:v>
                </c:pt>
                <c:pt idx="103">
                  <c:v>14</c:v>
                </c:pt>
                <c:pt idx="104">
                  <c:v>15</c:v>
                </c:pt>
                <c:pt idx="105">
                  <c:v>16</c:v>
                </c:pt>
                <c:pt idx="106">
                  <c:v>17</c:v>
                </c:pt>
                <c:pt idx="107">
                  <c:v>18</c:v>
                </c:pt>
                <c:pt idx="108">
                  <c:v>19</c:v>
                </c:pt>
                <c:pt idx="109">
                  <c:v>20</c:v>
                </c:pt>
                <c:pt idx="110">
                  <c:v>21</c:v>
                </c:pt>
                <c:pt idx="111">
                  <c:v>22</c:v>
                </c:pt>
                <c:pt idx="112">
                  <c:v>23</c:v>
                </c:pt>
                <c:pt idx="113">
                  <c:v>24</c:v>
                </c:pt>
                <c:pt idx="114">
                  <c:v>25</c:v>
                </c:pt>
                <c:pt idx="115">
                  <c:v>26</c:v>
                </c:pt>
                <c:pt idx="116">
                  <c:v>27</c:v>
                </c:pt>
                <c:pt idx="117">
                  <c:v>28</c:v>
                </c:pt>
                <c:pt idx="118">
                  <c:v>29</c:v>
                </c:pt>
                <c:pt idx="119">
                  <c:v>30</c:v>
                </c:pt>
                <c:pt idx="120">
                  <c:v>1</c:v>
                </c:pt>
                <c:pt idx="121">
                  <c:v>2</c:v>
                </c:pt>
                <c:pt idx="122">
                  <c:v>3</c:v>
                </c:pt>
                <c:pt idx="123">
                  <c:v>4</c:v>
                </c:pt>
                <c:pt idx="124">
                  <c:v>5</c:v>
                </c:pt>
                <c:pt idx="125">
                  <c:v>6</c:v>
                </c:pt>
                <c:pt idx="126">
                  <c:v>7</c:v>
                </c:pt>
                <c:pt idx="127">
                  <c:v>8</c:v>
                </c:pt>
                <c:pt idx="128">
                  <c:v>9</c:v>
                </c:pt>
                <c:pt idx="129">
                  <c:v>10</c:v>
                </c:pt>
                <c:pt idx="130">
                  <c:v>11</c:v>
                </c:pt>
                <c:pt idx="131">
                  <c:v>12</c:v>
                </c:pt>
                <c:pt idx="132">
                  <c:v>13</c:v>
                </c:pt>
                <c:pt idx="133">
                  <c:v>14</c:v>
                </c:pt>
                <c:pt idx="134">
                  <c:v>15</c:v>
                </c:pt>
                <c:pt idx="135">
                  <c:v>16</c:v>
                </c:pt>
                <c:pt idx="136">
                  <c:v>17</c:v>
                </c:pt>
                <c:pt idx="137">
                  <c:v>18</c:v>
                </c:pt>
                <c:pt idx="138">
                  <c:v>19</c:v>
                </c:pt>
                <c:pt idx="139">
                  <c:v>20</c:v>
                </c:pt>
                <c:pt idx="140">
                  <c:v>21</c:v>
                </c:pt>
                <c:pt idx="141">
                  <c:v>22</c:v>
                </c:pt>
                <c:pt idx="142">
                  <c:v>23</c:v>
                </c:pt>
                <c:pt idx="143">
                  <c:v>24</c:v>
                </c:pt>
                <c:pt idx="144">
                  <c:v>25</c:v>
                </c:pt>
                <c:pt idx="145">
                  <c:v>26</c:v>
                </c:pt>
                <c:pt idx="146">
                  <c:v>27</c:v>
                </c:pt>
                <c:pt idx="147">
                  <c:v>28</c:v>
                </c:pt>
                <c:pt idx="148">
                  <c:v>29</c:v>
                </c:pt>
                <c:pt idx="149">
                  <c:v>30</c:v>
                </c:pt>
                <c:pt idx="150">
                  <c:v>1</c:v>
                </c:pt>
                <c:pt idx="151">
                  <c:v>2</c:v>
                </c:pt>
                <c:pt idx="152">
                  <c:v>3</c:v>
                </c:pt>
                <c:pt idx="153">
                  <c:v>4</c:v>
                </c:pt>
                <c:pt idx="154">
                  <c:v>5</c:v>
                </c:pt>
                <c:pt idx="155">
                  <c:v>6</c:v>
                </c:pt>
                <c:pt idx="156">
                  <c:v>7</c:v>
                </c:pt>
                <c:pt idx="157">
                  <c:v>8</c:v>
                </c:pt>
                <c:pt idx="158">
                  <c:v>9</c:v>
                </c:pt>
                <c:pt idx="159">
                  <c:v>10</c:v>
                </c:pt>
                <c:pt idx="160">
                  <c:v>11</c:v>
                </c:pt>
                <c:pt idx="161">
                  <c:v>12</c:v>
                </c:pt>
                <c:pt idx="162">
                  <c:v>13</c:v>
                </c:pt>
                <c:pt idx="163">
                  <c:v>14</c:v>
                </c:pt>
                <c:pt idx="164">
                  <c:v>15</c:v>
                </c:pt>
                <c:pt idx="165">
                  <c:v>16</c:v>
                </c:pt>
                <c:pt idx="166">
                  <c:v>17</c:v>
                </c:pt>
                <c:pt idx="167">
                  <c:v>18</c:v>
                </c:pt>
                <c:pt idx="168">
                  <c:v>19</c:v>
                </c:pt>
                <c:pt idx="169">
                  <c:v>20</c:v>
                </c:pt>
                <c:pt idx="170">
                  <c:v>21</c:v>
                </c:pt>
                <c:pt idx="171">
                  <c:v>22</c:v>
                </c:pt>
                <c:pt idx="172">
                  <c:v>23</c:v>
                </c:pt>
                <c:pt idx="173">
                  <c:v>24</c:v>
                </c:pt>
                <c:pt idx="174">
                  <c:v>25</c:v>
                </c:pt>
                <c:pt idx="175">
                  <c:v>26</c:v>
                </c:pt>
                <c:pt idx="176">
                  <c:v>27</c:v>
                </c:pt>
                <c:pt idx="177">
                  <c:v>28</c:v>
                </c:pt>
                <c:pt idx="178">
                  <c:v>29</c:v>
                </c:pt>
                <c:pt idx="179">
                  <c:v>30</c:v>
                </c:pt>
              </c:numCache>
            </c:numRef>
          </c:cat>
          <c:val>
            <c:numRef>
              <c:f>'Statistiques cumul 2002-2009'!$C$6:$C$219</c:f>
              <c:numCache>
                <c:formatCode>General</c:formatCode>
                <c:ptCount val="214"/>
                <c:pt idx="0">
                  <c:v>0</c:v>
                </c:pt>
                <c:pt idx="1">
                  <c:v>1</c:v>
                </c:pt>
                <c:pt idx="2">
                  <c:v>1</c:v>
                </c:pt>
                <c:pt idx="3">
                  <c:v>2</c:v>
                </c:pt>
                <c:pt idx="4">
                  <c:v>0</c:v>
                </c:pt>
                <c:pt idx="5">
                  <c:v>7</c:v>
                </c:pt>
                <c:pt idx="6">
                  <c:v>3</c:v>
                </c:pt>
                <c:pt idx="7">
                  <c:v>2</c:v>
                </c:pt>
                <c:pt idx="8">
                  <c:v>2</c:v>
                </c:pt>
                <c:pt idx="9">
                  <c:v>0</c:v>
                </c:pt>
                <c:pt idx="10">
                  <c:v>1</c:v>
                </c:pt>
                <c:pt idx="11">
                  <c:v>0</c:v>
                </c:pt>
                <c:pt idx="12">
                  <c:v>2</c:v>
                </c:pt>
                <c:pt idx="13">
                  <c:v>1</c:v>
                </c:pt>
                <c:pt idx="14">
                  <c:v>1</c:v>
                </c:pt>
                <c:pt idx="15">
                  <c:v>2</c:v>
                </c:pt>
                <c:pt idx="16">
                  <c:v>1</c:v>
                </c:pt>
                <c:pt idx="17">
                  <c:v>0</c:v>
                </c:pt>
                <c:pt idx="18">
                  <c:v>1</c:v>
                </c:pt>
                <c:pt idx="19">
                  <c:v>0</c:v>
                </c:pt>
                <c:pt idx="20">
                  <c:v>0</c:v>
                </c:pt>
                <c:pt idx="21">
                  <c:v>1</c:v>
                </c:pt>
                <c:pt idx="22">
                  <c:v>1</c:v>
                </c:pt>
                <c:pt idx="23">
                  <c:v>2</c:v>
                </c:pt>
                <c:pt idx="24">
                  <c:v>2</c:v>
                </c:pt>
                <c:pt idx="30">
                  <c:v>3</c:v>
                </c:pt>
                <c:pt idx="31">
                  <c:v>0</c:v>
                </c:pt>
                <c:pt idx="32">
                  <c:v>0</c:v>
                </c:pt>
                <c:pt idx="33">
                  <c:v>3</c:v>
                </c:pt>
                <c:pt idx="34">
                  <c:v>3</c:v>
                </c:pt>
                <c:pt idx="35">
                  <c:v>2</c:v>
                </c:pt>
                <c:pt idx="36">
                  <c:v>1</c:v>
                </c:pt>
                <c:pt idx="37">
                  <c:v>1</c:v>
                </c:pt>
                <c:pt idx="38">
                  <c:v>0</c:v>
                </c:pt>
                <c:pt idx="39">
                  <c:v>0</c:v>
                </c:pt>
                <c:pt idx="40">
                  <c:v>1</c:v>
                </c:pt>
                <c:pt idx="41">
                  <c:v>2</c:v>
                </c:pt>
                <c:pt idx="42">
                  <c:v>2</c:v>
                </c:pt>
                <c:pt idx="43">
                  <c:v>1</c:v>
                </c:pt>
                <c:pt idx="44">
                  <c:v>0</c:v>
                </c:pt>
                <c:pt idx="45">
                  <c:v>1</c:v>
                </c:pt>
                <c:pt idx="46">
                  <c:v>1</c:v>
                </c:pt>
                <c:pt idx="47">
                  <c:v>0</c:v>
                </c:pt>
                <c:pt idx="48">
                  <c:v>1</c:v>
                </c:pt>
                <c:pt idx="49">
                  <c:v>2</c:v>
                </c:pt>
                <c:pt idx="50">
                  <c:v>3</c:v>
                </c:pt>
                <c:pt idx="51">
                  <c:v>2</c:v>
                </c:pt>
                <c:pt idx="52">
                  <c:v>0</c:v>
                </c:pt>
                <c:pt idx="53">
                  <c:v>1</c:v>
                </c:pt>
                <c:pt idx="54">
                  <c:v>1</c:v>
                </c:pt>
                <c:pt idx="60">
                  <c:v>0</c:v>
                </c:pt>
                <c:pt idx="61">
                  <c:v>1</c:v>
                </c:pt>
                <c:pt idx="62">
                  <c:v>2</c:v>
                </c:pt>
                <c:pt idx="63">
                  <c:v>6</c:v>
                </c:pt>
                <c:pt idx="64">
                  <c:v>2</c:v>
                </c:pt>
                <c:pt idx="65">
                  <c:v>0</c:v>
                </c:pt>
                <c:pt idx="66">
                  <c:v>1</c:v>
                </c:pt>
                <c:pt idx="67">
                  <c:v>1</c:v>
                </c:pt>
                <c:pt idx="68">
                  <c:v>1</c:v>
                </c:pt>
                <c:pt idx="69">
                  <c:v>0</c:v>
                </c:pt>
                <c:pt idx="70">
                  <c:v>2</c:v>
                </c:pt>
                <c:pt idx="71">
                  <c:v>3</c:v>
                </c:pt>
                <c:pt idx="72">
                  <c:v>0</c:v>
                </c:pt>
                <c:pt idx="73">
                  <c:v>5</c:v>
                </c:pt>
                <c:pt idx="74">
                  <c:v>5</c:v>
                </c:pt>
                <c:pt idx="75">
                  <c:v>1</c:v>
                </c:pt>
                <c:pt idx="76">
                  <c:v>1</c:v>
                </c:pt>
                <c:pt idx="77">
                  <c:v>0</c:v>
                </c:pt>
                <c:pt idx="78">
                  <c:v>1</c:v>
                </c:pt>
                <c:pt idx="79">
                  <c:v>0</c:v>
                </c:pt>
                <c:pt idx="80">
                  <c:v>1</c:v>
                </c:pt>
                <c:pt idx="81">
                  <c:v>0</c:v>
                </c:pt>
                <c:pt idx="82">
                  <c:v>3</c:v>
                </c:pt>
                <c:pt idx="83">
                  <c:v>2</c:v>
                </c:pt>
                <c:pt idx="84">
                  <c:v>0</c:v>
                </c:pt>
                <c:pt idx="85">
                  <c:v>2</c:v>
                </c:pt>
                <c:pt idx="90">
                  <c:v>0</c:v>
                </c:pt>
                <c:pt idx="91">
                  <c:v>0</c:v>
                </c:pt>
                <c:pt idx="92">
                  <c:v>0</c:v>
                </c:pt>
                <c:pt idx="93">
                  <c:v>7</c:v>
                </c:pt>
                <c:pt idx="94">
                  <c:v>1</c:v>
                </c:pt>
                <c:pt idx="95">
                  <c:v>5</c:v>
                </c:pt>
                <c:pt idx="96">
                  <c:v>4</c:v>
                </c:pt>
                <c:pt idx="97">
                  <c:v>0</c:v>
                </c:pt>
                <c:pt idx="98">
                  <c:v>1</c:v>
                </c:pt>
                <c:pt idx="99">
                  <c:v>1</c:v>
                </c:pt>
                <c:pt idx="100">
                  <c:v>6</c:v>
                </c:pt>
                <c:pt idx="101">
                  <c:v>1</c:v>
                </c:pt>
                <c:pt idx="102">
                  <c:v>1</c:v>
                </c:pt>
                <c:pt idx="103">
                  <c:v>0</c:v>
                </c:pt>
                <c:pt idx="104">
                  <c:v>0</c:v>
                </c:pt>
                <c:pt idx="105">
                  <c:v>0</c:v>
                </c:pt>
                <c:pt idx="106">
                  <c:v>0</c:v>
                </c:pt>
                <c:pt idx="107">
                  <c:v>1</c:v>
                </c:pt>
                <c:pt idx="108">
                  <c:v>1</c:v>
                </c:pt>
                <c:pt idx="109">
                  <c:v>0</c:v>
                </c:pt>
                <c:pt idx="110">
                  <c:v>3</c:v>
                </c:pt>
                <c:pt idx="111">
                  <c:v>1</c:v>
                </c:pt>
                <c:pt idx="112">
                  <c:v>5</c:v>
                </c:pt>
                <c:pt idx="113">
                  <c:v>0</c:v>
                </c:pt>
                <c:pt idx="114">
                  <c:v>3</c:v>
                </c:pt>
                <c:pt idx="115">
                  <c:v>1</c:v>
                </c:pt>
                <c:pt idx="120">
                  <c:v>1</c:v>
                </c:pt>
                <c:pt idx="121">
                  <c:v>0</c:v>
                </c:pt>
                <c:pt idx="122">
                  <c:v>1</c:v>
                </c:pt>
                <c:pt idx="123">
                  <c:v>1</c:v>
                </c:pt>
                <c:pt idx="124">
                  <c:v>6</c:v>
                </c:pt>
                <c:pt idx="125">
                  <c:v>1</c:v>
                </c:pt>
                <c:pt idx="126">
                  <c:v>0</c:v>
                </c:pt>
                <c:pt idx="127">
                  <c:v>0</c:v>
                </c:pt>
                <c:pt idx="128">
                  <c:v>2</c:v>
                </c:pt>
                <c:pt idx="129">
                  <c:v>4</c:v>
                </c:pt>
                <c:pt idx="130">
                  <c:v>1</c:v>
                </c:pt>
                <c:pt idx="131">
                  <c:v>1</c:v>
                </c:pt>
                <c:pt idx="132">
                  <c:v>3</c:v>
                </c:pt>
                <c:pt idx="133">
                  <c:v>3</c:v>
                </c:pt>
                <c:pt idx="134">
                  <c:v>0</c:v>
                </c:pt>
                <c:pt idx="135">
                  <c:v>0</c:v>
                </c:pt>
                <c:pt idx="136">
                  <c:v>1</c:v>
                </c:pt>
                <c:pt idx="137">
                  <c:v>0</c:v>
                </c:pt>
                <c:pt idx="138">
                  <c:v>9</c:v>
                </c:pt>
                <c:pt idx="139">
                  <c:v>6</c:v>
                </c:pt>
                <c:pt idx="140">
                  <c:v>12</c:v>
                </c:pt>
                <c:pt idx="141">
                  <c:v>3</c:v>
                </c:pt>
                <c:pt idx="142">
                  <c:v>3</c:v>
                </c:pt>
                <c:pt idx="143">
                  <c:v>4</c:v>
                </c:pt>
                <c:pt idx="144">
                  <c:v>5</c:v>
                </c:pt>
                <c:pt idx="145">
                  <c:v>1</c:v>
                </c:pt>
                <c:pt idx="146">
                  <c:v>2</c:v>
                </c:pt>
                <c:pt idx="147">
                  <c:v>3</c:v>
                </c:pt>
                <c:pt idx="150">
                  <c:v>1</c:v>
                </c:pt>
                <c:pt idx="151">
                  <c:v>0</c:v>
                </c:pt>
                <c:pt idx="152">
                  <c:v>1</c:v>
                </c:pt>
                <c:pt idx="153">
                  <c:v>2</c:v>
                </c:pt>
                <c:pt idx="154">
                  <c:v>6</c:v>
                </c:pt>
                <c:pt idx="155">
                  <c:v>2</c:v>
                </c:pt>
                <c:pt idx="156">
                  <c:v>3</c:v>
                </c:pt>
                <c:pt idx="157">
                  <c:v>0</c:v>
                </c:pt>
                <c:pt idx="158">
                  <c:v>9</c:v>
                </c:pt>
                <c:pt idx="159">
                  <c:v>1</c:v>
                </c:pt>
                <c:pt idx="160">
                  <c:v>0</c:v>
                </c:pt>
                <c:pt idx="161">
                  <c:v>3</c:v>
                </c:pt>
                <c:pt idx="162">
                  <c:v>3</c:v>
                </c:pt>
                <c:pt idx="163">
                  <c:v>2</c:v>
                </c:pt>
                <c:pt idx="164">
                  <c:v>5</c:v>
                </c:pt>
                <c:pt idx="165">
                  <c:v>2</c:v>
                </c:pt>
                <c:pt idx="166">
                  <c:v>5</c:v>
                </c:pt>
                <c:pt idx="167">
                  <c:v>4</c:v>
                </c:pt>
                <c:pt idx="168">
                  <c:v>2</c:v>
                </c:pt>
                <c:pt idx="169">
                  <c:v>4</c:v>
                </c:pt>
                <c:pt idx="170">
                  <c:v>4</c:v>
                </c:pt>
                <c:pt idx="171">
                  <c:v>3</c:v>
                </c:pt>
                <c:pt idx="172">
                  <c:v>5</c:v>
                </c:pt>
                <c:pt idx="173">
                  <c:v>3</c:v>
                </c:pt>
                <c:pt idx="174">
                  <c:v>7</c:v>
                </c:pt>
                <c:pt idx="175">
                  <c:v>2</c:v>
                </c:pt>
                <c:pt idx="176">
                  <c:v>0</c:v>
                </c:pt>
                <c:pt idx="180">
                  <c:v>1</c:v>
                </c:pt>
                <c:pt idx="181">
                  <c:v>0</c:v>
                </c:pt>
                <c:pt idx="182">
                  <c:v>2</c:v>
                </c:pt>
                <c:pt idx="183">
                  <c:v>1</c:v>
                </c:pt>
                <c:pt idx="184">
                  <c:v>1</c:v>
                </c:pt>
                <c:pt idx="185">
                  <c:v>6</c:v>
                </c:pt>
                <c:pt idx="186">
                  <c:v>0</c:v>
                </c:pt>
                <c:pt idx="187">
                  <c:v>7</c:v>
                </c:pt>
                <c:pt idx="188">
                  <c:v>4</c:v>
                </c:pt>
                <c:pt idx="189">
                  <c:v>9</c:v>
                </c:pt>
                <c:pt idx="190">
                  <c:v>3</c:v>
                </c:pt>
                <c:pt idx="191">
                  <c:v>1</c:v>
                </c:pt>
                <c:pt idx="192">
                  <c:v>4</c:v>
                </c:pt>
                <c:pt idx="193">
                  <c:v>3</c:v>
                </c:pt>
                <c:pt idx="194">
                  <c:v>3</c:v>
                </c:pt>
                <c:pt idx="195">
                  <c:v>0</c:v>
                </c:pt>
                <c:pt idx="196">
                  <c:v>2</c:v>
                </c:pt>
                <c:pt idx="197">
                  <c:v>1</c:v>
                </c:pt>
                <c:pt idx="198">
                  <c:v>9</c:v>
                </c:pt>
                <c:pt idx="199">
                  <c:v>1</c:v>
                </c:pt>
                <c:pt idx="200">
                  <c:v>1</c:v>
                </c:pt>
                <c:pt idx="201">
                  <c:v>1</c:v>
                </c:pt>
                <c:pt idx="202">
                  <c:v>0</c:v>
                </c:pt>
                <c:pt idx="203">
                  <c:v>3</c:v>
                </c:pt>
                <c:pt idx="204">
                  <c:v>1</c:v>
                </c:pt>
                <c:pt idx="205">
                  <c:v>1</c:v>
                </c:pt>
                <c:pt idx="206">
                  <c:v>1</c:v>
                </c:pt>
                <c:pt idx="207">
                  <c:v>0</c:v>
                </c:pt>
                <c:pt idx="208">
                  <c:v>1</c:v>
                </c:pt>
                <c:pt idx="209">
                  <c:v>0</c:v>
                </c:pt>
                <c:pt idx="210">
                  <c:v>0</c:v>
                </c:pt>
                <c:pt idx="211">
                  <c:v>0</c:v>
                </c:pt>
                <c:pt idx="212">
                  <c:v>0</c:v>
                </c:pt>
                <c:pt idx="213">
                  <c:v>0</c:v>
                </c:pt>
              </c:numCache>
            </c:numRef>
          </c:val>
        </c:ser>
        <c:axId val="52786688"/>
        <c:axId val="52788224"/>
        <c:axId val="52520256"/>
      </c:line3DChart>
      <c:catAx>
        <c:axId val="52786688"/>
        <c:scaling>
          <c:orientation val="minMax"/>
        </c:scaling>
        <c:delete val="1"/>
        <c:axPos val="b"/>
        <c:numFmt formatCode="General" sourceLinked="1"/>
        <c:majorTickMark val="none"/>
        <c:tickLblPos val="none"/>
        <c:crossAx val="52788224"/>
        <c:crosses val="autoZero"/>
        <c:lblAlgn val="ctr"/>
        <c:lblOffset val="100"/>
        <c:tickLblSkip val="5"/>
        <c:tickMarkSkip val="5"/>
      </c:catAx>
      <c:valAx>
        <c:axId val="52788224"/>
        <c:scaling>
          <c:orientation val="minMax"/>
        </c:scaling>
        <c:axPos val="l"/>
        <c:majorGridlines/>
        <c:numFmt formatCode="General" sourceLinked="1"/>
        <c:maj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52786688"/>
        <c:crosses val="autoZero"/>
        <c:crossBetween val="between"/>
        <c:majorUnit val="1"/>
      </c:valAx>
      <c:serAx>
        <c:axId val="52520256"/>
        <c:scaling>
          <c:orientation val="minMax"/>
        </c:scaling>
        <c:delete val="1"/>
        <c:axPos val="b"/>
        <c:tickLblPos val="none"/>
        <c:crossAx val="52788224"/>
        <c:crosses val="autoZero"/>
      </c:serAx>
      <c:spPr>
        <a:noFill/>
        <a:ln w="25400">
          <a:noFill/>
        </a:ln>
      </c:spPr>
    </c:plotArea>
    <c:plotVisOnly val="1"/>
    <c:dispBlanksAs val="gap"/>
  </c:chart>
  <c:spPr>
    <a:noFill/>
    <a:ln>
      <a:noFill/>
    </a:ln>
  </c:spPr>
  <c:txPr>
    <a:bodyPr/>
    <a:lstStyle/>
    <a:p>
      <a:pPr>
        <a:defRPr sz="1000" b="0" i="0" u="none" strike="noStrike" baseline="0">
          <a:solidFill>
            <a:srgbClr val="000000"/>
          </a:solidFill>
          <a:latin typeface="Calibri"/>
          <a:ea typeface="Calibri"/>
          <a:cs typeface="Calibri"/>
        </a:defRPr>
      </a:pPr>
      <a:endParaRPr lang="en-US"/>
    </a:p>
  </c:txPr>
  <c:externalData r:id="rId1"/>
  <c:userShapes r:id="rId2"/>
</c:chartSpace>
</file>

<file path=ppt/drawings/_rels/vmlDrawing1.v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image" Target="../media/image26.wmf"/><Relationship Id="rId18" Type="http://schemas.openxmlformats.org/officeDocument/2006/relationships/image" Target="../media/image31.wmf"/><Relationship Id="rId3" Type="http://schemas.openxmlformats.org/officeDocument/2006/relationships/image" Target="../media/image16.wmf"/><Relationship Id="rId7" Type="http://schemas.openxmlformats.org/officeDocument/2006/relationships/image" Target="../media/image20.wmf"/><Relationship Id="rId12" Type="http://schemas.openxmlformats.org/officeDocument/2006/relationships/image" Target="../media/image25.wmf"/><Relationship Id="rId17" Type="http://schemas.openxmlformats.org/officeDocument/2006/relationships/image" Target="../media/image30.wmf"/><Relationship Id="rId2" Type="http://schemas.openxmlformats.org/officeDocument/2006/relationships/image" Target="../media/image15.wmf"/><Relationship Id="rId16" Type="http://schemas.openxmlformats.org/officeDocument/2006/relationships/image" Target="../media/image29.wmf"/><Relationship Id="rId1" Type="http://schemas.openxmlformats.org/officeDocument/2006/relationships/image" Target="../media/image14.wmf"/><Relationship Id="rId6" Type="http://schemas.openxmlformats.org/officeDocument/2006/relationships/image" Target="../media/image19.wmf"/><Relationship Id="rId11" Type="http://schemas.openxmlformats.org/officeDocument/2006/relationships/image" Target="../media/image24.wmf"/><Relationship Id="rId5" Type="http://schemas.openxmlformats.org/officeDocument/2006/relationships/image" Target="../media/image18.wmf"/><Relationship Id="rId15" Type="http://schemas.openxmlformats.org/officeDocument/2006/relationships/image" Target="../media/image28.wmf"/><Relationship Id="rId10" Type="http://schemas.openxmlformats.org/officeDocument/2006/relationships/image" Target="../media/image23.wmf"/><Relationship Id="rId19" Type="http://schemas.openxmlformats.org/officeDocument/2006/relationships/image" Target="../media/image32.wmf"/><Relationship Id="rId4" Type="http://schemas.openxmlformats.org/officeDocument/2006/relationships/image" Target="../media/image17.wmf"/><Relationship Id="rId9" Type="http://schemas.openxmlformats.org/officeDocument/2006/relationships/image" Target="../media/image22.wmf"/><Relationship Id="rId14" Type="http://schemas.openxmlformats.org/officeDocument/2006/relationships/image" Target="../media/image27.wmf"/></Relationships>
</file>

<file path=ppt/drawings/drawing1.xml><?xml version="1.0" encoding="utf-8"?>
<c:userShapes xmlns:c="http://schemas.openxmlformats.org/drawingml/2006/chart">
  <cdr:relSizeAnchor xmlns:cdr="http://schemas.openxmlformats.org/drawingml/2006/chartDrawing">
    <cdr:from>
      <cdr:x>0.03685</cdr:x>
      <cdr:y>0.71473</cdr:y>
    </cdr:from>
    <cdr:to>
      <cdr:x>0.14841</cdr:x>
      <cdr:y>0.76646</cdr:y>
    </cdr:to>
    <cdr:sp macro="" textlink="">
      <cdr:nvSpPr>
        <cdr:cNvPr id="2" name="TextBox 1"/>
        <cdr:cNvSpPr txBox="1"/>
      </cdr:nvSpPr>
      <cdr:spPr>
        <a:xfrm xmlns:a="http://schemas.openxmlformats.org/drawingml/2006/main">
          <a:off x="342924" y="4343378"/>
          <a:ext cx="1038202" cy="31436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ctr"/>
          <a:r>
            <a:rPr lang="en-US" sz="1100" dirty="0"/>
            <a:t>2002</a:t>
          </a:r>
        </a:p>
      </cdr:txBody>
    </cdr:sp>
  </cdr:relSizeAnchor>
  <cdr:relSizeAnchor xmlns:cdr="http://schemas.openxmlformats.org/drawingml/2006/chartDrawing">
    <cdr:from>
      <cdr:x>0.16991</cdr:x>
      <cdr:y>0.71473</cdr:y>
    </cdr:from>
    <cdr:to>
      <cdr:x>0.2825</cdr:x>
      <cdr:y>0.76646</cdr:y>
    </cdr:to>
    <cdr:sp macro="" textlink="">
      <cdr:nvSpPr>
        <cdr:cNvPr id="3" name="TextBox 1"/>
        <cdr:cNvSpPr txBox="1"/>
      </cdr:nvSpPr>
      <cdr:spPr>
        <a:xfrm xmlns:a="http://schemas.openxmlformats.org/drawingml/2006/main">
          <a:off x="1581151" y="4343378"/>
          <a:ext cx="1047750"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2003</a:t>
          </a:r>
        </a:p>
      </cdr:txBody>
    </cdr:sp>
  </cdr:relSizeAnchor>
  <cdr:relSizeAnchor xmlns:cdr="http://schemas.openxmlformats.org/drawingml/2006/chartDrawing">
    <cdr:from>
      <cdr:x>0.2999</cdr:x>
      <cdr:y>0.71473</cdr:y>
    </cdr:from>
    <cdr:to>
      <cdr:x>0.4176</cdr:x>
      <cdr:y>0.76646</cdr:y>
    </cdr:to>
    <cdr:sp macro="" textlink="">
      <cdr:nvSpPr>
        <cdr:cNvPr id="4" name="TextBox 1"/>
        <cdr:cNvSpPr txBox="1"/>
      </cdr:nvSpPr>
      <cdr:spPr>
        <a:xfrm xmlns:a="http://schemas.openxmlformats.org/drawingml/2006/main">
          <a:off x="2790826" y="4343378"/>
          <a:ext cx="1095374"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2004</a:t>
          </a:r>
        </a:p>
      </cdr:txBody>
    </cdr:sp>
  </cdr:relSizeAnchor>
  <cdr:relSizeAnchor xmlns:cdr="http://schemas.openxmlformats.org/drawingml/2006/chartDrawing">
    <cdr:from>
      <cdr:x>0.43501</cdr:x>
      <cdr:y>0.71473</cdr:y>
    </cdr:from>
    <cdr:to>
      <cdr:x>0.55067</cdr:x>
      <cdr:y>0.76646</cdr:y>
    </cdr:to>
    <cdr:sp macro="" textlink="">
      <cdr:nvSpPr>
        <cdr:cNvPr id="5" name="TextBox 1"/>
        <cdr:cNvSpPr txBox="1"/>
      </cdr:nvSpPr>
      <cdr:spPr>
        <a:xfrm xmlns:a="http://schemas.openxmlformats.org/drawingml/2006/main">
          <a:off x="4048126" y="4343378"/>
          <a:ext cx="1076324"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2006</a:t>
          </a:r>
        </a:p>
      </cdr:txBody>
    </cdr:sp>
  </cdr:relSizeAnchor>
  <cdr:relSizeAnchor xmlns:cdr="http://schemas.openxmlformats.org/drawingml/2006/chartDrawing">
    <cdr:from>
      <cdr:x>0.56704</cdr:x>
      <cdr:y>0.71473</cdr:y>
    </cdr:from>
    <cdr:to>
      <cdr:x>0.68475</cdr:x>
      <cdr:y>0.76646</cdr:y>
    </cdr:to>
    <cdr:sp macro="" textlink="">
      <cdr:nvSpPr>
        <cdr:cNvPr id="6" name="TextBox 1"/>
        <cdr:cNvSpPr txBox="1"/>
      </cdr:nvSpPr>
      <cdr:spPr>
        <a:xfrm xmlns:a="http://schemas.openxmlformats.org/drawingml/2006/main">
          <a:off x="5276850" y="4343378"/>
          <a:ext cx="1095375"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2007</a:t>
          </a:r>
        </a:p>
      </cdr:txBody>
    </cdr:sp>
  </cdr:relSizeAnchor>
  <cdr:relSizeAnchor xmlns:cdr="http://schemas.openxmlformats.org/drawingml/2006/chartDrawing">
    <cdr:from>
      <cdr:x>0.69703</cdr:x>
      <cdr:y>0.71473</cdr:y>
    </cdr:from>
    <cdr:to>
      <cdr:x>0.81781</cdr:x>
      <cdr:y>0.76646</cdr:y>
    </cdr:to>
    <cdr:sp macro="" textlink="">
      <cdr:nvSpPr>
        <cdr:cNvPr id="7" name="TextBox 1"/>
        <cdr:cNvSpPr txBox="1"/>
      </cdr:nvSpPr>
      <cdr:spPr>
        <a:xfrm xmlns:a="http://schemas.openxmlformats.org/drawingml/2006/main">
          <a:off x="6486525" y="4343378"/>
          <a:ext cx="1123950"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2008</a:t>
          </a:r>
        </a:p>
      </cdr:txBody>
    </cdr:sp>
  </cdr:relSizeAnchor>
  <cdr:relSizeAnchor xmlns:cdr="http://schemas.openxmlformats.org/drawingml/2006/chartDrawing">
    <cdr:from>
      <cdr:x>0.03992</cdr:x>
      <cdr:y>0.63323</cdr:y>
    </cdr:from>
    <cdr:to>
      <cdr:x>0.14841</cdr:x>
      <cdr:y>0.66928</cdr:y>
    </cdr:to>
    <cdr:sp macro="" textlink="">
      <cdr:nvSpPr>
        <cdr:cNvPr id="9" name="Straight Connector 8"/>
        <cdr:cNvSpPr/>
      </cdr:nvSpPr>
      <cdr:spPr bwMode="auto">
        <a:xfrm xmlns:a="http://schemas.openxmlformats.org/drawingml/2006/main">
          <a:off x="371493" y="3848108"/>
          <a:ext cx="1009632" cy="219068"/>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dirty="0"/>
        </a:p>
      </cdr:txBody>
    </cdr:sp>
  </cdr:relSizeAnchor>
  <cdr:relSizeAnchor xmlns:cdr="http://schemas.openxmlformats.org/drawingml/2006/chartDrawing">
    <cdr:from>
      <cdr:x>0.304</cdr:x>
      <cdr:y>0.6489</cdr:y>
    </cdr:from>
    <cdr:to>
      <cdr:x>0.41556</cdr:x>
      <cdr:y>0.65831</cdr:y>
    </cdr:to>
    <cdr:sp macro="" textlink="">
      <cdr:nvSpPr>
        <cdr:cNvPr id="10" name="Straight Connector 9"/>
        <cdr:cNvSpPr/>
      </cdr:nvSpPr>
      <cdr:spPr bwMode="auto">
        <a:xfrm xmlns:a="http://schemas.openxmlformats.org/drawingml/2006/main" flipV="1">
          <a:off x="2828963" y="3943349"/>
          <a:ext cx="1038187" cy="57167"/>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0.43909</cdr:x>
      <cdr:y>0.6395</cdr:y>
    </cdr:from>
    <cdr:to>
      <cdr:x>0.55067</cdr:x>
      <cdr:y>0.6489</cdr:y>
    </cdr:to>
    <cdr:sp macro="" textlink="">
      <cdr:nvSpPr>
        <cdr:cNvPr id="11" name="Straight Connector 10"/>
        <cdr:cNvSpPr/>
      </cdr:nvSpPr>
      <cdr:spPr bwMode="auto">
        <a:xfrm xmlns:a="http://schemas.openxmlformats.org/drawingml/2006/main" flipV="1">
          <a:off x="4086179" y="3886200"/>
          <a:ext cx="1038271" cy="57162"/>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0.56499</cdr:x>
      <cdr:y>0.5815</cdr:y>
    </cdr:from>
    <cdr:to>
      <cdr:x>0.68987</cdr:x>
      <cdr:y>0.6489</cdr:y>
    </cdr:to>
    <cdr:sp macro="" textlink="">
      <cdr:nvSpPr>
        <cdr:cNvPr id="12" name="Straight Connector 11"/>
        <cdr:cNvSpPr/>
      </cdr:nvSpPr>
      <cdr:spPr bwMode="auto">
        <a:xfrm xmlns:a="http://schemas.openxmlformats.org/drawingml/2006/main" flipV="1">
          <a:off x="5257770" y="3533775"/>
          <a:ext cx="1162080" cy="409555"/>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0.69805</cdr:x>
      <cdr:y>0.55956</cdr:y>
    </cdr:from>
    <cdr:to>
      <cdr:x>0.81781</cdr:x>
      <cdr:y>0.63322</cdr:y>
    </cdr:to>
    <cdr:sp macro="" textlink="">
      <cdr:nvSpPr>
        <cdr:cNvPr id="13" name="Straight Connector 12"/>
        <cdr:cNvSpPr/>
      </cdr:nvSpPr>
      <cdr:spPr bwMode="auto">
        <a:xfrm xmlns:a="http://schemas.openxmlformats.org/drawingml/2006/main" flipV="1">
          <a:off x="6496024" y="3400425"/>
          <a:ext cx="1114451" cy="447650"/>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0.16684</cdr:x>
      <cdr:y>0.64577</cdr:y>
    </cdr:from>
    <cdr:to>
      <cdr:x>0.28045</cdr:x>
      <cdr:y>0.65831</cdr:y>
    </cdr:to>
    <cdr:sp macro="" textlink="">
      <cdr:nvSpPr>
        <cdr:cNvPr id="14" name="Straight Connector 13"/>
        <cdr:cNvSpPr/>
      </cdr:nvSpPr>
      <cdr:spPr bwMode="auto">
        <a:xfrm xmlns:a="http://schemas.openxmlformats.org/drawingml/2006/main">
          <a:off x="1552608" y="3924301"/>
          <a:ext cx="1057242" cy="76199"/>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0.83316</cdr:x>
      <cdr:y>0.71317</cdr:y>
    </cdr:from>
    <cdr:to>
      <cdr:x>0.97543</cdr:x>
      <cdr:y>0.7649</cdr:y>
    </cdr:to>
    <cdr:sp macro="" textlink="">
      <cdr:nvSpPr>
        <cdr:cNvPr id="15" name="TextBox 1"/>
        <cdr:cNvSpPr txBox="1"/>
      </cdr:nvSpPr>
      <cdr:spPr>
        <a:xfrm xmlns:a="http://schemas.openxmlformats.org/drawingml/2006/main">
          <a:off x="7753349" y="4333875"/>
          <a:ext cx="1323975" cy="31436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100" dirty="0"/>
            <a:t>2009</a:t>
          </a:r>
        </a:p>
      </cdr:txBody>
    </cdr:sp>
  </cdr:relSizeAnchor>
  <cdr:relSizeAnchor xmlns:cdr="http://schemas.openxmlformats.org/drawingml/2006/chartDrawing">
    <cdr:from>
      <cdr:x>0.84135</cdr:x>
      <cdr:y>0.5674</cdr:y>
    </cdr:from>
    <cdr:to>
      <cdr:x>0.95189</cdr:x>
      <cdr:y>0.65361</cdr:y>
    </cdr:to>
    <cdr:sp macro="" textlink="">
      <cdr:nvSpPr>
        <cdr:cNvPr id="16" name="Straight Connector 15"/>
        <cdr:cNvSpPr/>
      </cdr:nvSpPr>
      <cdr:spPr bwMode="auto">
        <a:xfrm xmlns:a="http://schemas.openxmlformats.org/drawingml/2006/main">
          <a:off x="7829550" y="3448050"/>
          <a:ext cx="1028699" cy="523875"/>
        </a:xfrm>
        <a:prstGeom xmlns:a="http://schemas.openxmlformats.org/drawingml/2006/main" prst="line">
          <a:avLst/>
        </a:prstGeom>
        <a:solidFill xmlns:a="http://schemas.openxmlformats.org/drawingml/2006/main">
          <a:srgbClr val="FFFFFF"/>
        </a:solidFill>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wrap="square" lIns="18288" tIns="0" rIns="0" bIns="0"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852738" cy="450850"/>
          </a:xfrm>
          <a:prstGeom prst="rect">
            <a:avLst/>
          </a:prstGeom>
          <a:noFill/>
          <a:ln w="9525">
            <a:noFill/>
            <a:miter lim="800000"/>
            <a:headEnd/>
            <a:tailEnd/>
          </a:ln>
          <a:effectLst/>
        </p:spPr>
        <p:txBody>
          <a:bodyPr vert="horz" wrap="square" lIns="90212" tIns="45105" rIns="90212" bIns="45105" numCol="1" anchor="t" anchorCtr="0" compatLnSpc="1">
            <a:prstTxWarp prst="textNoShape">
              <a:avLst/>
            </a:prstTxWarp>
          </a:bodyPr>
          <a:lstStyle>
            <a:lvl1pPr defTabSz="901700">
              <a:defRPr sz="1200">
                <a:latin typeface="Times New Roman" pitchFamily="18" charset="0"/>
              </a:defRPr>
            </a:lvl1pPr>
          </a:lstStyle>
          <a:p>
            <a:endParaRPr lang="en-US"/>
          </a:p>
        </p:txBody>
      </p:sp>
      <p:sp>
        <p:nvSpPr>
          <p:cNvPr id="50179" name="Rectangle 3"/>
          <p:cNvSpPr>
            <a:spLocks noGrp="1" noChangeArrowheads="1"/>
          </p:cNvSpPr>
          <p:nvPr>
            <p:ph type="dt" sz="quarter" idx="1"/>
          </p:nvPr>
        </p:nvSpPr>
        <p:spPr bwMode="auto">
          <a:xfrm>
            <a:off x="3752850" y="0"/>
            <a:ext cx="2851150" cy="450850"/>
          </a:xfrm>
          <a:prstGeom prst="rect">
            <a:avLst/>
          </a:prstGeom>
          <a:noFill/>
          <a:ln w="9525">
            <a:noFill/>
            <a:miter lim="800000"/>
            <a:headEnd/>
            <a:tailEnd/>
          </a:ln>
          <a:effectLst/>
        </p:spPr>
        <p:txBody>
          <a:bodyPr vert="horz" wrap="square" lIns="90212" tIns="45105" rIns="90212" bIns="45105" numCol="1" anchor="t" anchorCtr="0" compatLnSpc="1">
            <a:prstTxWarp prst="textNoShape">
              <a:avLst/>
            </a:prstTxWarp>
          </a:bodyPr>
          <a:lstStyle>
            <a:lvl1pPr algn="r" defTabSz="901700">
              <a:defRPr sz="1200">
                <a:latin typeface="Times New Roman" pitchFamily="18" charset="0"/>
              </a:defRPr>
            </a:lvl1pPr>
          </a:lstStyle>
          <a:p>
            <a:endParaRPr lang="en-US"/>
          </a:p>
        </p:txBody>
      </p:sp>
      <p:sp>
        <p:nvSpPr>
          <p:cNvPr id="50180" name="Rectangle 4"/>
          <p:cNvSpPr>
            <a:spLocks noGrp="1" noChangeArrowheads="1"/>
          </p:cNvSpPr>
          <p:nvPr>
            <p:ph type="ftr" sz="quarter" idx="2"/>
          </p:nvPr>
        </p:nvSpPr>
        <p:spPr bwMode="auto">
          <a:xfrm>
            <a:off x="0" y="9264650"/>
            <a:ext cx="2852738" cy="450850"/>
          </a:xfrm>
          <a:prstGeom prst="rect">
            <a:avLst/>
          </a:prstGeom>
          <a:noFill/>
          <a:ln w="9525">
            <a:noFill/>
            <a:miter lim="800000"/>
            <a:headEnd/>
            <a:tailEnd/>
          </a:ln>
          <a:effectLst/>
        </p:spPr>
        <p:txBody>
          <a:bodyPr vert="horz" wrap="square" lIns="90212" tIns="45105" rIns="90212" bIns="45105" numCol="1" anchor="b" anchorCtr="0" compatLnSpc="1">
            <a:prstTxWarp prst="textNoShape">
              <a:avLst/>
            </a:prstTxWarp>
          </a:bodyPr>
          <a:lstStyle>
            <a:lvl1pPr defTabSz="901700">
              <a:defRPr sz="1200">
                <a:latin typeface="Times New Roman" pitchFamily="18" charset="0"/>
              </a:defRPr>
            </a:lvl1pPr>
          </a:lstStyle>
          <a:p>
            <a:endParaRPr lang="en-US"/>
          </a:p>
        </p:txBody>
      </p:sp>
      <p:sp>
        <p:nvSpPr>
          <p:cNvPr id="50181" name="Rectangle 5"/>
          <p:cNvSpPr>
            <a:spLocks noGrp="1" noChangeArrowheads="1"/>
          </p:cNvSpPr>
          <p:nvPr>
            <p:ph type="sldNum" sz="quarter" idx="3"/>
          </p:nvPr>
        </p:nvSpPr>
        <p:spPr bwMode="auto">
          <a:xfrm>
            <a:off x="3752850" y="9264650"/>
            <a:ext cx="2851150" cy="450850"/>
          </a:xfrm>
          <a:prstGeom prst="rect">
            <a:avLst/>
          </a:prstGeom>
          <a:noFill/>
          <a:ln w="9525">
            <a:noFill/>
            <a:miter lim="800000"/>
            <a:headEnd/>
            <a:tailEnd/>
          </a:ln>
          <a:effectLst/>
        </p:spPr>
        <p:txBody>
          <a:bodyPr vert="horz" wrap="square" lIns="90212" tIns="45105" rIns="90212" bIns="45105" numCol="1" anchor="b" anchorCtr="0" compatLnSpc="1">
            <a:prstTxWarp prst="textNoShape">
              <a:avLst/>
            </a:prstTxWarp>
          </a:bodyPr>
          <a:lstStyle>
            <a:lvl1pPr algn="r" defTabSz="901700">
              <a:defRPr sz="1200">
                <a:latin typeface="Times New Roman" pitchFamily="18" charset="0"/>
              </a:defRPr>
            </a:lvl1pPr>
          </a:lstStyle>
          <a:p>
            <a:fld id="{E2FFAD65-63AC-4DA8-934F-0B4B9A495A9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4978" name="Rectangle 2"/>
          <p:cNvSpPr>
            <a:spLocks noGrp="1" noChangeArrowheads="1"/>
          </p:cNvSpPr>
          <p:nvPr>
            <p:ph type="hdr" sz="quarter"/>
          </p:nvPr>
        </p:nvSpPr>
        <p:spPr bwMode="auto">
          <a:xfrm>
            <a:off x="0" y="0"/>
            <a:ext cx="2878138"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254979" name="Rectangle 3"/>
          <p:cNvSpPr>
            <a:spLocks noGrp="1" noChangeArrowheads="1"/>
          </p:cNvSpPr>
          <p:nvPr>
            <p:ph type="dt" idx="1"/>
          </p:nvPr>
        </p:nvSpPr>
        <p:spPr bwMode="auto">
          <a:xfrm>
            <a:off x="3762375" y="0"/>
            <a:ext cx="2878138"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254980" name="Rectangle 4"/>
          <p:cNvSpPr>
            <a:spLocks noGrp="1" noRot="1" noChangeAspect="1" noChangeArrowheads="1" noTextEdit="1"/>
          </p:cNvSpPr>
          <p:nvPr>
            <p:ph type="sldImg" idx="2"/>
          </p:nvPr>
        </p:nvSpPr>
        <p:spPr bwMode="auto">
          <a:xfrm>
            <a:off x="882650" y="731838"/>
            <a:ext cx="4876800" cy="3657600"/>
          </a:xfrm>
          <a:prstGeom prst="rect">
            <a:avLst/>
          </a:prstGeom>
          <a:noFill/>
          <a:ln w="9525">
            <a:solidFill>
              <a:srgbClr val="000000"/>
            </a:solidFill>
            <a:miter lim="800000"/>
            <a:headEnd/>
            <a:tailEnd/>
          </a:ln>
          <a:effectLst/>
        </p:spPr>
      </p:sp>
      <p:sp>
        <p:nvSpPr>
          <p:cNvPr id="254981" name="Rectangle 5"/>
          <p:cNvSpPr>
            <a:spLocks noGrp="1" noChangeArrowheads="1"/>
          </p:cNvSpPr>
          <p:nvPr>
            <p:ph type="body" sz="quarter" idx="3"/>
          </p:nvPr>
        </p:nvSpPr>
        <p:spPr bwMode="auto">
          <a:xfrm>
            <a:off x="663575" y="4632325"/>
            <a:ext cx="5314950" cy="43894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4982" name="Rectangle 6"/>
          <p:cNvSpPr>
            <a:spLocks noGrp="1" noChangeArrowheads="1"/>
          </p:cNvSpPr>
          <p:nvPr>
            <p:ph type="ftr" sz="quarter" idx="4"/>
          </p:nvPr>
        </p:nvSpPr>
        <p:spPr bwMode="auto">
          <a:xfrm>
            <a:off x="0" y="9264650"/>
            <a:ext cx="2878138"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254983" name="Rectangle 7"/>
          <p:cNvSpPr>
            <a:spLocks noGrp="1" noChangeArrowheads="1"/>
          </p:cNvSpPr>
          <p:nvPr>
            <p:ph type="sldNum" sz="quarter" idx="5"/>
          </p:nvPr>
        </p:nvSpPr>
        <p:spPr bwMode="auto">
          <a:xfrm>
            <a:off x="3762375" y="9264650"/>
            <a:ext cx="2878138"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50003D79-BF69-467B-9085-1CF7B8DA5AD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D554415-449A-4D34-89AC-CFCA8555DDDD}" type="slidenum">
              <a:rPr lang="fr-FR" smtClean="0"/>
              <a:pPr>
                <a:defRPr/>
              </a:pPr>
              <a:t>15</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274428"/>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583809" y="1820206"/>
            <a:ext cx="7910967" cy="1828800"/>
          </a:xfrm>
        </p:spPr>
        <p:txBody>
          <a:bodyPr lIns="45720" rIns="45720" bIns="45720"/>
          <a:lstStyle>
            <a:lvl1pPr algn="ctr">
              <a:defRPr sz="40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r>
              <a:rPr lang="en-US" smtClean="0"/>
              <a:t>10/2/10</a:t>
            </a:r>
            <a:endParaRPr lang="en-GB" dirty="0"/>
          </a:p>
        </p:txBody>
      </p:sp>
      <p:sp>
        <p:nvSpPr>
          <p:cNvPr id="8" name="Footer Placeholder 7"/>
          <p:cNvSpPr>
            <a:spLocks noGrp="1"/>
          </p:cNvSpPr>
          <p:nvPr>
            <p:ph type="ftr" sz="quarter" idx="11"/>
          </p:nvPr>
        </p:nvSpPr>
        <p:spPr/>
        <p:txBody>
          <a:bodyPr/>
          <a:lstStyle>
            <a:extLst/>
          </a:lstStyle>
          <a:p>
            <a:r>
              <a:rPr lang="en-GB" smtClean="0"/>
              <a:t>IEFC Workshop, 10-12 Feb. 2010    -     RF issues    -     E. Jensen</a:t>
            </a:r>
            <a:endParaRPr lang="en-GB" dirty="0"/>
          </a:p>
        </p:txBody>
      </p:sp>
      <p:sp>
        <p:nvSpPr>
          <p:cNvPr id="11" name="Slide Number Placeholder 10"/>
          <p:cNvSpPr>
            <a:spLocks noGrp="1"/>
          </p:cNvSpPr>
          <p:nvPr>
            <p:ph type="sldNum" sz="quarter" idx="12"/>
          </p:nvPr>
        </p:nvSpPr>
        <p:spPr/>
        <p:txBody>
          <a:bodyPr/>
          <a:lstStyle>
            <a:extLst/>
          </a:lstStyle>
          <a:p>
            <a:fld id="{66D67C4A-828F-4BB9-92D8-54FEEA45536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r>
              <a:rPr lang="en-US" smtClean="0"/>
              <a:t>10/2/10</a:t>
            </a:r>
            <a:endParaRPr lang="en-GB" dirty="0"/>
          </a:p>
        </p:txBody>
      </p:sp>
      <p:sp>
        <p:nvSpPr>
          <p:cNvPr id="9" name="Slide Number Placeholder 8"/>
          <p:cNvSpPr>
            <a:spLocks noGrp="1"/>
          </p:cNvSpPr>
          <p:nvPr>
            <p:ph type="sldNum" sz="quarter" idx="11"/>
          </p:nvPr>
        </p:nvSpPr>
        <p:spPr/>
        <p:txBody>
          <a:bodyPr/>
          <a:lstStyle/>
          <a:p>
            <a:fld id="{66D67C4A-828F-4BB9-92D8-54FEEA45536A}" type="slidenum">
              <a:rPr lang="en-GB" smtClean="0"/>
              <a:pPr/>
              <a:t>‹#›</a:t>
            </a:fld>
            <a:endParaRPr lang="en-GB"/>
          </a:p>
        </p:txBody>
      </p:sp>
      <p:sp>
        <p:nvSpPr>
          <p:cNvPr id="10" name="Footer Placeholder 9"/>
          <p:cNvSpPr>
            <a:spLocks noGrp="1"/>
          </p:cNvSpPr>
          <p:nvPr>
            <p:ph type="ftr" sz="quarter" idx="12"/>
          </p:nvPr>
        </p:nvSpPr>
        <p:spPr/>
        <p:txBody>
          <a:bodyPr/>
          <a:lstStyle/>
          <a:p>
            <a:r>
              <a:rPr lang="en-GB" smtClean="0"/>
              <a:t>IEFC Workshop, 10-12 Feb. 2010    -     RF issues    -     E. Jensen</a:t>
            </a:r>
            <a:endParaRPr lang="en-GB" dirty="0"/>
          </a:p>
        </p:txBody>
      </p:sp>
      <p:sp>
        <p:nvSpPr>
          <p:cNvPr id="12" name="Content Placeholder 11"/>
          <p:cNvSpPr>
            <a:spLocks noGrp="1"/>
          </p:cNvSpPr>
          <p:nvPr>
            <p:ph sz="quarter" idx="13"/>
          </p:nvPr>
        </p:nvSpPr>
        <p:spPr>
          <a:xfrm>
            <a:off x="541338" y="849313"/>
            <a:ext cx="8081962" cy="5537200"/>
          </a:xfrm>
        </p:spPr>
        <p:txBody>
          <a:bodyPr/>
          <a:lstStyle>
            <a:lvl1pPr>
              <a:buClrTx/>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274428"/>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t>10/2/10</a:t>
            </a:r>
            <a:endParaRPr lang="en-US"/>
          </a:p>
        </p:txBody>
      </p:sp>
      <p:sp>
        <p:nvSpPr>
          <p:cNvPr id="5" name="Footer Placeholder 4"/>
          <p:cNvSpPr>
            <a:spLocks noGrp="1"/>
          </p:cNvSpPr>
          <p:nvPr>
            <p:ph type="ftr" sz="quarter" idx="11"/>
          </p:nvPr>
        </p:nvSpPr>
        <p:spPr/>
        <p:txBody>
          <a:bodyPr/>
          <a:lstStyle>
            <a:extLst/>
          </a:lstStyle>
          <a:p>
            <a:r>
              <a:rPr kumimoji="0" lang="en-GB" smtClean="0"/>
              <a:t>IEFC Workshop, 10-12 Feb. 2010    -     RF issues    -     E. Jensen</a:t>
            </a:r>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896120"/>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896120"/>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10/2/10</a:t>
            </a:r>
            <a:endParaRPr lang="en-GB" dirty="0"/>
          </a:p>
        </p:txBody>
      </p:sp>
      <p:sp>
        <p:nvSpPr>
          <p:cNvPr id="6" name="Footer Placeholder 5"/>
          <p:cNvSpPr>
            <a:spLocks noGrp="1"/>
          </p:cNvSpPr>
          <p:nvPr>
            <p:ph type="ftr" sz="quarter" idx="11"/>
          </p:nvPr>
        </p:nvSpPr>
        <p:spPr/>
        <p:txBody>
          <a:bodyPr/>
          <a:lstStyle>
            <a:extLst/>
          </a:lstStyle>
          <a:p>
            <a:r>
              <a:rPr lang="en-GB" smtClean="0"/>
              <a:t>IEFC Workshop, 10-12 Feb. 2010    -     RF issues    -     E. Jensen</a:t>
            </a:r>
            <a:endParaRPr lang="en-GB" dirty="0"/>
          </a:p>
        </p:txBody>
      </p:sp>
      <p:sp>
        <p:nvSpPr>
          <p:cNvPr id="7" name="Slide Number Placeholder 6"/>
          <p:cNvSpPr>
            <a:spLocks noGrp="1"/>
          </p:cNvSpPr>
          <p:nvPr>
            <p:ph type="sldNum" sz="quarter" idx="12"/>
          </p:nvPr>
        </p:nvSpPr>
        <p:spPr/>
        <p:txBody>
          <a:bodyPr/>
          <a:lstStyle>
            <a:extLst/>
          </a:lstStyle>
          <a:p>
            <a:fld id="{66D67C4A-828F-4BB9-92D8-54FEEA45536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r>
              <a:rPr lang="en-US" smtClean="0"/>
              <a:t>10/2/10</a:t>
            </a:r>
            <a:endParaRPr lang="en-US"/>
          </a:p>
        </p:txBody>
      </p:sp>
      <p:sp>
        <p:nvSpPr>
          <p:cNvPr id="4" name="Footer Placeholder 3"/>
          <p:cNvSpPr>
            <a:spLocks noGrp="1"/>
          </p:cNvSpPr>
          <p:nvPr>
            <p:ph type="ftr" sz="quarter" idx="11"/>
          </p:nvPr>
        </p:nvSpPr>
        <p:spPr/>
        <p:txBody>
          <a:bodyPr/>
          <a:lstStyle>
            <a:extLst/>
          </a:lstStyle>
          <a:p>
            <a:r>
              <a:rPr kumimoji="0" lang="en-GB" smtClean="0"/>
              <a:t>IEFC Workshop, 10-12 Feb. 2010    -     RF issues    -     E. Jensen</a:t>
            </a:r>
            <a:endParaRPr kumimoji="0" lang="en-US"/>
          </a:p>
        </p:txBody>
      </p:sp>
      <p:sp>
        <p:nvSpPr>
          <p:cNvPr id="5" name="Slide Number Placeholder 4"/>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274428"/>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r>
              <a:rPr lang="en-US" smtClean="0"/>
              <a:t>10/2/10</a:t>
            </a:r>
            <a:endParaRPr lang="en-US"/>
          </a:p>
        </p:txBody>
      </p:sp>
      <p:sp>
        <p:nvSpPr>
          <p:cNvPr id="3" name="Footer Placeholder 2"/>
          <p:cNvSpPr>
            <a:spLocks noGrp="1"/>
          </p:cNvSpPr>
          <p:nvPr>
            <p:ph type="ftr" sz="quarter" idx="11"/>
          </p:nvPr>
        </p:nvSpPr>
        <p:spPr/>
        <p:txBody>
          <a:bodyPr/>
          <a:lstStyle>
            <a:extLst/>
          </a:lstStyle>
          <a:p>
            <a:r>
              <a:rPr kumimoji="0" lang="en-GB" smtClean="0"/>
              <a:t>IEFC Workshop, 10-12 Feb. 2010    -     RF issues    -     E. Jensen</a:t>
            </a:r>
            <a:endParaRPr kumimoji="0" lang="en-US"/>
          </a:p>
        </p:txBody>
      </p:sp>
      <p:sp>
        <p:nvSpPr>
          <p:cNvPr id="4" name="Slide Number Placeholder 3"/>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1693" y="228600"/>
            <a:ext cx="8440615" cy="762000"/>
          </a:xfrm>
          <a:prstGeom prst="rect">
            <a:avLst/>
          </a:prstGeom>
        </p:spPr>
        <p:txBody>
          <a:bodyPr anchor="ctr"/>
          <a:lstStyle>
            <a:lvl1pPr>
              <a:defRPr sz="2800">
                <a:solidFill>
                  <a:srgbClr val="002060"/>
                </a:solidFill>
                <a:effectLst/>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351692" y="1600200"/>
            <a:ext cx="4149969" cy="4572000"/>
          </a:xfrm>
          <a:prstGeom prst="rect">
            <a:avLst/>
          </a:prstGeom>
        </p:spPr>
        <p:txBody>
          <a:bodyPr/>
          <a:lstStyle>
            <a:lvl1pPr marL="0" indent="0">
              <a:buNone/>
              <a:defRPr sz="1200">
                <a:solidFill>
                  <a:srgbClr val="0070C0"/>
                </a:solidFill>
                <a:effectLst/>
                <a:latin typeface="Arial" pitchFamily="34" charset="0"/>
                <a:cs typeface="Arial" pitchFamily="34" charset="0"/>
              </a:defRPr>
            </a:lvl1pPr>
            <a:lvl2pPr marL="114300" indent="0">
              <a:buFont typeface="Arial" pitchFamily="34" charset="0"/>
              <a:buChar char="•"/>
              <a:defRPr sz="1200">
                <a:solidFill>
                  <a:srgbClr val="0070C0"/>
                </a:solidFill>
                <a:effectLst/>
                <a:latin typeface="Arial" pitchFamily="34" charset="0"/>
                <a:cs typeface="Arial" pitchFamily="34" charset="0"/>
              </a:defRPr>
            </a:lvl2pPr>
            <a:lvl3pPr marL="230188" indent="0">
              <a:buClrTx/>
              <a:buFont typeface="Arial" pitchFamily="34" charset="0"/>
              <a:buChar char="•"/>
              <a:defRPr sz="1200">
                <a:solidFill>
                  <a:srgbClr val="0070C0"/>
                </a:solidFill>
                <a:effectLst/>
                <a:latin typeface="Arial" pitchFamily="34" charset="0"/>
                <a:cs typeface="Arial" pitchFamily="34" charset="0"/>
              </a:defRPr>
            </a:lvl3pPr>
            <a:lvl4pPr marL="339725" indent="0">
              <a:buClrTx/>
              <a:buFont typeface="Arial" pitchFamily="34" charset="0"/>
              <a:buChar char="•"/>
              <a:defRPr sz="1200">
                <a:solidFill>
                  <a:srgbClr val="0070C0"/>
                </a:solidFill>
                <a:effectLst/>
                <a:latin typeface="Arial" pitchFamily="34" charset="0"/>
                <a:cs typeface="Arial" pitchFamily="34" charset="0"/>
              </a:defRPr>
            </a:lvl4pPr>
            <a:lvl5pPr marL="455613" indent="0">
              <a:buClrTx/>
              <a:buFont typeface="Arial" pitchFamily="34" charset="0"/>
              <a:buChar char="•"/>
              <a:defRPr sz="1200">
                <a:solidFill>
                  <a:srgbClr val="0070C0"/>
                </a:solidFill>
                <a:effectLst/>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half" idx="10"/>
          </p:nvPr>
        </p:nvSpPr>
        <p:spPr>
          <a:xfrm>
            <a:off x="4712677" y="1600200"/>
            <a:ext cx="4079631" cy="4572000"/>
          </a:xfrm>
          <a:prstGeom prst="rect">
            <a:avLst/>
          </a:prstGeom>
        </p:spPr>
        <p:txBody>
          <a:bodyPr/>
          <a:lstStyle>
            <a:lvl1pPr marL="0" indent="0">
              <a:buNone/>
              <a:defRPr sz="1200">
                <a:solidFill>
                  <a:srgbClr val="0070C0"/>
                </a:solidFill>
                <a:effectLst/>
                <a:latin typeface="Arial" pitchFamily="34" charset="0"/>
                <a:cs typeface="Arial" pitchFamily="34" charset="0"/>
              </a:defRPr>
            </a:lvl1pPr>
            <a:lvl2pPr marL="114300" indent="0">
              <a:buFont typeface="Arial" pitchFamily="34" charset="0"/>
              <a:buChar char="•"/>
              <a:defRPr sz="1200">
                <a:solidFill>
                  <a:srgbClr val="0070C0"/>
                </a:solidFill>
                <a:effectLst/>
                <a:latin typeface="Arial" pitchFamily="34" charset="0"/>
                <a:cs typeface="Arial" pitchFamily="34" charset="0"/>
              </a:defRPr>
            </a:lvl2pPr>
            <a:lvl3pPr marL="230188" indent="0">
              <a:buClrTx/>
              <a:buFont typeface="Arial" pitchFamily="34" charset="0"/>
              <a:buChar char="•"/>
              <a:defRPr sz="1200">
                <a:solidFill>
                  <a:srgbClr val="0070C0"/>
                </a:solidFill>
                <a:effectLst/>
                <a:latin typeface="Arial" pitchFamily="34" charset="0"/>
                <a:cs typeface="Arial" pitchFamily="34" charset="0"/>
              </a:defRPr>
            </a:lvl3pPr>
            <a:lvl4pPr marL="339725" indent="0">
              <a:buClrTx/>
              <a:buFont typeface="Arial" pitchFamily="34" charset="0"/>
              <a:buChar char="•"/>
              <a:defRPr sz="1200">
                <a:solidFill>
                  <a:srgbClr val="0070C0"/>
                </a:solidFill>
                <a:effectLst/>
                <a:latin typeface="Arial" pitchFamily="34" charset="0"/>
                <a:cs typeface="Arial" pitchFamily="34" charset="0"/>
              </a:defRPr>
            </a:lvl4pPr>
            <a:lvl5pPr marL="457200" indent="0">
              <a:buClrTx/>
              <a:buFont typeface="Arial" pitchFamily="34" charset="0"/>
              <a:buChar char="•"/>
              <a:defRPr sz="1200">
                <a:solidFill>
                  <a:srgbClr val="0070C0"/>
                </a:solidFill>
                <a:effectLst/>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133644"/>
            <a:ext cx="8532055" cy="6562578"/>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849168"/>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41525" y="329184"/>
            <a:ext cx="8183880" cy="519984"/>
          </a:xfrm>
          <a:prstGeom prst="rect">
            <a:avLst/>
          </a:prstGeom>
        </p:spPr>
        <p:txBody>
          <a:bodyPr vert="horz" anchor="b">
            <a:noAutofit/>
          </a:bodyPr>
          <a:lstStyle>
            <a:extLst/>
          </a:lstStyle>
          <a:p>
            <a:r>
              <a:rPr kumimoji="0" lang="en-US" smtClean="0"/>
              <a:t>Click to edit Master title style</a:t>
            </a:r>
            <a:endParaRPr kumimoji="0" lang="en-US" dirty="0"/>
          </a:p>
        </p:txBody>
      </p:sp>
      <p:sp>
        <p:nvSpPr>
          <p:cNvPr id="4" name="Text Placeholder 3"/>
          <p:cNvSpPr>
            <a:spLocks noGrp="1"/>
          </p:cNvSpPr>
          <p:nvPr>
            <p:ph type="body" idx="1"/>
          </p:nvPr>
        </p:nvSpPr>
        <p:spPr>
          <a:xfrm>
            <a:off x="495886" y="889086"/>
            <a:ext cx="8183880" cy="544648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25" name="Date Placeholder 24"/>
          <p:cNvSpPr>
            <a:spLocks noGrp="1"/>
          </p:cNvSpPr>
          <p:nvPr>
            <p:ph type="dt" sz="half" idx="2"/>
          </p:nvPr>
        </p:nvSpPr>
        <p:spPr>
          <a:xfrm>
            <a:off x="383426" y="6386735"/>
            <a:ext cx="1121817" cy="216877"/>
          </a:xfrm>
          <a:prstGeom prst="rect">
            <a:avLst/>
          </a:prstGeom>
        </p:spPr>
        <p:txBody>
          <a:bodyPr vert="horz" anchor="b"/>
          <a:lstStyle>
            <a:lvl1pPr algn="r" eaLnBrk="1" latinLnBrk="0" hangingPunct="1">
              <a:defRPr kumimoji="0" sz="1000">
                <a:solidFill>
                  <a:schemeClr val="bg2">
                    <a:shade val="50000"/>
                  </a:schemeClr>
                </a:solidFill>
                <a:latin typeface="+mn-lt"/>
              </a:defRPr>
            </a:lvl1pPr>
            <a:extLst/>
          </a:lstStyle>
          <a:p>
            <a:r>
              <a:rPr lang="en-US" smtClean="0"/>
              <a:t>10/2/10</a:t>
            </a:r>
            <a:endParaRPr lang="en-GB" dirty="0"/>
          </a:p>
        </p:txBody>
      </p:sp>
      <p:sp>
        <p:nvSpPr>
          <p:cNvPr id="18" name="Footer Placeholder 17"/>
          <p:cNvSpPr>
            <a:spLocks noGrp="1"/>
          </p:cNvSpPr>
          <p:nvPr>
            <p:ph type="ftr" sz="quarter" idx="3"/>
          </p:nvPr>
        </p:nvSpPr>
        <p:spPr>
          <a:xfrm>
            <a:off x="2792436" y="6386735"/>
            <a:ext cx="4628272" cy="216877"/>
          </a:xfrm>
          <a:prstGeom prst="rect">
            <a:avLst/>
          </a:prstGeom>
        </p:spPr>
        <p:txBody>
          <a:bodyPr vert="horz" anchor="b"/>
          <a:lstStyle>
            <a:lvl1pPr algn="l" eaLnBrk="1" latinLnBrk="0" hangingPunct="1">
              <a:defRPr kumimoji="0" sz="1000">
                <a:solidFill>
                  <a:schemeClr val="bg2">
                    <a:shade val="50000"/>
                  </a:schemeClr>
                </a:solidFill>
                <a:latin typeface="+mn-lt"/>
              </a:defRPr>
            </a:lvl1pPr>
            <a:extLst/>
          </a:lstStyle>
          <a:p>
            <a:r>
              <a:rPr lang="en-GB" smtClean="0"/>
              <a:t>IEFC Workshop, 10-12 Feb. 2010    -     RF issues    -     E. Jensen</a:t>
            </a:r>
            <a:endParaRPr lang="en-GB" dirty="0"/>
          </a:p>
        </p:txBody>
      </p:sp>
      <p:sp>
        <p:nvSpPr>
          <p:cNvPr id="5" name="Slide Number Placeholder 4"/>
          <p:cNvSpPr>
            <a:spLocks noGrp="1"/>
          </p:cNvSpPr>
          <p:nvPr>
            <p:ph type="sldNum" sz="quarter" idx="4"/>
          </p:nvPr>
        </p:nvSpPr>
        <p:spPr>
          <a:xfrm>
            <a:off x="8313158" y="6386735"/>
            <a:ext cx="457200" cy="216877"/>
          </a:xfrm>
          <a:prstGeom prst="rect">
            <a:avLst/>
          </a:prstGeom>
        </p:spPr>
        <p:txBody>
          <a:bodyPr vert="horz" anchor="b"/>
          <a:lstStyle>
            <a:lvl1pPr algn="r" eaLnBrk="1" latinLnBrk="0" hangingPunct="1">
              <a:defRPr kumimoji="0" sz="1000">
                <a:solidFill>
                  <a:schemeClr val="bg2">
                    <a:shade val="50000"/>
                  </a:schemeClr>
                </a:solidFill>
                <a:latin typeface="+mn-lt"/>
              </a:defRPr>
            </a:lvl1pPr>
            <a:extLst/>
          </a:lstStyle>
          <a:p>
            <a:fld id="{66D67C4A-828F-4BB9-92D8-54FEEA45536A}"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Lst>
  <p:hf hdr="0"/>
  <p:txStyles>
    <p:titleStyle>
      <a:lvl1pPr algn="l" rtl="0" eaLnBrk="1" latinLnBrk="0" hangingPunct="1">
        <a:spcBef>
          <a:spcPct val="0"/>
        </a:spcBef>
        <a:buNone/>
        <a:defRPr kumimoji="0" sz="32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18" Type="http://schemas.openxmlformats.org/officeDocument/2006/relationships/oleObject" Target="../embeddings/oleObject16.bin"/><Relationship Id="rId3" Type="http://schemas.openxmlformats.org/officeDocument/2006/relationships/oleObject" Target="../embeddings/oleObject1.bin"/><Relationship Id="rId21" Type="http://schemas.openxmlformats.org/officeDocument/2006/relationships/oleObject" Target="../embeddings/oleObject19.bin"/><Relationship Id="rId7" Type="http://schemas.openxmlformats.org/officeDocument/2006/relationships/oleObject" Target="../embeddings/oleObject5.bin"/><Relationship Id="rId12" Type="http://schemas.openxmlformats.org/officeDocument/2006/relationships/oleObject" Target="../embeddings/oleObject10.bin"/><Relationship Id="rId17" Type="http://schemas.openxmlformats.org/officeDocument/2006/relationships/oleObject" Target="../embeddings/oleObject15.bin"/><Relationship Id="rId2" Type="http://schemas.openxmlformats.org/officeDocument/2006/relationships/slideLayout" Target="../slideLayouts/slideLayout5.xml"/><Relationship Id="rId16" Type="http://schemas.openxmlformats.org/officeDocument/2006/relationships/oleObject" Target="../embeddings/oleObject14.bin"/><Relationship Id="rId20" Type="http://schemas.openxmlformats.org/officeDocument/2006/relationships/oleObject" Target="../embeddings/oleObject18.bin"/><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5" Type="http://schemas.openxmlformats.org/officeDocument/2006/relationships/oleObject" Target="../embeddings/oleObject13.bin"/><Relationship Id="rId10" Type="http://schemas.openxmlformats.org/officeDocument/2006/relationships/oleObject" Target="../embeddings/oleObject8.bin"/><Relationship Id="rId19" Type="http://schemas.openxmlformats.org/officeDocument/2006/relationships/oleObject" Target="../embeddings/oleObject17.bin"/><Relationship Id="rId4" Type="http://schemas.openxmlformats.org/officeDocument/2006/relationships/oleObject" Target="../embeddings/oleObject2.bin"/><Relationship Id="rId9" Type="http://schemas.openxmlformats.org/officeDocument/2006/relationships/oleObject" Target="../embeddings/oleObject7.bin"/><Relationship Id="rId14" Type="http://schemas.openxmlformats.org/officeDocument/2006/relationships/oleObject" Target="../embeddings/oleObject12.bin"/><Relationship Id="rId22" Type="http://schemas.openxmlformats.org/officeDocument/2006/relationships/oleObject" Target="../embeddings/oleObject20.bin"/></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1756462"/>
            <a:ext cx="7633834" cy="1828800"/>
          </a:xfrm>
        </p:spPr>
        <p:txBody>
          <a:bodyPr/>
          <a:lstStyle/>
          <a:p>
            <a:r>
              <a:rPr lang="en-GB" dirty="0" smtClean="0"/>
              <a:t>Critical overview of</a:t>
            </a:r>
            <a:br>
              <a:rPr lang="en-GB" dirty="0" smtClean="0"/>
            </a:br>
            <a:r>
              <a:rPr lang="en-GB" dirty="0" smtClean="0"/>
              <a:t>RF equipment in the</a:t>
            </a:r>
            <a:br>
              <a:rPr lang="en-GB" dirty="0" smtClean="0"/>
            </a:br>
            <a:r>
              <a:rPr lang="en-GB" dirty="0" smtClean="0"/>
              <a:t>LHC injector chain</a:t>
            </a:r>
            <a:endParaRPr lang="en-GB" dirty="0"/>
          </a:p>
        </p:txBody>
      </p:sp>
      <p:sp>
        <p:nvSpPr>
          <p:cNvPr id="3" name="Subtitle 2"/>
          <p:cNvSpPr>
            <a:spLocks noGrp="1"/>
          </p:cNvSpPr>
          <p:nvPr>
            <p:ph type="subTitle" idx="1"/>
          </p:nvPr>
        </p:nvSpPr>
        <p:spPr/>
        <p:txBody>
          <a:bodyPr/>
          <a:lstStyle/>
          <a:p>
            <a:r>
              <a:rPr lang="en-GB" dirty="0" smtClean="0"/>
              <a:t>IEFC Workshop  </a:t>
            </a:r>
            <a:endParaRPr lang="en-GB" dirty="0"/>
          </a:p>
        </p:txBody>
      </p:sp>
      <p:sp>
        <p:nvSpPr>
          <p:cNvPr id="4" name="Subtitle 2"/>
          <p:cNvSpPr txBox="1">
            <a:spLocks/>
          </p:cNvSpPr>
          <p:nvPr/>
        </p:nvSpPr>
        <p:spPr>
          <a:xfrm>
            <a:off x="722376" y="4599431"/>
            <a:ext cx="7772400" cy="1127973"/>
          </a:xfrm>
          <a:prstGeom prst="rect">
            <a:avLst/>
          </a:prstGeom>
        </p:spPr>
        <p:txBody>
          <a:bodyPr vert="horz" lIns="182880" tIns="0">
            <a:normAutofit fontScale="92500" lnSpcReduction="10000"/>
          </a:bodyPr>
          <a:lstStyle/>
          <a:p>
            <a:pPr marL="36576" marR="0" lvl="0" indent="0" algn="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GB" sz="2000" b="0" i="0" u="none" strike="noStrike" kern="1200" cap="none" spc="0" normalizeH="0" baseline="0" noProof="0" dirty="0" smtClean="0">
                <a:ln>
                  <a:noFill/>
                </a:ln>
                <a:solidFill>
                  <a:schemeClr val="bg2">
                    <a:shade val="25000"/>
                  </a:schemeClr>
                </a:solidFill>
                <a:effectLst/>
                <a:uLnTx/>
                <a:uFillTx/>
                <a:latin typeface="+mn-lt"/>
                <a:ea typeface="+mn-ea"/>
                <a:cs typeface="+mn-cs"/>
              </a:rPr>
              <a:t>Prepared by colleagues from BE-RF</a:t>
            </a:r>
          </a:p>
          <a:p>
            <a:pPr marL="36576" marR="0" lvl="0" indent="0" algn="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GB" sz="2000" b="0" i="0" u="none" strike="noStrike" kern="1200" cap="none" spc="0" normalizeH="0" baseline="0" noProof="0" dirty="0" smtClean="0">
                <a:ln>
                  <a:noFill/>
                </a:ln>
                <a:solidFill>
                  <a:schemeClr val="bg2">
                    <a:shade val="25000"/>
                  </a:schemeClr>
                </a:solidFill>
                <a:effectLst/>
                <a:uLnTx/>
                <a:uFillTx/>
                <a:latin typeface="+mn-lt"/>
                <a:ea typeface="+mn-ea"/>
                <a:cs typeface="+mn-cs"/>
              </a:rPr>
              <a:t>presented by Erk Jensen</a:t>
            </a:r>
          </a:p>
          <a:p>
            <a:pPr marL="36576" marR="0" lvl="0" indent="0" algn="r" defTabSz="914400" rtl="0" eaLnBrk="1" fontAlgn="auto" latinLnBrk="0" hangingPunct="1">
              <a:lnSpc>
                <a:spcPct val="100000"/>
              </a:lnSpc>
              <a:spcBef>
                <a:spcPts val="0"/>
              </a:spcBef>
              <a:spcAft>
                <a:spcPts val="0"/>
              </a:spcAft>
              <a:buClr>
                <a:schemeClr val="accent1"/>
              </a:buClr>
              <a:buSzPct val="80000"/>
              <a:buFont typeface="Wingdings 2"/>
              <a:buNone/>
              <a:tabLst/>
              <a:defRPr/>
            </a:pPr>
            <a:endParaRPr lang="en-GB" sz="2000" dirty="0" smtClean="0">
              <a:solidFill>
                <a:schemeClr val="bg2">
                  <a:shade val="25000"/>
                </a:schemeClr>
              </a:solidFill>
              <a:latin typeface="+mn-lt"/>
            </a:endParaRPr>
          </a:p>
          <a:p>
            <a:pPr marL="36576" marR="0" lvl="0" indent="0" algn="r" defTabSz="914400" rtl="0" eaLnBrk="1" fontAlgn="auto" latinLnBrk="0" hangingPunct="1">
              <a:lnSpc>
                <a:spcPct val="100000"/>
              </a:lnSpc>
              <a:spcBef>
                <a:spcPts val="0"/>
              </a:spcBef>
              <a:spcAft>
                <a:spcPts val="0"/>
              </a:spcAft>
              <a:buClr>
                <a:schemeClr val="accent1"/>
              </a:buClr>
              <a:buSzPct val="80000"/>
              <a:buFont typeface="Wingdings 2"/>
              <a:buNone/>
              <a:tabLst/>
              <a:defRPr/>
            </a:pPr>
            <a:r>
              <a:rPr lang="en-GB" sz="2000" dirty="0" smtClean="0">
                <a:solidFill>
                  <a:schemeClr val="bg2">
                    <a:shade val="25000"/>
                  </a:schemeClr>
                </a:solidFill>
                <a:latin typeface="+mn-lt"/>
              </a:rPr>
              <a:t>10</a:t>
            </a:r>
            <a:r>
              <a:rPr lang="en-GB" sz="2000" baseline="30000" dirty="0" smtClean="0">
                <a:solidFill>
                  <a:schemeClr val="bg2">
                    <a:shade val="25000"/>
                  </a:schemeClr>
                </a:solidFill>
                <a:latin typeface="+mn-lt"/>
              </a:rPr>
              <a:t>th</a:t>
            </a:r>
            <a:r>
              <a:rPr lang="en-GB" sz="2000" dirty="0" smtClean="0">
                <a:solidFill>
                  <a:schemeClr val="bg2">
                    <a:shade val="25000"/>
                  </a:schemeClr>
                </a:solidFill>
                <a:latin typeface="+mn-lt"/>
              </a:rPr>
              <a:t> Feb. 2010</a:t>
            </a:r>
            <a:endParaRPr kumimoji="0" lang="en-GB" sz="2000" b="0" i="0" u="none" strike="noStrike" kern="1200" cap="none" spc="0" normalizeH="0" baseline="0" noProof="0" dirty="0">
              <a:ln>
                <a:noFill/>
              </a:ln>
              <a:solidFill>
                <a:schemeClr val="bg2">
                  <a:shade val="25000"/>
                </a:schemeClr>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 RF Bypasses</a:t>
            </a:r>
            <a:endParaRPr lang="en-GB" dirty="0"/>
          </a:p>
        </p:txBody>
      </p:sp>
      <p:sp>
        <p:nvSpPr>
          <p:cNvPr id="3" name="Date Placeholder 2"/>
          <p:cNvSpPr>
            <a:spLocks noGrp="1"/>
          </p:cNvSpPr>
          <p:nvPr>
            <p:ph type="dt" sz="half" idx="10"/>
          </p:nvPr>
        </p:nvSpPr>
        <p:spPr>
          <a:xfrm>
            <a:off x="383426" y="6372667"/>
            <a:ext cx="1121817" cy="216877"/>
          </a:xfrm>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10</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383426" y="849313"/>
            <a:ext cx="8239874" cy="5537200"/>
          </a:xfrm>
        </p:spPr>
        <p:txBody>
          <a:bodyPr>
            <a:noAutofit/>
          </a:bodyPr>
          <a:lstStyle/>
          <a:p>
            <a:r>
              <a:rPr lang="en-GB" sz="2000" dirty="0" smtClean="0"/>
              <a:t>The issue:</a:t>
            </a:r>
          </a:p>
          <a:p>
            <a:pPr lvl="1"/>
            <a:r>
              <a:rPr lang="en-GB" sz="1600" dirty="0" smtClean="0"/>
              <a:t>On June 10</a:t>
            </a:r>
            <a:r>
              <a:rPr lang="en-GB" sz="1600" baseline="30000" dirty="0" smtClean="0"/>
              <a:t>th</a:t>
            </a:r>
            <a:r>
              <a:rPr lang="en-GB" sz="1600" dirty="0" smtClean="0"/>
              <a:t> 2009, a vacuum leak developed </a:t>
            </a:r>
            <a:br>
              <a:rPr lang="en-GB" sz="1600" dirty="0" smtClean="0"/>
            </a:br>
            <a:r>
              <a:rPr lang="en-GB" sz="1600" dirty="0" smtClean="0"/>
              <a:t>in SS52, a </a:t>
            </a:r>
            <a:r>
              <a:rPr lang="en-US" sz="1600" dirty="0" smtClean="0"/>
              <a:t>1 </a:t>
            </a:r>
            <a:r>
              <a:rPr lang="el-GR" sz="1600" dirty="0" smtClean="0"/>
              <a:t>Ω</a:t>
            </a:r>
            <a:r>
              <a:rPr lang="en-US" sz="1600" dirty="0" smtClean="0"/>
              <a:t> resistor was found to be </a:t>
            </a:r>
            <a:br>
              <a:rPr lang="en-US" sz="1600" dirty="0" smtClean="0"/>
            </a:br>
            <a:r>
              <a:rPr lang="en-US" sz="1600" dirty="0" smtClean="0"/>
              <a:t>open, traces of arcing. </a:t>
            </a:r>
            <a:br>
              <a:rPr lang="en-US" sz="1600" dirty="0" smtClean="0"/>
            </a:br>
            <a:r>
              <a:rPr lang="en-US" sz="1600" dirty="0" smtClean="0"/>
              <a:t>Question: was the RF bypass damage </a:t>
            </a:r>
            <a:br>
              <a:rPr lang="en-US" sz="1600" dirty="0" smtClean="0"/>
            </a:br>
            <a:r>
              <a:rPr lang="en-US" sz="1600" dirty="0" smtClean="0"/>
              <a:t>cause or consequence?</a:t>
            </a:r>
          </a:p>
          <a:p>
            <a:r>
              <a:rPr lang="en-GB" sz="2000" dirty="0" smtClean="0"/>
              <a:t>Status:</a:t>
            </a:r>
          </a:p>
          <a:p>
            <a:pPr lvl="1"/>
            <a:r>
              <a:rPr lang="en-GB" sz="1600" dirty="0" smtClean="0"/>
              <a:t>peak power on n-TOF 27 W peak, &lt; 10 W average</a:t>
            </a:r>
          </a:p>
          <a:p>
            <a:pPr lvl="1"/>
            <a:r>
              <a:rPr lang="en-GB" sz="1600" dirty="0" smtClean="0"/>
              <a:t>The power/voltage specifications of the </a:t>
            </a:r>
            <a:r>
              <a:rPr lang="en-US" sz="1600" dirty="0" smtClean="0"/>
              <a:t>1 </a:t>
            </a:r>
            <a:r>
              <a:rPr lang="el-GR" sz="1600" dirty="0" smtClean="0"/>
              <a:t>Ω</a:t>
            </a:r>
            <a:r>
              <a:rPr lang="en-US" sz="1600" dirty="0" smtClean="0"/>
              <a:t> resistor are 50 W/300 V.</a:t>
            </a:r>
          </a:p>
          <a:p>
            <a:pPr lvl="1"/>
            <a:r>
              <a:rPr lang="en-US" sz="1600" dirty="0" smtClean="0"/>
              <a:t>40 % of the RF bypasses were measured and found OK. It looked OK!</a:t>
            </a:r>
          </a:p>
          <a:p>
            <a:pPr lvl="1"/>
            <a:r>
              <a:rPr lang="en-US" sz="1600" dirty="0" smtClean="0"/>
              <a:t>However, during the shutdown, 3 more broken RF bypasses were found.</a:t>
            </a:r>
          </a:p>
          <a:p>
            <a:pPr lvl="1"/>
            <a:r>
              <a:rPr lang="en-US" sz="1600" dirty="0" smtClean="0"/>
              <a:t>They were all of the “new” type.</a:t>
            </a:r>
          </a:p>
          <a:p>
            <a:pPr lvl="1">
              <a:buNone/>
            </a:pPr>
            <a:endParaRPr lang="en-US" sz="1600" dirty="0" smtClean="0"/>
          </a:p>
          <a:p>
            <a:pPr lvl="1">
              <a:buNone/>
            </a:pPr>
            <a:endParaRPr lang="en-US" sz="1600" dirty="0" smtClean="0"/>
          </a:p>
          <a:p>
            <a:pPr lvl="1"/>
            <a:endParaRPr lang="en-US" sz="1600" dirty="0" smtClean="0"/>
          </a:p>
          <a:p>
            <a:pPr lvl="1"/>
            <a:endParaRPr lang="en-US" sz="1600" dirty="0" smtClean="0"/>
          </a:p>
          <a:p>
            <a:pPr lvl="1"/>
            <a:r>
              <a:rPr lang="en-US" sz="1600" dirty="0" smtClean="0"/>
              <a:t>Short term solution: all 24 “new” were replaced by “old” type bypasses.</a:t>
            </a:r>
          </a:p>
          <a:p>
            <a:pPr lvl="1"/>
            <a:r>
              <a:rPr lang="en-US" sz="1600" dirty="0" smtClean="0"/>
              <a:t>It will be studied, what the problem with “new” type is.</a:t>
            </a:r>
          </a:p>
          <a:p>
            <a:pPr lvl="1" algn="r"/>
            <a:r>
              <a:rPr lang="en-GB" sz="1600" dirty="0" smtClean="0"/>
              <a:t> </a:t>
            </a:r>
          </a:p>
        </p:txBody>
      </p:sp>
      <p:pic>
        <p:nvPicPr>
          <p:cNvPr id="7" name="Picture 28" descr="image001"/>
          <p:cNvPicPr>
            <a:picLocks noChangeAspect="1" noChangeArrowheads="1"/>
          </p:cNvPicPr>
          <p:nvPr/>
        </p:nvPicPr>
        <p:blipFill>
          <a:blip r:embed="rId2" cstate="print"/>
          <a:srcRect/>
          <a:stretch>
            <a:fillRect/>
          </a:stretch>
        </p:blipFill>
        <p:spPr bwMode="auto">
          <a:xfrm>
            <a:off x="5880100" y="849168"/>
            <a:ext cx="2667000" cy="1992313"/>
          </a:xfrm>
          <a:prstGeom prst="rect">
            <a:avLst/>
          </a:prstGeom>
          <a:noFill/>
          <a:ln w="9525">
            <a:noFill/>
            <a:miter lim="800000"/>
            <a:headEnd/>
            <a:tailEnd/>
          </a:ln>
        </p:spPr>
      </p:pic>
      <p:sp>
        <p:nvSpPr>
          <p:cNvPr id="9" name="TextBox 8"/>
          <p:cNvSpPr txBox="1"/>
          <p:nvPr/>
        </p:nvSpPr>
        <p:spPr>
          <a:xfrm>
            <a:off x="541338" y="6064890"/>
            <a:ext cx="2910220" cy="307777"/>
          </a:xfrm>
          <a:prstGeom prst="rect">
            <a:avLst/>
          </a:prstGeom>
          <a:noFill/>
        </p:spPr>
        <p:txBody>
          <a:bodyPr wrap="none" rtlCol="0">
            <a:spAutoFit/>
          </a:bodyPr>
          <a:lstStyle/>
          <a:p>
            <a:r>
              <a:rPr lang="en-GB" dirty="0" smtClean="0">
                <a:latin typeface="+mn-lt"/>
              </a:rPr>
              <a:t>H. Damerau, J. Ferreira-Bento</a:t>
            </a:r>
            <a:endParaRPr lang="en-GB" dirty="0">
              <a:latin typeface="+mn-lt"/>
            </a:endParaRPr>
          </a:p>
        </p:txBody>
      </p:sp>
      <p:sp>
        <p:nvSpPr>
          <p:cNvPr id="17" name="TextBox 16"/>
          <p:cNvSpPr txBox="1"/>
          <p:nvPr/>
        </p:nvSpPr>
        <p:spPr>
          <a:xfrm>
            <a:off x="6168683" y="2533704"/>
            <a:ext cx="619080" cy="307777"/>
          </a:xfrm>
          <a:prstGeom prst="rect">
            <a:avLst/>
          </a:prstGeom>
          <a:noFill/>
        </p:spPr>
        <p:txBody>
          <a:bodyPr wrap="none" rtlCol="0">
            <a:spAutoFit/>
          </a:bodyPr>
          <a:lstStyle/>
          <a:p>
            <a:r>
              <a:rPr lang="en-GB" dirty="0" smtClean="0">
                <a:solidFill>
                  <a:srgbClr val="C00000"/>
                </a:solidFill>
                <a:latin typeface="+mn-lt"/>
              </a:rPr>
              <a:t>“old”</a:t>
            </a:r>
            <a:endParaRPr lang="en-GB" dirty="0">
              <a:solidFill>
                <a:srgbClr val="C00000"/>
              </a:solidFill>
              <a:latin typeface="+mn-lt"/>
            </a:endParaRPr>
          </a:p>
        </p:txBody>
      </p:sp>
      <p:sp>
        <p:nvSpPr>
          <p:cNvPr id="18" name="TextBox 17"/>
          <p:cNvSpPr txBox="1"/>
          <p:nvPr/>
        </p:nvSpPr>
        <p:spPr>
          <a:xfrm>
            <a:off x="6940163" y="2533704"/>
            <a:ext cx="716863" cy="307777"/>
          </a:xfrm>
          <a:prstGeom prst="rect">
            <a:avLst/>
          </a:prstGeom>
          <a:noFill/>
        </p:spPr>
        <p:txBody>
          <a:bodyPr wrap="none" rtlCol="0">
            <a:spAutoFit/>
          </a:bodyPr>
          <a:lstStyle/>
          <a:p>
            <a:r>
              <a:rPr lang="en-GB" dirty="0" smtClean="0">
                <a:solidFill>
                  <a:srgbClr val="C00000"/>
                </a:solidFill>
                <a:latin typeface="+mn-lt"/>
              </a:rPr>
              <a:t>“new”</a:t>
            </a:r>
            <a:endParaRPr lang="en-GB" dirty="0">
              <a:solidFill>
                <a:srgbClr val="C00000"/>
              </a:solidFill>
              <a:latin typeface="+mn-lt"/>
            </a:endParaRPr>
          </a:p>
        </p:txBody>
      </p:sp>
      <p:sp>
        <p:nvSpPr>
          <p:cNvPr id="19" name="TextBox 18"/>
          <p:cNvSpPr txBox="1"/>
          <p:nvPr/>
        </p:nvSpPr>
        <p:spPr>
          <a:xfrm>
            <a:off x="7771258" y="2532215"/>
            <a:ext cx="813171" cy="307777"/>
          </a:xfrm>
          <a:prstGeom prst="rect">
            <a:avLst/>
          </a:prstGeom>
          <a:noFill/>
        </p:spPr>
        <p:txBody>
          <a:bodyPr wrap="none" rtlCol="0">
            <a:spAutoFit/>
          </a:bodyPr>
          <a:lstStyle/>
          <a:p>
            <a:r>
              <a:rPr lang="en-GB" dirty="0" smtClean="0">
                <a:solidFill>
                  <a:srgbClr val="C00000"/>
                </a:solidFill>
                <a:latin typeface="+mn-lt"/>
              </a:rPr>
              <a:t>“short”</a:t>
            </a:r>
            <a:endParaRPr lang="en-GB" dirty="0">
              <a:solidFill>
                <a:srgbClr val="C00000"/>
              </a:solidFill>
              <a:latin typeface="+mn-lt"/>
            </a:endParaRPr>
          </a:p>
        </p:txBody>
      </p:sp>
      <p:pic>
        <p:nvPicPr>
          <p:cNvPr id="20" name="Picture 23" descr="SD34V"/>
          <p:cNvPicPr>
            <a:picLocks noChangeAspect="1" noChangeArrowheads="1"/>
          </p:cNvPicPr>
          <p:nvPr/>
        </p:nvPicPr>
        <p:blipFill>
          <a:blip r:embed="rId3" cstate="print"/>
          <a:srcRect/>
          <a:stretch>
            <a:fillRect/>
          </a:stretch>
        </p:blipFill>
        <p:spPr bwMode="auto">
          <a:xfrm>
            <a:off x="5751855" y="4277743"/>
            <a:ext cx="2388926" cy="975686"/>
          </a:xfrm>
          <a:prstGeom prst="rect">
            <a:avLst/>
          </a:prstGeom>
          <a:noFill/>
        </p:spPr>
      </p:pic>
      <p:pic>
        <p:nvPicPr>
          <p:cNvPr id="21" name="Picture 24" descr="SD51V"/>
          <p:cNvPicPr>
            <a:picLocks noChangeAspect="1" noChangeArrowheads="1"/>
          </p:cNvPicPr>
          <p:nvPr/>
        </p:nvPicPr>
        <p:blipFill>
          <a:blip r:embed="rId4" cstate="print"/>
          <a:srcRect/>
          <a:stretch>
            <a:fillRect/>
          </a:stretch>
        </p:blipFill>
        <p:spPr bwMode="auto">
          <a:xfrm>
            <a:off x="1505243" y="4278845"/>
            <a:ext cx="2438694" cy="97775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 40 MHz: Automated tuning</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11</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383426" y="849313"/>
            <a:ext cx="8239874" cy="5537200"/>
          </a:xfrm>
        </p:spPr>
        <p:txBody>
          <a:bodyPr/>
          <a:lstStyle/>
          <a:p>
            <a:r>
              <a:rPr lang="en-GB" sz="2200" dirty="0" smtClean="0"/>
              <a:t>The issue:</a:t>
            </a:r>
          </a:p>
          <a:p>
            <a:pPr lvl="1"/>
            <a:r>
              <a:rPr lang="en-GB" sz="1800" dirty="0" smtClean="0"/>
              <a:t>The tuning of the 40 MHz cavity slowly drifts, also depending on # of LHC cycles and the beam current.</a:t>
            </a:r>
          </a:p>
          <a:p>
            <a:pPr lvl="1"/>
            <a:r>
              <a:rPr lang="en-GB" sz="1800" dirty="0" smtClean="0"/>
              <a:t>Automatic (slow) tuning was foreseen from the beginning, but never implemented.</a:t>
            </a:r>
          </a:p>
          <a:p>
            <a:pPr lvl="1"/>
            <a:r>
              <a:rPr lang="en-GB" sz="1800" dirty="0" smtClean="0"/>
              <a:t>The slow drift required frequent specialist interventions – just for the re-tuning.</a:t>
            </a:r>
          </a:p>
          <a:p>
            <a:r>
              <a:rPr lang="en-GB" sz="2200" dirty="0" smtClean="0"/>
              <a:t>Status:</a:t>
            </a:r>
          </a:p>
          <a:p>
            <a:pPr lvl="1"/>
            <a:r>
              <a:rPr lang="en-US" sz="1800" dirty="0" smtClean="0"/>
              <a:t>For one of the two cavities (78), a prototype solution has been implemented in June 09 and has since been running smoothly. </a:t>
            </a:r>
          </a:p>
          <a:p>
            <a:pPr lvl="1"/>
            <a:r>
              <a:rPr lang="en-US" sz="1800" dirty="0" smtClean="0"/>
              <a:t>A missing module to adopt the same solution for cavity 77 was shipped from Naples. Both cavities should now be running with automated tuning. </a:t>
            </a:r>
          </a:p>
          <a:p>
            <a:pPr lvl="1"/>
            <a:r>
              <a:rPr lang="en-GB" sz="1800" dirty="0" smtClean="0"/>
              <a:t>This is a short-term solution; a long-term solution, which will be standard across different machines, will be studied by RF-CS. It will notably include the C80 and should solve the problem of different frequencies for ions and protons.</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effectLst/>
        </p:spPr>
        <p:txBody>
          <a:bodyPr/>
          <a:lstStyle/>
          <a:p>
            <a:r>
              <a:rPr lang="en-US" dirty="0" smtClean="0"/>
              <a:t>SPS RF systems – TWC 200 lines</a:t>
            </a:r>
            <a:endParaRPr lang="en-GB" sz="3200" dirty="0"/>
          </a:p>
        </p:txBody>
      </p:sp>
      <p:sp>
        <p:nvSpPr>
          <p:cNvPr id="10" name="Footer Placeholder 9"/>
          <p:cNvSpPr>
            <a:spLocks noGrp="1"/>
          </p:cNvSpPr>
          <p:nvPr>
            <p:ph type="ftr" sz="quarter" idx="11"/>
          </p:nvPr>
        </p:nvSpPr>
        <p:spPr>
          <a:xfrm>
            <a:off x="2792436" y="6386735"/>
            <a:ext cx="4628272" cy="216877"/>
          </a:xfrm>
        </p:spPr>
        <p:txBody>
          <a:bodyPr/>
          <a:lstStyle/>
          <a:p>
            <a:r>
              <a:rPr kumimoji="0" lang="en-GB" smtClean="0"/>
              <a:t>IEFC Workshop, 10-12 Feb. 2010    -     RF issues    -     E. Jensen</a:t>
            </a:r>
            <a:endParaRPr kumimoji="0" lang="en-US" dirty="0"/>
          </a:p>
        </p:txBody>
      </p:sp>
      <p:sp>
        <p:nvSpPr>
          <p:cNvPr id="6" name="Slide Number Placeholder 5"/>
          <p:cNvSpPr>
            <a:spLocks noGrp="1"/>
          </p:cNvSpPr>
          <p:nvPr>
            <p:ph type="sldNum" sz="quarter" idx="12"/>
          </p:nvPr>
        </p:nvSpPr>
        <p:spPr>
          <a:xfrm>
            <a:off x="8313158" y="6386735"/>
            <a:ext cx="457200" cy="216877"/>
          </a:xfrm>
        </p:spPr>
        <p:txBody>
          <a:bodyPr/>
          <a:lstStyle/>
          <a:p>
            <a:fld id="{1AD93096-5B34-4342-9326-69289CEAE4C2}" type="slidenum">
              <a:rPr kumimoji="0" lang="en-US" smtClean="0"/>
              <a:pPr/>
              <a:t>12</a:t>
            </a:fld>
            <a:endParaRPr kumimoji="0" lang="en-US" dirty="0"/>
          </a:p>
        </p:txBody>
      </p:sp>
      <p:sp>
        <p:nvSpPr>
          <p:cNvPr id="12" name="Date Placeholder 11"/>
          <p:cNvSpPr>
            <a:spLocks noGrp="1"/>
          </p:cNvSpPr>
          <p:nvPr>
            <p:ph type="dt" sz="half" idx="10"/>
          </p:nvPr>
        </p:nvSpPr>
        <p:spPr>
          <a:xfrm>
            <a:off x="383426" y="6386735"/>
            <a:ext cx="1121817" cy="216877"/>
          </a:xfrm>
        </p:spPr>
        <p:txBody>
          <a:bodyPr/>
          <a:lstStyle/>
          <a:p>
            <a:r>
              <a:rPr lang="en-US" smtClean="0"/>
              <a:t>10/2/10</a:t>
            </a:r>
            <a:endParaRPr lang="en-US" dirty="0"/>
          </a:p>
        </p:txBody>
      </p:sp>
      <p:pic>
        <p:nvPicPr>
          <p:cNvPr id="9" name="Picture 6"/>
          <p:cNvPicPr>
            <a:picLocks noChangeAspect="1" noChangeArrowheads="1"/>
          </p:cNvPicPr>
          <p:nvPr/>
        </p:nvPicPr>
        <p:blipFill>
          <a:blip r:embed="rId2" cstate="print"/>
          <a:srcRect/>
          <a:stretch>
            <a:fillRect/>
          </a:stretch>
        </p:blipFill>
        <p:spPr bwMode="auto">
          <a:xfrm>
            <a:off x="457200" y="1729184"/>
            <a:ext cx="4040188" cy="3507834"/>
          </a:xfrm>
          <a:prstGeom prst="rect">
            <a:avLst/>
          </a:prstGeom>
          <a:noFill/>
          <a:ln w="9525">
            <a:noFill/>
            <a:miter lim="800000"/>
            <a:headEnd/>
            <a:tailEnd/>
          </a:ln>
          <a:effectLst/>
        </p:spPr>
      </p:pic>
      <p:pic>
        <p:nvPicPr>
          <p:cNvPr id="13" name="Picture 8"/>
          <p:cNvPicPr>
            <a:picLocks noChangeAspect="1" noChangeArrowheads="1"/>
          </p:cNvPicPr>
          <p:nvPr/>
        </p:nvPicPr>
        <p:blipFill>
          <a:blip r:embed="rId3" cstate="print"/>
          <a:srcRect/>
          <a:stretch>
            <a:fillRect/>
          </a:stretch>
        </p:blipFill>
        <p:spPr bwMode="auto">
          <a:xfrm>
            <a:off x="4645025" y="1728495"/>
            <a:ext cx="4041775" cy="3509212"/>
          </a:xfrm>
          <a:prstGeom prst="rect">
            <a:avLst/>
          </a:prstGeom>
          <a:noFill/>
          <a:ln w="9525">
            <a:noFill/>
            <a:miter lim="800000"/>
            <a:headEnd/>
            <a:tailEnd/>
          </a:ln>
          <a:effectLst/>
        </p:spPr>
      </p:pic>
      <p:sp>
        <p:nvSpPr>
          <p:cNvPr id="14" name="TextBox 13"/>
          <p:cNvSpPr txBox="1"/>
          <p:nvPr/>
        </p:nvSpPr>
        <p:spPr>
          <a:xfrm>
            <a:off x="357158" y="5371833"/>
            <a:ext cx="4136069" cy="738664"/>
          </a:xfrm>
          <a:prstGeom prst="rect">
            <a:avLst/>
          </a:prstGeom>
          <a:noFill/>
        </p:spPr>
        <p:txBody>
          <a:bodyPr wrap="none" rtlCol="0">
            <a:spAutoFit/>
          </a:bodyPr>
          <a:lstStyle/>
          <a:p>
            <a:r>
              <a:rPr lang="en-GB" dirty="0" smtClean="0">
                <a:latin typeface="+mn-lt"/>
              </a:rPr>
              <a:t>Total voltage (2 cavities): 4.1 MV w/o BL, </a:t>
            </a:r>
          </a:p>
          <a:p>
            <a:r>
              <a:rPr lang="en-GB" dirty="0" smtClean="0">
                <a:latin typeface="+mn-lt"/>
                <a:cs typeface="Times New Roman"/>
              </a:rPr>
              <a:t>≈ </a:t>
            </a:r>
            <a:r>
              <a:rPr lang="en-GB" dirty="0" smtClean="0">
                <a:latin typeface="+mn-lt"/>
              </a:rPr>
              <a:t>3.3 MV with nominal BL (1.15 10</a:t>
            </a:r>
            <a:r>
              <a:rPr lang="en-GB" baseline="30000" dirty="0" smtClean="0">
                <a:latin typeface="+mn-lt"/>
              </a:rPr>
              <a:t>11</a:t>
            </a:r>
            <a:r>
              <a:rPr lang="en-GB" dirty="0" smtClean="0">
                <a:latin typeface="+mn-lt"/>
              </a:rPr>
              <a:t> ppb). </a:t>
            </a:r>
          </a:p>
          <a:p>
            <a:r>
              <a:rPr lang="en-GB" dirty="0" smtClean="0">
                <a:latin typeface="+mn-lt"/>
              </a:rPr>
              <a:t>With new tubes: 350 kW/TX</a:t>
            </a:r>
            <a:endParaRPr lang="en-GB" dirty="0">
              <a:latin typeface="+mn-lt"/>
            </a:endParaRPr>
          </a:p>
        </p:txBody>
      </p:sp>
      <p:sp>
        <p:nvSpPr>
          <p:cNvPr id="15" name="TextBox 14"/>
          <p:cNvSpPr txBox="1"/>
          <p:nvPr/>
        </p:nvSpPr>
        <p:spPr>
          <a:xfrm>
            <a:off x="4643438" y="5371833"/>
            <a:ext cx="4073551" cy="738664"/>
          </a:xfrm>
          <a:prstGeom prst="rect">
            <a:avLst/>
          </a:prstGeom>
          <a:noFill/>
        </p:spPr>
        <p:txBody>
          <a:bodyPr wrap="none" rtlCol="0">
            <a:spAutoFit/>
          </a:bodyPr>
          <a:lstStyle/>
          <a:p>
            <a:r>
              <a:rPr lang="en-GB" dirty="0" smtClean="0">
                <a:latin typeface="+mn-lt"/>
              </a:rPr>
              <a:t>Total voltage (2 cavities): 5.5 MV w/o BL,</a:t>
            </a:r>
          </a:p>
          <a:p>
            <a:r>
              <a:rPr lang="en-GB" dirty="0" smtClean="0">
                <a:latin typeface="+mn-lt"/>
                <a:cs typeface="Times New Roman"/>
              </a:rPr>
              <a:t>≈ 4.</a:t>
            </a:r>
            <a:r>
              <a:rPr lang="en-GB" dirty="0" smtClean="0">
                <a:latin typeface="+mn-lt"/>
              </a:rPr>
              <a:t>2 MV with nominal BL (1.15 10</a:t>
            </a:r>
            <a:r>
              <a:rPr lang="en-GB" baseline="30000" dirty="0" smtClean="0">
                <a:latin typeface="+mn-lt"/>
              </a:rPr>
              <a:t>11</a:t>
            </a:r>
            <a:r>
              <a:rPr lang="en-GB" dirty="0" smtClean="0">
                <a:latin typeface="+mn-lt"/>
              </a:rPr>
              <a:t> ppb).</a:t>
            </a:r>
          </a:p>
          <a:p>
            <a:r>
              <a:rPr lang="en-GB" dirty="0" smtClean="0">
                <a:latin typeface="+mn-lt"/>
              </a:rPr>
              <a:t>With new tubes: 400 kW/TX</a:t>
            </a:r>
            <a:endParaRPr lang="en-GB" dirty="0">
              <a:latin typeface="+mn-lt"/>
            </a:endParaRPr>
          </a:p>
        </p:txBody>
      </p:sp>
      <p:sp>
        <p:nvSpPr>
          <p:cNvPr id="16" name="TextBox 15"/>
          <p:cNvSpPr txBox="1"/>
          <p:nvPr/>
        </p:nvSpPr>
        <p:spPr>
          <a:xfrm>
            <a:off x="5419038" y="2699447"/>
            <a:ext cx="332142" cy="307777"/>
          </a:xfrm>
          <a:prstGeom prst="rect">
            <a:avLst/>
          </a:prstGeom>
          <a:noFill/>
        </p:spPr>
        <p:txBody>
          <a:bodyPr wrap="none" rtlCol="0">
            <a:spAutoFit/>
          </a:bodyPr>
          <a:lstStyle/>
          <a:p>
            <a:r>
              <a:rPr lang="en-GB" dirty="0" smtClean="0">
                <a:solidFill>
                  <a:schemeClr val="bg1"/>
                </a:solidFill>
                <a:latin typeface="+mn-lt"/>
              </a:rPr>
              <a:t>…</a:t>
            </a:r>
            <a:endParaRPr lang="en-GB" dirty="0">
              <a:solidFill>
                <a:schemeClr val="bg1"/>
              </a:solidFill>
              <a:latin typeface="+mn-lt"/>
            </a:endParaRPr>
          </a:p>
        </p:txBody>
      </p:sp>
      <p:sp>
        <p:nvSpPr>
          <p:cNvPr id="17" name="TextBox 16"/>
          <p:cNvSpPr txBox="1"/>
          <p:nvPr/>
        </p:nvSpPr>
        <p:spPr>
          <a:xfrm>
            <a:off x="7358082" y="2699447"/>
            <a:ext cx="332142" cy="307777"/>
          </a:xfrm>
          <a:prstGeom prst="rect">
            <a:avLst/>
          </a:prstGeom>
          <a:noFill/>
        </p:spPr>
        <p:txBody>
          <a:bodyPr wrap="none" rtlCol="0">
            <a:spAutoFit/>
          </a:bodyPr>
          <a:lstStyle/>
          <a:p>
            <a:r>
              <a:rPr lang="en-GB" dirty="0" smtClean="0">
                <a:solidFill>
                  <a:schemeClr val="bg1"/>
                </a:solidFill>
                <a:latin typeface="+mn-lt"/>
              </a:rPr>
              <a:t>…</a:t>
            </a:r>
            <a:endParaRPr lang="en-GB" dirty="0">
              <a:solidFill>
                <a:schemeClr val="bg1"/>
              </a:solidFill>
              <a:latin typeface="+mn-lt"/>
            </a:endParaRPr>
          </a:p>
        </p:txBody>
      </p:sp>
      <p:sp>
        <p:nvSpPr>
          <p:cNvPr id="18" name="TextBox 17"/>
          <p:cNvSpPr txBox="1"/>
          <p:nvPr/>
        </p:nvSpPr>
        <p:spPr>
          <a:xfrm>
            <a:off x="428596" y="4854729"/>
            <a:ext cx="1608004" cy="307777"/>
          </a:xfrm>
          <a:prstGeom prst="rect">
            <a:avLst/>
          </a:prstGeom>
          <a:noFill/>
        </p:spPr>
        <p:txBody>
          <a:bodyPr wrap="none" rtlCol="0">
            <a:spAutoFit/>
          </a:bodyPr>
          <a:lstStyle/>
          <a:p>
            <a:r>
              <a:rPr lang="en-GB" dirty="0" smtClean="0">
                <a:solidFill>
                  <a:schemeClr val="bg1"/>
                </a:solidFill>
                <a:latin typeface="+mn-lt"/>
              </a:rPr>
              <a:t>1 line sketched </a:t>
            </a:r>
            <a:endParaRPr lang="en-GB" dirty="0">
              <a:solidFill>
                <a:schemeClr val="bg1"/>
              </a:solidFill>
              <a:latin typeface="+mn-lt"/>
            </a:endParaRPr>
          </a:p>
        </p:txBody>
      </p:sp>
      <p:sp>
        <p:nvSpPr>
          <p:cNvPr id="19" name="TextBox 18"/>
          <p:cNvSpPr txBox="1"/>
          <p:nvPr/>
        </p:nvSpPr>
        <p:spPr>
          <a:xfrm>
            <a:off x="4643438" y="4854729"/>
            <a:ext cx="1608004" cy="307777"/>
          </a:xfrm>
          <a:prstGeom prst="rect">
            <a:avLst/>
          </a:prstGeom>
          <a:noFill/>
        </p:spPr>
        <p:txBody>
          <a:bodyPr wrap="none" rtlCol="0">
            <a:spAutoFit/>
          </a:bodyPr>
          <a:lstStyle/>
          <a:p>
            <a:r>
              <a:rPr lang="en-GB" dirty="0" smtClean="0">
                <a:solidFill>
                  <a:schemeClr val="bg1"/>
                </a:solidFill>
                <a:latin typeface="+mn-lt"/>
              </a:rPr>
              <a:t>1 line sketched </a:t>
            </a:r>
            <a:endParaRPr lang="en-GB" dirty="0">
              <a:solidFill>
                <a:schemeClr val="bg1"/>
              </a:solidFill>
              <a:latin typeface="+mn-lt"/>
            </a:endParaRPr>
          </a:p>
        </p:txBody>
      </p:sp>
      <p:sp>
        <p:nvSpPr>
          <p:cNvPr id="22" name="TextBox 21"/>
          <p:cNvSpPr txBox="1"/>
          <p:nvPr/>
        </p:nvSpPr>
        <p:spPr>
          <a:xfrm>
            <a:off x="541525" y="1142984"/>
            <a:ext cx="3749744" cy="369332"/>
          </a:xfrm>
          <a:prstGeom prst="rect">
            <a:avLst/>
          </a:prstGeom>
          <a:noFill/>
        </p:spPr>
        <p:txBody>
          <a:bodyPr wrap="none" rtlCol="0">
            <a:spAutoFit/>
          </a:bodyPr>
          <a:lstStyle/>
          <a:p>
            <a:r>
              <a:rPr lang="en-GB" sz="1800" dirty="0" smtClean="0">
                <a:latin typeface="+mn-lt"/>
              </a:rPr>
              <a:t>Siemens, 2 TX per line, 2 lines</a:t>
            </a:r>
            <a:endParaRPr lang="en-GB" sz="1800" dirty="0">
              <a:latin typeface="+mn-lt"/>
            </a:endParaRPr>
          </a:p>
        </p:txBody>
      </p:sp>
      <p:sp>
        <p:nvSpPr>
          <p:cNvPr id="23" name="TextBox 22"/>
          <p:cNvSpPr txBox="1"/>
          <p:nvPr/>
        </p:nvSpPr>
        <p:spPr>
          <a:xfrm>
            <a:off x="4791491" y="1142984"/>
            <a:ext cx="3504486" cy="369332"/>
          </a:xfrm>
          <a:prstGeom prst="rect">
            <a:avLst/>
          </a:prstGeom>
          <a:noFill/>
        </p:spPr>
        <p:txBody>
          <a:bodyPr wrap="none" rtlCol="0">
            <a:spAutoFit/>
          </a:bodyPr>
          <a:lstStyle/>
          <a:p>
            <a:r>
              <a:rPr lang="en-GB" sz="1800" dirty="0" smtClean="0">
                <a:latin typeface="+mn-lt"/>
              </a:rPr>
              <a:t>Philips, 2 TX per line, 2 lines</a:t>
            </a:r>
            <a:endParaRPr lang="en-GB" sz="18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Stock of SPS high power tetrodes</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13</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lstStyle/>
          <a:p>
            <a:r>
              <a:rPr lang="en-GB" sz="2200" dirty="0" smtClean="0"/>
              <a:t>The issue(s):</a:t>
            </a:r>
          </a:p>
          <a:p>
            <a:pPr lvl="1"/>
            <a:r>
              <a:rPr lang="en-GB" sz="1800" dirty="0" smtClean="0"/>
              <a:t>Tubes are consumables! </a:t>
            </a:r>
          </a:p>
          <a:p>
            <a:pPr lvl="1"/>
            <a:r>
              <a:rPr lang="en-GB" sz="1800" dirty="0" smtClean="0"/>
              <a:t>Of some tubes (YL1530), we had a relatively large (but very old, hence of unknown value) stock of tubes.</a:t>
            </a:r>
          </a:p>
          <a:p>
            <a:pPr lvl="1"/>
            <a:r>
              <a:rPr lang="en-GB" sz="1800" dirty="0" smtClean="0"/>
              <a:t>This fact together with severe budget limitations had forced us over many years to buy less tubes per year than we consume. </a:t>
            </a:r>
          </a:p>
          <a:p>
            <a:pPr lvl="1"/>
            <a:r>
              <a:rPr lang="en-GB" sz="1800" dirty="0" smtClean="0"/>
              <a:t>Now the tube stock situation has become critical, just when CNGS (which is very demanding) started in full swing.</a:t>
            </a:r>
          </a:p>
          <a:p>
            <a:pPr lvl="1"/>
            <a:r>
              <a:rPr lang="en-GB" sz="1800" dirty="0" smtClean="0"/>
              <a:t>If we don’t buy the correct number of tubes regularly, tube manufacturers may decide to stop making them!</a:t>
            </a:r>
          </a:p>
          <a:p>
            <a:pPr lvl="1"/>
            <a:r>
              <a:rPr lang="en-GB" sz="1800" dirty="0" smtClean="0"/>
              <a:t>For the RS2004, e.g., the lead time for the first 2 tubes is 6 months, then 1 additional month for every batch of 2 tubes.</a:t>
            </a:r>
          </a:p>
          <a:p>
            <a:pPr lvl="1"/>
            <a:r>
              <a:rPr lang="en-GB" sz="1800" dirty="0" smtClean="0"/>
              <a:t>We have frame contracts with the 2 tube manufacturers (Thales and Richardson) – negotiations for the extension/renewal have started.</a:t>
            </a:r>
          </a:p>
          <a:p>
            <a:pPr lvl="1">
              <a:buNone/>
            </a:pPr>
            <a:endParaRPr lang="en-GB" sz="1800" dirty="0" smtClean="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Stock of SPS high power tetrodes</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14</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lstStyle/>
          <a:p>
            <a:r>
              <a:rPr lang="en-GB" sz="2200" dirty="0" smtClean="0"/>
              <a:t>Status:</a:t>
            </a:r>
          </a:p>
          <a:p>
            <a:pPr lvl="1"/>
            <a:r>
              <a:rPr lang="en-GB" sz="1800" dirty="0" smtClean="0"/>
              <a:t>Careful statistics done: With 6.25 kh yearly operation, we would need yearly column E, i.e. a budget of column K:</a:t>
            </a:r>
          </a:p>
          <a:p>
            <a:pPr lvl="1"/>
            <a:r>
              <a:rPr lang="en-GB" sz="1800" dirty="0" smtClean="0"/>
              <a:t>deviations from this to slowly approach I to J (NB: YL1530!)</a:t>
            </a:r>
          </a:p>
          <a:p>
            <a:pPr lvl="1"/>
            <a:r>
              <a:rPr lang="en-GB" sz="1800" dirty="0" smtClean="0"/>
              <a:t>These numbers (notably column D) are revised regularly.</a:t>
            </a:r>
          </a:p>
          <a:p>
            <a:endParaRPr lang="en-GB" dirty="0"/>
          </a:p>
        </p:txBody>
      </p:sp>
      <p:sp>
        <p:nvSpPr>
          <p:cNvPr id="8" name="TextBox 7"/>
          <p:cNvSpPr txBox="1"/>
          <p:nvPr/>
        </p:nvSpPr>
        <p:spPr>
          <a:xfrm>
            <a:off x="3650456" y="5718601"/>
            <a:ext cx="3847079" cy="523220"/>
          </a:xfrm>
          <a:prstGeom prst="rect">
            <a:avLst/>
          </a:prstGeom>
          <a:noFill/>
        </p:spPr>
        <p:txBody>
          <a:bodyPr wrap="none" rtlCol="0">
            <a:spAutoFit/>
          </a:bodyPr>
          <a:lstStyle/>
          <a:p>
            <a:r>
              <a:rPr lang="en-GB" dirty="0" smtClean="0">
                <a:latin typeface="Calibri" pitchFamily="34" charset="0"/>
              </a:rPr>
              <a:t>*) </a:t>
            </a:r>
            <a:r>
              <a:rPr lang="en-GB" dirty="0" smtClean="0">
                <a:solidFill>
                  <a:prstClr val="black"/>
                </a:solidFill>
                <a:latin typeface="Calibri" pitchFamily="34" charset="0"/>
              </a:rPr>
              <a:t>before 2013: 5 per year, from </a:t>
            </a:r>
            <a:r>
              <a:rPr lang="en-GB" dirty="0" smtClean="0">
                <a:latin typeface="Calibri" pitchFamily="34" charset="0"/>
              </a:rPr>
              <a:t>2013: 21 per year.</a:t>
            </a:r>
          </a:p>
          <a:p>
            <a:r>
              <a:rPr lang="en-GB" dirty="0" smtClean="0">
                <a:solidFill>
                  <a:srgbClr val="000000"/>
                </a:solidFill>
                <a:latin typeface="Calibri"/>
              </a:rPr>
              <a:t>**) LHC ADT: no valid statistics yet.</a:t>
            </a:r>
            <a:endParaRPr lang="en-GB" dirty="0">
              <a:latin typeface="Calibri" pitchFamily="34" charset="0"/>
            </a:endParaRPr>
          </a:p>
        </p:txBody>
      </p:sp>
      <p:graphicFrame>
        <p:nvGraphicFramePr>
          <p:cNvPr id="10" name="Table 9"/>
          <p:cNvGraphicFramePr>
            <a:graphicFrameLocks noGrp="1"/>
          </p:cNvGraphicFramePr>
          <p:nvPr/>
        </p:nvGraphicFramePr>
        <p:xfrm>
          <a:off x="541522" y="2497015"/>
          <a:ext cx="8081777" cy="3082997"/>
        </p:xfrm>
        <a:graphic>
          <a:graphicData uri="http://schemas.openxmlformats.org/drawingml/2006/table">
            <a:tbl>
              <a:tblPr/>
              <a:tblGrid>
                <a:gridCol w="648422"/>
                <a:gridCol w="812636"/>
                <a:gridCol w="805317"/>
                <a:gridCol w="862332"/>
                <a:gridCol w="113399"/>
                <a:gridCol w="805946"/>
                <a:gridCol w="505268"/>
                <a:gridCol w="505268"/>
                <a:gridCol w="505268"/>
                <a:gridCol w="661182"/>
                <a:gridCol w="1019908"/>
                <a:gridCol w="836831"/>
              </a:tblGrid>
              <a:tr h="222911">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gridSpan="2">
                  <a:txBody>
                    <a:bodyPr/>
                    <a:lstStyle/>
                    <a:p>
                      <a:endParaRPr lang="en-GB" dirty="0"/>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hMerge="1">
                  <a:txBody>
                    <a:bodyPr/>
                    <a:lstStyle/>
                    <a:p>
                      <a:pPr algn="ctr" fontAlgn="b"/>
                      <a:endParaRPr lang="en-GB" sz="10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gridSpan="3">
                  <a:txBody>
                    <a:bodyPr/>
                    <a:lstStyle/>
                    <a:p>
                      <a:pPr algn="ctr" fontAlgn="b"/>
                      <a:r>
                        <a:rPr lang="en-US" sz="1100" b="0" i="0" u="none" strike="noStrike" dirty="0">
                          <a:solidFill>
                            <a:srgbClr val="FFFFFF"/>
                          </a:solidFill>
                          <a:latin typeface="Calibri"/>
                        </a:rPr>
                        <a:t>Orders over the last years: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4F81BD"/>
                    </a:solidFill>
                  </a:tcPr>
                </a:tc>
                <a:tc hMerge="1">
                  <a:txBody>
                    <a:bodyPr/>
                    <a:lstStyle/>
                    <a:p>
                      <a:endParaRPr lang="en-GB"/>
                    </a:p>
                  </a:txBody>
                  <a:tcPr/>
                </a:tc>
                <a:tc hMerge="1">
                  <a:txBody>
                    <a:bodyPr/>
                    <a:lstStyle/>
                    <a:p>
                      <a:endParaRPr lang="en-GB"/>
                    </a:p>
                  </a:txBody>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78329">
                <a:tc>
                  <a:txBody>
                    <a:bodyPr/>
                    <a:lstStyle/>
                    <a:p>
                      <a:pPr algn="ctr" fontAlgn="b"/>
                      <a:r>
                        <a:rPr lang="en-GB" sz="1000" b="1" i="0" u="none" strike="noStrike" dirty="0">
                          <a:solidFill>
                            <a:srgbClr val="FFFFFF"/>
                          </a:solidFill>
                          <a:latin typeface="Calibri"/>
                        </a:rPr>
                        <a:t>A </a:t>
                      </a:r>
                    </a:p>
                  </a:txBody>
                  <a:tcPr marL="0" marR="0" marT="0"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B </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C </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D </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gridSpan="2">
                  <a:txBody>
                    <a:bodyPr/>
                    <a:lstStyle/>
                    <a:p>
                      <a:pPr algn="ctr" fontAlgn="b"/>
                      <a:r>
                        <a:rPr lang="en-GB" sz="1000" b="1" i="0" u="none" strike="noStrike" dirty="0">
                          <a:solidFill>
                            <a:srgbClr val="FFFFFF"/>
                          </a:solidFill>
                          <a:latin typeface="Calibri"/>
                        </a:rPr>
                        <a:t>E</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hMerge="1">
                  <a:txBody>
                    <a:bodyPr/>
                    <a:lstStyle/>
                    <a:p>
                      <a:pPr algn="ctr" fontAlgn="b"/>
                      <a:endParaRPr lang="en-GB" sz="1000" b="1" i="0" u="none" strike="noStrike">
                        <a:solidFill>
                          <a:srgbClr val="FFFFFF"/>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F</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G</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H</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I</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J</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1000" b="1" i="0" u="none" strike="noStrike" dirty="0">
                          <a:solidFill>
                            <a:srgbClr val="FFFFFF"/>
                          </a:solidFill>
                          <a:latin typeface="Calibri"/>
                        </a:rPr>
                        <a:t>K</a:t>
                      </a:r>
                    </a:p>
                  </a:txBody>
                  <a:tcPr marL="0" marR="0" marT="0"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445821">
                <a:tc>
                  <a:txBody>
                    <a:bodyPr/>
                    <a:lstStyle/>
                    <a:p>
                      <a:pPr algn="ctr" fontAlgn="ctr"/>
                      <a:r>
                        <a:rPr lang="en-GB" sz="1200" b="0" i="0" u="none" strike="noStrike" dirty="0">
                          <a:solidFill>
                            <a:srgbClr val="000000"/>
                          </a:solidFill>
                          <a:latin typeface="Calibri"/>
                        </a:rPr>
                        <a:t>type </a:t>
                      </a: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2009 price [kCHF] </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 of sockets </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average lifetime [kh]</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gridSpan="2">
                  <a:txBody>
                    <a:bodyPr/>
                    <a:lstStyle/>
                    <a:p>
                      <a:pPr algn="ctr" fontAlgn="ctr"/>
                      <a:r>
                        <a:rPr lang="en-GB" sz="1200" b="0" i="0" u="none" strike="noStrike" dirty="0">
                          <a:solidFill>
                            <a:srgbClr val="000000"/>
                          </a:solidFill>
                          <a:latin typeface="Calibri"/>
                        </a:rPr>
                        <a:t>yearly </a:t>
                      </a:r>
                      <a:r>
                        <a:rPr lang="en-GB" sz="1200" b="0" i="0" u="none" strike="noStrike" dirty="0" smtClean="0">
                          <a:solidFill>
                            <a:srgbClr val="000000"/>
                          </a:solidFill>
                          <a:latin typeface="Calibri"/>
                        </a:rPr>
                        <a:t>consumption</a:t>
                      </a:r>
                      <a:endParaRPr lang="en-GB" sz="1200" b="0" i="0" u="none" strike="noStrike" dirty="0">
                        <a:solidFill>
                          <a:srgbClr val="000000"/>
                        </a:solidFill>
                        <a:latin typeface="Calibri"/>
                      </a:endParaRP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hMerge="1">
                  <a:txBody>
                    <a:bodyPr/>
                    <a:lstStyle/>
                    <a:p>
                      <a:pPr algn="ctr" fontAlgn="ctr"/>
                      <a:endParaRPr lang="en-GB" sz="1200" b="0" i="0" u="none" strike="noStrike" dirty="0">
                        <a:solidFill>
                          <a:srgbClr val="000000"/>
                        </a:solidFill>
                        <a:latin typeface="Calibri"/>
                      </a:endParaRP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2007</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2008</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2009</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smtClean="0">
                          <a:solidFill>
                            <a:srgbClr val="000000"/>
                          </a:solidFill>
                          <a:latin typeface="Calibri"/>
                        </a:rPr>
                        <a:t>stock Jan</a:t>
                      </a:r>
                      <a:r>
                        <a:rPr lang="en-GB" sz="1200" b="0" i="0" u="none" strike="noStrike" baseline="0" dirty="0" smtClean="0">
                          <a:solidFill>
                            <a:srgbClr val="000000"/>
                          </a:solidFill>
                          <a:latin typeface="Calibri"/>
                        </a:rPr>
                        <a:t> 2010</a:t>
                      </a:r>
                      <a:endParaRPr lang="en-GB" sz="1200" b="0" i="0" u="none" strike="noStrike" dirty="0">
                        <a:solidFill>
                          <a:srgbClr val="000000"/>
                        </a:solidFill>
                        <a:latin typeface="Calibri"/>
                      </a:endParaRP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ideal stock</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ctr"/>
                      <a:r>
                        <a:rPr lang="en-GB" sz="1200" b="0" i="0" u="none" strike="noStrike" dirty="0">
                          <a:solidFill>
                            <a:srgbClr val="000000"/>
                          </a:solidFill>
                          <a:latin typeface="Calibri"/>
                        </a:rPr>
                        <a:t>yearly </a:t>
                      </a:r>
                      <a:r>
                        <a:rPr lang="en-GB" sz="1200" b="0" i="0" u="none" strike="noStrike" dirty="0" smtClean="0">
                          <a:solidFill>
                            <a:srgbClr val="000000"/>
                          </a:solidFill>
                          <a:latin typeface="Calibri"/>
                        </a:rPr>
                        <a:t>need </a:t>
                      </a:r>
                      <a:r>
                        <a:rPr lang="en-GB" sz="1200" b="0" i="0" u="none" strike="noStrike" dirty="0">
                          <a:solidFill>
                            <a:srgbClr val="000000"/>
                          </a:solidFill>
                          <a:latin typeface="Calibri"/>
                        </a:rPr>
                        <a:t>[kCHF</a:t>
                      </a:r>
                      <a:r>
                        <a:rPr lang="en-GB" sz="1200" b="0" i="0" u="none" strike="noStrike" dirty="0" smtClean="0">
                          <a:solidFill>
                            <a:srgbClr val="000000"/>
                          </a:solidFill>
                          <a:latin typeface="Calibri"/>
                        </a:rPr>
                        <a:t>]</a:t>
                      </a:r>
                      <a:endParaRPr lang="en-GB" sz="1200" b="0" i="0" u="none" strike="noStrike" dirty="0">
                        <a:solidFill>
                          <a:srgbClr val="000000"/>
                        </a:solidFill>
                        <a:latin typeface="Calibri"/>
                      </a:endParaRPr>
                    </a:p>
                  </a:txBody>
                  <a:tcPr marL="0" marR="0" marT="0"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22911">
                <a:tc>
                  <a:txBody>
                    <a:bodyPr/>
                    <a:lstStyle/>
                    <a:p>
                      <a:pPr algn="l" fontAlgn="ctr"/>
                      <a:r>
                        <a:rPr lang="en-GB" sz="1400" b="0" i="0" u="none" strike="noStrike" dirty="0" smtClean="0">
                          <a:solidFill>
                            <a:srgbClr val="000000"/>
                          </a:solidFill>
                          <a:latin typeface="Calibri"/>
                        </a:rPr>
                        <a:t>  RS2004 </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60.6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20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19</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gridSpan="2">
                  <a:txBody>
                    <a:bodyPr/>
                    <a:lstStyle/>
                    <a:p>
                      <a:pPr algn="ctr" fontAlgn="b"/>
                      <a:r>
                        <a:rPr lang="en-GB" sz="1400" b="0" i="0" u="none" strike="noStrike" dirty="0" smtClean="0">
                          <a:solidFill>
                            <a:srgbClr val="000000"/>
                          </a:solidFill>
                          <a:latin typeface="Calibri"/>
                        </a:rPr>
                        <a:t>7</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hMerge="1">
                  <a:txBody>
                    <a:bodyPr/>
                    <a:lstStyle/>
                    <a:p>
                      <a:pPr algn="ctr" fontAlgn="b"/>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7</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7</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25</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26</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424</a:t>
                      </a:r>
                      <a:endParaRPr lang="en-GB" sz="1400" b="0"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22911">
                <a:tc>
                  <a:txBody>
                    <a:bodyPr/>
                    <a:lstStyle/>
                    <a:p>
                      <a:pPr algn="l" fontAlgn="ctr"/>
                      <a:r>
                        <a:rPr lang="en-GB" sz="1400" b="0" i="0" u="none" strike="noStrike" dirty="0" smtClean="0">
                          <a:solidFill>
                            <a:srgbClr val="000000"/>
                          </a:solidFill>
                          <a:latin typeface="Calibri"/>
                        </a:rPr>
                        <a:t>  YL1530 </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a:solidFill>
                            <a:srgbClr val="000000"/>
                          </a:solidFill>
                          <a:latin typeface="Calibri"/>
                        </a:rPr>
                        <a:t>11.1</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smtClean="0">
                          <a:solidFill>
                            <a:srgbClr val="000000"/>
                          </a:solidFill>
                          <a:latin typeface="Calibri"/>
                        </a:rPr>
                        <a:t>68</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smtClean="0">
                          <a:solidFill>
                            <a:srgbClr val="000000"/>
                          </a:solidFill>
                          <a:latin typeface="Calibri"/>
                        </a:rPr>
                        <a:t>27</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gridSpan="2">
                  <a:txBody>
                    <a:bodyPr/>
                    <a:lstStyle/>
                    <a:p>
                      <a:pPr algn="ctr" fontAlgn="b"/>
                      <a:r>
                        <a:rPr lang="en-GB" sz="1400" b="0" i="0" u="none" strike="noStrike" dirty="0" smtClean="0">
                          <a:solidFill>
                            <a:srgbClr val="000000"/>
                          </a:solidFill>
                          <a:latin typeface="Calibri"/>
                        </a:rPr>
                        <a:t>16 *)</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hMerge="1">
                  <a:txBody>
                    <a:bodyPr/>
                    <a:lstStyle/>
                    <a:p>
                      <a:pPr algn="ctr" fontAlgn="b"/>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16</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3</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105</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63</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178</a:t>
                      </a:r>
                      <a:endParaRPr lang="en-GB" sz="1400" b="0"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22911">
                <a:tc>
                  <a:txBody>
                    <a:bodyPr/>
                    <a:lstStyle/>
                    <a:p>
                      <a:pPr algn="l" fontAlgn="ctr"/>
                      <a:r>
                        <a:rPr lang="en-GB" sz="1400" b="0" i="0" u="none" strike="noStrike" dirty="0" smtClean="0">
                          <a:solidFill>
                            <a:srgbClr val="000000"/>
                          </a:solidFill>
                          <a:latin typeface="Calibri"/>
                        </a:rPr>
                        <a:t>  RS2048 </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11.9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36</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12.5**)</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gridSpan="2">
                  <a:txBody>
                    <a:bodyPr/>
                    <a:lstStyle/>
                    <a:p>
                      <a:pPr algn="ctr" fontAlgn="b"/>
                      <a:r>
                        <a:rPr lang="en-GB" sz="1400" b="0" i="0" u="none" strike="noStrike" dirty="0">
                          <a:solidFill>
                            <a:srgbClr val="000000"/>
                          </a:solidFill>
                          <a:latin typeface="Calibri"/>
                        </a:rPr>
                        <a:t>18</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hMerge="1">
                  <a:txBody>
                    <a:bodyPr/>
                    <a:lstStyle/>
                    <a:p>
                      <a:pPr algn="ctr" fontAlgn="b"/>
                      <a:endParaRPr lang="en-GB" sz="14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8</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8</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60</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72</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214</a:t>
                      </a:r>
                      <a:endParaRPr lang="en-GB" sz="1400" b="0"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22911">
                <a:tc>
                  <a:txBody>
                    <a:bodyPr/>
                    <a:lstStyle/>
                    <a:p>
                      <a:pPr algn="l" fontAlgn="ctr"/>
                      <a:r>
                        <a:rPr lang="en-GB" sz="1400" b="0" i="0" u="none" strike="noStrike" dirty="0" smtClean="0">
                          <a:solidFill>
                            <a:srgbClr val="000000"/>
                          </a:solidFill>
                          <a:latin typeface="Calibri"/>
                        </a:rPr>
                        <a:t>  YL1520</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a:solidFill>
                            <a:srgbClr val="000000"/>
                          </a:solidFill>
                          <a:latin typeface="Calibri"/>
                        </a:rPr>
                        <a:t>12.5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a:solidFill>
                            <a:srgbClr val="000000"/>
                          </a:solidFill>
                          <a:latin typeface="Calibri"/>
                        </a:rPr>
                        <a:t>10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ctr" fontAlgn="b"/>
                      <a:r>
                        <a:rPr lang="en-GB" sz="1400" b="0" i="0" u="none" strike="noStrike" dirty="0" smtClean="0">
                          <a:solidFill>
                            <a:srgbClr val="000000"/>
                          </a:solidFill>
                          <a:latin typeface="Calibri"/>
                        </a:rPr>
                        <a:t>15.9</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gridSpan="2">
                  <a:txBody>
                    <a:bodyPr/>
                    <a:lstStyle/>
                    <a:p>
                      <a:pPr algn="ctr" fontAlgn="b"/>
                      <a:r>
                        <a:rPr lang="en-GB" sz="1400" b="0" i="0" u="none" strike="noStrike" dirty="0">
                          <a:solidFill>
                            <a:srgbClr val="000000"/>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hMerge="1">
                  <a:txBody>
                    <a:bodyPr/>
                    <a:lstStyle/>
                    <a:p>
                      <a:pPr algn="ctr" fontAlgn="b"/>
                      <a:endParaRPr lang="en-GB" sz="14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20</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16</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50</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22911">
                <a:tc>
                  <a:txBody>
                    <a:bodyPr/>
                    <a:lstStyle/>
                    <a:p>
                      <a:pPr algn="l" fontAlgn="ctr"/>
                      <a:r>
                        <a:rPr lang="en-GB" sz="1400" b="0" i="0" u="none" strike="noStrike" dirty="0" smtClean="0">
                          <a:solidFill>
                            <a:srgbClr val="000000"/>
                          </a:solidFill>
                          <a:latin typeface="Calibri"/>
                        </a:rPr>
                        <a:t>  YL1440</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5.1</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Calibri"/>
                        </a:rPr>
                        <a:t>14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Calibri"/>
                        </a:rPr>
                        <a:t>15.8</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gridSpan="2">
                  <a:txBody>
                    <a:bodyPr/>
                    <a:lstStyle/>
                    <a:p>
                      <a:pPr algn="ctr" fontAlgn="b"/>
                      <a:r>
                        <a:rPr lang="en-GB" sz="1400" b="0" i="0" u="none" strike="noStrike" dirty="0">
                          <a:solidFill>
                            <a:srgbClr val="000000"/>
                          </a:solidFill>
                          <a:latin typeface="Calibri"/>
                        </a:rPr>
                        <a:t>6</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hMerge="1">
                  <a:txBody>
                    <a:bodyPr/>
                    <a:lstStyle/>
                    <a:p>
                      <a:pPr algn="ctr" fontAlgn="b"/>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3</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8</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27</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22</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0" i="0" u="none" strike="noStrike" dirty="0" smtClean="0">
                          <a:solidFill>
                            <a:srgbClr val="000000"/>
                          </a:solidFill>
                          <a:latin typeface="Calibri"/>
                        </a:rPr>
                        <a:t>31</a:t>
                      </a:r>
                      <a:endParaRPr lang="en-GB" sz="1400" b="0"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22911">
                <a:tc>
                  <a:txBody>
                    <a:bodyPr/>
                    <a:lstStyle/>
                    <a:p>
                      <a:pPr algn="l" fontAlgn="ctr"/>
                      <a:r>
                        <a:rPr lang="en-GB" sz="1400" b="0" i="0" u="none" strike="noStrike" dirty="0" smtClean="0">
                          <a:solidFill>
                            <a:srgbClr val="000000"/>
                          </a:solidFill>
                          <a:latin typeface="Calibri"/>
                        </a:rPr>
                        <a:t>  TH561</a:t>
                      </a:r>
                      <a:endParaRPr lang="en-GB" sz="1400" b="0" i="0" u="none" strike="noStrike" dirty="0">
                        <a:solidFill>
                          <a:srgbClr val="000000"/>
                        </a:solidFill>
                        <a:latin typeface="Calibri"/>
                      </a:endParaRPr>
                    </a:p>
                  </a:txBody>
                  <a:tcPr marL="0" marR="0" marT="0"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ctr" fontAlgn="b"/>
                      <a:r>
                        <a:rPr lang="en-GB" sz="1400" b="0" i="0" u="none" strike="noStrike" dirty="0">
                          <a:solidFill>
                            <a:srgbClr val="000000"/>
                          </a:solidFill>
                          <a:latin typeface="Calibri"/>
                        </a:rPr>
                        <a:t>10.9</a:t>
                      </a:r>
                    </a:p>
                  </a:txBody>
                  <a:tcPr marL="9525" marR="9525" marT="9525"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ctr" fontAlgn="b"/>
                      <a:r>
                        <a:rPr lang="en-GB" sz="1400" b="0" i="0" u="none" strike="noStrike" dirty="0">
                          <a:solidFill>
                            <a:srgbClr val="000000"/>
                          </a:solidFill>
                          <a:latin typeface="Calibri"/>
                        </a:rPr>
                        <a:t>4</a:t>
                      </a: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ctr" fontAlgn="b"/>
                      <a:r>
                        <a:rPr lang="en-GB" sz="1400" b="0" i="0" u="none" strike="noStrike" dirty="0" smtClean="0">
                          <a:solidFill>
                            <a:srgbClr val="000000"/>
                          </a:solidFill>
                          <a:latin typeface="Calibri"/>
                        </a:rPr>
                        <a:t>11.1</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gridSpan="2">
                  <a:txBody>
                    <a:bodyPr/>
                    <a:lstStyle/>
                    <a:p>
                      <a:pPr algn="ct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hMerge="1">
                  <a:txBody>
                    <a:bodyPr/>
                    <a:lstStyle/>
                    <a:p>
                      <a:pPr algn="ctr" fontAlgn="b"/>
                      <a:endParaRPr lang="en-GB" sz="14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1</a:t>
                      </a: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a:solidFill>
                            <a:srgbClr val="000000"/>
                          </a:solidFill>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8</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9</a:t>
                      </a:r>
                      <a:endParaRPr lang="en-GB" sz="14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c>
                  <a:txBody>
                    <a:bodyPr/>
                    <a:lstStyle/>
                    <a:p>
                      <a:pPr algn="r" fontAlgn="b"/>
                      <a:r>
                        <a:rPr lang="en-GB" sz="1400" b="0" i="0" u="none" strike="noStrike" dirty="0" smtClean="0">
                          <a:solidFill>
                            <a:srgbClr val="000000"/>
                          </a:solidFill>
                          <a:latin typeface="Calibri"/>
                        </a:rPr>
                        <a:t>22</a:t>
                      </a:r>
                      <a:endParaRPr lang="en-GB" sz="1400" b="0"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25400" cap="flat" cmpd="dbl" algn="ctr">
                      <a:solidFill>
                        <a:srgbClr val="4F81BD"/>
                      </a:solidFill>
                      <a:prstDash val="solid"/>
                      <a:round/>
                      <a:headEnd type="none" w="med" len="med"/>
                      <a:tailEnd type="none" w="med" len="med"/>
                    </a:lnB>
                    <a:solidFill>
                      <a:srgbClr val="DBE5F1"/>
                    </a:solidFill>
                  </a:tcPr>
                </a:tc>
              </a:tr>
              <a:tr h="222911">
                <a:tc>
                  <a:txBody>
                    <a:bodyPr/>
                    <a:lstStyle/>
                    <a:p>
                      <a:pPr algn="l" fontAlgn="b"/>
                      <a:endParaRPr lang="en-GB" sz="1400" b="1" i="0" u="none" strike="noStrike" dirty="0">
                        <a:solidFill>
                          <a:srgbClr val="000000"/>
                        </a:solidFill>
                        <a:latin typeface="Calibri"/>
                      </a:endParaRPr>
                    </a:p>
                  </a:txBody>
                  <a:tcPr marL="0" marR="0" marT="0" marB="0" anchor="b">
                    <a:lnL w="6350" cap="flat" cmpd="sng" algn="ctr">
                      <a:solidFill>
                        <a:srgbClr val="95B3D7"/>
                      </a:solidFill>
                      <a:prstDash val="solid"/>
                      <a:round/>
                      <a:headEnd type="none" w="med" len="med"/>
                      <a:tailEnd type="none" w="med" len="med"/>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endParaRPr lang="en-GB" sz="1400" b="1" i="0" u="none" strike="noStrike" dirty="0">
                        <a:solidFill>
                          <a:srgbClr val="000000"/>
                        </a:solidFill>
                        <a:latin typeface="Calibri"/>
                      </a:endParaRP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endParaRPr lang="en-GB" sz="1400" b="1" i="0" u="none" strike="noStrike" dirty="0">
                        <a:solidFill>
                          <a:srgbClr val="000000"/>
                        </a:solidFill>
                        <a:latin typeface="Calibri"/>
                      </a:endParaRP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gridSpan="3">
                  <a:txBody>
                    <a:bodyPr/>
                    <a:lstStyle/>
                    <a:p>
                      <a:pPr algn="r" fontAlgn="b"/>
                      <a:r>
                        <a:rPr lang="en-GB" sz="1400" b="1" i="0" u="none" strike="noStrike" dirty="0">
                          <a:solidFill>
                            <a:srgbClr val="000000"/>
                          </a:solidFill>
                          <a:latin typeface="Calibri"/>
                        </a:rPr>
                        <a:t>budget [kCHF]:</a:t>
                      </a: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hMerge="1">
                  <a:txBody>
                    <a:bodyPr/>
                    <a:lstStyle/>
                    <a:p>
                      <a:endParaRPr lang="en-GB"/>
                    </a:p>
                  </a:txBody>
                  <a:tcPr/>
                </a:tc>
                <a:tc hMerge="1">
                  <a:txBody>
                    <a:bodyPr/>
                    <a:lstStyle/>
                    <a:p>
                      <a:pPr algn="ctr" fontAlgn="b"/>
                      <a:endParaRPr lang="en-GB" sz="1400" b="1" i="0" u="none" strike="noStrike" dirty="0">
                        <a:solidFill>
                          <a:srgbClr val="000000"/>
                        </a:solidFill>
                        <a:latin typeface="Calibri"/>
                      </a:endParaRP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en-GB" sz="1400" b="1" i="0" u="none" strike="noStrike" dirty="0">
                          <a:solidFill>
                            <a:srgbClr val="000000"/>
                          </a:solidFill>
                          <a:latin typeface="Calibri"/>
                        </a:rPr>
                        <a:t>426</a:t>
                      </a:r>
                    </a:p>
                  </a:txBody>
                  <a:tcPr marL="0" marR="0" marT="0" marB="0" anchor="ctr">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en-GB" sz="1400" b="1" i="0" u="none" strike="noStrike" dirty="0">
                          <a:solidFill>
                            <a:srgbClr val="000000"/>
                          </a:solidFill>
                          <a:latin typeface="Calibri"/>
                        </a:rPr>
                        <a:t>779</a:t>
                      </a:r>
                    </a:p>
                  </a:txBody>
                  <a:tcPr marL="0" marR="0" marT="0" marB="0" anchor="ctr">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en-GB" sz="1400" b="1" i="0" u="none" strike="noStrike" dirty="0">
                          <a:solidFill>
                            <a:srgbClr val="000000"/>
                          </a:solidFill>
                          <a:latin typeface="Calibri"/>
                        </a:rPr>
                        <a:t>659</a:t>
                      </a:r>
                    </a:p>
                  </a:txBody>
                  <a:tcPr marL="0" marR="0" marT="0" marB="0" anchor="ctr">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GB" sz="1400" b="1" i="0" u="none" strike="noStrike" dirty="0">
                        <a:solidFill>
                          <a:srgbClr val="000000"/>
                        </a:solidFill>
                        <a:latin typeface="Calibri"/>
                      </a:endParaRP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GB" sz="1400" b="1" i="0" u="none" strike="noStrike" dirty="0">
                        <a:solidFill>
                          <a:srgbClr val="000000"/>
                        </a:solidFill>
                        <a:latin typeface="Calibri"/>
                      </a:endParaRPr>
                    </a:p>
                  </a:txBody>
                  <a:tcPr marL="0" marR="0" marT="0" marB="0" anchor="b">
                    <a:lnL>
                      <a:noFill/>
                    </a:lnL>
                    <a:lnR>
                      <a:noFill/>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GB" sz="1400" b="1" i="0" u="none" strike="noStrike" dirty="0" smtClean="0">
                          <a:solidFill>
                            <a:srgbClr val="000000"/>
                          </a:solidFill>
                          <a:latin typeface="Calibri"/>
                        </a:rPr>
                        <a:t>919</a:t>
                      </a:r>
                      <a:endParaRPr lang="en-GB" sz="1400" b="1" i="0" u="none" strike="noStrike" dirty="0">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25400" cap="flat" cmpd="dbl" algn="ctr">
                      <a:solidFill>
                        <a:srgbClr val="4F81BD"/>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178329">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gridSpan="2">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hMerge="1">
                  <a:txBody>
                    <a:bodyPr/>
                    <a:lstStyle/>
                    <a:p>
                      <a:endParaRPr lang="en-GB"/>
                    </a:p>
                  </a:txBody>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445821">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gridSpan="2">
                  <a:txBody>
                    <a:bodyPr/>
                    <a:lstStyle/>
                    <a:p>
                      <a:pPr algn="ctr"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hMerge="1">
                  <a:txBody>
                    <a:bodyPr/>
                    <a:lstStyle/>
                    <a:p>
                      <a:endParaRPr lang="en-GB"/>
                    </a:p>
                  </a:txBody>
                  <a:tcPr/>
                </a:tc>
                <a:tc gridSpan="2">
                  <a:txBody>
                    <a:bodyPr/>
                    <a:lstStyle/>
                    <a:p>
                      <a:pPr algn="ctr" fontAlgn="ctr"/>
                      <a:r>
                        <a:rPr lang="en-GB" sz="1100" b="0" i="0" u="none" strike="noStrike" dirty="0" smtClean="0">
                          <a:solidFill>
                            <a:srgbClr val="000000"/>
                          </a:solidFill>
                          <a:latin typeface="Calibri"/>
                        </a:rPr>
                        <a:t>=ROUND(C*6.25/D,0</a:t>
                      </a:r>
                      <a:r>
                        <a:rPr lang="en-GB" sz="1100" b="0" i="0" u="none" strike="noStrike" dirty="0">
                          <a:solidFill>
                            <a:srgbClr val="000000"/>
                          </a:solidFill>
                          <a:latin typeface="Calibri"/>
                        </a:rPr>
                        <a:t>)</a:t>
                      </a: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accent3">
                        <a:lumMod val="20000"/>
                        <a:lumOff val="80000"/>
                      </a:schemeClr>
                    </a:solidFill>
                  </a:tcPr>
                </a:tc>
                <a:tc hMerge="1">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000" b="0" i="0" u="none" strike="noStrike" dirty="0" smtClean="0">
                          <a:solidFill>
                            <a:srgbClr val="000000"/>
                          </a:solidFill>
                          <a:latin typeface="Calibri"/>
                        </a:rPr>
                        <a:t>=ROUND(C*25/D,0)</a:t>
                      </a:r>
                    </a:p>
                    <a:p>
                      <a:pPr algn="l" fontAlgn="b"/>
                      <a:endParaRPr lang="en-GB" sz="1000" b="0" i="0" u="none" strike="noStrike" dirty="0">
                        <a:solidFill>
                          <a:srgbClr val="000000"/>
                        </a:solidFill>
                        <a:latin typeface="Calibri"/>
                      </a:endParaRPr>
                    </a:p>
                  </a:txBody>
                  <a:tcPr marL="0" marR="0" marT="0" marB="0" anchor="b">
                    <a:lnL>
                      <a:noFill/>
                    </a:lnL>
                    <a:lnR>
                      <a:noFill/>
                    </a:lnR>
                    <a:lnT>
                      <a:noFill/>
                    </a:lnT>
                    <a:lnB>
                      <a:noFill/>
                    </a:lnB>
                    <a:solidFill>
                      <a:schemeClr val="accent3">
                        <a:lumMod val="20000"/>
                        <a:lumOff val="80000"/>
                      </a:schemeClr>
                    </a:solidFill>
                  </a:tcPr>
                </a:tc>
                <a:tc>
                  <a:txBody>
                    <a:bodyPr/>
                    <a:lstStyle/>
                    <a:p>
                      <a:pPr algn="ctr" fontAlgn="ctr"/>
                      <a:r>
                        <a:rPr lang="en-GB" sz="1100" b="0" i="0" u="none" strike="noStrike" dirty="0" smtClean="0">
                          <a:solidFill>
                            <a:srgbClr val="000000"/>
                          </a:solidFill>
                          <a:latin typeface="Calibri"/>
                        </a:rPr>
                        <a:t>=B*E,</a:t>
                      </a:r>
                      <a:br>
                        <a:rPr lang="en-GB" sz="1100" b="0" i="0" u="none" strike="noStrike" dirty="0" smtClean="0">
                          <a:solidFill>
                            <a:srgbClr val="000000"/>
                          </a:solidFill>
                          <a:latin typeface="Calibri"/>
                        </a:rPr>
                      </a:br>
                      <a:r>
                        <a:rPr lang="en-GB" sz="1100" b="0" i="0" u="none" strike="noStrike" dirty="0" smtClean="0">
                          <a:solidFill>
                            <a:srgbClr val="000000"/>
                          </a:solidFill>
                          <a:latin typeface="Calibri"/>
                        </a:rPr>
                        <a:t>2009</a:t>
                      </a:r>
                      <a:r>
                        <a:rPr lang="en-GB" sz="1100" b="0" i="0" u="none" strike="noStrike" baseline="0" dirty="0" smtClean="0">
                          <a:solidFill>
                            <a:srgbClr val="000000"/>
                          </a:solidFill>
                          <a:latin typeface="Calibri"/>
                        </a:rPr>
                        <a:t> prices</a:t>
                      </a:r>
                      <a:endParaRPr lang="en-GB" sz="1100" b="0" i="0" u="none" strike="noStrike" dirty="0">
                        <a:solidFill>
                          <a:srgbClr val="000000"/>
                        </a:solidFill>
                        <a:latin typeface="Calibri"/>
                      </a:endParaRPr>
                    </a:p>
                  </a:txBody>
                  <a:tcPr marL="0" marR="0" marT="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accent3">
                        <a:lumMod val="20000"/>
                        <a:lumOff val="80000"/>
                      </a:schemeClr>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noGrp="1"/>
          </p:cNvGraphicFramePr>
          <p:nvPr/>
        </p:nvGraphicFramePr>
        <p:xfrm>
          <a:off x="281354" y="152400"/>
          <a:ext cx="8590085" cy="5629422"/>
        </p:xfrm>
        <a:graphic>
          <a:graphicData uri="http://schemas.openxmlformats.org/drawingml/2006/chart">
            <c:chart xmlns:c="http://schemas.openxmlformats.org/drawingml/2006/chart" xmlns:r="http://schemas.openxmlformats.org/officeDocument/2006/relationships" r:id="rId3"/>
          </a:graphicData>
        </a:graphic>
      </p:graphicFrame>
      <p:sp>
        <p:nvSpPr>
          <p:cNvPr id="20" name="Title 19"/>
          <p:cNvSpPr>
            <a:spLocks noGrp="1"/>
          </p:cNvSpPr>
          <p:nvPr>
            <p:ph type="title"/>
          </p:nvPr>
        </p:nvSpPr>
        <p:spPr/>
        <p:txBody>
          <a:bodyPr/>
          <a:lstStyle/>
          <a:p>
            <a:r>
              <a:rPr lang="en-GB" sz="2400" dirty="0" smtClean="0"/>
              <a:t>The need for correct yearly maintenance</a:t>
            </a:r>
            <a:endParaRPr lang="en-GB" sz="2400" dirty="0"/>
          </a:p>
        </p:txBody>
      </p:sp>
      <p:sp>
        <p:nvSpPr>
          <p:cNvPr id="13" name="TextBox 1"/>
          <p:cNvSpPr txBox="1"/>
          <p:nvPr/>
        </p:nvSpPr>
        <p:spPr>
          <a:xfrm>
            <a:off x="5697416" y="3964739"/>
            <a:ext cx="633047" cy="238161"/>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100" dirty="0" smtClean="0">
                <a:solidFill>
                  <a:srgbClr val="00B050"/>
                </a:solidFill>
                <a:latin typeface="Arial" pitchFamily="34" charset="0"/>
                <a:cs typeface="Arial" pitchFamily="34" charset="0"/>
              </a:rPr>
              <a:t>CNGS</a:t>
            </a:r>
            <a:endParaRPr lang="en-US" sz="1100" dirty="0">
              <a:solidFill>
                <a:srgbClr val="00B050"/>
              </a:solidFill>
              <a:latin typeface="Arial" pitchFamily="34" charset="0"/>
              <a:cs typeface="Arial" pitchFamily="34" charset="0"/>
            </a:endParaRPr>
          </a:p>
        </p:txBody>
      </p:sp>
      <p:sp>
        <p:nvSpPr>
          <p:cNvPr id="16" name="TextBox 1"/>
          <p:cNvSpPr txBox="1"/>
          <p:nvPr/>
        </p:nvSpPr>
        <p:spPr>
          <a:xfrm>
            <a:off x="6611816" y="3964739"/>
            <a:ext cx="633047" cy="238161"/>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100" dirty="0" smtClean="0">
                <a:solidFill>
                  <a:srgbClr val="00B050"/>
                </a:solidFill>
                <a:latin typeface="Arial" pitchFamily="34" charset="0"/>
                <a:cs typeface="Arial" pitchFamily="34" charset="0"/>
              </a:rPr>
              <a:t>CNGS</a:t>
            </a:r>
            <a:endParaRPr lang="en-US" sz="1100" dirty="0">
              <a:solidFill>
                <a:srgbClr val="00B050"/>
              </a:solidFill>
              <a:latin typeface="Arial" pitchFamily="34" charset="0"/>
              <a:cs typeface="Arial" pitchFamily="34" charset="0"/>
            </a:endParaRPr>
          </a:p>
        </p:txBody>
      </p:sp>
      <p:sp>
        <p:nvSpPr>
          <p:cNvPr id="17" name="TextBox 1"/>
          <p:cNvSpPr txBox="1"/>
          <p:nvPr/>
        </p:nvSpPr>
        <p:spPr>
          <a:xfrm>
            <a:off x="7526216" y="3964739"/>
            <a:ext cx="633047" cy="238161"/>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100" dirty="0" smtClean="0">
                <a:solidFill>
                  <a:srgbClr val="00B050"/>
                </a:solidFill>
                <a:latin typeface="Arial" pitchFamily="34" charset="0"/>
                <a:cs typeface="Arial" pitchFamily="34" charset="0"/>
              </a:rPr>
              <a:t>CNGS</a:t>
            </a:r>
            <a:endParaRPr lang="en-US" sz="1100" dirty="0">
              <a:solidFill>
                <a:srgbClr val="00B050"/>
              </a:solidFill>
              <a:latin typeface="Arial" pitchFamily="34" charset="0"/>
              <a:cs typeface="Arial" pitchFamily="34" charset="0"/>
            </a:endParaRPr>
          </a:p>
        </p:txBody>
      </p:sp>
      <p:cxnSp>
        <p:nvCxnSpPr>
          <p:cNvPr id="18" name="Straight Connector 17"/>
          <p:cNvCxnSpPr/>
          <p:nvPr/>
        </p:nvCxnSpPr>
        <p:spPr bwMode="auto">
          <a:xfrm>
            <a:off x="5831058" y="3883842"/>
            <a:ext cx="351692" cy="0"/>
          </a:xfrm>
          <a:prstGeom prst="line">
            <a:avLst/>
          </a:prstGeom>
          <a:noFill/>
          <a:ln w="34925" cap="flat" cmpd="sng" algn="ctr">
            <a:solidFill>
              <a:srgbClr val="00B050"/>
            </a:solidFill>
            <a:prstDash val="solid"/>
            <a:round/>
            <a:headEnd type="none" w="med" len="med"/>
            <a:tailEnd type="none" w="med" len="med"/>
          </a:ln>
          <a:effectLst/>
        </p:spPr>
      </p:cxnSp>
      <p:cxnSp>
        <p:nvCxnSpPr>
          <p:cNvPr id="19" name="Straight Connector 18"/>
          <p:cNvCxnSpPr/>
          <p:nvPr/>
        </p:nvCxnSpPr>
        <p:spPr bwMode="auto">
          <a:xfrm>
            <a:off x="6323428" y="3883842"/>
            <a:ext cx="914400" cy="0"/>
          </a:xfrm>
          <a:prstGeom prst="line">
            <a:avLst/>
          </a:prstGeom>
          <a:noFill/>
          <a:ln w="34925" cap="flat" cmpd="sng" algn="ctr">
            <a:solidFill>
              <a:srgbClr val="00B050"/>
            </a:solidFill>
            <a:prstDash val="solid"/>
            <a:round/>
            <a:headEnd type="none" w="med" len="med"/>
            <a:tailEnd type="none" w="med" len="med"/>
          </a:ln>
          <a:effectLst/>
        </p:spPr>
      </p:cxnSp>
      <p:cxnSp>
        <p:nvCxnSpPr>
          <p:cNvPr id="21" name="Straight Connector 20"/>
          <p:cNvCxnSpPr/>
          <p:nvPr/>
        </p:nvCxnSpPr>
        <p:spPr bwMode="auto">
          <a:xfrm>
            <a:off x="7448843" y="3883842"/>
            <a:ext cx="921434" cy="9562"/>
          </a:xfrm>
          <a:prstGeom prst="line">
            <a:avLst/>
          </a:prstGeom>
          <a:noFill/>
          <a:ln w="34925" cap="flat" cmpd="sng" algn="ctr">
            <a:solidFill>
              <a:srgbClr val="00B050"/>
            </a:solidFill>
            <a:prstDash val="solid"/>
            <a:round/>
            <a:headEnd type="none" w="med" len="med"/>
            <a:tailEnd type="none" w="med" len="med"/>
          </a:ln>
          <a:effectLst/>
        </p:spPr>
      </p:cxnSp>
      <p:sp>
        <p:nvSpPr>
          <p:cNvPr id="22" name="TextBox 21"/>
          <p:cNvSpPr txBox="1"/>
          <p:nvPr/>
        </p:nvSpPr>
        <p:spPr>
          <a:xfrm>
            <a:off x="533011" y="956603"/>
            <a:ext cx="8120186" cy="307777"/>
          </a:xfrm>
          <a:prstGeom prst="rect">
            <a:avLst/>
          </a:prstGeom>
          <a:noFill/>
        </p:spPr>
        <p:txBody>
          <a:bodyPr wrap="square" rtlCol="0">
            <a:spAutoFit/>
          </a:bodyPr>
          <a:lstStyle/>
          <a:p>
            <a:pPr marL="360363" indent="-360363" algn="r"/>
            <a:r>
              <a:rPr lang="en-GB" dirty="0" smtClean="0">
                <a:latin typeface="+mn-lt"/>
              </a:rPr>
              <a:t>Update of transparency shown at last year’s ATOP days</a:t>
            </a:r>
          </a:p>
        </p:txBody>
      </p:sp>
      <p:sp>
        <p:nvSpPr>
          <p:cNvPr id="23" name="TextBox 22"/>
          <p:cNvSpPr txBox="1"/>
          <p:nvPr/>
        </p:nvSpPr>
        <p:spPr>
          <a:xfrm>
            <a:off x="541525" y="956603"/>
            <a:ext cx="2162772" cy="738664"/>
          </a:xfrm>
          <a:prstGeom prst="rect">
            <a:avLst/>
          </a:prstGeom>
          <a:noFill/>
        </p:spPr>
        <p:txBody>
          <a:bodyPr wrap="none" rtlCol="0">
            <a:spAutoFit/>
          </a:bodyPr>
          <a:lstStyle/>
          <a:p>
            <a:r>
              <a:rPr lang="en-GB" sz="1400" dirty="0" smtClean="0">
                <a:latin typeface="+mn-lt"/>
              </a:rPr>
              <a:t># of interventions</a:t>
            </a:r>
            <a:br>
              <a:rPr lang="en-GB" sz="1400" dirty="0" smtClean="0">
                <a:latin typeface="+mn-lt"/>
              </a:rPr>
            </a:br>
            <a:r>
              <a:rPr lang="en-GB" sz="1400" dirty="0" smtClean="0">
                <a:latin typeface="+mn-lt"/>
              </a:rPr>
              <a:t>per week outside</a:t>
            </a:r>
            <a:br>
              <a:rPr lang="en-GB" sz="1400" dirty="0" smtClean="0">
                <a:latin typeface="+mn-lt"/>
              </a:rPr>
            </a:br>
            <a:r>
              <a:rPr lang="en-GB" sz="1400" dirty="0" smtClean="0">
                <a:latin typeface="+mn-lt"/>
              </a:rPr>
              <a:t>normal working hours</a:t>
            </a:r>
            <a:endParaRPr lang="en-GB" sz="1400" dirty="0">
              <a:latin typeface="+mn-lt"/>
            </a:endParaRPr>
          </a:p>
        </p:txBody>
      </p:sp>
      <p:sp>
        <p:nvSpPr>
          <p:cNvPr id="29" name="TextBox 28"/>
          <p:cNvSpPr txBox="1"/>
          <p:nvPr/>
        </p:nvSpPr>
        <p:spPr>
          <a:xfrm>
            <a:off x="533011" y="4459458"/>
            <a:ext cx="8120186" cy="1815882"/>
          </a:xfrm>
          <a:prstGeom prst="rect">
            <a:avLst/>
          </a:prstGeom>
          <a:noFill/>
        </p:spPr>
        <p:txBody>
          <a:bodyPr wrap="square" rtlCol="0">
            <a:spAutoFit/>
          </a:bodyPr>
          <a:lstStyle/>
          <a:p>
            <a:pPr marL="360363" indent="-360363">
              <a:buFont typeface="Arial" pitchFamily="34" charset="0"/>
              <a:buChar char="•"/>
            </a:pPr>
            <a:r>
              <a:rPr lang="en-GB" smtClean="0">
                <a:latin typeface="+mn-lt"/>
              </a:rPr>
              <a:t>From 2005, limited resources forced us to reduce some maintenance work.</a:t>
            </a:r>
          </a:p>
          <a:p>
            <a:pPr marL="360363" indent="-360363">
              <a:buFont typeface="Arial" pitchFamily="34" charset="0"/>
              <a:buChar char="•"/>
            </a:pPr>
            <a:r>
              <a:rPr lang="en-GB" smtClean="0">
                <a:latin typeface="+mn-lt"/>
              </a:rPr>
              <a:t>CNGS type beams result in more wear and thus reduce tube-lifetime (16! tubes broken in 2008!)</a:t>
            </a:r>
          </a:p>
          <a:p>
            <a:pPr marL="360363" indent="-360363">
              <a:buFont typeface="Arial" pitchFamily="34" charset="0"/>
              <a:buChar char="•"/>
            </a:pPr>
            <a:r>
              <a:rPr lang="en-GB" smtClean="0">
                <a:latin typeface="+mn-lt"/>
              </a:rPr>
              <a:t>Early 2009: memory effect – looked bad at first … BUT eventually – once the problems with HV supplies of TX3 and TX1 were fixed, 2009 was an excellent run – even with ions and CNGS …</a:t>
            </a:r>
          </a:p>
          <a:p>
            <a:pPr marL="360363" indent="-360363">
              <a:buFont typeface="Arial" pitchFamily="34" charset="0"/>
              <a:buChar char="•"/>
            </a:pPr>
            <a:r>
              <a:rPr lang="en-GB" b="1" smtClean="0">
                <a:latin typeface="+mn-lt"/>
              </a:rPr>
              <a:t>But beware: </a:t>
            </a:r>
            <a:r>
              <a:rPr lang="en-GB" smtClean="0">
                <a:latin typeface="+mn-lt"/>
              </a:rPr>
              <a:t>remember the effect of reduced maintenance! 2009/10 and 2010/11 will be minimum shutdowns ... expect some impact on the failure statistics!</a:t>
            </a:r>
          </a:p>
        </p:txBody>
      </p:sp>
      <p:sp>
        <p:nvSpPr>
          <p:cNvPr id="34" name="Freeform 33"/>
          <p:cNvSpPr/>
          <p:nvPr/>
        </p:nvSpPr>
        <p:spPr>
          <a:xfrm>
            <a:off x="3974123" y="3200399"/>
            <a:ext cx="98474" cy="1132449"/>
          </a:xfrm>
          <a:custGeom>
            <a:avLst/>
            <a:gdLst>
              <a:gd name="connsiteX0" fmla="*/ 21101 w 98474"/>
              <a:gd name="connsiteY0" fmla="*/ 0 h 1132449"/>
              <a:gd name="connsiteX1" fmla="*/ 7034 w 98474"/>
              <a:gd name="connsiteY1" fmla="*/ 126609 h 1132449"/>
              <a:gd name="connsiteX2" fmla="*/ 28135 w 98474"/>
              <a:gd name="connsiteY2" fmla="*/ 147711 h 1132449"/>
              <a:gd name="connsiteX3" fmla="*/ 42203 w 98474"/>
              <a:gd name="connsiteY3" fmla="*/ 168812 h 1132449"/>
              <a:gd name="connsiteX4" fmla="*/ 42203 w 98474"/>
              <a:gd name="connsiteY4" fmla="*/ 372794 h 1132449"/>
              <a:gd name="connsiteX5" fmla="*/ 21101 w 98474"/>
              <a:gd name="connsiteY5" fmla="*/ 400929 h 1132449"/>
              <a:gd name="connsiteX6" fmla="*/ 7034 w 98474"/>
              <a:gd name="connsiteY6" fmla="*/ 429065 h 1132449"/>
              <a:gd name="connsiteX7" fmla="*/ 14067 w 98474"/>
              <a:gd name="connsiteY7" fmla="*/ 478302 h 1132449"/>
              <a:gd name="connsiteX8" fmla="*/ 35169 w 98474"/>
              <a:gd name="connsiteY8" fmla="*/ 492369 h 1132449"/>
              <a:gd name="connsiteX9" fmla="*/ 42203 w 98474"/>
              <a:gd name="connsiteY9" fmla="*/ 520505 h 1132449"/>
              <a:gd name="connsiteX10" fmla="*/ 14067 w 98474"/>
              <a:gd name="connsiteY10" fmla="*/ 604911 h 1132449"/>
              <a:gd name="connsiteX11" fmla="*/ 0 w 98474"/>
              <a:gd name="connsiteY11" fmla="*/ 675249 h 1132449"/>
              <a:gd name="connsiteX12" fmla="*/ 21101 w 98474"/>
              <a:gd name="connsiteY12" fmla="*/ 731520 h 1132449"/>
              <a:gd name="connsiteX13" fmla="*/ 42203 w 98474"/>
              <a:gd name="connsiteY13" fmla="*/ 738554 h 1132449"/>
              <a:gd name="connsiteX14" fmla="*/ 56271 w 98474"/>
              <a:gd name="connsiteY14" fmla="*/ 858129 h 1132449"/>
              <a:gd name="connsiteX15" fmla="*/ 63304 w 98474"/>
              <a:gd name="connsiteY15" fmla="*/ 879231 h 1132449"/>
              <a:gd name="connsiteX16" fmla="*/ 84406 w 98474"/>
              <a:gd name="connsiteY16" fmla="*/ 907366 h 1132449"/>
              <a:gd name="connsiteX17" fmla="*/ 98474 w 98474"/>
              <a:gd name="connsiteY17" fmla="*/ 928468 h 1132449"/>
              <a:gd name="connsiteX18" fmla="*/ 84406 w 98474"/>
              <a:gd name="connsiteY18" fmla="*/ 970671 h 1132449"/>
              <a:gd name="connsiteX19" fmla="*/ 63304 w 98474"/>
              <a:gd name="connsiteY19" fmla="*/ 1090246 h 1132449"/>
              <a:gd name="connsiteX20" fmla="*/ 49237 w 98474"/>
              <a:gd name="connsiteY20" fmla="*/ 1132449 h 1132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474" h="1132449">
                <a:moveTo>
                  <a:pt x="21101" y="0"/>
                </a:moveTo>
                <a:cubicBezTo>
                  <a:pt x="10169" y="43728"/>
                  <a:pt x="855" y="74092"/>
                  <a:pt x="7034" y="126609"/>
                </a:cubicBezTo>
                <a:cubicBezTo>
                  <a:pt x="8196" y="136488"/>
                  <a:pt x="21767" y="140069"/>
                  <a:pt x="28135" y="147711"/>
                </a:cubicBezTo>
                <a:cubicBezTo>
                  <a:pt x="33547" y="154205"/>
                  <a:pt x="37514" y="161778"/>
                  <a:pt x="42203" y="168812"/>
                </a:cubicBezTo>
                <a:cubicBezTo>
                  <a:pt x="61535" y="246141"/>
                  <a:pt x="61331" y="234119"/>
                  <a:pt x="42203" y="372794"/>
                </a:cubicBezTo>
                <a:cubicBezTo>
                  <a:pt x="40601" y="384407"/>
                  <a:pt x="27314" y="390988"/>
                  <a:pt x="21101" y="400929"/>
                </a:cubicBezTo>
                <a:cubicBezTo>
                  <a:pt x="15544" y="409821"/>
                  <a:pt x="11723" y="419686"/>
                  <a:pt x="7034" y="429065"/>
                </a:cubicBezTo>
                <a:cubicBezTo>
                  <a:pt x="9378" y="445477"/>
                  <a:pt x="7334" y="463152"/>
                  <a:pt x="14067" y="478302"/>
                </a:cubicBezTo>
                <a:cubicBezTo>
                  <a:pt x="17500" y="486027"/>
                  <a:pt x="30480" y="485335"/>
                  <a:pt x="35169" y="492369"/>
                </a:cubicBezTo>
                <a:cubicBezTo>
                  <a:pt x="40532" y="500413"/>
                  <a:pt x="39858" y="511126"/>
                  <a:pt x="42203" y="520505"/>
                </a:cubicBezTo>
                <a:cubicBezTo>
                  <a:pt x="28822" y="614170"/>
                  <a:pt x="47338" y="530050"/>
                  <a:pt x="14067" y="604911"/>
                </a:cubicBezTo>
                <a:cubicBezTo>
                  <a:pt x="8473" y="617498"/>
                  <a:pt x="1398" y="666861"/>
                  <a:pt x="0" y="675249"/>
                </a:cubicBezTo>
                <a:cubicBezTo>
                  <a:pt x="3813" y="694312"/>
                  <a:pt x="3852" y="717721"/>
                  <a:pt x="21101" y="731520"/>
                </a:cubicBezTo>
                <a:cubicBezTo>
                  <a:pt x="26891" y="736152"/>
                  <a:pt x="35169" y="736209"/>
                  <a:pt x="42203" y="738554"/>
                </a:cubicBezTo>
                <a:cubicBezTo>
                  <a:pt x="46892" y="778412"/>
                  <a:pt x="50318" y="818440"/>
                  <a:pt x="56271" y="858129"/>
                </a:cubicBezTo>
                <a:cubicBezTo>
                  <a:pt x="57371" y="865461"/>
                  <a:pt x="59625" y="872793"/>
                  <a:pt x="63304" y="879231"/>
                </a:cubicBezTo>
                <a:cubicBezTo>
                  <a:pt x="69120" y="889410"/>
                  <a:pt x="77592" y="897827"/>
                  <a:pt x="84406" y="907366"/>
                </a:cubicBezTo>
                <a:cubicBezTo>
                  <a:pt x="89320" y="914245"/>
                  <a:pt x="93785" y="921434"/>
                  <a:pt x="98474" y="928468"/>
                </a:cubicBezTo>
                <a:cubicBezTo>
                  <a:pt x="93785" y="942536"/>
                  <a:pt x="86606" y="956006"/>
                  <a:pt x="84406" y="970671"/>
                </a:cubicBezTo>
                <a:cubicBezTo>
                  <a:pt x="65931" y="1093834"/>
                  <a:pt x="98411" y="1037588"/>
                  <a:pt x="63304" y="1090246"/>
                </a:cubicBezTo>
                <a:lnTo>
                  <a:pt x="49237" y="1132449"/>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 name="Date Placeholder 35"/>
          <p:cNvSpPr>
            <a:spLocks noGrp="1"/>
          </p:cNvSpPr>
          <p:nvPr>
            <p:ph type="dt" sz="half" idx="10"/>
          </p:nvPr>
        </p:nvSpPr>
        <p:spPr/>
        <p:txBody>
          <a:bodyPr/>
          <a:lstStyle/>
          <a:p>
            <a:r>
              <a:rPr lang="en-US" smtClean="0"/>
              <a:t>10/2/10</a:t>
            </a:r>
            <a:endParaRPr lang="en-US"/>
          </a:p>
        </p:txBody>
      </p:sp>
      <p:sp>
        <p:nvSpPr>
          <p:cNvPr id="37" name="Slide Number Placeholder 36"/>
          <p:cNvSpPr>
            <a:spLocks noGrp="1"/>
          </p:cNvSpPr>
          <p:nvPr>
            <p:ph type="sldNum" sz="quarter" idx="12"/>
          </p:nvPr>
        </p:nvSpPr>
        <p:spPr/>
        <p:txBody>
          <a:bodyPr/>
          <a:lstStyle/>
          <a:p>
            <a:fld id="{91974DF9-AD47-4691-BA21-BBFCE3637A9A}" type="slidenum">
              <a:rPr kumimoji="0" lang="en-US" smtClean="0"/>
              <a:pPr/>
              <a:t>15</a:t>
            </a:fld>
            <a:endParaRPr kumimoji="0" lang="en-US"/>
          </a:p>
        </p:txBody>
      </p:sp>
      <p:sp>
        <p:nvSpPr>
          <p:cNvPr id="38" name="Footer Placeholder 37"/>
          <p:cNvSpPr>
            <a:spLocks noGrp="1"/>
          </p:cNvSpPr>
          <p:nvPr>
            <p:ph type="ftr" sz="quarter" idx="11"/>
          </p:nvPr>
        </p:nvSpPr>
        <p:spPr/>
        <p:txBody>
          <a:bodyPr/>
          <a:lstStyle/>
          <a:p>
            <a:r>
              <a:rPr kumimoji="0" lang="en-GB" smtClean="0"/>
              <a:t>IEFC Workshop, 10-12 Feb. 2010    -     RF issues    -     E. Jensen</a:t>
            </a:r>
            <a:endParaRPr kumimoji="0"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SPS Power couplers</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16</a:t>
            </a:fld>
            <a:endParaRPr lang="en-GB"/>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541338" y="849168"/>
            <a:ext cx="8081962" cy="5537567"/>
          </a:xfrm>
        </p:spPr>
        <p:txBody>
          <a:bodyPr>
            <a:noAutofit/>
          </a:bodyPr>
          <a:lstStyle/>
          <a:p>
            <a:r>
              <a:rPr lang="en-GB" sz="1600" dirty="0" smtClean="0"/>
              <a:t>Limits (</a:t>
            </a:r>
            <a:r>
              <a:rPr lang="en-GB" sz="1600" dirty="0" err="1" smtClean="0"/>
              <a:t>cw</a:t>
            </a:r>
            <a:r>
              <a:rPr lang="en-GB" sz="1600" dirty="0" smtClean="0"/>
              <a:t>, per line):</a:t>
            </a:r>
          </a:p>
          <a:p>
            <a:pPr marL="357188" lvl="1" indent="-200025">
              <a:lnSpc>
                <a:spcPct val="110000"/>
              </a:lnSpc>
            </a:pPr>
            <a:r>
              <a:rPr lang="en-GB" sz="1000" dirty="0" smtClean="0"/>
              <a:t>Amplifier: 750 kW (after combiner),</a:t>
            </a:r>
            <a:br>
              <a:rPr lang="en-GB" sz="1000" dirty="0" smtClean="0"/>
            </a:br>
            <a:r>
              <a:rPr lang="en-GB" sz="1000" dirty="0" smtClean="0"/>
              <a:t>limited by tubes &amp; BW,</a:t>
            </a:r>
            <a:br>
              <a:rPr lang="en-GB" sz="1000" dirty="0" smtClean="0"/>
            </a:br>
            <a:r>
              <a:rPr lang="en-GB" sz="1000" dirty="0" smtClean="0"/>
              <a:t>BW-power-product &amp; phase linearity</a:t>
            </a:r>
            <a:br>
              <a:rPr lang="en-GB" sz="1000" dirty="0" smtClean="0"/>
            </a:br>
            <a:r>
              <a:rPr lang="en-GB" sz="1000" dirty="0" smtClean="0"/>
              <a:t>recently upgraded (driver stages).</a:t>
            </a:r>
          </a:p>
          <a:p>
            <a:pPr marL="357188" lvl="1" indent="-200025" algn="r">
              <a:lnSpc>
                <a:spcPct val="110000"/>
              </a:lnSpc>
            </a:pPr>
            <a:r>
              <a:rPr lang="en-GB" sz="1000" dirty="0" smtClean="0"/>
              <a:t>Coaxial line: 750 kW</a:t>
            </a:r>
            <a:br>
              <a:rPr lang="en-GB" sz="1000" dirty="0" smtClean="0"/>
            </a:br>
            <a:r>
              <a:rPr lang="en-GB" sz="1000" dirty="0" smtClean="0"/>
              <a:t/>
            </a:r>
            <a:br>
              <a:rPr lang="en-GB" sz="1000" dirty="0" smtClean="0"/>
            </a:br>
            <a:r>
              <a:rPr lang="en-GB" sz="1000" dirty="0" smtClean="0"/>
              <a:t/>
            </a:r>
            <a:br>
              <a:rPr lang="en-GB" sz="1000" dirty="0" smtClean="0"/>
            </a:br>
            <a:endParaRPr lang="en-GB" sz="1000" dirty="0" smtClean="0"/>
          </a:p>
          <a:p>
            <a:pPr marL="357188" lvl="1" indent="-200025">
              <a:lnSpc>
                <a:spcPct val="110000"/>
              </a:lnSpc>
            </a:pPr>
            <a:r>
              <a:rPr lang="en-GB" sz="1000" dirty="0" smtClean="0"/>
              <a:t>Spinner expansion lines: 750 kW</a:t>
            </a:r>
            <a:br>
              <a:rPr lang="en-GB" sz="1000" dirty="0" smtClean="0"/>
            </a:br>
            <a:r>
              <a:rPr lang="en-GB" sz="1000" dirty="0" smtClean="0"/>
              <a:t/>
            </a:r>
            <a:br>
              <a:rPr lang="en-GB" sz="1000" dirty="0" smtClean="0"/>
            </a:br>
            <a:r>
              <a:rPr lang="en-GB" sz="600" dirty="0" smtClean="0"/>
              <a:t> </a:t>
            </a:r>
            <a:r>
              <a:rPr lang="en-GB" sz="1000" dirty="0" smtClean="0"/>
              <a:t/>
            </a:r>
            <a:br>
              <a:rPr lang="en-GB" sz="1000" dirty="0" smtClean="0"/>
            </a:br>
            <a:endParaRPr lang="en-GB" sz="1000" dirty="0" smtClean="0"/>
          </a:p>
          <a:p>
            <a:pPr marL="357188" lvl="1" indent="-200025" algn="r">
              <a:lnSpc>
                <a:spcPct val="110000"/>
              </a:lnSpc>
            </a:pPr>
            <a:r>
              <a:rPr lang="en-GB" sz="1000" dirty="0" smtClean="0"/>
              <a:t>Windows: 800 kW, </a:t>
            </a:r>
            <a:br>
              <a:rPr lang="en-GB" sz="1000" dirty="0" smtClean="0"/>
            </a:br>
            <a:r>
              <a:rPr lang="en-GB" sz="1000" dirty="0" smtClean="0"/>
              <a:t>1.1 MW, tested “in series”. </a:t>
            </a:r>
            <a:br>
              <a:rPr lang="en-GB" sz="1000" dirty="0" smtClean="0"/>
            </a:br>
            <a:endParaRPr lang="en-GB" sz="400" dirty="0" smtClean="0"/>
          </a:p>
          <a:p>
            <a:pPr marL="357188" lvl="1" indent="-200025">
              <a:lnSpc>
                <a:spcPct val="110000"/>
              </a:lnSpc>
            </a:pPr>
            <a:r>
              <a:rPr lang="en-GB" sz="1000" dirty="0" smtClean="0"/>
              <a:t>Couplers (upgraded 2000...2004) </a:t>
            </a:r>
            <a:br>
              <a:rPr lang="en-GB" sz="1000" dirty="0" smtClean="0"/>
            </a:br>
            <a:r>
              <a:rPr lang="en-GB" sz="1000" dirty="0" smtClean="0"/>
              <a:t>limit: &gt;1.1 MW, tested “in series”.</a:t>
            </a:r>
            <a:br>
              <a:rPr lang="en-GB" sz="1000" dirty="0" smtClean="0"/>
            </a:br>
            <a:endParaRPr lang="en-GB" sz="1000" dirty="0" smtClean="0"/>
          </a:p>
          <a:p>
            <a:pPr marL="357188" lvl="1" indent="-200025" algn="r">
              <a:lnSpc>
                <a:spcPct val="110000"/>
              </a:lnSpc>
            </a:pPr>
            <a:r>
              <a:rPr lang="en-GB" sz="1000" dirty="0" smtClean="0"/>
              <a:t>Connection coupler/cavity: </a:t>
            </a:r>
            <a:br>
              <a:rPr lang="en-GB" sz="1000" dirty="0" smtClean="0"/>
            </a:br>
            <a:r>
              <a:rPr lang="en-GB" sz="1000" dirty="0" smtClean="0"/>
              <a:t>750 kW, tested 1 MW</a:t>
            </a:r>
            <a:br>
              <a:rPr lang="en-GB" sz="1000" dirty="0" smtClean="0"/>
            </a:br>
            <a:r>
              <a:rPr lang="en-GB" sz="1000" dirty="0" smtClean="0"/>
              <a:t>during only 10 minutes. </a:t>
            </a:r>
            <a:br>
              <a:rPr lang="en-GB" sz="1000" dirty="0" smtClean="0"/>
            </a:br>
            <a:r>
              <a:rPr lang="en-GB" sz="1000" dirty="0" smtClean="0"/>
              <a:t>Geometry not suitable</a:t>
            </a:r>
            <a:br>
              <a:rPr lang="en-GB" sz="1000" dirty="0" smtClean="0"/>
            </a:br>
            <a:r>
              <a:rPr lang="en-GB" sz="1000" dirty="0" smtClean="0"/>
              <a:t>for higher powers.</a:t>
            </a:r>
          </a:p>
          <a:p>
            <a:pPr marL="265113" indent="-265113"/>
            <a:r>
              <a:rPr lang="en-GB" sz="1400" dirty="0" smtClean="0"/>
              <a:t>The issues:</a:t>
            </a:r>
          </a:p>
          <a:p>
            <a:pPr marL="357188" lvl="1" indent="-200025"/>
            <a:r>
              <a:rPr lang="en-GB" sz="1000" dirty="0" smtClean="0"/>
              <a:t>One possible conceptually easy upgrade would consist in connecting two lines to one cavity. In this case, the expansion lines, the windows and the connection coupler/cavity would become the bottlenecks.</a:t>
            </a:r>
          </a:p>
          <a:p>
            <a:pPr marL="357188" lvl="1" indent="-200025"/>
            <a:r>
              <a:rPr lang="en-GB" sz="1000" dirty="0" smtClean="0"/>
              <a:t>The connection coupler-cavity is most critical, since in cannot be lab-tested but requires a test-cavity!</a:t>
            </a:r>
          </a:p>
          <a:p>
            <a:pPr marL="269875" indent="-269875"/>
            <a:r>
              <a:rPr lang="en-GB" sz="1400" dirty="0" smtClean="0"/>
              <a:t>Status:</a:t>
            </a:r>
          </a:p>
          <a:p>
            <a:pPr marL="357188" lvl="1" indent="-200025"/>
            <a:r>
              <a:rPr lang="en-GB" sz="1000" dirty="0" smtClean="0"/>
              <a:t>... not progressed due to other priorities</a:t>
            </a:r>
          </a:p>
        </p:txBody>
      </p:sp>
      <p:pic>
        <p:nvPicPr>
          <p:cNvPr id="11265" name="Picture 1" descr="IMG_0422"/>
          <p:cNvPicPr>
            <a:picLocks noChangeAspect="1" noChangeArrowheads="1"/>
          </p:cNvPicPr>
          <p:nvPr/>
        </p:nvPicPr>
        <p:blipFill>
          <a:blip r:embed="rId2" cstate="print"/>
          <a:srcRect/>
          <a:stretch>
            <a:fillRect/>
          </a:stretch>
        </p:blipFill>
        <p:spPr bwMode="auto">
          <a:xfrm>
            <a:off x="5025265" y="1531450"/>
            <a:ext cx="1537578" cy="1153183"/>
          </a:xfrm>
          <a:prstGeom prst="rect">
            <a:avLst/>
          </a:prstGeom>
          <a:noFill/>
          <a:ln w="9525">
            <a:noFill/>
            <a:miter lim="800000"/>
            <a:headEnd/>
            <a:tailEnd/>
          </a:ln>
        </p:spPr>
      </p:pic>
      <p:pic>
        <p:nvPicPr>
          <p:cNvPr id="11266" name="Picture 2" descr="P1080044"/>
          <p:cNvPicPr>
            <a:picLocks noChangeAspect="1" noChangeArrowheads="1"/>
          </p:cNvPicPr>
          <p:nvPr/>
        </p:nvPicPr>
        <p:blipFill>
          <a:blip r:embed="rId3" cstate="print"/>
          <a:srcRect/>
          <a:stretch>
            <a:fillRect/>
          </a:stretch>
        </p:blipFill>
        <p:spPr bwMode="auto">
          <a:xfrm>
            <a:off x="3403520" y="849168"/>
            <a:ext cx="1533574" cy="1153183"/>
          </a:xfrm>
          <a:prstGeom prst="rect">
            <a:avLst/>
          </a:prstGeom>
          <a:noFill/>
          <a:ln w="9525">
            <a:noFill/>
            <a:miter lim="800000"/>
            <a:headEnd/>
            <a:tailEnd/>
          </a:ln>
        </p:spPr>
      </p:pic>
      <p:pic>
        <p:nvPicPr>
          <p:cNvPr id="11267" name="Picture 3" descr="IMG_3499"/>
          <p:cNvPicPr>
            <a:picLocks noChangeAspect="1" noChangeArrowheads="1"/>
          </p:cNvPicPr>
          <p:nvPr/>
        </p:nvPicPr>
        <p:blipFill>
          <a:blip r:embed="rId4" cstate="print"/>
          <a:srcRect/>
          <a:stretch>
            <a:fillRect/>
          </a:stretch>
        </p:blipFill>
        <p:spPr bwMode="auto">
          <a:xfrm>
            <a:off x="3403520" y="2108041"/>
            <a:ext cx="1537577" cy="1153183"/>
          </a:xfrm>
          <a:prstGeom prst="rect">
            <a:avLst/>
          </a:prstGeom>
          <a:noFill/>
          <a:ln w="9525">
            <a:noFill/>
            <a:miter lim="800000"/>
            <a:headEnd/>
            <a:tailEnd/>
          </a:ln>
        </p:spPr>
      </p:pic>
      <p:pic>
        <p:nvPicPr>
          <p:cNvPr id="11268" name="Picture 4" descr="IMG_1218"/>
          <p:cNvPicPr>
            <a:picLocks noChangeAspect="1" noChangeArrowheads="1"/>
          </p:cNvPicPr>
          <p:nvPr/>
        </p:nvPicPr>
        <p:blipFill>
          <a:blip r:embed="rId5" cstate="print"/>
          <a:srcRect/>
          <a:stretch>
            <a:fillRect/>
          </a:stretch>
        </p:blipFill>
        <p:spPr bwMode="auto">
          <a:xfrm>
            <a:off x="5025265" y="2802502"/>
            <a:ext cx="1537578" cy="1153184"/>
          </a:xfrm>
          <a:prstGeom prst="rect">
            <a:avLst/>
          </a:prstGeom>
          <a:noFill/>
          <a:ln w="9525">
            <a:noFill/>
            <a:miter lim="800000"/>
            <a:headEnd/>
            <a:tailEnd/>
          </a:ln>
        </p:spPr>
      </p:pic>
      <p:pic>
        <p:nvPicPr>
          <p:cNvPr id="11269" name="Picture 5" descr="IMG_0471"/>
          <p:cNvPicPr>
            <a:picLocks noChangeAspect="1" noChangeArrowheads="1"/>
          </p:cNvPicPr>
          <p:nvPr/>
        </p:nvPicPr>
        <p:blipFill>
          <a:blip r:embed="rId6" cstate="print"/>
          <a:srcRect/>
          <a:stretch>
            <a:fillRect/>
          </a:stretch>
        </p:blipFill>
        <p:spPr bwMode="auto">
          <a:xfrm>
            <a:off x="3399517" y="3379094"/>
            <a:ext cx="1537577" cy="1153183"/>
          </a:xfrm>
          <a:prstGeom prst="rect">
            <a:avLst/>
          </a:prstGeom>
          <a:noFill/>
          <a:ln w="9525">
            <a:noFill/>
            <a:miter lim="800000"/>
            <a:headEnd/>
            <a:tailEnd/>
          </a:ln>
        </p:spPr>
      </p:pic>
      <p:pic>
        <p:nvPicPr>
          <p:cNvPr id="11270" name="Picture 6" descr="IMG_0692"/>
          <p:cNvPicPr>
            <a:picLocks noChangeAspect="1" noChangeArrowheads="1"/>
          </p:cNvPicPr>
          <p:nvPr/>
        </p:nvPicPr>
        <p:blipFill>
          <a:blip r:embed="rId7" cstate="print"/>
          <a:srcRect/>
          <a:stretch>
            <a:fillRect/>
          </a:stretch>
        </p:blipFill>
        <p:spPr bwMode="auto">
          <a:xfrm>
            <a:off x="5025265" y="4107949"/>
            <a:ext cx="1537578" cy="115318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a:xfrm>
            <a:off x="1474361" y="1310685"/>
            <a:ext cx="2544726" cy="1630990"/>
          </a:xfrm>
          <a:custGeom>
            <a:avLst/>
            <a:gdLst>
              <a:gd name="connsiteX0" fmla="*/ 0 w 2544726"/>
              <a:gd name="connsiteY0" fmla="*/ 0 h 1474381"/>
              <a:gd name="connsiteX1" fmla="*/ 2544726 w 2544726"/>
              <a:gd name="connsiteY1" fmla="*/ 1091609 h 1474381"/>
              <a:gd name="connsiteX2" fmla="*/ 2544726 w 2544726"/>
              <a:gd name="connsiteY2" fmla="*/ 1474381 h 1474381"/>
              <a:gd name="connsiteX3" fmla="*/ 14177 w 2544726"/>
              <a:gd name="connsiteY3" fmla="*/ 1474381 h 1474381"/>
              <a:gd name="connsiteX4" fmla="*/ 0 w 2544726"/>
              <a:gd name="connsiteY4" fmla="*/ 0 h 1474381"/>
              <a:gd name="connsiteX0" fmla="*/ 0 w 2544726"/>
              <a:gd name="connsiteY0" fmla="*/ 0 h 1474381"/>
              <a:gd name="connsiteX1" fmla="*/ 2544726 w 2544726"/>
              <a:gd name="connsiteY1" fmla="*/ 988110 h 1474381"/>
              <a:gd name="connsiteX2" fmla="*/ 2544726 w 2544726"/>
              <a:gd name="connsiteY2" fmla="*/ 1474381 h 1474381"/>
              <a:gd name="connsiteX3" fmla="*/ 14177 w 2544726"/>
              <a:gd name="connsiteY3" fmla="*/ 1474381 h 1474381"/>
              <a:gd name="connsiteX4" fmla="*/ 0 w 2544726"/>
              <a:gd name="connsiteY4" fmla="*/ 0 h 1474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4726" h="1474381">
                <a:moveTo>
                  <a:pt x="0" y="0"/>
                </a:moveTo>
                <a:lnTo>
                  <a:pt x="2544726" y="988110"/>
                </a:lnTo>
                <a:lnTo>
                  <a:pt x="2544726" y="1474381"/>
                </a:lnTo>
                <a:lnTo>
                  <a:pt x="14177" y="1474381"/>
                </a:lnTo>
                <a:lnTo>
                  <a:pt x="0" y="0"/>
                </a:lnTo>
                <a:close/>
              </a:path>
            </a:pathLst>
          </a:cu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Beam loading in TWC200</a:t>
            </a:r>
            <a:endParaRPr lang="en-GB" dirty="0"/>
          </a:p>
        </p:txBody>
      </p:sp>
      <p:sp>
        <p:nvSpPr>
          <p:cNvPr id="3" name="Date Placeholder 2"/>
          <p:cNvSpPr>
            <a:spLocks noGrp="1"/>
          </p:cNvSpPr>
          <p:nvPr>
            <p:ph type="dt" sz="half" idx="10"/>
          </p:nvPr>
        </p:nvSpPr>
        <p:spPr/>
        <p:txBody>
          <a:bodyPr/>
          <a:lstStyle/>
          <a:p>
            <a:r>
              <a:rPr lang="en-US" smtClean="0"/>
              <a:t>10/2/10</a:t>
            </a:r>
            <a:endParaRPr lang="en-US"/>
          </a:p>
        </p:txBody>
      </p:sp>
      <p:sp>
        <p:nvSpPr>
          <p:cNvPr id="4" name="Footer Placeholder 3"/>
          <p:cNvSpPr>
            <a:spLocks noGrp="1"/>
          </p:cNvSpPr>
          <p:nvPr>
            <p:ph type="ftr" sz="quarter" idx="11"/>
          </p:nvPr>
        </p:nvSpPr>
        <p:spPr/>
        <p:txBody>
          <a:bodyPr/>
          <a:lstStyle/>
          <a:p>
            <a:r>
              <a:rPr kumimoji="0" lang="en-GB" smtClean="0"/>
              <a:t>IEFC Workshop, 10-12 Feb. 2010    -     RF issues    -     E. Jensen</a:t>
            </a:r>
            <a:endParaRPr kumimoji="0" lang="en-US"/>
          </a:p>
        </p:txBody>
      </p:sp>
      <p:sp>
        <p:nvSpPr>
          <p:cNvPr id="5" name="Slide Number Placeholder 4"/>
          <p:cNvSpPr>
            <a:spLocks noGrp="1"/>
          </p:cNvSpPr>
          <p:nvPr>
            <p:ph type="sldNum" sz="quarter" idx="12"/>
          </p:nvPr>
        </p:nvSpPr>
        <p:spPr/>
        <p:txBody>
          <a:bodyPr/>
          <a:lstStyle/>
          <a:p>
            <a:fld id="{91974DF9-AD47-4691-BA21-BBFCE3637A9A}" type="slidenum">
              <a:rPr kumimoji="0" lang="en-US" smtClean="0"/>
              <a:pPr/>
              <a:t>17</a:t>
            </a:fld>
            <a:endParaRPr kumimoji="0" lang="en-US"/>
          </a:p>
        </p:txBody>
      </p:sp>
      <p:cxnSp>
        <p:nvCxnSpPr>
          <p:cNvPr id="8" name="Straight Connector 7"/>
          <p:cNvCxnSpPr/>
          <p:nvPr/>
        </p:nvCxnSpPr>
        <p:spPr>
          <a:xfrm>
            <a:off x="1488527" y="2934575"/>
            <a:ext cx="3214853" cy="7099"/>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388101" y="2092815"/>
            <a:ext cx="2200881" cy="0"/>
          </a:xfrm>
          <a:prstGeom prst="line">
            <a:avLst/>
          </a:prstGeom>
          <a:ln w="127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459559" y="1856822"/>
            <a:ext cx="1092271" cy="15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9" name="Object 18"/>
          <p:cNvGraphicFramePr>
            <a:graphicFrameLocks noChangeAspect="1"/>
          </p:cNvGraphicFramePr>
          <p:nvPr/>
        </p:nvGraphicFramePr>
        <p:xfrm>
          <a:off x="4005694" y="1717084"/>
          <a:ext cx="697686" cy="329463"/>
        </p:xfrm>
        <a:graphic>
          <a:graphicData uri="http://schemas.openxmlformats.org/presentationml/2006/ole">
            <p:oleObj spid="_x0000_s1026" name="Equation" r:id="rId3" imgW="457200" imgH="215640" progId="Equation.3">
              <p:embed/>
            </p:oleObj>
          </a:graphicData>
        </a:graphic>
      </p:graphicFrame>
      <p:graphicFrame>
        <p:nvGraphicFramePr>
          <p:cNvPr id="1027" name="Object 3"/>
          <p:cNvGraphicFramePr>
            <a:graphicFrameLocks noChangeAspect="1"/>
          </p:cNvGraphicFramePr>
          <p:nvPr/>
        </p:nvGraphicFramePr>
        <p:xfrm>
          <a:off x="518579" y="1310684"/>
          <a:ext cx="969963" cy="406400"/>
        </p:xfrm>
        <a:graphic>
          <a:graphicData uri="http://schemas.openxmlformats.org/presentationml/2006/ole">
            <p:oleObj spid="_x0000_s1027" name="Equation" r:id="rId4" imgW="634680" imgH="266400" progId="Equation.3">
              <p:embed/>
            </p:oleObj>
          </a:graphicData>
        </a:graphic>
      </p:graphicFrame>
      <p:graphicFrame>
        <p:nvGraphicFramePr>
          <p:cNvPr id="1028" name="Object 4"/>
          <p:cNvGraphicFramePr>
            <a:graphicFrameLocks noChangeAspect="1"/>
          </p:cNvGraphicFramePr>
          <p:nvPr/>
        </p:nvGraphicFramePr>
        <p:xfrm>
          <a:off x="3932238" y="3097213"/>
          <a:ext cx="174625" cy="269875"/>
        </p:xfrm>
        <a:graphic>
          <a:graphicData uri="http://schemas.openxmlformats.org/presentationml/2006/ole">
            <p:oleObj spid="_x0000_s1028" name="Equation" r:id="rId5" imgW="114120" imgH="177480" progId="Equation.3">
              <p:embed/>
            </p:oleObj>
          </a:graphicData>
        </a:graphic>
      </p:graphicFrame>
      <p:graphicFrame>
        <p:nvGraphicFramePr>
          <p:cNvPr id="1029" name="Object 5"/>
          <p:cNvGraphicFramePr>
            <a:graphicFrameLocks noChangeAspect="1"/>
          </p:cNvGraphicFramePr>
          <p:nvPr/>
        </p:nvGraphicFramePr>
        <p:xfrm>
          <a:off x="4333875" y="3001169"/>
          <a:ext cx="195262" cy="192087"/>
        </p:xfrm>
        <a:graphic>
          <a:graphicData uri="http://schemas.openxmlformats.org/presentationml/2006/ole">
            <p:oleObj spid="_x0000_s1029" name="Equation" r:id="rId6" imgW="126720" imgH="126720" progId="Equation.3">
              <p:embed/>
            </p:oleObj>
          </a:graphicData>
        </a:graphic>
      </p:graphicFrame>
      <p:sp>
        <p:nvSpPr>
          <p:cNvPr id="32" name="TextBox 31"/>
          <p:cNvSpPr txBox="1"/>
          <p:nvPr/>
        </p:nvSpPr>
        <p:spPr>
          <a:xfrm>
            <a:off x="383426" y="944809"/>
            <a:ext cx="1059906" cy="246221"/>
          </a:xfrm>
          <a:prstGeom prst="rect">
            <a:avLst/>
          </a:prstGeom>
          <a:noFill/>
        </p:spPr>
        <p:txBody>
          <a:bodyPr wrap="none" rtlCol="0">
            <a:spAutoFit/>
          </a:bodyPr>
          <a:lstStyle/>
          <a:p>
            <a:r>
              <a:rPr lang="en-GB" sz="1000" dirty="0" smtClean="0">
                <a:latin typeface="+mn-lt"/>
              </a:rPr>
              <a:t>local gradient</a:t>
            </a:r>
            <a:endParaRPr lang="en-GB" sz="1000" dirty="0">
              <a:latin typeface="+mn-lt"/>
            </a:endParaRPr>
          </a:p>
        </p:txBody>
      </p:sp>
      <p:graphicFrame>
        <p:nvGraphicFramePr>
          <p:cNvPr id="1030" name="Object 6"/>
          <p:cNvGraphicFramePr>
            <a:graphicFrameLocks noChangeAspect="1"/>
          </p:cNvGraphicFramePr>
          <p:nvPr/>
        </p:nvGraphicFramePr>
        <p:xfrm>
          <a:off x="1649413" y="2224088"/>
          <a:ext cx="1984375" cy="655637"/>
        </p:xfrm>
        <a:graphic>
          <a:graphicData uri="http://schemas.openxmlformats.org/presentationml/2006/ole">
            <p:oleObj spid="_x0000_s1030" name="Equation" r:id="rId7" imgW="1295280" imgH="431640" progId="Equation.3">
              <p:embed/>
            </p:oleObj>
          </a:graphicData>
        </a:graphic>
      </p:graphicFrame>
      <p:cxnSp>
        <p:nvCxnSpPr>
          <p:cNvPr id="35" name="Straight Connector 34"/>
          <p:cNvCxnSpPr/>
          <p:nvPr/>
        </p:nvCxnSpPr>
        <p:spPr>
          <a:xfrm>
            <a:off x="1488542" y="1310685"/>
            <a:ext cx="2517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22300" y="3987753"/>
            <a:ext cx="4424737" cy="307777"/>
          </a:xfrm>
          <a:prstGeom prst="rect">
            <a:avLst/>
          </a:prstGeom>
          <a:noFill/>
        </p:spPr>
        <p:txBody>
          <a:bodyPr wrap="none" rtlCol="0">
            <a:spAutoFit/>
          </a:bodyPr>
          <a:lstStyle/>
          <a:p>
            <a:r>
              <a:rPr lang="en-GB" dirty="0" smtClean="0">
                <a:latin typeface="+mn-lt"/>
              </a:rPr>
              <a:t>Total voltage of    cavities or total length       :</a:t>
            </a:r>
            <a:endParaRPr lang="en-GB" dirty="0">
              <a:latin typeface="+mn-lt"/>
            </a:endParaRPr>
          </a:p>
        </p:txBody>
      </p:sp>
      <p:graphicFrame>
        <p:nvGraphicFramePr>
          <p:cNvPr id="1031" name="Object 7"/>
          <p:cNvGraphicFramePr>
            <a:graphicFrameLocks noChangeAspect="1"/>
          </p:cNvGraphicFramePr>
          <p:nvPr/>
        </p:nvGraphicFramePr>
        <p:xfrm>
          <a:off x="5024077" y="3820720"/>
          <a:ext cx="1963738" cy="655637"/>
        </p:xfrm>
        <a:graphic>
          <a:graphicData uri="http://schemas.openxmlformats.org/presentationml/2006/ole">
            <p:oleObj spid="_x0000_s1031" name="Equation" r:id="rId8" imgW="1282680" imgH="431640" progId="Equation.3">
              <p:embed/>
            </p:oleObj>
          </a:graphicData>
        </a:graphic>
      </p:graphicFrame>
      <p:graphicFrame>
        <p:nvGraphicFramePr>
          <p:cNvPr id="1032" name="Object 8"/>
          <p:cNvGraphicFramePr>
            <a:graphicFrameLocks noChangeAspect="1"/>
          </p:cNvGraphicFramePr>
          <p:nvPr/>
        </p:nvGraphicFramePr>
        <p:xfrm>
          <a:off x="4411843" y="3994841"/>
          <a:ext cx="349250" cy="307975"/>
        </p:xfrm>
        <a:graphic>
          <a:graphicData uri="http://schemas.openxmlformats.org/presentationml/2006/ole">
            <p:oleObj spid="_x0000_s1032" name="Equation" r:id="rId9" imgW="228600" imgH="203040" progId="Equation.3">
              <p:embed/>
            </p:oleObj>
          </a:graphicData>
        </a:graphic>
      </p:graphicFrame>
      <p:graphicFrame>
        <p:nvGraphicFramePr>
          <p:cNvPr id="1033" name="Object 9"/>
          <p:cNvGraphicFramePr>
            <a:graphicFrameLocks noChangeAspect="1"/>
          </p:cNvGraphicFramePr>
          <p:nvPr/>
        </p:nvGraphicFramePr>
        <p:xfrm>
          <a:off x="2115225" y="4053233"/>
          <a:ext cx="193675" cy="212725"/>
        </p:xfrm>
        <a:graphic>
          <a:graphicData uri="http://schemas.openxmlformats.org/presentationml/2006/ole">
            <p:oleObj spid="_x0000_s1033" name="Equation" r:id="rId10" imgW="126720" imgH="139680" progId="Equation.3">
              <p:embed/>
            </p:oleObj>
          </a:graphicData>
        </a:graphic>
      </p:graphicFrame>
      <p:sp>
        <p:nvSpPr>
          <p:cNvPr id="42" name="TextBox 41"/>
          <p:cNvSpPr txBox="1"/>
          <p:nvPr/>
        </p:nvSpPr>
        <p:spPr>
          <a:xfrm>
            <a:off x="606631" y="4462181"/>
            <a:ext cx="4313938" cy="307777"/>
          </a:xfrm>
          <a:prstGeom prst="rect">
            <a:avLst/>
          </a:prstGeom>
          <a:noFill/>
        </p:spPr>
        <p:txBody>
          <a:bodyPr wrap="none" rtlCol="0">
            <a:spAutoFit/>
          </a:bodyPr>
          <a:lstStyle/>
          <a:p>
            <a:r>
              <a:rPr lang="en-GB" dirty="0" smtClean="0">
                <a:latin typeface="+mn-lt"/>
              </a:rPr>
              <a:t>Total impedance:                       (the same!!)</a:t>
            </a:r>
            <a:endParaRPr lang="en-GB" dirty="0">
              <a:latin typeface="+mn-lt"/>
            </a:endParaRPr>
          </a:p>
        </p:txBody>
      </p:sp>
      <p:graphicFrame>
        <p:nvGraphicFramePr>
          <p:cNvPr id="1034" name="Object 10"/>
          <p:cNvGraphicFramePr>
            <a:graphicFrameLocks noChangeAspect="1"/>
          </p:cNvGraphicFramePr>
          <p:nvPr/>
        </p:nvGraphicFramePr>
        <p:xfrm>
          <a:off x="2506663" y="4485882"/>
          <a:ext cx="776287" cy="309563"/>
        </p:xfrm>
        <a:graphic>
          <a:graphicData uri="http://schemas.openxmlformats.org/presentationml/2006/ole">
            <p:oleObj spid="_x0000_s1034" name="Equation" r:id="rId11" imgW="507960" imgH="203040" progId="Equation.3">
              <p:embed/>
            </p:oleObj>
          </a:graphicData>
        </a:graphic>
      </p:graphicFrame>
      <p:sp>
        <p:nvSpPr>
          <p:cNvPr id="44" name="TextBox 43"/>
          <p:cNvSpPr txBox="1"/>
          <p:nvPr/>
        </p:nvSpPr>
        <p:spPr>
          <a:xfrm>
            <a:off x="606631" y="4930512"/>
            <a:ext cx="6151043" cy="307777"/>
          </a:xfrm>
          <a:prstGeom prst="rect">
            <a:avLst/>
          </a:prstGeom>
          <a:noFill/>
        </p:spPr>
        <p:txBody>
          <a:bodyPr wrap="none" rtlCol="0">
            <a:spAutoFit/>
          </a:bodyPr>
          <a:lstStyle/>
          <a:p>
            <a:r>
              <a:rPr lang="en-GB" dirty="0" smtClean="0">
                <a:latin typeface="+mn-lt"/>
              </a:rPr>
              <a:t>Beam current at which voltage is                   (full beam loading):</a:t>
            </a:r>
            <a:endParaRPr lang="en-GB" dirty="0">
              <a:latin typeface="+mn-lt"/>
            </a:endParaRPr>
          </a:p>
        </p:txBody>
      </p:sp>
      <p:graphicFrame>
        <p:nvGraphicFramePr>
          <p:cNvPr id="1035" name="Object 11"/>
          <p:cNvGraphicFramePr>
            <a:graphicFrameLocks noChangeAspect="1"/>
          </p:cNvGraphicFramePr>
          <p:nvPr/>
        </p:nvGraphicFramePr>
        <p:xfrm>
          <a:off x="3764520" y="4791309"/>
          <a:ext cx="833438" cy="600075"/>
        </p:xfrm>
        <a:graphic>
          <a:graphicData uri="http://schemas.openxmlformats.org/presentationml/2006/ole">
            <p:oleObj spid="_x0000_s1035" name="Equation" r:id="rId12" imgW="545760" imgH="393480" progId="Equation.3">
              <p:embed/>
            </p:oleObj>
          </a:graphicData>
        </a:graphic>
      </p:graphicFrame>
      <p:graphicFrame>
        <p:nvGraphicFramePr>
          <p:cNvPr id="1036" name="Object 12"/>
          <p:cNvGraphicFramePr>
            <a:graphicFrameLocks noChangeAspect="1"/>
          </p:cNvGraphicFramePr>
          <p:nvPr/>
        </p:nvGraphicFramePr>
        <p:xfrm>
          <a:off x="6757674" y="4790682"/>
          <a:ext cx="1147762" cy="655638"/>
        </p:xfrm>
        <a:graphic>
          <a:graphicData uri="http://schemas.openxmlformats.org/presentationml/2006/ole">
            <p:oleObj spid="_x0000_s1036" name="Equation" r:id="rId13" imgW="749160" imgH="431640" progId="Equation.3">
              <p:embed/>
            </p:oleObj>
          </a:graphicData>
        </a:graphic>
      </p:graphicFrame>
      <p:sp>
        <p:nvSpPr>
          <p:cNvPr id="47" name="TextBox 46"/>
          <p:cNvSpPr txBox="1"/>
          <p:nvPr/>
        </p:nvSpPr>
        <p:spPr>
          <a:xfrm>
            <a:off x="622300" y="5873250"/>
            <a:ext cx="2191562" cy="307777"/>
          </a:xfrm>
          <a:prstGeom prst="rect">
            <a:avLst/>
          </a:prstGeom>
          <a:noFill/>
        </p:spPr>
        <p:txBody>
          <a:bodyPr wrap="none" rtlCol="0">
            <a:spAutoFit/>
          </a:bodyPr>
          <a:lstStyle/>
          <a:p>
            <a:r>
              <a:rPr lang="en-GB" dirty="0" smtClean="0">
                <a:latin typeface="+mn-lt"/>
              </a:rPr>
              <a:t>Total power required: </a:t>
            </a:r>
            <a:endParaRPr lang="en-GB" dirty="0">
              <a:latin typeface="+mn-lt"/>
            </a:endParaRPr>
          </a:p>
        </p:txBody>
      </p:sp>
      <p:graphicFrame>
        <p:nvGraphicFramePr>
          <p:cNvPr id="1037" name="Object 13"/>
          <p:cNvGraphicFramePr>
            <a:graphicFrameLocks noChangeAspect="1"/>
          </p:cNvGraphicFramePr>
          <p:nvPr/>
        </p:nvGraphicFramePr>
        <p:xfrm>
          <a:off x="2929203" y="5853041"/>
          <a:ext cx="427038" cy="349250"/>
        </p:xfrm>
        <a:graphic>
          <a:graphicData uri="http://schemas.openxmlformats.org/presentationml/2006/ole">
            <p:oleObj spid="_x0000_s1037" name="Equation" r:id="rId14" imgW="279360" imgH="228600" progId="Equation.3">
              <p:embed/>
            </p:oleObj>
          </a:graphicData>
        </a:graphic>
      </p:graphicFrame>
      <p:sp>
        <p:nvSpPr>
          <p:cNvPr id="49" name="TextBox 48"/>
          <p:cNvSpPr txBox="1"/>
          <p:nvPr/>
        </p:nvSpPr>
        <p:spPr>
          <a:xfrm>
            <a:off x="622300" y="3512943"/>
            <a:ext cx="3860352" cy="307777"/>
          </a:xfrm>
          <a:prstGeom prst="rect">
            <a:avLst/>
          </a:prstGeom>
          <a:noFill/>
        </p:spPr>
        <p:txBody>
          <a:bodyPr wrap="none" rtlCol="0">
            <a:spAutoFit/>
          </a:bodyPr>
          <a:lstStyle/>
          <a:p>
            <a:r>
              <a:rPr lang="en-GB" b="1" i="1" u="sng" dirty="0" smtClean="0">
                <a:latin typeface="+mn-lt"/>
              </a:rPr>
              <a:t>Why more, shorter TW cavities help:</a:t>
            </a:r>
            <a:endParaRPr lang="en-GB" b="1" i="1" u="sng" dirty="0">
              <a:latin typeface="+mn-lt"/>
            </a:endParaRPr>
          </a:p>
        </p:txBody>
      </p:sp>
      <p:graphicFrame>
        <p:nvGraphicFramePr>
          <p:cNvPr id="52" name="Table 51"/>
          <p:cNvGraphicFramePr>
            <a:graphicFrameLocks noGrp="1"/>
          </p:cNvGraphicFramePr>
          <p:nvPr/>
        </p:nvGraphicFramePr>
        <p:xfrm>
          <a:off x="4761093" y="996475"/>
          <a:ext cx="3899719" cy="2335059"/>
        </p:xfrm>
        <a:graphic>
          <a:graphicData uri="http://schemas.openxmlformats.org/drawingml/2006/table">
            <a:tbl>
              <a:tblPr firstRow="1" bandRow="1">
                <a:tableStyleId>{5C22544A-7EE6-4342-B048-85BDC9FD1C3A}</a:tableStyleId>
              </a:tblPr>
              <a:tblGrid>
                <a:gridCol w="1602885"/>
                <a:gridCol w="996928"/>
                <a:gridCol w="1299906"/>
              </a:tblGrid>
              <a:tr h="410100">
                <a:tc>
                  <a:txBody>
                    <a:bodyPr/>
                    <a:lstStyle/>
                    <a:p>
                      <a:pPr algn="l"/>
                      <a:r>
                        <a:rPr lang="en-GB" sz="1200" dirty="0" smtClean="0"/>
                        <a:t>special cases</a:t>
                      </a:r>
                      <a:endParaRPr lang="en-GB" sz="1200" dirty="0"/>
                    </a:p>
                  </a:txBody>
                  <a:tcPr anchor="ctr"/>
                </a:tc>
                <a:tc>
                  <a:txBody>
                    <a:bodyPr/>
                    <a:lstStyle/>
                    <a:p>
                      <a:pPr algn="l"/>
                      <a:endParaRPr lang="en-GB" sz="1200" dirty="0"/>
                    </a:p>
                  </a:txBody>
                  <a:tcPr anchor="ctr"/>
                </a:tc>
                <a:tc>
                  <a:txBody>
                    <a:bodyPr/>
                    <a:lstStyle/>
                    <a:p>
                      <a:pPr algn="l"/>
                      <a:endParaRPr lang="en-GB" sz="1200" dirty="0"/>
                    </a:p>
                  </a:txBody>
                  <a:tcPr anchor="ctr"/>
                </a:tc>
              </a:tr>
              <a:tr h="641653">
                <a:tc>
                  <a:txBody>
                    <a:bodyPr/>
                    <a:lstStyle/>
                    <a:p>
                      <a:pPr algn="l"/>
                      <a:r>
                        <a:rPr lang="en-GB" sz="1200" dirty="0" smtClean="0"/>
                        <a:t>no beam loading</a:t>
                      </a:r>
                      <a:endParaRPr lang="en-GB" sz="1200" dirty="0"/>
                    </a:p>
                  </a:txBody>
                  <a:tcPr anchor="ctr"/>
                </a:tc>
                <a:tc>
                  <a:txBody>
                    <a:bodyPr/>
                    <a:lstStyle/>
                    <a:p>
                      <a:pPr algn="l"/>
                      <a:endParaRPr lang="en-GB" sz="1200" dirty="0"/>
                    </a:p>
                  </a:txBody>
                  <a:tcPr anchor="ctr"/>
                </a:tc>
                <a:tc>
                  <a:txBody>
                    <a:bodyPr/>
                    <a:lstStyle/>
                    <a:p>
                      <a:pPr algn="l"/>
                      <a:endParaRPr lang="en-GB" sz="1200" dirty="0"/>
                    </a:p>
                  </a:txBody>
                  <a:tcPr anchor="ctr"/>
                </a:tc>
              </a:tr>
              <a:tr h="641653">
                <a:tc>
                  <a:txBody>
                    <a:bodyPr/>
                    <a:lstStyle/>
                    <a:p>
                      <a:pPr algn="l"/>
                      <a:r>
                        <a:rPr lang="en-GB" sz="1200" dirty="0" smtClean="0"/>
                        <a:t>full beam loading</a:t>
                      </a:r>
                      <a:endParaRPr lang="en-GB" sz="1200" dirty="0"/>
                    </a:p>
                  </a:txBody>
                  <a:tcPr anchor="ctr"/>
                </a:tc>
                <a:tc>
                  <a:txBody>
                    <a:bodyPr/>
                    <a:lstStyle/>
                    <a:p>
                      <a:pPr algn="l"/>
                      <a:endParaRPr lang="en-GB" sz="1200" dirty="0"/>
                    </a:p>
                  </a:txBody>
                  <a:tcPr anchor="ctr"/>
                </a:tc>
                <a:tc>
                  <a:txBody>
                    <a:bodyPr/>
                    <a:lstStyle/>
                    <a:p>
                      <a:pPr algn="l"/>
                      <a:endParaRPr lang="en-GB" sz="1200" dirty="0"/>
                    </a:p>
                  </a:txBody>
                  <a:tcPr anchor="ctr"/>
                </a:tc>
              </a:tr>
              <a:tr h="641653">
                <a:tc>
                  <a:txBody>
                    <a:bodyPr/>
                    <a:lstStyle/>
                    <a:p>
                      <a:pPr algn="l"/>
                      <a:r>
                        <a:rPr lang="en-GB" sz="1200" dirty="0" smtClean="0"/>
                        <a:t>total voltage</a:t>
                      </a:r>
                      <a:r>
                        <a:rPr lang="en-GB" sz="1200" baseline="0" dirty="0" smtClean="0"/>
                        <a:t> = 0</a:t>
                      </a:r>
                      <a:endParaRPr lang="en-GB" sz="1200" dirty="0"/>
                    </a:p>
                  </a:txBody>
                  <a:tcPr anchor="ctr"/>
                </a:tc>
                <a:tc>
                  <a:txBody>
                    <a:bodyPr/>
                    <a:lstStyle/>
                    <a:p>
                      <a:pPr algn="l"/>
                      <a:endParaRPr lang="en-GB" sz="1200" dirty="0"/>
                    </a:p>
                  </a:txBody>
                  <a:tcPr anchor="ctr"/>
                </a:tc>
                <a:tc>
                  <a:txBody>
                    <a:bodyPr/>
                    <a:lstStyle/>
                    <a:p>
                      <a:pPr algn="l"/>
                      <a:endParaRPr lang="en-GB" sz="1200" dirty="0"/>
                    </a:p>
                  </a:txBody>
                  <a:tcPr anchor="ctr"/>
                </a:tc>
              </a:tr>
            </a:tbl>
          </a:graphicData>
        </a:graphic>
      </p:graphicFrame>
      <p:graphicFrame>
        <p:nvGraphicFramePr>
          <p:cNvPr id="1038" name="Object 14"/>
          <p:cNvGraphicFramePr>
            <a:graphicFrameLocks noChangeAspect="1"/>
          </p:cNvGraphicFramePr>
          <p:nvPr/>
        </p:nvGraphicFramePr>
        <p:xfrm>
          <a:off x="6713293" y="1041693"/>
          <a:ext cx="273050" cy="327025"/>
        </p:xfrm>
        <a:graphic>
          <a:graphicData uri="http://schemas.openxmlformats.org/presentationml/2006/ole">
            <p:oleObj spid="_x0000_s1038" name="Equation" r:id="rId15" imgW="177480" imgH="215640" progId="Equation.3">
              <p:embed/>
            </p:oleObj>
          </a:graphicData>
        </a:graphic>
      </p:graphicFrame>
      <p:graphicFrame>
        <p:nvGraphicFramePr>
          <p:cNvPr id="1039" name="Object 15"/>
          <p:cNvGraphicFramePr>
            <a:graphicFrameLocks noChangeAspect="1"/>
          </p:cNvGraphicFramePr>
          <p:nvPr/>
        </p:nvGraphicFramePr>
        <p:xfrm>
          <a:off x="7884172" y="1084221"/>
          <a:ext cx="233363" cy="269875"/>
        </p:xfrm>
        <a:graphic>
          <a:graphicData uri="http://schemas.openxmlformats.org/presentationml/2006/ole">
            <p:oleObj spid="_x0000_s1039" name="Equation" r:id="rId16" imgW="152280" imgH="177480" progId="Equation.3">
              <p:embed/>
            </p:oleObj>
          </a:graphicData>
        </a:graphic>
      </p:graphicFrame>
      <p:graphicFrame>
        <p:nvGraphicFramePr>
          <p:cNvPr id="1040" name="Object 16"/>
          <p:cNvGraphicFramePr>
            <a:graphicFrameLocks noChangeAspect="1"/>
          </p:cNvGraphicFramePr>
          <p:nvPr/>
        </p:nvGraphicFramePr>
        <p:xfrm>
          <a:off x="6616455" y="2046547"/>
          <a:ext cx="369888" cy="655638"/>
        </p:xfrm>
        <a:graphic>
          <a:graphicData uri="http://schemas.openxmlformats.org/presentationml/2006/ole">
            <p:oleObj spid="_x0000_s1040" name="Equation" r:id="rId17" imgW="241200" imgH="431640" progId="Equation.3">
              <p:embed/>
            </p:oleObj>
          </a:graphicData>
        </a:graphic>
      </p:graphicFrame>
      <p:graphicFrame>
        <p:nvGraphicFramePr>
          <p:cNvPr id="1041" name="Object 17"/>
          <p:cNvGraphicFramePr>
            <a:graphicFrameLocks noChangeAspect="1"/>
          </p:cNvGraphicFramePr>
          <p:nvPr/>
        </p:nvGraphicFramePr>
        <p:xfrm>
          <a:off x="7569556" y="2074899"/>
          <a:ext cx="658813" cy="600075"/>
        </p:xfrm>
        <a:graphic>
          <a:graphicData uri="http://schemas.openxmlformats.org/presentationml/2006/ole">
            <p:oleObj spid="_x0000_s1041" name="Equation" r:id="rId18" imgW="431640" imgH="393480" progId="Equation.3">
              <p:embed/>
            </p:oleObj>
          </a:graphicData>
        </a:graphic>
      </p:graphicFrame>
      <p:graphicFrame>
        <p:nvGraphicFramePr>
          <p:cNvPr id="1042" name="Object 18"/>
          <p:cNvGraphicFramePr>
            <a:graphicFrameLocks noChangeAspect="1"/>
          </p:cNvGraphicFramePr>
          <p:nvPr/>
        </p:nvGraphicFramePr>
        <p:xfrm>
          <a:off x="7743825" y="1557338"/>
          <a:ext cx="465138" cy="347662"/>
        </p:xfrm>
        <a:graphic>
          <a:graphicData uri="http://schemas.openxmlformats.org/presentationml/2006/ole">
            <p:oleObj spid="_x0000_s1042" name="Equation" r:id="rId19" imgW="304560" imgH="228600" progId="Equation.3">
              <p:embed/>
            </p:oleObj>
          </a:graphicData>
        </a:graphic>
      </p:graphicFrame>
      <p:graphicFrame>
        <p:nvGraphicFramePr>
          <p:cNvPr id="1043" name="Object 19"/>
          <p:cNvGraphicFramePr>
            <a:graphicFrameLocks noChangeAspect="1"/>
          </p:cNvGraphicFramePr>
          <p:nvPr/>
        </p:nvGraphicFramePr>
        <p:xfrm>
          <a:off x="6579004" y="2708790"/>
          <a:ext cx="546100" cy="655638"/>
        </p:xfrm>
        <a:graphic>
          <a:graphicData uri="http://schemas.openxmlformats.org/presentationml/2006/ole">
            <p:oleObj spid="_x0000_s1043" name="Equation" r:id="rId20" imgW="355320" imgH="431640" progId="Equation.3">
              <p:embed/>
            </p:oleObj>
          </a:graphicData>
        </a:graphic>
      </p:graphicFrame>
      <p:graphicFrame>
        <p:nvGraphicFramePr>
          <p:cNvPr id="1044" name="Object 20"/>
          <p:cNvGraphicFramePr>
            <a:graphicFrameLocks noChangeAspect="1"/>
          </p:cNvGraphicFramePr>
          <p:nvPr/>
        </p:nvGraphicFramePr>
        <p:xfrm>
          <a:off x="6751234" y="1597137"/>
          <a:ext cx="193675" cy="269875"/>
        </p:xfrm>
        <a:graphic>
          <a:graphicData uri="http://schemas.openxmlformats.org/presentationml/2006/ole">
            <p:oleObj spid="_x0000_s1044" name="Equation" r:id="rId21" imgW="126720" imgH="177480" progId="Equation.3">
              <p:embed/>
            </p:oleObj>
          </a:graphicData>
        </a:graphic>
      </p:graphicFrame>
      <p:graphicFrame>
        <p:nvGraphicFramePr>
          <p:cNvPr id="1045" name="Object 21"/>
          <p:cNvGraphicFramePr>
            <a:graphicFrameLocks noChangeAspect="1"/>
          </p:cNvGraphicFramePr>
          <p:nvPr/>
        </p:nvGraphicFramePr>
        <p:xfrm>
          <a:off x="7923860" y="2879725"/>
          <a:ext cx="193675" cy="269875"/>
        </p:xfrm>
        <a:graphic>
          <a:graphicData uri="http://schemas.openxmlformats.org/presentationml/2006/ole">
            <p:oleObj spid="_x0000_s1045" name="Equation" r:id="rId22" imgW="126720" imgH="177480" progId="Equation.3">
              <p:embed/>
            </p:oleObj>
          </a:graphicData>
        </a:graphic>
      </p:graphicFrame>
      <p:sp>
        <p:nvSpPr>
          <p:cNvPr id="39" name="TextBox 38"/>
          <p:cNvSpPr txBox="1"/>
          <p:nvPr/>
        </p:nvSpPr>
        <p:spPr>
          <a:xfrm>
            <a:off x="606631" y="5545264"/>
            <a:ext cx="1835759" cy="307777"/>
          </a:xfrm>
          <a:prstGeom prst="rect">
            <a:avLst/>
          </a:prstGeom>
          <a:noFill/>
        </p:spPr>
        <p:txBody>
          <a:bodyPr wrap="none" rtlCol="0">
            <a:spAutoFit/>
          </a:bodyPr>
          <a:lstStyle/>
          <a:p>
            <a:r>
              <a:rPr lang="en-GB" b="1" i="1" u="sng" dirty="0" smtClean="0">
                <a:latin typeface="+mn-lt"/>
              </a:rPr>
              <a:t>the price to pay:</a:t>
            </a:r>
            <a:endParaRPr lang="en-GB" b="1" i="1" u="sng" dirty="0">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effectLst/>
        </p:spPr>
        <p:txBody>
          <a:bodyPr/>
          <a:lstStyle/>
          <a:p>
            <a:r>
              <a:rPr lang="en-US" dirty="0" smtClean="0"/>
              <a:t>SPS RF systems – TWC 800</a:t>
            </a:r>
            <a:endParaRPr lang="en-GB" sz="3200" dirty="0"/>
          </a:p>
        </p:txBody>
      </p:sp>
      <p:sp>
        <p:nvSpPr>
          <p:cNvPr id="10" name="Footer Placeholder 9"/>
          <p:cNvSpPr>
            <a:spLocks noGrp="1"/>
          </p:cNvSpPr>
          <p:nvPr>
            <p:ph type="ftr" sz="quarter" idx="11"/>
          </p:nvPr>
        </p:nvSpPr>
        <p:spPr>
          <a:xfrm>
            <a:off x="2792436" y="6386735"/>
            <a:ext cx="4628272" cy="216877"/>
          </a:xfrm>
        </p:spPr>
        <p:txBody>
          <a:bodyPr/>
          <a:lstStyle/>
          <a:p>
            <a:r>
              <a:rPr kumimoji="0" lang="en-GB" smtClean="0"/>
              <a:t>IEFC Workshop, 10-12 Feb. 2010    -     RF issues    -     E. Jensen</a:t>
            </a:r>
            <a:endParaRPr kumimoji="0" lang="en-US" dirty="0"/>
          </a:p>
        </p:txBody>
      </p:sp>
      <p:sp>
        <p:nvSpPr>
          <p:cNvPr id="6" name="Slide Number Placeholder 5"/>
          <p:cNvSpPr>
            <a:spLocks noGrp="1"/>
          </p:cNvSpPr>
          <p:nvPr>
            <p:ph type="sldNum" sz="quarter" idx="12"/>
          </p:nvPr>
        </p:nvSpPr>
        <p:spPr>
          <a:xfrm>
            <a:off x="8313158" y="6386735"/>
            <a:ext cx="457200" cy="216877"/>
          </a:xfrm>
        </p:spPr>
        <p:txBody>
          <a:bodyPr/>
          <a:lstStyle/>
          <a:p>
            <a:fld id="{1AD93096-5B34-4342-9326-69289CEAE4C2}" type="slidenum">
              <a:rPr kumimoji="0" lang="en-US" smtClean="0"/>
              <a:pPr/>
              <a:t>18</a:t>
            </a:fld>
            <a:endParaRPr kumimoji="0" lang="en-US" dirty="0"/>
          </a:p>
        </p:txBody>
      </p:sp>
      <p:sp>
        <p:nvSpPr>
          <p:cNvPr id="12" name="Date Placeholder 11"/>
          <p:cNvSpPr>
            <a:spLocks noGrp="1"/>
          </p:cNvSpPr>
          <p:nvPr>
            <p:ph type="dt" sz="half" idx="10"/>
          </p:nvPr>
        </p:nvSpPr>
        <p:spPr>
          <a:xfrm>
            <a:off x="383426" y="6386735"/>
            <a:ext cx="1121817" cy="216877"/>
          </a:xfrm>
        </p:spPr>
        <p:txBody>
          <a:bodyPr/>
          <a:lstStyle/>
          <a:p>
            <a:r>
              <a:rPr lang="en-US" smtClean="0"/>
              <a:t>10/2/10</a:t>
            </a:r>
            <a:endParaRPr lang="en-US" dirty="0"/>
          </a:p>
        </p:txBody>
      </p:sp>
      <p:sp>
        <p:nvSpPr>
          <p:cNvPr id="20" name="Text Placeholder 2"/>
          <p:cNvSpPr txBox="1">
            <a:spLocks/>
          </p:cNvSpPr>
          <p:nvPr/>
        </p:nvSpPr>
        <p:spPr>
          <a:xfrm>
            <a:off x="383426" y="1105989"/>
            <a:ext cx="4513534" cy="5109093"/>
          </a:xfrm>
          <a:prstGeom prst="rect">
            <a:avLst/>
          </a:prstGeom>
          <a:effectLst/>
        </p:spPr>
        <p:txBody>
          <a:bodyPr>
            <a:normAutofit fontScale="62500" lnSpcReduction="20000"/>
          </a:bodyPr>
          <a:lstStyle/>
          <a:p>
            <a:pPr marL="265176" marR="0" lvl="0" indent="-265176" algn="l" defTabSz="914400" rtl="0" eaLnBrk="1" fontAlgn="auto" latinLnBrk="0" hangingPunct="1">
              <a:lnSpc>
                <a:spcPct val="100000"/>
              </a:lnSpc>
              <a:spcBef>
                <a:spcPts val="250"/>
              </a:spcBef>
              <a:spcAft>
                <a:spcPts val="0"/>
              </a:spcAft>
              <a:buSzPct val="80000"/>
              <a:buFont typeface="Wingdings" pitchFamily="2" charset="2"/>
              <a:buChar char="§"/>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System is essential at high intensity to cope with the dominant coupled bunch instability!</a:t>
            </a:r>
            <a:endParaRPr kumimoji="0" lang="en-GB" sz="2800" b="1" i="0" u="none" strike="noStrike" kern="1200" cap="none" spc="0" normalizeH="0" baseline="0" noProof="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mn-lt"/>
              <a:ea typeface="+mn-ea"/>
              <a:cs typeface="+mn-cs"/>
            </a:endParaRPr>
          </a:p>
          <a:p>
            <a:pPr marL="265176" marR="0" lvl="0" indent="-265176" algn="l" defTabSz="914400" rtl="0" eaLnBrk="1" fontAlgn="auto" latinLnBrk="0" hangingPunct="1">
              <a:lnSpc>
                <a:spcPct val="100000"/>
              </a:lnSpc>
              <a:spcBef>
                <a:spcPts val="250"/>
              </a:spcBef>
              <a:spcAft>
                <a:spcPts val="0"/>
              </a:spcAft>
              <a:buSzPct val="80000"/>
              <a:buFont typeface="Wingdings" pitchFamily="2" charset="2"/>
              <a:buChar char="§"/>
              <a:tabLst/>
              <a:defRPr/>
            </a:pPr>
            <a:r>
              <a:rPr kumimoji="0" lang="en-GB" sz="2800" i="0" u="none" strike="noStrike" kern="1200" normalizeH="0" baseline="0" noProof="0" dirty="0" smtClean="0">
                <a:solidFill>
                  <a:srgbClr val="FFFF00"/>
                </a:solidFill>
                <a:uLnTx/>
                <a:uFillTx/>
                <a:latin typeface="+mn-lt"/>
                <a:ea typeface="+mn-ea"/>
                <a:cs typeface="+mn-cs"/>
              </a:rPr>
              <a:t>This system is dying!</a:t>
            </a:r>
          </a:p>
          <a:p>
            <a:pPr marL="265176" marR="0" lvl="0" indent="-265176" algn="l" defTabSz="914400" rtl="0" eaLnBrk="1" fontAlgn="auto" latinLnBrk="0" hangingPunct="1">
              <a:lnSpc>
                <a:spcPct val="100000"/>
              </a:lnSpc>
              <a:spcBef>
                <a:spcPts val="250"/>
              </a:spcBef>
              <a:spcAft>
                <a:spcPts val="0"/>
              </a:spcAft>
              <a:buSzPct val="80000"/>
              <a:buFont typeface="Wingdings" pitchFamily="2" charset="2"/>
              <a:buChar char="§"/>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a:t>
            </a:r>
            <a:r>
              <a:rPr kumimoji="0" lang="en-GB" sz="2800" b="0" i="0" u="none" strike="noStrike" kern="1200" cap="none" spc="0" normalizeH="0" baseline="0" noProof="0" dirty="0" err="1" smtClean="0">
                <a:ln>
                  <a:noFill/>
                </a:ln>
                <a:solidFill>
                  <a:schemeClr val="tx1"/>
                </a:solidFill>
                <a:effectLst/>
                <a:uLnTx/>
                <a:uFillTx/>
                <a:latin typeface="+mn-lt"/>
                <a:ea typeface="+mn-ea"/>
                <a:cs typeface="+mn-cs"/>
              </a:rPr>
              <a:t>Valvo</a:t>
            </a:r>
            <a:r>
              <a:rPr kumimoji="0" lang="en-GB" sz="2800" b="0" i="0" u="none" strike="noStrike" kern="1200" cap="none" spc="0" normalizeH="0" baseline="0" noProof="0" dirty="0" smtClean="0">
                <a:ln>
                  <a:noFill/>
                </a:ln>
                <a:solidFill>
                  <a:schemeClr val="tx1"/>
                </a:solidFill>
                <a:effectLst/>
                <a:uLnTx/>
                <a:uFillTx/>
                <a:latin typeface="+mn-lt"/>
                <a:ea typeface="+mn-ea"/>
                <a:cs typeface="+mn-cs"/>
              </a:rPr>
              <a:t>” klystrons (YK1198) are very old. These klystrons have not been built any more for decades! Of 16 existing tubes, 10 are broken, 6 are operational.</a:t>
            </a:r>
          </a:p>
          <a:p>
            <a:pPr marL="265176" marR="0" lvl="0" indent="-265176" algn="l" defTabSz="914400" rtl="0" eaLnBrk="1" fontAlgn="auto" latinLnBrk="0" hangingPunct="1">
              <a:lnSpc>
                <a:spcPct val="100000"/>
              </a:lnSpc>
              <a:spcBef>
                <a:spcPts val="250"/>
              </a:spcBef>
              <a:spcAft>
                <a:spcPts val="0"/>
              </a:spcAft>
              <a:buSzPct val="80000"/>
              <a:buFont typeface="Wingdings" pitchFamily="2" charset="2"/>
              <a:buChar char="§"/>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Equally the transformers in their power supplies are at the end of their lifetime. The cavities are</a:t>
            </a:r>
            <a:r>
              <a:rPr kumimoji="0" lang="en-GB" sz="2800" b="0" i="0" u="none" strike="noStrike" kern="1200" cap="none" spc="0" normalizeH="0" noProof="0" dirty="0" smtClean="0">
                <a:ln>
                  <a:noFill/>
                </a:ln>
                <a:solidFill>
                  <a:schemeClr val="tx1"/>
                </a:solidFill>
                <a:effectLst/>
                <a:uLnTx/>
                <a:uFillTx/>
                <a:latin typeface="+mn-lt"/>
                <a:ea typeface="+mn-ea"/>
                <a:cs typeface="+mn-cs"/>
              </a:rPr>
              <a:t> </a:t>
            </a:r>
            <a:r>
              <a:rPr kumimoji="0" lang="en-GB" sz="2800" b="0" i="0" u="none" strike="noStrike" kern="1200" cap="none" spc="0" normalizeH="0" baseline="0" noProof="0" dirty="0" smtClean="0">
                <a:ln>
                  <a:noFill/>
                </a:ln>
                <a:solidFill>
                  <a:schemeClr val="tx1"/>
                </a:solidFill>
                <a:effectLst/>
                <a:uLnTx/>
                <a:uFillTx/>
                <a:latin typeface="+mn-lt"/>
                <a:ea typeface="+mn-ea"/>
                <a:cs typeface="+mn-cs"/>
              </a:rPr>
              <a:t>OK.</a:t>
            </a:r>
          </a:p>
          <a:p>
            <a:pPr marL="265176" marR="0" lvl="0" indent="-265176" algn="l" defTabSz="914400" rtl="0" eaLnBrk="1" fontAlgn="auto" latinLnBrk="0" hangingPunct="1">
              <a:lnSpc>
                <a:spcPct val="100000"/>
              </a:lnSpc>
              <a:spcBef>
                <a:spcPts val="250"/>
              </a:spcBef>
              <a:spcAft>
                <a:spcPts val="0"/>
              </a:spcAft>
              <a:buSzPct val="80000"/>
              <a:buFont typeface="Wingdings" pitchFamily="2" charset="2"/>
              <a:buChar char="§"/>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We managed “just” (with a lot of personal commitment of some people) to supply the necessary 800 MHz voltage (700 kV) thru 2008 and 2009.</a:t>
            </a:r>
          </a:p>
        </p:txBody>
      </p:sp>
      <p:pic>
        <p:nvPicPr>
          <p:cNvPr id="21" name="Picture 13" descr="Valvo01"/>
          <p:cNvPicPr>
            <a:picLocks noChangeAspect="1" noChangeArrowheads="1"/>
          </p:cNvPicPr>
          <p:nvPr/>
        </p:nvPicPr>
        <p:blipFill>
          <a:blip r:embed="rId2" cstate="print"/>
          <a:stretch>
            <a:fillRect/>
          </a:stretch>
        </p:blipFill>
        <p:spPr bwMode="auto">
          <a:xfrm>
            <a:off x="4896960" y="1200804"/>
            <a:ext cx="3516284" cy="2859578"/>
          </a:xfrm>
          <a:prstGeom prst="rect">
            <a:avLst/>
          </a:prstGeom>
          <a:noFill/>
          <a:ln w="9525">
            <a:noFill/>
            <a:miter lim="800000"/>
            <a:headEnd/>
            <a:tailEnd/>
          </a:ln>
        </p:spPr>
      </p:pic>
      <p:pic>
        <p:nvPicPr>
          <p:cNvPr id="24" name="Picture 13" descr="IMG_8737.jpg"/>
          <p:cNvPicPr>
            <a:picLocks noChangeAspect="1"/>
          </p:cNvPicPr>
          <p:nvPr/>
        </p:nvPicPr>
        <p:blipFill>
          <a:blip r:embed="rId3" cstate="print"/>
          <a:srcRect/>
          <a:stretch>
            <a:fillRect/>
          </a:stretch>
        </p:blipFill>
        <p:spPr bwMode="auto">
          <a:xfrm>
            <a:off x="5337196" y="4395806"/>
            <a:ext cx="2235200" cy="1676400"/>
          </a:xfrm>
          <a:prstGeom prst="rect">
            <a:avLst/>
          </a:prstGeom>
          <a:noFill/>
          <a:ln w="38100">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Renovation SPS 800 MHz system </a:t>
            </a:r>
            <a:r>
              <a:rPr lang="en-GB" sz="2800" i="1" dirty="0" smtClean="0"/>
              <a:t>I</a:t>
            </a:r>
            <a:r>
              <a:rPr lang="en-GB" sz="2800" dirty="0" smtClean="0"/>
              <a:t> (LL)</a:t>
            </a:r>
            <a:endParaRPr lang="en-GB" sz="2800"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19</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383426" y="849313"/>
            <a:ext cx="8239874" cy="5537200"/>
          </a:xfrm>
        </p:spPr>
        <p:txBody>
          <a:bodyPr>
            <a:normAutofit/>
          </a:bodyPr>
          <a:lstStyle/>
          <a:p>
            <a:r>
              <a:rPr lang="en-GB" sz="2200" dirty="0" smtClean="0"/>
              <a:t>The issue:</a:t>
            </a:r>
          </a:p>
          <a:p>
            <a:pPr lvl="1"/>
            <a:r>
              <a:rPr lang="en-US" sz="1800" dirty="0" smtClean="0"/>
              <a:t>The 800 MHz system in the SPS is essential for maintaining stability above 1/5 of nominal intensity,</a:t>
            </a:r>
          </a:p>
          <a:p>
            <a:pPr lvl="1"/>
            <a:r>
              <a:rPr lang="en-US" sz="1800" dirty="0" smtClean="0"/>
              <a:t>The  existing beam control for the 800 MHz only controls the mean amplitude and phase of the voltage. However, it does not cater for changes along the batches for the voltage seen by the beam due to beam loading. An upgrade is required.</a:t>
            </a:r>
          </a:p>
          <a:p>
            <a:pPr lvl="1"/>
            <a:r>
              <a:rPr lang="en-US" sz="1800" dirty="0" smtClean="0"/>
              <a:t>Needed to improve reliability and ease operation: </a:t>
            </a:r>
          </a:p>
          <a:p>
            <a:pPr lvl="2"/>
            <a:r>
              <a:rPr lang="en-US" sz="1600" dirty="0" smtClean="0"/>
              <a:t>1-turn feedback for induced voltage reduction at f</a:t>
            </a:r>
            <a:r>
              <a:rPr lang="en-US" sz="1600" baseline="-25000" dirty="0" smtClean="0"/>
              <a:t>rev</a:t>
            </a:r>
            <a:r>
              <a:rPr lang="en-US" sz="1600" dirty="0" smtClean="0"/>
              <a:t> components,</a:t>
            </a:r>
          </a:p>
          <a:p>
            <a:pPr lvl="2"/>
            <a:r>
              <a:rPr lang="en-US" sz="1600" dirty="0" smtClean="0"/>
              <a:t>feed-forward to deal with the fast leading edge.</a:t>
            </a:r>
          </a:p>
          <a:p>
            <a:r>
              <a:rPr lang="en-GB" sz="2200" dirty="0" smtClean="0"/>
              <a:t>Status:</a:t>
            </a:r>
          </a:p>
          <a:p>
            <a:pPr lvl="1"/>
            <a:r>
              <a:rPr lang="en-US" sz="1800" dirty="0" smtClean="0"/>
              <a:t>Work on feedback (-forward) systems has started as “White Paper” activity,</a:t>
            </a:r>
          </a:p>
          <a:p>
            <a:pPr lvl="1"/>
            <a:r>
              <a:rPr lang="en-US" sz="1800" dirty="0" smtClean="0"/>
              <a:t>In addition to the original proposal, also the analog beam control for the 800 MHz will also be improved, using digital techniques where possible and useful.</a:t>
            </a:r>
            <a:endParaRPr lang="en-GB" sz="1800" dirty="0" smtClean="0"/>
          </a:p>
          <a:p>
            <a:pPr lvl="1"/>
            <a:endParaRPr lang="en-GB" sz="1800"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RF Issues overview</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2</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graphicFrame>
        <p:nvGraphicFramePr>
          <p:cNvPr id="7" name="Content Placeholder 6"/>
          <p:cNvGraphicFramePr>
            <a:graphicFrameLocks noGrp="1"/>
          </p:cNvGraphicFramePr>
          <p:nvPr>
            <p:ph sz="quarter" idx="13"/>
          </p:nvPr>
        </p:nvGraphicFramePr>
        <p:xfrm>
          <a:off x="541526" y="983192"/>
          <a:ext cx="8025782" cy="5222240"/>
        </p:xfrm>
        <a:graphic>
          <a:graphicData uri="http://schemas.openxmlformats.org/drawingml/2006/table">
            <a:tbl>
              <a:tblPr firstRow="1" bandRow="1">
                <a:tableStyleId>{5C22544A-7EE6-4342-B048-85BDC9FD1C3A}</a:tableStyleId>
              </a:tblPr>
              <a:tblGrid>
                <a:gridCol w="932855"/>
                <a:gridCol w="2048540"/>
                <a:gridCol w="2502195"/>
                <a:gridCol w="2542192"/>
              </a:tblGrid>
              <a:tr h="370840">
                <a:tc>
                  <a:txBody>
                    <a:bodyPr/>
                    <a:lstStyle/>
                    <a:p>
                      <a:r>
                        <a:rPr lang="en-GB" sz="1200" dirty="0" smtClean="0"/>
                        <a:t>Machine</a:t>
                      </a:r>
                      <a:endParaRPr lang="en-GB" sz="1200" dirty="0"/>
                    </a:p>
                  </a:txBody>
                  <a:tcPr/>
                </a:tc>
                <a:tc>
                  <a:txBody>
                    <a:bodyPr/>
                    <a:lstStyle/>
                    <a:p>
                      <a:r>
                        <a:rPr lang="en-GB" sz="1200" dirty="0" smtClean="0"/>
                        <a:t>Short term</a:t>
                      </a:r>
                      <a:endParaRPr lang="en-GB" sz="1200" dirty="0"/>
                    </a:p>
                  </a:txBody>
                  <a:tcPr/>
                </a:tc>
                <a:tc>
                  <a:txBody>
                    <a:bodyPr/>
                    <a:lstStyle/>
                    <a:p>
                      <a:r>
                        <a:rPr lang="en-GB" sz="1200" dirty="0" smtClean="0"/>
                        <a:t>Medium term</a:t>
                      </a:r>
                      <a:endParaRPr lang="en-GB" sz="1200" dirty="0"/>
                    </a:p>
                  </a:txBody>
                  <a:tcPr/>
                </a:tc>
                <a:tc>
                  <a:txBody>
                    <a:bodyPr/>
                    <a:lstStyle/>
                    <a:p>
                      <a:r>
                        <a:rPr lang="en-GB" sz="1200" dirty="0" smtClean="0"/>
                        <a:t>Long term</a:t>
                      </a:r>
                      <a:endParaRPr lang="en-GB" sz="1200" dirty="0"/>
                    </a:p>
                  </a:txBody>
                  <a:tcPr/>
                </a:tc>
              </a:tr>
              <a:tr h="370840">
                <a:tc>
                  <a:txBody>
                    <a:bodyPr/>
                    <a:lstStyle/>
                    <a:p>
                      <a:r>
                        <a:rPr lang="en-GB" sz="1200" dirty="0" smtClean="0"/>
                        <a:t>Linac2</a:t>
                      </a:r>
                      <a:endParaRPr lang="en-GB" sz="1200" dirty="0"/>
                    </a:p>
                  </a:txBody>
                  <a:tcPr/>
                </a:tc>
                <a:tc>
                  <a:txBody>
                    <a:bodyPr/>
                    <a:lstStyle/>
                    <a:p>
                      <a:r>
                        <a:rPr lang="en-GB" sz="1200" dirty="0" smtClean="0"/>
                        <a:t>Vac.</a:t>
                      </a:r>
                      <a:r>
                        <a:rPr lang="en-GB" sz="1200" baseline="0" dirty="0" smtClean="0"/>
                        <a:t> leak coupler – spare available</a:t>
                      </a:r>
                      <a:endParaRPr lang="en-GB" sz="1200" dirty="0"/>
                    </a:p>
                  </a:txBody>
                  <a:tcPr/>
                </a:tc>
                <a:tc>
                  <a:txBody>
                    <a:bodyPr/>
                    <a:lstStyle/>
                    <a:p>
                      <a:r>
                        <a:rPr lang="en-GB" sz="1200" dirty="0" smtClean="0"/>
                        <a:t>Linac 2 to be replaced by </a:t>
                      </a:r>
                      <a:br>
                        <a:rPr lang="en-GB" sz="1200" dirty="0" smtClean="0"/>
                      </a:br>
                      <a:r>
                        <a:rPr lang="en-GB" sz="1200" dirty="0" smtClean="0"/>
                        <a:t>Linac 4</a:t>
                      </a:r>
                      <a:endParaRPr lang="en-GB" sz="1200" dirty="0"/>
                    </a:p>
                  </a:txBody>
                  <a:tcPr/>
                </a:tc>
                <a:tc>
                  <a:txBody>
                    <a:bodyPr/>
                    <a:lstStyle/>
                    <a:p>
                      <a:r>
                        <a:rPr lang="en-GB" sz="1200" dirty="0" smtClean="0"/>
                        <a:t>NA</a:t>
                      </a:r>
                      <a:endParaRPr lang="en-GB" sz="1200" dirty="0"/>
                    </a:p>
                  </a:txBody>
                  <a:tcPr/>
                </a:tc>
              </a:tr>
              <a:tr h="370840">
                <a:tc>
                  <a:txBody>
                    <a:bodyPr/>
                    <a:lstStyle/>
                    <a:p>
                      <a:r>
                        <a:rPr lang="en-GB" sz="1200" dirty="0" smtClean="0"/>
                        <a:t>Linac 3</a:t>
                      </a:r>
                      <a:endParaRPr lang="en-GB" sz="1200" dirty="0"/>
                    </a:p>
                  </a:txBody>
                  <a:tcPr/>
                </a:tc>
                <a:tc>
                  <a:txBody>
                    <a:bodyPr/>
                    <a:lstStyle/>
                    <a:p>
                      <a:r>
                        <a:rPr lang="en-GB" sz="1200" dirty="0" smtClean="0"/>
                        <a:t>Plasma source upgrade 18 GHz ongoing</a:t>
                      </a:r>
                      <a:endParaRPr lang="en-GB" sz="1200" dirty="0"/>
                    </a:p>
                  </a:txBody>
                  <a:tcPr/>
                </a:tc>
                <a:tc>
                  <a:txBody>
                    <a:bodyPr/>
                    <a:lstStyle/>
                    <a:p>
                      <a:endParaRPr lang="en-GB" sz="1200" dirty="0"/>
                    </a:p>
                  </a:txBody>
                  <a:tcPr/>
                </a:tc>
                <a:tc>
                  <a:txBody>
                    <a:bodyPr/>
                    <a:lstStyle/>
                    <a:p>
                      <a:r>
                        <a:rPr lang="en-GB" sz="1200" dirty="0" smtClean="0"/>
                        <a:t>Bertronix, LLRF upgrade,</a:t>
                      </a:r>
                      <a:r>
                        <a:rPr lang="en-GB" sz="1200" baseline="0" dirty="0" smtClean="0"/>
                        <a:t> energy ramping/debunching</a:t>
                      </a:r>
                      <a:endParaRPr lang="en-GB" sz="1200" dirty="0" smtClean="0"/>
                    </a:p>
                  </a:txBody>
                  <a:tcPr/>
                </a:tc>
              </a:tr>
              <a:tr h="370840">
                <a:tc>
                  <a:txBody>
                    <a:bodyPr/>
                    <a:lstStyle/>
                    <a:p>
                      <a:r>
                        <a:rPr lang="en-GB" sz="1200" dirty="0" smtClean="0"/>
                        <a:t>PSB</a:t>
                      </a:r>
                      <a:endParaRPr lang="en-GB" sz="1200" dirty="0"/>
                    </a:p>
                  </a:txBody>
                  <a:tcPr/>
                </a:tc>
                <a:tc>
                  <a:txBody>
                    <a:bodyPr/>
                    <a:lstStyle/>
                    <a:p>
                      <a:r>
                        <a:rPr lang="en-GB" sz="1200" dirty="0" smtClean="0"/>
                        <a:t>Lifetime</a:t>
                      </a:r>
                      <a:r>
                        <a:rPr lang="en-GB" sz="1200" baseline="0" dirty="0" smtClean="0"/>
                        <a:t> RS 2012,</a:t>
                      </a:r>
                    </a:p>
                    <a:p>
                      <a:r>
                        <a:rPr lang="en-GB" sz="1200" baseline="0" dirty="0" smtClean="0"/>
                        <a:t>C16 power supply,</a:t>
                      </a:r>
                    </a:p>
                    <a:p>
                      <a:r>
                        <a:rPr lang="en-GB" sz="1200" baseline="0" dirty="0" smtClean="0"/>
                        <a:t>tomoscope,</a:t>
                      </a:r>
                    </a:p>
                    <a:p>
                      <a:r>
                        <a:rPr lang="en-GB" sz="1200" baseline="0" dirty="0" smtClean="0"/>
                        <a:t>LLRF upgrade underway</a:t>
                      </a:r>
                      <a:endParaRPr lang="en-GB" sz="1200" dirty="0"/>
                    </a:p>
                  </a:txBody>
                  <a:tcPr/>
                </a:tc>
                <a:tc>
                  <a:txBody>
                    <a:bodyPr/>
                    <a:lstStyle/>
                    <a:p>
                      <a:r>
                        <a:rPr lang="en-GB" sz="1200" dirty="0" smtClean="0"/>
                        <a:t>C04 at the limit,</a:t>
                      </a:r>
                    </a:p>
                    <a:p>
                      <a:r>
                        <a:rPr lang="en-GB" sz="1200" dirty="0" smtClean="0"/>
                        <a:t>transverse damper power upgrade</a:t>
                      </a:r>
                      <a:r>
                        <a:rPr lang="en-GB" sz="1200" baseline="0" dirty="0" smtClean="0"/>
                        <a:t>, RF bypasses?,</a:t>
                      </a:r>
                      <a:endParaRPr lang="en-GB" sz="1200" dirty="0" smtClean="0"/>
                    </a:p>
                    <a:p>
                      <a:r>
                        <a:rPr lang="en-GB" sz="1200" dirty="0" smtClean="0"/>
                        <a:t>upgrade to 2 GeV: T.B.D, (new LLRF</a:t>
                      </a:r>
                      <a:r>
                        <a:rPr lang="en-GB" sz="1200" baseline="0" dirty="0" smtClean="0"/>
                        <a:t> ...), outer rings already behave strangely ...</a:t>
                      </a:r>
                      <a:endParaRPr lang="en-GB" sz="1200" dirty="0"/>
                    </a:p>
                  </a:txBody>
                  <a:tcPr/>
                </a:tc>
                <a:tc>
                  <a:txBody>
                    <a:bodyPr/>
                    <a:lstStyle/>
                    <a:p>
                      <a:r>
                        <a:rPr lang="en-GB" sz="1200" dirty="0" smtClean="0">
                          <a:latin typeface="+mn-lt"/>
                          <a:cs typeface="Arial"/>
                        </a:rPr>
                        <a:t>C02,</a:t>
                      </a:r>
                      <a:r>
                        <a:rPr lang="en-GB" sz="1200" baseline="0" dirty="0" smtClean="0">
                          <a:latin typeface="+mn-lt"/>
                          <a:cs typeface="Arial"/>
                        </a:rPr>
                        <a:t> C04, C16 to be renewed, </a:t>
                      </a:r>
                    </a:p>
                    <a:p>
                      <a:r>
                        <a:rPr lang="en-GB" sz="1200" baseline="0" dirty="0" smtClean="0">
                          <a:latin typeface="+mn-lt"/>
                          <a:cs typeface="Arial"/>
                        </a:rPr>
                        <a:t>upgrade LLRF all systems, upgrade transverse damper, </a:t>
                      </a:r>
                    </a:p>
                    <a:p>
                      <a:r>
                        <a:rPr lang="en-GB" sz="1200" baseline="0" dirty="0" smtClean="0">
                          <a:latin typeface="+mn-lt"/>
                          <a:cs typeface="Arial"/>
                        </a:rPr>
                        <a:t>all cables, ...</a:t>
                      </a:r>
                    </a:p>
                    <a:p>
                      <a:endParaRPr lang="en-GB" sz="1200" dirty="0" smtClean="0">
                        <a:latin typeface="+mn-lt"/>
                        <a:cs typeface="Arial"/>
                      </a:endParaRPr>
                    </a:p>
                    <a:p>
                      <a:r>
                        <a:rPr lang="en-GB" sz="1200" dirty="0" smtClean="0">
                          <a:latin typeface="+mn-lt"/>
                          <a:cs typeface="Arial"/>
                        </a:rPr>
                        <a:t>→ </a:t>
                      </a:r>
                      <a:r>
                        <a:rPr lang="en-GB" sz="1200" dirty="0" smtClean="0">
                          <a:latin typeface="+mn-lt"/>
                        </a:rPr>
                        <a:t>David</a:t>
                      </a:r>
                      <a:r>
                        <a:rPr lang="en-GB" sz="1200" baseline="0" dirty="0" smtClean="0">
                          <a:latin typeface="+mn-lt"/>
                        </a:rPr>
                        <a:t> McFarlane</a:t>
                      </a:r>
                      <a:endParaRPr lang="en-GB" sz="1200" dirty="0">
                        <a:latin typeface="+mn-lt"/>
                      </a:endParaRPr>
                    </a:p>
                  </a:txBody>
                  <a:tcPr/>
                </a:tc>
              </a:tr>
              <a:tr h="370840">
                <a:tc>
                  <a:txBody>
                    <a:bodyPr/>
                    <a:lstStyle/>
                    <a:p>
                      <a:r>
                        <a:rPr lang="en-GB" sz="1200" dirty="0" smtClean="0"/>
                        <a:t>LEIR</a:t>
                      </a:r>
                      <a:endParaRPr lang="en-GB" sz="1200" dirty="0"/>
                    </a:p>
                  </a:txBody>
                  <a:tcPr/>
                </a:tc>
                <a:tc>
                  <a:txBody>
                    <a:bodyPr/>
                    <a:lstStyle/>
                    <a:p>
                      <a:r>
                        <a:rPr lang="en-GB" sz="1200" dirty="0" smtClean="0"/>
                        <a:t>None </a:t>
                      </a:r>
                      <a:endParaRPr lang="en-GB" sz="1200" dirty="0"/>
                    </a:p>
                  </a:txBody>
                  <a:tcPr/>
                </a:tc>
                <a:tc>
                  <a:txBody>
                    <a:bodyPr/>
                    <a:lstStyle/>
                    <a:p>
                      <a:r>
                        <a:rPr lang="en-GB" sz="1200" dirty="0" smtClean="0"/>
                        <a:t>None</a:t>
                      </a:r>
                      <a:endParaRPr lang="en-GB" sz="1200" dirty="0"/>
                    </a:p>
                  </a:txBody>
                  <a:tcPr/>
                </a:tc>
                <a:tc>
                  <a:txBody>
                    <a:bodyPr/>
                    <a:lstStyle/>
                    <a:p>
                      <a:r>
                        <a:rPr lang="en-GB" sz="1200" dirty="0" smtClean="0"/>
                        <a:t>Lifetime Finemet® cores?</a:t>
                      </a:r>
                      <a:endParaRPr lang="en-GB" sz="1200" dirty="0"/>
                    </a:p>
                  </a:txBody>
                  <a:tcPr/>
                </a:tc>
              </a:tr>
              <a:tr h="370840">
                <a:tc>
                  <a:txBody>
                    <a:bodyPr/>
                    <a:lstStyle/>
                    <a:p>
                      <a:r>
                        <a:rPr lang="en-GB" sz="1200" dirty="0" smtClean="0"/>
                        <a:t>PS</a:t>
                      </a:r>
                      <a:endParaRPr lang="en-GB" sz="1200" dirty="0"/>
                    </a:p>
                  </a:txBody>
                  <a:tcPr/>
                </a:tc>
                <a:tc>
                  <a:txBody>
                    <a:bodyPr/>
                    <a:lstStyle/>
                    <a:p>
                      <a:r>
                        <a:rPr lang="en-GB" sz="1200" dirty="0" smtClean="0"/>
                        <a:t>RF bypasses,</a:t>
                      </a:r>
                    </a:p>
                    <a:p>
                      <a:r>
                        <a:rPr lang="en-GB" sz="1200" dirty="0" smtClean="0"/>
                        <a:t>C10 tuning supply</a:t>
                      </a:r>
                      <a:r>
                        <a:rPr lang="en-GB" sz="1200" baseline="0" dirty="0" smtClean="0"/>
                        <a:t> (Kempower),</a:t>
                      </a:r>
                    </a:p>
                    <a:p>
                      <a:r>
                        <a:rPr lang="en-GB" sz="1200" baseline="0" dirty="0" smtClean="0"/>
                        <a:t>C10 control electronics,</a:t>
                      </a:r>
                    </a:p>
                    <a:p>
                      <a:r>
                        <a:rPr lang="en-GB" sz="1200" baseline="0" dirty="0" smtClean="0"/>
                        <a:t>tomoscope,</a:t>
                      </a:r>
                    </a:p>
                    <a:p>
                      <a:r>
                        <a:rPr lang="en-GB" sz="1200" baseline="0" dirty="0" smtClean="0"/>
                        <a:t>automated tuning C40</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1-turn feedback (in the pipeline</a:t>
                      </a:r>
                      <a:r>
                        <a:rPr lang="en-GB" sz="1200" baseline="0" dirty="0" smtClean="0"/>
                        <a:t>), renewal LLRF,</a:t>
                      </a:r>
                      <a:endParaRPr lang="en-GB"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C200 upgrade to be finished,</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transverse FB power upgrade,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C40, C80: complete servo </a:t>
                      </a:r>
                      <a:r>
                        <a:rPr lang="en-GB" sz="1200" baseline="0" dirty="0" smtClean="0"/>
                        <a:t>tuning (also for ions/protons)</a:t>
                      </a:r>
                      <a:endParaRPr lang="en-GB" sz="1200" baseline="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latin typeface="+mn-lt"/>
                          <a:cs typeface="Arial"/>
                        </a:rPr>
                        <a:t>Renew C10 </a:t>
                      </a:r>
                      <a:r>
                        <a:rPr lang="en-GB" sz="1200" dirty="0" smtClean="0">
                          <a:latin typeface="+mn-lt"/>
                          <a:cs typeface="Arial"/>
                        </a:rPr>
                        <a:t>drivers (and PA?)</a:t>
                      </a:r>
                      <a:r>
                        <a:rPr lang="en-GB" sz="1200" baseline="0" dirty="0" smtClean="0">
                          <a:latin typeface="+mn-lt"/>
                          <a:cs typeface="Arial"/>
                        </a:rPr>
                        <a:t>,</a:t>
                      </a:r>
                      <a:endParaRPr lang="en-GB" sz="1200" baseline="0" dirty="0" smtClean="0">
                        <a:latin typeface="+mn-lt"/>
                        <a:cs typeface="Aria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mn-lt"/>
                          <a:cs typeface="Arial"/>
                        </a:rPr>
                        <a:t>RF bypasses redesign,</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mn-lt"/>
                          <a:cs typeface="Arial"/>
                        </a:rPr>
                        <a:t>renewal LLRF,</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latin typeface="+mn-lt"/>
                          <a:cs typeface="Arial"/>
                        </a:rPr>
                        <a:t>coupled bunch FB,</a:t>
                      </a:r>
                      <a:br>
                        <a:rPr lang="en-GB" sz="1200" baseline="0" dirty="0" smtClean="0">
                          <a:latin typeface="+mn-lt"/>
                          <a:cs typeface="Arial"/>
                        </a:rPr>
                      </a:br>
                      <a:r>
                        <a:rPr lang="en-GB" sz="1200" baseline="0" dirty="0" smtClean="0">
                          <a:latin typeface="+mn-lt"/>
                          <a:cs typeface="Arial"/>
                        </a:rPr>
                        <a:t>all cables,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latin typeface="+mn-lt"/>
                        <a:cs typeface="Aria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latin typeface="+mn-lt"/>
                          <a:cs typeface="Arial"/>
                        </a:rPr>
                        <a:t>→ </a:t>
                      </a:r>
                      <a:r>
                        <a:rPr lang="en-GB" sz="1200" dirty="0" smtClean="0">
                          <a:latin typeface="+mn-lt"/>
                        </a:rPr>
                        <a:t>Ray Brown</a:t>
                      </a:r>
                    </a:p>
                  </a:txBody>
                  <a:tcPr/>
                </a:tc>
              </a:tr>
              <a:tr h="370840">
                <a:tc>
                  <a:txBody>
                    <a:bodyPr/>
                    <a:lstStyle/>
                    <a:p>
                      <a:r>
                        <a:rPr lang="en-GB" sz="1200" dirty="0" smtClean="0"/>
                        <a:t>SPS</a:t>
                      </a:r>
                      <a:endParaRPr lang="en-GB" sz="1200" dirty="0"/>
                    </a:p>
                  </a:txBody>
                  <a:tcPr/>
                </a:tc>
                <a:tc>
                  <a:txBody>
                    <a:bodyPr/>
                    <a:lstStyle/>
                    <a:p>
                      <a:r>
                        <a:rPr lang="en-GB" sz="1200" dirty="0" smtClean="0"/>
                        <a:t>800 MHz upgrade (power and LLRF)</a:t>
                      </a:r>
                      <a:r>
                        <a:rPr lang="en-GB" sz="1200" baseline="0" dirty="0" smtClean="0"/>
                        <a:t> underway, </a:t>
                      </a:r>
                    </a:p>
                    <a:p>
                      <a:r>
                        <a:rPr lang="en-GB" sz="1200" baseline="0" dirty="0" smtClean="0"/>
                        <a:t>BQM upgrade underway</a:t>
                      </a:r>
                      <a:endParaRPr lang="en-GB" sz="1200" dirty="0"/>
                    </a:p>
                  </a:txBody>
                  <a:tcPr/>
                </a:tc>
                <a:tc>
                  <a:txBody>
                    <a:bodyPr/>
                    <a:lstStyle/>
                    <a:p>
                      <a:r>
                        <a:rPr lang="en-GB" sz="1200" dirty="0" smtClean="0"/>
                        <a:t>SPS</a:t>
                      </a:r>
                      <a:r>
                        <a:rPr lang="en-GB" sz="1200" baseline="0" dirty="0" smtClean="0"/>
                        <a:t> upgrade:</a:t>
                      </a:r>
                    </a:p>
                    <a:p>
                      <a:r>
                        <a:rPr lang="en-GB" sz="1200" baseline="0" dirty="0" smtClean="0"/>
                        <a:t>review sectorization of TWC’s, TWC impedance?</a:t>
                      </a:r>
                    </a:p>
                    <a:p>
                      <a:r>
                        <a:rPr lang="en-GB" sz="1200" baseline="0" dirty="0" smtClean="0"/>
                        <a:t>new power station 200 MHz,</a:t>
                      </a:r>
                    </a:p>
                    <a:p>
                      <a:r>
                        <a:rPr lang="en-GB" sz="1200" baseline="0" dirty="0" smtClean="0"/>
                        <a:t>...</a:t>
                      </a:r>
                      <a:endParaRPr lang="en-GB" sz="1200" dirty="0"/>
                    </a:p>
                  </a:txBody>
                  <a:tcPr/>
                </a:tc>
                <a:tc>
                  <a:txBody>
                    <a:bodyPr/>
                    <a:lstStyle/>
                    <a:p>
                      <a:r>
                        <a:rPr lang="en-GB" sz="1200" dirty="0" smtClean="0">
                          <a:latin typeface="+mn-lt"/>
                          <a:cs typeface="Arial"/>
                        </a:rPr>
                        <a:t>All power couplers, </a:t>
                      </a:r>
                    </a:p>
                    <a:p>
                      <a:r>
                        <a:rPr lang="en-GB" sz="1200" dirty="0" smtClean="0">
                          <a:latin typeface="+mn-lt"/>
                          <a:cs typeface="Arial"/>
                        </a:rPr>
                        <a:t>tetrodes</a:t>
                      </a:r>
                      <a:r>
                        <a:rPr lang="en-GB" sz="1200" baseline="0" dirty="0" smtClean="0">
                          <a:latin typeface="+mn-lt"/>
                          <a:cs typeface="Arial"/>
                        </a:rPr>
                        <a:t> long term supply,</a:t>
                      </a:r>
                    </a:p>
                    <a:p>
                      <a:r>
                        <a:rPr lang="en-GB" sz="1200" baseline="0" dirty="0" smtClean="0">
                          <a:latin typeface="+mn-lt"/>
                          <a:cs typeface="Arial"/>
                        </a:rPr>
                        <a:t>cables, ...</a:t>
                      </a:r>
                      <a:endParaRPr lang="en-GB" sz="1200" dirty="0" smtClean="0">
                        <a:latin typeface="+mn-lt"/>
                        <a:cs typeface="Arial"/>
                      </a:endParaRPr>
                    </a:p>
                    <a:p>
                      <a:endParaRPr lang="en-GB" sz="1200" dirty="0" smtClean="0">
                        <a:latin typeface="+mn-lt"/>
                        <a:cs typeface="Arial"/>
                      </a:endParaRPr>
                    </a:p>
                    <a:p>
                      <a:r>
                        <a:rPr lang="en-GB" sz="1200" dirty="0" smtClean="0">
                          <a:latin typeface="+mn-lt"/>
                          <a:cs typeface="Arial"/>
                        </a:rPr>
                        <a:t>→ </a:t>
                      </a:r>
                      <a:r>
                        <a:rPr lang="en-GB" sz="1200" dirty="0" smtClean="0">
                          <a:latin typeface="+mn-lt"/>
                        </a:rPr>
                        <a:t>Nicolas Gilbert</a:t>
                      </a:r>
                      <a:endParaRPr lang="en-GB" sz="1200" dirty="0">
                        <a:latin typeface="+mn-lt"/>
                      </a:endParaRPr>
                    </a:p>
                  </a:txBody>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smtClean="0"/>
              <a:t>Renovation SPS 800 MHz system </a:t>
            </a:r>
            <a:r>
              <a:rPr lang="en-GB" sz="2700" i="1" dirty="0" smtClean="0"/>
              <a:t>II </a:t>
            </a:r>
            <a:r>
              <a:rPr lang="en-GB" sz="2700" dirty="0" smtClean="0"/>
              <a:t>(HP)</a:t>
            </a:r>
            <a:endParaRPr lang="en-GB" sz="2700" i="1"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20</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383426" y="849313"/>
            <a:ext cx="8239874" cy="3513077"/>
          </a:xfrm>
        </p:spPr>
        <p:txBody>
          <a:bodyPr>
            <a:normAutofit/>
          </a:bodyPr>
          <a:lstStyle/>
          <a:p>
            <a:r>
              <a:rPr lang="en-GB" sz="2000" dirty="0" smtClean="0"/>
              <a:t>The issue:</a:t>
            </a:r>
          </a:p>
          <a:p>
            <a:pPr lvl="1"/>
            <a:r>
              <a:rPr lang="en-GB" sz="1600" dirty="0" smtClean="0"/>
              <a:t>System is necessary, but HP old &amp; dying (10/16 klystrons broken)!</a:t>
            </a:r>
          </a:p>
          <a:p>
            <a:r>
              <a:rPr lang="en-GB" sz="2000" dirty="0" smtClean="0"/>
              <a:t>Status:</a:t>
            </a:r>
          </a:p>
          <a:p>
            <a:pPr lvl="1"/>
            <a:r>
              <a:rPr lang="en-GB" sz="1600" dirty="0" smtClean="0"/>
              <a:t>Consolidation of existing system:</a:t>
            </a:r>
          </a:p>
          <a:p>
            <a:pPr lvl="2"/>
            <a:r>
              <a:rPr lang="en-GB" sz="1400" dirty="0" smtClean="0"/>
              <a:t>Power supplies fixed - now 2 systems running, 2 “hot spare” (waveguide switch).</a:t>
            </a:r>
          </a:p>
          <a:p>
            <a:pPr lvl="2"/>
            <a:r>
              <a:rPr lang="en-GB" sz="1400" dirty="0" smtClean="0"/>
              <a:t>Efforts with industry to repair the Valvo klystrons (CPI).</a:t>
            </a:r>
          </a:p>
          <a:p>
            <a:pPr lvl="1"/>
            <a:r>
              <a:rPr lang="en-GB" sz="1600" dirty="0" smtClean="0"/>
              <a:t>Tendering for new IOT-based 800 MHz systems:</a:t>
            </a:r>
          </a:p>
          <a:p>
            <a:pPr lvl="2"/>
            <a:r>
              <a:rPr lang="en-GB" sz="1400" dirty="0" smtClean="0"/>
              <a:t>IT-3624/BE: tenders received, company selected, peer review: 11/2/10</a:t>
            </a:r>
          </a:p>
          <a:p>
            <a:pPr lvl="1"/>
            <a:endParaRPr lang="en-GB" sz="1600" dirty="0" smtClean="0"/>
          </a:p>
          <a:p>
            <a:endParaRPr lang="en-GB" sz="2400" dirty="0"/>
          </a:p>
        </p:txBody>
      </p:sp>
      <p:grpSp>
        <p:nvGrpSpPr>
          <p:cNvPr id="51" name="Group 50"/>
          <p:cNvGrpSpPr/>
          <p:nvPr/>
        </p:nvGrpSpPr>
        <p:grpSpPr>
          <a:xfrm>
            <a:off x="383426" y="3722306"/>
            <a:ext cx="8341979" cy="2228910"/>
            <a:chOff x="593621" y="914400"/>
            <a:chExt cx="8550379" cy="2228910"/>
          </a:xfrm>
        </p:grpSpPr>
        <p:sp>
          <p:nvSpPr>
            <p:cNvPr id="52" name="Right Arrow 51"/>
            <p:cNvSpPr/>
            <p:nvPr/>
          </p:nvSpPr>
          <p:spPr bwMode="auto">
            <a:xfrm>
              <a:off x="681773" y="2023995"/>
              <a:ext cx="8229600" cy="457200"/>
            </a:xfrm>
            <a:prstGeom prst="rightArrow">
              <a:avLst>
                <a:gd name="adj1" fmla="val 54040"/>
                <a:gd name="adj2" fmla="val 50000"/>
              </a:avLst>
            </a:prstGeom>
            <a:noFill/>
            <a:ln w="38100" cap="flat" cmpd="sng" algn="ctr">
              <a:solidFill>
                <a:srgbClr val="00B0F0"/>
              </a:solidFill>
              <a:prstDash val="solid"/>
              <a:bevel/>
              <a:headEnd type="none" w="med" len="med"/>
              <a:tailEnd type="none" w="med" len="med"/>
            </a:ln>
            <a:effectLst/>
          </p:spPr>
          <p:txBody>
            <a:bodyPr/>
            <a:lstStyle/>
            <a:p>
              <a:pPr marL="342900" indent="-342900">
                <a:spcBef>
                  <a:spcPct val="20000"/>
                </a:spcBef>
                <a:buClr>
                  <a:schemeClr val="hlink"/>
                </a:buClr>
                <a:buFont typeface="Wingdings" pitchFamily="2" charset="2"/>
                <a:buBlip>
                  <a:blip r:embed="rId2"/>
                </a:buBlip>
                <a:defRPr/>
              </a:pPr>
              <a:endParaRPr lang="en-US" dirty="0">
                <a:effectLst>
                  <a:outerShdw blurRad="38100" dist="38100" dir="2700000" algn="tl">
                    <a:srgbClr val="000000">
                      <a:alpha val="43137"/>
                    </a:srgbClr>
                  </a:outerShdw>
                </a:effectLst>
              </a:endParaRPr>
            </a:p>
          </p:txBody>
        </p:sp>
        <p:cxnSp>
          <p:nvCxnSpPr>
            <p:cNvPr id="53" name="Straight Connector 7"/>
            <p:cNvCxnSpPr>
              <a:cxnSpLocks noChangeShapeType="1"/>
            </p:cNvCxnSpPr>
            <p:nvPr/>
          </p:nvCxnSpPr>
          <p:spPr bwMode="auto">
            <a:xfrm rot="5400000">
              <a:off x="1728729" y="2112894"/>
              <a:ext cx="641351" cy="0"/>
            </a:xfrm>
            <a:prstGeom prst="line">
              <a:avLst/>
            </a:prstGeom>
            <a:noFill/>
            <a:ln w="25400" algn="ctr">
              <a:solidFill>
                <a:srgbClr val="00B0F0"/>
              </a:solidFill>
              <a:round/>
              <a:headEnd/>
              <a:tailEnd/>
            </a:ln>
          </p:spPr>
        </p:cxnSp>
        <p:sp>
          <p:nvSpPr>
            <p:cNvPr id="54" name="TextBox 53"/>
            <p:cNvSpPr txBox="1">
              <a:spLocks noChangeArrowheads="1"/>
            </p:cNvSpPr>
            <p:nvPr/>
          </p:nvSpPr>
          <p:spPr bwMode="auto">
            <a:xfrm>
              <a:off x="1592204" y="1450907"/>
              <a:ext cx="914400" cy="369332"/>
            </a:xfrm>
            <a:prstGeom prst="rect">
              <a:avLst/>
            </a:prstGeom>
            <a:noFill/>
            <a:ln w="9525">
              <a:noFill/>
              <a:miter lim="800000"/>
              <a:headEnd/>
              <a:tailEnd/>
            </a:ln>
          </p:spPr>
          <p:txBody>
            <a:bodyPr>
              <a:spAutoFit/>
            </a:bodyPr>
            <a:lstStyle/>
            <a:p>
              <a:pPr algn="ctr"/>
              <a:r>
                <a:rPr lang="en-US" sz="1800" dirty="0" smtClean="0">
                  <a:solidFill>
                    <a:srgbClr val="00B0F0"/>
                  </a:solidFill>
                  <a:latin typeface="+mn-lt"/>
                </a:rPr>
                <a:t>2010</a:t>
              </a:r>
              <a:endParaRPr lang="en-US" sz="1800" dirty="0">
                <a:solidFill>
                  <a:srgbClr val="00B0F0"/>
                </a:solidFill>
                <a:latin typeface="+mn-lt"/>
              </a:endParaRPr>
            </a:p>
          </p:txBody>
        </p:sp>
        <p:cxnSp>
          <p:nvCxnSpPr>
            <p:cNvPr id="59" name="Straight Connector 58"/>
            <p:cNvCxnSpPr>
              <a:cxnSpLocks noChangeShapeType="1"/>
            </p:cNvCxnSpPr>
            <p:nvPr/>
          </p:nvCxnSpPr>
          <p:spPr bwMode="auto">
            <a:xfrm rot="16200000" flipH="1">
              <a:off x="4474310" y="2110513"/>
              <a:ext cx="638175" cy="1587"/>
            </a:xfrm>
            <a:prstGeom prst="line">
              <a:avLst/>
            </a:prstGeom>
            <a:noFill/>
            <a:ln w="25400" algn="ctr">
              <a:solidFill>
                <a:srgbClr val="00B0F0"/>
              </a:solidFill>
              <a:round/>
              <a:headEnd/>
              <a:tailEnd/>
            </a:ln>
          </p:spPr>
        </p:cxnSp>
        <p:sp>
          <p:nvSpPr>
            <p:cNvPr id="60" name="TextBox 9"/>
            <p:cNvSpPr txBox="1">
              <a:spLocks noChangeArrowheads="1"/>
            </p:cNvSpPr>
            <p:nvPr/>
          </p:nvSpPr>
          <p:spPr bwMode="auto">
            <a:xfrm>
              <a:off x="4375091" y="1450907"/>
              <a:ext cx="838200" cy="369332"/>
            </a:xfrm>
            <a:prstGeom prst="rect">
              <a:avLst/>
            </a:prstGeom>
            <a:noFill/>
            <a:ln w="9525">
              <a:noFill/>
              <a:miter lim="800000"/>
              <a:headEnd/>
              <a:tailEnd/>
            </a:ln>
          </p:spPr>
          <p:txBody>
            <a:bodyPr>
              <a:spAutoFit/>
            </a:bodyPr>
            <a:lstStyle/>
            <a:p>
              <a:pPr algn="ctr"/>
              <a:r>
                <a:rPr lang="en-US" sz="1800" dirty="0" smtClean="0">
                  <a:solidFill>
                    <a:srgbClr val="00B0F0"/>
                  </a:solidFill>
                  <a:latin typeface="+mn-lt"/>
                </a:rPr>
                <a:t>2011</a:t>
              </a:r>
              <a:endParaRPr lang="en-US" sz="1800" dirty="0">
                <a:solidFill>
                  <a:srgbClr val="00B0F0"/>
                </a:solidFill>
                <a:latin typeface="+mn-lt"/>
              </a:endParaRPr>
            </a:p>
          </p:txBody>
        </p:sp>
        <p:sp>
          <p:nvSpPr>
            <p:cNvPr id="61" name="TextBox 10"/>
            <p:cNvSpPr txBox="1">
              <a:spLocks noChangeArrowheads="1"/>
            </p:cNvSpPr>
            <p:nvPr/>
          </p:nvSpPr>
          <p:spPr bwMode="auto">
            <a:xfrm>
              <a:off x="593621" y="1558848"/>
              <a:ext cx="952501" cy="338554"/>
            </a:xfrm>
            <a:prstGeom prst="rect">
              <a:avLst/>
            </a:prstGeom>
            <a:noFill/>
            <a:ln w="9525">
              <a:noFill/>
              <a:miter lim="800000"/>
              <a:headEnd/>
              <a:tailEnd/>
            </a:ln>
          </p:spPr>
          <p:txBody>
            <a:bodyPr wrap="square">
              <a:spAutoFit/>
            </a:bodyPr>
            <a:lstStyle/>
            <a:p>
              <a:pPr algn="ctr"/>
              <a:r>
                <a:rPr lang="en-US" sz="800" dirty="0" smtClean="0">
                  <a:solidFill>
                    <a:srgbClr val="0070C0"/>
                  </a:solidFill>
                  <a:latin typeface="+mn-lt"/>
                </a:rPr>
                <a:t>21</a:t>
              </a:r>
              <a:r>
                <a:rPr lang="en-US" sz="800" baseline="30000" dirty="0" smtClean="0">
                  <a:solidFill>
                    <a:srgbClr val="0070C0"/>
                  </a:solidFill>
                  <a:latin typeface="+mn-lt"/>
                </a:rPr>
                <a:t>st</a:t>
              </a:r>
              <a:r>
                <a:rPr lang="en-US" sz="800" dirty="0" smtClean="0">
                  <a:solidFill>
                    <a:srgbClr val="0070C0"/>
                  </a:solidFill>
                  <a:latin typeface="+mn-lt"/>
                </a:rPr>
                <a:t> August</a:t>
              </a:r>
            </a:p>
            <a:p>
              <a:pPr algn="ctr"/>
              <a:r>
                <a:rPr lang="en-US" sz="800" dirty="0" smtClean="0">
                  <a:solidFill>
                    <a:srgbClr val="0070C0"/>
                  </a:solidFill>
                  <a:latin typeface="+mn-lt"/>
                </a:rPr>
                <a:t>IT sent</a:t>
              </a:r>
              <a:endParaRPr lang="en-US" sz="800" dirty="0">
                <a:solidFill>
                  <a:srgbClr val="0070C0"/>
                </a:solidFill>
                <a:latin typeface="+mn-lt"/>
              </a:endParaRPr>
            </a:p>
          </p:txBody>
        </p:sp>
        <p:cxnSp>
          <p:nvCxnSpPr>
            <p:cNvPr id="62" name="Straight Connector 8"/>
            <p:cNvCxnSpPr>
              <a:cxnSpLocks noChangeShapeType="1"/>
            </p:cNvCxnSpPr>
            <p:nvPr/>
          </p:nvCxnSpPr>
          <p:spPr bwMode="auto">
            <a:xfrm rot="16200000" flipH="1">
              <a:off x="7218304" y="2109719"/>
              <a:ext cx="638175" cy="3175"/>
            </a:xfrm>
            <a:prstGeom prst="line">
              <a:avLst/>
            </a:prstGeom>
            <a:noFill/>
            <a:ln w="25400" algn="ctr">
              <a:solidFill>
                <a:srgbClr val="00B0F0"/>
              </a:solidFill>
              <a:round/>
              <a:headEnd/>
              <a:tailEnd/>
            </a:ln>
          </p:spPr>
        </p:cxnSp>
        <p:sp>
          <p:nvSpPr>
            <p:cNvPr id="63" name="TextBox 9"/>
            <p:cNvSpPr txBox="1">
              <a:spLocks noChangeArrowheads="1"/>
            </p:cNvSpPr>
            <p:nvPr/>
          </p:nvSpPr>
          <p:spPr bwMode="auto">
            <a:xfrm>
              <a:off x="7116704" y="1453288"/>
              <a:ext cx="838200" cy="369332"/>
            </a:xfrm>
            <a:prstGeom prst="rect">
              <a:avLst/>
            </a:prstGeom>
            <a:noFill/>
            <a:ln w="9525">
              <a:noFill/>
              <a:miter lim="800000"/>
              <a:headEnd/>
              <a:tailEnd/>
            </a:ln>
          </p:spPr>
          <p:txBody>
            <a:bodyPr>
              <a:spAutoFit/>
            </a:bodyPr>
            <a:lstStyle/>
            <a:p>
              <a:pPr algn="ctr"/>
              <a:r>
                <a:rPr lang="en-US" sz="1800" dirty="0" smtClean="0">
                  <a:solidFill>
                    <a:srgbClr val="00B0F0"/>
                  </a:solidFill>
                  <a:latin typeface="+mn-lt"/>
                </a:rPr>
                <a:t>2012</a:t>
              </a:r>
              <a:endParaRPr lang="en-US" sz="1800" dirty="0">
                <a:solidFill>
                  <a:srgbClr val="00B0F0"/>
                </a:solidFill>
                <a:latin typeface="+mn-lt"/>
              </a:endParaRPr>
            </a:p>
          </p:txBody>
        </p:sp>
        <p:cxnSp>
          <p:nvCxnSpPr>
            <p:cNvPr id="64" name="Straight Connector 7"/>
            <p:cNvCxnSpPr>
              <a:cxnSpLocks noChangeShapeType="1"/>
              <a:endCxn id="61" idx="2"/>
            </p:cNvCxnSpPr>
            <p:nvPr/>
          </p:nvCxnSpPr>
          <p:spPr bwMode="auto">
            <a:xfrm rot="16200000" flipV="1">
              <a:off x="783528" y="2183747"/>
              <a:ext cx="574271" cy="1582"/>
            </a:xfrm>
            <a:prstGeom prst="line">
              <a:avLst/>
            </a:prstGeom>
            <a:noFill/>
            <a:ln w="12700" algn="ctr">
              <a:solidFill>
                <a:srgbClr val="0070C0"/>
              </a:solidFill>
              <a:round/>
              <a:headEnd/>
              <a:tailEnd type="triangle"/>
            </a:ln>
          </p:spPr>
        </p:cxnSp>
        <p:cxnSp>
          <p:nvCxnSpPr>
            <p:cNvPr id="65" name="Straight Connector 7"/>
            <p:cNvCxnSpPr>
              <a:cxnSpLocks noChangeShapeType="1"/>
            </p:cNvCxnSpPr>
            <p:nvPr/>
          </p:nvCxnSpPr>
          <p:spPr bwMode="auto">
            <a:xfrm rot="5400000">
              <a:off x="1020704" y="2252595"/>
              <a:ext cx="228600" cy="0"/>
            </a:xfrm>
            <a:prstGeom prst="line">
              <a:avLst/>
            </a:prstGeom>
            <a:noFill/>
            <a:ln w="12700" algn="ctr">
              <a:solidFill>
                <a:srgbClr val="00B0F0"/>
              </a:solidFill>
              <a:round/>
              <a:headEnd/>
              <a:tailEnd/>
            </a:ln>
          </p:spPr>
        </p:cxnSp>
        <p:cxnSp>
          <p:nvCxnSpPr>
            <p:cNvPr id="66" name="Straight Connector 7"/>
            <p:cNvCxnSpPr>
              <a:cxnSpLocks noChangeShapeType="1"/>
            </p:cNvCxnSpPr>
            <p:nvPr/>
          </p:nvCxnSpPr>
          <p:spPr bwMode="auto">
            <a:xfrm rot="16200000" flipV="1">
              <a:off x="3887819" y="2055780"/>
              <a:ext cx="758761" cy="0"/>
            </a:xfrm>
            <a:prstGeom prst="line">
              <a:avLst/>
            </a:prstGeom>
            <a:noFill/>
            <a:ln w="12700" algn="ctr">
              <a:solidFill>
                <a:srgbClr val="FF0000"/>
              </a:solidFill>
              <a:round/>
              <a:headEnd/>
              <a:tailEnd type="triangle"/>
            </a:ln>
          </p:spPr>
        </p:cxnSp>
        <p:cxnSp>
          <p:nvCxnSpPr>
            <p:cNvPr id="67" name="Straight Connector 7"/>
            <p:cNvCxnSpPr>
              <a:cxnSpLocks noChangeShapeType="1"/>
            </p:cNvCxnSpPr>
            <p:nvPr/>
          </p:nvCxnSpPr>
          <p:spPr bwMode="auto">
            <a:xfrm rot="5400000">
              <a:off x="2830462" y="2252594"/>
              <a:ext cx="228600" cy="0"/>
            </a:xfrm>
            <a:prstGeom prst="line">
              <a:avLst/>
            </a:prstGeom>
            <a:noFill/>
            <a:ln w="12700" algn="ctr">
              <a:solidFill>
                <a:srgbClr val="00B0F0"/>
              </a:solidFill>
              <a:round/>
              <a:headEnd/>
              <a:tailEnd/>
            </a:ln>
          </p:spPr>
        </p:cxnSp>
        <p:cxnSp>
          <p:nvCxnSpPr>
            <p:cNvPr id="68" name="Straight Connector 7"/>
            <p:cNvCxnSpPr>
              <a:cxnSpLocks noChangeShapeType="1"/>
            </p:cNvCxnSpPr>
            <p:nvPr/>
          </p:nvCxnSpPr>
          <p:spPr bwMode="auto">
            <a:xfrm rot="5400000">
              <a:off x="3770254" y="2249420"/>
              <a:ext cx="228600" cy="0"/>
            </a:xfrm>
            <a:prstGeom prst="line">
              <a:avLst/>
            </a:prstGeom>
            <a:noFill/>
            <a:ln w="12700" algn="ctr">
              <a:solidFill>
                <a:srgbClr val="00B0F0"/>
              </a:solidFill>
              <a:round/>
              <a:headEnd/>
              <a:tailEnd/>
            </a:ln>
          </p:spPr>
        </p:cxnSp>
        <p:cxnSp>
          <p:nvCxnSpPr>
            <p:cNvPr id="69" name="Straight Connector 7"/>
            <p:cNvCxnSpPr>
              <a:cxnSpLocks noChangeShapeType="1"/>
            </p:cNvCxnSpPr>
            <p:nvPr/>
          </p:nvCxnSpPr>
          <p:spPr bwMode="auto">
            <a:xfrm rot="5400000">
              <a:off x="3309879" y="2258945"/>
              <a:ext cx="228600" cy="0"/>
            </a:xfrm>
            <a:prstGeom prst="line">
              <a:avLst/>
            </a:prstGeom>
            <a:noFill/>
            <a:ln w="12700" algn="ctr">
              <a:solidFill>
                <a:srgbClr val="00B0F0"/>
              </a:solidFill>
              <a:round/>
              <a:headEnd/>
              <a:tailEnd/>
            </a:ln>
          </p:spPr>
        </p:cxnSp>
        <p:cxnSp>
          <p:nvCxnSpPr>
            <p:cNvPr id="70" name="Straight Connector 7"/>
            <p:cNvCxnSpPr>
              <a:cxnSpLocks noChangeShapeType="1"/>
            </p:cNvCxnSpPr>
            <p:nvPr/>
          </p:nvCxnSpPr>
          <p:spPr bwMode="auto">
            <a:xfrm rot="5400000">
              <a:off x="4224279" y="2252595"/>
              <a:ext cx="228600" cy="0"/>
            </a:xfrm>
            <a:prstGeom prst="line">
              <a:avLst/>
            </a:prstGeom>
            <a:noFill/>
            <a:ln w="12700" algn="ctr">
              <a:solidFill>
                <a:srgbClr val="00B0F0"/>
              </a:solidFill>
              <a:round/>
              <a:headEnd/>
              <a:tailEnd/>
            </a:ln>
          </p:spPr>
        </p:cxnSp>
        <p:cxnSp>
          <p:nvCxnSpPr>
            <p:cNvPr id="71" name="Straight Connector 7"/>
            <p:cNvCxnSpPr>
              <a:cxnSpLocks noChangeShapeType="1"/>
              <a:endCxn id="72" idx="2"/>
            </p:cNvCxnSpPr>
            <p:nvPr/>
          </p:nvCxnSpPr>
          <p:spPr bwMode="auto">
            <a:xfrm rot="5400000" flipH="1" flipV="1">
              <a:off x="949417" y="2019442"/>
              <a:ext cx="902891" cy="1579"/>
            </a:xfrm>
            <a:prstGeom prst="line">
              <a:avLst/>
            </a:prstGeom>
            <a:noFill/>
            <a:ln w="12700" algn="ctr">
              <a:solidFill>
                <a:srgbClr val="FF9900"/>
              </a:solidFill>
              <a:round/>
              <a:headEnd/>
              <a:tailEnd type="triangle"/>
            </a:ln>
          </p:spPr>
        </p:cxnSp>
        <p:sp>
          <p:nvSpPr>
            <p:cNvPr id="72" name="TextBox 10"/>
            <p:cNvSpPr txBox="1">
              <a:spLocks noChangeArrowheads="1"/>
            </p:cNvSpPr>
            <p:nvPr/>
          </p:nvSpPr>
          <p:spPr bwMode="auto">
            <a:xfrm>
              <a:off x="925401" y="1230231"/>
              <a:ext cx="952501" cy="338554"/>
            </a:xfrm>
            <a:prstGeom prst="rect">
              <a:avLst/>
            </a:prstGeom>
            <a:noFill/>
            <a:ln w="9525">
              <a:noFill/>
              <a:miter lim="800000"/>
              <a:headEnd/>
              <a:tailEnd/>
            </a:ln>
          </p:spPr>
          <p:txBody>
            <a:bodyPr wrap="square">
              <a:spAutoFit/>
            </a:bodyPr>
            <a:lstStyle/>
            <a:p>
              <a:pPr algn="ctr"/>
              <a:r>
                <a:rPr lang="en-US" sz="800" dirty="0" smtClean="0">
                  <a:solidFill>
                    <a:srgbClr val="FF9900"/>
                  </a:solidFill>
                  <a:latin typeface="+mj-lt"/>
                </a:rPr>
                <a:t>02</a:t>
              </a:r>
              <a:r>
                <a:rPr lang="en-US" sz="800" baseline="30000" dirty="0" smtClean="0">
                  <a:solidFill>
                    <a:srgbClr val="FF9900"/>
                  </a:solidFill>
                  <a:latin typeface="+mj-lt"/>
                </a:rPr>
                <a:t>nd</a:t>
              </a:r>
              <a:r>
                <a:rPr lang="en-US" sz="800" dirty="0" smtClean="0">
                  <a:solidFill>
                    <a:srgbClr val="FF9900"/>
                  </a:solidFill>
                  <a:latin typeface="+mj-lt"/>
                </a:rPr>
                <a:t> October</a:t>
              </a:r>
            </a:p>
            <a:p>
              <a:pPr algn="ctr"/>
              <a:r>
                <a:rPr lang="en-US" sz="800" dirty="0" smtClean="0">
                  <a:solidFill>
                    <a:srgbClr val="FF9900"/>
                  </a:solidFill>
                  <a:latin typeface="+mj-lt"/>
                </a:rPr>
                <a:t>IT closed</a:t>
              </a:r>
              <a:endParaRPr lang="en-US" sz="800" dirty="0">
                <a:solidFill>
                  <a:srgbClr val="FF9900"/>
                </a:solidFill>
                <a:latin typeface="+mj-lt"/>
              </a:endParaRPr>
            </a:p>
          </p:txBody>
        </p:sp>
        <p:cxnSp>
          <p:nvCxnSpPr>
            <p:cNvPr id="73" name="Straight Connector 7"/>
            <p:cNvCxnSpPr>
              <a:cxnSpLocks noChangeShapeType="1"/>
            </p:cNvCxnSpPr>
            <p:nvPr/>
          </p:nvCxnSpPr>
          <p:spPr bwMode="auto">
            <a:xfrm rot="5400000" flipH="1" flipV="1">
              <a:off x="2050543" y="1857714"/>
              <a:ext cx="1183521" cy="1582"/>
            </a:xfrm>
            <a:prstGeom prst="line">
              <a:avLst/>
            </a:prstGeom>
            <a:noFill/>
            <a:ln w="12700" algn="ctr">
              <a:solidFill>
                <a:srgbClr val="FF0000"/>
              </a:solidFill>
              <a:round/>
              <a:headEnd/>
              <a:tailEnd type="triangle"/>
            </a:ln>
          </p:spPr>
        </p:cxnSp>
        <p:sp>
          <p:nvSpPr>
            <p:cNvPr id="74" name="TextBox 10"/>
            <p:cNvSpPr txBox="1">
              <a:spLocks noChangeArrowheads="1"/>
            </p:cNvSpPr>
            <p:nvPr/>
          </p:nvSpPr>
          <p:spPr bwMode="auto">
            <a:xfrm>
              <a:off x="2163680" y="914400"/>
              <a:ext cx="952501" cy="338554"/>
            </a:xfrm>
            <a:prstGeom prst="rect">
              <a:avLst/>
            </a:prstGeom>
            <a:noFill/>
            <a:ln w="9525">
              <a:noFill/>
              <a:miter lim="800000"/>
              <a:headEnd/>
              <a:tailEnd/>
            </a:ln>
          </p:spPr>
          <p:txBody>
            <a:bodyPr wrap="square">
              <a:spAutoFit/>
            </a:bodyPr>
            <a:lstStyle/>
            <a:p>
              <a:pPr algn="ctr"/>
              <a:r>
                <a:rPr lang="en-US" sz="800" dirty="0" smtClean="0">
                  <a:solidFill>
                    <a:srgbClr val="FF0000"/>
                  </a:solidFill>
                  <a:latin typeface="+mn-lt"/>
                </a:rPr>
                <a:t>15</a:t>
              </a:r>
              <a:r>
                <a:rPr lang="en-US" sz="800" baseline="30000" dirty="0" smtClean="0">
                  <a:solidFill>
                    <a:srgbClr val="FF0000"/>
                  </a:solidFill>
                  <a:latin typeface="+mn-lt"/>
                </a:rPr>
                <a:t>th</a:t>
              </a:r>
              <a:r>
                <a:rPr lang="en-US" sz="800" dirty="0" smtClean="0">
                  <a:solidFill>
                    <a:srgbClr val="FF0000"/>
                  </a:solidFill>
                  <a:latin typeface="+mn-lt"/>
                </a:rPr>
                <a:t> March</a:t>
              </a:r>
            </a:p>
            <a:p>
              <a:pPr algn="ctr"/>
              <a:r>
                <a:rPr lang="en-US" sz="800" dirty="0" smtClean="0">
                  <a:solidFill>
                    <a:srgbClr val="FF0000"/>
                  </a:solidFill>
                  <a:latin typeface="+mn-lt"/>
                </a:rPr>
                <a:t>FC: Order placed</a:t>
              </a:r>
              <a:endParaRPr lang="en-US" sz="800" dirty="0">
                <a:solidFill>
                  <a:srgbClr val="FF0000"/>
                </a:solidFill>
                <a:latin typeface="+mn-lt"/>
              </a:endParaRPr>
            </a:p>
          </p:txBody>
        </p:sp>
        <p:cxnSp>
          <p:nvCxnSpPr>
            <p:cNvPr id="75" name="Straight Connector 7"/>
            <p:cNvCxnSpPr>
              <a:cxnSpLocks noChangeShapeType="1"/>
            </p:cNvCxnSpPr>
            <p:nvPr/>
          </p:nvCxnSpPr>
          <p:spPr bwMode="auto">
            <a:xfrm rot="5400000">
              <a:off x="1484254" y="2249420"/>
              <a:ext cx="228600" cy="0"/>
            </a:xfrm>
            <a:prstGeom prst="line">
              <a:avLst/>
            </a:prstGeom>
            <a:noFill/>
            <a:ln w="12700" algn="ctr">
              <a:solidFill>
                <a:srgbClr val="00B0F0"/>
              </a:solidFill>
              <a:round/>
              <a:headEnd/>
              <a:tailEnd/>
            </a:ln>
          </p:spPr>
        </p:cxnSp>
        <p:sp>
          <p:nvSpPr>
            <p:cNvPr id="76" name="TextBox 10"/>
            <p:cNvSpPr txBox="1">
              <a:spLocks noChangeArrowheads="1"/>
            </p:cNvSpPr>
            <p:nvPr/>
          </p:nvSpPr>
          <p:spPr bwMode="auto">
            <a:xfrm>
              <a:off x="3553842" y="914400"/>
              <a:ext cx="1426718" cy="707886"/>
            </a:xfrm>
            <a:prstGeom prst="rect">
              <a:avLst/>
            </a:prstGeom>
            <a:noFill/>
            <a:ln w="9525">
              <a:noFill/>
              <a:miter lim="800000"/>
              <a:headEnd/>
              <a:tailEnd/>
            </a:ln>
          </p:spPr>
          <p:txBody>
            <a:bodyPr wrap="square">
              <a:spAutoFit/>
            </a:bodyPr>
            <a:lstStyle/>
            <a:p>
              <a:pPr algn="ctr"/>
              <a:r>
                <a:rPr lang="en-US" sz="800" dirty="0" smtClean="0">
                  <a:solidFill>
                    <a:srgbClr val="FF0000"/>
                  </a:solidFill>
                  <a:latin typeface="+mn-lt"/>
                </a:rPr>
                <a:t>15</a:t>
              </a:r>
              <a:r>
                <a:rPr lang="en-US" sz="800" baseline="30000" dirty="0" smtClean="0">
                  <a:solidFill>
                    <a:srgbClr val="FF0000"/>
                  </a:solidFill>
                  <a:latin typeface="+mn-lt"/>
                </a:rPr>
                <a:t>th</a:t>
              </a:r>
              <a:r>
                <a:rPr lang="en-US" sz="800" dirty="0" smtClean="0">
                  <a:solidFill>
                    <a:srgbClr val="FF0000"/>
                  </a:solidFill>
                  <a:latin typeface="+mn-lt"/>
                </a:rPr>
                <a:t> October</a:t>
              </a:r>
            </a:p>
            <a:p>
              <a:pPr algn="ctr"/>
              <a:r>
                <a:rPr lang="en-US" sz="800" dirty="0" smtClean="0">
                  <a:solidFill>
                    <a:srgbClr val="FF0000"/>
                  </a:solidFill>
                  <a:latin typeface="+mn-lt"/>
                </a:rPr>
                <a:t>CERN Site Acceptance Tests</a:t>
              </a:r>
            </a:p>
            <a:p>
              <a:pPr algn="ctr"/>
              <a:r>
                <a:rPr lang="en-US" sz="800" dirty="0" smtClean="0">
                  <a:solidFill>
                    <a:srgbClr val="FF0000"/>
                  </a:solidFill>
                  <a:latin typeface="+mn-lt"/>
                </a:rPr>
                <a:t>of the first Pre-series</a:t>
              </a:r>
            </a:p>
            <a:p>
              <a:pPr algn="ctr"/>
              <a:r>
                <a:rPr lang="en-US" sz="800" dirty="0" smtClean="0">
                  <a:solidFill>
                    <a:srgbClr val="FF0000"/>
                  </a:solidFill>
                  <a:latin typeface="+mn-lt"/>
                </a:rPr>
                <a:t>PA(#1)</a:t>
              </a:r>
              <a:endParaRPr lang="en-US" sz="800" dirty="0">
                <a:solidFill>
                  <a:srgbClr val="FF0000"/>
                </a:solidFill>
                <a:latin typeface="+mn-lt"/>
              </a:endParaRPr>
            </a:p>
          </p:txBody>
        </p:sp>
        <p:cxnSp>
          <p:nvCxnSpPr>
            <p:cNvPr id="77" name="Straight Connector 7"/>
            <p:cNvCxnSpPr>
              <a:cxnSpLocks noChangeShapeType="1"/>
              <a:endCxn id="90" idx="0"/>
            </p:cNvCxnSpPr>
            <p:nvPr/>
          </p:nvCxnSpPr>
          <p:spPr bwMode="auto">
            <a:xfrm rot="16200000" flipH="1">
              <a:off x="6474112" y="2288886"/>
              <a:ext cx="482028" cy="19049"/>
            </a:xfrm>
            <a:prstGeom prst="line">
              <a:avLst/>
            </a:prstGeom>
            <a:noFill/>
            <a:ln w="12700" algn="ctr">
              <a:solidFill>
                <a:srgbClr val="FF9900"/>
              </a:solidFill>
              <a:round/>
              <a:headEnd/>
              <a:tailEnd type="triangle"/>
            </a:ln>
          </p:spPr>
        </p:cxnSp>
        <p:cxnSp>
          <p:nvCxnSpPr>
            <p:cNvPr id="78" name="Straight Connector 7"/>
            <p:cNvCxnSpPr>
              <a:cxnSpLocks noChangeShapeType="1"/>
            </p:cNvCxnSpPr>
            <p:nvPr/>
          </p:nvCxnSpPr>
          <p:spPr bwMode="auto">
            <a:xfrm rot="5400000">
              <a:off x="5138679" y="2258945"/>
              <a:ext cx="228600" cy="0"/>
            </a:xfrm>
            <a:prstGeom prst="line">
              <a:avLst/>
            </a:prstGeom>
            <a:noFill/>
            <a:ln w="12700" algn="ctr">
              <a:solidFill>
                <a:srgbClr val="00B0F0"/>
              </a:solidFill>
              <a:round/>
              <a:headEnd/>
              <a:tailEnd/>
            </a:ln>
          </p:spPr>
        </p:cxnSp>
        <p:cxnSp>
          <p:nvCxnSpPr>
            <p:cNvPr id="79" name="Straight Connector 7"/>
            <p:cNvCxnSpPr>
              <a:cxnSpLocks noChangeShapeType="1"/>
            </p:cNvCxnSpPr>
            <p:nvPr/>
          </p:nvCxnSpPr>
          <p:spPr bwMode="auto">
            <a:xfrm rot="5400000">
              <a:off x="6053079" y="2252595"/>
              <a:ext cx="228600" cy="0"/>
            </a:xfrm>
            <a:prstGeom prst="line">
              <a:avLst/>
            </a:prstGeom>
            <a:noFill/>
            <a:ln w="12700" algn="ctr">
              <a:solidFill>
                <a:srgbClr val="00B0F0"/>
              </a:solidFill>
              <a:round/>
              <a:headEnd/>
              <a:tailEnd/>
            </a:ln>
          </p:spPr>
        </p:cxnSp>
        <p:cxnSp>
          <p:nvCxnSpPr>
            <p:cNvPr id="80" name="Straight Connector 7"/>
            <p:cNvCxnSpPr>
              <a:cxnSpLocks noChangeShapeType="1"/>
            </p:cNvCxnSpPr>
            <p:nvPr/>
          </p:nvCxnSpPr>
          <p:spPr bwMode="auto">
            <a:xfrm rot="5400000">
              <a:off x="5592704" y="2255770"/>
              <a:ext cx="228600" cy="0"/>
            </a:xfrm>
            <a:prstGeom prst="line">
              <a:avLst/>
            </a:prstGeom>
            <a:noFill/>
            <a:ln w="12700" algn="ctr">
              <a:solidFill>
                <a:srgbClr val="00B0F0"/>
              </a:solidFill>
              <a:round/>
              <a:headEnd/>
              <a:tailEnd/>
            </a:ln>
          </p:spPr>
        </p:cxnSp>
        <p:cxnSp>
          <p:nvCxnSpPr>
            <p:cNvPr id="81" name="Straight Connector 7"/>
            <p:cNvCxnSpPr>
              <a:cxnSpLocks noChangeShapeType="1"/>
            </p:cNvCxnSpPr>
            <p:nvPr/>
          </p:nvCxnSpPr>
          <p:spPr bwMode="auto">
            <a:xfrm rot="5400000">
              <a:off x="6510279" y="2246245"/>
              <a:ext cx="228600" cy="0"/>
            </a:xfrm>
            <a:prstGeom prst="line">
              <a:avLst/>
            </a:prstGeom>
            <a:noFill/>
            <a:ln w="12700" algn="ctr">
              <a:solidFill>
                <a:srgbClr val="00B0F0"/>
              </a:solidFill>
              <a:round/>
              <a:headEnd/>
              <a:tailEnd/>
            </a:ln>
          </p:spPr>
        </p:cxnSp>
        <p:cxnSp>
          <p:nvCxnSpPr>
            <p:cNvPr id="82" name="Straight Connector 7"/>
            <p:cNvCxnSpPr>
              <a:cxnSpLocks noChangeShapeType="1"/>
            </p:cNvCxnSpPr>
            <p:nvPr/>
          </p:nvCxnSpPr>
          <p:spPr bwMode="auto">
            <a:xfrm rot="5400000">
              <a:off x="6967479" y="2246245"/>
              <a:ext cx="228600" cy="0"/>
            </a:xfrm>
            <a:prstGeom prst="line">
              <a:avLst/>
            </a:prstGeom>
            <a:noFill/>
            <a:ln w="12700" algn="ctr">
              <a:solidFill>
                <a:srgbClr val="00B0F0"/>
              </a:solidFill>
              <a:round/>
              <a:headEnd/>
              <a:tailEnd/>
            </a:ln>
          </p:spPr>
        </p:cxnSp>
        <p:cxnSp>
          <p:nvCxnSpPr>
            <p:cNvPr id="83" name="Straight Connector 7"/>
            <p:cNvCxnSpPr>
              <a:cxnSpLocks noChangeShapeType="1"/>
            </p:cNvCxnSpPr>
            <p:nvPr/>
          </p:nvCxnSpPr>
          <p:spPr bwMode="auto">
            <a:xfrm rot="5400000" flipH="1" flipV="1">
              <a:off x="2672845" y="2148235"/>
              <a:ext cx="594568" cy="0"/>
            </a:xfrm>
            <a:prstGeom prst="line">
              <a:avLst/>
            </a:prstGeom>
            <a:noFill/>
            <a:ln w="12700" algn="ctr">
              <a:solidFill>
                <a:srgbClr val="0070C0"/>
              </a:solidFill>
              <a:round/>
              <a:headEnd/>
              <a:tailEnd type="triangle"/>
            </a:ln>
          </p:spPr>
        </p:cxnSp>
        <p:cxnSp>
          <p:nvCxnSpPr>
            <p:cNvPr id="84" name="Straight Connector 7"/>
            <p:cNvCxnSpPr>
              <a:cxnSpLocks noChangeShapeType="1"/>
            </p:cNvCxnSpPr>
            <p:nvPr/>
          </p:nvCxnSpPr>
          <p:spPr bwMode="auto">
            <a:xfrm rot="16200000" flipV="1">
              <a:off x="2508536" y="2203003"/>
              <a:ext cx="485028" cy="2"/>
            </a:xfrm>
            <a:prstGeom prst="line">
              <a:avLst/>
            </a:prstGeom>
            <a:noFill/>
            <a:ln w="12700" algn="ctr">
              <a:solidFill>
                <a:srgbClr val="0070C0"/>
              </a:solidFill>
              <a:round/>
              <a:headEnd/>
              <a:tailEnd type="triangle"/>
            </a:ln>
          </p:spPr>
        </p:cxnSp>
        <p:cxnSp>
          <p:nvCxnSpPr>
            <p:cNvPr id="85" name="Straight Connector 7"/>
            <p:cNvCxnSpPr>
              <a:cxnSpLocks noChangeShapeType="1"/>
            </p:cNvCxnSpPr>
            <p:nvPr/>
          </p:nvCxnSpPr>
          <p:spPr bwMode="auto">
            <a:xfrm rot="16200000" flipV="1">
              <a:off x="2618075" y="2203004"/>
              <a:ext cx="485028" cy="2"/>
            </a:xfrm>
            <a:prstGeom prst="line">
              <a:avLst/>
            </a:prstGeom>
            <a:noFill/>
            <a:ln w="12700" algn="ctr">
              <a:solidFill>
                <a:srgbClr val="0070C0"/>
              </a:solidFill>
              <a:round/>
              <a:headEnd/>
              <a:tailEnd type="triangle"/>
            </a:ln>
          </p:spPr>
        </p:cxnSp>
        <p:sp>
          <p:nvSpPr>
            <p:cNvPr id="86" name="TextBox 10"/>
            <p:cNvSpPr txBox="1">
              <a:spLocks noChangeArrowheads="1"/>
            </p:cNvSpPr>
            <p:nvPr/>
          </p:nvSpPr>
          <p:spPr bwMode="auto">
            <a:xfrm>
              <a:off x="2398776" y="2480846"/>
              <a:ext cx="877824" cy="338554"/>
            </a:xfrm>
            <a:prstGeom prst="rect">
              <a:avLst/>
            </a:prstGeom>
            <a:noFill/>
            <a:ln w="9525">
              <a:noFill/>
              <a:miter lim="800000"/>
              <a:headEnd/>
              <a:tailEnd/>
            </a:ln>
          </p:spPr>
          <p:txBody>
            <a:bodyPr wrap="square">
              <a:spAutoFit/>
            </a:bodyPr>
            <a:lstStyle/>
            <a:p>
              <a:pPr algn="ctr"/>
              <a:r>
                <a:rPr lang="en-US" sz="800" dirty="0" smtClean="0">
                  <a:solidFill>
                    <a:srgbClr val="0070C0"/>
                  </a:solidFill>
                  <a:latin typeface="+mn-lt"/>
                </a:rPr>
                <a:t>every two weeks</a:t>
              </a:r>
            </a:p>
            <a:p>
              <a:pPr algn="ctr"/>
              <a:r>
                <a:rPr lang="en-US" sz="800" dirty="0" smtClean="0">
                  <a:solidFill>
                    <a:srgbClr val="0070C0"/>
                  </a:solidFill>
                  <a:latin typeface="+mn-lt"/>
                </a:rPr>
                <a:t>Progress report</a:t>
              </a:r>
              <a:endParaRPr lang="en-US" sz="800" dirty="0">
                <a:solidFill>
                  <a:srgbClr val="0070C0"/>
                </a:solidFill>
                <a:latin typeface="+mn-lt"/>
              </a:endParaRPr>
            </a:p>
          </p:txBody>
        </p:sp>
        <p:cxnSp>
          <p:nvCxnSpPr>
            <p:cNvPr id="87" name="Straight Connector 7"/>
            <p:cNvCxnSpPr>
              <a:cxnSpLocks noChangeShapeType="1"/>
            </p:cNvCxnSpPr>
            <p:nvPr/>
          </p:nvCxnSpPr>
          <p:spPr bwMode="auto">
            <a:xfrm rot="16200000" flipH="1">
              <a:off x="3768621" y="2317786"/>
              <a:ext cx="520770" cy="0"/>
            </a:xfrm>
            <a:prstGeom prst="line">
              <a:avLst/>
            </a:prstGeom>
            <a:noFill/>
            <a:ln w="12700" algn="ctr">
              <a:solidFill>
                <a:srgbClr val="FF9900"/>
              </a:solidFill>
              <a:round/>
              <a:headEnd/>
              <a:tailEnd type="triangle"/>
            </a:ln>
          </p:spPr>
        </p:cxnSp>
        <p:sp>
          <p:nvSpPr>
            <p:cNvPr id="88" name="TextBox 10"/>
            <p:cNvSpPr txBox="1">
              <a:spLocks noChangeArrowheads="1"/>
            </p:cNvSpPr>
            <p:nvPr/>
          </p:nvSpPr>
          <p:spPr bwMode="auto">
            <a:xfrm>
              <a:off x="3437544" y="2539425"/>
              <a:ext cx="1240212" cy="584775"/>
            </a:xfrm>
            <a:prstGeom prst="rect">
              <a:avLst/>
            </a:prstGeom>
            <a:noFill/>
            <a:ln w="9525">
              <a:noFill/>
              <a:miter lim="800000"/>
              <a:headEnd/>
              <a:tailEnd/>
            </a:ln>
          </p:spPr>
          <p:txBody>
            <a:bodyPr wrap="square">
              <a:spAutoFit/>
            </a:bodyPr>
            <a:lstStyle/>
            <a:p>
              <a:pPr algn="ctr"/>
              <a:r>
                <a:rPr lang="en-US" sz="800" dirty="0" smtClean="0">
                  <a:solidFill>
                    <a:srgbClr val="FF9900"/>
                  </a:solidFill>
                  <a:latin typeface="+mn-lt"/>
                </a:rPr>
                <a:t>15</a:t>
              </a:r>
              <a:r>
                <a:rPr lang="en-US" sz="800" baseline="30000" dirty="0" smtClean="0">
                  <a:solidFill>
                    <a:srgbClr val="FF9900"/>
                  </a:solidFill>
                  <a:latin typeface="+mn-lt"/>
                </a:rPr>
                <a:t>th</a:t>
              </a:r>
              <a:r>
                <a:rPr lang="en-US" sz="800" dirty="0" smtClean="0">
                  <a:solidFill>
                    <a:srgbClr val="FF9900"/>
                  </a:solidFill>
                  <a:latin typeface="+mn-lt"/>
                </a:rPr>
                <a:t> September</a:t>
              </a:r>
            </a:p>
            <a:p>
              <a:pPr algn="ctr"/>
              <a:r>
                <a:rPr lang="en-US" sz="800" dirty="0" smtClean="0">
                  <a:solidFill>
                    <a:srgbClr val="FF9900"/>
                  </a:solidFill>
                  <a:latin typeface="+mn-lt"/>
                </a:rPr>
                <a:t>Factory</a:t>
              </a:r>
            </a:p>
            <a:p>
              <a:pPr algn="ctr"/>
              <a:r>
                <a:rPr lang="en-US" sz="800" dirty="0" smtClean="0">
                  <a:solidFill>
                    <a:srgbClr val="FF9900"/>
                  </a:solidFill>
                  <a:latin typeface="+mn-lt"/>
                </a:rPr>
                <a:t>Acceptance Test</a:t>
              </a:r>
            </a:p>
            <a:p>
              <a:pPr algn="ctr"/>
              <a:r>
                <a:rPr lang="en-US" sz="800" dirty="0" smtClean="0">
                  <a:solidFill>
                    <a:srgbClr val="FF9900"/>
                  </a:solidFill>
                  <a:latin typeface="+mn-lt"/>
                </a:rPr>
                <a:t>Of the 1</a:t>
              </a:r>
              <a:r>
                <a:rPr lang="en-US" sz="800" baseline="30000" dirty="0" smtClean="0">
                  <a:solidFill>
                    <a:srgbClr val="FF9900"/>
                  </a:solidFill>
                  <a:latin typeface="+mn-lt"/>
                </a:rPr>
                <a:t>st</a:t>
              </a:r>
              <a:r>
                <a:rPr lang="en-US" sz="800" dirty="0" smtClean="0">
                  <a:solidFill>
                    <a:srgbClr val="FF9900"/>
                  </a:solidFill>
                  <a:latin typeface="+mn-lt"/>
                </a:rPr>
                <a:t> PA (#1)</a:t>
              </a:r>
              <a:endParaRPr lang="en-US" sz="800" dirty="0">
                <a:solidFill>
                  <a:srgbClr val="FF9900"/>
                </a:solidFill>
                <a:latin typeface="+mn-lt"/>
              </a:endParaRPr>
            </a:p>
          </p:txBody>
        </p:sp>
        <p:sp>
          <p:nvSpPr>
            <p:cNvPr id="89" name="TextBox 10"/>
            <p:cNvSpPr txBox="1">
              <a:spLocks noChangeArrowheads="1"/>
            </p:cNvSpPr>
            <p:nvPr/>
          </p:nvSpPr>
          <p:spPr bwMode="auto">
            <a:xfrm>
              <a:off x="2530461" y="1371600"/>
              <a:ext cx="877824" cy="461665"/>
            </a:xfrm>
            <a:prstGeom prst="rect">
              <a:avLst/>
            </a:prstGeom>
            <a:noFill/>
            <a:ln w="9525">
              <a:noFill/>
              <a:miter lim="800000"/>
              <a:headEnd/>
              <a:tailEnd/>
            </a:ln>
          </p:spPr>
          <p:txBody>
            <a:bodyPr wrap="square">
              <a:spAutoFit/>
            </a:bodyPr>
            <a:lstStyle/>
            <a:p>
              <a:pPr algn="ctr"/>
              <a:r>
                <a:rPr lang="en-US" sz="800" dirty="0" smtClean="0">
                  <a:solidFill>
                    <a:srgbClr val="0070C0"/>
                  </a:solidFill>
                  <a:latin typeface="+mn-lt"/>
                </a:rPr>
                <a:t>30</a:t>
              </a:r>
              <a:r>
                <a:rPr lang="en-US" sz="800" baseline="30000" dirty="0" smtClean="0">
                  <a:solidFill>
                    <a:srgbClr val="0070C0"/>
                  </a:solidFill>
                  <a:latin typeface="+mn-lt"/>
                </a:rPr>
                <a:t>th</a:t>
              </a:r>
              <a:r>
                <a:rPr lang="en-US" sz="800" dirty="0" smtClean="0">
                  <a:solidFill>
                    <a:srgbClr val="0070C0"/>
                  </a:solidFill>
                  <a:latin typeface="+mn-lt"/>
                </a:rPr>
                <a:t> April</a:t>
              </a:r>
            </a:p>
            <a:p>
              <a:pPr algn="ctr"/>
              <a:r>
                <a:rPr lang="en-US" sz="800" dirty="0" smtClean="0">
                  <a:solidFill>
                    <a:srgbClr val="0070C0"/>
                  </a:solidFill>
                  <a:latin typeface="+mn-lt"/>
                </a:rPr>
                <a:t>Design Report  Review</a:t>
              </a:r>
              <a:endParaRPr lang="en-US" sz="800" dirty="0">
                <a:solidFill>
                  <a:srgbClr val="0070C0"/>
                </a:solidFill>
                <a:latin typeface="+mn-lt"/>
              </a:endParaRPr>
            </a:p>
          </p:txBody>
        </p:sp>
        <p:sp>
          <p:nvSpPr>
            <p:cNvPr id="90" name="TextBox 10"/>
            <p:cNvSpPr txBox="1">
              <a:spLocks noChangeArrowheads="1"/>
            </p:cNvSpPr>
            <p:nvPr/>
          </p:nvSpPr>
          <p:spPr bwMode="auto">
            <a:xfrm>
              <a:off x="6076413" y="2539425"/>
              <a:ext cx="1296475" cy="584775"/>
            </a:xfrm>
            <a:prstGeom prst="rect">
              <a:avLst/>
            </a:prstGeom>
            <a:noFill/>
            <a:ln w="9525">
              <a:noFill/>
              <a:miter lim="800000"/>
              <a:headEnd/>
              <a:tailEnd/>
            </a:ln>
          </p:spPr>
          <p:txBody>
            <a:bodyPr wrap="square">
              <a:spAutoFit/>
            </a:bodyPr>
            <a:lstStyle/>
            <a:p>
              <a:pPr algn="ctr"/>
              <a:r>
                <a:rPr lang="en-US" sz="800" dirty="0" smtClean="0">
                  <a:solidFill>
                    <a:srgbClr val="FF9900"/>
                  </a:solidFill>
                  <a:latin typeface="+mn-lt"/>
                </a:rPr>
                <a:t>15</a:t>
              </a:r>
              <a:r>
                <a:rPr lang="en-US" sz="800" baseline="30000" dirty="0" smtClean="0">
                  <a:solidFill>
                    <a:srgbClr val="FF9900"/>
                  </a:solidFill>
                  <a:latin typeface="+mn-lt"/>
                </a:rPr>
                <a:t>th</a:t>
              </a:r>
              <a:r>
                <a:rPr lang="en-US" sz="800" dirty="0" smtClean="0">
                  <a:solidFill>
                    <a:srgbClr val="FF9900"/>
                  </a:solidFill>
                  <a:latin typeface="+mn-lt"/>
                </a:rPr>
                <a:t> September</a:t>
              </a:r>
            </a:p>
            <a:p>
              <a:pPr algn="ctr"/>
              <a:r>
                <a:rPr lang="en-US" sz="800" dirty="0" smtClean="0">
                  <a:solidFill>
                    <a:srgbClr val="FF9900"/>
                  </a:solidFill>
                  <a:latin typeface="+mn-lt"/>
                </a:rPr>
                <a:t>Factory</a:t>
              </a:r>
            </a:p>
            <a:p>
              <a:pPr algn="ctr"/>
              <a:r>
                <a:rPr lang="en-US" sz="800" dirty="0" smtClean="0">
                  <a:solidFill>
                    <a:srgbClr val="FF9900"/>
                  </a:solidFill>
                  <a:latin typeface="+mn-lt"/>
                </a:rPr>
                <a:t>Acceptance Test</a:t>
              </a:r>
            </a:p>
            <a:p>
              <a:pPr algn="ctr"/>
              <a:r>
                <a:rPr lang="en-US" sz="800" dirty="0" smtClean="0">
                  <a:solidFill>
                    <a:srgbClr val="FF9900"/>
                  </a:solidFill>
                  <a:latin typeface="+mn-lt"/>
                </a:rPr>
                <a:t>of the 2</a:t>
              </a:r>
              <a:r>
                <a:rPr lang="en-US" sz="800" baseline="30000" dirty="0" smtClean="0">
                  <a:solidFill>
                    <a:srgbClr val="FF9900"/>
                  </a:solidFill>
                  <a:latin typeface="+mn-lt"/>
                </a:rPr>
                <a:t>nd</a:t>
              </a:r>
              <a:r>
                <a:rPr lang="en-US" sz="800" dirty="0" smtClean="0">
                  <a:solidFill>
                    <a:srgbClr val="FF9900"/>
                  </a:solidFill>
                  <a:latin typeface="+mn-lt"/>
                </a:rPr>
                <a:t> PA (#2)</a:t>
              </a:r>
              <a:endParaRPr lang="en-US" sz="800" dirty="0">
                <a:solidFill>
                  <a:srgbClr val="FF9900"/>
                </a:solidFill>
                <a:latin typeface="+mn-lt"/>
              </a:endParaRPr>
            </a:p>
          </p:txBody>
        </p:sp>
        <p:cxnSp>
          <p:nvCxnSpPr>
            <p:cNvPr id="91" name="Straight Connector 7"/>
            <p:cNvCxnSpPr>
              <a:cxnSpLocks noChangeShapeType="1"/>
            </p:cNvCxnSpPr>
            <p:nvPr/>
          </p:nvCxnSpPr>
          <p:spPr bwMode="auto">
            <a:xfrm rot="5400000" flipH="1" flipV="1">
              <a:off x="5336232" y="2059633"/>
              <a:ext cx="757536" cy="0"/>
            </a:xfrm>
            <a:prstGeom prst="line">
              <a:avLst/>
            </a:prstGeom>
            <a:noFill/>
            <a:ln w="12700" algn="ctr">
              <a:solidFill>
                <a:srgbClr val="FF0000"/>
              </a:solidFill>
              <a:round/>
              <a:headEnd/>
              <a:tailEnd type="triangle"/>
            </a:ln>
          </p:spPr>
        </p:cxnSp>
        <p:sp>
          <p:nvSpPr>
            <p:cNvPr id="92" name="TextBox 10"/>
            <p:cNvSpPr txBox="1">
              <a:spLocks noChangeArrowheads="1"/>
            </p:cNvSpPr>
            <p:nvPr/>
          </p:nvSpPr>
          <p:spPr bwMode="auto">
            <a:xfrm>
              <a:off x="5145040" y="1219200"/>
              <a:ext cx="1176499" cy="461665"/>
            </a:xfrm>
            <a:prstGeom prst="rect">
              <a:avLst/>
            </a:prstGeom>
            <a:noFill/>
            <a:ln w="9525">
              <a:noFill/>
              <a:miter lim="800000"/>
              <a:headEnd/>
              <a:tailEnd/>
            </a:ln>
          </p:spPr>
          <p:txBody>
            <a:bodyPr wrap="square">
              <a:spAutoFit/>
            </a:bodyPr>
            <a:lstStyle/>
            <a:p>
              <a:pPr algn="ctr"/>
              <a:r>
                <a:rPr lang="en-US" sz="800" dirty="0" smtClean="0">
                  <a:solidFill>
                    <a:srgbClr val="FF0000"/>
                  </a:solidFill>
                  <a:latin typeface="+mn-lt"/>
                </a:rPr>
                <a:t>30</a:t>
              </a:r>
              <a:r>
                <a:rPr lang="en-US" sz="800" baseline="30000" dirty="0" smtClean="0">
                  <a:solidFill>
                    <a:srgbClr val="FF0000"/>
                  </a:solidFill>
                  <a:latin typeface="+mn-lt"/>
                </a:rPr>
                <a:t>0h</a:t>
              </a:r>
              <a:r>
                <a:rPr lang="en-US" sz="800" dirty="0" smtClean="0">
                  <a:solidFill>
                    <a:srgbClr val="FF0000"/>
                  </a:solidFill>
                  <a:latin typeface="+mn-lt"/>
                </a:rPr>
                <a:t> April</a:t>
              </a:r>
            </a:p>
            <a:p>
              <a:pPr algn="ctr"/>
              <a:r>
                <a:rPr lang="en-US" sz="800" dirty="0" smtClean="0">
                  <a:solidFill>
                    <a:srgbClr val="FF0000"/>
                  </a:solidFill>
                  <a:latin typeface="+mn-lt"/>
                </a:rPr>
                <a:t>Decision for the Series order</a:t>
              </a:r>
              <a:endParaRPr lang="en-US" sz="800" dirty="0">
                <a:solidFill>
                  <a:srgbClr val="FF0000"/>
                </a:solidFill>
                <a:latin typeface="+mn-lt"/>
              </a:endParaRPr>
            </a:p>
          </p:txBody>
        </p:sp>
        <p:cxnSp>
          <p:nvCxnSpPr>
            <p:cNvPr id="93" name="Straight Connector 7"/>
            <p:cNvCxnSpPr>
              <a:cxnSpLocks noChangeShapeType="1"/>
            </p:cNvCxnSpPr>
            <p:nvPr/>
          </p:nvCxnSpPr>
          <p:spPr bwMode="auto">
            <a:xfrm rot="5400000" flipH="1" flipV="1">
              <a:off x="7990667" y="2197824"/>
              <a:ext cx="474667" cy="0"/>
            </a:xfrm>
            <a:prstGeom prst="line">
              <a:avLst/>
            </a:prstGeom>
            <a:noFill/>
            <a:ln w="12700" algn="ctr">
              <a:solidFill>
                <a:srgbClr val="FF0000"/>
              </a:solidFill>
              <a:round/>
              <a:headEnd/>
              <a:tailEnd type="triangle"/>
            </a:ln>
          </p:spPr>
        </p:cxnSp>
        <p:sp>
          <p:nvSpPr>
            <p:cNvPr id="94" name="TextBox 10"/>
            <p:cNvSpPr txBox="1">
              <a:spLocks noChangeArrowheads="1"/>
            </p:cNvSpPr>
            <p:nvPr/>
          </p:nvSpPr>
          <p:spPr bwMode="auto">
            <a:xfrm>
              <a:off x="7372889" y="1112706"/>
              <a:ext cx="1713424" cy="584775"/>
            </a:xfrm>
            <a:prstGeom prst="rect">
              <a:avLst/>
            </a:prstGeom>
            <a:noFill/>
            <a:ln w="9525">
              <a:noFill/>
              <a:miter lim="800000"/>
              <a:headEnd/>
              <a:tailEnd/>
            </a:ln>
          </p:spPr>
          <p:txBody>
            <a:bodyPr wrap="square">
              <a:spAutoFit/>
            </a:bodyPr>
            <a:lstStyle/>
            <a:p>
              <a:pPr algn="ctr"/>
              <a:r>
                <a:rPr lang="en-US" sz="800" dirty="0" smtClean="0">
                  <a:solidFill>
                    <a:srgbClr val="FF0000"/>
                  </a:solidFill>
                  <a:latin typeface="+mn-lt"/>
                </a:rPr>
                <a:t>31</a:t>
              </a:r>
              <a:r>
                <a:rPr lang="en-US" sz="800" baseline="30000" dirty="0" smtClean="0">
                  <a:solidFill>
                    <a:srgbClr val="FF0000"/>
                  </a:solidFill>
                  <a:latin typeface="+mn-lt"/>
                </a:rPr>
                <a:t>th</a:t>
              </a:r>
              <a:r>
                <a:rPr lang="en-US" sz="800" dirty="0" smtClean="0">
                  <a:solidFill>
                    <a:srgbClr val="FF0000"/>
                  </a:solidFill>
                  <a:latin typeface="+mn-lt"/>
                </a:rPr>
                <a:t> March</a:t>
              </a:r>
            </a:p>
            <a:p>
              <a:pPr algn="ctr"/>
              <a:r>
                <a:rPr lang="en-US" sz="800" dirty="0" smtClean="0">
                  <a:solidFill>
                    <a:srgbClr val="FF0000"/>
                  </a:solidFill>
                  <a:latin typeface="+mn-lt"/>
                </a:rPr>
                <a:t>CERN Site Acceptance Tests of the last Series </a:t>
              </a:r>
            </a:p>
            <a:p>
              <a:pPr algn="ctr"/>
              <a:r>
                <a:rPr lang="en-US" sz="800" dirty="0" smtClean="0">
                  <a:solidFill>
                    <a:srgbClr val="FF0000"/>
                  </a:solidFill>
                  <a:latin typeface="+mn-lt"/>
                </a:rPr>
                <a:t>PA (#9)</a:t>
              </a:r>
              <a:endParaRPr lang="en-US" sz="800" dirty="0">
                <a:solidFill>
                  <a:srgbClr val="FF0000"/>
                </a:solidFill>
                <a:latin typeface="+mn-lt"/>
              </a:endParaRPr>
            </a:p>
          </p:txBody>
        </p:sp>
        <p:cxnSp>
          <p:nvCxnSpPr>
            <p:cNvPr id="95" name="Straight Connector 7"/>
            <p:cNvCxnSpPr>
              <a:cxnSpLocks noChangeShapeType="1"/>
            </p:cNvCxnSpPr>
            <p:nvPr/>
          </p:nvCxnSpPr>
          <p:spPr bwMode="auto">
            <a:xfrm rot="5400000">
              <a:off x="2381160" y="2257356"/>
              <a:ext cx="228600" cy="0"/>
            </a:xfrm>
            <a:prstGeom prst="line">
              <a:avLst/>
            </a:prstGeom>
            <a:noFill/>
            <a:ln w="12700" algn="ctr">
              <a:solidFill>
                <a:srgbClr val="00B0F0"/>
              </a:solidFill>
              <a:round/>
              <a:headEnd/>
              <a:tailEnd/>
            </a:ln>
          </p:spPr>
        </p:cxnSp>
        <p:sp>
          <p:nvSpPr>
            <p:cNvPr id="96" name="TextBox 10"/>
            <p:cNvSpPr txBox="1">
              <a:spLocks noChangeArrowheads="1"/>
            </p:cNvSpPr>
            <p:nvPr/>
          </p:nvSpPr>
          <p:spPr bwMode="auto">
            <a:xfrm>
              <a:off x="7427889" y="2743200"/>
              <a:ext cx="1716111" cy="400110"/>
            </a:xfrm>
            <a:prstGeom prst="rect">
              <a:avLst/>
            </a:prstGeom>
            <a:noFill/>
            <a:ln w="9525">
              <a:noFill/>
              <a:miter lim="800000"/>
              <a:headEnd/>
              <a:tailEnd/>
            </a:ln>
          </p:spPr>
          <p:txBody>
            <a:bodyPr wrap="square">
              <a:spAutoFit/>
            </a:bodyPr>
            <a:lstStyle/>
            <a:p>
              <a:pPr algn="ctr"/>
              <a:r>
                <a:rPr lang="en-US" sz="1000" dirty="0" smtClean="0">
                  <a:solidFill>
                    <a:srgbClr val="0070C0"/>
                  </a:solidFill>
                  <a:latin typeface="+mn-lt"/>
                </a:rPr>
                <a:t>New IOT power plant</a:t>
              </a:r>
            </a:p>
            <a:p>
              <a:pPr algn="ctr"/>
              <a:r>
                <a:rPr lang="en-US" sz="1000" dirty="0" smtClean="0">
                  <a:solidFill>
                    <a:srgbClr val="0070C0"/>
                  </a:solidFill>
                  <a:latin typeface="+mn-lt"/>
                </a:rPr>
                <a:t>Draft time table</a:t>
              </a:r>
            </a:p>
          </p:txBody>
        </p:sp>
        <p:cxnSp>
          <p:nvCxnSpPr>
            <p:cNvPr id="97" name="Straight Connector 7"/>
            <p:cNvCxnSpPr>
              <a:cxnSpLocks noChangeShapeType="1"/>
            </p:cNvCxnSpPr>
            <p:nvPr/>
          </p:nvCxnSpPr>
          <p:spPr bwMode="auto">
            <a:xfrm rot="5400000">
              <a:off x="7886699" y="2247900"/>
              <a:ext cx="228600" cy="0"/>
            </a:xfrm>
            <a:prstGeom prst="line">
              <a:avLst/>
            </a:prstGeom>
            <a:noFill/>
            <a:ln w="12700" algn="ctr">
              <a:solidFill>
                <a:srgbClr val="00B0F0"/>
              </a:solidFill>
              <a:round/>
              <a:headEnd/>
              <a:tailEnd/>
            </a:ln>
          </p:spPr>
        </p:cxnSp>
        <p:cxnSp>
          <p:nvCxnSpPr>
            <p:cNvPr id="98" name="Straight Connector 7"/>
            <p:cNvCxnSpPr>
              <a:cxnSpLocks noChangeShapeType="1"/>
            </p:cNvCxnSpPr>
            <p:nvPr/>
          </p:nvCxnSpPr>
          <p:spPr bwMode="auto">
            <a:xfrm rot="5400000">
              <a:off x="8343899" y="2247900"/>
              <a:ext cx="228600" cy="0"/>
            </a:xfrm>
            <a:prstGeom prst="line">
              <a:avLst/>
            </a:prstGeom>
            <a:noFill/>
            <a:ln w="12700" algn="ctr">
              <a:solidFill>
                <a:srgbClr val="00B0F0"/>
              </a:solidFill>
              <a:round/>
              <a:headEnd/>
              <a:tailEnd/>
            </a:ln>
          </p:spPr>
        </p:cxnSp>
        <p:cxnSp>
          <p:nvCxnSpPr>
            <p:cNvPr id="99" name="Straight Connector 7"/>
            <p:cNvCxnSpPr>
              <a:cxnSpLocks noChangeShapeType="1"/>
              <a:endCxn id="100" idx="0"/>
            </p:cNvCxnSpPr>
            <p:nvPr/>
          </p:nvCxnSpPr>
          <p:spPr bwMode="auto">
            <a:xfrm rot="5400000">
              <a:off x="1866903" y="2319635"/>
              <a:ext cx="533399" cy="1"/>
            </a:xfrm>
            <a:prstGeom prst="line">
              <a:avLst/>
            </a:prstGeom>
            <a:noFill/>
            <a:ln w="12700" algn="ctr">
              <a:solidFill>
                <a:srgbClr val="FF9900"/>
              </a:solidFill>
              <a:round/>
              <a:headEnd/>
              <a:tailEnd type="triangle"/>
            </a:ln>
          </p:spPr>
        </p:cxnSp>
        <p:sp>
          <p:nvSpPr>
            <p:cNvPr id="100" name="TextBox 10"/>
            <p:cNvSpPr txBox="1">
              <a:spLocks noChangeArrowheads="1"/>
            </p:cNvSpPr>
            <p:nvPr/>
          </p:nvSpPr>
          <p:spPr bwMode="auto">
            <a:xfrm>
              <a:off x="1676401" y="2586335"/>
              <a:ext cx="914400" cy="461665"/>
            </a:xfrm>
            <a:prstGeom prst="rect">
              <a:avLst/>
            </a:prstGeom>
            <a:noFill/>
            <a:ln w="9525">
              <a:noFill/>
              <a:miter lim="800000"/>
              <a:headEnd/>
              <a:tailEnd/>
            </a:ln>
          </p:spPr>
          <p:txBody>
            <a:bodyPr wrap="square">
              <a:spAutoFit/>
            </a:bodyPr>
            <a:lstStyle/>
            <a:p>
              <a:pPr algn="ctr"/>
              <a:r>
                <a:rPr lang="en-US" sz="800" dirty="0" smtClean="0">
                  <a:solidFill>
                    <a:srgbClr val="FF9900"/>
                  </a:solidFill>
                  <a:latin typeface="+mj-lt"/>
                </a:rPr>
                <a:t>15th January</a:t>
              </a:r>
            </a:p>
            <a:p>
              <a:pPr algn="ctr"/>
              <a:r>
                <a:rPr lang="en-US" sz="800" dirty="0" smtClean="0">
                  <a:solidFill>
                    <a:srgbClr val="FF9900"/>
                  </a:solidFill>
                  <a:latin typeface="+mj-lt"/>
                </a:rPr>
                <a:t>Company selected</a:t>
              </a:r>
              <a:endParaRPr lang="en-US" sz="800" dirty="0">
                <a:solidFill>
                  <a:srgbClr val="FF9900"/>
                </a:solidFill>
                <a:latin typeface="+mj-lt"/>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RF equipment review</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21</a:t>
            </a:fld>
            <a:endParaRPr lang="en-GB"/>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noAutofit/>
          </a:bodyPr>
          <a:lstStyle/>
          <a:p>
            <a:r>
              <a:rPr lang="en-GB" sz="2600" dirty="0" smtClean="0"/>
              <a:t>The status of the RF equipment in the LHC injector chain has been reviewed.</a:t>
            </a:r>
          </a:p>
          <a:p>
            <a:r>
              <a:rPr lang="en-GB" sz="2600" dirty="0" smtClean="0"/>
              <a:t>No “major” risks were identified.</a:t>
            </a:r>
          </a:p>
          <a:p>
            <a:r>
              <a:rPr lang="en-GB" sz="2600" dirty="0" smtClean="0"/>
              <a:t>Main issues presently known and addressed:</a:t>
            </a:r>
          </a:p>
          <a:p>
            <a:pPr lvl="1">
              <a:buNone/>
            </a:pPr>
            <a:r>
              <a:rPr lang="en-GB" sz="2600" dirty="0" smtClean="0"/>
              <a:t>	PSB C04 power limit, RS2012CL lifetime, tomoscope, PS RF bypasses, C10 tuning supply &amp; control electronics, SPS TWC800 LL &amp; HP upgrade.</a:t>
            </a:r>
          </a:p>
          <a:p>
            <a:r>
              <a:rPr lang="en-GB" sz="2600" dirty="0" smtClean="0"/>
              <a:t>Upgrade scenarios have to be studied in more detail (PSB</a:t>
            </a:r>
            <a:r>
              <a:rPr lang="en-GB" sz="2600" dirty="0" smtClean="0">
                <a:cs typeface="Arial"/>
              </a:rPr>
              <a:t>→ 2 GeV, SPS # of TWC200 cavities, power upgrade ...).</a:t>
            </a:r>
          </a:p>
          <a:p>
            <a:r>
              <a:rPr lang="en-GB" sz="2600" dirty="0" smtClean="0">
                <a:cs typeface="Arial"/>
              </a:rPr>
              <a:t>After two “short” shutdowns in a row, expect larger failure rates!</a:t>
            </a:r>
            <a:endParaRPr lang="en-GB" sz="26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effectLst/>
        </p:spPr>
        <p:txBody>
          <a:bodyPr/>
          <a:lstStyle/>
          <a:p>
            <a:r>
              <a:rPr lang="en-US" dirty="0" smtClean="0"/>
              <a:t>PSB RF systems   (for each ring)</a:t>
            </a:r>
            <a:endParaRPr lang="en-GB" sz="3200" dirty="0"/>
          </a:p>
        </p:txBody>
      </p:sp>
      <p:sp>
        <p:nvSpPr>
          <p:cNvPr id="10" name="Footer Placeholder 9"/>
          <p:cNvSpPr>
            <a:spLocks noGrp="1"/>
          </p:cNvSpPr>
          <p:nvPr>
            <p:ph type="ftr" sz="quarter" idx="11"/>
          </p:nvPr>
        </p:nvSpPr>
        <p:spPr/>
        <p:txBody>
          <a:bodyPr/>
          <a:lstStyle/>
          <a:p>
            <a:r>
              <a:rPr kumimoji="0" lang="en-GB" smtClean="0"/>
              <a:t>IEFC Workshop, 10-12 Feb. 2010    -     RF issues    -     E. Jensen</a:t>
            </a:r>
            <a:endParaRPr kumimoji="0" lang="en-US" dirty="0"/>
          </a:p>
        </p:txBody>
      </p:sp>
      <p:sp>
        <p:nvSpPr>
          <p:cNvPr id="6" name="Slide Number Placeholder 5"/>
          <p:cNvSpPr>
            <a:spLocks noGrp="1"/>
          </p:cNvSpPr>
          <p:nvPr>
            <p:ph type="sldNum" sz="quarter" idx="12"/>
          </p:nvPr>
        </p:nvSpPr>
        <p:spPr/>
        <p:txBody>
          <a:bodyPr/>
          <a:lstStyle/>
          <a:p>
            <a:fld id="{1AD93096-5B34-4342-9326-69289CEAE4C2}" type="slidenum">
              <a:rPr kumimoji="0" lang="en-US" smtClean="0"/>
              <a:pPr/>
              <a:t>3</a:t>
            </a:fld>
            <a:endParaRPr kumimoji="0" lang="en-US" dirty="0"/>
          </a:p>
        </p:txBody>
      </p:sp>
      <p:graphicFrame>
        <p:nvGraphicFramePr>
          <p:cNvPr id="8" name="Content Placeholder 7"/>
          <p:cNvGraphicFramePr>
            <a:graphicFrameLocks noGrp="1"/>
          </p:cNvGraphicFramePr>
          <p:nvPr>
            <p:ph idx="4294967295"/>
          </p:nvPr>
        </p:nvGraphicFramePr>
        <p:xfrm>
          <a:off x="541524" y="1784350"/>
          <a:ext cx="8173881" cy="1899920"/>
        </p:xfrm>
        <a:graphic>
          <a:graphicData uri="http://schemas.openxmlformats.org/drawingml/2006/table">
            <a:tbl>
              <a:tblPr firstRow="1" bandRow="1">
                <a:effectLst/>
                <a:tableStyleId>{5C22544A-7EE6-4342-B048-85BDC9FD1C3A}</a:tableStyleId>
              </a:tblPr>
              <a:tblGrid>
                <a:gridCol w="867870"/>
                <a:gridCol w="1342432"/>
                <a:gridCol w="1485975"/>
                <a:gridCol w="1577691"/>
                <a:gridCol w="2899913"/>
              </a:tblGrid>
              <a:tr h="370840">
                <a:tc>
                  <a:txBody>
                    <a:bodyPr/>
                    <a:lstStyle/>
                    <a:p>
                      <a:pPr algn="ctr"/>
                      <a:r>
                        <a:rPr lang="en-GB" sz="1600" dirty="0" smtClean="0"/>
                        <a:t>Name</a:t>
                      </a:r>
                      <a:endParaRPr lang="en-GB" sz="1600" dirty="0"/>
                    </a:p>
                  </a:txBody>
                  <a:tcPr marL="92231" marR="92231">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sz="1600" dirty="0" smtClean="0"/>
                        <a:t>harmonic </a:t>
                      </a:r>
                      <a:r>
                        <a:rPr lang="en-GB" sz="1600" i="1" dirty="0" smtClean="0"/>
                        <a:t>h</a:t>
                      </a:r>
                      <a:endParaRPr lang="en-GB" sz="1600" i="1"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600" i="1" dirty="0" smtClean="0"/>
                        <a:t>f</a:t>
                      </a:r>
                      <a:r>
                        <a:rPr lang="en-GB" sz="1600" dirty="0" smtClean="0"/>
                        <a:t> range [MHz]</a:t>
                      </a:r>
                      <a:endParaRPr lang="en-GB" sz="1600"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600" dirty="0" smtClean="0"/>
                        <a:t>peak</a:t>
                      </a:r>
                      <a:r>
                        <a:rPr lang="en-GB" sz="1600" baseline="0" dirty="0" smtClean="0"/>
                        <a:t> voltage</a:t>
                      </a:r>
                      <a:endParaRPr lang="en-GB" sz="1600"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600" dirty="0" smtClean="0"/>
                        <a:t>remarks:</a:t>
                      </a:r>
                      <a:endParaRPr lang="en-GB" sz="1600" dirty="0"/>
                    </a:p>
                  </a:txBody>
                  <a:tcPr marL="92231" marR="92231">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r>
              <a:tr h="370840">
                <a:tc>
                  <a:txBody>
                    <a:bodyPr/>
                    <a:lstStyle/>
                    <a:p>
                      <a:r>
                        <a:rPr lang="en-GB" sz="1600" dirty="0" smtClean="0"/>
                        <a:t>C02</a:t>
                      </a:r>
                      <a:endParaRPr lang="en-GB" sz="1600" dirty="0"/>
                    </a:p>
                  </a:txBody>
                  <a:tcPr marL="92231" marR="92231">
                    <a:lnL w="38100" cap="flat" cmpd="sng" algn="ctr">
                      <a:solidFill>
                        <a:schemeClr val="tx1"/>
                      </a:solidFill>
                      <a:prstDash val="solid"/>
                      <a:round/>
                      <a:headEnd type="none" w="med" len="med"/>
                      <a:tailEnd type="none" w="med" len="med"/>
                    </a:lnL>
                  </a:tcPr>
                </a:tc>
                <a:tc>
                  <a:txBody>
                    <a:bodyPr/>
                    <a:lstStyle/>
                    <a:p>
                      <a:pPr algn="ctr"/>
                      <a:r>
                        <a:rPr lang="en-GB" sz="1600" dirty="0" smtClean="0"/>
                        <a:t>1</a:t>
                      </a:r>
                      <a:endParaRPr lang="en-GB" sz="1600" dirty="0"/>
                    </a:p>
                  </a:txBody>
                  <a:tcPr marL="92231" marR="92231"/>
                </a:tc>
                <a:tc>
                  <a:txBody>
                    <a:bodyPr/>
                    <a:lstStyle/>
                    <a:p>
                      <a:pPr algn="ctr"/>
                      <a:r>
                        <a:rPr lang="en-GB" sz="1600" dirty="0" smtClean="0"/>
                        <a:t>0.6 … 1.8</a:t>
                      </a:r>
                      <a:endParaRPr lang="en-GB" sz="1600" dirty="0"/>
                    </a:p>
                  </a:txBody>
                  <a:tcPr marL="92231" marR="92231"/>
                </a:tc>
                <a:tc>
                  <a:txBody>
                    <a:bodyPr/>
                    <a:lstStyle/>
                    <a:p>
                      <a:pPr algn="ctr"/>
                      <a:r>
                        <a:rPr lang="en-GB" sz="1600" dirty="0" smtClean="0"/>
                        <a:t>8 kV</a:t>
                      </a:r>
                      <a:endParaRPr lang="en-GB" sz="1600" dirty="0"/>
                    </a:p>
                  </a:txBody>
                  <a:tcPr marL="92231" marR="92231"/>
                </a:tc>
                <a:tc>
                  <a:txBody>
                    <a:bodyPr/>
                    <a:lstStyle/>
                    <a:p>
                      <a:pPr algn="ctr"/>
                      <a:r>
                        <a:rPr lang="en-GB" sz="1600" dirty="0" smtClean="0"/>
                        <a:t>acceleration</a:t>
                      </a:r>
                      <a:endParaRPr lang="en-GB" sz="1600" dirty="0"/>
                    </a:p>
                  </a:txBody>
                  <a:tcPr marL="92231" marR="92231">
                    <a:lnR w="38100" cap="flat" cmpd="sng" algn="ctr">
                      <a:solidFill>
                        <a:schemeClr val="tx1"/>
                      </a:solidFill>
                      <a:prstDash val="solid"/>
                      <a:round/>
                      <a:headEnd type="none" w="med" len="med"/>
                      <a:tailEnd type="none" w="med" len="med"/>
                    </a:lnR>
                  </a:tcPr>
                </a:tc>
              </a:tr>
              <a:tr h="370840">
                <a:tc>
                  <a:txBody>
                    <a:bodyPr/>
                    <a:lstStyle/>
                    <a:p>
                      <a:r>
                        <a:rPr lang="en-GB" sz="1600" dirty="0" smtClean="0"/>
                        <a:t>C04</a:t>
                      </a:r>
                      <a:endParaRPr lang="en-GB" sz="1600" dirty="0"/>
                    </a:p>
                  </a:txBody>
                  <a:tcPr marL="92231" marR="92231">
                    <a:lnL w="38100" cap="flat" cmpd="sng" algn="ctr">
                      <a:solidFill>
                        <a:schemeClr val="tx1"/>
                      </a:solidFill>
                      <a:prstDash val="solid"/>
                      <a:round/>
                      <a:headEnd type="none" w="med" len="med"/>
                      <a:tailEnd type="none" w="med" len="med"/>
                    </a:lnL>
                  </a:tcPr>
                </a:tc>
                <a:tc>
                  <a:txBody>
                    <a:bodyPr/>
                    <a:lstStyle/>
                    <a:p>
                      <a:pPr algn="ctr"/>
                      <a:r>
                        <a:rPr lang="en-GB" sz="1600" dirty="0" smtClean="0"/>
                        <a:t>2</a:t>
                      </a:r>
                      <a:endParaRPr lang="en-GB" sz="1600" dirty="0"/>
                    </a:p>
                  </a:txBody>
                  <a:tcPr marL="92231" marR="92231"/>
                </a:tc>
                <a:tc>
                  <a:txBody>
                    <a:bodyPr/>
                    <a:lstStyle/>
                    <a:p>
                      <a:pPr algn="ctr"/>
                      <a:r>
                        <a:rPr lang="en-GB" sz="1600" dirty="0" smtClean="0"/>
                        <a:t>1.2 … 3.9</a:t>
                      </a:r>
                      <a:endParaRPr lang="en-GB" sz="1600" dirty="0"/>
                    </a:p>
                  </a:txBody>
                  <a:tcPr marL="92231" marR="92231"/>
                </a:tc>
                <a:tc>
                  <a:txBody>
                    <a:bodyPr/>
                    <a:lstStyle/>
                    <a:p>
                      <a:pPr algn="ctr"/>
                      <a:r>
                        <a:rPr lang="en-GB" sz="1600" baseline="0" dirty="0" smtClean="0"/>
                        <a:t>8</a:t>
                      </a:r>
                      <a:r>
                        <a:rPr lang="en-GB" sz="1600" dirty="0" smtClean="0"/>
                        <a:t> kV</a:t>
                      </a:r>
                      <a:endParaRPr lang="en-GB" sz="1600" dirty="0"/>
                    </a:p>
                  </a:txBody>
                  <a:tcPr marL="92231" marR="92231"/>
                </a:tc>
                <a:tc>
                  <a:txBody>
                    <a:bodyPr/>
                    <a:lstStyle/>
                    <a:p>
                      <a:pPr algn="ctr"/>
                      <a:r>
                        <a:rPr lang="en-GB" sz="1600" dirty="0" smtClean="0"/>
                        <a:t>acceleration, bunch shaping</a:t>
                      </a:r>
                      <a:endParaRPr lang="en-GB" sz="1600" dirty="0"/>
                    </a:p>
                  </a:txBody>
                  <a:tcPr marL="92231" marR="92231">
                    <a:lnR w="38100" cap="flat" cmpd="sng" algn="ctr">
                      <a:solidFill>
                        <a:schemeClr val="tx1"/>
                      </a:solidFill>
                      <a:prstDash val="solid"/>
                      <a:round/>
                      <a:headEnd type="none" w="med" len="med"/>
                      <a:tailEnd type="none" w="med" len="med"/>
                    </a:lnR>
                  </a:tcPr>
                </a:tc>
              </a:tr>
              <a:tr h="370840">
                <a:tc>
                  <a:txBody>
                    <a:bodyPr/>
                    <a:lstStyle/>
                    <a:p>
                      <a:r>
                        <a:rPr lang="en-GB" sz="1600" dirty="0" smtClean="0"/>
                        <a:t>C16</a:t>
                      </a:r>
                      <a:endParaRPr lang="en-GB" sz="1600" dirty="0"/>
                    </a:p>
                  </a:txBody>
                  <a:tcPr marL="92231" marR="92231">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dirty="0" smtClean="0"/>
                        <a:t>8, 9</a:t>
                      </a:r>
                      <a:endParaRPr lang="en-GB" sz="1600" dirty="0"/>
                    </a:p>
                  </a:txBody>
                  <a:tcPr marL="92231" marR="92231">
                    <a:lnB w="38100" cap="flat" cmpd="sng" algn="ctr">
                      <a:solidFill>
                        <a:schemeClr val="tx1"/>
                      </a:solidFill>
                      <a:prstDash val="solid"/>
                      <a:round/>
                      <a:headEnd type="none" w="med" len="med"/>
                      <a:tailEnd type="none" w="med" len="med"/>
                    </a:lnB>
                  </a:tcPr>
                </a:tc>
                <a:tc>
                  <a:txBody>
                    <a:bodyPr/>
                    <a:lstStyle/>
                    <a:p>
                      <a:pPr algn="ctr"/>
                      <a:r>
                        <a:rPr lang="en-GB" sz="1600" dirty="0" smtClean="0"/>
                        <a:t>6 … 17</a:t>
                      </a:r>
                      <a:endParaRPr lang="en-GB" sz="1600" dirty="0"/>
                    </a:p>
                  </a:txBody>
                  <a:tcPr marL="92231" marR="92231">
                    <a:lnB w="38100" cap="flat" cmpd="sng" algn="ctr">
                      <a:solidFill>
                        <a:schemeClr val="tx1"/>
                      </a:solidFill>
                      <a:prstDash val="solid"/>
                      <a:round/>
                      <a:headEnd type="none" w="med" len="med"/>
                      <a:tailEnd type="none" w="med" len="med"/>
                    </a:lnB>
                  </a:tcPr>
                </a:tc>
                <a:tc>
                  <a:txBody>
                    <a:bodyPr/>
                    <a:lstStyle/>
                    <a:p>
                      <a:pPr algn="ctr"/>
                      <a:r>
                        <a:rPr lang="en-GB" sz="1600" dirty="0" smtClean="0"/>
                        <a:t>6 kV</a:t>
                      </a:r>
                      <a:endParaRPr lang="en-GB" sz="1600" dirty="0"/>
                    </a:p>
                  </a:txBody>
                  <a:tcPr marL="92231" marR="92231">
                    <a:lnB w="38100" cap="flat" cmpd="sng" algn="ctr">
                      <a:solidFill>
                        <a:schemeClr val="tx1"/>
                      </a:solidFill>
                      <a:prstDash val="solid"/>
                      <a:round/>
                      <a:headEnd type="none" w="med" len="med"/>
                      <a:tailEnd type="none" w="med" len="med"/>
                    </a:lnB>
                  </a:tcPr>
                </a:tc>
                <a:tc>
                  <a:txBody>
                    <a:bodyPr/>
                    <a:lstStyle/>
                    <a:p>
                      <a:pPr algn="ctr"/>
                      <a:r>
                        <a:rPr lang="en-US" sz="1600" dirty="0" smtClean="0">
                          <a:latin typeface="+mn-lt"/>
                          <a:ea typeface="Times New Roman"/>
                          <a:cs typeface="Times New Roman"/>
                        </a:rPr>
                        <a:t>controlled long. BU</a:t>
                      </a:r>
                      <a:endParaRPr lang="en-GB" sz="1600" dirty="0"/>
                    </a:p>
                  </a:txBody>
                  <a:tcPr marL="92231" marR="92231">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571472" y="6017403"/>
            <a:ext cx="6546279" cy="307777"/>
          </a:xfrm>
          <a:prstGeom prst="rect">
            <a:avLst/>
          </a:prstGeom>
          <a:noFill/>
        </p:spPr>
        <p:txBody>
          <a:bodyPr wrap="none" rtlCol="0">
            <a:spAutoFit/>
          </a:bodyPr>
          <a:lstStyle/>
          <a:p>
            <a:r>
              <a:rPr lang="en-GB" dirty="0" smtClean="0">
                <a:latin typeface="+mn-lt"/>
              </a:rPr>
              <a:t>Krusche, Paoluzzi: http://cern.ch/AccelConf/e98/PAPERS/TUP03H.PDF</a:t>
            </a:r>
            <a:endParaRPr lang="en-GB" dirty="0">
              <a:latin typeface="+mn-lt"/>
            </a:endParaRPr>
          </a:p>
        </p:txBody>
      </p:sp>
      <p:sp>
        <p:nvSpPr>
          <p:cNvPr id="11" name="TextBox 10"/>
          <p:cNvSpPr txBox="1"/>
          <p:nvPr/>
        </p:nvSpPr>
        <p:spPr>
          <a:xfrm>
            <a:off x="541525" y="3798332"/>
            <a:ext cx="2372188" cy="338554"/>
          </a:xfrm>
          <a:prstGeom prst="rect">
            <a:avLst/>
          </a:prstGeom>
          <a:noFill/>
        </p:spPr>
        <p:txBody>
          <a:bodyPr wrap="none" rtlCol="0">
            <a:spAutoFit/>
          </a:bodyPr>
          <a:lstStyle/>
          <a:p>
            <a:r>
              <a:rPr lang="en-GB" sz="1600" dirty="0" smtClean="0">
                <a:latin typeface="+mn-lt"/>
              </a:rPr>
              <a:t>+ transverse damper</a:t>
            </a:r>
            <a:endParaRPr lang="en-GB" sz="1600" dirty="0">
              <a:latin typeface="+mn-lt"/>
            </a:endParaRPr>
          </a:p>
        </p:txBody>
      </p:sp>
      <p:sp>
        <p:nvSpPr>
          <p:cNvPr id="12" name="Date Placeholder 11"/>
          <p:cNvSpPr>
            <a:spLocks noGrp="1"/>
          </p:cNvSpPr>
          <p:nvPr>
            <p:ph type="dt" sz="half" idx="10"/>
          </p:nvPr>
        </p:nvSpPr>
        <p:spPr/>
        <p:txBody>
          <a:bodyPr/>
          <a:lstStyle/>
          <a:p>
            <a:r>
              <a:rPr lang="en-US" smtClean="0"/>
              <a:t>10/2/10</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Lifetime RS 2012 CL</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4</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normAutofit/>
          </a:bodyPr>
          <a:lstStyle/>
          <a:p>
            <a:r>
              <a:rPr lang="en-GB" sz="1600" dirty="0" smtClean="0"/>
              <a:t>A total of 12 RS2012 are used in the PSB, 8 in the C04, 4 in the C16.</a:t>
            </a:r>
          </a:p>
          <a:p>
            <a:r>
              <a:rPr lang="en-GB" sz="1600" dirty="0" smtClean="0"/>
              <a:t>We have a stock of (old) Siemens tubes, but for a number of years, Thales rebuilds them.</a:t>
            </a:r>
          </a:p>
          <a:p>
            <a:r>
              <a:rPr lang="en-GB" sz="1600" dirty="0" smtClean="0"/>
              <a:t>The first two tubes by Thales showed a lifetime of only 15 kh, whereas the typical lifetime before was 30 kh.</a:t>
            </a:r>
          </a:p>
          <a:p>
            <a:r>
              <a:rPr lang="en-GB" sz="1600" dirty="0" smtClean="0"/>
              <a:t>It is too early to call this an issue (not enough statistics), but we survey it and are in touch with Thales to straighten this out. M. Haase is reviving the PSB tubes test-stand. I expect this to become a </a:t>
            </a:r>
            <a:r>
              <a:rPr lang="en-GB" sz="1600" b="1" dirty="0" smtClean="0"/>
              <a:t>non-issue</a:t>
            </a:r>
            <a:r>
              <a:rPr lang="en-GB" sz="1600" dirty="0" smtClean="0"/>
              <a:t>.</a:t>
            </a:r>
            <a:endParaRPr lang="en-GB" sz="1600" dirty="0"/>
          </a:p>
        </p:txBody>
      </p:sp>
      <p:graphicFrame>
        <p:nvGraphicFramePr>
          <p:cNvPr id="7" name="Table 6"/>
          <p:cNvGraphicFramePr>
            <a:graphicFrameLocks noGrp="1"/>
          </p:cNvGraphicFramePr>
          <p:nvPr/>
        </p:nvGraphicFramePr>
        <p:xfrm>
          <a:off x="541525" y="3460664"/>
          <a:ext cx="6096001" cy="2768176"/>
        </p:xfrm>
        <a:graphic>
          <a:graphicData uri="http://schemas.openxmlformats.org/drawingml/2006/table">
            <a:tbl>
              <a:tblPr/>
              <a:tblGrid>
                <a:gridCol w="831133"/>
                <a:gridCol w="1026695"/>
                <a:gridCol w="834190"/>
                <a:gridCol w="1075585"/>
                <a:gridCol w="1164199"/>
                <a:gridCol w="1164199"/>
              </a:tblGrid>
              <a:tr h="324000">
                <a:tc>
                  <a:txBody>
                    <a:bodyPr/>
                    <a:lstStyle/>
                    <a:p>
                      <a:pPr algn="ctr" fontAlgn="b"/>
                      <a:r>
                        <a:rPr lang="en-GB" sz="1100" b="1" i="0" u="none" strike="noStrike" dirty="0">
                          <a:latin typeface="Arial"/>
                        </a:rPr>
                        <a:t>Tube Nr.</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i="0" u="none" strike="noStrike" dirty="0">
                          <a:latin typeface="Arial"/>
                        </a:rPr>
                        <a:t>Delivery date</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i="0" u="none" strike="noStrike" dirty="0">
                          <a:latin typeface="Arial"/>
                        </a:rPr>
                        <a:t>Installed</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i="0" u="none" strike="noStrike" dirty="0">
                          <a:latin typeface="Arial"/>
                        </a:rPr>
                        <a:t>Working Hours</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i="0" u="none" strike="noStrike" dirty="0">
                          <a:latin typeface="Arial"/>
                        </a:rPr>
                        <a:t>Prospective</a:t>
                      </a:r>
                      <a:br>
                        <a:rPr lang="en-GB" sz="1100" b="1" i="0" u="none" strike="noStrike" dirty="0">
                          <a:latin typeface="Arial"/>
                        </a:rPr>
                      </a:br>
                      <a:r>
                        <a:rPr lang="en-GB" sz="1100" b="1" i="0" u="none" strike="noStrike" dirty="0" smtClean="0">
                          <a:latin typeface="Arial"/>
                        </a:rPr>
                        <a:t>removal</a:t>
                      </a:r>
                      <a:endParaRPr lang="en-GB" sz="1100" b="1" i="0" u="none" strike="noStrike" dirty="0">
                        <a:latin typeface="Arial"/>
                      </a:endParaRP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1" i="0" u="none" strike="noStrike" dirty="0" smtClean="0">
                          <a:latin typeface="Arial"/>
                        </a:rPr>
                        <a:t>est. remaining lifetime</a:t>
                      </a:r>
                      <a:endParaRPr lang="en-GB" sz="1100" b="1" i="0" u="none" strike="noStrike" dirty="0">
                        <a:latin typeface="Arial"/>
                      </a:endParaRP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2912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17/10/1995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06/11/2001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29434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2913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17/10/1995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12/01/1996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36725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2940</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17/04/1996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11/09/2000</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29052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2941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17/04/1996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11/09/2000</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29052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2952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05/06/1996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11/04/1997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36299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2953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05/06/1996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06/11/2001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29434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2955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05/06/1996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06/03/2005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30559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removed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 </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3143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07/09/1999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02/12/2004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25977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2010/2011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27.84%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3144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07/09/1999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02/12/2004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25977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2010/2011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27.84%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3193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25/09/2002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07/03/2006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13653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2012/2013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62.08%</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3199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25/09/2002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07/03/2006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13653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2012/2013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62.08%</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547827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20/12/2005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28/9/2006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12207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2013/2014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66.09%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156072">
                <a:tc>
                  <a:txBody>
                    <a:bodyPr/>
                    <a:lstStyle/>
                    <a:p>
                      <a:pPr algn="ctr" fontAlgn="b"/>
                      <a:r>
                        <a:rPr lang="en-GB" sz="1000" b="0" i="0" u="none" strike="noStrike" dirty="0">
                          <a:latin typeface="Arial"/>
                        </a:rPr>
                        <a:t>547826</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20/12/2005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03/07/2007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10315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2013/2014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000" b="0" i="0" u="none" strike="noStrike" dirty="0">
                          <a:latin typeface="Arial"/>
                        </a:rPr>
                        <a:t>71.35%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156072">
                <a:tc>
                  <a:txBody>
                    <a:bodyPr/>
                    <a:lstStyle/>
                    <a:p>
                      <a:pPr algn="ctr" fontAlgn="b"/>
                      <a:r>
                        <a:rPr lang="en-GB" sz="1000" b="0" i="0" u="none" strike="noStrike" dirty="0">
                          <a:latin typeface="Arial"/>
                        </a:rPr>
                        <a:t>3209</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04/02/2002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03/07/2007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10313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2013/2014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71.35%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072">
                <a:tc>
                  <a:txBody>
                    <a:bodyPr/>
                    <a:lstStyle/>
                    <a:p>
                      <a:pPr algn="ctr" fontAlgn="b"/>
                      <a:r>
                        <a:rPr lang="en-GB" sz="1000" b="0" i="0" u="none" strike="noStrike" dirty="0">
                          <a:latin typeface="Arial"/>
                        </a:rPr>
                        <a:t>3211</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25/09/2002</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03/07/2007</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10313</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2013/2014</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0" i="0" u="none" strike="noStrike" dirty="0">
                          <a:latin typeface="Arial"/>
                        </a:rPr>
                        <a:t>71.35%</a:t>
                      </a:r>
                    </a:p>
                  </a:txBody>
                  <a:tcPr marL="9181" marR="9181" marT="918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808763" y="5521581"/>
            <a:ext cx="1531188" cy="461665"/>
          </a:xfrm>
          <a:prstGeom prst="rect">
            <a:avLst/>
          </a:prstGeom>
          <a:noFill/>
        </p:spPr>
        <p:txBody>
          <a:bodyPr wrap="none" rtlCol="0">
            <a:spAutoFit/>
          </a:bodyPr>
          <a:lstStyle/>
          <a:p>
            <a:r>
              <a:rPr lang="en-GB" sz="1200" dirty="0" smtClean="0">
                <a:latin typeface="+mn-lt"/>
              </a:rPr>
              <a:t>Thales tubes,</a:t>
            </a:r>
          </a:p>
          <a:p>
            <a:r>
              <a:rPr lang="en-GB" sz="1200" dirty="0" smtClean="0">
                <a:latin typeface="+mn-lt"/>
              </a:rPr>
              <a:t>fail after 15000 h</a:t>
            </a:r>
            <a:endParaRPr lang="en-GB" sz="1200" dirty="0">
              <a:latin typeface="+mn-lt"/>
            </a:endParaRPr>
          </a:p>
        </p:txBody>
      </p:sp>
      <p:sp>
        <p:nvSpPr>
          <p:cNvPr id="9" name="TextBox 8"/>
          <p:cNvSpPr txBox="1"/>
          <p:nvPr/>
        </p:nvSpPr>
        <p:spPr>
          <a:xfrm>
            <a:off x="541338" y="3068479"/>
            <a:ext cx="5031186" cy="307777"/>
          </a:xfrm>
          <a:prstGeom prst="rect">
            <a:avLst/>
          </a:prstGeom>
          <a:noFill/>
        </p:spPr>
        <p:txBody>
          <a:bodyPr wrap="none" rtlCol="0">
            <a:spAutoFit/>
          </a:bodyPr>
          <a:lstStyle/>
          <a:p>
            <a:r>
              <a:rPr lang="en-GB" dirty="0" smtClean="0">
                <a:latin typeface="+mn-lt"/>
              </a:rPr>
              <a:t>excerpt of PSB-C04 RS2012 inventory from last year:</a:t>
            </a:r>
            <a:endParaRPr lang="en-GB" dirty="0">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Tomoscope</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5</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a:xfrm>
            <a:off x="383426" y="849313"/>
            <a:ext cx="8239874" cy="5537200"/>
          </a:xfrm>
        </p:spPr>
        <p:txBody>
          <a:bodyPr>
            <a:noAutofit/>
          </a:bodyPr>
          <a:lstStyle/>
          <a:p>
            <a:r>
              <a:rPr lang="en-GB" sz="2000" dirty="0" smtClean="0"/>
              <a:t>The issue:</a:t>
            </a:r>
          </a:p>
          <a:p>
            <a:pPr lvl="1"/>
            <a:r>
              <a:rPr lang="en-GB" sz="1600" dirty="0" smtClean="0"/>
              <a:t>The Tomoscope is an important </a:t>
            </a:r>
            <a:br>
              <a:rPr lang="en-GB" sz="1600" dirty="0" smtClean="0"/>
            </a:br>
            <a:r>
              <a:rPr lang="en-GB" sz="1600" dirty="0" smtClean="0"/>
              <a:t>operational tool.</a:t>
            </a:r>
          </a:p>
          <a:p>
            <a:pPr lvl="1"/>
            <a:r>
              <a:rPr lang="en-GB" sz="1600" dirty="0" smtClean="0"/>
              <a:t>The present Tomoscope is based </a:t>
            </a:r>
            <a:br>
              <a:rPr lang="en-GB" sz="1600" dirty="0" smtClean="0"/>
            </a:br>
            <a:r>
              <a:rPr lang="en-GB" sz="1600" dirty="0" smtClean="0"/>
              <a:t>on special hw (scope), which is </a:t>
            </a:r>
            <a:br>
              <a:rPr lang="en-GB" sz="1600" dirty="0" smtClean="0"/>
            </a:br>
            <a:r>
              <a:rPr lang="en-GB" sz="1600" dirty="0" smtClean="0"/>
              <a:t>ageing – some channels started </a:t>
            </a:r>
            <a:br>
              <a:rPr lang="en-GB" sz="1600" dirty="0" smtClean="0"/>
            </a:br>
            <a:r>
              <a:rPr lang="en-GB" sz="1600" dirty="0" smtClean="0"/>
              <a:t>to drop out.</a:t>
            </a:r>
          </a:p>
          <a:p>
            <a:r>
              <a:rPr lang="en-GB" sz="2000" dirty="0" smtClean="0"/>
              <a:t>Status:</a:t>
            </a:r>
          </a:p>
          <a:p>
            <a:pPr lvl="1"/>
            <a:r>
              <a:rPr lang="en-GB" sz="1600" dirty="0" smtClean="0"/>
              <a:t>Since PSB needs all 4 channels, </a:t>
            </a:r>
            <a:br>
              <a:rPr lang="en-GB" sz="1600" dirty="0" smtClean="0"/>
            </a:br>
            <a:r>
              <a:rPr lang="en-GB" sz="1600" dirty="0" smtClean="0"/>
              <a:t>a quick temporary fix was to swap </a:t>
            </a:r>
            <a:br>
              <a:rPr lang="en-GB" sz="1600" dirty="0" smtClean="0"/>
            </a:br>
            <a:r>
              <a:rPr lang="en-GB" sz="1600" dirty="0" smtClean="0"/>
              <a:t>the PS and PSB scopes.</a:t>
            </a:r>
          </a:p>
          <a:p>
            <a:pPr lvl="1"/>
            <a:r>
              <a:rPr lang="en-GB" sz="1600" dirty="0" smtClean="0"/>
              <a:t>We have now purchased a suitable </a:t>
            </a:r>
            <a:br>
              <a:rPr lang="en-GB" sz="1600" dirty="0" smtClean="0"/>
            </a:br>
            <a:r>
              <a:rPr lang="en-GB" sz="1600" dirty="0" smtClean="0"/>
              <a:t>(reconditioned) scope for a short-term solution.</a:t>
            </a:r>
          </a:p>
          <a:p>
            <a:pPr lvl="1"/>
            <a:r>
              <a:rPr lang="en-US" sz="1600" dirty="0" smtClean="0"/>
              <a:t>RF, CO &amp; FNAL</a:t>
            </a:r>
            <a:r>
              <a:rPr lang="en-US" sz="1600" baseline="30000" dirty="0" smtClean="0"/>
              <a:t>*)</a:t>
            </a:r>
            <a:r>
              <a:rPr lang="en-US" sz="1600" dirty="0" smtClean="0"/>
              <a:t> (</a:t>
            </a:r>
            <a:r>
              <a:rPr lang="en-GB" sz="1600" dirty="0" smtClean="0"/>
              <a:t>Hancock, Deghaye &amp; McCrory</a:t>
            </a:r>
            <a:r>
              <a:rPr lang="en-US" sz="1600" dirty="0" smtClean="0"/>
              <a:t>) are looking at possible solutions to modernize the software (Java). OASIS scopes, as used in AD &amp; LEIR, cannot be directly adopted due to lack of dynamic range.</a:t>
            </a:r>
          </a:p>
          <a:p>
            <a:pPr lvl="1"/>
            <a:r>
              <a:rPr lang="en-US" sz="1600" dirty="0" smtClean="0"/>
              <a:t>To assure operation in the medium term, a second-hand scope of the old type will be purchased.</a:t>
            </a:r>
            <a:br>
              <a:rPr lang="en-US" sz="1600" dirty="0" smtClean="0"/>
            </a:br>
            <a:r>
              <a:rPr lang="en-US" sz="1050" dirty="0" smtClean="0"/>
              <a:t> </a:t>
            </a:r>
            <a:r>
              <a:rPr lang="en-US" sz="1600" dirty="0" smtClean="0"/>
              <a:t/>
            </a:r>
            <a:br>
              <a:rPr lang="en-US" sz="1600" dirty="0" smtClean="0"/>
            </a:br>
            <a:r>
              <a:rPr lang="en-US" sz="1200" baseline="30000" dirty="0" smtClean="0"/>
              <a:t>*)</a:t>
            </a:r>
            <a:r>
              <a:rPr lang="en-US" sz="1200" dirty="0" smtClean="0"/>
              <a:t>: https://wikis.cern.ch/display/LAFS/Tomoscope</a:t>
            </a:r>
            <a:endParaRPr lang="en-GB" sz="1600" dirty="0" smtClean="0"/>
          </a:p>
        </p:txBody>
      </p:sp>
      <p:pic>
        <p:nvPicPr>
          <p:cNvPr id="7" name="Picture 8"/>
          <p:cNvPicPr>
            <a:picLocks noChangeAspect="1" noChangeArrowheads="1"/>
          </p:cNvPicPr>
          <p:nvPr/>
        </p:nvPicPr>
        <p:blipFill>
          <a:blip r:embed="rId2" cstate="print"/>
          <a:srcRect/>
          <a:stretch>
            <a:fillRect/>
          </a:stretch>
        </p:blipFill>
        <p:spPr bwMode="auto">
          <a:xfrm>
            <a:off x="5422900" y="963637"/>
            <a:ext cx="3200400" cy="31083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PSB C04 water cooling study</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6</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lstStyle/>
          <a:p>
            <a:r>
              <a:rPr lang="en-GB" sz="2200" dirty="0" smtClean="0"/>
              <a:t>The issue:</a:t>
            </a:r>
          </a:p>
          <a:p>
            <a:pPr lvl="1"/>
            <a:r>
              <a:rPr lang="en-GB" sz="1800" dirty="0" smtClean="0"/>
              <a:t>If the PSB is to pulse with 900 ms, the C04 becomes marginal – 600 ms is impossible without upgrade. </a:t>
            </a:r>
          </a:p>
          <a:p>
            <a:pPr lvl="1"/>
            <a:r>
              <a:rPr lang="en-GB" sz="1800" dirty="0" smtClean="0"/>
              <a:t>The conclusion was that even for 900 ms – for reliable operation – an upgrade to water cooling would become necessary</a:t>
            </a:r>
          </a:p>
          <a:p>
            <a:r>
              <a:rPr lang="en-GB" sz="2200" dirty="0" smtClean="0"/>
              <a:t>Status:</a:t>
            </a:r>
          </a:p>
          <a:p>
            <a:pPr lvl="1"/>
            <a:r>
              <a:rPr lang="en-GB" sz="1800" dirty="0" smtClean="0"/>
              <a:t>This was not a priority and no study has been started.</a:t>
            </a:r>
          </a:p>
          <a:p>
            <a:pPr lvl="1"/>
            <a:r>
              <a:rPr lang="en-GB" sz="1800" dirty="0" smtClean="0"/>
              <a:t>The upgrade will however become necessary also in view of</a:t>
            </a:r>
          </a:p>
          <a:p>
            <a:pPr lvl="2"/>
            <a:r>
              <a:rPr lang="en-GB" sz="1600" dirty="0" smtClean="0"/>
              <a:t>the long-term consolidation and </a:t>
            </a:r>
          </a:p>
          <a:p>
            <a:pPr lvl="2"/>
            <a:r>
              <a:rPr lang="en-GB" sz="1600" dirty="0" smtClean="0"/>
              <a:t>the upgrade to 2 GeV extraction energy.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PSB C02 upgrade necessary?</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7</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normAutofit/>
          </a:bodyPr>
          <a:lstStyle/>
          <a:p>
            <a:r>
              <a:rPr lang="en-GB" sz="2000" dirty="0" smtClean="0"/>
              <a:t>The issue:</a:t>
            </a:r>
          </a:p>
          <a:p>
            <a:pPr lvl="1"/>
            <a:r>
              <a:rPr lang="en-GB" sz="1600" b="1" dirty="0" smtClean="0"/>
              <a:t>Beam loading: The current limitation of the C02 system </a:t>
            </a:r>
            <a:r>
              <a:rPr lang="en-GB" sz="1600" dirty="0" smtClean="0"/>
              <a:t>... </a:t>
            </a:r>
            <a:r>
              <a:rPr lang="en-GB" sz="1600" b="1" dirty="0" smtClean="0"/>
              <a:t>would indicate an intensity limit of 1.65 E13 per ring; </a:t>
            </a:r>
            <a:br>
              <a:rPr lang="en-GB" sz="1600" b="1" dirty="0" smtClean="0"/>
            </a:br>
            <a:r>
              <a:rPr lang="en-GB" sz="1600" b="1" dirty="0" smtClean="0"/>
              <a:t>or 6.6 E13 total.</a:t>
            </a:r>
            <a:br>
              <a:rPr lang="en-GB" sz="1600" b="1" dirty="0" smtClean="0"/>
            </a:br>
            <a:endParaRPr lang="en-GB" sz="700" b="1" dirty="0" smtClean="0"/>
          </a:p>
          <a:p>
            <a:r>
              <a:rPr lang="en-GB" sz="1800" dirty="0" smtClean="0"/>
              <a:t>Status: </a:t>
            </a:r>
            <a:r>
              <a:rPr lang="en-GB" sz="1600" dirty="0" smtClean="0"/>
              <a:t>LLRF renovation progresses according to roadmap</a:t>
            </a:r>
            <a:r>
              <a:rPr lang="en-GB" sz="1800" dirty="0" smtClean="0"/>
              <a:t>:</a:t>
            </a:r>
          </a:p>
          <a:p>
            <a:pPr lvl="1"/>
            <a:r>
              <a:rPr lang="en-GB" sz="1600" dirty="0" smtClean="0"/>
              <a:t>2009</a:t>
            </a:r>
            <a:r>
              <a:rPr lang="en-GB" sz="1600" b="1" baseline="30000" dirty="0" smtClean="0"/>
              <a:t>*)</a:t>
            </a:r>
            <a:r>
              <a:rPr lang="en-GB" sz="1600" dirty="0" smtClean="0"/>
              <a:t>: Operational beams on ring 4 with current h/w + s/w.</a:t>
            </a:r>
          </a:p>
          <a:p>
            <a:pPr lvl="1"/>
            <a:r>
              <a:rPr lang="en-GB" sz="1600" dirty="0" smtClean="0"/>
              <a:t>2010-11</a:t>
            </a:r>
            <a:r>
              <a:rPr lang="en-GB" sz="1600" b="1" baseline="30000" dirty="0" smtClean="0"/>
              <a:t>*)</a:t>
            </a:r>
            <a:r>
              <a:rPr lang="en-GB" sz="1600" dirty="0" smtClean="0"/>
              <a:t>: Ring 4 equipped with new h/w + s/w</a:t>
            </a:r>
          </a:p>
          <a:p>
            <a:pPr lvl="1"/>
            <a:r>
              <a:rPr lang="en-GB" sz="1600" dirty="0" smtClean="0"/>
              <a:t>2012: All rings equipped with new h/w + s/w.</a:t>
            </a:r>
          </a:p>
          <a:p>
            <a:pPr lvl="1"/>
            <a:r>
              <a:rPr lang="en-GB" sz="1600" dirty="0" smtClean="0"/>
              <a:t>2012-13: System commissioned for PSB-Linac2 operation.</a:t>
            </a:r>
          </a:p>
          <a:p>
            <a:pPr lvl="1"/>
            <a:r>
              <a:rPr lang="en-GB" sz="1600" dirty="0" smtClean="0"/>
              <a:t>2014+: System re-commissioned with Linac4.</a:t>
            </a:r>
          </a:p>
          <a:p>
            <a:pPr>
              <a:buNone/>
            </a:pPr>
            <a:r>
              <a:rPr lang="en-GB" sz="1800" b="1" baseline="30000" dirty="0" smtClean="0"/>
              <a:t>*)</a:t>
            </a:r>
            <a:r>
              <a:rPr lang="en-GB" sz="1800" b="1" dirty="0" smtClean="0"/>
              <a:t> Issue: </a:t>
            </a:r>
            <a:r>
              <a:rPr lang="en-GB" sz="1800" dirty="0" smtClean="0"/>
              <a:t>P resource problem signalled by MEA; reasons:</a:t>
            </a:r>
          </a:p>
          <a:p>
            <a:pPr lvl="1"/>
            <a:r>
              <a:rPr lang="en-GB" sz="1400" dirty="0" smtClean="0"/>
              <a:t>LEIR took more resources than foreseen,</a:t>
            </a:r>
          </a:p>
          <a:p>
            <a:pPr lvl="1"/>
            <a:r>
              <a:rPr lang="en-GB" sz="1400" dirty="0" smtClean="0"/>
              <a:t>some fundamental work had to be redone and couldn’t be based 2003 BNL prototypes. </a:t>
            </a:r>
            <a:br>
              <a:rPr lang="en-GB" sz="1400" dirty="0" smtClean="0"/>
            </a:br>
            <a:endParaRPr lang="en-GB" sz="300" dirty="0" smtClean="0"/>
          </a:p>
          <a:p>
            <a:r>
              <a:rPr lang="en-GB" sz="1800" dirty="0" smtClean="0"/>
              <a:t>The original question, </a:t>
            </a:r>
            <a:r>
              <a:rPr lang="en-US" sz="1800" dirty="0" smtClean="0">
                <a:solidFill>
                  <a:srgbClr val="000000"/>
                </a:solidFill>
              </a:rPr>
              <a:t>whether PSB C02 needs upgrade for Linac4 or whether new digital LLRF system would suffice, will be addressed once the full potential of the new LLRF system can be evaluated.</a:t>
            </a:r>
            <a:endParaRPr lang="en-GB" sz="1800" dirty="0"/>
          </a:p>
        </p:txBody>
      </p:sp>
      <p:sp>
        <p:nvSpPr>
          <p:cNvPr id="7" name="TextBox 6"/>
          <p:cNvSpPr txBox="1"/>
          <p:nvPr/>
        </p:nvSpPr>
        <p:spPr>
          <a:xfrm>
            <a:off x="570076" y="6109514"/>
            <a:ext cx="7743082" cy="276999"/>
          </a:xfrm>
          <a:prstGeom prst="rect">
            <a:avLst/>
          </a:prstGeom>
          <a:noFill/>
        </p:spPr>
        <p:txBody>
          <a:bodyPr wrap="none" rtlCol="0">
            <a:spAutoFit/>
          </a:bodyPr>
          <a:lstStyle/>
          <a:p>
            <a:r>
              <a:rPr lang="en-GB" sz="1200" dirty="0" smtClean="0">
                <a:latin typeface="+mn-lt"/>
              </a:rPr>
              <a:t>See also: http://indico.cern.ch/materialDisplay.py?contribId=2&amp;materialId=slides&amp;confId=59488</a:t>
            </a:r>
            <a:endParaRPr lang="en-GB" sz="12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525" y="329184"/>
            <a:ext cx="8183880" cy="519984"/>
          </a:xfrm>
        </p:spPr>
        <p:txBody>
          <a:bodyPr>
            <a:scene3d>
              <a:camera prst="orthographicFront">
                <a:rot lat="0" lon="0" rev="0"/>
              </a:camera>
              <a:lightRig rig="threePt" dir="t"/>
            </a:scene3d>
          </a:bodyPr>
          <a:lstStyle/>
          <a:p>
            <a:r>
              <a:rPr lang="en-US" dirty="0" smtClean="0"/>
              <a:t>PSB    damper upgrade</a:t>
            </a:r>
            <a:endParaRPr lang="en-GB" dirty="0"/>
          </a:p>
        </p:txBody>
      </p:sp>
      <p:sp>
        <p:nvSpPr>
          <p:cNvPr id="3" name="Date Placeholder 2"/>
          <p:cNvSpPr>
            <a:spLocks noGrp="1"/>
          </p:cNvSpPr>
          <p:nvPr>
            <p:ph type="dt" sz="half" idx="10"/>
          </p:nvPr>
        </p:nvSpPr>
        <p:spPr/>
        <p:txBody>
          <a:bodyPr/>
          <a:lstStyle/>
          <a:p>
            <a:r>
              <a:rPr lang="en-US" smtClean="0"/>
              <a:t>10/2/10</a:t>
            </a:r>
            <a:endParaRPr lang="en-GB" dirty="0"/>
          </a:p>
        </p:txBody>
      </p:sp>
      <p:sp>
        <p:nvSpPr>
          <p:cNvPr id="4" name="Slide Number Placeholder 3"/>
          <p:cNvSpPr>
            <a:spLocks noGrp="1"/>
          </p:cNvSpPr>
          <p:nvPr>
            <p:ph type="sldNum" sz="quarter" idx="11"/>
          </p:nvPr>
        </p:nvSpPr>
        <p:spPr/>
        <p:txBody>
          <a:bodyPr/>
          <a:lstStyle/>
          <a:p>
            <a:fld id="{66D67C4A-828F-4BB9-92D8-54FEEA45536A}" type="slidenum">
              <a:rPr lang="en-GB" smtClean="0"/>
              <a:pPr/>
              <a:t>8</a:t>
            </a:fld>
            <a:endParaRPr lang="en-GB" dirty="0"/>
          </a:p>
        </p:txBody>
      </p:sp>
      <p:sp>
        <p:nvSpPr>
          <p:cNvPr id="5" name="Footer Placeholder 4"/>
          <p:cNvSpPr>
            <a:spLocks noGrp="1"/>
          </p:cNvSpPr>
          <p:nvPr>
            <p:ph type="ftr" sz="quarter" idx="12"/>
          </p:nvPr>
        </p:nvSpPr>
        <p:spPr/>
        <p:txBody>
          <a:bodyPr/>
          <a:lstStyle/>
          <a:p>
            <a:r>
              <a:rPr lang="en-GB" smtClean="0"/>
              <a:t>IEFC Workshop, 10-12 Feb. 2010    -     RF issues    -     E. Jensen</a:t>
            </a:r>
            <a:endParaRPr lang="en-GB" dirty="0"/>
          </a:p>
        </p:txBody>
      </p:sp>
      <p:sp>
        <p:nvSpPr>
          <p:cNvPr id="6" name="Content Placeholder 5"/>
          <p:cNvSpPr>
            <a:spLocks noGrp="1"/>
          </p:cNvSpPr>
          <p:nvPr>
            <p:ph sz="quarter" idx="13"/>
          </p:nvPr>
        </p:nvSpPr>
        <p:spPr/>
        <p:txBody>
          <a:bodyPr/>
          <a:lstStyle/>
          <a:p>
            <a:r>
              <a:rPr lang="en-GB" sz="2200" dirty="0" smtClean="0"/>
              <a:t>The issue:</a:t>
            </a:r>
          </a:p>
          <a:p>
            <a:pPr lvl="1"/>
            <a:r>
              <a:rPr lang="en-GB" sz="1800" dirty="0" smtClean="0"/>
              <a:t>The transverse damper power is not sufficient for operation with Linac 4; roughly it should be quadrupled.</a:t>
            </a:r>
          </a:p>
          <a:p>
            <a:pPr lvl="1"/>
            <a:r>
              <a:rPr lang="en-GB" sz="1800" dirty="0" smtClean="0"/>
              <a:t>First MD’s showed that 1E13 per ring is the limit of the transverse damper.</a:t>
            </a:r>
          </a:p>
          <a:p>
            <a:r>
              <a:rPr lang="en-GB" sz="2200" dirty="0" smtClean="0"/>
              <a:t>Status:</a:t>
            </a:r>
          </a:p>
          <a:p>
            <a:pPr lvl="1"/>
            <a:r>
              <a:rPr lang="en-GB" sz="1800" dirty="0" smtClean="0"/>
              <a:t>MD’s last year were not yet conclusive – it remains to determine the necessary bandwidth – MD’s are scheduled in April ’10.</a:t>
            </a:r>
          </a:p>
        </p:txBody>
      </p:sp>
      <p:sp>
        <p:nvSpPr>
          <p:cNvPr id="7" name="Rectangle 6"/>
          <p:cNvSpPr/>
          <p:nvPr/>
        </p:nvSpPr>
        <p:spPr>
          <a:xfrm>
            <a:off x="1632815" y="422031"/>
            <a:ext cx="465192" cy="584775"/>
          </a:xfrm>
          <a:prstGeom prst="rect">
            <a:avLst/>
          </a:prstGeom>
        </p:spPr>
        <p:txBody>
          <a:bodyPr wrap="none">
            <a:spAutoFit/>
            <a:scene3d>
              <a:camera prst="orthographicFront">
                <a:rot lat="10800000" lon="0" rev="0"/>
              </a:camera>
              <a:lightRig rig="threePt" dir="t"/>
            </a:scene3d>
          </a:bodyPr>
          <a:lstStyle/>
          <a:p>
            <a:r>
              <a:rPr lang="el-GR" sz="3200" b="1" dirty="0" smtClean="0">
                <a:solidFill>
                  <a:srgbClr val="F07F09">
                    <a:tint val="88000"/>
                    <a:satMod val="150000"/>
                  </a:srgbClr>
                </a:solidFill>
                <a:effectLst>
                  <a:outerShdw blurRad="53975" dist="22860" dir="5400000" algn="tl" rotWithShape="0">
                    <a:srgbClr val="000000">
                      <a:alpha val="55000"/>
                    </a:srgbClr>
                  </a:outerShdw>
                </a:effectLst>
                <a:latin typeface="Verdana"/>
                <a:ea typeface="+mj-ea"/>
                <a:cs typeface="+mj-cs"/>
              </a:rPr>
              <a:t>Τ</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effectLst/>
        </p:spPr>
        <p:txBody>
          <a:bodyPr/>
          <a:lstStyle/>
          <a:p>
            <a:r>
              <a:rPr lang="en-US" dirty="0" smtClean="0"/>
              <a:t>PS RF systems</a:t>
            </a:r>
            <a:endParaRPr lang="en-GB" sz="3200" dirty="0"/>
          </a:p>
        </p:txBody>
      </p:sp>
      <p:sp>
        <p:nvSpPr>
          <p:cNvPr id="10" name="Footer Placeholder 9"/>
          <p:cNvSpPr>
            <a:spLocks noGrp="1"/>
          </p:cNvSpPr>
          <p:nvPr>
            <p:ph type="ftr" sz="quarter" idx="11"/>
          </p:nvPr>
        </p:nvSpPr>
        <p:spPr/>
        <p:txBody>
          <a:bodyPr/>
          <a:lstStyle/>
          <a:p>
            <a:r>
              <a:rPr kumimoji="0" lang="en-GB" smtClean="0"/>
              <a:t>IEFC Workshop, 10-12 Feb. 2010    -     RF issues    -     E. Jensen</a:t>
            </a:r>
            <a:endParaRPr kumimoji="0" lang="en-US" dirty="0"/>
          </a:p>
        </p:txBody>
      </p:sp>
      <p:sp>
        <p:nvSpPr>
          <p:cNvPr id="6" name="Slide Number Placeholder 5"/>
          <p:cNvSpPr>
            <a:spLocks noGrp="1"/>
          </p:cNvSpPr>
          <p:nvPr>
            <p:ph type="sldNum" sz="quarter" idx="12"/>
          </p:nvPr>
        </p:nvSpPr>
        <p:spPr/>
        <p:txBody>
          <a:bodyPr/>
          <a:lstStyle/>
          <a:p>
            <a:fld id="{1AD93096-5B34-4342-9326-69289CEAE4C2}" type="slidenum">
              <a:rPr kumimoji="0" lang="en-US" smtClean="0"/>
              <a:pPr/>
              <a:t>9</a:t>
            </a:fld>
            <a:endParaRPr kumimoji="0" lang="en-US" dirty="0"/>
          </a:p>
        </p:txBody>
      </p:sp>
      <p:graphicFrame>
        <p:nvGraphicFramePr>
          <p:cNvPr id="8" name="Content Placeholder 7"/>
          <p:cNvGraphicFramePr>
            <a:graphicFrameLocks noGrp="1"/>
          </p:cNvGraphicFramePr>
          <p:nvPr>
            <p:ph idx="4294967295"/>
          </p:nvPr>
        </p:nvGraphicFramePr>
        <p:xfrm>
          <a:off x="429928" y="1470826"/>
          <a:ext cx="8288390" cy="2428240"/>
        </p:xfrm>
        <a:graphic>
          <a:graphicData uri="http://schemas.openxmlformats.org/drawingml/2006/table">
            <a:tbl>
              <a:tblPr firstRow="1" bandRow="1">
                <a:effectLst/>
                <a:tableStyleId>{5C22544A-7EE6-4342-B048-85BDC9FD1C3A}</a:tableStyleId>
              </a:tblPr>
              <a:tblGrid>
                <a:gridCol w="784311"/>
                <a:gridCol w="1271603"/>
                <a:gridCol w="785921"/>
                <a:gridCol w="1222265"/>
                <a:gridCol w="1162493"/>
                <a:gridCol w="3061797"/>
              </a:tblGrid>
              <a:tr h="370840">
                <a:tc>
                  <a:txBody>
                    <a:bodyPr/>
                    <a:lstStyle/>
                    <a:p>
                      <a:pPr algn="ctr"/>
                      <a:r>
                        <a:rPr lang="en-GB" sz="1400" dirty="0" smtClean="0"/>
                        <a:t>Name</a:t>
                      </a:r>
                      <a:endParaRPr lang="en-GB" sz="1400" dirty="0"/>
                    </a:p>
                  </a:txBody>
                  <a:tcPr marL="92231" marR="92231">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sz="1400" dirty="0" smtClean="0"/>
                        <a:t>harmonic </a:t>
                      </a:r>
                      <a:r>
                        <a:rPr lang="en-GB" sz="1400" i="1" dirty="0" smtClean="0"/>
                        <a:t>h</a:t>
                      </a:r>
                      <a:endParaRPr lang="en-GB" sz="1400" i="1"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400" dirty="0" smtClean="0"/>
                        <a:t>count</a:t>
                      </a:r>
                      <a:endParaRPr lang="en-GB" sz="1400"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400" i="1" dirty="0" smtClean="0"/>
                        <a:t>f</a:t>
                      </a:r>
                      <a:r>
                        <a:rPr lang="en-GB" sz="1400" dirty="0" smtClean="0"/>
                        <a:t> range [MHz]</a:t>
                      </a:r>
                      <a:endParaRPr lang="en-GB" sz="1400"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400" dirty="0" smtClean="0"/>
                        <a:t>peak</a:t>
                      </a:r>
                      <a:r>
                        <a:rPr lang="en-GB" sz="1400" baseline="0" dirty="0" smtClean="0"/>
                        <a:t> voltage</a:t>
                      </a:r>
                      <a:endParaRPr lang="en-GB" sz="1400" dirty="0"/>
                    </a:p>
                  </a:txBody>
                  <a:tcPr marL="92231" marR="92231">
                    <a:lnT w="38100" cap="flat" cmpd="sng" algn="ctr">
                      <a:solidFill>
                        <a:schemeClr val="tx1"/>
                      </a:solidFill>
                      <a:prstDash val="solid"/>
                      <a:round/>
                      <a:headEnd type="none" w="med" len="med"/>
                      <a:tailEnd type="none" w="med" len="med"/>
                    </a:lnT>
                  </a:tcPr>
                </a:tc>
                <a:tc>
                  <a:txBody>
                    <a:bodyPr/>
                    <a:lstStyle/>
                    <a:p>
                      <a:pPr algn="ctr"/>
                      <a:r>
                        <a:rPr lang="en-GB" sz="1400" dirty="0" smtClean="0"/>
                        <a:t>remarks:</a:t>
                      </a:r>
                      <a:endParaRPr lang="en-GB" sz="1400" dirty="0"/>
                    </a:p>
                  </a:txBody>
                  <a:tcPr marL="92231" marR="92231">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r>
              <a:tr h="370840">
                <a:tc>
                  <a:txBody>
                    <a:bodyPr/>
                    <a:lstStyle/>
                    <a:p>
                      <a:pPr>
                        <a:spcAft>
                          <a:spcPts val="0"/>
                        </a:spcAft>
                      </a:pPr>
                      <a:r>
                        <a:rPr lang="en-US" sz="1400" dirty="0">
                          <a:latin typeface="+mn-lt"/>
                          <a:ea typeface="Times New Roman"/>
                          <a:cs typeface="Times New Roman"/>
                        </a:rPr>
                        <a:t>C10</a:t>
                      </a:r>
                      <a:endParaRPr lang="en-GB" sz="2000" dirty="0">
                        <a:latin typeface="+mn-lt"/>
                        <a:ea typeface="Times New Roman"/>
                        <a:cs typeface="Times New Roman"/>
                      </a:endParaRPr>
                    </a:p>
                  </a:txBody>
                  <a:tcPr marL="68580" marR="68580" marT="0" marB="0" anchor="ctr">
                    <a:lnL w="38100" cap="flat" cmpd="sng" algn="ctr">
                      <a:solidFill>
                        <a:schemeClr val="tx1"/>
                      </a:solidFill>
                      <a:prstDash val="solid"/>
                      <a:round/>
                      <a:headEnd type="none" w="med" len="med"/>
                      <a:tailEnd type="none" w="med" len="med"/>
                    </a:lnL>
                  </a:tcPr>
                </a:tc>
                <a:tc>
                  <a:txBody>
                    <a:bodyPr/>
                    <a:lstStyle/>
                    <a:p>
                      <a:pPr marR="20955">
                        <a:spcAft>
                          <a:spcPts val="0"/>
                        </a:spcAft>
                      </a:pPr>
                      <a:r>
                        <a:rPr lang="en-US" sz="1400" dirty="0">
                          <a:latin typeface="+mn-lt"/>
                          <a:ea typeface="Times New Roman"/>
                          <a:cs typeface="Times New Roman"/>
                        </a:rPr>
                        <a:t>7, 10, …, 21</a:t>
                      </a:r>
                      <a:endParaRPr lang="en-GB" sz="2000" dirty="0">
                        <a:latin typeface="+mn-lt"/>
                        <a:ea typeface="Times New Roman"/>
                        <a:cs typeface="Times New Roman"/>
                      </a:endParaRPr>
                    </a:p>
                  </a:txBody>
                  <a:tcPr marL="68580" marR="68580" marT="0" marB="0" anchor="ctr"/>
                </a:tc>
                <a:tc>
                  <a:txBody>
                    <a:bodyPr/>
                    <a:lstStyle/>
                    <a:p>
                      <a:pPr>
                        <a:spcAft>
                          <a:spcPts val="0"/>
                        </a:spcAft>
                      </a:pPr>
                      <a:r>
                        <a:rPr lang="en-GB" sz="1400" dirty="0" smtClean="0">
                          <a:latin typeface="+mn-lt"/>
                          <a:ea typeface="Times New Roman"/>
                          <a:cs typeface="Times New Roman"/>
                        </a:rPr>
                        <a:t>10+1</a:t>
                      </a:r>
                      <a:endParaRPr lang="en-GB" sz="14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2.7 … </a:t>
                      </a:r>
                      <a:r>
                        <a:rPr lang="en-US" sz="1400" dirty="0" smtClean="0">
                          <a:latin typeface="+mn-lt"/>
                          <a:ea typeface="Times New Roman"/>
                          <a:cs typeface="Times New Roman"/>
                        </a:rPr>
                        <a:t>10.01</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1 … 20 kV</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acceleration, RF “gymnastics”</a:t>
                      </a:r>
                      <a:endParaRPr lang="en-GB" sz="2000" dirty="0">
                        <a:latin typeface="+mn-lt"/>
                        <a:ea typeface="Times New Roman"/>
                        <a:cs typeface="Times New Roman"/>
                      </a:endParaRPr>
                    </a:p>
                  </a:txBody>
                  <a:tcPr marL="68580" marR="68580" marT="0" marB="0" anchor="ctr">
                    <a:lnR w="38100" cap="flat" cmpd="sng" algn="ctr">
                      <a:solidFill>
                        <a:schemeClr val="tx1"/>
                      </a:solidFill>
                      <a:prstDash val="solid"/>
                      <a:round/>
                      <a:headEnd type="none" w="med" len="med"/>
                      <a:tailEnd type="none" w="med" len="med"/>
                    </a:lnR>
                  </a:tcPr>
                </a:tc>
              </a:tr>
              <a:tr h="370840">
                <a:tc>
                  <a:txBody>
                    <a:bodyPr/>
                    <a:lstStyle/>
                    <a:p>
                      <a:pPr>
                        <a:spcAft>
                          <a:spcPts val="0"/>
                        </a:spcAft>
                      </a:pPr>
                      <a:r>
                        <a:rPr lang="en-US" sz="1400">
                          <a:latin typeface="+mn-lt"/>
                          <a:ea typeface="Times New Roman"/>
                          <a:cs typeface="Times New Roman"/>
                        </a:rPr>
                        <a:t>C20</a:t>
                      </a:r>
                      <a:endParaRPr lang="en-GB" sz="2000">
                        <a:latin typeface="+mn-lt"/>
                        <a:ea typeface="Times New Roman"/>
                        <a:cs typeface="Times New Roman"/>
                      </a:endParaRPr>
                    </a:p>
                  </a:txBody>
                  <a:tcPr marL="68580" marR="68580" marT="0" marB="0" anchor="ctr">
                    <a:lnL w="38100" cap="flat" cmpd="sng" algn="ctr">
                      <a:solidFill>
                        <a:schemeClr val="tx1"/>
                      </a:solidFill>
                      <a:prstDash val="solid"/>
                      <a:round/>
                      <a:headEnd type="none" w="med" len="med"/>
                      <a:tailEnd type="none" w="med" len="med"/>
                    </a:lnL>
                  </a:tcPr>
                </a:tc>
                <a:tc>
                  <a:txBody>
                    <a:bodyPr/>
                    <a:lstStyle/>
                    <a:p>
                      <a:pPr marR="20955">
                        <a:spcAft>
                          <a:spcPts val="0"/>
                        </a:spcAft>
                      </a:pPr>
                      <a:r>
                        <a:rPr lang="en-US" sz="1400" dirty="0" smtClean="0">
                          <a:latin typeface="+mn-lt"/>
                          <a:ea typeface="Times New Roman"/>
                          <a:cs typeface="Times New Roman"/>
                        </a:rPr>
                        <a:t>28, 42</a:t>
                      </a:r>
                      <a:endParaRPr lang="en-GB" sz="2000" dirty="0">
                        <a:latin typeface="+mn-lt"/>
                        <a:ea typeface="Times New Roman"/>
                        <a:cs typeface="Times New Roman"/>
                      </a:endParaRPr>
                    </a:p>
                  </a:txBody>
                  <a:tcPr marL="68580" marR="68580" marT="0" marB="0" anchor="ctr"/>
                </a:tc>
                <a:tc>
                  <a:txBody>
                    <a:bodyPr/>
                    <a:lstStyle/>
                    <a:p>
                      <a:pPr>
                        <a:spcAft>
                          <a:spcPts val="0"/>
                        </a:spcAft>
                      </a:pPr>
                      <a:r>
                        <a:rPr lang="en-GB" sz="1400" dirty="0" smtClean="0">
                          <a:latin typeface="+mn-lt"/>
                          <a:ea typeface="Times New Roman"/>
                          <a:cs typeface="Times New Roman"/>
                        </a:rPr>
                        <a:t>1+1</a:t>
                      </a:r>
                      <a:endParaRPr lang="en-GB" sz="14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13 </a:t>
                      </a:r>
                      <a:r>
                        <a:rPr lang="en-US" sz="1400" dirty="0" smtClean="0">
                          <a:latin typeface="+mn-lt"/>
                          <a:ea typeface="Times New Roman"/>
                          <a:cs typeface="Times New Roman"/>
                        </a:rPr>
                        <a:t>or </a:t>
                      </a:r>
                      <a:r>
                        <a:rPr lang="en-US" sz="1400" dirty="0">
                          <a:latin typeface="+mn-lt"/>
                          <a:ea typeface="Times New Roman"/>
                          <a:cs typeface="Times New Roman"/>
                        </a:rPr>
                        <a:t>20 </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15 kV</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LHC 75 ns &amp; 50 ns bunching</a:t>
                      </a:r>
                      <a:endParaRPr lang="en-GB" sz="2000" dirty="0">
                        <a:latin typeface="+mn-lt"/>
                        <a:ea typeface="Times New Roman"/>
                        <a:cs typeface="Times New Roman"/>
                      </a:endParaRPr>
                    </a:p>
                  </a:txBody>
                  <a:tcPr marL="68580" marR="68580" marT="0" marB="0" anchor="ctr">
                    <a:lnR w="38100" cap="flat" cmpd="sng" algn="ctr">
                      <a:solidFill>
                        <a:schemeClr val="tx1"/>
                      </a:solidFill>
                      <a:prstDash val="solid"/>
                      <a:round/>
                      <a:headEnd type="none" w="med" len="med"/>
                      <a:tailEnd type="none" w="med" len="med"/>
                    </a:lnR>
                  </a:tcPr>
                </a:tc>
              </a:tr>
              <a:tr h="370840">
                <a:tc>
                  <a:txBody>
                    <a:bodyPr/>
                    <a:lstStyle/>
                    <a:p>
                      <a:pPr>
                        <a:spcAft>
                          <a:spcPts val="0"/>
                        </a:spcAft>
                      </a:pPr>
                      <a:r>
                        <a:rPr lang="en-US" sz="1400">
                          <a:latin typeface="+mn-lt"/>
                          <a:ea typeface="Times New Roman"/>
                          <a:cs typeface="Times New Roman"/>
                        </a:rPr>
                        <a:t>C40</a:t>
                      </a:r>
                      <a:endParaRPr lang="en-GB" sz="2000">
                        <a:latin typeface="+mn-lt"/>
                        <a:ea typeface="Times New Roman"/>
                        <a:cs typeface="Times New Roman"/>
                      </a:endParaRPr>
                    </a:p>
                  </a:txBody>
                  <a:tcPr marL="68580" marR="68580" marT="0" marB="0" anchor="ctr">
                    <a:lnL w="38100" cap="flat" cmpd="sng" algn="ctr">
                      <a:solidFill>
                        <a:schemeClr val="tx1"/>
                      </a:solidFill>
                      <a:prstDash val="solid"/>
                      <a:round/>
                      <a:headEnd type="none" w="med" len="med"/>
                      <a:tailEnd type="none" w="med" len="med"/>
                    </a:lnL>
                  </a:tcPr>
                </a:tc>
                <a:tc>
                  <a:txBody>
                    <a:bodyPr/>
                    <a:lstStyle/>
                    <a:p>
                      <a:pPr marR="20955">
                        <a:spcAft>
                          <a:spcPts val="0"/>
                        </a:spcAft>
                      </a:pPr>
                      <a:r>
                        <a:rPr lang="en-US" sz="1400">
                          <a:latin typeface="+mn-lt"/>
                          <a:ea typeface="Times New Roman"/>
                          <a:cs typeface="Times New Roman"/>
                        </a:rPr>
                        <a:t>84</a:t>
                      </a:r>
                      <a:endParaRPr lang="en-GB" sz="2000">
                        <a:latin typeface="+mn-lt"/>
                        <a:ea typeface="Times New Roman"/>
                        <a:cs typeface="Times New Roman"/>
                      </a:endParaRPr>
                    </a:p>
                  </a:txBody>
                  <a:tcPr marL="68580" marR="68580" marT="0" marB="0" anchor="ctr"/>
                </a:tc>
                <a:tc>
                  <a:txBody>
                    <a:bodyPr/>
                    <a:lstStyle/>
                    <a:p>
                      <a:pPr>
                        <a:spcAft>
                          <a:spcPts val="0"/>
                        </a:spcAft>
                      </a:pPr>
                      <a:r>
                        <a:rPr lang="en-GB" sz="1400" dirty="0" smtClean="0">
                          <a:latin typeface="+mn-lt"/>
                          <a:ea typeface="Times New Roman"/>
                          <a:cs typeface="Times New Roman"/>
                        </a:rPr>
                        <a:t>1+1</a:t>
                      </a:r>
                      <a:endParaRPr lang="en-GB" sz="14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40 </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3 … 350 kV</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LHC </a:t>
                      </a:r>
                      <a:r>
                        <a:rPr lang="en-US" sz="1400" dirty="0" smtClean="0">
                          <a:latin typeface="+mn-lt"/>
                          <a:ea typeface="Times New Roman"/>
                          <a:cs typeface="Times New Roman"/>
                        </a:rPr>
                        <a:t>bunching, bunch compression</a:t>
                      </a:r>
                      <a:endParaRPr lang="en-GB" sz="2000" dirty="0">
                        <a:latin typeface="+mn-lt"/>
                        <a:ea typeface="Times New Roman"/>
                        <a:cs typeface="Times New Roman"/>
                      </a:endParaRPr>
                    </a:p>
                  </a:txBody>
                  <a:tcPr marL="68580" marR="68580" marT="0" marB="0" anchor="ctr">
                    <a:lnR w="38100" cap="flat" cmpd="sng" algn="ctr">
                      <a:solidFill>
                        <a:schemeClr val="tx1"/>
                      </a:solidFill>
                      <a:prstDash val="solid"/>
                      <a:round/>
                      <a:headEnd type="none" w="med" len="med"/>
                      <a:tailEnd type="none" w="med" len="med"/>
                    </a:lnR>
                  </a:tcPr>
                </a:tc>
              </a:tr>
              <a:tr h="370840">
                <a:tc>
                  <a:txBody>
                    <a:bodyPr/>
                    <a:lstStyle/>
                    <a:p>
                      <a:pPr>
                        <a:spcAft>
                          <a:spcPts val="0"/>
                        </a:spcAft>
                      </a:pPr>
                      <a:r>
                        <a:rPr lang="en-US" sz="1400">
                          <a:latin typeface="+mn-lt"/>
                          <a:ea typeface="Times New Roman"/>
                          <a:cs typeface="Times New Roman"/>
                        </a:rPr>
                        <a:t>C80</a:t>
                      </a:r>
                      <a:endParaRPr lang="en-GB" sz="2000">
                        <a:latin typeface="+mn-lt"/>
                        <a:ea typeface="Times New Roman"/>
                        <a:cs typeface="Times New Roman"/>
                      </a:endParaRPr>
                    </a:p>
                  </a:txBody>
                  <a:tcPr marL="68580" marR="68580" marT="0" marB="0" anchor="ctr">
                    <a:lnL w="38100" cap="flat" cmpd="sng" algn="ctr">
                      <a:solidFill>
                        <a:schemeClr val="tx1"/>
                      </a:solidFill>
                      <a:prstDash val="solid"/>
                      <a:round/>
                      <a:headEnd type="none" w="med" len="med"/>
                      <a:tailEnd type="none" w="med" len="med"/>
                    </a:lnL>
                  </a:tcPr>
                </a:tc>
                <a:tc>
                  <a:txBody>
                    <a:bodyPr/>
                    <a:lstStyle/>
                    <a:p>
                      <a:pPr marR="20955">
                        <a:spcAft>
                          <a:spcPts val="0"/>
                        </a:spcAft>
                      </a:pPr>
                      <a:r>
                        <a:rPr lang="en-US" sz="1400">
                          <a:latin typeface="+mn-lt"/>
                          <a:ea typeface="Times New Roman"/>
                          <a:cs typeface="Times New Roman"/>
                        </a:rPr>
                        <a:t>168</a:t>
                      </a:r>
                      <a:endParaRPr lang="en-GB" sz="2000">
                        <a:latin typeface="+mn-lt"/>
                        <a:ea typeface="Times New Roman"/>
                        <a:cs typeface="Times New Roman"/>
                      </a:endParaRPr>
                    </a:p>
                  </a:txBody>
                  <a:tcPr marL="68580" marR="68580" marT="0" marB="0" anchor="ctr"/>
                </a:tc>
                <a:tc>
                  <a:txBody>
                    <a:bodyPr/>
                    <a:lstStyle/>
                    <a:p>
                      <a:pPr>
                        <a:spcAft>
                          <a:spcPts val="0"/>
                        </a:spcAft>
                      </a:pPr>
                      <a:r>
                        <a:rPr lang="en-GB" sz="1400" dirty="0" smtClean="0">
                          <a:latin typeface="+mn-lt"/>
                          <a:ea typeface="Times New Roman"/>
                          <a:cs typeface="Times New Roman"/>
                        </a:rPr>
                        <a:t>2+1</a:t>
                      </a:r>
                      <a:endParaRPr lang="en-GB" sz="14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80 </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350 kV</a:t>
                      </a:r>
                      <a:endParaRPr lang="en-GB" sz="2000" dirty="0">
                        <a:latin typeface="+mn-lt"/>
                        <a:ea typeface="Times New Roman"/>
                        <a:cs typeface="Times New Roman"/>
                      </a:endParaRPr>
                    </a:p>
                  </a:txBody>
                  <a:tcPr marL="68580" marR="68580" marT="0" marB="0" anchor="ctr"/>
                </a:tc>
                <a:tc>
                  <a:txBody>
                    <a:bodyPr/>
                    <a:lstStyle/>
                    <a:p>
                      <a:pPr>
                        <a:spcAft>
                          <a:spcPts val="0"/>
                        </a:spcAft>
                      </a:pPr>
                      <a:r>
                        <a:rPr lang="en-US" sz="1400" dirty="0">
                          <a:latin typeface="+mn-lt"/>
                          <a:ea typeface="Times New Roman"/>
                          <a:cs typeface="Times New Roman"/>
                        </a:rPr>
                        <a:t>LHC bunch compression</a:t>
                      </a:r>
                      <a:endParaRPr lang="en-GB" sz="2000" dirty="0">
                        <a:latin typeface="+mn-lt"/>
                        <a:ea typeface="Times New Roman"/>
                        <a:cs typeface="Times New Roman"/>
                      </a:endParaRPr>
                    </a:p>
                  </a:txBody>
                  <a:tcPr marL="68580" marR="68580" marT="0" marB="0" anchor="ctr">
                    <a:lnR w="38100" cap="flat" cmpd="sng" algn="ctr">
                      <a:solidFill>
                        <a:schemeClr val="tx1"/>
                      </a:solidFill>
                      <a:prstDash val="solid"/>
                      <a:round/>
                      <a:headEnd type="none" w="med" len="med"/>
                      <a:tailEnd type="none" w="med" len="med"/>
                    </a:lnR>
                  </a:tcPr>
                </a:tc>
              </a:tr>
              <a:tr h="370840">
                <a:tc>
                  <a:txBody>
                    <a:bodyPr/>
                    <a:lstStyle/>
                    <a:p>
                      <a:pPr>
                        <a:spcAft>
                          <a:spcPts val="0"/>
                        </a:spcAft>
                      </a:pPr>
                      <a:r>
                        <a:rPr lang="en-US" sz="1400" dirty="0">
                          <a:latin typeface="+mn-lt"/>
                          <a:ea typeface="Times New Roman"/>
                          <a:cs typeface="Times New Roman"/>
                        </a:rPr>
                        <a:t>C200</a:t>
                      </a:r>
                      <a:endParaRPr lang="en-GB" sz="2000" dirty="0">
                        <a:latin typeface="+mn-lt"/>
                        <a:ea typeface="Times New Roman"/>
                        <a:cs typeface="Times New Roman"/>
                      </a:endParaRPr>
                    </a:p>
                  </a:txBody>
                  <a:tcPr marL="68580" marR="68580" marT="0" marB="0"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R="20955">
                        <a:spcAft>
                          <a:spcPts val="0"/>
                        </a:spcAft>
                      </a:pPr>
                      <a:r>
                        <a:rPr lang="en-US" sz="1400" dirty="0">
                          <a:latin typeface="+mn-lt"/>
                          <a:ea typeface="Times New Roman"/>
                          <a:cs typeface="Times New Roman"/>
                        </a:rPr>
                        <a:t>420, 433</a:t>
                      </a:r>
                      <a:endParaRPr lang="en-GB" sz="2000" dirty="0">
                        <a:latin typeface="+mn-lt"/>
                        <a:ea typeface="Times New Roman"/>
                        <a:cs typeface="Times New Roman"/>
                      </a:endParaRPr>
                    </a:p>
                  </a:txBody>
                  <a:tcPr marL="68580" marR="68580" marT="0" marB="0" anchor="ctr">
                    <a:lnB w="38100" cap="flat" cmpd="sng" algn="ctr">
                      <a:solidFill>
                        <a:schemeClr val="tx1"/>
                      </a:solidFill>
                      <a:prstDash val="solid"/>
                      <a:round/>
                      <a:headEnd type="none" w="med" len="med"/>
                      <a:tailEnd type="none" w="med" len="med"/>
                    </a:lnB>
                  </a:tcPr>
                </a:tc>
                <a:tc>
                  <a:txBody>
                    <a:bodyPr/>
                    <a:lstStyle/>
                    <a:p>
                      <a:pPr>
                        <a:spcAft>
                          <a:spcPts val="0"/>
                        </a:spcAft>
                      </a:pPr>
                      <a:r>
                        <a:rPr lang="en-GB" sz="1400" dirty="0" smtClean="0">
                          <a:latin typeface="+mn-lt"/>
                          <a:ea typeface="Times New Roman"/>
                          <a:cs typeface="Times New Roman"/>
                        </a:rPr>
                        <a:t>4</a:t>
                      </a:r>
                      <a:r>
                        <a:rPr lang="en-GB" sz="1400" baseline="0" dirty="0" smtClean="0">
                          <a:latin typeface="+mn-lt"/>
                          <a:ea typeface="Times New Roman"/>
                          <a:cs typeface="Times New Roman"/>
                        </a:rPr>
                        <a:t>+2</a:t>
                      </a:r>
                      <a:endParaRPr lang="en-GB" sz="1400" dirty="0">
                        <a:latin typeface="+mn-lt"/>
                        <a:ea typeface="Times New Roman"/>
                        <a:cs typeface="Times New Roman"/>
                      </a:endParaRPr>
                    </a:p>
                  </a:txBody>
                  <a:tcPr marL="68580" marR="68580" marT="0" marB="0" anchor="ctr">
                    <a:lnB w="38100" cap="flat" cmpd="sng" algn="ctr">
                      <a:solidFill>
                        <a:schemeClr val="tx1"/>
                      </a:solidFill>
                      <a:prstDash val="solid"/>
                      <a:round/>
                      <a:headEnd type="none" w="med" len="med"/>
                      <a:tailEnd type="none" w="med" len="med"/>
                    </a:lnB>
                  </a:tcPr>
                </a:tc>
                <a:tc>
                  <a:txBody>
                    <a:bodyPr/>
                    <a:lstStyle/>
                    <a:p>
                      <a:pPr>
                        <a:spcAft>
                          <a:spcPts val="0"/>
                        </a:spcAft>
                      </a:pPr>
                      <a:r>
                        <a:rPr lang="en-US" sz="1400" dirty="0">
                          <a:latin typeface="+mn-lt"/>
                          <a:ea typeface="Times New Roman"/>
                          <a:cs typeface="Times New Roman"/>
                        </a:rPr>
                        <a:t>200 </a:t>
                      </a:r>
                      <a:endParaRPr lang="en-GB" sz="2000" dirty="0">
                        <a:latin typeface="+mn-lt"/>
                        <a:ea typeface="Times New Roman"/>
                        <a:cs typeface="Times New Roman"/>
                      </a:endParaRPr>
                    </a:p>
                  </a:txBody>
                  <a:tcPr marL="68580" marR="68580" marT="0" marB="0" anchor="ctr">
                    <a:lnB w="38100" cap="flat" cmpd="sng" algn="ctr">
                      <a:solidFill>
                        <a:schemeClr val="tx1"/>
                      </a:solidFill>
                      <a:prstDash val="solid"/>
                      <a:round/>
                      <a:headEnd type="none" w="med" len="med"/>
                      <a:tailEnd type="none" w="med" len="med"/>
                    </a:lnB>
                  </a:tcPr>
                </a:tc>
                <a:tc>
                  <a:txBody>
                    <a:bodyPr/>
                    <a:lstStyle/>
                    <a:p>
                      <a:pPr>
                        <a:spcAft>
                          <a:spcPts val="0"/>
                        </a:spcAft>
                      </a:pPr>
                      <a:r>
                        <a:rPr lang="en-US" sz="1400" dirty="0">
                          <a:latin typeface="+mn-lt"/>
                          <a:ea typeface="Times New Roman"/>
                          <a:cs typeface="Times New Roman"/>
                        </a:rPr>
                        <a:t>30 kV</a:t>
                      </a:r>
                      <a:endParaRPr lang="en-GB" sz="2000" dirty="0">
                        <a:latin typeface="+mn-lt"/>
                        <a:ea typeface="Times New Roman"/>
                        <a:cs typeface="Times New Roman"/>
                      </a:endParaRPr>
                    </a:p>
                  </a:txBody>
                  <a:tcPr marL="68580" marR="68580" marT="0" marB="0" anchor="ctr">
                    <a:lnB w="38100" cap="flat" cmpd="sng" algn="ctr">
                      <a:solidFill>
                        <a:schemeClr val="tx1"/>
                      </a:solidFill>
                      <a:prstDash val="solid"/>
                      <a:round/>
                      <a:headEnd type="none" w="med" len="med"/>
                      <a:tailEnd type="none" w="med" len="med"/>
                    </a:lnB>
                  </a:tcPr>
                </a:tc>
                <a:tc>
                  <a:txBody>
                    <a:bodyPr/>
                    <a:lstStyle/>
                    <a:p>
                      <a:pPr>
                        <a:spcAft>
                          <a:spcPts val="0"/>
                        </a:spcAft>
                      </a:pPr>
                      <a:r>
                        <a:rPr lang="en-US" sz="1400" dirty="0">
                          <a:latin typeface="+mn-lt"/>
                          <a:ea typeface="Times New Roman"/>
                          <a:cs typeface="Times New Roman"/>
                        </a:rPr>
                        <a:t>re-bunching, controlled long. BU</a:t>
                      </a:r>
                      <a:endParaRPr lang="en-GB" sz="2000" dirty="0">
                        <a:latin typeface="+mn-lt"/>
                        <a:ea typeface="Times New Roman"/>
                        <a:cs typeface="Times New Roman"/>
                      </a:endParaRPr>
                    </a:p>
                  </a:txBody>
                  <a:tcPr marL="68580" marR="68580" marT="0" marB="0"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437016" y="4093041"/>
            <a:ext cx="3553602" cy="338554"/>
          </a:xfrm>
          <a:prstGeom prst="rect">
            <a:avLst/>
          </a:prstGeom>
          <a:noFill/>
        </p:spPr>
        <p:txBody>
          <a:bodyPr wrap="none" rtlCol="0">
            <a:spAutoFit/>
          </a:bodyPr>
          <a:lstStyle/>
          <a:p>
            <a:r>
              <a:rPr lang="en-GB" sz="1600" dirty="0" smtClean="0">
                <a:latin typeface="+mn-lt"/>
              </a:rPr>
              <a:t>+ transverse damper (2 x 6 kW)</a:t>
            </a:r>
            <a:endParaRPr lang="en-GB" sz="1600" dirty="0">
              <a:latin typeface="+mn-lt"/>
            </a:endParaRPr>
          </a:p>
        </p:txBody>
      </p:sp>
      <p:sp>
        <p:nvSpPr>
          <p:cNvPr id="12" name="Date Placeholder 11"/>
          <p:cNvSpPr>
            <a:spLocks noGrp="1"/>
          </p:cNvSpPr>
          <p:nvPr>
            <p:ph type="dt" sz="half" idx="10"/>
          </p:nvPr>
        </p:nvSpPr>
        <p:spPr/>
        <p:txBody>
          <a:bodyPr/>
          <a:lstStyle/>
          <a:p>
            <a:r>
              <a:rPr lang="en-US" smtClean="0"/>
              <a:t>10/2/10</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gh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bright</Template>
  <TotalTime>5389</TotalTime>
  <Words>2371</Words>
  <Application>Microsoft Office PowerPoint</Application>
  <PresentationFormat>On-screen Show (4:3)</PresentationFormat>
  <Paragraphs>591</Paragraphs>
  <Slides>21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bright</vt:lpstr>
      <vt:lpstr>Equation</vt:lpstr>
      <vt:lpstr>Critical overview of RF equipment in the LHC injector chain</vt:lpstr>
      <vt:lpstr>RF Issues overview</vt:lpstr>
      <vt:lpstr>PSB RF systems   (for each ring)</vt:lpstr>
      <vt:lpstr>Lifetime RS 2012 CL</vt:lpstr>
      <vt:lpstr>Tomoscope</vt:lpstr>
      <vt:lpstr>PSB C04 water cooling study</vt:lpstr>
      <vt:lpstr>PSB C02 upgrade necessary?</vt:lpstr>
      <vt:lpstr>PSB    damper upgrade</vt:lpstr>
      <vt:lpstr>PS RF systems</vt:lpstr>
      <vt:lpstr>PS RF Bypasses</vt:lpstr>
      <vt:lpstr>PS 40 MHz: Automated tuning</vt:lpstr>
      <vt:lpstr>SPS RF systems – TWC 200 lines</vt:lpstr>
      <vt:lpstr>Stock of SPS high power tetrodes</vt:lpstr>
      <vt:lpstr>Stock of SPS high power tetrodes</vt:lpstr>
      <vt:lpstr>The need for correct yearly maintenance</vt:lpstr>
      <vt:lpstr>SPS Power couplers</vt:lpstr>
      <vt:lpstr>Beam loading in TWC200</vt:lpstr>
      <vt:lpstr>SPS RF systems – TWC 800</vt:lpstr>
      <vt:lpstr>Renovation SPS 800 MHz system I (LL)</vt:lpstr>
      <vt:lpstr>Renovation SPS 800 MHz system II (HP)</vt:lpstr>
      <vt:lpstr>Summary RF equipment review</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Erk Jensen</dc:creator>
  <cp:lastModifiedBy>Erk Jensen</cp:lastModifiedBy>
  <cp:revision>519</cp:revision>
  <cp:lastPrinted>2001-02-28T11:02:29Z</cp:lastPrinted>
  <dcterms:created xsi:type="dcterms:W3CDTF">2009-08-25T11:47:25Z</dcterms:created>
  <dcterms:modified xsi:type="dcterms:W3CDTF">2010-02-10T12:26:26Z</dcterms:modified>
</cp:coreProperties>
</file>