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vml" ContentType="application/vnd.openxmlformats-officedocument.vmlDrawing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3861AA"/>
    <a:srgbClr val="00529E"/>
    <a:srgbClr val="004F9E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30" autoAdjust="0"/>
    <p:restoredTop sz="82964" autoAdjust="0"/>
  </p:normalViewPr>
  <p:slideViewPr>
    <p:cSldViewPr>
      <p:cViewPr>
        <p:scale>
          <a:sx n="85" d="100"/>
          <a:sy n="85" d="100"/>
        </p:scale>
        <p:origin x="-73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100" d="100"/>
          <a:sy n="100" d="100"/>
        </p:scale>
        <p:origin x="-3600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4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6CC7400B-BFF4-4F8C-8AF7-997DE9706BFF}" type="datetime1">
              <a:rPr lang="en-GB"/>
              <a:pPr>
                <a:defRPr/>
              </a:pPr>
              <a:t>26/11/2009</a:t>
            </a:fld>
            <a:endParaRPr lang="en-GB" dirty="0"/>
          </a:p>
        </p:txBody>
      </p:sp>
      <p:sp>
        <p:nvSpPr>
          <p:cNvPr id="134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4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/>
            </a:lvl1pPr>
          </a:lstStyle>
          <a:p>
            <a:pPr>
              <a:defRPr/>
            </a:pPr>
            <a:fld id="{43CD607D-0005-4EFC-83D5-77CC815DA5E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51B7E796-9664-4B95-8FA6-7F8E4B53D4D2}" type="datetime1">
              <a:rPr lang="en-US"/>
              <a:pPr>
                <a:defRPr/>
              </a:pPr>
              <a:t>11/26/2009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27854F89-CC66-425B-851F-4B164C8A6B9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291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/>
          <a:lstStyle/>
          <a:p>
            <a:r>
              <a:rPr lang="pl-PL" smtClean="0"/>
              <a:t>The title has to be worked on.</a:t>
            </a: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4.bin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3" descr="CERNlogo-rgb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 Box 30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aphicFrame>
        <p:nvGraphicFramePr>
          <p:cNvPr id="6" name="Object 32"/>
          <p:cNvGraphicFramePr>
            <a:graphicFrameLocks noChangeAspect="1"/>
          </p:cNvGraphicFramePr>
          <p:nvPr/>
        </p:nvGraphicFramePr>
        <p:xfrm>
          <a:off x="1146175" y="0"/>
          <a:ext cx="7997825" cy="847725"/>
        </p:xfrm>
        <a:graphic>
          <a:graphicData uri="http://schemas.openxmlformats.org/presentationml/2006/ole">
            <p:oleObj spid="_x0000_s14338" name="Image" r:id="rId4" imgW="13168254" imgH="1396825" progId="Photoshop.Image.8">
              <p:embed/>
            </p:oleObj>
          </a:graphicData>
        </a:graphic>
      </p:graphicFrame>
      <p:graphicFrame>
        <p:nvGraphicFramePr>
          <p:cNvPr id="7" name="Object 34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14339" name="Image" r:id="rId5" imgW="2006349" imgH="10158730" progId="Photoshop.Image.8">
              <p:embed/>
            </p:oleObj>
          </a:graphicData>
        </a:graphic>
      </p:graphicFrame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57400" y="1752600"/>
            <a:ext cx="6553200" cy="1470025"/>
          </a:xfrm>
        </p:spPr>
        <p:txBody>
          <a:bodyPr/>
          <a:lstStyle>
            <a:lvl1pPr algn="ctr">
              <a:defRPr sz="3600" b="1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505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rgbClr val="3861AA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5" descr="banner-ITonly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2" descr="CERNlogo-rgb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26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aphicFrame>
        <p:nvGraphicFramePr>
          <p:cNvPr id="7" name="Object 30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15362" name="Image" r:id="rId5" imgW="2006349" imgH="10158730" progId="Photoshop.Image.8">
              <p:embed/>
            </p:oleObj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7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25" descr="banner-ITonly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0"/>
            <a:ext cx="5562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066800"/>
            <a:ext cx="7543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31" name="Picture 22" descr="CERNlogo-rgb"/>
          <p:cNvPicPr>
            <a:picLocks noChangeAspect="1" noChangeArrowheads="1"/>
          </p:cNvPicPr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0" name="Text Box 26"/>
          <p:cNvSpPr txBox="1">
            <a:spLocks noChangeArrowheads="1"/>
          </p:cNvSpPr>
          <p:nvPr userDrawn="1"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CERN IT Department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CH-1211 Genève 23</a:t>
            </a:r>
          </a:p>
          <a:p>
            <a:pPr algn="r">
              <a:defRPr/>
            </a:pPr>
            <a:r>
              <a:rPr lang="en-US" sz="900" dirty="0">
                <a:latin typeface="Tahoma" pitchFamily="34" charset="0"/>
              </a:rPr>
              <a:t>Switzerland</a:t>
            </a:r>
          </a:p>
          <a:p>
            <a:pPr algn="r">
              <a:defRPr/>
            </a:pPr>
            <a:r>
              <a:rPr lang="en-US" sz="1100" b="1" dirty="0">
                <a:latin typeface="Tahoma" pitchFamily="34" charset="0"/>
              </a:rPr>
              <a:t>www.cern.ch/i</a:t>
            </a:r>
            <a:r>
              <a:rPr lang="en-US" sz="1000" b="1" dirty="0">
                <a:latin typeface="Tahoma" pitchFamily="34" charset="0"/>
              </a:rPr>
              <a:t>t</a:t>
            </a:r>
          </a:p>
        </p:txBody>
      </p:sp>
      <p:graphicFrame>
        <p:nvGraphicFramePr>
          <p:cNvPr id="1026" name="Object 30"/>
          <p:cNvGraphicFramePr>
            <a:graphicFrameLocks noChangeAspect="1"/>
          </p:cNvGraphicFramePr>
          <p:nvPr/>
        </p:nvGraphicFramePr>
        <p:xfrm>
          <a:off x="0" y="0"/>
          <a:ext cx="1204913" cy="6096000"/>
        </p:xfrm>
        <a:graphic>
          <a:graphicData uri="http://schemas.openxmlformats.org/presentationml/2006/ole">
            <p:oleObj spid="_x0000_s1026" name="Image" r:id="rId7" imgW="2006349" imgH="10158730" progId="Photoshop.Image.8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764" r:id="rId1"/>
    <p:sldLayoutId id="2147483765" r:id="rId2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3861AA"/>
        </a:buClr>
        <a:buChar char="•"/>
        <a:defRPr sz="28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twiki.cern.ch/twiki/bin/view/PDBService/RecoveryExerciseNovember0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200" smtClean="0"/>
              <a:t>Backup configuration best practices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Jacek Wojcieszuk </a:t>
            </a:r>
          </a:p>
          <a:p>
            <a:pPr eaLnBrk="1" hangingPunct="1"/>
            <a:r>
              <a:rPr lang="pl-PL" sz="2800" smtClean="0"/>
              <a:t>Distributed Database Operations Workshop</a:t>
            </a:r>
            <a:endParaRPr lang="en-US" sz="2800" smtClean="0"/>
          </a:p>
          <a:p>
            <a:pPr eaLnBrk="1" hangingPunct="1"/>
            <a:r>
              <a:rPr lang="pl-PL" sz="2800" smtClean="0"/>
              <a:t>November</a:t>
            </a:r>
            <a:r>
              <a:rPr lang="en-US" sz="2800" smtClean="0"/>
              <a:t> </a:t>
            </a:r>
            <a:r>
              <a:rPr lang="pl-PL" sz="2800" smtClean="0"/>
              <a:t>2</a:t>
            </a:r>
            <a:r>
              <a:rPr lang="en-US" sz="2800" smtClean="0"/>
              <a:t>6</a:t>
            </a:r>
            <a:r>
              <a:rPr lang="en-US" sz="2800" baseline="30000" smtClean="0"/>
              <a:t>th</a:t>
            </a:r>
            <a:r>
              <a:rPr lang="en-US" sz="2800" smtClean="0"/>
              <a:t>, 200</a:t>
            </a:r>
            <a:r>
              <a:rPr lang="pl-PL" sz="2800" smtClean="0"/>
              <a:t>9</a:t>
            </a: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Goals</a:t>
            </a:r>
            <a:endParaRPr lang="en-GB" smtClean="0"/>
          </a:p>
        </p:txBody>
      </p:sp>
      <p:sp>
        <p:nvSpPr>
          <p:cNvPr id="717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l-PL" dirty="0" smtClean="0"/>
          </a:p>
          <a:p>
            <a:endParaRPr lang="pl-PL" dirty="0" smtClean="0"/>
          </a:p>
          <a:p>
            <a:pPr>
              <a:buFontTx/>
              <a:buNone/>
            </a:pPr>
            <a:r>
              <a:rPr lang="pl-PL" dirty="0" smtClean="0"/>
              <a:t>To prove that backup strategy implemented for selected Tier1 databases is </a:t>
            </a:r>
            <a:r>
              <a:rPr lang="pl-PL" dirty="0" smtClean="0"/>
              <a:t>correct and answer possible questions</a:t>
            </a:r>
            <a:endParaRPr lang="pl-PL" dirty="0" smtClean="0"/>
          </a:p>
          <a:p>
            <a:pPr>
              <a:buFontTx/>
              <a:buNone/>
            </a:pPr>
            <a:endParaRPr lang="pl-PL" dirty="0" smtClean="0"/>
          </a:p>
          <a:p>
            <a:pPr>
              <a:buFontTx/>
              <a:buNone/>
            </a:pPr>
            <a:r>
              <a:rPr lang="pl-PL" dirty="0" smtClean="0"/>
              <a:t>To practice different recovery scenarios using RMAN</a:t>
            </a:r>
          </a:p>
          <a:p>
            <a:pPr>
              <a:buFontTx/>
              <a:buNone/>
            </a:pPr>
            <a:endParaRPr lang="en-GB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Stages</a:t>
            </a:r>
            <a:endParaRPr lang="en-GB" smtClean="0"/>
          </a:p>
        </p:txBody>
      </p:sp>
      <p:sp>
        <p:nvSpPr>
          <p:cNvPr id="819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mtClean="0"/>
              <a:t>Point-in-time database restore and recovery to spare hardware</a:t>
            </a:r>
          </a:p>
          <a:p>
            <a:pPr lvl="1"/>
            <a:r>
              <a:rPr lang="pl-PL" smtClean="0"/>
              <a:t>Restore of an spfile</a:t>
            </a:r>
          </a:p>
          <a:p>
            <a:pPr lvl="1"/>
            <a:r>
              <a:rPr lang="pl-PL" smtClean="0"/>
              <a:t>Restore of a controlfile</a:t>
            </a:r>
          </a:p>
          <a:p>
            <a:pPr lvl="1"/>
            <a:r>
              <a:rPr lang="pl-PL" smtClean="0"/>
              <a:t>Restore and recovery of datafiles</a:t>
            </a:r>
          </a:p>
          <a:p>
            <a:endParaRPr lang="pl-PL" smtClean="0"/>
          </a:p>
          <a:p>
            <a:r>
              <a:rPr lang="pl-PL" smtClean="0"/>
              <a:t>Verification that the datafiles are recovered to the desired point in time</a:t>
            </a:r>
          </a:p>
          <a:p>
            <a:r>
              <a:rPr lang="pl-PL" smtClean="0"/>
              <a:t>Media block recovery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More details	</a:t>
            </a:r>
            <a:endParaRPr lang="en-GB" smtClean="0"/>
          </a:p>
        </p:txBody>
      </p:sp>
      <p:sp>
        <p:nvSpPr>
          <p:cNvPr id="921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mtClean="0"/>
              <a:t>Detailed instructions can be found on 3D Twiki:</a:t>
            </a:r>
          </a:p>
          <a:p>
            <a:endParaRPr lang="pl-PL" smtClean="0"/>
          </a:p>
          <a:p>
            <a:pPr>
              <a:buFontTx/>
              <a:buNone/>
            </a:pPr>
            <a:r>
              <a:rPr lang="en-GB" smtClean="0">
                <a:hlinkClick r:id="rId2"/>
              </a:rPr>
              <a:t>https://twiki.cern.ch/twiki/bin/view/PDBService/RecoveryExerciseNovember09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 smtClean="0"/>
              <a:t>Test setups @ Tier1s and CERN</a:t>
            </a:r>
            <a:endParaRPr lang="en-GB" smtClean="0"/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smtClean="0"/>
              <a:t>Tier1 sites that voluntered to recover their databases:</a:t>
            </a:r>
          </a:p>
          <a:p>
            <a:pPr lvl="1"/>
            <a:r>
              <a:rPr lang="pl-PL" smtClean="0"/>
              <a:t>ASGC</a:t>
            </a:r>
          </a:p>
          <a:p>
            <a:pPr lvl="1"/>
            <a:r>
              <a:rPr lang="pl-PL" smtClean="0"/>
              <a:t>RAL</a:t>
            </a:r>
          </a:p>
          <a:p>
            <a:r>
              <a:rPr lang="pl-PL" smtClean="0"/>
              <a:t>There are 3 test setups available at CERN:</a:t>
            </a:r>
          </a:p>
          <a:p>
            <a:pPr lvl="1"/>
            <a:r>
              <a:rPr lang="pl-PL" smtClean="0"/>
              <a:t>1 node RAC on itrac510-10g, responsible Luca</a:t>
            </a:r>
          </a:p>
          <a:p>
            <a:pPr lvl="1"/>
            <a:r>
              <a:rPr lang="pl-PL" smtClean="0"/>
              <a:t>1 node RAC on itrac710, responsible Przemek</a:t>
            </a:r>
          </a:p>
          <a:p>
            <a:pPr lvl="1"/>
            <a:r>
              <a:rPr lang="pl-PL" smtClean="0"/>
              <a:t>2 node RAC on itrac425, itrac426, responsible Dawid</a:t>
            </a:r>
          </a:p>
          <a:p>
            <a:pPr lvl="1"/>
            <a:r>
              <a:rPr lang="pl-PL" smtClean="0"/>
              <a:t>All recovery-related details are on the twiki page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19879</TotalTime>
  <Words>159</Words>
  <Application>Microsoft Office PowerPoint</Application>
  <PresentationFormat>On-screen Show (4:3)</PresentationFormat>
  <Paragraphs>32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ＭＳ Ｐゴシック</vt:lpstr>
      <vt:lpstr>Calibri</vt:lpstr>
      <vt:lpstr>Tahoma</vt:lpstr>
      <vt:lpstr>Default Design</vt:lpstr>
      <vt:lpstr>Adobe Photoshop Image</vt:lpstr>
      <vt:lpstr>Backup configuration best practices</vt:lpstr>
      <vt:lpstr>Goals</vt:lpstr>
      <vt:lpstr>Stages</vt:lpstr>
      <vt:lpstr>More details </vt:lpstr>
      <vt:lpstr>Test setups @ Tier1s and CERN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Efficient Data Protection</dc:title>
  <dc:creator>Jacek Wojcieszuk</dc:creator>
  <cp:lastModifiedBy>Jacek Wojcieszuk</cp:lastModifiedBy>
  <cp:revision>467</cp:revision>
  <dcterms:created xsi:type="dcterms:W3CDTF">2008-03-27T13:12:12Z</dcterms:created>
  <dcterms:modified xsi:type="dcterms:W3CDTF">2009-11-26T12:47:56Z</dcterms:modified>
</cp:coreProperties>
</file>