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67" r:id="rId6"/>
    <p:sldId id="260" r:id="rId7"/>
    <p:sldId id="261" r:id="rId8"/>
    <p:sldId id="268" r:id="rId9"/>
    <p:sldId id="264" r:id="rId10"/>
    <p:sldId id="266" r:id="rId11"/>
    <p:sldId id="265" r:id="rId12"/>
    <p:sldId id="272" r:id="rId13"/>
    <p:sldId id="269" r:id="rId14"/>
    <p:sldId id="263" r:id="rId15"/>
    <p:sldId id="270" r:id="rId16"/>
    <p:sldId id="259" r:id="rId17"/>
    <p:sldId id="262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14" Type="http://schemas.openxmlformats.org/officeDocument/2006/relationships/slide" Target="slides/slide12.xml"/><Relationship Id="rId23" Type="http://schemas.openxmlformats.org/officeDocument/2006/relationships/presProps" Target="presProps.xml"/><Relationship Id="rId4" Type="http://schemas.openxmlformats.org/officeDocument/2006/relationships/slide" Target="slides/slide2.xml"/><Relationship Id="rId26" Type="http://schemas.openxmlformats.org/officeDocument/2006/relationships/tableStyles" Target="tableStyles.xml"/><Relationship Id="rId11" Type="http://schemas.openxmlformats.org/officeDocument/2006/relationships/slide" Target="slides/slide9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35FA0-1DF2-7744-B2FE-CB5CC7807DD0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D5C78-04C5-174B-810F-9D869157FD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433FC-EC42-3843-BB0F-E6FD1514E1B0}" type="datetimeFigureOut">
              <a:rPr lang="en-US" smtClean="0"/>
              <a:t>11/25/09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B1CF4-E274-374E-B870-D2171BF495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11/26/09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Vincenzo Innocente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ABE2C-A8AE-1744-8213-1142A76CAD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5991B-22A1-8C4C-91A6-3E75768092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11/26/09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Comic Sans MS"/>
                <a:cs typeface="Comic Sans MS"/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Vincenzo Innocente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Comic Sans MS"/>
                <a:cs typeface="Comic Sans MS"/>
              </a:defRPr>
            </a:lvl1pPr>
          </a:lstStyle>
          <a:p>
            <a:fld id="{D7AABE2C-A8AE-1744-8213-1142A76CAD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rgbClr val="FF0000"/>
          </a:solidFill>
          <a:latin typeface="Comic Sans MS Bold"/>
          <a:ea typeface="+mj-ea"/>
          <a:cs typeface="Comic Sans MS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rgbClr val="0000FF"/>
          </a:solidFill>
          <a:latin typeface="Comic Sans MS"/>
          <a:ea typeface="+mn-ea"/>
          <a:cs typeface="Comic Sans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rgbClr val="0000FF"/>
          </a:solidFill>
          <a:latin typeface="Comic Sans MS"/>
          <a:ea typeface="+mn-ea"/>
          <a:cs typeface="Comic Sans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0000FF"/>
          </a:solidFill>
          <a:latin typeface="Comic Sans MS"/>
          <a:ea typeface="+mn-ea"/>
          <a:cs typeface="Comic Sans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rgbClr val="0000FF"/>
          </a:solidFill>
          <a:latin typeface="Comic Sans MS"/>
          <a:ea typeface="+mn-ea"/>
          <a:cs typeface="Comic Sans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rgbClr val="0000FF"/>
          </a:solidFill>
          <a:latin typeface="Comic Sans MS"/>
          <a:ea typeface="+mn-ea"/>
          <a:cs typeface="Comic Sans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727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CMS</a:t>
            </a:r>
            <a:br>
              <a:rPr lang="en-US" dirty="0" smtClean="0"/>
            </a:br>
            <a:r>
              <a:rPr lang="en-US" dirty="0" smtClean="0"/>
              <a:t>Database Strategy</a:t>
            </a:r>
            <a:br>
              <a:rPr lang="en-US" dirty="0" smtClean="0"/>
            </a:br>
            <a:r>
              <a:rPr lang="en-US" sz="3556" u="sng" dirty="0" smtClean="0">
                <a:solidFill>
                  <a:srgbClr val="FF0000"/>
                </a:solidFill>
              </a:rPr>
              <a:t>moving from development to operation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Vincenzo</a:t>
            </a:r>
            <a:r>
              <a:rPr lang="en-US" dirty="0" smtClean="0"/>
              <a:t> 	</a:t>
            </a:r>
            <a:r>
              <a:rPr lang="en-US" dirty="0" err="1" smtClean="0"/>
              <a:t>Innocente</a:t>
            </a:r>
            <a:endParaRPr lang="en-US" dirty="0" smtClean="0"/>
          </a:p>
          <a:p>
            <a:r>
              <a:rPr lang="en-US" dirty="0" smtClean="0"/>
              <a:t>CERN PH/SFT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Monitoring from different users’ perspectives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698287"/>
            <a:ext cx="79819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357188" y="3941424"/>
            <a:ext cx="15287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AU" sz="1400" b="1" dirty="0"/>
              <a:t>The ORACLE DB</a:t>
            </a:r>
          </a:p>
          <a:p>
            <a:r>
              <a:rPr lang="en-AU" sz="1400" b="1" dirty="0" smtClean="0"/>
              <a:t>Administrator </a:t>
            </a:r>
            <a:r>
              <a:rPr lang="en-AU" sz="1400" b="1" dirty="0"/>
              <a:t>and </a:t>
            </a:r>
            <a:r>
              <a:rPr lang="en-AU" sz="1400" b="1" dirty="0" err="1"/>
              <a:t>PopCon</a:t>
            </a:r>
            <a:r>
              <a:rPr lang="en-AU" sz="1400" b="1" dirty="0"/>
              <a:t> Developer</a:t>
            </a:r>
            <a:endParaRPr lang="en-AU" sz="14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143625" y="4746287"/>
            <a:ext cx="150018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4638" indent="-285750"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AU" sz="1400" b="1"/>
              <a:t>The central CMS detector manager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543675" y="1769724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550800" lvl="1" indent="-284400" algn="ctr">
              <a:spcBef>
                <a:spcPts val="700"/>
              </a:spcBef>
              <a:buClr>
                <a:srgbClr val="000000"/>
              </a:buClr>
              <a:buSzPct val="100000"/>
            </a:pPr>
            <a:r>
              <a:rPr lang="en-AU" sz="1400" b="1" dirty="0"/>
              <a:t>The</a:t>
            </a:r>
            <a:r>
              <a:rPr lang="en-AU" sz="1400" b="1" dirty="0" smtClean="0"/>
              <a:t> CMS sub-detector manager</a:t>
            </a:r>
            <a:endParaRPr lang="en-AU" sz="1400" b="1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357188" y="3269912"/>
            <a:ext cx="1387475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AU" sz="1400" b="1" dirty="0"/>
              <a:t>End - users</a:t>
            </a:r>
            <a:endParaRPr lang="en-AU" sz="1400" dirty="0"/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2000250" y="1560227"/>
            <a:ext cx="2571750" cy="1071561"/>
          </a:xfrm>
          <a:prstGeom prst="wedgeRoundRectCallout">
            <a:avLst>
              <a:gd name="adj1" fmla="val -73585"/>
              <a:gd name="adj2" fmla="val 57742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sz="1400" dirty="0">
                <a:solidFill>
                  <a:srgbClr val="000000"/>
                </a:solidFill>
                <a:latin typeface="Comic Sans MS"/>
                <a:cs typeface="Comic Sans MS"/>
              </a:rPr>
              <a:t>Personal reports, and the trend of self-monitoring to check the status of his own jobs</a:t>
            </a: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5012184" y="1536700"/>
            <a:ext cx="1895475" cy="1513798"/>
          </a:xfrm>
          <a:prstGeom prst="wedgeRoundRectCallout">
            <a:avLst>
              <a:gd name="adj1" fmla="val 76853"/>
              <a:gd name="adj2" fmla="val 39377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sz="1400" dirty="0">
                <a:solidFill>
                  <a:srgbClr val="000000"/>
                </a:solidFill>
                <a:latin typeface="Comic Sans MS"/>
                <a:cs typeface="Comic Sans MS"/>
              </a:rPr>
              <a:t>O</a:t>
            </a:r>
            <a:r>
              <a:rPr lang="en-AU" sz="1400" dirty="0" smtClean="0">
                <a:solidFill>
                  <a:srgbClr val="000000"/>
                </a:solidFill>
                <a:latin typeface="Comic Sans MS"/>
                <a:cs typeface="Comic Sans MS"/>
              </a:rPr>
              <a:t>verview </a:t>
            </a:r>
            <a:r>
              <a:rPr lang="en-AU" sz="1400" dirty="0">
                <a:solidFill>
                  <a:srgbClr val="000000"/>
                </a:solidFill>
                <a:latin typeface="Comic Sans MS"/>
                <a:cs typeface="Comic Sans MS"/>
              </a:rPr>
              <a:t>and full report of sub-detector to check all transaction done in a dedicated account</a:t>
            </a:r>
          </a:p>
        </p:txBody>
      </p:sp>
      <p:sp>
        <p:nvSpPr>
          <p:cNvPr id="15" name="Rounded Rectangular Callout 14"/>
          <p:cNvSpPr/>
          <p:nvPr/>
        </p:nvSpPr>
        <p:spPr bwMode="auto">
          <a:xfrm>
            <a:off x="2571750" y="5528300"/>
            <a:ext cx="1714500" cy="928687"/>
          </a:xfrm>
          <a:prstGeom prst="wedgeRoundRectCallout">
            <a:avLst>
              <a:gd name="adj1" fmla="val -93399"/>
              <a:gd name="adj2" fmla="val -68943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sz="1200" dirty="0">
                <a:solidFill>
                  <a:srgbClr val="000000"/>
                </a:solidFill>
                <a:latin typeface="Comic Sans MS"/>
                <a:cs typeface="Comic Sans MS"/>
              </a:rPr>
              <a:t>Log Inspection for deep </a:t>
            </a:r>
            <a:r>
              <a:rPr lang="en-AU" sz="1200" dirty="0" smtClean="0">
                <a:solidFill>
                  <a:srgbClr val="000000"/>
                </a:solidFill>
                <a:latin typeface="Comic Sans MS"/>
                <a:cs typeface="Comic Sans MS"/>
              </a:rPr>
              <a:t>scan, </a:t>
            </a:r>
            <a:r>
              <a:rPr lang="en-AU" sz="1200" dirty="0">
                <a:solidFill>
                  <a:srgbClr val="000000"/>
                </a:solidFill>
                <a:latin typeface="Comic Sans MS"/>
                <a:cs typeface="Comic Sans MS"/>
              </a:rPr>
              <a:t>security</a:t>
            </a:r>
            <a:r>
              <a:rPr lang="en-AU" sz="1200" dirty="0" smtClean="0">
                <a:solidFill>
                  <a:srgbClr val="000000"/>
                </a:solidFill>
                <a:latin typeface="Comic Sans MS"/>
                <a:cs typeface="Comic Sans MS"/>
              </a:rPr>
              <a:t> checks, </a:t>
            </a:r>
            <a:r>
              <a:rPr lang="en-AU" sz="1200" dirty="0">
                <a:solidFill>
                  <a:srgbClr val="000000"/>
                </a:solidFill>
                <a:latin typeface="Comic Sans MS"/>
                <a:cs typeface="Comic Sans MS"/>
              </a:rPr>
              <a:t>performance issues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7810500" y="3941424"/>
            <a:ext cx="1333500" cy="1487826"/>
          </a:xfrm>
          <a:prstGeom prst="wedgeRoundRectCallout">
            <a:avLst>
              <a:gd name="adj1" fmla="val -61438"/>
              <a:gd name="adj2" fmla="val 69424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AU" sz="1300" dirty="0" smtClean="0">
                <a:solidFill>
                  <a:srgbClr val="000000"/>
                </a:solidFill>
                <a:latin typeface="Comic Sans MS"/>
                <a:cs typeface="Comic Sans MS"/>
              </a:rPr>
              <a:t>Overview </a:t>
            </a:r>
            <a:r>
              <a:rPr lang="en-AU" sz="1300" dirty="0">
                <a:solidFill>
                  <a:srgbClr val="000000"/>
                </a:solidFill>
                <a:latin typeface="Comic Sans MS"/>
                <a:cs typeface="Comic Sans MS"/>
              </a:rPr>
              <a:t>and full report for all </a:t>
            </a:r>
            <a:r>
              <a:rPr lang="en-AU" sz="1300" dirty="0" smtClean="0">
                <a:solidFill>
                  <a:srgbClr val="000000"/>
                </a:solidFill>
                <a:latin typeface="Comic Sans MS"/>
                <a:cs typeface="Comic Sans MS"/>
              </a:rPr>
              <a:t>detectors’ subsystems</a:t>
            </a:r>
            <a:endParaRPr lang="en-AU" sz="13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hom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60328"/>
            <a:ext cx="3956915" cy="4818062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CondDB</a:t>
            </a:r>
            <a:r>
              <a:rPr lang="en-US" dirty="0" smtClean="0"/>
              <a:t> web server – GUI prototype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986" y="4210199"/>
            <a:ext cx="2733407" cy="2133600"/>
          </a:xfrm>
          <a:prstGeom prst="rect">
            <a:avLst/>
          </a:prstGeom>
          <a:effectLst>
            <a:outerShdw blurRad="107950" dist="38100" dir="2700000" sx="105000" sy="105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392" y="2398803"/>
            <a:ext cx="5629007" cy="1696783"/>
          </a:xfrm>
          <a:prstGeom prst="rect">
            <a:avLst/>
          </a:prstGeom>
          <a:effectLst>
            <a:outerShdw blurRad="50800" dist="38100" dir="10020000" sx="103000" sy="103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Straight Arrow Connector 10"/>
          <p:cNvCxnSpPr/>
          <p:nvPr/>
        </p:nvCxnSpPr>
        <p:spPr>
          <a:xfrm rot="5400000" flipH="1" flipV="1">
            <a:off x="3623076" y="4411693"/>
            <a:ext cx="1733401" cy="13304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35461" y="6175747"/>
            <a:ext cx="225152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hist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8698" y="783380"/>
            <a:ext cx="2762109" cy="182283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Access using web caches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FronTier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Frontier Schem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917" y="1282939"/>
            <a:ext cx="7951883" cy="520842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“Partitioning Strategy”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Till now the database has been “partitioned” into accounts following development and deployment criteria</a:t>
            </a:r>
          </a:p>
          <a:p>
            <a:pPr lvl="1"/>
            <a:r>
              <a:rPr lang="en-US" dirty="0" smtClean="0"/>
              <a:t>Keep separated areas of independent development</a:t>
            </a:r>
          </a:p>
          <a:p>
            <a:pPr lvl="2"/>
            <a:r>
              <a:rPr lang="en-US" dirty="0" smtClean="0"/>
              <a:t>By sub-</a:t>
            </a:r>
            <a:r>
              <a:rPr lang="en-US" dirty="0" smtClean="0"/>
              <a:t>detectors, </a:t>
            </a:r>
            <a:r>
              <a:rPr lang="en-US" dirty="0" smtClean="0"/>
              <a:t>by software release</a:t>
            </a:r>
          </a:p>
          <a:p>
            <a:r>
              <a:rPr lang="en-US" dirty="0" smtClean="0"/>
              <a:t>Move to “partitioning” by use-cases</a:t>
            </a:r>
          </a:p>
          <a:p>
            <a:pPr lvl="1"/>
            <a:r>
              <a:rPr lang="en-US" dirty="0" smtClean="0"/>
              <a:t>Keep separated independent </a:t>
            </a:r>
            <a:r>
              <a:rPr lang="en-US" dirty="0" smtClean="0"/>
              <a:t>use-workflow</a:t>
            </a:r>
            <a:endParaRPr lang="en-US" dirty="0" smtClean="0"/>
          </a:p>
          <a:p>
            <a:pPr lvl="2"/>
            <a:r>
              <a:rPr lang="en-US" dirty="0" err="1" smtClean="0"/>
              <a:t>MonteCarlo</a:t>
            </a:r>
            <a:r>
              <a:rPr lang="en-US" dirty="0" smtClean="0"/>
              <a:t>: copy all relevant data into a dedicated </a:t>
            </a:r>
            <a:r>
              <a:rPr lang="en-US" dirty="0" smtClean="0"/>
              <a:t>account</a:t>
            </a:r>
          </a:p>
          <a:p>
            <a:pPr lvl="3"/>
            <a:r>
              <a:rPr lang="en-US" dirty="0" smtClean="0"/>
              <a:t>Even a single </a:t>
            </a:r>
            <a:r>
              <a:rPr lang="en-US" dirty="0" err="1" smtClean="0"/>
              <a:t>sqlite</a:t>
            </a:r>
            <a:r>
              <a:rPr lang="en-US" dirty="0" smtClean="0"/>
              <a:t> file!</a:t>
            </a:r>
            <a:endParaRPr lang="en-US" dirty="0" smtClean="0"/>
          </a:p>
          <a:p>
            <a:pPr lvl="2"/>
            <a:r>
              <a:rPr lang="en-US" dirty="0" smtClean="0"/>
              <a:t>Re-processing at remote Tiers: make a </a:t>
            </a:r>
            <a:r>
              <a:rPr lang="en-US" dirty="0" smtClean="0"/>
              <a:t>read</a:t>
            </a:r>
            <a:r>
              <a:rPr lang="en-US" dirty="0" smtClean="0"/>
              <a:t>-only snapshot of the whole condition DB and use </a:t>
            </a:r>
            <a:r>
              <a:rPr lang="en-US" dirty="0" smtClean="0"/>
              <a:t>that (through </a:t>
            </a:r>
            <a:r>
              <a:rPr lang="en-US" dirty="0" err="1" smtClean="0"/>
              <a:t>FronTier</a:t>
            </a:r>
            <a:r>
              <a:rPr lang="en-US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Prompt processing (reconstruction, calibration, analysis at T0 and CAF) </a:t>
            </a:r>
            <a:r>
              <a:rPr lang="en-US" dirty="0" smtClean="0"/>
              <a:t>keeps </a:t>
            </a:r>
            <a:r>
              <a:rPr lang="en-US" dirty="0" smtClean="0"/>
              <a:t>using the master DB (updated in real time)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the Database grows and applications evolve more “partitioning” issues will show </a:t>
            </a:r>
            <a:r>
              <a:rPr lang="en-US" dirty="0" smtClean="0"/>
              <a:t>up</a:t>
            </a:r>
          </a:p>
          <a:p>
            <a:pPr lvl="1"/>
            <a:r>
              <a:rPr lang="en-US" dirty="0" smtClean="0"/>
              <a:t>Manage “schema evolution”</a:t>
            </a:r>
            <a:endParaRPr lang="en-US" dirty="0" smtClean="0"/>
          </a:p>
          <a:p>
            <a:pPr lvl="1"/>
            <a:r>
              <a:rPr lang="en-US" dirty="0" smtClean="0"/>
              <a:t>Use of oracle partitions</a:t>
            </a:r>
          </a:p>
          <a:p>
            <a:pPr lvl="1"/>
            <a:r>
              <a:rPr lang="en-US" dirty="0" smtClean="0"/>
              <a:t>Archive and pruning</a:t>
            </a:r>
          </a:p>
          <a:p>
            <a:pPr lvl="1"/>
            <a:r>
              <a:rPr lang="en-US" dirty="0" smtClean="0"/>
              <a:t>Snapshot frequency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Add new “dimensions” and/or “abstractions” at the application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4582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CMS has in production a large number of applications critically relying on DB </a:t>
            </a:r>
            <a:r>
              <a:rPr lang="en-US" dirty="0" err="1" smtClean="0"/>
              <a:t>backends</a:t>
            </a:r>
            <a:endParaRPr lang="en-US" dirty="0" smtClean="0"/>
          </a:p>
          <a:p>
            <a:r>
              <a:rPr lang="en-US" dirty="0" smtClean="0"/>
              <a:t>Condition Database adds complexity challenges due to its close connection to “physics” applications</a:t>
            </a:r>
          </a:p>
          <a:p>
            <a:r>
              <a:rPr lang="en-US" dirty="0" smtClean="0"/>
              <a:t>Stable LHC operation will add new challenges and new dimensions to the project</a:t>
            </a:r>
          </a:p>
          <a:p>
            <a:pPr lvl="1"/>
            <a:r>
              <a:rPr lang="en-US" dirty="0" smtClean="0"/>
              <a:t>Balance between development and production</a:t>
            </a:r>
          </a:p>
          <a:p>
            <a:pPr lvl="1"/>
            <a:r>
              <a:rPr lang="en-US" dirty="0" smtClean="0"/>
              <a:t>Performance issues</a:t>
            </a:r>
          </a:p>
          <a:p>
            <a:pPr lvl="1"/>
            <a:r>
              <a:rPr lang="en-US" dirty="0" smtClean="0"/>
              <a:t>Robustness and flexibility issues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DataBases</a:t>
            </a:r>
            <a:r>
              <a:rPr lang="en-US" dirty="0" smtClean="0"/>
              <a:t> in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8390"/>
            <a:ext cx="8229600" cy="51781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Relational Databases are pervasive in CMS software applications</a:t>
            </a:r>
          </a:p>
          <a:p>
            <a:pPr lvl="1"/>
            <a:r>
              <a:rPr lang="en-US" dirty="0" smtClean="0"/>
              <a:t>Used as strategic and tactical storage in many distributed application for logging, workflow management, configuration management, document storage etc</a:t>
            </a:r>
            <a:endParaRPr lang="en-US" dirty="0" smtClean="0"/>
          </a:p>
          <a:p>
            <a:pPr lvl="1"/>
            <a:r>
              <a:rPr lang="en-US" dirty="0" smtClean="0"/>
              <a:t>A</a:t>
            </a:r>
            <a:r>
              <a:rPr lang="en-US" dirty="0" smtClean="0"/>
              <a:t>pplications </a:t>
            </a:r>
            <a:r>
              <a:rPr lang="en-US" dirty="0" smtClean="0"/>
              <a:t>are rather independent of each </a:t>
            </a:r>
            <a:r>
              <a:rPr lang="en-US" dirty="0" smtClean="0"/>
              <a:t>other</a:t>
            </a:r>
            <a:endParaRPr lang="en-US" dirty="0" smtClean="0"/>
          </a:p>
          <a:p>
            <a:pPr lvl="2"/>
            <a:r>
              <a:rPr lang="en-US" dirty="0" smtClean="0"/>
              <a:t>no </a:t>
            </a:r>
            <a:r>
              <a:rPr lang="en-US" dirty="0" smtClean="0"/>
              <a:t>central </a:t>
            </a:r>
            <a:r>
              <a:rPr lang="en-US" dirty="0" smtClean="0"/>
              <a:t>authority</a:t>
            </a:r>
          </a:p>
          <a:p>
            <a:pPr lvl="2"/>
            <a:r>
              <a:rPr lang="en-US" dirty="0" smtClean="0"/>
              <a:t>s</a:t>
            </a:r>
            <a:r>
              <a:rPr lang="en-US" dirty="0" smtClean="0"/>
              <a:t>mall development teams</a:t>
            </a:r>
          </a:p>
          <a:p>
            <a:pPr lvl="2"/>
            <a:r>
              <a:rPr lang="en-US" dirty="0" smtClean="0"/>
              <a:t>l</a:t>
            </a:r>
            <a:r>
              <a:rPr lang="en-US" dirty="0" smtClean="0"/>
              <a:t>imited scope</a:t>
            </a:r>
          </a:p>
          <a:p>
            <a:pPr lvl="1"/>
            <a:r>
              <a:rPr lang="en-US" dirty="0" smtClean="0"/>
              <a:t>Notable exception: Condition Database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Offline RAC Usage</a:t>
            </a:r>
            <a:endParaRPr lang="en-US" dirty="0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80" y="1235569"/>
            <a:ext cx="8648048" cy="53212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 DB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1062"/>
          </a:xfrm>
        </p:spPr>
        <p:txBody>
          <a:bodyPr/>
          <a:lstStyle/>
          <a:p>
            <a:r>
              <a:rPr lang="en-US" dirty="0" smtClean="0"/>
              <a:t>Condition DB Structure</a:t>
            </a:r>
            <a:endParaRPr lang="en-US" dirty="0"/>
          </a:p>
        </p:txBody>
      </p:sp>
      <p:pic>
        <p:nvPicPr>
          <p:cNvPr id="4" name="Picture 3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03" y="1155700"/>
            <a:ext cx="8692997" cy="569403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9933" y="3258234"/>
            <a:ext cx="182686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dirty="0" smtClean="0"/>
              <a:t>~150 conditions</a:t>
            </a:r>
          </a:p>
          <a:p>
            <a:r>
              <a:rPr lang="en-US" dirty="0" smtClean="0"/>
              <a:t>In each global tag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 in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relations in conditions DB are purely logical and application specific</a:t>
            </a:r>
          </a:p>
          <a:p>
            <a:pPr lvl="1"/>
            <a:r>
              <a:rPr lang="en-US" dirty="0" smtClean="0"/>
              <a:t>No RDBMS consistency enforced</a:t>
            </a:r>
          </a:p>
          <a:p>
            <a:pPr lvl="1"/>
            <a:r>
              <a:rPr lang="en-US" dirty="0" smtClean="0"/>
              <a:t>Full flexibility in copying (deep and shallow) at all level of the structure</a:t>
            </a:r>
          </a:p>
          <a:p>
            <a:pPr lvl="1"/>
            <a:r>
              <a:rPr lang="en-US" dirty="0" smtClean="0"/>
              <a:t>Simple policy: NO DELETE, NO UPDATE</a:t>
            </a:r>
          </a:p>
          <a:p>
            <a:pPr lvl="2"/>
            <a:r>
              <a:rPr lang="en-US" dirty="0" smtClean="0"/>
              <a:t>Only the current IOV-Sequence can be extended</a:t>
            </a:r>
          </a:p>
          <a:p>
            <a:pPr lvl="1"/>
            <a:r>
              <a:rPr lang="en-US" dirty="0" smtClean="0"/>
              <a:t>Payloads implemented as POOL/ORA </a:t>
            </a:r>
            <a:r>
              <a:rPr lang="en-US" dirty="0" smtClean="0"/>
              <a:t>objects</a:t>
            </a:r>
          </a:p>
          <a:p>
            <a:pPr lvl="1"/>
            <a:r>
              <a:rPr lang="en-US" dirty="0" smtClean="0"/>
              <a:t>Management through application specific tools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</a:t>
            </a:r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Straight Connector 73"/>
          <p:cNvCxnSpPr/>
          <p:nvPr/>
        </p:nvCxnSpPr>
        <p:spPr>
          <a:xfrm rot="5400000">
            <a:off x="5699574" y="5559114"/>
            <a:ext cx="2324725" cy="1588"/>
          </a:xfrm>
          <a:prstGeom prst="line">
            <a:avLst/>
          </a:prstGeom>
          <a:ln w="63500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3500438"/>
            <a:ext cx="12287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 </a:t>
            </a:r>
            <a:r>
              <a:rPr lang="en-US" dirty="0" err="1" smtClean="0"/>
              <a:t>DataBase</a:t>
            </a:r>
            <a:r>
              <a:rPr lang="en-US" dirty="0" smtClean="0"/>
              <a:t>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57425"/>
          </a:xfrm>
        </p:spPr>
        <p:txBody>
          <a:bodyPr>
            <a:normAutofit/>
          </a:bodyPr>
          <a:lstStyle/>
          <a:p>
            <a:pPr>
              <a:buClr>
                <a:srgbClr val="0000FF"/>
              </a:buClr>
            </a:pPr>
            <a:r>
              <a:rPr lang="en-US" sz="2400" dirty="0" err="1" smtClean="0">
                <a:solidFill>
                  <a:srgbClr val="FF0000"/>
                </a:solidFill>
              </a:rPr>
              <a:t>PopCon</a:t>
            </a:r>
            <a:r>
              <a:rPr lang="en-US" sz="2400" dirty="0" smtClean="0"/>
              <a:t> (</a:t>
            </a:r>
            <a:r>
              <a:rPr lang="en-AU" sz="2400" dirty="0" err="1" smtClean="0"/>
              <a:t>Populator</a:t>
            </a:r>
            <a:r>
              <a:rPr lang="en-AU" sz="2400" dirty="0" smtClean="0"/>
              <a:t> of Condition Objects tool):</a:t>
            </a:r>
          </a:p>
          <a:p>
            <a:pPr lvl="1"/>
            <a:r>
              <a:rPr lang="en-AU" sz="2000" dirty="0" smtClean="0"/>
              <a:t>is an application package fully integrated in the overall CMS framework </a:t>
            </a:r>
            <a:r>
              <a:rPr lang="en-AU" sz="2000" dirty="0" smtClean="0">
                <a:solidFill>
                  <a:srgbClr val="FF0000"/>
                </a:solidFill>
              </a:rPr>
              <a:t>intended to transfer, store, and retrieve condition data</a:t>
            </a:r>
            <a:r>
              <a:rPr lang="en-AU" sz="2000" dirty="0" smtClean="0"/>
              <a:t> in the Offline Databases;</a:t>
            </a:r>
          </a:p>
          <a:p>
            <a:pPr lvl="1"/>
            <a:r>
              <a:rPr lang="en-AU" sz="2000" dirty="0" smtClean="0"/>
              <a:t>Assigns metadata information (tag and IOV).</a:t>
            </a:r>
          </a:p>
          <a:p>
            <a:r>
              <a:rPr lang="en-AU" sz="2400" dirty="0" smtClean="0"/>
              <a:t>CMS relies on three ORACLE databases for the condition data.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643063" y="4429125"/>
            <a:ext cx="3071812" cy="1411288"/>
            <a:chOff x="571472" y="3857628"/>
            <a:chExt cx="3643338" cy="2125666"/>
          </a:xfrm>
        </p:grpSpPr>
        <p:pic>
          <p:nvPicPr>
            <p:cNvPr id="55" name="Picture 5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46268" y="4357694"/>
              <a:ext cx="1625600" cy="162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571472" y="3857628"/>
              <a:ext cx="364333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lvl="2" algn="ctr"/>
              <a:r>
                <a:rPr lang="en-AU" sz="1200" b="1"/>
                <a:t>OMDS </a:t>
              </a:r>
            </a:p>
            <a:p>
              <a:pPr lvl="2" algn="ctr"/>
              <a:r>
                <a:rPr lang="en-AU" sz="1200"/>
                <a:t>(Online Master Database System)</a:t>
              </a:r>
            </a:p>
          </p:txBody>
        </p:sp>
      </p:grp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3929063" y="4714876"/>
            <a:ext cx="3286125" cy="1630640"/>
            <a:chOff x="2214546" y="4572008"/>
            <a:chExt cx="4572000" cy="2603624"/>
          </a:xfrm>
        </p:grpSpPr>
        <p:pic>
          <p:nvPicPr>
            <p:cNvPr id="58" name="Picture 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496" y="4572008"/>
              <a:ext cx="1625600" cy="162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Rectangle 9"/>
            <p:cNvSpPr>
              <a:spLocks noChangeArrowheads="1"/>
            </p:cNvSpPr>
            <p:nvPr/>
          </p:nvSpPr>
          <p:spPr bwMode="auto">
            <a:xfrm>
              <a:off x="2214546" y="6143643"/>
              <a:ext cx="4572000" cy="1031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lvl="2" algn="ctr"/>
              <a:r>
                <a:rPr lang="en-AU" sz="1200" b="1" dirty="0"/>
                <a:t>ORCON </a:t>
              </a:r>
            </a:p>
            <a:p>
              <a:pPr lvl="2" algn="ctr"/>
              <a:r>
                <a:rPr lang="en-AU" sz="1200" dirty="0"/>
                <a:t>(Offline Reconstruction Condition DB</a:t>
              </a:r>
              <a:r>
                <a:rPr lang="en-AU" sz="1200" dirty="0" smtClean="0"/>
                <a:t> Online </a:t>
              </a:r>
              <a:r>
                <a:rPr lang="en-AU" sz="1200" dirty="0"/>
                <a:t>System)</a:t>
              </a:r>
            </a:p>
          </p:txBody>
        </p:sp>
      </p:grp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5959335" y="4429125"/>
            <a:ext cx="3357563" cy="1500188"/>
            <a:chOff x="4729920" y="3857628"/>
            <a:chExt cx="4572000" cy="1982790"/>
          </a:xfrm>
        </p:grpSpPr>
        <p:pic>
          <p:nvPicPr>
            <p:cNvPr id="61" name="Picture 7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00826" y="4214818"/>
              <a:ext cx="1625600" cy="162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Rectangle 12"/>
            <p:cNvSpPr>
              <a:spLocks noChangeArrowheads="1"/>
            </p:cNvSpPr>
            <p:nvPr/>
          </p:nvSpPr>
          <p:spPr bwMode="auto">
            <a:xfrm>
              <a:off x="4729920" y="3857628"/>
              <a:ext cx="4572000" cy="747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lvl="2" algn="ctr"/>
              <a:r>
                <a:rPr lang="en-AU" sz="1200" b="1" dirty="0"/>
                <a:t>ORCOFF </a:t>
              </a:r>
            </a:p>
            <a:p>
              <a:pPr lvl="2" algn="ctr"/>
              <a:r>
                <a:rPr lang="en-AU" sz="1200" dirty="0"/>
                <a:t>(Offline Reconstruction Condition </a:t>
              </a:r>
            </a:p>
            <a:p>
              <a:pPr lvl="2" algn="ctr"/>
              <a:r>
                <a:rPr lang="en-AU" sz="1200" dirty="0"/>
                <a:t>Database Offline System)</a:t>
              </a:r>
            </a:p>
          </p:txBody>
        </p:sp>
      </p:grpSp>
      <p:sp>
        <p:nvSpPr>
          <p:cNvPr id="63" name="Right Arrow 62"/>
          <p:cNvSpPr/>
          <p:nvPr/>
        </p:nvSpPr>
        <p:spPr bwMode="auto">
          <a:xfrm>
            <a:off x="2214563" y="4929188"/>
            <a:ext cx="500062" cy="214312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4" name="Right Arrow 63"/>
          <p:cNvSpPr/>
          <p:nvPr/>
        </p:nvSpPr>
        <p:spPr bwMode="auto">
          <a:xfrm rot="20889071">
            <a:off x="6399213" y="5211763"/>
            <a:ext cx="873125" cy="23495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AU">
              <a:solidFill>
                <a:srgbClr val="000000"/>
              </a:solidFill>
            </a:endParaRPr>
          </a:p>
        </p:txBody>
      </p:sp>
      <p:sp>
        <p:nvSpPr>
          <p:cNvPr id="65" name="Left Brace 64"/>
          <p:cNvSpPr>
            <a:spLocks/>
          </p:cNvSpPr>
          <p:nvPr/>
        </p:nvSpPr>
        <p:spPr bwMode="auto">
          <a:xfrm rot="5400000">
            <a:off x="5608638" y="1322388"/>
            <a:ext cx="284162" cy="5929312"/>
          </a:xfrm>
          <a:prstGeom prst="leftBrace">
            <a:avLst>
              <a:gd name="adj1" fmla="val 8308"/>
              <a:gd name="adj2" fmla="val 50000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66" name="Curved Up Arrow 65"/>
          <p:cNvSpPr>
            <a:spLocks noChangeArrowheads="1"/>
          </p:cNvSpPr>
          <p:nvPr/>
        </p:nvSpPr>
        <p:spPr bwMode="auto">
          <a:xfrm>
            <a:off x="4143375" y="5643563"/>
            <a:ext cx="1214438" cy="357187"/>
          </a:xfrm>
          <a:prstGeom prst="curvedUpArrow">
            <a:avLst>
              <a:gd name="adj1" fmla="val 24996"/>
              <a:gd name="adj2" fmla="val 49993"/>
              <a:gd name="adj3" fmla="val 25000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AU"/>
          </a:p>
        </p:txBody>
      </p:sp>
      <p:sp>
        <p:nvSpPr>
          <p:cNvPr id="67" name="Curved Up Arrow 66"/>
          <p:cNvSpPr>
            <a:spLocks noChangeArrowheads="1"/>
          </p:cNvSpPr>
          <p:nvPr/>
        </p:nvSpPr>
        <p:spPr bwMode="auto">
          <a:xfrm rot="10632314">
            <a:off x="6076120" y="4143113"/>
            <a:ext cx="2903188" cy="485775"/>
          </a:xfrm>
          <a:prstGeom prst="curvedUpArrow">
            <a:avLst>
              <a:gd name="adj1" fmla="val 24995"/>
              <a:gd name="adj2" fmla="val 50004"/>
              <a:gd name="adj3" fmla="val 25000"/>
            </a:avLst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AU"/>
          </a:p>
        </p:txBody>
      </p:sp>
      <p:sp>
        <p:nvSpPr>
          <p:cNvPr id="68" name="TextBox 24"/>
          <p:cNvSpPr txBox="1">
            <a:spLocks noChangeArrowheads="1"/>
          </p:cNvSpPr>
          <p:nvPr/>
        </p:nvSpPr>
        <p:spPr bwMode="auto">
          <a:xfrm>
            <a:off x="6858000" y="3857625"/>
            <a:ext cx="919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b="1" dirty="0" err="1"/>
              <a:t>PopCon</a:t>
            </a:r>
            <a:endParaRPr lang="en-AU" b="1" dirty="0"/>
          </a:p>
        </p:txBody>
      </p:sp>
      <p:sp>
        <p:nvSpPr>
          <p:cNvPr id="69" name="TextBox 24"/>
          <p:cNvSpPr txBox="1">
            <a:spLocks noChangeArrowheads="1"/>
          </p:cNvSpPr>
          <p:nvPr/>
        </p:nvSpPr>
        <p:spPr bwMode="auto">
          <a:xfrm>
            <a:off x="3657600" y="5878513"/>
            <a:ext cx="919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b="1" dirty="0" err="1"/>
              <a:t>PopCon</a:t>
            </a:r>
            <a:endParaRPr lang="en-AU" b="1" dirty="0"/>
          </a:p>
        </p:txBody>
      </p:sp>
      <p:grpSp>
        <p:nvGrpSpPr>
          <p:cNvPr id="10" name="Group 16"/>
          <p:cNvGrpSpPr>
            <a:grpSpLocks/>
          </p:cNvGrpSpPr>
          <p:nvPr/>
        </p:nvGrpSpPr>
        <p:grpSpPr bwMode="auto">
          <a:xfrm>
            <a:off x="721866" y="4143410"/>
            <a:ext cx="1492697" cy="2334989"/>
            <a:chOff x="357159" y="3786189"/>
            <a:chExt cx="1958836" cy="2947859"/>
          </a:xfrm>
        </p:grpSpPr>
        <p:pic>
          <p:nvPicPr>
            <p:cNvPr id="71" name="Picture 8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5400000">
              <a:off x="-81437" y="4224785"/>
              <a:ext cx="2591704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" name="Rectangle 15"/>
            <p:cNvSpPr>
              <a:spLocks noChangeArrowheads="1"/>
            </p:cNvSpPr>
            <p:nvPr/>
          </p:nvSpPr>
          <p:spPr bwMode="auto">
            <a:xfrm>
              <a:off x="587635" y="5918073"/>
              <a:ext cx="1728360" cy="81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it-IT" sz="1200" b="1" dirty="0"/>
                <a:t>CMS</a:t>
              </a:r>
              <a:endParaRPr lang="en-AU" sz="1200" b="1" dirty="0"/>
            </a:p>
            <a:p>
              <a:pPr algn="ctr"/>
              <a:r>
                <a:rPr lang="en-AU" sz="1200" dirty="0"/>
                <a:t>Compact </a:t>
              </a:r>
              <a:r>
                <a:rPr lang="en-AU" sz="1200" dirty="0" err="1"/>
                <a:t>Muon</a:t>
              </a:r>
              <a:r>
                <a:rPr lang="en-AU" sz="1200" dirty="0"/>
                <a:t> Solenoid</a:t>
              </a:r>
            </a:p>
          </p:txBody>
        </p:sp>
      </p:grp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239286" y="4143409"/>
            <a:ext cx="904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P5</a:t>
            </a:r>
            <a:endParaRPr lang="en-US" sz="5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234693" y="5416848"/>
            <a:ext cx="7121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IT</a:t>
            </a:r>
            <a:endParaRPr lang="en-US" sz="5400" b="1" dirty="0"/>
          </a:p>
        </p:txBody>
      </p:sp>
      <p:sp>
        <p:nvSpPr>
          <p:cNvPr id="31" name="TextBox 24"/>
          <p:cNvSpPr txBox="1">
            <a:spLocks noChangeArrowheads="1"/>
          </p:cNvSpPr>
          <p:nvPr/>
        </p:nvSpPr>
        <p:spPr bwMode="auto">
          <a:xfrm>
            <a:off x="6271942" y="4882073"/>
            <a:ext cx="11721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it-IT" b="1" dirty="0" smtClean="0"/>
              <a:t>Streaming</a:t>
            </a:r>
            <a:endParaRPr lang="en-AU" b="1" dirty="0"/>
          </a:p>
        </p:txBody>
      </p:sp>
      <p:sp>
        <p:nvSpPr>
          <p:cNvPr id="32" name="TextBox 24"/>
          <p:cNvSpPr txBox="1">
            <a:spLocks noChangeArrowheads="1"/>
          </p:cNvSpPr>
          <p:nvPr/>
        </p:nvSpPr>
        <p:spPr bwMode="auto">
          <a:xfrm>
            <a:off x="1931507" y="5124626"/>
            <a:ext cx="71091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it-IT" b="1" dirty="0" smtClean="0"/>
              <a:t>PVSS</a:t>
            </a:r>
          </a:p>
          <a:p>
            <a:pPr algn="ctr"/>
            <a:r>
              <a:rPr lang="it-IT" b="1" dirty="0" err="1" smtClean="0"/>
              <a:t>…</a:t>
            </a:r>
            <a:endParaRPr lang="it-IT" b="1" dirty="0" smtClean="0"/>
          </a:p>
          <a:p>
            <a:pPr algn="ctr"/>
            <a:r>
              <a:rPr lang="it-IT" b="1" dirty="0" err="1" smtClean="0"/>
              <a:t>other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Centralized  Population of Condition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Two possibilities for each sub-detector:</a:t>
            </a:r>
          </a:p>
          <a:p>
            <a:pPr lvl="1"/>
            <a:r>
              <a:rPr lang="en-US" dirty="0" smtClean="0"/>
              <a:t>Run automatically the so-called O2O application that reads from any online source, assigns tag and IOV and uploads data in the dedicated ORCON account (condition data);</a:t>
            </a:r>
          </a:p>
          <a:p>
            <a:pPr lvl="1"/>
            <a:r>
              <a:rPr lang="en-US" dirty="0" err="1" smtClean="0"/>
              <a:t>Dropbox</a:t>
            </a:r>
            <a:r>
              <a:rPr lang="en-US" dirty="0" smtClean="0"/>
              <a:t> (calibration data): users copy data in </a:t>
            </a:r>
            <a:r>
              <a:rPr lang="en-US" dirty="0" err="1" smtClean="0"/>
              <a:t>SQLite</a:t>
            </a:r>
            <a:r>
              <a:rPr lang="en-US" dirty="0" smtClean="0"/>
              <a:t> format into a dedicated folder, then these data are automatically exported to the sub-detector’s ORCON account.</a:t>
            </a:r>
          </a:p>
          <a:p>
            <a:r>
              <a:rPr lang="en-US" dirty="0" err="1" smtClean="0"/>
              <a:t>PopCon</a:t>
            </a:r>
            <a:r>
              <a:rPr lang="en-US" dirty="0" smtClean="0"/>
              <a:t> transfers data into the DB accounts:</a:t>
            </a:r>
          </a:p>
          <a:p>
            <a:pPr lvl="1"/>
            <a:r>
              <a:rPr lang="en-US" dirty="0" smtClean="0"/>
              <a:t>Creates log information stored in a DB account.</a:t>
            </a:r>
          </a:p>
          <a:p>
            <a:r>
              <a:rPr lang="en-US" dirty="0" smtClean="0"/>
              <a:t>Watchdog to monitor automatic jobs’ status:</a:t>
            </a:r>
          </a:p>
          <a:p>
            <a:pPr lvl="1"/>
            <a:r>
              <a:rPr lang="en-US" dirty="0" smtClean="0"/>
              <a:t>Monitoring information stored in the DB.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11/26/09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Vincenzo Innocente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5991B-22A1-8C4C-91A6-3E75768092B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</TotalTime>
  <Words>789</Words>
  <Application>Microsoft Macintosh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1_Office Theme</vt:lpstr>
      <vt:lpstr>CMS Database Strategy moving from development to operation</vt:lpstr>
      <vt:lpstr>DataBases in CMS</vt:lpstr>
      <vt:lpstr>Offline RAC Usage</vt:lpstr>
      <vt:lpstr>Condition DB Design</vt:lpstr>
      <vt:lpstr>Condition DB Structure</vt:lpstr>
      <vt:lpstr>Relations in conditions</vt:lpstr>
      <vt:lpstr>Population Strategy</vt:lpstr>
      <vt:lpstr>Condition DataBase Population</vt:lpstr>
      <vt:lpstr>Centralized  Population of Condition Databases</vt:lpstr>
      <vt:lpstr>Web Monitoring from different users’ perspectives</vt:lpstr>
      <vt:lpstr>CondDB web server – GUI prototype</vt:lpstr>
      <vt:lpstr>Access Strategy</vt:lpstr>
      <vt:lpstr>Data Access using web caches (FronTier)</vt:lpstr>
      <vt:lpstr>Physical Layout</vt:lpstr>
      <vt:lpstr>“Partitioning Strategy”</vt:lpstr>
      <vt:lpstr>Open issues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DataBase Policy</dc:title>
  <dc:creator>CERN User</dc:creator>
  <cp:lastModifiedBy>CERN User</cp:lastModifiedBy>
  <cp:revision>38</cp:revision>
  <dcterms:created xsi:type="dcterms:W3CDTF">2009-11-25T13:01:53Z</dcterms:created>
  <dcterms:modified xsi:type="dcterms:W3CDTF">2009-11-25T16:14:36Z</dcterms:modified>
</cp:coreProperties>
</file>