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90"/>
  </p:notesMasterIdLst>
  <p:handoutMasterIdLst>
    <p:handoutMasterId r:id="rId91"/>
  </p:handoutMasterIdLst>
  <p:sldIdLst>
    <p:sldId id="728" r:id="rId2"/>
    <p:sldId id="874" r:id="rId3"/>
    <p:sldId id="884" r:id="rId4"/>
    <p:sldId id="903" r:id="rId5"/>
    <p:sldId id="854" r:id="rId6"/>
    <p:sldId id="893" r:id="rId7"/>
    <p:sldId id="894" r:id="rId8"/>
    <p:sldId id="895" r:id="rId9"/>
    <p:sldId id="904" r:id="rId10"/>
    <p:sldId id="897" r:id="rId11"/>
    <p:sldId id="900" r:id="rId12"/>
    <p:sldId id="901" r:id="rId13"/>
    <p:sldId id="899" r:id="rId14"/>
    <p:sldId id="905" r:id="rId15"/>
    <p:sldId id="906" r:id="rId16"/>
    <p:sldId id="907" r:id="rId17"/>
    <p:sldId id="902" r:id="rId18"/>
    <p:sldId id="813" r:id="rId19"/>
    <p:sldId id="885" r:id="rId20"/>
    <p:sldId id="798" r:id="rId21"/>
    <p:sldId id="833" r:id="rId22"/>
    <p:sldId id="800" r:id="rId23"/>
    <p:sldId id="797" r:id="rId24"/>
    <p:sldId id="886" r:id="rId25"/>
    <p:sldId id="911" r:id="rId26"/>
    <p:sldId id="807" r:id="rId27"/>
    <p:sldId id="837" r:id="rId28"/>
    <p:sldId id="937" r:id="rId29"/>
    <p:sldId id="843" r:id="rId30"/>
    <p:sldId id="810" r:id="rId31"/>
    <p:sldId id="819" r:id="rId32"/>
    <p:sldId id="809" r:id="rId33"/>
    <p:sldId id="822" r:id="rId34"/>
    <p:sldId id="816" r:id="rId35"/>
    <p:sldId id="932" r:id="rId36"/>
    <p:sldId id="930" r:id="rId37"/>
    <p:sldId id="938" r:id="rId38"/>
    <p:sldId id="844" r:id="rId39"/>
    <p:sldId id="846" r:id="rId40"/>
    <p:sldId id="841" r:id="rId41"/>
    <p:sldId id="927" r:id="rId42"/>
    <p:sldId id="931" r:id="rId43"/>
    <p:sldId id="847" r:id="rId44"/>
    <p:sldId id="848" r:id="rId45"/>
    <p:sldId id="887" r:id="rId46"/>
    <p:sldId id="849" r:id="rId47"/>
    <p:sldId id="850" r:id="rId48"/>
    <p:sldId id="851" r:id="rId49"/>
    <p:sldId id="845" r:id="rId50"/>
    <p:sldId id="892" r:id="rId51"/>
    <p:sldId id="888" r:id="rId52"/>
    <p:sldId id="875" r:id="rId53"/>
    <p:sldId id="908" r:id="rId54"/>
    <p:sldId id="856" r:id="rId55"/>
    <p:sldId id="857" r:id="rId56"/>
    <p:sldId id="858" r:id="rId57"/>
    <p:sldId id="859" r:id="rId58"/>
    <p:sldId id="861" r:id="rId59"/>
    <p:sldId id="862" r:id="rId60"/>
    <p:sldId id="863" r:id="rId61"/>
    <p:sldId id="864" r:id="rId62"/>
    <p:sldId id="865" r:id="rId63"/>
    <p:sldId id="866" r:id="rId64"/>
    <p:sldId id="940" r:id="rId65"/>
    <p:sldId id="867" r:id="rId66"/>
    <p:sldId id="876" r:id="rId67"/>
    <p:sldId id="870" r:id="rId68"/>
    <p:sldId id="879" r:id="rId69"/>
    <p:sldId id="880" r:id="rId70"/>
    <p:sldId id="881" r:id="rId71"/>
    <p:sldId id="934" r:id="rId72"/>
    <p:sldId id="913" r:id="rId73"/>
    <p:sldId id="914" r:id="rId74"/>
    <p:sldId id="915" r:id="rId75"/>
    <p:sldId id="916" r:id="rId76"/>
    <p:sldId id="917" r:id="rId77"/>
    <p:sldId id="918" r:id="rId78"/>
    <p:sldId id="919" r:id="rId79"/>
    <p:sldId id="877" r:id="rId80"/>
    <p:sldId id="921" r:id="rId81"/>
    <p:sldId id="936" r:id="rId82"/>
    <p:sldId id="922" r:id="rId83"/>
    <p:sldId id="923" r:id="rId84"/>
    <p:sldId id="924" r:id="rId85"/>
    <p:sldId id="925" r:id="rId86"/>
    <p:sldId id="926" r:id="rId87"/>
    <p:sldId id="928" r:id="rId88"/>
    <p:sldId id="909" r:id="rId89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AAD"/>
    <a:srgbClr val="3A96FF"/>
    <a:srgbClr val="804000"/>
    <a:srgbClr val="FED7EE"/>
    <a:srgbClr val="C1C7FF"/>
    <a:srgbClr val="AFA4D8"/>
    <a:srgbClr val="8000FF"/>
    <a:srgbClr val="FFCC66"/>
    <a:srgbClr val="0080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40" autoAdjust="0"/>
    <p:restoredTop sz="99552" autoAdjust="0"/>
  </p:normalViewPr>
  <p:slideViewPr>
    <p:cSldViewPr>
      <p:cViewPr varScale="1">
        <p:scale>
          <a:sx n="111" d="100"/>
          <a:sy n="111" d="100"/>
        </p:scale>
        <p:origin x="-39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6632"/>
    </p:cViewPr>
  </p:sorterViewPr>
  <p:notesViewPr>
    <p:cSldViewPr>
      <p:cViewPr varScale="1">
        <p:scale>
          <a:sx n="87" d="100"/>
          <a:sy n="87" d="100"/>
        </p:scale>
        <p:origin x="-3712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notesMaster" Target="notesMasters/notesMaster1.xml"/><Relationship Id="rId91" Type="http://schemas.openxmlformats.org/officeDocument/2006/relationships/handoutMaster" Target="handoutMasters/handoutMaster1.xml"/><Relationship Id="rId92" Type="http://schemas.openxmlformats.org/officeDocument/2006/relationships/printerSettings" Target="printerSettings/printerSettings1.bin"/><Relationship Id="rId93" Type="http://schemas.openxmlformats.org/officeDocument/2006/relationships/presProps" Target="presProps.xml"/><Relationship Id="rId94" Type="http://schemas.openxmlformats.org/officeDocument/2006/relationships/viewProps" Target="viewProps.xml"/><Relationship Id="rId95" Type="http://schemas.openxmlformats.org/officeDocument/2006/relationships/theme" Target="theme/theme1.xml"/><Relationship Id="rId96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AC46237-558E-274A-9550-F759E20A4A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90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56CBD0-888D-9B4F-906E-32F4A8E2EFB5}" type="datetime1">
              <a:rPr lang="en-US"/>
              <a:pPr>
                <a:defRPr/>
              </a:pPr>
              <a:t>28/02/18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CH" noProof="0"/>
              <a:t>Click to edit Master text styles</a:t>
            </a:r>
          </a:p>
          <a:p>
            <a:pPr lvl="1"/>
            <a:r>
              <a:rPr lang="de-CH" noProof="0"/>
              <a:t>Second level</a:t>
            </a:r>
          </a:p>
          <a:p>
            <a:pPr lvl="2"/>
            <a:r>
              <a:rPr lang="de-CH" noProof="0"/>
              <a:t>Third level</a:t>
            </a:r>
          </a:p>
          <a:p>
            <a:pPr lvl="3"/>
            <a:r>
              <a:rPr lang="de-CH" noProof="0"/>
              <a:t>Fourth level</a:t>
            </a:r>
          </a:p>
          <a:p>
            <a:pPr lvl="4"/>
            <a:r>
              <a:rPr lang="de-CH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FB70502-7BD6-284B-8359-775D3C69F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761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1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5CB812E-382B-1C41-A798-0EDB6E46D30A}" type="slidenum">
              <a:rPr lang="en-US" sz="1200"/>
              <a:pPr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</a:rPr>
              <a:t>13:00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16204" indent="-275463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01852" indent="-220370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42593" indent="-220370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83334" indent="-220370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24074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64815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05556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746297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65AFB18-CFDC-C849-BAB2-74F8CB272C8B}" type="slidenum">
              <a:rPr lang="en-US" sz="1200"/>
              <a:pPr eaLnBrk="1" hangingPunct="1"/>
              <a:t>49</a:t>
            </a:fld>
            <a:endParaRPr lang="en-U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60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68AF4B8-580A-4D46-B12E-845121103059}" type="slidenum">
              <a:rPr lang="en-US" sz="1200"/>
              <a:pPr/>
              <a:t>71</a:t>
            </a:fld>
            <a:endParaRPr lang="en-U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60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68AF4B8-580A-4D46-B12E-845121103059}" type="slidenum">
              <a:rPr lang="en-US" sz="1200"/>
              <a:pPr/>
              <a:t>81</a:t>
            </a:fld>
            <a:endParaRPr lang="en-US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B974ED0-FF93-0A48-B724-1D0E52E36AD7}" type="slidenum">
              <a:rPr lang="en-US" sz="1200"/>
              <a:pPr/>
              <a:t>82</a:t>
            </a:fld>
            <a:endParaRPr lang="en-US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B70502-7BD6-284B-8359-775D3C69F171}" type="slidenum">
              <a:rPr lang="en-US" smtClean="0"/>
              <a:pPr>
                <a:defRPr/>
              </a:pPr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74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FB70502-7BD6-284B-8359-775D3C69F17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568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66E342A-B034-3841-9DD9-72B1E37D206C}" type="slidenum">
              <a:rPr lang="en-US" sz="1200"/>
              <a:pPr/>
              <a:t>36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66E342A-B034-3841-9DD9-72B1E37D206C}" type="slidenum">
              <a:rPr lang="en-US" sz="1200"/>
              <a:pPr/>
              <a:t>37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</a:rPr>
              <a:t>13:00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16204" indent="-275463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01852" indent="-220370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42593" indent="-220370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83334" indent="-220370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24074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64815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05556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746297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65AFB18-CFDC-C849-BAB2-74F8CB272C8B}" type="slidenum">
              <a:rPr lang="en-US" sz="1200"/>
              <a:pPr eaLnBrk="1" hangingPunct="1"/>
              <a:t>38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Calibri" charset="0"/>
              </a:rPr>
              <a:t>15:00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16204" indent="-275463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01852" indent="-220370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42593" indent="-220370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983334" indent="-220370" eaLnBrk="0" hangingPunct="0"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24074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864815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05556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746297" indent="-22037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9F7C8F9-98DF-1C43-8CEC-5BE3B92DEF72}" type="slidenum">
              <a:rPr lang="en-US" sz="1200"/>
              <a:pPr eaLnBrk="1" hangingPunct="1"/>
              <a:t>39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397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0E1BE18-DF58-074A-B8FD-4D339DFCDE01}" type="slidenum">
              <a:rPr lang="en-US" sz="1200"/>
              <a:pPr/>
              <a:t>46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49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4B94C00-B170-7C48-A5A6-6E2A96174BBC}" type="slidenum">
              <a:rPr lang="en-US" sz="1200"/>
              <a:pPr/>
              <a:t>47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60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68AF4B8-580A-4D46-B12E-845121103059}" type="slidenum">
              <a:rPr lang="en-US" sz="1200"/>
              <a:pPr/>
              <a:t>48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3" name="Rectangle 19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57200" y="3886200"/>
            <a:ext cx="8534400" cy="1371600"/>
          </a:xfrm>
        </p:spPr>
        <p:txBody>
          <a:bodyPr/>
          <a:lstStyle>
            <a:lvl1pPr>
              <a:defRPr sz="4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</a:t>
            </a:r>
            <a:r>
              <a:rPr lang="en-US" dirty="0" err="1" smtClean="0"/>
              <a:t>styleq</a:t>
            </a:r>
            <a:endParaRPr lang="en-US" dirty="0"/>
          </a:p>
        </p:txBody>
      </p:sp>
      <p:sp>
        <p:nvSpPr>
          <p:cNvPr id="11284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457200" y="5334000"/>
            <a:ext cx="8534400" cy="685800"/>
          </a:xfrm>
        </p:spPr>
        <p:txBody>
          <a:bodyPr/>
          <a:lstStyle>
            <a:lvl1pPr marL="0" indent="0">
              <a:buFont typeface="Wingdings" pitchFamily="-65" charset="2"/>
              <a:buNone/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charset="0"/>
              </a:defRPr>
            </a:lvl1pPr>
          </a:lstStyle>
          <a:p>
            <a:pPr>
              <a:defRPr/>
            </a:pPr>
            <a:fld id="{43093509-2566-AE47-B167-87C723268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915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69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457200"/>
            <a:ext cx="2171700" cy="6172200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457200"/>
            <a:ext cx="6362700" cy="6172200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9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52989-6179-144F-BBB1-E7577F0D83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35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3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6724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2672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03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92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64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223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246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32274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219200"/>
            <a:ext cx="86868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1027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103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 sz="2400">
                <a:latin typeface="Times New Roman" charset="0"/>
              </a:endParaRPr>
            </a:p>
          </p:txBody>
        </p:sp>
        <p:sp>
          <p:nvSpPr>
            <p:cNvPr id="103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3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hlink"/>
                </a:solidFill>
              </a:endParaRPr>
            </a:p>
          </p:txBody>
        </p:sp>
        <p:sp>
          <p:nvSpPr>
            <p:cNvPr id="103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0"/>
            <a:lstStyle/>
            <a:p>
              <a:pPr algn="l" eaLnBrk="1" hangingPunct="1"/>
              <a:endParaRPr lang="en-US" sz="1200">
                <a:solidFill>
                  <a:srgbClr val="7F7F7F"/>
                </a:solidFill>
              </a:endParaRPr>
            </a:p>
          </p:txBody>
        </p:sp>
        <p:sp>
          <p:nvSpPr>
            <p:cNvPr id="104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104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102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Rectangle 17"/>
          <p:cNvSpPr>
            <a:spLocks noChangeArrowheads="1"/>
          </p:cNvSpPr>
          <p:nvPr/>
        </p:nvSpPr>
        <p:spPr bwMode="auto">
          <a:xfrm>
            <a:off x="838200" y="22225"/>
            <a:ext cx="5410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</a:rPr>
              <a:t>DAQ-2</a:t>
            </a:r>
            <a:r>
              <a:rPr lang="en-US" sz="1200" baseline="0" dirty="0" smtClean="0">
                <a:solidFill>
                  <a:schemeClr val="bg1"/>
                </a:solidFill>
              </a:rPr>
              <a:t> Shifter Tutorial, 1 March 2018</a:t>
            </a:r>
          </a:p>
        </p:txBody>
      </p:sp>
      <p:sp>
        <p:nvSpPr>
          <p:cNvPr id="1030" name="Rectangle 18"/>
          <p:cNvSpPr>
            <a:spLocks noChangeArrowheads="1"/>
          </p:cNvSpPr>
          <p:nvPr/>
        </p:nvSpPr>
        <p:spPr bwMode="auto">
          <a:xfrm>
            <a:off x="6629400" y="22225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1" hangingPunct="1"/>
            <a:r>
              <a:rPr lang="en-US" sz="1200" dirty="0">
                <a:solidFill>
                  <a:schemeClr val="bg2"/>
                </a:solidFill>
              </a:rPr>
              <a:t>H. Sakulin / CERN </a:t>
            </a:r>
            <a:r>
              <a:rPr lang="en-US" sz="1200" dirty="0" smtClean="0">
                <a:solidFill>
                  <a:schemeClr val="bg2"/>
                </a:solidFill>
              </a:rPr>
              <a:t>EP</a:t>
            </a:r>
            <a:endParaRPr lang="en-US" sz="1200" dirty="0">
              <a:solidFill>
                <a:schemeClr val="bg2"/>
              </a:solidFill>
            </a:endParaRPr>
          </a:p>
        </p:txBody>
      </p:sp>
      <p:pic>
        <p:nvPicPr>
          <p:cNvPr id="1031" name="Picture 19" descr="CMS-Color-Label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600" y="50800"/>
            <a:ext cx="4826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Rectangle 20"/>
          <p:cNvSpPr>
            <a:spLocks noChangeArrowheads="1"/>
          </p:cNvSpPr>
          <p:nvPr userDrawn="1"/>
        </p:nvSpPr>
        <p:spPr bwMode="auto">
          <a:xfrm>
            <a:off x="6096000" y="22225"/>
            <a:ext cx="76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eaLnBrk="1" hangingPunct="1"/>
            <a:fld id="{606A63B2-37B0-3A4B-8A17-696EFA1BC3FE}" type="slidenum">
              <a:rPr lang="en-US" sz="1200">
                <a:solidFill>
                  <a:schemeClr val="bg2"/>
                </a:solidFill>
              </a:rPr>
              <a:pPr eaLnBrk="1" hangingPunct="1"/>
              <a:t>‹#›</a:t>
            </a:fld>
            <a:endParaRPr lang="en-US" sz="1200" dirty="0">
              <a:solidFill>
                <a:schemeClr val="bg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4" r:id="rId1"/>
    <p:sldLayoutId id="2147484194" r:id="rId2"/>
    <p:sldLayoutId id="2147484195" r:id="rId3"/>
    <p:sldLayoutId id="2147484196" r:id="rId4"/>
    <p:sldLayoutId id="2147484197" r:id="rId5"/>
    <p:sldLayoutId id="2147484198" r:id="rId6"/>
    <p:sldLayoutId id="2147484199" r:id="rId7"/>
    <p:sldLayoutId id="2147484200" r:id="rId8"/>
    <p:sldLayoutId id="2147484201" r:id="rId9"/>
    <p:sldLayoutId id="2147484202" r:id="rId10"/>
    <p:sldLayoutId id="2147484203" r:id="rId11"/>
    <p:sldLayoutId id="2147484205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/>
          <a:ea typeface="ＭＳ Ｐゴシック" pitchFamily="-65" charset="-128"/>
          <a:cs typeface="Calibr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-65" charset="0"/>
          <a:ea typeface="ＭＳ Ｐゴシック" pitchFamily="-65" charset="-128"/>
          <a:cs typeface="Calibri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-65" charset="0"/>
          <a:ea typeface="ＭＳ Ｐゴシック" pitchFamily="-65" charset="-128"/>
          <a:cs typeface="Calibri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-65" charset="0"/>
          <a:ea typeface="ＭＳ Ｐゴシック" pitchFamily="-65" charset="-128"/>
          <a:cs typeface="Calibri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66"/>
          </a:solidFill>
          <a:latin typeface="Calibri" pitchFamily="-65" charset="0"/>
          <a:ea typeface="ＭＳ Ｐゴシック" pitchFamily="-65" charset="-128"/>
          <a:cs typeface="Calibri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0"/>
        <a:buChar char="n"/>
        <a:defRPr sz="2800">
          <a:solidFill>
            <a:schemeClr val="tx1"/>
          </a:solidFill>
          <a:latin typeface="Calibri"/>
          <a:ea typeface="ＭＳ Ｐゴシック" pitchFamily="-65" charset="-128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¨"/>
        <a:defRPr sz="2400">
          <a:solidFill>
            <a:schemeClr val="tx1"/>
          </a:solidFill>
          <a:latin typeface="Calibri"/>
          <a:ea typeface="ＭＳ Ｐゴシック" pitchFamily="-65" charset="-128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0"/>
        <a:buChar char="n"/>
        <a:defRPr sz="2000">
          <a:solidFill>
            <a:schemeClr val="tx1"/>
          </a:solidFill>
          <a:latin typeface="Calibri"/>
          <a:ea typeface="ＭＳ Ｐゴシック" pitchFamily="-65" charset="-128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¨"/>
        <a:defRPr>
          <a:solidFill>
            <a:schemeClr val="tx1"/>
          </a:solidFill>
          <a:latin typeface="Calibri"/>
          <a:ea typeface="ＭＳ Ｐゴシック" pitchFamily="-65" charset="-128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>
          <a:solidFill>
            <a:schemeClr val="tx1"/>
          </a:solidFill>
          <a:latin typeface="Calibri"/>
          <a:ea typeface="ＭＳ Ｐゴシック" pitchFamily="-65" charset="-128"/>
          <a:cs typeface="Calibri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CMS/ShiftPourNuls2014" TargetMode="External"/><Relationship Id="rId4" Type="http://schemas.openxmlformats.org/officeDocument/2006/relationships/hyperlink" Target="http://cmsdaqweb/daqpro/ShifterBookmarks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19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4.jpeg"/><Relationship Id="rId5" Type="http://schemas.microsoft.com/office/2007/relationships/hdphoto" Target="../media/hdphoto2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26.jpeg"/><Relationship Id="rId5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4" Type="http://schemas.openxmlformats.org/officeDocument/2006/relationships/image" Target="../media/image30.jpeg"/><Relationship Id="rId5" Type="http://schemas.microsoft.com/office/2007/relationships/hdphoto" Target="../media/hdphoto6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hyperlink" Target="http://xdaq.web.cern.ch/xdaq/Software/file.asp?sCategory=Core%20Framework&amp;sFamily=&amp;sPackage=XDAQ%20core&amp;sFile=XDAQ%20core2.0.tgz" TargetMode="External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hyperlink" Target="http://xdaq.web.cern.ch/xdaq/Software/file.asp?sCategory=Core%20Framework&amp;sFamily=&amp;sPackage=XDAQ%20core&amp;sFile=XDAQ%20core2.0.tgz" TargetMode="External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cmsrc-top.cms:10000/rcms" TargetMode="External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40.jpe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Relationship Id="rId3" Type="http://schemas.openxmlformats.org/officeDocument/2006/relationships/image" Target="../media/image74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40.jpe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://xdaq.web.cern.ch/xdaq/Software/file.asp?sCategory=Core%20Framework&amp;sFamily=&amp;sPackage=XDAQ%20core&amp;sFile=XDAQ%20core2.0.tgz" TargetMode="External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SC02604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42999" y="-1143001"/>
            <a:ext cx="6858000" cy="9144002"/>
          </a:xfrm>
          <a:prstGeom prst="rect">
            <a:avLst/>
          </a:prstGeom>
        </p:spPr>
      </p:pic>
      <p:sp>
        <p:nvSpPr>
          <p:cNvPr id="614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09600" y="1828800"/>
            <a:ext cx="8077200" cy="2438400"/>
          </a:xfrm>
          <a:effectLst>
            <a:glow rad="825500">
              <a:schemeClr val="accent4">
                <a:satMod val="175000"/>
              </a:schemeClr>
            </a:glow>
            <a:outerShdw blurRad="50800" dist="38100" dir="2700000" sx="200000" sy="2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en-US" sz="5400" dirty="0" smtClean="0">
                <a:solidFill>
                  <a:schemeClr val="bg1"/>
                </a:solidFill>
                <a:effectLst>
                  <a:glow rad="127000">
                    <a:schemeClr val="tx1">
                      <a:lumMod val="65000"/>
                      <a:lumOff val="35000"/>
                      <a:alpha val="84000"/>
                    </a:schemeClr>
                  </a:glow>
                </a:effectLst>
                <a:latin typeface="Calibri" charset="0"/>
                <a:ea typeface="ＭＳ Ｐゴシック" charset="0"/>
              </a:rPr>
              <a:t>CMS DAQ-2 Shifter Tutorial</a:t>
            </a:r>
            <a:endParaRPr lang="en-US" sz="1050" dirty="0">
              <a:solidFill>
                <a:schemeClr val="bg1"/>
              </a:solidFill>
              <a:effectLst>
                <a:glow rad="127000">
                  <a:schemeClr val="tx1">
                    <a:lumMod val="65000"/>
                    <a:lumOff val="35000"/>
                    <a:alpha val="84000"/>
                  </a:schemeClr>
                </a:glow>
              </a:effectLst>
              <a:latin typeface="Calibri" charset="0"/>
              <a:ea typeface="ＭＳ Ｐゴシック" charset="0"/>
            </a:endParaRPr>
          </a:p>
        </p:txBody>
      </p:sp>
      <p:sp>
        <p:nvSpPr>
          <p:cNvPr id="614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867400"/>
            <a:ext cx="8077200" cy="914400"/>
          </a:xfrm>
          <a:effectLst>
            <a:glow rad="825500">
              <a:schemeClr val="accent4">
                <a:satMod val="175000"/>
                <a:alpha val="74000"/>
              </a:schemeClr>
            </a:glow>
            <a:outerShdw blurRad="50800" dist="38100" dir="2700000" sx="200000" sy="2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pPr algn="ctr">
              <a:lnSpc>
                <a:spcPct val="70000"/>
              </a:lnSpc>
              <a:buFont typeface="Wingdings" charset="0"/>
              <a:buNone/>
            </a:pPr>
            <a:r>
              <a:rPr lang="de-DE" b="1" dirty="0">
                <a:solidFill>
                  <a:srgbClr val="FFFFFF"/>
                </a:solidFill>
                <a:effectLst>
                  <a:glow rad="127000">
                    <a:schemeClr val="tx1">
                      <a:lumMod val="65000"/>
                      <a:lumOff val="35000"/>
                      <a:alpha val="84000"/>
                    </a:schemeClr>
                  </a:glow>
                </a:effectLst>
                <a:latin typeface="Calibri" charset="0"/>
                <a:ea typeface="ＭＳ Ｐゴシック" charset="0"/>
              </a:rPr>
              <a:t>Hannes Sakulin, CERN</a:t>
            </a:r>
            <a:r>
              <a:rPr lang="de-DE" b="1" dirty="0" smtClean="0">
                <a:solidFill>
                  <a:srgbClr val="FFFFFF"/>
                </a:solidFill>
                <a:effectLst>
                  <a:glow rad="127000">
                    <a:schemeClr val="tx1">
                      <a:lumMod val="65000"/>
                      <a:lumOff val="35000"/>
                      <a:alpha val="84000"/>
                    </a:schemeClr>
                  </a:glow>
                </a:effectLst>
                <a:latin typeface="Calibri" charset="0"/>
                <a:ea typeface="ＭＳ Ｐゴシック" charset="0"/>
              </a:rPr>
              <a:t>/EP-CMD</a:t>
            </a:r>
          </a:p>
          <a:p>
            <a:pPr algn="ctr">
              <a:lnSpc>
                <a:spcPct val="70000"/>
              </a:lnSpc>
              <a:buFont typeface="Wingdings" charset="0"/>
              <a:buNone/>
            </a:pPr>
            <a:r>
              <a:rPr lang="en-US" b="1" dirty="0" smtClean="0">
                <a:solidFill>
                  <a:srgbClr val="FFFFFF"/>
                </a:solidFill>
                <a:effectLst>
                  <a:glow rad="127000">
                    <a:schemeClr val="tx1">
                      <a:lumMod val="65000"/>
                      <a:lumOff val="35000"/>
                      <a:alpha val="84000"/>
                    </a:schemeClr>
                  </a:glow>
                </a:effectLst>
                <a:latin typeface="Calibri" charset="0"/>
                <a:ea typeface="ＭＳ Ｐゴシック" charset="0"/>
              </a:rPr>
              <a:t>O</a:t>
            </a:r>
            <a:r>
              <a:rPr lang="de-DE" b="1" dirty="0" err="1" smtClean="0">
                <a:solidFill>
                  <a:srgbClr val="FFFFFF"/>
                </a:solidFill>
                <a:effectLst>
                  <a:glow rad="127000">
                    <a:schemeClr val="tx1">
                      <a:lumMod val="65000"/>
                      <a:lumOff val="35000"/>
                      <a:alpha val="84000"/>
                    </a:schemeClr>
                  </a:glow>
                </a:effectLst>
                <a:latin typeface="Calibri" charset="0"/>
                <a:ea typeface="ＭＳ Ｐゴシック" charset="0"/>
              </a:rPr>
              <a:t>n</a:t>
            </a:r>
            <a:r>
              <a:rPr lang="de-DE" b="1" dirty="0" smtClean="0">
                <a:solidFill>
                  <a:srgbClr val="FFFFFF"/>
                </a:solidFill>
                <a:effectLst>
                  <a:glow rad="127000">
                    <a:schemeClr val="tx1">
                      <a:lumMod val="65000"/>
                      <a:lumOff val="35000"/>
                      <a:alpha val="84000"/>
                    </a:schemeClr>
                  </a:glow>
                </a:effectLst>
                <a:latin typeface="Calibri" charset="0"/>
                <a:ea typeface="ＭＳ Ｐゴシック" charset="0"/>
              </a:rPr>
              <a:t> behalf </a:t>
            </a:r>
            <a:r>
              <a:rPr lang="de-DE" b="1" dirty="0" err="1" smtClean="0">
                <a:solidFill>
                  <a:srgbClr val="FFFFFF"/>
                </a:solidFill>
                <a:effectLst>
                  <a:glow rad="127000">
                    <a:schemeClr val="tx1">
                      <a:lumMod val="65000"/>
                      <a:lumOff val="35000"/>
                      <a:alpha val="84000"/>
                    </a:schemeClr>
                  </a:glow>
                </a:effectLst>
                <a:latin typeface="Calibri" charset="0"/>
                <a:ea typeface="ＭＳ Ｐゴシック" charset="0"/>
              </a:rPr>
              <a:t>of</a:t>
            </a:r>
            <a:r>
              <a:rPr lang="de-DE" b="1" dirty="0" smtClean="0">
                <a:solidFill>
                  <a:srgbClr val="FFFFFF"/>
                </a:solidFill>
                <a:effectLst>
                  <a:glow rad="127000">
                    <a:schemeClr val="tx1">
                      <a:lumMod val="65000"/>
                      <a:lumOff val="35000"/>
                      <a:alpha val="84000"/>
                    </a:schemeClr>
                  </a:glow>
                </a:effectLst>
                <a:latin typeface="Calibri" charset="0"/>
                <a:ea typeface="ＭＳ Ｐゴシック" charset="0"/>
              </a:rPr>
              <a:t> </a:t>
            </a:r>
            <a:r>
              <a:rPr lang="de-DE" b="1" dirty="0" err="1" smtClean="0">
                <a:solidFill>
                  <a:srgbClr val="FFFFFF"/>
                </a:solidFill>
                <a:effectLst>
                  <a:glow rad="127000">
                    <a:schemeClr val="tx1">
                      <a:lumMod val="65000"/>
                      <a:lumOff val="35000"/>
                      <a:alpha val="84000"/>
                    </a:schemeClr>
                  </a:glow>
                </a:effectLst>
                <a:latin typeface="Calibri" charset="0"/>
                <a:ea typeface="ＭＳ Ｐゴシック" charset="0"/>
              </a:rPr>
              <a:t>the</a:t>
            </a:r>
            <a:r>
              <a:rPr lang="de-DE" b="1" dirty="0" smtClean="0">
                <a:solidFill>
                  <a:srgbClr val="FFFFFF"/>
                </a:solidFill>
                <a:effectLst>
                  <a:glow rad="127000">
                    <a:schemeClr val="tx1">
                      <a:lumMod val="65000"/>
                      <a:lumOff val="35000"/>
                      <a:alpha val="84000"/>
                    </a:schemeClr>
                  </a:glow>
                </a:effectLst>
                <a:latin typeface="Calibri" charset="0"/>
                <a:ea typeface="ＭＳ Ｐゴシック" charset="0"/>
              </a:rPr>
              <a:t> CMS DAQ </a:t>
            </a:r>
            <a:r>
              <a:rPr lang="de-DE" b="1" dirty="0" err="1" smtClean="0">
                <a:solidFill>
                  <a:srgbClr val="FFFFFF"/>
                </a:solidFill>
                <a:effectLst>
                  <a:glow rad="127000">
                    <a:schemeClr val="tx1">
                      <a:lumMod val="65000"/>
                      <a:lumOff val="35000"/>
                      <a:alpha val="84000"/>
                    </a:schemeClr>
                  </a:glow>
                </a:effectLst>
                <a:latin typeface="Calibri" charset="0"/>
                <a:ea typeface="ＭＳ Ｐゴシック" charset="0"/>
              </a:rPr>
              <a:t>group</a:t>
            </a:r>
            <a:endParaRPr lang="de-DE" b="1" dirty="0">
              <a:solidFill>
                <a:srgbClr val="FFFFFF"/>
              </a:solidFill>
              <a:effectLst>
                <a:glow rad="127000">
                  <a:schemeClr val="tx1">
                    <a:lumMod val="65000"/>
                    <a:lumOff val="35000"/>
                    <a:alpha val="84000"/>
                  </a:schemeClr>
                </a:glow>
              </a:effectLst>
              <a:latin typeface="Calibri" charset="0"/>
              <a:ea typeface="ＭＳ Ｐゴシック" charset="0"/>
            </a:endParaRPr>
          </a:p>
        </p:txBody>
      </p:sp>
      <p:sp>
        <p:nvSpPr>
          <p:cNvPr id="37901" name="Rectangle 13"/>
          <p:cNvSpPr>
            <a:spLocks noChangeArrowheads="1"/>
          </p:cNvSpPr>
          <p:nvPr/>
        </p:nvSpPr>
        <p:spPr bwMode="auto">
          <a:xfrm>
            <a:off x="3657600" y="3886200"/>
            <a:ext cx="3733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825500">
              <a:schemeClr val="accent4">
                <a:satMod val="175000"/>
                <a:alpha val="74000"/>
              </a:schemeClr>
            </a:glow>
            <a:outerShdw blurRad="50800" dist="38100" dir="2700000" sx="200000" sy="200000" algn="tl" rotWithShape="0">
              <a:srgbClr val="000000">
                <a:alpha val="43000"/>
              </a:srgbClr>
            </a:outerShdw>
          </a:effectLst>
        </p:spPr>
        <p:txBody>
          <a:bodyPr anchor="ctr"/>
          <a:lstStyle/>
          <a:p>
            <a:pPr marL="228600" indent="-228600" algn="l" eaLnBrk="1" hangingPunct="1">
              <a:buFont typeface="Wingdings" charset="2"/>
              <a:buChar char="§"/>
              <a:defRPr/>
            </a:pPr>
            <a:endParaRPr lang="en-US" sz="1300" b="1">
              <a:solidFill>
                <a:schemeClr val="bg1"/>
              </a:solidFill>
              <a:effectLst>
                <a:glow rad="101600">
                  <a:schemeClr val="tx1">
                    <a:lumMod val="65000"/>
                    <a:lumOff val="35000"/>
                    <a:alpha val="75000"/>
                  </a:schemeClr>
                </a:glow>
                <a:outerShdw blurRad="38100" dist="38100" dir="2700000" algn="tl">
                  <a:srgbClr val="DDDDDD"/>
                </a:outerShdw>
              </a:effectLst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08000" y="12700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chemeClr val="bg1"/>
              </a:solidFill>
              <a:effectLst>
                <a:glow rad="101600">
                  <a:schemeClr val="tx1">
                    <a:lumMod val="65000"/>
                    <a:lumOff val="35000"/>
                    <a:alpha val="7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51961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Shift Bulletin Board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10200"/>
          </a:xfrm>
        </p:spPr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efore each shift check the Shift Bulletin Board</a:t>
            </a:r>
          </a:p>
          <a:p>
            <a:pPr lvl="1"/>
            <a:r>
              <a:rPr lang="en-US" dirty="0" smtClean="0"/>
              <a:t>This </a:t>
            </a:r>
            <a:r>
              <a:rPr lang="en-US" dirty="0" err="1" smtClean="0"/>
              <a:t>Twiki</a:t>
            </a:r>
            <a:r>
              <a:rPr lang="en-US" dirty="0" smtClean="0"/>
              <a:t> page contains </a:t>
            </a:r>
          </a:p>
          <a:p>
            <a:pPr lvl="2"/>
            <a:r>
              <a:rPr lang="en-US" dirty="0" smtClean="0"/>
              <a:t>Procedures</a:t>
            </a:r>
          </a:p>
          <a:p>
            <a:pPr lvl="2"/>
            <a:r>
              <a:rPr lang="en-US" dirty="0" smtClean="0"/>
              <a:t>Settings (</a:t>
            </a:r>
            <a:r>
              <a:rPr lang="en-US" sz="1800" dirty="0" smtClean="0"/>
              <a:t>e.g. sub-system RUN Keys, FEDs that are out for a period of time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Known problems (and workarounds)</a:t>
            </a:r>
          </a:p>
          <a:p>
            <a:pPr lvl="2"/>
            <a:r>
              <a:rPr lang="en-US" dirty="0"/>
              <a:t>(</a:t>
            </a:r>
            <a:r>
              <a:rPr lang="en-US" dirty="0" smtClean="0"/>
              <a:t>temporary) instructions </a:t>
            </a:r>
          </a:p>
          <a:p>
            <a:pPr lvl="1"/>
            <a:r>
              <a:rPr lang="en-US" dirty="0" smtClean="0"/>
              <a:t>If you do not fully understand, check with the previous shifter or the DAQ on-call </a:t>
            </a:r>
            <a:r>
              <a:rPr lang="en-US" b="1" dirty="0" smtClean="0"/>
              <a:t>at the beginning of your shift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You must </a:t>
            </a:r>
            <a:r>
              <a:rPr lang="en-US" dirty="0" smtClean="0"/>
              <a:t>keep the Shift Bulletin Board up-to-date</a:t>
            </a:r>
          </a:p>
          <a:p>
            <a:pPr lvl="1"/>
            <a:r>
              <a:rPr lang="en-US" dirty="0" smtClean="0"/>
              <a:t>The next shifter will rely on it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5489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2"/>
          <p:cNvSpPr txBox="1"/>
          <p:nvPr/>
        </p:nvSpPr>
        <p:spPr>
          <a:xfrm>
            <a:off x="685800" y="1295400"/>
            <a:ext cx="7807839" cy="491739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algn="l">
              <a:buSzPct val="45000"/>
              <a:buFont typeface="StarSymbol"/>
              <a:buChar char=""/>
            </a:pPr>
            <a:endParaRPr dirty="0"/>
          </a:p>
          <a:p>
            <a:pPr marL="285750" indent="-285750" algn="l">
              <a:buSzPct val="45000"/>
              <a:buFont typeface="Wingdings" charset="2"/>
              <a:buChar char="u"/>
            </a:pPr>
            <a:r>
              <a:rPr lang="en-US" b="1" dirty="0">
                <a:latin typeface="Arial"/>
              </a:rPr>
              <a:t>Security (computing):
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Never write down passwords in public places where other people have access to (files in your home account, paper on your desk, </a:t>
            </a:r>
            <a:r>
              <a:rPr lang="en-US" dirty="0" err="1">
                <a:latin typeface="Arial"/>
              </a:rPr>
              <a:t>etc</a:t>
            </a:r>
            <a:r>
              <a:rPr lang="en-US" dirty="0" smtClean="0">
                <a:latin typeface="Arial"/>
              </a:rPr>
              <a:t>)</a:t>
            </a:r>
          </a:p>
          <a:p>
            <a:pPr lvl="1" algn="l">
              <a:buSzPct val="75000"/>
              <a:buFont typeface="StarSymbol"/>
              <a:buChar char=""/>
            </a:pPr>
            <a:endParaRPr dirty="0" smtClean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 smtClean="0">
                <a:latin typeface="Arial"/>
              </a:rPr>
              <a:t>Do not give the passwords to other people</a:t>
            </a:r>
            <a:endParaRPr dirty="0" smtClean="0"/>
          </a:p>
          <a:p>
            <a:pPr marL="1200150" lvl="2" indent="-285750" algn="l">
              <a:buSzPct val="45000"/>
              <a:buFont typeface="Wingdings" charset="2"/>
              <a:buChar char="u"/>
            </a:pPr>
            <a:r>
              <a:rPr lang="en-US" dirty="0" smtClean="0">
                <a:latin typeface="Arial"/>
              </a:rPr>
              <a:t>It </a:t>
            </a:r>
            <a:r>
              <a:rPr lang="en-US" dirty="0">
                <a:latin typeface="Arial"/>
              </a:rPr>
              <a:t>is the on-call experts which give the relevant information to the </a:t>
            </a:r>
            <a:r>
              <a:rPr lang="en-US" dirty="0" smtClean="0">
                <a:latin typeface="Arial"/>
              </a:rPr>
              <a:t>shifters</a:t>
            </a:r>
            <a:endParaRPr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533400"/>
          </a:xfrm>
        </p:spPr>
        <p:txBody>
          <a:bodyPr/>
          <a:lstStyle/>
          <a:p>
            <a:r>
              <a:rPr lang="en-US" dirty="0" smtClean="0"/>
              <a:t>General Rules and Policies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39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2"/>
          <p:cNvSpPr txBox="1"/>
          <p:nvPr/>
        </p:nvSpPr>
        <p:spPr>
          <a:xfrm>
            <a:off x="762000" y="1371600"/>
            <a:ext cx="7807839" cy="491739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85750" indent="-285750" algn="l">
              <a:buSzPct val="45000"/>
              <a:buFont typeface="Wingdings" charset="2"/>
              <a:buChar char="u"/>
            </a:pPr>
            <a:r>
              <a:rPr lang="en-US" b="1" dirty="0">
                <a:latin typeface="Arial"/>
              </a:rPr>
              <a:t>Take your work </a:t>
            </a:r>
            <a:r>
              <a:rPr lang="en-US" b="1" dirty="0" smtClean="0">
                <a:latin typeface="Arial"/>
              </a:rPr>
              <a:t>seriously: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If you have time (during a long smooth run in the night):</a:t>
            </a:r>
            <a:endParaRPr dirty="0"/>
          </a:p>
          <a:p>
            <a:pPr marL="1200150" lvl="2" indent="-285750" algn="l">
              <a:buSzPct val="45000"/>
              <a:buFont typeface="Wingdings" charset="2"/>
              <a:buChar char="u"/>
            </a:pPr>
            <a:r>
              <a:rPr lang="en-US" dirty="0">
                <a:latin typeface="Arial"/>
              </a:rPr>
              <a:t>Of course you may check your email on your portable</a:t>
            </a:r>
            <a:endParaRPr dirty="0"/>
          </a:p>
          <a:p>
            <a:pPr marL="1200150" lvl="2" indent="-285750" algn="l">
              <a:buSzPct val="45000"/>
              <a:buFont typeface="Wingdings" charset="2"/>
              <a:buChar char="u"/>
            </a:pPr>
            <a:r>
              <a:rPr lang="en-US" dirty="0">
                <a:latin typeface="Arial"/>
              </a:rPr>
              <a:t>Of course you may write an email</a:t>
            </a:r>
            <a:endParaRPr dirty="0"/>
          </a:p>
          <a:p>
            <a:pPr marL="1200150" lvl="2" indent="-285750" algn="l">
              <a:buSzPct val="45000"/>
              <a:buFont typeface="Wingdings" charset="2"/>
              <a:buChar char="u"/>
            </a:pPr>
            <a:r>
              <a:rPr lang="en-US" dirty="0">
                <a:latin typeface="Arial"/>
              </a:rPr>
              <a:t>You SHOULD eat and drink something during your shift...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BUT : You must continuously watch the screens to check that the data taking proceeds as it should. </a:t>
            </a:r>
            <a:endParaRPr lang="en-US" dirty="0" smtClean="0">
              <a:latin typeface="Arial"/>
            </a:endParaRPr>
          </a:p>
          <a:p>
            <a:pPr lvl="1" algn="l">
              <a:buSzPct val="75000"/>
              <a:buFont typeface="StarSymbol"/>
              <a:buChar char=""/>
            </a:pPr>
            <a:endParaRPr dirty="0"/>
          </a:p>
          <a:p>
            <a:pPr marL="285750" indent="-285750" algn="l">
              <a:buSzPct val="45000"/>
              <a:buFont typeface="Wingdings" charset="2"/>
              <a:buChar char="u"/>
            </a:pPr>
            <a:r>
              <a:rPr lang="en-US" b="1" dirty="0">
                <a:solidFill>
                  <a:srgbClr val="FF0000"/>
                </a:solidFill>
                <a:latin typeface="Arial"/>
              </a:rPr>
              <a:t>It is unacceptable that the run stops due to some problem and you do not realize this for 5 minutes.</a:t>
            </a:r>
            <a:r>
              <a:rPr lang="en-US" b="1" dirty="0">
                <a:latin typeface="Arial"/>
              </a:rPr>
              <a:t>
</a:t>
            </a:r>
            <a:endParaRPr dirty="0"/>
          </a:p>
          <a:p>
            <a:pPr marL="285750" indent="-285750" algn="l">
              <a:buSzPct val="45000"/>
              <a:buFont typeface="Wingdings" charset="2"/>
              <a:buChar char="u"/>
            </a:pPr>
            <a:r>
              <a:rPr lang="en-US" b="1" dirty="0">
                <a:latin typeface="Arial"/>
              </a:rPr>
              <a:t>Shifting is real work, and unfortunately not always exciting or breath-taking... </a:t>
            </a:r>
            <a:endParaRPr lang="en-US" b="1" dirty="0" smtClean="0">
              <a:latin typeface="Arial"/>
            </a:endParaRPr>
          </a:p>
          <a:p>
            <a:pPr marL="285750" indent="-285750" algn="l">
              <a:buSzPct val="45000"/>
              <a:buFont typeface="Wingdings" charset="2"/>
              <a:buChar char="u"/>
            </a:pPr>
            <a:endParaRPr dirty="0"/>
          </a:p>
          <a:p>
            <a:pPr marL="285750" indent="-285750" algn="l">
              <a:buSzPct val="45000"/>
              <a:buFont typeface="Wingdings" charset="2"/>
              <a:buChar char="u"/>
            </a:pPr>
            <a:r>
              <a:rPr lang="en-US" b="1" dirty="0">
                <a:latin typeface="Arial"/>
              </a:rPr>
              <a:t>If you manage to do efficiently other work during your shift, then you do not take the shifting </a:t>
            </a:r>
            <a:r>
              <a:rPr lang="en-US" b="1" dirty="0" smtClean="0">
                <a:latin typeface="Arial"/>
              </a:rPr>
              <a:t>seriously </a:t>
            </a:r>
            <a:r>
              <a:rPr lang="en-US" b="1" dirty="0">
                <a:latin typeface="Arial"/>
              </a:rPr>
              <a:t>!</a:t>
            </a:r>
            <a:endParaRPr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533400"/>
          </a:xfrm>
        </p:spPr>
        <p:txBody>
          <a:bodyPr/>
          <a:lstStyle/>
          <a:p>
            <a:r>
              <a:rPr lang="en-US" dirty="0" smtClean="0"/>
              <a:t>General Rules and Policies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40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2"/>
          <p:cNvSpPr txBox="1"/>
          <p:nvPr/>
        </p:nvSpPr>
        <p:spPr>
          <a:xfrm>
            <a:off x="533400" y="1295400"/>
            <a:ext cx="7807839" cy="499610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85750" indent="-285750" algn="l">
              <a:buSzPct val="45000"/>
              <a:buFont typeface="Wingdings" charset="2"/>
              <a:buChar char="u"/>
            </a:pPr>
            <a:r>
              <a:rPr lang="en-US" b="1" dirty="0">
                <a:latin typeface="Arial"/>
              </a:rPr>
              <a:t>In case you are in trouble: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FIRST </a:t>
            </a:r>
            <a:r>
              <a:rPr lang="en-US" dirty="0" smtClean="0">
                <a:latin typeface="Arial"/>
              </a:rPr>
              <a:t>INFORM </a:t>
            </a:r>
            <a:r>
              <a:rPr lang="en-US" dirty="0">
                <a:latin typeface="Arial"/>
              </a:rPr>
              <a:t>THE </a:t>
            </a:r>
            <a:r>
              <a:rPr lang="en-US" dirty="0" smtClean="0">
                <a:latin typeface="Arial"/>
              </a:rPr>
              <a:t>SHIFT LEADER</a:t>
            </a:r>
            <a:endParaRPr dirty="0"/>
          </a:p>
          <a:p>
            <a:pPr marL="1200150" lvl="2" indent="-285750" algn="l">
              <a:buSzPct val="45000"/>
              <a:buFont typeface="Wingdings" charset="2"/>
              <a:buChar char="u"/>
            </a:pPr>
            <a:r>
              <a:rPr lang="en-US" dirty="0">
                <a:latin typeface="Arial"/>
              </a:rPr>
              <a:t>Tell </a:t>
            </a:r>
            <a:r>
              <a:rPr lang="en-US" dirty="0" smtClean="0">
                <a:latin typeface="Arial"/>
              </a:rPr>
              <a:t>him/her </a:t>
            </a:r>
            <a:r>
              <a:rPr lang="en-US" dirty="0">
                <a:latin typeface="Arial"/>
              </a:rPr>
              <a:t>what you suggest to do next. (Sometimes </a:t>
            </a:r>
            <a:r>
              <a:rPr lang="en-US" dirty="0" smtClean="0">
                <a:latin typeface="Arial"/>
              </a:rPr>
              <a:t>he/she </a:t>
            </a:r>
            <a:r>
              <a:rPr lang="en-US" dirty="0">
                <a:latin typeface="Arial"/>
              </a:rPr>
              <a:t>does not know what to do...)
	</a:t>
            </a:r>
            <a:endParaRPr dirty="0"/>
          </a:p>
          <a:p>
            <a:pPr marL="285750" indent="-285750" algn="l">
              <a:buSzPct val="45000"/>
              <a:buFont typeface="Wingdings" charset="2"/>
              <a:buChar char="u"/>
            </a:pPr>
            <a:r>
              <a:rPr lang="en-US" b="1" dirty="0">
                <a:latin typeface="Arial"/>
              </a:rPr>
              <a:t>You cannot get a run going and beam is there or </a:t>
            </a:r>
            <a:r>
              <a:rPr lang="en-US" b="1" dirty="0" smtClean="0">
                <a:latin typeface="Arial"/>
              </a:rPr>
              <a:t>imminent 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You have serious doubts that the data is taken correctly and/or there is a problem in the central DAQ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b="1" dirty="0">
                <a:solidFill>
                  <a:srgbClr val="FF0000"/>
                </a:solidFill>
                <a:latin typeface="Arial"/>
              </a:rPr>
              <a:t>CALL THE </a:t>
            </a:r>
            <a:r>
              <a:rPr lang="en-US" b="1" dirty="0" smtClean="0">
                <a:solidFill>
                  <a:srgbClr val="FF0000"/>
                </a:solidFill>
                <a:latin typeface="Arial"/>
              </a:rPr>
              <a:t>DAQ ON</a:t>
            </a:r>
            <a:r>
              <a:rPr lang="en-US" b="1" dirty="0">
                <a:solidFill>
                  <a:srgbClr val="FF0000"/>
                </a:solidFill>
                <a:latin typeface="Arial"/>
              </a:rPr>
              <a:t>-CALL EXPERT AT ANY TIME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The experts are there to help you at any time. (This is why they do not need to do other shifts)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endParaRPr dirty="0"/>
          </a:p>
          <a:p>
            <a:pPr marL="285750" indent="-285750" algn="l">
              <a:buSzPct val="45000"/>
              <a:buFont typeface="Wingdings" charset="2"/>
              <a:buChar char="u"/>
            </a:pPr>
            <a:r>
              <a:rPr lang="en-US" b="1" dirty="0">
                <a:latin typeface="Arial"/>
              </a:rPr>
              <a:t>If you have a problem or question which </a:t>
            </a:r>
            <a:r>
              <a:rPr lang="en-US" b="1" dirty="0">
                <a:solidFill>
                  <a:srgbClr val="FF0000"/>
                </a:solidFill>
                <a:latin typeface="Arial"/>
              </a:rPr>
              <a:t>you are sure</a:t>
            </a:r>
            <a:r>
              <a:rPr lang="en-US" b="1" dirty="0">
                <a:latin typeface="Arial"/>
              </a:rPr>
              <a:t> is NOT critical to efficient data taking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 smtClean="0">
                <a:latin typeface="Arial"/>
              </a:rPr>
              <a:t>Document </a:t>
            </a:r>
            <a:r>
              <a:rPr lang="en-US" dirty="0">
                <a:latin typeface="Arial"/>
              </a:rPr>
              <a:t>your problem </a:t>
            </a:r>
            <a:r>
              <a:rPr lang="en-US" dirty="0" smtClean="0">
                <a:latin typeface="Arial"/>
              </a:rPr>
              <a:t>in e-log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Call the expert at any time during the day/morning/evening.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The experts are also there in order to make you more expert!!</a:t>
            </a:r>
            <a:endParaRPr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/>
          <a:lstStyle/>
          <a:p>
            <a:r>
              <a:rPr lang="en-US" dirty="0" smtClean="0"/>
              <a:t>General Rules and Policies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93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shift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r>
              <a:rPr lang="en-US" sz="2200" dirty="0" smtClean="0"/>
              <a:t>Arrive 15 minutes early!</a:t>
            </a:r>
          </a:p>
          <a:p>
            <a:pPr lvl="1"/>
            <a:r>
              <a:rPr lang="en-US" sz="2000" dirty="0" smtClean="0"/>
              <a:t>Discuss with previous shifter any problems / issues / requests </a:t>
            </a:r>
          </a:p>
          <a:p>
            <a:pPr lvl="1"/>
            <a:r>
              <a:rPr lang="en-US" sz="2000" dirty="0" smtClean="0"/>
              <a:t>Read through the shift bulletin board and make sure you understand it</a:t>
            </a:r>
          </a:p>
          <a:p>
            <a:pPr lvl="1"/>
            <a:r>
              <a:rPr lang="en-US" sz="2000" dirty="0"/>
              <a:t>Log into the </a:t>
            </a:r>
            <a:r>
              <a:rPr lang="en-US" sz="2000" dirty="0" err="1"/>
              <a:t>Elog</a:t>
            </a:r>
            <a:r>
              <a:rPr lang="en-US" sz="2000" dirty="0"/>
              <a:t> and begin documenting your </a:t>
            </a:r>
            <a:r>
              <a:rPr lang="en-US" sz="2000" dirty="0" smtClean="0"/>
              <a:t>shift</a:t>
            </a:r>
          </a:p>
          <a:p>
            <a:r>
              <a:rPr lang="en-US" sz="2200" dirty="0" smtClean="0"/>
              <a:t>If a run is ongoing, check all the monitoring screens</a:t>
            </a:r>
          </a:p>
          <a:p>
            <a:pPr lvl="1"/>
            <a:r>
              <a:rPr lang="en-US" sz="2000" dirty="0" smtClean="0"/>
              <a:t>Is the data flowing ok?</a:t>
            </a:r>
          </a:p>
          <a:p>
            <a:pPr lvl="1"/>
            <a:r>
              <a:rPr lang="en-US" sz="2000" dirty="0" smtClean="0"/>
              <a:t>Do you understand the trigger rate? Is the trigger correct? </a:t>
            </a:r>
          </a:p>
          <a:p>
            <a:r>
              <a:rPr lang="en-US" sz="2200" dirty="0" smtClean="0"/>
              <a:t>Follow any requests from the shift leader</a:t>
            </a:r>
          </a:p>
          <a:p>
            <a:pPr lvl="1"/>
            <a:r>
              <a:rPr lang="en-US" sz="2000" b="1" i="1" dirty="0" smtClean="0">
                <a:solidFill>
                  <a:srgbClr val="FF0000"/>
                </a:solidFill>
              </a:rPr>
              <a:t>Never</a:t>
            </a:r>
            <a:r>
              <a:rPr lang="en-US" sz="2000" dirty="0" smtClean="0"/>
              <a:t> include / remove </a:t>
            </a:r>
            <a:r>
              <a:rPr lang="en-US" sz="2000" dirty="0" err="1" smtClean="0"/>
              <a:t>subdetectors</a:t>
            </a:r>
            <a:r>
              <a:rPr lang="en-US" sz="2000" dirty="0" smtClean="0"/>
              <a:t> or FEDs without talking to the shift leader</a:t>
            </a:r>
          </a:p>
          <a:p>
            <a:r>
              <a:rPr lang="en-US" sz="2200" dirty="0" smtClean="0"/>
              <a:t>When you have time, take a tour of both the central control room and the subdetector room</a:t>
            </a:r>
          </a:p>
          <a:p>
            <a:pPr lvl="1"/>
            <a:r>
              <a:rPr lang="en-US" sz="2000" dirty="0" smtClean="0"/>
              <a:t>Introduce yourself to your fellow shifters!</a:t>
            </a:r>
          </a:p>
          <a:p>
            <a:r>
              <a:rPr lang="en-US" sz="2200" dirty="0" smtClean="0"/>
              <a:t>If questions/problems do not hesitate to call the DAQ DOC (x76600)</a:t>
            </a:r>
          </a:p>
          <a:p>
            <a:pPr marL="457200" lvl="1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3716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57400"/>
            <a:ext cx="1647716" cy="436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and Resources</a:t>
            </a:r>
            <a:endParaRPr lang="en-US" dirty="0"/>
          </a:p>
        </p:txBody>
      </p:sp>
      <p:cxnSp>
        <p:nvCxnSpPr>
          <p:cNvPr id="6" name="Straight Connector 5"/>
          <p:cNvCxnSpPr>
            <a:stCxn id="9" idx="1"/>
          </p:cNvCxnSpPr>
          <p:nvPr/>
        </p:nvCxnSpPr>
        <p:spPr bwMode="auto">
          <a:xfrm flipH="1">
            <a:off x="2133600" y="2671465"/>
            <a:ext cx="914400" cy="37653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3048000" y="2209800"/>
            <a:ext cx="5410200" cy="923330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DAQ shifter bulletin board: read before every shift. </a:t>
            </a:r>
          </a:p>
          <a:p>
            <a:pPr algn="l"/>
            <a:r>
              <a:rPr lang="en-US" dirty="0" smtClean="0"/>
              <a:t>DAQ shifter </a:t>
            </a:r>
            <a:r>
              <a:rPr lang="en-US" dirty="0" err="1" smtClean="0"/>
              <a:t>hypernews</a:t>
            </a:r>
            <a:r>
              <a:rPr lang="en-US" dirty="0" smtClean="0"/>
              <a:t>: subscribe to this! All DAQ shift related announcements are sent here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76200" y="2743200"/>
            <a:ext cx="2057400" cy="838200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24" name="Straight Connector 23"/>
          <p:cNvCxnSpPr>
            <a:stCxn id="25" idx="1"/>
          </p:cNvCxnSpPr>
          <p:nvPr/>
        </p:nvCxnSpPr>
        <p:spPr bwMode="auto">
          <a:xfrm flipH="1">
            <a:off x="2209800" y="4029165"/>
            <a:ext cx="838200" cy="9010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3048000" y="3429000"/>
            <a:ext cx="5943600" cy="1200329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DAQ ELOG: Link to DAQ area of the ELOG</a:t>
            </a:r>
          </a:p>
          <a:p>
            <a:pPr algn="l"/>
            <a:r>
              <a:rPr lang="en-US" dirty="0" smtClean="0"/>
              <a:t>DAQ Shift Tutorial: link to slides from shift tutorial</a:t>
            </a:r>
          </a:p>
          <a:p>
            <a:pPr algn="l"/>
            <a:r>
              <a:rPr lang="en-US" dirty="0" smtClean="0"/>
              <a:t>Glossary of DAQ Terms: definition of all the DAQ </a:t>
            </a:r>
            <a:r>
              <a:rPr lang="en-US" dirty="0" err="1" smtClean="0"/>
              <a:t>acroynyms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52400" y="3657600"/>
            <a:ext cx="2057400" cy="990600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152400" y="4724400"/>
            <a:ext cx="2057400" cy="1371600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29" name="Straight Connector 28"/>
          <p:cNvCxnSpPr>
            <a:stCxn id="30" idx="1"/>
          </p:cNvCxnSpPr>
          <p:nvPr/>
        </p:nvCxnSpPr>
        <p:spPr bwMode="auto">
          <a:xfrm flipH="1">
            <a:off x="2209800" y="5419636"/>
            <a:ext cx="838200" cy="90101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3048000" y="4819471"/>
            <a:ext cx="5943600" cy="1200329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Expert on call: </a:t>
            </a:r>
            <a:r>
              <a:rPr lang="en-US" dirty="0"/>
              <a:t>link to DAQ </a:t>
            </a:r>
            <a:r>
              <a:rPr lang="en-US" dirty="0" smtClean="0"/>
              <a:t>DOC area </a:t>
            </a:r>
            <a:r>
              <a:rPr lang="en-US" dirty="0"/>
              <a:t>of shift </a:t>
            </a:r>
            <a:r>
              <a:rPr lang="en-US" dirty="0" smtClean="0"/>
              <a:t>tool</a:t>
            </a:r>
          </a:p>
          <a:p>
            <a:pPr algn="l"/>
            <a:r>
              <a:rPr lang="en-US" dirty="0" smtClean="0"/>
              <a:t>Expert List: link to list of DAQ and HLT experts</a:t>
            </a:r>
          </a:p>
          <a:p>
            <a:pPr algn="l"/>
            <a:r>
              <a:rPr lang="en-US" dirty="0" smtClean="0"/>
              <a:t>DAQ shift schedule: link to DAQ shifters area of shift tool</a:t>
            </a:r>
          </a:p>
          <a:p>
            <a:pPr algn="l"/>
            <a:r>
              <a:rPr lang="en-US" dirty="0" smtClean="0"/>
              <a:t>P5 shuttle: link to shuttle schedule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0" y="6096000"/>
            <a:ext cx="205740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r>
              <a:rPr lang="en-US" sz="2000" dirty="0" smtClean="0"/>
              <a:t>DAQ2 shifters guide </a:t>
            </a:r>
            <a:r>
              <a:rPr lang="en-US" sz="2000" dirty="0" err="1" smtClean="0"/>
              <a:t>twiki</a:t>
            </a:r>
            <a:r>
              <a:rPr lang="en-US" sz="2000" dirty="0" smtClean="0"/>
              <a:t> page</a:t>
            </a:r>
          </a:p>
          <a:p>
            <a:pPr lvl="1"/>
            <a:r>
              <a:rPr lang="en-US" sz="1800" dirty="0">
                <a:hlinkClick r:id="rId3"/>
              </a:rPr>
              <a:t>https://twiki.cern.ch/twiki/bin/view/CMS/</a:t>
            </a:r>
            <a:r>
              <a:rPr lang="en-US" sz="1800" dirty="0" smtClean="0">
                <a:hlinkClick r:id="rId3"/>
              </a:rPr>
              <a:t>ShiftPourNuls2014</a:t>
            </a:r>
            <a:endParaRPr lang="en-US" sz="2000" dirty="0" smtClean="0"/>
          </a:p>
          <a:p>
            <a:r>
              <a:rPr lang="en-US" sz="2000" dirty="0" smtClean="0"/>
              <a:t>The </a:t>
            </a:r>
            <a:r>
              <a:rPr lang="en-US" sz="2000" dirty="0" err="1" smtClean="0"/>
              <a:t>leftbar</a:t>
            </a:r>
            <a:r>
              <a:rPr lang="en-US" sz="2000" dirty="0" smtClean="0"/>
              <a:t> of the DAQ2 shifters guide has many valuable links: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1050" dirty="0"/>
          </a:p>
          <a:p>
            <a:endParaRPr lang="en-US" sz="12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Shifter bookmarks : </a:t>
            </a:r>
            <a:r>
              <a:rPr lang="en-US" sz="2000" dirty="0">
                <a:hlinkClick r:id="rId4"/>
              </a:rPr>
              <a:t>http://cmsdaqweb/daqpro/</a:t>
            </a:r>
            <a:r>
              <a:rPr lang="en-US" sz="2000" dirty="0" smtClean="0">
                <a:hlinkClick r:id="rId4"/>
              </a:rPr>
              <a:t>ShifterBookmarks.html</a:t>
            </a:r>
            <a:endParaRPr lang="en-US" sz="2000" dirty="0" smtClean="0"/>
          </a:p>
          <a:p>
            <a:r>
              <a:rPr lang="en-US" sz="2000" dirty="0" smtClean="0"/>
              <a:t>Questions about shifts: </a:t>
            </a:r>
            <a:r>
              <a:rPr lang="en-US" sz="2000" dirty="0" err="1" smtClean="0"/>
              <a:t>cms</a:t>
            </a:r>
            <a:r>
              <a:rPr lang="en-US" sz="2000" dirty="0" err="1"/>
              <a:t>-daqshift-office@cern.ch</a:t>
            </a:r>
            <a:endParaRPr lang="en-US" sz="2000" dirty="0"/>
          </a:p>
          <a:p>
            <a:pPr lvl="1"/>
            <a:endParaRPr lang="en-US" sz="18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89455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29600" cy="533400"/>
          </a:xfrm>
        </p:spPr>
        <p:txBody>
          <a:bodyPr/>
          <a:lstStyle/>
          <a:p>
            <a:pPr marL="0" indent="0" algn="ctr"/>
            <a:r>
              <a:rPr lang="en-US" dirty="0" smtClean="0"/>
              <a:t>Part 2: The central DAQ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8220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29600" cy="533400"/>
          </a:xfrm>
        </p:spPr>
        <p:txBody>
          <a:bodyPr/>
          <a:lstStyle/>
          <a:p>
            <a:pPr marL="0" indent="0" algn="ctr"/>
            <a:r>
              <a:rPr lang="en-US" dirty="0" smtClean="0"/>
              <a:t>The Central DAQ during Run-1</a:t>
            </a:r>
            <a:br>
              <a:rPr lang="en-US" dirty="0" smtClean="0"/>
            </a:br>
            <a:r>
              <a:rPr lang="en-US" dirty="0" smtClean="0"/>
              <a:t>DAQ-1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96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90800" y="533400"/>
            <a:ext cx="3352800" cy="206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03-06a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73035" y="2756843"/>
            <a:ext cx="3827765" cy="311055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sz="3200" dirty="0" smtClean="0"/>
              <a:t>CMS DAQ for</a:t>
            </a:r>
            <a:br>
              <a:rPr lang="en-US" sz="3200" dirty="0" smtClean="0"/>
            </a:br>
            <a:r>
              <a:rPr lang="en-US" sz="3200" dirty="0" smtClean="0"/>
              <a:t>LHC Run-1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76122" y="3200400"/>
            <a:ext cx="2186078" cy="892552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90"/>
                </a:solidFill>
              </a:rPr>
              <a:t>Level-1 Trigger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accepting 100 kHz</a:t>
            </a:r>
          </a:p>
          <a:p>
            <a:pPr algn="l"/>
            <a:r>
              <a:rPr lang="en-US" sz="1400" b="1" dirty="0" smtClean="0">
                <a:solidFill>
                  <a:srgbClr val="000090"/>
                </a:solidFill>
              </a:rPr>
              <a:t>Custom electronics</a:t>
            </a:r>
            <a:endParaRPr lang="en-US" sz="1400" b="1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82446" y="2480846"/>
            <a:ext cx="2236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Event size up to 1MB</a:t>
            </a:r>
            <a:endParaRPr lang="en-US" sz="1600" b="1" dirty="0">
              <a:solidFill>
                <a:srgbClr val="00009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2362200" y="3524250"/>
            <a:ext cx="228600" cy="571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6553200" y="3048000"/>
            <a:ext cx="0" cy="2438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6918784" y="3429000"/>
            <a:ext cx="1826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DAQ: 100 GB/s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bandwidth</a:t>
            </a:r>
            <a:endParaRPr lang="en-US" b="1" dirty="0">
              <a:solidFill>
                <a:srgbClr val="00009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4648200" y="5867400"/>
            <a:ext cx="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4724400" y="5943600"/>
            <a:ext cx="13917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>
                <a:solidFill>
                  <a:srgbClr val="000090"/>
                </a:solidFill>
              </a:rPr>
              <a:t>u</a:t>
            </a:r>
            <a:r>
              <a:rPr lang="en-US" sz="1400" b="1" dirty="0" smtClean="0">
                <a:solidFill>
                  <a:srgbClr val="000090"/>
                </a:solidFill>
              </a:rPr>
              <a:t>p to 1.2 GB/s </a:t>
            </a:r>
          </a:p>
          <a:p>
            <a:pPr algn="l"/>
            <a:r>
              <a:rPr lang="en-US" sz="1400" b="1" dirty="0" smtClean="0">
                <a:solidFill>
                  <a:srgbClr val="000090"/>
                </a:solidFill>
              </a:rPr>
              <a:t>to storage</a:t>
            </a:r>
            <a:endParaRPr lang="en-US" sz="1400" b="1" dirty="0">
              <a:solidFill>
                <a:srgbClr val="00009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" y="5715000"/>
            <a:ext cx="37497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1" dirty="0" smtClean="0">
                <a:solidFill>
                  <a:srgbClr val="000090"/>
                </a:solidFill>
              </a:rPr>
              <a:t>99.6 % </a:t>
            </a:r>
            <a:r>
              <a:rPr lang="en-US" sz="2400" b="1" dirty="0" err="1" smtClean="0">
                <a:solidFill>
                  <a:srgbClr val="000090"/>
                </a:solidFill>
              </a:rPr>
              <a:t>cDAQ</a:t>
            </a:r>
            <a:r>
              <a:rPr lang="en-US" sz="2400" b="1" dirty="0" smtClean="0">
                <a:solidFill>
                  <a:srgbClr val="000090"/>
                </a:solidFill>
              </a:rPr>
              <a:t> availability </a:t>
            </a:r>
          </a:p>
          <a:p>
            <a:pPr algn="l"/>
            <a:r>
              <a:rPr lang="en-US" b="1" dirty="0">
                <a:solidFill>
                  <a:srgbClr val="000090"/>
                </a:solidFill>
              </a:rPr>
              <a:t>(</a:t>
            </a:r>
            <a:r>
              <a:rPr lang="en-US" b="1" dirty="0" smtClean="0">
                <a:solidFill>
                  <a:srgbClr val="000090"/>
                </a:solidFill>
              </a:rPr>
              <a:t>2010-2013</a:t>
            </a:r>
            <a:r>
              <a:rPr lang="en-US" b="1" dirty="0">
                <a:solidFill>
                  <a:srgbClr val="000090"/>
                </a:solidFill>
              </a:rPr>
              <a:t> </a:t>
            </a:r>
            <a:r>
              <a:rPr lang="en-US" b="1" dirty="0" smtClean="0">
                <a:solidFill>
                  <a:srgbClr val="000090"/>
                </a:solidFill>
              </a:rPr>
              <a:t>physics runs</a:t>
            </a:r>
            <a:r>
              <a:rPr lang="en-US" sz="2400" b="1" dirty="0" smtClean="0">
                <a:solidFill>
                  <a:srgbClr val="000090"/>
                </a:solidFill>
              </a:rPr>
              <a:t>)</a:t>
            </a:r>
            <a:endParaRPr lang="en-US" sz="2400" b="1" dirty="0">
              <a:solidFill>
                <a:srgbClr val="00009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10400" y="4114800"/>
            <a:ext cx="185178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2-stage event builder</a:t>
            </a:r>
            <a:br>
              <a:rPr lang="en-US" sz="1400" dirty="0" smtClean="0"/>
            </a:br>
            <a:r>
              <a:rPr lang="en-US" sz="1400" dirty="0" smtClean="0"/>
              <a:t>    Myrinet</a:t>
            </a:r>
          </a:p>
          <a:p>
            <a:pPr algn="l"/>
            <a:r>
              <a:rPr lang="en-US" sz="1400" dirty="0" smtClean="0"/>
              <a:t>    Gigabit Ethernet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705600" y="5334000"/>
            <a:ext cx="2339102" cy="1138773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90"/>
                </a:solidFill>
              </a:rPr>
              <a:t>High-Level Trigger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sz="1400" b="1" dirty="0" smtClean="0">
                <a:solidFill>
                  <a:srgbClr val="000090"/>
                </a:solidFill>
              </a:rPr>
              <a:t>working on full events</a:t>
            </a:r>
            <a:br>
              <a:rPr lang="en-US" sz="1400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13000 cores</a:t>
            </a:r>
          </a:p>
          <a:p>
            <a:pPr algn="l"/>
            <a:r>
              <a:rPr lang="en-US" b="1" dirty="0" smtClean="0">
                <a:solidFill>
                  <a:srgbClr val="000090"/>
                </a:solidFill>
              </a:rPr>
              <a:t>~500 Hz accept rate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2400" y="2209800"/>
            <a:ext cx="1685415" cy="646331"/>
          </a:xfrm>
          <a:prstGeom prst="rect">
            <a:avLst/>
          </a:prstGeom>
          <a:solidFill>
            <a:srgbClr val="FFCC66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90"/>
                </a:solidFill>
              </a:rPr>
              <a:t>Only 2 trigger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levels in CMS</a:t>
            </a:r>
            <a:endParaRPr lang="en-US" b="1" dirty="0">
              <a:solidFill>
                <a:srgbClr val="00009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 bwMode="auto">
          <a:xfrm>
            <a:off x="5181600" y="5334000"/>
            <a:ext cx="137160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ight Triangle 13"/>
          <p:cNvSpPr/>
          <p:nvPr/>
        </p:nvSpPr>
        <p:spPr bwMode="auto">
          <a:xfrm flipV="1">
            <a:off x="5867400" y="990600"/>
            <a:ext cx="1447800" cy="990600"/>
          </a:xfrm>
          <a:prstGeom prst="rtTriangl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5" name="Right Triangle 24"/>
          <p:cNvSpPr/>
          <p:nvPr/>
        </p:nvSpPr>
        <p:spPr bwMode="auto">
          <a:xfrm flipH="1">
            <a:off x="6019800" y="1143000"/>
            <a:ext cx="1905000" cy="1371600"/>
          </a:xfrm>
          <a:prstGeom prst="rtTriangle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51966" y="914400"/>
            <a:ext cx="1672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000090"/>
                </a:solidFill>
              </a:rPr>
              <a:t>Bunch crossing rate</a:t>
            </a:r>
            <a:br>
              <a:rPr lang="en-US" sz="1200" b="1" dirty="0" smtClean="0">
                <a:solidFill>
                  <a:srgbClr val="000090"/>
                </a:solidFill>
              </a:rPr>
            </a:br>
            <a:r>
              <a:rPr lang="en-US" sz="1200" b="1" dirty="0" smtClean="0">
                <a:solidFill>
                  <a:srgbClr val="000090"/>
                </a:solidFill>
              </a:rPr>
              <a:t>40 MHz nominal</a:t>
            </a:r>
          </a:p>
        </p:txBody>
      </p:sp>
      <p:sp>
        <p:nvSpPr>
          <p:cNvPr id="21" name="TextBox 20"/>
          <p:cNvSpPr txBox="1"/>
          <p:nvPr/>
        </p:nvSpPr>
        <p:spPr>
          <a:xfrm rot="20859171">
            <a:off x="4292808" y="3751582"/>
            <a:ext cx="915635" cy="338554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Myrinet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20912423">
            <a:off x="3902876" y="4356612"/>
            <a:ext cx="1701107" cy="338554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1 Gb/s Ethernet</a:t>
            </a:r>
            <a:endParaRPr lang="en-US" sz="16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7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29600" cy="533400"/>
          </a:xfrm>
        </p:spPr>
        <p:txBody>
          <a:bodyPr/>
          <a:lstStyle/>
          <a:p>
            <a:pPr marL="0" indent="0" algn="ctr"/>
            <a:r>
              <a:rPr lang="en-US" dirty="0" smtClean="0"/>
              <a:t>Why build a new DAQ?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369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DAQ2 Tutorial Outline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10200"/>
          </a:xfrm>
        </p:spPr>
        <p:txBody>
          <a:bodyPr/>
          <a:lstStyle/>
          <a:p>
            <a:r>
              <a:rPr lang="en-US" sz="2400" dirty="0" smtClean="0"/>
              <a:t>Part 1: Your tasks as a DAQ shifter</a:t>
            </a:r>
          </a:p>
          <a:p>
            <a:endParaRPr lang="en-US" sz="2400" dirty="0"/>
          </a:p>
          <a:p>
            <a:r>
              <a:rPr lang="en-US" sz="2400" dirty="0" smtClean="0"/>
              <a:t>Part 2: Overview of the DAQ-2 system</a:t>
            </a:r>
          </a:p>
          <a:p>
            <a:pPr lvl="1"/>
            <a:r>
              <a:rPr lang="en-US" sz="2000" dirty="0" smtClean="0"/>
              <a:t>Change from DAQ-1 to DAQ-2</a:t>
            </a:r>
          </a:p>
          <a:p>
            <a:pPr lvl="1"/>
            <a:r>
              <a:rPr lang="en-US" sz="2000" dirty="0" smtClean="0"/>
              <a:t>DAQ-2 hardware and data flow from the detector to storage / Tier 0</a:t>
            </a:r>
          </a:p>
          <a:p>
            <a:pPr lvl="1"/>
            <a:r>
              <a:rPr lang="en-US" sz="2000" dirty="0" smtClean="0"/>
              <a:t>Flow control</a:t>
            </a:r>
          </a:p>
          <a:p>
            <a:pPr lvl="1"/>
            <a:r>
              <a:rPr lang="en-US" sz="2000" dirty="0" smtClean="0"/>
              <a:t>Software</a:t>
            </a:r>
          </a:p>
          <a:p>
            <a:pPr lvl="1"/>
            <a:endParaRPr lang="en-US" sz="2000" dirty="0" smtClean="0"/>
          </a:p>
          <a:p>
            <a:r>
              <a:rPr lang="en-US" sz="2400" dirty="0"/>
              <a:t>Part 3</a:t>
            </a:r>
            <a:r>
              <a:rPr lang="en-US" sz="2400" dirty="0" smtClean="0"/>
              <a:t>: Controlling data taking through Run Control</a:t>
            </a:r>
          </a:p>
          <a:p>
            <a:endParaRPr lang="en-US" sz="2400" dirty="0" smtClean="0"/>
          </a:p>
          <a:p>
            <a:r>
              <a:rPr lang="en-US" sz="2400" dirty="0" smtClean="0"/>
              <a:t>Part </a:t>
            </a:r>
            <a:r>
              <a:rPr lang="en-US" sz="2400" dirty="0"/>
              <a:t>4</a:t>
            </a:r>
            <a:r>
              <a:rPr lang="en-US" sz="2400" dirty="0" smtClean="0"/>
              <a:t>: DAQ monitoring tools</a:t>
            </a:r>
          </a:p>
        </p:txBody>
      </p:sp>
    </p:spTree>
    <p:extLst>
      <p:ext uri="{BB962C8B-B14F-4D97-AF65-F5344CB8AC3E}">
        <p14:creationId xmlns:p14="http://schemas.microsoft.com/office/powerpoint/2010/main" val="8119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plans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2438400"/>
            <a:ext cx="4038600" cy="107721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06450" indent="-806450" algn="l"/>
            <a:r>
              <a:rPr lang="en-US" sz="1600" dirty="0" smtClean="0">
                <a:solidFill>
                  <a:srgbClr val="3366FF"/>
                </a:solidFill>
              </a:rPr>
              <a:t>13 TeV center-of-mass energy</a:t>
            </a:r>
          </a:p>
          <a:p>
            <a:pPr marL="806450" indent="-806450" algn="l"/>
            <a:r>
              <a:rPr lang="en-US" sz="1600" dirty="0" smtClean="0">
                <a:solidFill>
                  <a:srgbClr val="3366FF"/>
                </a:solidFill>
              </a:rPr>
              <a:t>40 MHz (25 ns ) operation</a:t>
            </a:r>
          </a:p>
          <a:p>
            <a:pPr marL="806450" indent="-806450" algn="l"/>
            <a:r>
              <a:rPr lang="en-US" sz="1600" dirty="0">
                <a:solidFill>
                  <a:srgbClr val="3366FF"/>
                </a:solidFill>
              </a:rPr>
              <a:t>t</a:t>
            </a:r>
            <a:r>
              <a:rPr lang="en-US" sz="1600" dirty="0" smtClean="0">
                <a:solidFill>
                  <a:srgbClr val="3366FF"/>
                </a:solidFill>
              </a:rPr>
              <a:t>argeting 40 fb</a:t>
            </a:r>
            <a:r>
              <a:rPr lang="en-US" sz="1600" baseline="30000" dirty="0" smtClean="0">
                <a:solidFill>
                  <a:srgbClr val="3366FF"/>
                </a:solidFill>
              </a:rPr>
              <a:t>-1</a:t>
            </a:r>
            <a:r>
              <a:rPr lang="en-US" sz="1600" dirty="0" smtClean="0">
                <a:solidFill>
                  <a:srgbClr val="3366FF"/>
                </a:solidFill>
              </a:rPr>
              <a:t> / year</a:t>
            </a:r>
          </a:p>
          <a:p>
            <a:pPr marL="806450" indent="-806450" algn="l"/>
            <a:r>
              <a:rPr lang="en-US" sz="1600" dirty="0" smtClean="0">
                <a:solidFill>
                  <a:srgbClr val="3366FF"/>
                </a:solidFill>
              </a:rPr>
              <a:t>higher pile-up</a:t>
            </a:r>
            <a:endParaRPr lang="en-US" sz="1600" dirty="0">
              <a:solidFill>
                <a:srgbClr val="3366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429000"/>
            <a:ext cx="4267200" cy="26272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4482" y="3962400"/>
            <a:ext cx="10269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 smtClean="0"/>
              <a:t>Plan for startup </a:t>
            </a:r>
            <a:br>
              <a:rPr lang="en-US" sz="1100" dirty="0" smtClean="0"/>
            </a:br>
            <a:r>
              <a:rPr lang="en-US" sz="1100" dirty="0" smtClean="0"/>
              <a:t>after LS1</a:t>
            </a:r>
            <a:br>
              <a:rPr lang="en-US" sz="1100" dirty="0" smtClean="0"/>
            </a:br>
            <a:r>
              <a:rPr lang="en-US" sz="1100" dirty="0" smtClean="0"/>
              <a:t>(2015)</a:t>
            </a:r>
            <a:endParaRPr lang="en-US" sz="11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381000" y="4876800"/>
            <a:ext cx="34757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609600" y="6096000"/>
            <a:ext cx="5029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LHC run-2 pile-up scenarios</a:t>
            </a:r>
          </a:p>
          <a:p>
            <a:pPr algn="l"/>
            <a:r>
              <a:rPr lang="en-US" sz="1200" dirty="0" smtClean="0"/>
              <a:t>(*) LHC will perform luminosity leveling to limit pile-up to 50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4419600" y="5224790"/>
            <a:ext cx="45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(*)</a:t>
            </a:r>
            <a:endParaRPr lang="en-US" sz="1050" dirty="0"/>
          </a:p>
        </p:txBody>
      </p:sp>
      <p:sp>
        <p:nvSpPr>
          <p:cNvPr id="21" name="TextBox 20"/>
          <p:cNvSpPr txBox="1"/>
          <p:nvPr/>
        </p:nvSpPr>
        <p:spPr>
          <a:xfrm>
            <a:off x="4419600" y="5529590"/>
            <a:ext cx="457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(*)</a:t>
            </a:r>
            <a:endParaRPr lang="en-US" sz="1050" dirty="0"/>
          </a:p>
        </p:txBody>
      </p:sp>
      <p:pic>
        <p:nvPicPr>
          <p:cNvPr id="22" name="Picture 21" descr="average-sizes-vs-vertex-tot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231" y="2380611"/>
            <a:ext cx="3921369" cy="376346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257800" y="6172200"/>
            <a:ext cx="35052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CMS event size </a:t>
            </a:r>
          </a:p>
          <a:p>
            <a:pPr algn="l"/>
            <a:r>
              <a:rPr lang="en-US" sz="1400" dirty="0" smtClean="0"/>
              <a:t>(Run-1 subsystems)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5638800" y="685800"/>
            <a:ext cx="3505200" cy="1676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2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67600" y="6019800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err="1" smtClean="0"/>
              <a:t>n</a:t>
            </a:r>
            <a:r>
              <a:rPr lang="en-US" sz="1200" baseline="-25000" dirty="0" err="1" smtClean="0"/>
              <a:t>vtx</a:t>
            </a:r>
            <a:r>
              <a:rPr lang="en-US" sz="1200" dirty="0" smtClean="0"/>
              <a:t> = PU * 0.7</a:t>
            </a:r>
            <a:endParaRPr lang="en-US" sz="1050" dirty="0" smtClean="0"/>
          </a:p>
        </p:txBody>
      </p:sp>
      <p:sp>
        <p:nvSpPr>
          <p:cNvPr id="3" name="Right Brace 2"/>
          <p:cNvSpPr/>
          <p:nvPr/>
        </p:nvSpPr>
        <p:spPr bwMode="auto">
          <a:xfrm rot="5400000">
            <a:off x="2857500" y="419100"/>
            <a:ext cx="152400" cy="3886200"/>
          </a:xfrm>
          <a:prstGeom prst="rightBrace">
            <a:avLst/>
          </a:prstGeom>
          <a:noFill/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914400"/>
            <a:ext cx="6324600" cy="15984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0" y="762000"/>
            <a:ext cx="2351901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323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or upgraded detectors in CMS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5181600" cy="1524000"/>
          </a:xfrm>
        </p:spPr>
        <p:txBody>
          <a:bodyPr/>
          <a:lstStyle/>
          <a:p>
            <a:r>
              <a:rPr lang="en-US" sz="1800" dirty="0" smtClean="0"/>
              <a:t>Several detectors / online-systems being </a:t>
            </a:r>
            <a:br>
              <a:rPr lang="en-US" sz="1800" dirty="0" smtClean="0"/>
            </a:br>
            <a:r>
              <a:rPr lang="en-US" sz="1800" dirty="0" smtClean="0"/>
              <a:t>upgraded to cope with higher luminosity</a:t>
            </a:r>
          </a:p>
          <a:p>
            <a:r>
              <a:rPr lang="en-US" sz="1800" dirty="0" smtClean="0"/>
              <a:t>Increase of event size </a:t>
            </a:r>
          </a:p>
          <a:p>
            <a:r>
              <a:rPr lang="en-US" sz="1800" dirty="0" smtClean="0"/>
              <a:t>Readout electronics of upgraded systems</a:t>
            </a:r>
            <a:br>
              <a:rPr lang="en-US" sz="1800" dirty="0" smtClean="0"/>
            </a:br>
            <a:r>
              <a:rPr lang="en-US" sz="1800" dirty="0" smtClean="0"/>
              <a:t>based on µTCA</a:t>
            </a:r>
            <a:endParaRPr lang="en-US" sz="1800" dirty="0"/>
          </a:p>
        </p:txBody>
      </p:sp>
      <p:pic>
        <p:nvPicPr>
          <p:cNvPr id="5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1207" y="5145657"/>
            <a:ext cx="1066800" cy="102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400800" y="4343400"/>
            <a:ext cx="210646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rgbClr val="FF6600"/>
                </a:solidFill>
              </a:rPr>
              <a:t>Optical SLINK-express </a:t>
            </a:r>
          </a:p>
          <a:p>
            <a:pPr marL="265113" indent="-265113" algn="l"/>
            <a:r>
              <a:rPr lang="en-US" sz="1400" b="1" dirty="0" smtClean="0">
                <a:solidFill>
                  <a:srgbClr val="FF6600"/>
                </a:solidFill>
              </a:rPr>
              <a:t>4 Gb/s  or 10 Gb/s</a:t>
            </a:r>
            <a:br>
              <a:rPr lang="en-US" sz="1400" b="1" dirty="0" smtClean="0">
                <a:solidFill>
                  <a:srgbClr val="FF6600"/>
                </a:solidFill>
              </a:rPr>
            </a:br>
            <a:r>
              <a:rPr lang="en-US" sz="1400" b="1" dirty="0" smtClean="0">
                <a:solidFill>
                  <a:srgbClr val="FF6600"/>
                </a:solidFill>
              </a:rPr>
              <a:t>- retransmit</a:t>
            </a:r>
            <a:endParaRPr lang="en-US" sz="1400" b="1" dirty="0">
              <a:solidFill>
                <a:srgbClr val="FF66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1194" y="2761176"/>
            <a:ext cx="1981200" cy="1388207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724400" y="1066800"/>
            <a:ext cx="4267200" cy="1371600"/>
          </a:xfrm>
          <a:prstGeom prst="rect">
            <a:avLst/>
          </a:prstGeom>
          <a:solidFill>
            <a:srgbClr val="FFCC66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8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¨"/>
              <a:defRPr sz="24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0"/>
              <a:buChar char="n"/>
              <a:defRPr sz="20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¨"/>
              <a:defRPr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1400" dirty="0" smtClean="0"/>
              <a:t>2014: New Trigger Control and Distribution System</a:t>
            </a:r>
          </a:p>
          <a:p>
            <a:r>
              <a:rPr lang="en-US" sz="1400" dirty="0" smtClean="0"/>
              <a:t>2014: Stage-1 calorimeter trigger upgrade</a:t>
            </a:r>
          </a:p>
          <a:p>
            <a:r>
              <a:rPr lang="en-US" sz="1400" dirty="0" smtClean="0"/>
              <a:t>2014/15: new HCAL readout electronics</a:t>
            </a:r>
          </a:p>
          <a:p>
            <a:r>
              <a:rPr lang="en-US" sz="1400" dirty="0" smtClean="0"/>
              <a:t>2016: Full trigger upgrade</a:t>
            </a:r>
          </a:p>
          <a:p>
            <a:r>
              <a:rPr lang="en-US" sz="1400" dirty="0" smtClean="0"/>
              <a:t>2017: New pixel detector and readout electronics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407501" y="2867519"/>
            <a:ext cx="749271" cy="50063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04543" y="5207571"/>
            <a:ext cx="1155187" cy="79844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282258" y="4124980"/>
            <a:ext cx="2146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SLINK-64 copper cable</a:t>
            </a:r>
          </a:p>
          <a:p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400 MB/s</a:t>
            </a:r>
            <a:endParaRPr lang="en-US" sz="14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81200" y="2667000"/>
            <a:ext cx="23262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SLINK sender mezzanine</a:t>
            </a:r>
          </a:p>
          <a:p>
            <a:pPr algn="l"/>
            <a:r>
              <a:rPr lang="en-US" sz="1400" b="1" dirty="0">
                <a:solidFill>
                  <a:schemeClr val="accent1">
                    <a:lumMod val="10000"/>
                  </a:schemeClr>
                </a:solidFill>
              </a:rPr>
              <a:t>p</a:t>
            </a:r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lugged onto </a:t>
            </a:r>
            <a:b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VME electronics</a:t>
            </a:r>
            <a:endParaRPr lang="en-US" sz="14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9993" y="6172200"/>
            <a:ext cx="360868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10000"/>
                  </a:schemeClr>
                </a:solidFill>
              </a:rPr>
              <a:t>640 Legacy Links: SLINK-64</a:t>
            </a:r>
          </a:p>
          <a:p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(600 after pixel upgrade)</a:t>
            </a:r>
            <a:endParaRPr lang="en-US" sz="14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48200" y="6172200"/>
            <a:ext cx="398340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10000"/>
                  </a:schemeClr>
                </a:solidFill>
              </a:rPr>
              <a:t>+ 50 new Links: SLINK-express</a:t>
            </a:r>
          </a:p>
          <a:p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(170 after pixel upgrade)</a:t>
            </a:r>
            <a:endParaRPr lang="en-US" sz="14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07923" y="5029200"/>
            <a:ext cx="11419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  <a:t>Frontend-</a:t>
            </a:r>
            <a:b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  <a:t>Readout </a:t>
            </a:r>
            <a:b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  <a:t>Link</a:t>
            </a:r>
            <a:endParaRPr lang="en-US" sz="16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7723" y="4724400"/>
            <a:ext cx="99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1">
                    <a:lumMod val="10000"/>
                  </a:schemeClr>
                </a:solidFill>
              </a:rPr>
              <a:t>Myrinet NIC</a:t>
            </a:r>
            <a:endParaRPr lang="en-US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1112523" y="5029200"/>
            <a:ext cx="689489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6965706" y="2667000"/>
            <a:ext cx="164830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SLINK express </a:t>
            </a:r>
            <a:b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sender = IP-core</a:t>
            </a:r>
          </a:p>
          <a:p>
            <a:pPr algn="l"/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µTCA electronics</a:t>
            </a:r>
            <a:endParaRPr lang="en-US" sz="14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07607" y="5181600"/>
            <a:ext cx="114195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  <a:t>Frontend-</a:t>
            </a:r>
            <a:b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  <a:t>Readout</a:t>
            </a:r>
            <a:b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  <a:t>Optical </a:t>
            </a:r>
            <a:b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1600" b="1" dirty="0" smtClean="0">
                <a:solidFill>
                  <a:schemeClr val="accent1">
                    <a:lumMod val="10000"/>
                  </a:schemeClr>
                </a:solidFill>
              </a:rPr>
              <a:t>Link</a:t>
            </a:r>
            <a:endParaRPr lang="en-US" sz="16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4" name="Freeform 33"/>
          <p:cNvSpPr/>
          <p:nvPr/>
        </p:nvSpPr>
        <p:spPr>
          <a:xfrm>
            <a:off x="4821607" y="3124200"/>
            <a:ext cx="1625691" cy="2296960"/>
          </a:xfrm>
          <a:custGeom>
            <a:avLst/>
            <a:gdLst>
              <a:gd name="connsiteX0" fmla="*/ 1160356 w 1625691"/>
              <a:gd name="connsiteY0" fmla="*/ 29421 h 2296960"/>
              <a:gd name="connsiteX1" fmla="*/ 1383154 w 1625691"/>
              <a:gd name="connsiteY1" fmla="*/ 21994 h 2296960"/>
              <a:gd name="connsiteX2" fmla="*/ 1568819 w 1625691"/>
              <a:gd name="connsiteY2" fmla="*/ 274516 h 2296960"/>
              <a:gd name="connsiteX3" fmla="*/ 1605952 w 1625691"/>
              <a:gd name="connsiteY3" fmla="*/ 1113778 h 2296960"/>
              <a:gd name="connsiteX4" fmla="*/ 1286608 w 1625691"/>
              <a:gd name="connsiteY4" fmla="*/ 1485133 h 2296960"/>
              <a:gd name="connsiteX5" fmla="*/ 863292 w 1625691"/>
              <a:gd name="connsiteY5" fmla="*/ 1663384 h 2296960"/>
              <a:gd name="connsiteX6" fmla="*/ 714760 w 1625691"/>
              <a:gd name="connsiteY6" fmla="*/ 1685665 h 2296960"/>
              <a:gd name="connsiteX7" fmla="*/ 454829 w 1625691"/>
              <a:gd name="connsiteY7" fmla="*/ 1589113 h 2296960"/>
              <a:gd name="connsiteX8" fmla="*/ 321150 w 1625691"/>
              <a:gd name="connsiteY8" fmla="*/ 1410862 h 2296960"/>
              <a:gd name="connsiteX9" fmla="*/ 499388 w 1625691"/>
              <a:gd name="connsiteY9" fmla="*/ 1269747 h 2296960"/>
              <a:gd name="connsiteX10" fmla="*/ 714760 w 1625691"/>
              <a:gd name="connsiteY10" fmla="*/ 1344018 h 2296960"/>
              <a:gd name="connsiteX11" fmla="*/ 744466 w 1625691"/>
              <a:gd name="connsiteY11" fmla="*/ 1507414 h 2296960"/>
              <a:gd name="connsiteX12" fmla="*/ 610787 w 1625691"/>
              <a:gd name="connsiteY12" fmla="*/ 1707946 h 2296960"/>
              <a:gd name="connsiteX13" fmla="*/ 321150 w 1625691"/>
              <a:gd name="connsiteY13" fmla="*/ 1782217 h 2296960"/>
              <a:gd name="connsiteX14" fmla="*/ 16659 w 1625691"/>
              <a:gd name="connsiteY14" fmla="*/ 2019884 h 2296960"/>
              <a:gd name="connsiteX15" fmla="*/ 113205 w 1625691"/>
              <a:gd name="connsiteY15" fmla="*/ 2272406 h 2296960"/>
              <a:gd name="connsiteX16" fmla="*/ 722186 w 1625691"/>
              <a:gd name="connsiteY16" fmla="*/ 2287260 h 2296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625691" h="2296960">
                <a:moveTo>
                  <a:pt x="1160356" y="29421"/>
                </a:moveTo>
                <a:cubicBezTo>
                  <a:pt x="1237716" y="5283"/>
                  <a:pt x="1315077" y="-18855"/>
                  <a:pt x="1383154" y="21994"/>
                </a:cubicBezTo>
                <a:cubicBezTo>
                  <a:pt x="1451231" y="62843"/>
                  <a:pt x="1531686" y="92552"/>
                  <a:pt x="1568819" y="274516"/>
                </a:cubicBezTo>
                <a:cubicBezTo>
                  <a:pt x="1605952" y="456480"/>
                  <a:pt x="1652987" y="912009"/>
                  <a:pt x="1605952" y="1113778"/>
                </a:cubicBezTo>
                <a:cubicBezTo>
                  <a:pt x="1558917" y="1315547"/>
                  <a:pt x="1410385" y="1393532"/>
                  <a:pt x="1286608" y="1485133"/>
                </a:cubicBezTo>
                <a:cubicBezTo>
                  <a:pt x="1162831" y="1576734"/>
                  <a:pt x="958600" y="1629962"/>
                  <a:pt x="863292" y="1663384"/>
                </a:cubicBezTo>
                <a:cubicBezTo>
                  <a:pt x="767984" y="1696806"/>
                  <a:pt x="782837" y="1698043"/>
                  <a:pt x="714760" y="1685665"/>
                </a:cubicBezTo>
                <a:cubicBezTo>
                  <a:pt x="646683" y="1673287"/>
                  <a:pt x="520431" y="1634914"/>
                  <a:pt x="454829" y="1589113"/>
                </a:cubicBezTo>
                <a:cubicBezTo>
                  <a:pt x="389227" y="1543313"/>
                  <a:pt x="313723" y="1464090"/>
                  <a:pt x="321150" y="1410862"/>
                </a:cubicBezTo>
                <a:cubicBezTo>
                  <a:pt x="328576" y="1357634"/>
                  <a:pt x="433786" y="1280888"/>
                  <a:pt x="499388" y="1269747"/>
                </a:cubicBezTo>
                <a:cubicBezTo>
                  <a:pt x="564990" y="1258606"/>
                  <a:pt x="673914" y="1304407"/>
                  <a:pt x="714760" y="1344018"/>
                </a:cubicBezTo>
                <a:cubicBezTo>
                  <a:pt x="755606" y="1383629"/>
                  <a:pt x="761795" y="1446759"/>
                  <a:pt x="744466" y="1507414"/>
                </a:cubicBezTo>
                <a:cubicBezTo>
                  <a:pt x="727137" y="1568069"/>
                  <a:pt x="681340" y="1662146"/>
                  <a:pt x="610787" y="1707946"/>
                </a:cubicBezTo>
                <a:cubicBezTo>
                  <a:pt x="540234" y="1753746"/>
                  <a:pt x="420171" y="1730227"/>
                  <a:pt x="321150" y="1782217"/>
                </a:cubicBezTo>
                <a:cubicBezTo>
                  <a:pt x="222129" y="1834207"/>
                  <a:pt x="51316" y="1938186"/>
                  <a:pt x="16659" y="2019884"/>
                </a:cubicBezTo>
                <a:cubicBezTo>
                  <a:pt x="-17998" y="2101582"/>
                  <a:pt x="-4383" y="2227843"/>
                  <a:pt x="113205" y="2272406"/>
                </a:cubicBezTo>
                <a:cubicBezTo>
                  <a:pt x="230793" y="2316969"/>
                  <a:pt x="722186" y="2287260"/>
                  <a:pt x="722186" y="2287260"/>
                </a:cubicBezTo>
              </a:path>
            </a:pathLst>
          </a:custGeom>
          <a:ln w="28575" cmpd="sng">
            <a:solidFill>
              <a:srgbClr val="FF6600"/>
            </a:solidFill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65582" y="3654623"/>
            <a:ext cx="2020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Fragment size 1..4 </a:t>
            </a:r>
            <a:r>
              <a:rPr lang="en-US" sz="1400" b="1" dirty="0" err="1" smtClean="0">
                <a:solidFill>
                  <a:schemeClr val="accent1">
                    <a:lumMod val="10000"/>
                  </a:schemeClr>
                </a:solidFill>
              </a:rPr>
              <a:t>kB</a:t>
            </a:r>
            <a:endParaRPr lang="en-US" sz="14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94782" y="3962400"/>
            <a:ext cx="2020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</a:rPr>
              <a:t>Fragment size 2..8 </a:t>
            </a:r>
            <a:r>
              <a:rPr lang="en-US" sz="1400" b="1" dirty="0" err="1" smtClean="0">
                <a:solidFill>
                  <a:schemeClr val="accent1">
                    <a:lumMod val="10000"/>
                  </a:schemeClr>
                </a:solidFill>
              </a:rPr>
              <a:t>kB</a:t>
            </a:r>
            <a:endParaRPr lang="en-US" sz="14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304800" y="3461029"/>
            <a:ext cx="1544979" cy="2465940"/>
          </a:xfrm>
          <a:custGeom>
            <a:avLst/>
            <a:gdLst>
              <a:gd name="connsiteX0" fmla="*/ 1519439 w 1544979"/>
              <a:gd name="connsiteY0" fmla="*/ 0 h 2465940"/>
              <a:gd name="connsiteX1" fmla="*/ 1489732 w 1544979"/>
              <a:gd name="connsiteY1" fmla="*/ 475335 h 2465940"/>
              <a:gd name="connsiteX2" fmla="*/ 1029283 w 1544979"/>
              <a:gd name="connsiteY2" fmla="*/ 705575 h 2465940"/>
              <a:gd name="connsiteX3" fmla="*/ 219784 w 1544979"/>
              <a:gd name="connsiteY3" fmla="*/ 1418577 h 2465940"/>
              <a:gd name="connsiteX4" fmla="*/ 71252 w 1544979"/>
              <a:gd name="connsiteY4" fmla="*/ 2302402 h 2465940"/>
              <a:gd name="connsiteX5" fmla="*/ 1214948 w 1544979"/>
              <a:gd name="connsiteY5" fmla="*/ 2465798 h 2465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44979" h="2465940">
                <a:moveTo>
                  <a:pt x="1519439" y="0"/>
                </a:moveTo>
                <a:cubicBezTo>
                  <a:pt x="1545432" y="178869"/>
                  <a:pt x="1571425" y="357739"/>
                  <a:pt x="1489732" y="475335"/>
                </a:cubicBezTo>
                <a:cubicBezTo>
                  <a:pt x="1408039" y="592931"/>
                  <a:pt x="1240941" y="548368"/>
                  <a:pt x="1029283" y="705575"/>
                </a:cubicBezTo>
                <a:cubicBezTo>
                  <a:pt x="817625" y="862782"/>
                  <a:pt x="379456" y="1152439"/>
                  <a:pt x="219784" y="1418577"/>
                </a:cubicBezTo>
                <a:cubicBezTo>
                  <a:pt x="60112" y="1684715"/>
                  <a:pt x="-94609" y="2127865"/>
                  <a:pt x="71252" y="2302402"/>
                </a:cubicBezTo>
                <a:cubicBezTo>
                  <a:pt x="237113" y="2476939"/>
                  <a:pt x="1214948" y="2465798"/>
                  <a:pt x="1214948" y="2465798"/>
                </a:cubicBezTo>
              </a:path>
            </a:pathLst>
          </a:custGeom>
          <a:ln w="57150" cmpd="sng">
            <a:solidFill>
              <a:schemeClr val="tx1"/>
            </a:solidFill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29" name="Straight Connector 28"/>
          <p:cNvCxnSpPr/>
          <p:nvPr/>
        </p:nvCxnSpPr>
        <p:spPr bwMode="auto">
          <a:xfrm flipH="1">
            <a:off x="6273096" y="5486400"/>
            <a:ext cx="682111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flipH="1">
            <a:off x="1908689" y="5638800"/>
            <a:ext cx="682111" cy="228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Freeform 6"/>
          <p:cNvSpPr/>
          <p:nvPr/>
        </p:nvSpPr>
        <p:spPr>
          <a:xfrm>
            <a:off x="1159565" y="5687391"/>
            <a:ext cx="331305" cy="77395"/>
          </a:xfrm>
          <a:custGeom>
            <a:avLst/>
            <a:gdLst>
              <a:gd name="connsiteX0" fmla="*/ 0 w 331305"/>
              <a:gd name="connsiteY0" fmla="*/ 0 h 77395"/>
              <a:gd name="connsiteX1" fmla="*/ 132522 w 331305"/>
              <a:gd name="connsiteY1" fmla="*/ 66261 h 77395"/>
              <a:gd name="connsiteX2" fmla="*/ 331305 w 331305"/>
              <a:gd name="connsiteY2" fmla="*/ 77305 h 77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1305" h="77395">
                <a:moveTo>
                  <a:pt x="0" y="0"/>
                </a:moveTo>
                <a:cubicBezTo>
                  <a:pt x="38652" y="26688"/>
                  <a:pt x="77305" y="53377"/>
                  <a:pt x="132522" y="66261"/>
                </a:cubicBezTo>
                <a:cubicBezTo>
                  <a:pt x="187739" y="79145"/>
                  <a:pt x="331305" y="77305"/>
                  <a:pt x="331305" y="77305"/>
                </a:cubicBezTo>
              </a:path>
            </a:pathLst>
          </a:custGeom>
          <a:ln w="57150" cmpd="sng">
            <a:solidFill>
              <a:schemeClr val="tx1"/>
            </a:solidFill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4822021" y="5466522"/>
            <a:ext cx="717826" cy="47446"/>
          </a:xfrm>
          <a:custGeom>
            <a:avLst/>
            <a:gdLst>
              <a:gd name="connsiteX0" fmla="*/ 0 w 717826"/>
              <a:gd name="connsiteY0" fmla="*/ 0 h 47446"/>
              <a:gd name="connsiteX1" fmla="*/ 298174 w 717826"/>
              <a:gd name="connsiteY1" fmla="*/ 44174 h 47446"/>
              <a:gd name="connsiteX2" fmla="*/ 717826 w 717826"/>
              <a:gd name="connsiteY2" fmla="*/ 44174 h 47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17826" h="47446">
                <a:moveTo>
                  <a:pt x="0" y="0"/>
                </a:moveTo>
                <a:cubicBezTo>
                  <a:pt x="89268" y="18406"/>
                  <a:pt x="178536" y="36812"/>
                  <a:pt x="298174" y="44174"/>
                </a:cubicBezTo>
                <a:cubicBezTo>
                  <a:pt x="417812" y="51536"/>
                  <a:pt x="717826" y="44174"/>
                  <a:pt x="717826" y="44174"/>
                </a:cubicBezTo>
              </a:path>
            </a:pathLst>
          </a:custGeom>
          <a:ln w="28575" cmpd="sng">
            <a:solidFill>
              <a:srgbClr val="FF6600"/>
            </a:solidFill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06906" y="3429000"/>
            <a:ext cx="18608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accent1">
                    <a:lumMod val="10000"/>
                  </a:schemeClr>
                </a:solidFill>
              </a:rPr>
              <a:t>“AMC-13” card used </a:t>
            </a:r>
            <a:br>
              <a:rPr lang="en-US" sz="1400" dirty="0" smtClean="0">
                <a:solidFill>
                  <a:schemeClr val="accent1">
                    <a:lumMod val="10000"/>
                  </a:schemeClr>
                </a:solidFill>
              </a:rPr>
            </a:br>
            <a:r>
              <a:rPr lang="en-US" sz="1400" dirty="0" smtClean="0">
                <a:solidFill>
                  <a:schemeClr val="accent1">
                    <a:lumMod val="10000"/>
                  </a:schemeClr>
                </a:solidFill>
              </a:rPr>
              <a:t>by many subsystems</a:t>
            </a:r>
            <a:endParaRPr lang="en-US" sz="1400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3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2743200"/>
            <a:ext cx="3581400" cy="3124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772400" cy="533400"/>
          </a:xfrm>
        </p:spPr>
        <p:txBody>
          <a:bodyPr/>
          <a:lstStyle/>
          <a:p>
            <a:r>
              <a:rPr lang="en-US" dirty="0" smtClean="0"/>
              <a:t>Other reasons to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Ageing hardware</a:t>
            </a:r>
          </a:p>
          <a:p>
            <a:pPr lvl="1"/>
            <a:r>
              <a:rPr lang="en-US" dirty="0" smtClean="0"/>
              <a:t>Most PCs of Run-1 system </a:t>
            </a:r>
            <a:br>
              <a:rPr lang="en-US" dirty="0" smtClean="0"/>
            </a:br>
            <a:r>
              <a:rPr lang="en-US" dirty="0" smtClean="0"/>
              <a:t>at end of life cycle</a:t>
            </a:r>
          </a:p>
          <a:p>
            <a:pPr lvl="1"/>
            <a:r>
              <a:rPr lang="en-US" dirty="0" smtClean="0"/>
              <a:t>NICs of Run-1 based on PCI-X</a:t>
            </a:r>
          </a:p>
          <a:p>
            <a:endParaRPr lang="en-US" dirty="0" smtClean="0"/>
          </a:p>
          <a:p>
            <a:r>
              <a:rPr lang="en-US" dirty="0" smtClean="0"/>
              <a:t>New technologies</a:t>
            </a:r>
          </a:p>
          <a:p>
            <a:pPr lvl="1"/>
            <a:r>
              <a:rPr lang="en-US" dirty="0" smtClean="0"/>
              <a:t>Myrinet widely used when </a:t>
            </a:r>
            <a:br>
              <a:rPr lang="en-US" dirty="0" smtClean="0"/>
            </a:br>
            <a:r>
              <a:rPr lang="en-US" dirty="0" smtClean="0"/>
              <a:t>DAQ-1 was designed</a:t>
            </a:r>
          </a:p>
          <a:p>
            <a:pPr lvl="1"/>
            <a:r>
              <a:rPr lang="en-US" dirty="0" smtClean="0"/>
              <a:t>Today Ethernet and Infiniband</a:t>
            </a:r>
            <a:br>
              <a:rPr lang="en-US" dirty="0" smtClean="0"/>
            </a:br>
            <a:r>
              <a:rPr lang="en-US" dirty="0"/>
              <a:t>d</a:t>
            </a:r>
            <a:r>
              <a:rPr lang="en-US" dirty="0" smtClean="0"/>
              <a:t>ominate the Top-500 </a:t>
            </a:r>
            <a:br>
              <a:rPr lang="en-US" dirty="0" smtClean="0"/>
            </a:br>
            <a:r>
              <a:rPr lang="en-US" dirty="0" smtClean="0"/>
              <a:t>supercomputers 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85862" y="6026000"/>
            <a:ext cx="3036146" cy="194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Top500.org share by Interconnect family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432052" y="4730030"/>
            <a:ext cx="10745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Infiniband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2052242"/>
            <a:ext cx="1716385" cy="233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DAQ1 TDR (2002)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5658793" y="2381772"/>
            <a:ext cx="0" cy="2628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685862" y="2749806"/>
            <a:ext cx="831123" cy="233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Myrinet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87549" y="2983564"/>
            <a:ext cx="9603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 Gb/s </a:t>
            </a:r>
            <a:br>
              <a:rPr lang="en-US" sz="1600" dirty="0" smtClean="0"/>
            </a:br>
            <a:r>
              <a:rPr lang="en-US" sz="1600" dirty="0" smtClean="0"/>
              <a:t>Ethernet 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6847958" y="3688565"/>
            <a:ext cx="9603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 Gb/s </a:t>
            </a:r>
            <a:br>
              <a:rPr lang="en-US" sz="1600" dirty="0" smtClean="0"/>
            </a:br>
            <a:r>
              <a:rPr lang="en-US" sz="1600" dirty="0" smtClean="0"/>
              <a:t>Ethernet </a:t>
            </a:r>
            <a:endParaRPr lang="en-US" sz="1600" dirty="0"/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>
            <a:off x="7808277" y="3980953"/>
            <a:ext cx="792555" cy="448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156460" y="5764598"/>
            <a:ext cx="698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2014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8632882" y="5515299"/>
            <a:ext cx="0" cy="2424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69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67175" y="533400"/>
            <a:ext cx="3352800" cy="206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03-06a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43375" y="2895600"/>
            <a:ext cx="3358917" cy="2729557"/>
          </a:xfrm>
        </p:spPr>
      </p:pic>
      <p:sp>
        <p:nvSpPr>
          <p:cNvPr id="6" name="TextBox 5"/>
          <p:cNvSpPr txBox="1"/>
          <p:nvPr/>
        </p:nvSpPr>
        <p:spPr>
          <a:xfrm>
            <a:off x="-37625" y="2819400"/>
            <a:ext cx="853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90"/>
                </a:solidFill>
              </a:rPr>
              <a:t>100 kHz</a:t>
            </a:r>
          </a:p>
          <a:p>
            <a:r>
              <a:rPr lang="en-US" sz="1400" b="1" dirty="0" smtClean="0">
                <a:solidFill>
                  <a:srgbClr val="000090"/>
                </a:solidFill>
              </a:rPr>
              <a:t>L1 rate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29175" y="2438400"/>
            <a:ext cx="22368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Event size up to 1MB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67575" y="4419600"/>
            <a:ext cx="723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000090"/>
                </a:solidFill>
              </a:rPr>
              <a:t>100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GB/s </a:t>
            </a:r>
            <a:endParaRPr lang="en-US" b="1" dirty="0">
              <a:solidFill>
                <a:srgbClr val="00009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1867375" y="5867400"/>
            <a:ext cx="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884890" y="6019800"/>
            <a:ext cx="2287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90"/>
                </a:solidFill>
              </a:rPr>
              <a:t>m</a:t>
            </a:r>
            <a:r>
              <a:rPr lang="en-US" sz="1400" b="1" dirty="0" smtClean="0">
                <a:solidFill>
                  <a:srgbClr val="000090"/>
                </a:solidFill>
              </a:rPr>
              <a:t>ax. 1.2 GB/s to storage</a:t>
            </a:r>
            <a:endParaRPr lang="en-US" sz="1400" b="1" dirty="0">
              <a:solidFill>
                <a:srgbClr val="00009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17882" y="5181600"/>
            <a:ext cx="9156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13000 core </a:t>
            </a:r>
            <a:br>
              <a:rPr lang="en-US" sz="1100" b="1" dirty="0" smtClean="0"/>
            </a:br>
            <a:r>
              <a:rPr lang="en-US" sz="1100" b="1" dirty="0" smtClean="0"/>
              <a:t>filter farm</a:t>
            </a:r>
            <a:endParaRPr lang="en-US" sz="1100" b="1" dirty="0"/>
          </a:p>
        </p:txBody>
      </p:sp>
      <p:pic>
        <p:nvPicPr>
          <p:cNvPr id="24" name="Picture 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953000" y="457200"/>
            <a:ext cx="3352800" cy="2061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5715000" y="2438400"/>
            <a:ext cx="22368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Event size up to 2MB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(large margin)</a:t>
            </a:r>
            <a:endParaRPr lang="en-US" sz="1600" b="1" dirty="0">
              <a:solidFill>
                <a:srgbClr val="00009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6858000" y="5867400"/>
            <a:ext cx="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7086600" y="6019800"/>
            <a:ext cx="18261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90"/>
                </a:solidFill>
              </a:rPr>
              <a:t>~ 3 GB/s to storage</a:t>
            </a:r>
            <a:endParaRPr lang="en-US" sz="1400" b="1" dirty="0">
              <a:solidFill>
                <a:srgbClr val="00009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63287" y="5334000"/>
            <a:ext cx="99647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16000+ core </a:t>
            </a:r>
            <a:br>
              <a:rPr lang="en-US" sz="1100" b="1" dirty="0" smtClean="0"/>
            </a:br>
            <a:r>
              <a:rPr lang="en-US" sz="1100" b="1" dirty="0" smtClean="0"/>
              <a:t>filter farm</a:t>
            </a:r>
            <a:endParaRPr lang="en-US" sz="11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8382000" y="4419600"/>
            <a:ext cx="723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rgbClr val="000090"/>
                </a:solidFill>
              </a:rPr>
              <a:t>2</a:t>
            </a:r>
            <a:r>
              <a:rPr lang="en-US" b="1" dirty="0" smtClean="0">
                <a:solidFill>
                  <a:srgbClr val="000090"/>
                </a:solidFill>
              </a:rPr>
              <a:t>00 </a:t>
            </a:r>
            <a:br>
              <a:rPr lang="en-US" b="1" dirty="0" smtClean="0">
                <a:solidFill>
                  <a:srgbClr val="000090"/>
                </a:solidFill>
              </a:rPr>
            </a:br>
            <a:r>
              <a:rPr lang="en-US" b="1" dirty="0" smtClean="0">
                <a:solidFill>
                  <a:srgbClr val="000090"/>
                </a:solidFill>
              </a:rPr>
              <a:t>GB/s 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37831" y="2819400"/>
            <a:ext cx="853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90"/>
                </a:solidFill>
              </a:rPr>
              <a:t>100 kHz</a:t>
            </a:r>
          </a:p>
          <a:p>
            <a:r>
              <a:rPr lang="en-US" sz="1400" b="1" dirty="0" smtClean="0">
                <a:solidFill>
                  <a:srgbClr val="000090"/>
                </a:solidFill>
              </a:rPr>
              <a:t>L1 rate </a:t>
            </a:r>
          </a:p>
        </p:txBody>
      </p:sp>
      <p:sp>
        <p:nvSpPr>
          <p:cNvPr id="39" name="Right Arrow 38"/>
          <p:cNvSpPr/>
          <p:nvPr/>
        </p:nvSpPr>
        <p:spPr bwMode="auto">
          <a:xfrm>
            <a:off x="4343400" y="3505200"/>
            <a:ext cx="609600" cy="1066800"/>
          </a:xfrm>
          <a:prstGeom prst="rightArrow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67175" y="5528846"/>
            <a:ext cx="1324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CMS DAQ 1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181600" y="5486400"/>
            <a:ext cx="1324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CMS DAQ 2</a:t>
            </a:r>
            <a:endParaRPr lang="en-US" sz="1600" b="1" dirty="0">
              <a:solidFill>
                <a:srgbClr val="000090"/>
              </a:solidFill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8800" y="3124200"/>
            <a:ext cx="2810980" cy="2209800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6264532" y="4004846"/>
            <a:ext cx="1915789" cy="246221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10/40 Gb/s Ethernet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312229" y="4385846"/>
            <a:ext cx="1778432" cy="246221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56 Gb/s Infiniband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 rot="20859171">
            <a:off x="1778208" y="3758464"/>
            <a:ext cx="915635" cy="338554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Myrinet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20912423">
            <a:off x="1388276" y="4280411"/>
            <a:ext cx="1701107" cy="338554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1 Gb/s Ethernet</a:t>
            </a:r>
            <a:endParaRPr lang="en-US" sz="16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9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29600" cy="533400"/>
          </a:xfrm>
        </p:spPr>
        <p:txBody>
          <a:bodyPr/>
          <a:lstStyle/>
          <a:p>
            <a:pPr marL="0" indent="0" algn="ctr"/>
            <a:r>
              <a:rPr lang="en-US" dirty="0" smtClean="0"/>
              <a:t>The Central DAQ during Run-2</a:t>
            </a:r>
            <a:br>
              <a:rPr lang="en-US" dirty="0" smtClean="0"/>
            </a:br>
            <a:r>
              <a:rPr lang="en-US" dirty="0" smtClean="0"/>
              <a:t>DAQ-2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19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0"/>
            <a:ext cx="867042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05600" y="3200400"/>
            <a:ext cx="1733047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fat tree: can route 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to other switches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4272" y="4213086"/>
            <a:ext cx="2257128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Core Event Builder: 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56 Gb/s FDR Infiniband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4600" y="4325779"/>
            <a:ext cx="1752600" cy="246221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    Clos network   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403157"/>
            <a:ext cx="1752600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10 Gb/s TCP/IP links from FPGA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0" y="955357"/>
            <a:ext cx="2057400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Optical readout link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SLINK express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28122" y="5034915"/>
            <a:ext cx="1197644" cy="984885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Event Filter</a:t>
            </a:r>
          </a:p>
          <a:p>
            <a:pPr algn="l"/>
            <a:r>
              <a:rPr lang="en-US" sz="1600" b="1" dirty="0">
                <a:solidFill>
                  <a:srgbClr val="000090"/>
                </a:solidFill>
              </a:rPr>
              <a:t>a</a:t>
            </a:r>
            <a:r>
              <a:rPr lang="en-US" sz="1600" b="1" dirty="0" smtClean="0">
                <a:solidFill>
                  <a:srgbClr val="000090"/>
                </a:solidFill>
              </a:rPr>
              <a:t>ttached by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1/10/40 Gb/s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Ethernet 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2200" y="5638800"/>
            <a:ext cx="1824618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Storage:</a:t>
            </a:r>
          </a:p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Cluster file syste</a:t>
            </a:r>
            <a:r>
              <a:rPr lang="en-US" sz="1600" b="1" dirty="0">
                <a:solidFill>
                  <a:srgbClr val="000090"/>
                </a:solidFill>
              </a:rPr>
              <a:t>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71600" y="914400"/>
            <a:ext cx="2057400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Legacy readout link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SLINK-64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1600200"/>
            <a:ext cx="4038600" cy="246221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Frontend Readout Optical Links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95400" y="2971800"/>
            <a:ext cx="2041124" cy="738664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Data Concentrator: 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Individual 10/40 Gb/s 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Ethernet switches</a:t>
            </a:r>
            <a:endParaRPr lang="en-US" sz="16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37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Frontend-Readout Optical Link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66800"/>
            <a:ext cx="3549791" cy="2895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28800" y="4114800"/>
            <a:ext cx="2253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10 Gb/s simplified TCP/IP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from an FPGA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2895600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PCI-x</a:t>
            </a:r>
            <a:endParaRPr lang="en-US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0" y="1106270"/>
            <a:ext cx="3149599" cy="236219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4876800"/>
            <a:ext cx="2667000" cy="18152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28600" y="3581400"/>
            <a:ext cx="3505200" cy="4425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828800" y="3581400"/>
            <a:ext cx="0" cy="1295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381000" y="3581400"/>
            <a:ext cx="334125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3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Oval 34"/>
          <p:cNvSpPr/>
          <p:nvPr/>
        </p:nvSpPr>
        <p:spPr bwMode="auto">
          <a:xfrm>
            <a:off x="1821005" y="3543300"/>
            <a:ext cx="106220" cy="969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86400" y="3468469"/>
            <a:ext cx="3126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TCP/IP in principle difficult to </a:t>
            </a:r>
            <a:br>
              <a:rPr lang="en-US" dirty="0" smtClean="0"/>
            </a:br>
            <a:r>
              <a:rPr lang="en-US" dirty="0" smtClean="0"/>
              <a:t>implement in an FPGA …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7971" y="6017568"/>
            <a:ext cx="434053" cy="230832"/>
          </a:xfrm>
          <a:prstGeom prst="rect">
            <a:avLst/>
          </a:prstGeom>
          <a:solidFill>
            <a:srgbClr val="C1C7FF"/>
          </a:solidFill>
        </p:spPr>
        <p:txBody>
          <a:bodyPr wrap="none" lIns="0" rIns="36000" rtlCol="0">
            <a:spAutoFit/>
          </a:bodyPr>
          <a:lstStyle/>
          <a:p>
            <a:r>
              <a:rPr lang="en-US" sz="900" b="1" dirty="0" smtClean="0"/>
              <a:t>10 </a:t>
            </a:r>
            <a:r>
              <a:rPr lang="en-US" sz="900" b="1" dirty="0" err="1" smtClean="0"/>
              <a:t>GbE</a:t>
            </a:r>
            <a:endParaRPr lang="en-US" sz="900" b="1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2667000" y="4724400"/>
            <a:ext cx="1371600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830841" y="5756874"/>
            <a:ext cx="685800" cy="762000"/>
          </a:xfrm>
          <a:prstGeom prst="rect">
            <a:avLst/>
          </a:prstGeom>
          <a:solidFill>
            <a:srgbClr val="FED7E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95600" y="4953000"/>
            <a:ext cx="825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switch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657600" y="5791200"/>
            <a:ext cx="2301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PC running standard </a:t>
            </a:r>
            <a:br>
              <a:rPr lang="en-US" dirty="0" smtClean="0"/>
            </a:br>
            <a:r>
              <a:rPr lang="en-US" dirty="0" smtClean="0"/>
              <a:t>TCP/IP Linux stack</a:t>
            </a:r>
          </a:p>
        </p:txBody>
      </p:sp>
      <p:pic>
        <p:nvPicPr>
          <p:cNvPr id="18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799" y="4572000"/>
            <a:ext cx="205889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320696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Frontend-Readout Optical Link</a:t>
            </a:r>
            <a:endParaRPr lang="en-US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066800"/>
            <a:ext cx="3549791" cy="28956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28800" y="4114800"/>
            <a:ext cx="22534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10 Gb/s simplified TCP/IP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from an FPGA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0" y="2895600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PCI-x</a:t>
            </a:r>
            <a:endParaRPr lang="en-US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876800"/>
            <a:ext cx="2667000" cy="18152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28600" y="3581400"/>
            <a:ext cx="3505200" cy="4425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828800" y="3581400"/>
            <a:ext cx="0" cy="1295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381000" y="3581400"/>
            <a:ext cx="334125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3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5" name="Oval 34"/>
          <p:cNvSpPr/>
          <p:nvPr/>
        </p:nvSpPr>
        <p:spPr bwMode="auto">
          <a:xfrm>
            <a:off x="1821005" y="3543300"/>
            <a:ext cx="106220" cy="969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7971" y="6017568"/>
            <a:ext cx="434053" cy="230832"/>
          </a:xfrm>
          <a:prstGeom prst="rect">
            <a:avLst/>
          </a:prstGeom>
          <a:solidFill>
            <a:srgbClr val="C1C7FF"/>
          </a:solidFill>
        </p:spPr>
        <p:txBody>
          <a:bodyPr wrap="none" lIns="0" rIns="36000" rtlCol="0">
            <a:spAutoFit/>
          </a:bodyPr>
          <a:lstStyle/>
          <a:p>
            <a:r>
              <a:rPr lang="en-US" sz="900" b="1" dirty="0" smtClean="0"/>
              <a:t>10 </a:t>
            </a:r>
            <a:r>
              <a:rPr lang="en-US" sz="900" b="1" dirty="0" err="1" smtClean="0"/>
              <a:t>GbE</a:t>
            </a:r>
            <a:endParaRPr lang="en-US" sz="900" b="1" dirty="0" smtClean="0"/>
          </a:p>
        </p:txBody>
      </p:sp>
      <p:sp>
        <p:nvSpPr>
          <p:cNvPr id="4" name="Rectangle 3"/>
          <p:cNvSpPr/>
          <p:nvPr/>
        </p:nvSpPr>
        <p:spPr bwMode="auto">
          <a:xfrm>
            <a:off x="2667000" y="4724400"/>
            <a:ext cx="1371600" cy="685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830841" y="5756874"/>
            <a:ext cx="685800" cy="762000"/>
          </a:xfrm>
          <a:prstGeom prst="rect">
            <a:avLst/>
          </a:prstGeom>
          <a:solidFill>
            <a:srgbClr val="FED7E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95600" y="4953000"/>
            <a:ext cx="825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switch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657600" y="5791200"/>
            <a:ext cx="23019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PC running standard </a:t>
            </a:r>
            <a:br>
              <a:rPr lang="en-US" dirty="0" smtClean="0"/>
            </a:br>
            <a:r>
              <a:rPr lang="en-US" dirty="0" smtClean="0"/>
              <a:t>TCP/IP Linux stack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0" y="1106270"/>
            <a:ext cx="3149599" cy="236219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486400" y="3530024"/>
            <a:ext cx="34093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Simplified unidirectional TCP/IP</a:t>
            </a:r>
            <a:br>
              <a:rPr lang="en-US" dirty="0" smtClean="0"/>
            </a:br>
            <a:r>
              <a:rPr lang="en-US" dirty="0" smtClean="0"/>
              <a:t>only needs 3 states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5638800" y="1371600"/>
            <a:ext cx="44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29400" y="1143000"/>
            <a:ext cx="44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38800" y="2209800"/>
            <a:ext cx="44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38800" y="2630269"/>
            <a:ext cx="44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29400" y="2209800"/>
            <a:ext cx="44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645178" y="2590800"/>
            <a:ext cx="44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35778" y="2209800"/>
            <a:ext cx="44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635778" y="2630269"/>
            <a:ext cx="44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45178" y="2971800"/>
            <a:ext cx="4414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31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799" y="4572000"/>
            <a:ext cx="205889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399872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in 2017: FEROL 40 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600200"/>
            <a:ext cx="5486400" cy="3352800"/>
          </a:xfrm>
        </p:spPr>
        <p:txBody>
          <a:bodyPr/>
          <a:lstStyle/>
          <a:p>
            <a:r>
              <a:rPr lang="en-US" dirty="0" smtClean="0"/>
              <a:t>4x 10 Gb/s SLINK Express in</a:t>
            </a:r>
          </a:p>
          <a:p>
            <a:r>
              <a:rPr lang="en-US" dirty="0" smtClean="0"/>
              <a:t>40 Gb/s  (4x 10 Gb/s) TCP/IP to DAQ</a:t>
            </a:r>
          </a:p>
          <a:p>
            <a:r>
              <a:rPr lang="en-US" dirty="0" err="1" smtClean="0"/>
              <a:t>uTCA</a:t>
            </a:r>
            <a:r>
              <a:rPr lang="en-US" dirty="0" smtClean="0"/>
              <a:t> standard</a:t>
            </a:r>
          </a:p>
          <a:p>
            <a:r>
              <a:rPr lang="en-US" dirty="0" smtClean="0"/>
              <a:t>Used to read out Pixel Upgrade</a:t>
            </a:r>
            <a:endParaRPr lang="en-US" dirty="0"/>
          </a:p>
        </p:txBody>
      </p:sp>
      <p:pic>
        <p:nvPicPr>
          <p:cNvPr id="4" name="Picture 3" descr="20170309_122108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94" r="31759"/>
          <a:stretch/>
        </p:blipFill>
        <p:spPr>
          <a:xfrm>
            <a:off x="762000" y="1219200"/>
            <a:ext cx="1800000" cy="428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060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concentrator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5819893" y="3009900"/>
            <a:ext cx="304800" cy="1066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1295400"/>
            <a:ext cx="4035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 smtClean="0"/>
              <a:t>48 Frontend Readout Optical Links (FEROLs)</a:t>
            </a:r>
          </a:p>
          <a:p>
            <a:pPr algn="l"/>
            <a:r>
              <a:rPr lang="en-US" sz="1400" b="1" dirty="0"/>
              <a:t>p</a:t>
            </a:r>
            <a:r>
              <a:rPr lang="en-US" sz="1400" b="1" dirty="0" smtClean="0"/>
              <a:t>er data concentrator switch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48200" y="4495800"/>
            <a:ext cx="19706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 smtClean="0"/>
              <a:t>Individual 10/40 Gb/s</a:t>
            </a:r>
            <a:br>
              <a:rPr lang="en-US" sz="1400" b="1" dirty="0" smtClean="0"/>
            </a:br>
            <a:r>
              <a:rPr lang="en-US" sz="1400" b="1" dirty="0"/>
              <a:t>E</a:t>
            </a:r>
            <a:r>
              <a:rPr lang="en-US" sz="1400" b="1" dirty="0" smtClean="0"/>
              <a:t>thernet switches</a:t>
            </a:r>
          </a:p>
          <a:p>
            <a:pPr algn="l"/>
            <a:r>
              <a:rPr lang="en-US" sz="1400" dirty="0" err="1" smtClean="0"/>
              <a:t>Mellanox</a:t>
            </a:r>
            <a:r>
              <a:rPr lang="en-US" sz="1400" dirty="0" smtClean="0"/>
              <a:t> MSX1024</a:t>
            </a:r>
            <a:endParaRPr lang="en-US" sz="14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066800"/>
            <a:ext cx="3810000" cy="5106275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 bwMode="auto">
          <a:xfrm>
            <a:off x="457200" y="2895600"/>
            <a:ext cx="990600" cy="3429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4191000"/>
            <a:ext cx="139224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48 x 10 Gb/s in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052" y="5181600"/>
            <a:ext cx="1402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</a:rPr>
              <a:t>6</a:t>
            </a:r>
            <a:r>
              <a:rPr lang="en-US" sz="1400" dirty="0" smtClean="0">
                <a:solidFill>
                  <a:srgbClr val="FF0000"/>
                </a:solidFill>
              </a:rPr>
              <a:t> x 40 Gb/s out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67200" y="3657600"/>
            <a:ext cx="12821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/>
              <a:t>p</a:t>
            </a:r>
            <a:r>
              <a:rPr lang="en-US" sz="1400" b="1" dirty="0" smtClean="0"/>
              <a:t>atch panels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4648200" y="5788223"/>
            <a:ext cx="2129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 smtClean="0"/>
              <a:t>Readout Unit (RU) PCs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00" y="4191000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 smtClean="0"/>
              <a:t>links to fat tree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9706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29600" cy="533400"/>
          </a:xfrm>
        </p:spPr>
        <p:txBody>
          <a:bodyPr/>
          <a:lstStyle/>
          <a:p>
            <a:pPr marL="0" indent="0" algn="ctr"/>
            <a:r>
              <a:rPr lang="en-US" dirty="0" smtClean="0"/>
              <a:t>Part 1: Your tasks as a DAQ shifter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32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716373"/>
            <a:ext cx="3276600" cy="533400"/>
          </a:xfrm>
        </p:spPr>
        <p:txBody>
          <a:bodyPr/>
          <a:lstStyle/>
          <a:p>
            <a:r>
              <a:rPr lang="en-US" sz="2400" dirty="0" smtClean="0"/>
              <a:t>DAQ-1: FRL/Myrinet</a:t>
            </a:r>
            <a:endParaRPr lang="en-US" sz="2400" dirty="0"/>
          </a:p>
        </p:txBody>
      </p:sp>
      <p:pic>
        <p:nvPicPr>
          <p:cNvPr id="7" name="Picture 6" descr="IMG_20140424_165026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3800" y="533400"/>
            <a:ext cx="3835400" cy="5182973"/>
          </a:xfrm>
          <a:prstGeom prst="rect">
            <a:avLst/>
          </a:prstGeom>
        </p:spPr>
      </p:pic>
      <p:pic>
        <p:nvPicPr>
          <p:cNvPr id="9" name="Picture 8" descr="DSC00051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558571" y="1398143"/>
            <a:ext cx="5180227" cy="3453485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 bwMode="auto">
          <a:xfrm>
            <a:off x="4191000" y="2667000"/>
            <a:ext cx="609600" cy="1066800"/>
          </a:xfrm>
          <a:prstGeom prst="rightArrow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876800" y="5716373"/>
            <a:ext cx="4267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r>
              <a:rPr lang="en-US" sz="2400" dirty="0" smtClean="0"/>
              <a:t>DAQ-2: FRL/FEROL 10 Gb/s Ethernet</a:t>
            </a:r>
            <a:endParaRPr lang="en-US" sz="2400" dirty="0"/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2514600" y="6248400"/>
            <a:ext cx="5715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r>
              <a:rPr lang="en-US" sz="2400" dirty="0" smtClean="0"/>
              <a:t>Switchover completed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912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G_20140325_092314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4400" y="609600"/>
            <a:ext cx="4250267" cy="5743604"/>
          </a:xfrm>
          <a:prstGeom prst="rect">
            <a:avLst/>
          </a:prstGeom>
        </p:spPr>
      </p:pic>
      <p:pic>
        <p:nvPicPr>
          <p:cNvPr id="3" name="Picture 2" descr="IMG_20140325_092439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09600"/>
            <a:ext cx="4268724" cy="576854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52400" y="6324600"/>
            <a:ext cx="4648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r>
              <a:rPr lang="en-US" sz="2400" dirty="0" smtClean="0"/>
              <a:t>Data concentrator patch panels  </a:t>
            </a:r>
            <a:endParaRPr lang="en-US" sz="2400" dirty="0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4724400" y="6324600"/>
            <a:ext cx="441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r>
              <a:rPr lang="en-US" sz="2400" dirty="0"/>
              <a:t>a</a:t>
            </a:r>
            <a:r>
              <a:rPr lang="en-US" sz="2400" dirty="0" smtClean="0"/>
              <a:t>nd switches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4114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Event Builder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90600"/>
            <a:ext cx="7086600" cy="14248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3581400" y="2057400"/>
            <a:ext cx="5029200" cy="685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38600"/>
            <a:ext cx="7924800" cy="22485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81800" y="4419600"/>
            <a:ext cx="2156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Tb/s per direction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812511" y="1524000"/>
            <a:ext cx="1014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3.5 Tb/s 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1496452"/>
            <a:ext cx="6934200" cy="489494"/>
          </a:xfrm>
          <a:prstGeom prst="rect">
            <a:avLst/>
          </a:prstGeom>
          <a:solidFill>
            <a:srgbClr val="AFA4D8"/>
          </a:solidFill>
        </p:spPr>
        <p:txBody>
          <a:bodyPr wrap="square" tIns="0" rIns="0" bIns="9360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dirty="0" smtClean="0"/>
              <a:t>108x72 Event Builder – 56 Gb/s FDR Infiniband Clos network (108x108 IOs) 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265736" y="3886200"/>
            <a:ext cx="1878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spine switches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924800" y="5105400"/>
            <a:ext cx="1069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leaf</a:t>
            </a:r>
            <a:br>
              <a:rPr lang="en-US" dirty="0" smtClean="0"/>
            </a:br>
            <a:r>
              <a:rPr lang="en-US" dirty="0" smtClean="0"/>
              <a:t>switches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6248400"/>
            <a:ext cx="799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Inputs and outputs mixed on leafs to better utilize leaf-to-spine connections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1000" y="2514600"/>
            <a:ext cx="66095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tabLst>
                <a:tab pos="439738" algn="l"/>
              </a:tabLst>
            </a:pPr>
            <a:r>
              <a:rPr lang="en-US" sz="1600" dirty="0" smtClean="0"/>
              <a:t>Infiniband </a:t>
            </a:r>
          </a:p>
          <a:p>
            <a:pPr marL="285750" indent="-107950" algn="l">
              <a:buFont typeface="Arial"/>
              <a:buChar char="•"/>
              <a:tabLst>
                <a:tab pos="439738" algn="l"/>
              </a:tabLst>
            </a:pPr>
            <a:r>
              <a:rPr lang="en-US" sz="1600" dirty="0" smtClean="0"/>
              <a:t>	reliable in hardware at link level (no heavy software stack needed)</a:t>
            </a:r>
          </a:p>
          <a:p>
            <a:pPr marL="285750" indent="-107950" algn="l">
              <a:buFont typeface="Arial"/>
              <a:buChar char="•"/>
              <a:tabLst>
                <a:tab pos="439738" algn="l"/>
              </a:tabLst>
            </a:pPr>
            <a:r>
              <a:rPr lang="en-US" sz="1600" dirty="0"/>
              <a:t>	</a:t>
            </a:r>
            <a:r>
              <a:rPr lang="en-US" sz="1600" dirty="0" smtClean="0"/>
              <a:t>supports credit-based flow control</a:t>
            </a:r>
          </a:p>
          <a:p>
            <a:pPr marL="285750" indent="-107950" algn="l">
              <a:buFont typeface="Arial"/>
              <a:buChar char="•"/>
              <a:tabLst>
                <a:tab pos="439738" algn="l"/>
              </a:tabLst>
            </a:pPr>
            <a:r>
              <a:rPr lang="en-US" sz="1600" dirty="0"/>
              <a:t>	</a:t>
            </a:r>
            <a:r>
              <a:rPr lang="en-US" sz="1600" dirty="0" smtClean="0"/>
              <a:t>switches do not need to buffer</a:t>
            </a:r>
          </a:p>
          <a:p>
            <a:pPr marL="285750" indent="-107950" algn="l">
              <a:buFont typeface="Arial"/>
              <a:buChar char="•"/>
              <a:tabLst>
                <a:tab pos="439738" algn="l"/>
              </a:tabLst>
            </a:pPr>
            <a:r>
              <a:rPr lang="en-US" sz="1600" dirty="0" smtClean="0"/>
              <a:t>	can construct large network from smaller switches</a:t>
            </a:r>
          </a:p>
          <a:p>
            <a:pPr marL="285750" indent="-107950" algn="l">
              <a:buFont typeface="Arial"/>
              <a:buChar char="•"/>
              <a:tabLst>
                <a:tab pos="439738" algn="l"/>
              </a:tabLst>
            </a:pPr>
            <a:r>
              <a:rPr lang="en-US" sz="1600" dirty="0" smtClean="0"/>
              <a:t>   cost effective</a:t>
            </a:r>
          </a:p>
        </p:txBody>
      </p:sp>
    </p:spTree>
    <p:extLst>
      <p:ext uri="{BB962C8B-B14F-4D97-AF65-F5344CB8AC3E}">
        <p14:creationId xmlns:p14="http://schemas.microsoft.com/office/powerpoint/2010/main" val="153204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20140325_092241.jp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8200" y="609600"/>
            <a:ext cx="4157133" cy="56388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52400" y="6324600"/>
            <a:ext cx="46482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r>
              <a:rPr lang="en-US" sz="2400" dirty="0" smtClean="0"/>
              <a:t>Infiniband Clos network</a:t>
            </a:r>
            <a:endParaRPr lang="en-US" sz="2400" dirty="0"/>
          </a:p>
        </p:txBody>
      </p:sp>
      <p:pic>
        <p:nvPicPr>
          <p:cNvPr id="9" name="Picture 8" descr="IMG_20140110_163434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609600"/>
            <a:ext cx="4204038" cy="568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44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1447800"/>
            <a:ext cx="3873500" cy="4330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event builder performance tuning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4419600" cy="5181600"/>
          </a:xfrm>
        </p:spPr>
        <p:txBody>
          <a:bodyPr/>
          <a:lstStyle/>
          <a:p>
            <a:r>
              <a:rPr lang="en-US" sz="2400" dirty="0" smtClean="0"/>
              <a:t>40 Gb/s Ethernet</a:t>
            </a:r>
          </a:p>
          <a:p>
            <a:pPr lvl="1"/>
            <a:r>
              <a:rPr lang="en-US" sz="2000" dirty="0" smtClean="0"/>
              <a:t>Linux stack with performance tuning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56 Gb/s Infiniband</a:t>
            </a:r>
          </a:p>
          <a:p>
            <a:pPr lvl="1"/>
            <a:r>
              <a:rPr lang="en-US" sz="2000" dirty="0" smtClean="0"/>
              <a:t>Software based on</a:t>
            </a:r>
            <a:br>
              <a:rPr lang="en-US" sz="2000" dirty="0" smtClean="0"/>
            </a:br>
            <a:r>
              <a:rPr lang="en-US" sz="2000" dirty="0" smtClean="0"/>
              <a:t>Infiniband Verbs API</a:t>
            </a:r>
          </a:p>
          <a:p>
            <a:pPr lvl="1"/>
            <a:r>
              <a:rPr lang="en-US" sz="2000" dirty="0" smtClean="0"/>
              <a:t>All data transport by RDMA</a:t>
            </a:r>
          </a:p>
          <a:p>
            <a:r>
              <a:rPr lang="en-US" dirty="0" smtClean="0"/>
              <a:t>In both cases:</a:t>
            </a:r>
          </a:p>
          <a:p>
            <a:pPr lvl="1"/>
            <a:r>
              <a:rPr lang="en-US" sz="2000" dirty="0" smtClean="0"/>
              <a:t>Multiple threads for data reception and writing</a:t>
            </a:r>
          </a:p>
          <a:p>
            <a:pPr lvl="1"/>
            <a:r>
              <a:rPr lang="en-US" sz="2000" dirty="0" smtClean="0"/>
              <a:t>CPU affinities tuned</a:t>
            </a:r>
          </a:p>
          <a:p>
            <a:pPr lvl="2"/>
            <a:r>
              <a:rPr lang="en-US" sz="1600" dirty="0" smtClean="0"/>
              <a:t>threads</a:t>
            </a:r>
          </a:p>
          <a:p>
            <a:pPr lvl="2"/>
            <a:r>
              <a:rPr lang="en-US" sz="1600" dirty="0" smtClean="0"/>
              <a:t>memory pools</a:t>
            </a:r>
          </a:p>
          <a:p>
            <a:pPr lvl="2"/>
            <a:r>
              <a:rPr lang="en-US" sz="1600" dirty="0" smtClean="0"/>
              <a:t>interrupts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24800" y="1981200"/>
            <a:ext cx="108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/>
              <a:t>d</a:t>
            </a:r>
            <a:r>
              <a:rPr lang="en-US" sz="1400" dirty="0" smtClean="0"/>
              <a:t>ual 8-core</a:t>
            </a:r>
            <a:br>
              <a:rPr lang="en-US" sz="1400" dirty="0" smtClean="0"/>
            </a:br>
            <a:r>
              <a:rPr lang="en-US" sz="1400" dirty="0" smtClean="0"/>
              <a:t>E5 2670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924800" y="4724400"/>
            <a:ext cx="108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/>
              <a:t>d</a:t>
            </a:r>
            <a:r>
              <a:rPr lang="en-US" sz="1400" dirty="0" smtClean="0"/>
              <a:t>ual 8-core</a:t>
            </a:r>
            <a:br>
              <a:rPr lang="en-US" sz="1400" dirty="0" smtClean="0"/>
            </a:br>
            <a:r>
              <a:rPr lang="en-US" sz="1400" dirty="0" smtClean="0"/>
              <a:t>E5 2670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4648200" y="5943600"/>
            <a:ext cx="32172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Non-Uniform Memory Access (NUMA)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66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Filter Farm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447800"/>
            <a:ext cx="3657600" cy="31709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0800" y="1230868"/>
            <a:ext cx="1185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Infiniband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1447800" y="1752600"/>
            <a:ext cx="1447800" cy="2209800"/>
          </a:xfrm>
          <a:prstGeom prst="rect">
            <a:avLst/>
          </a:prstGeom>
          <a:noFill/>
          <a:ln w="571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1399" y="2133600"/>
            <a:ext cx="1287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Appliance</a:t>
            </a:r>
          </a:p>
          <a:p>
            <a:endParaRPr lang="en-US" b="1" dirty="0" smtClean="0"/>
          </a:p>
          <a:p>
            <a:r>
              <a:rPr lang="en-US" b="1" dirty="0" smtClean="0"/>
              <a:t>(=BU and</a:t>
            </a:r>
            <a:br>
              <a:rPr lang="en-US" b="1" dirty="0" smtClean="0"/>
            </a:br>
            <a:r>
              <a:rPr lang="en-US" b="1" dirty="0" smtClean="0"/>
              <a:t>its FUs)</a:t>
            </a:r>
          </a:p>
        </p:txBody>
      </p:sp>
    </p:spTree>
    <p:extLst>
      <p:ext uri="{BB962C8B-B14F-4D97-AF65-F5344CB8AC3E}">
        <p14:creationId xmlns:p14="http://schemas.microsoft.com/office/powerpoint/2010/main" val="4144491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1905000" cy="15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</a:rPr>
              <a:t>HLT </a:t>
            </a:r>
            <a:r>
              <a:rPr lang="en-US" dirty="0" smtClean="0">
                <a:latin typeface="Calibri" charset="0"/>
                <a:ea typeface="ＭＳ Ｐゴシック" charset="0"/>
              </a:rPr>
              <a:t>farm, DAQ2</a:t>
            </a:r>
            <a:endParaRPr lang="en-US" dirty="0">
              <a:latin typeface="Calibri" charset="0"/>
              <a:ea typeface="ＭＳ Ｐゴシック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248998"/>
              </p:ext>
            </p:extLst>
          </p:nvPr>
        </p:nvGraphicFramePr>
        <p:xfrm>
          <a:off x="152400" y="2544763"/>
          <a:ext cx="8763000" cy="3139664"/>
        </p:xfrm>
        <a:graphic>
          <a:graphicData uri="http://schemas.openxmlformats.org/drawingml/2006/table">
            <a:tbl>
              <a:tblPr/>
              <a:tblGrid>
                <a:gridCol w="740258"/>
                <a:gridCol w="1986482"/>
                <a:gridCol w="1910080"/>
                <a:gridCol w="2139290"/>
                <a:gridCol w="1986890"/>
              </a:tblGrid>
              <a:tr h="51820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2012 extension of DAQ-1</a:t>
                      </a:r>
                      <a:b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</a:b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Dell Power Edge c6220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HLT PC 2015 </a:t>
                      </a:r>
                      <a:b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</a:br>
                      <a:r>
                        <a:rPr kumimoji="0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Megware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S2600KP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HLT PC 2016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Action S2600KP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HLT PC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2018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Maguay</a:t>
                      </a: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1820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Form factor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 motherboards in 2U box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 motherboards in 2U box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 motherboards in 2U box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 motherboards in 2U box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731581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CPUs </a:t>
                      </a: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per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mother-board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2x 8-core Intel Xeon E5-2670 </a:t>
                      </a: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Sandy Bridge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2.6 GHz, hyper threading, 32 GB RAM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2x 12-core Intel Xeon E5-2680v3 </a:t>
                      </a:r>
                      <a:r>
                        <a:rPr kumimoji="0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Haswell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2.6 GHz, hyper threading, 64 GB RAM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2x 14-core Intel Xeon E5-2680v4 </a:t>
                      </a:r>
                      <a:r>
                        <a:rPr kumimoji="0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Broadwell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2.5 GHz,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hyperthreading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64 GB RAM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2x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16-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core Intel Xeon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Gold 6130 </a:t>
                      </a:r>
                      <a:r>
                        <a:rPr kumimoji="0" lang="en-US" sz="11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Skylake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2.1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GHz,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hyperthreading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,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92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GB RAM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30483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#boxes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64 (=256 motherboards)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90 (=360 motherboards)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81 (=324 </a:t>
                      </a:r>
                      <a:r>
                        <a:rPr kumimoji="0" 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montherboards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100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=400 </a:t>
                      </a: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motherboards)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EDEFF"/>
                    </a:solidFill>
                  </a:tcPr>
                </a:tc>
              </a:tr>
              <a:tr h="51820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#cores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4096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8640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9072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12800</a:t>
                      </a: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  <a:tr h="51820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Data link</a:t>
                      </a:r>
                      <a:endParaRPr kumimoji="0" 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2x 1Gb/s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1x 10 Gb/s, 1x 1Gb/s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1x 10 Gb/s, 1x 1Gb/s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1x 10 Gb/s, 1x 1Gb/s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EFFF"/>
                    </a:solidFill>
                  </a:tcPr>
                </a:tc>
              </a:tr>
            </a:tbl>
          </a:graphicData>
        </a:graphic>
      </p:graphicFrame>
      <p:sp>
        <p:nvSpPr>
          <p:cNvPr id="41009" name="TextBox 11"/>
          <p:cNvSpPr txBox="1">
            <a:spLocks noChangeArrowheads="1"/>
          </p:cNvSpPr>
          <p:nvPr/>
        </p:nvSpPr>
        <p:spPr bwMode="auto">
          <a:xfrm>
            <a:off x="990600" y="838200"/>
            <a:ext cx="7552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 smtClean="0">
                <a:solidFill>
                  <a:srgbClr val="FF6600"/>
                </a:solidFill>
              </a:rPr>
              <a:t>2012</a:t>
            </a:r>
            <a:r>
              <a:rPr lang="en-US" sz="2000" b="1" dirty="0">
                <a:solidFill>
                  <a:srgbClr val="FF6600"/>
                </a:solidFill>
              </a:rPr>
              <a:t/>
            </a:r>
            <a:br>
              <a:rPr lang="en-US" sz="2000" b="1" dirty="0">
                <a:solidFill>
                  <a:srgbClr val="FF6600"/>
                </a:solidFill>
              </a:rPr>
            </a:br>
            <a:r>
              <a:rPr lang="en-US" sz="2000" b="1" dirty="0" smtClean="0">
                <a:solidFill>
                  <a:srgbClr val="FF6600"/>
                </a:solidFill>
              </a:rPr>
              <a:t>64x</a:t>
            </a:r>
            <a:endParaRPr lang="en-US" sz="2000" b="1" dirty="0">
              <a:solidFill>
                <a:srgbClr val="FF6600"/>
              </a:solidFill>
            </a:endParaRPr>
          </a:p>
        </p:txBody>
      </p: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2971800" y="838200"/>
            <a:ext cx="7552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>
                <a:solidFill>
                  <a:srgbClr val="FF6600"/>
                </a:solidFill>
              </a:rPr>
              <a:t>2015</a:t>
            </a:r>
            <a:br>
              <a:rPr lang="en-US" sz="2000" b="1" dirty="0">
                <a:solidFill>
                  <a:srgbClr val="FF6600"/>
                </a:solidFill>
              </a:rPr>
            </a:br>
            <a:r>
              <a:rPr lang="en-US" sz="2000" b="1" dirty="0" smtClean="0">
                <a:solidFill>
                  <a:srgbClr val="FF6600"/>
                </a:solidFill>
              </a:rPr>
              <a:t>90x</a:t>
            </a:r>
            <a:endParaRPr lang="en-US" sz="2000" b="1" dirty="0">
              <a:solidFill>
                <a:srgbClr val="FF6600"/>
              </a:solidFill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2773361" y="6019800"/>
            <a:ext cx="56395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6600"/>
                </a:solidFill>
              </a:rPr>
              <a:t>Total </a:t>
            </a:r>
            <a:r>
              <a:rPr lang="en-US" sz="2000" b="1" dirty="0" smtClean="0">
                <a:solidFill>
                  <a:srgbClr val="FF6600"/>
                </a:solidFill>
              </a:rPr>
              <a:t>2018:  </a:t>
            </a:r>
            <a:r>
              <a:rPr lang="en-US" sz="2000" b="1" dirty="0" smtClean="0">
                <a:solidFill>
                  <a:srgbClr val="FF6600"/>
                </a:solidFill>
              </a:rPr>
              <a:t>31</a:t>
            </a:r>
            <a:r>
              <a:rPr lang="en-US" sz="2000" b="1" dirty="0" smtClean="0">
                <a:solidFill>
                  <a:srgbClr val="FF6600"/>
                </a:solidFill>
              </a:rPr>
              <a:t>k </a:t>
            </a:r>
            <a:r>
              <a:rPr lang="en-US" sz="2000" b="1" dirty="0" smtClean="0">
                <a:solidFill>
                  <a:srgbClr val="FF6600"/>
                </a:solidFill>
              </a:rPr>
              <a:t>cores on </a:t>
            </a:r>
            <a:r>
              <a:rPr lang="en-US" sz="2000" b="1" dirty="0" smtClean="0">
                <a:solidFill>
                  <a:srgbClr val="FF6600"/>
                </a:solidFill>
              </a:rPr>
              <a:t>1100</a:t>
            </a:r>
            <a:r>
              <a:rPr lang="en-US" sz="2000" b="1" dirty="0" smtClean="0">
                <a:solidFill>
                  <a:srgbClr val="FF6600"/>
                </a:solidFill>
              </a:rPr>
              <a:t> </a:t>
            </a:r>
            <a:r>
              <a:rPr lang="en-US" sz="2000" b="1" dirty="0" smtClean="0">
                <a:solidFill>
                  <a:srgbClr val="FF6600"/>
                </a:solidFill>
              </a:rPr>
              <a:t>motherboards</a:t>
            </a:r>
            <a:endParaRPr lang="en-US" sz="2000" b="1" dirty="0">
              <a:solidFill>
                <a:srgbClr val="FF66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1" y="1600200"/>
            <a:ext cx="1981200" cy="848487"/>
          </a:xfrm>
          <a:prstGeom prst="rect">
            <a:avLst/>
          </a:prstGeom>
        </p:spPr>
      </p:pic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4876800" y="838200"/>
            <a:ext cx="7552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 smtClean="0">
                <a:solidFill>
                  <a:srgbClr val="FF6600"/>
                </a:solidFill>
              </a:rPr>
              <a:t>2016</a:t>
            </a:r>
            <a:r>
              <a:rPr lang="en-US" sz="2000" b="1" dirty="0">
                <a:solidFill>
                  <a:srgbClr val="FF6600"/>
                </a:solidFill>
              </a:rPr>
              <a:t/>
            </a:r>
            <a:br>
              <a:rPr lang="en-US" sz="2000" b="1" dirty="0">
                <a:solidFill>
                  <a:srgbClr val="FF6600"/>
                </a:solidFill>
              </a:rPr>
            </a:br>
            <a:r>
              <a:rPr lang="en-US" sz="2000" b="1" dirty="0" smtClean="0">
                <a:solidFill>
                  <a:srgbClr val="FF6600"/>
                </a:solidFill>
              </a:rPr>
              <a:t>81x</a:t>
            </a:r>
            <a:endParaRPr lang="en-US" sz="2000" b="1" dirty="0">
              <a:solidFill>
                <a:srgbClr val="FF6600"/>
              </a:solidFill>
            </a:endParaRPr>
          </a:p>
        </p:txBody>
      </p:sp>
      <p:sp>
        <p:nvSpPr>
          <p:cNvPr id="2" name="Right Brace 1"/>
          <p:cNvSpPr/>
          <p:nvPr/>
        </p:nvSpPr>
        <p:spPr bwMode="auto">
          <a:xfrm rot="5400000">
            <a:off x="5676900" y="2781300"/>
            <a:ext cx="228600" cy="5791200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5200" y="1696656"/>
            <a:ext cx="2082800" cy="707341"/>
          </a:xfrm>
          <a:prstGeom prst="rect">
            <a:avLst/>
          </a:prstGeom>
        </p:spPr>
      </p:pic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1219200" y="5648980"/>
            <a:ext cx="13418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400" b="1" dirty="0" smtClean="0">
                <a:solidFill>
                  <a:srgbClr val="FF6600"/>
                </a:solidFill>
              </a:rPr>
              <a:t>Cloud / Spare</a:t>
            </a:r>
            <a:endParaRPr lang="en-US" sz="1400" b="1" dirty="0">
              <a:solidFill>
                <a:srgbClr val="FF66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0" y="1676400"/>
            <a:ext cx="2082800" cy="707341"/>
          </a:xfrm>
          <a:prstGeom prst="rect">
            <a:avLst/>
          </a:prstGeom>
        </p:spPr>
      </p:pic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7010400" y="838200"/>
            <a:ext cx="82649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2000" b="1" dirty="0" smtClean="0">
                <a:solidFill>
                  <a:srgbClr val="FF6600"/>
                </a:solidFill>
              </a:rPr>
              <a:t>2018</a:t>
            </a:r>
            <a:endParaRPr lang="en-US" sz="2000" b="1" dirty="0" smtClean="0">
              <a:solidFill>
                <a:srgbClr val="FF6600"/>
              </a:solidFill>
            </a:endParaRPr>
          </a:p>
          <a:p>
            <a:pPr algn="l"/>
            <a:r>
              <a:rPr lang="en-US" sz="2000" b="1" dirty="0" smtClean="0">
                <a:solidFill>
                  <a:srgbClr val="FF6600"/>
                </a:solidFill>
              </a:rPr>
              <a:t>100</a:t>
            </a:r>
            <a:r>
              <a:rPr lang="en-US" sz="2000" b="1" dirty="0" smtClean="0">
                <a:solidFill>
                  <a:srgbClr val="FF6600"/>
                </a:solidFill>
              </a:rPr>
              <a:t> </a:t>
            </a:r>
            <a:r>
              <a:rPr lang="en-US" sz="2000" b="1" dirty="0" smtClean="0">
                <a:solidFill>
                  <a:srgbClr val="FF6600"/>
                </a:solidFill>
              </a:rPr>
              <a:t>x</a:t>
            </a:r>
            <a:endParaRPr lang="en-US" sz="20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203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</a:rPr>
              <a:t>HLT </a:t>
            </a:r>
            <a:r>
              <a:rPr lang="en-US" dirty="0" smtClean="0">
                <a:latin typeface="Calibri" charset="0"/>
                <a:ea typeface="ＭＳ Ｐゴシック" charset="0"/>
              </a:rPr>
              <a:t>farm, DAQ2</a:t>
            </a:r>
            <a:endParaRPr lang="en-US" dirty="0">
              <a:latin typeface="Calibri" charset="0"/>
              <a:ea typeface="ＭＳ Ｐゴシック" charset="0"/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2773361" y="6019800"/>
            <a:ext cx="56395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 b="1" dirty="0" smtClean="0">
                <a:solidFill>
                  <a:srgbClr val="FF6600"/>
                </a:solidFill>
              </a:rPr>
              <a:t>Total </a:t>
            </a:r>
            <a:r>
              <a:rPr lang="en-US" sz="2000" b="1" dirty="0" smtClean="0">
                <a:solidFill>
                  <a:srgbClr val="FF6600"/>
                </a:solidFill>
              </a:rPr>
              <a:t>2018:  </a:t>
            </a:r>
            <a:r>
              <a:rPr lang="en-US" sz="2000" b="1" dirty="0" smtClean="0">
                <a:solidFill>
                  <a:srgbClr val="FF6600"/>
                </a:solidFill>
              </a:rPr>
              <a:t>31</a:t>
            </a:r>
            <a:r>
              <a:rPr lang="en-US" sz="2000" b="1" dirty="0" smtClean="0">
                <a:solidFill>
                  <a:srgbClr val="FF6600"/>
                </a:solidFill>
              </a:rPr>
              <a:t>k </a:t>
            </a:r>
            <a:r>
              <a:rPr lang="en-US" sz="2000" b="1" dirty="0" smtClean="0">
                <a:solidFill>
                  <a:srgbClr val="FF6600"/>
                </a:solidFill>
              </a:rPr>
              <a:t>cores on </a:t>
            </a:r>
            <a:r>
              <a:rPr lang="en-US" sz="2000" b="1" dirty="0" smtClean="0">
                <a:solidFill>
                  <a:srgbClr val="FF6600"/>
                </a:solidFill>
              </a:rPr>
              <a:t>1100</a:t>
            </a:r>
            <a:r>
              <a:rPr lang="en-US" sz="2000" b="1" dirty="0" smtClean="0">
                <a:solidFill>
                  <a:srgbClr val="FF6600"/>
                </a:solidFill>
              </a:rPr>
              <a:t> </a:t>
            </a:r>
            <a:r>
              <a:rPr lang="en-US" sz="2000" b="1" dirty="0" smtClean="0">
                <a:solidFill>
                  <a:srgbClr val="FF6600"/>
                </a:solidFill>
              </a:rPr>
              <a:t>motherboards</a:t>
            </a:r>
            <a:endParaRPr lang="en-US" sz="2000" b="1" dirty="0">
              <a:solidFill>
                <a:srgbClr val="FF66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00" y="1397000"/>
            <a:ext cx="83439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27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File based Filter Farm Data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4876800" cy="5105400"/>
          </a:xfrm>
        </p:spPr>
        <p:txBody>
          <a:bodyPr>
            <a:noAutofit/>
          </a:bodyPr>
          <a:lstStyle/>
          <a:p>
            <a:pPr>
              <a:spcAft>
                <a:spcPts val="800"/>
              </a:spcAft>
              <a:defRPr/>
            </a:pPr>
            <a:r>
              <a:rPr lang="en-US" sz="1800" dirty="0" smtClean="0"/>
              <a:t>BUs build full events and write them to </a:t>
            </a:r>
            <a:br>
              <a:rPr lang="en-US" sz="1800" dirty="0" smtClean="0"/>
            </a:br>
            <a:r>
              <a:rPr lang="en-US" sz="1800" dirty="0" smtClean="0"/>
              <a:t>RAM disk</a:t>
            </a:r>
            <a:endParaRPr lang="en-US" sz="1800" dirty="0"/>
          </a:p>
          <a:p>
            <a:pPr>
              <a:spcAft>
                <a:spcPts val="800"/>
              </a:spcAft>
              <a:defRPr/>
            </a:pPr>
            <a:r>
              <a:rPr lang="en-US" sz="1800" dirty="0" smtClean="0"/>
              <a:t>Several FU machines per BU run CMSSW processes to reconstruct / filter the events</a:t>
            </a:r>
          </a:p>
          <a:p>
            <a:pPr lvl="1">
              <a:spcAft>
                <a:spcPts val="800"/>
              </a:spcAft>
              <a:defRPr/>
            </a:pPr>
            <a:r>
              <a:rPr lang="en-US" sz="1800" dirty="0" smtClean="0"/>
              <a:t>CMSSW </a:t>
            </a:r>
            <a:r>
              <a:rPr lang="en-US" sz="1800" dirty="0"/>
              <a:t>input/output is file </a:t>
            </a:r>
            <a:r>
              <a:rPr lang="en-US" sz="1800" dirty="0" smtClean="0"/>
              <a:t>based</a:t>
            </a:r>
          </a:p>
          <a:p>
            <a:pPr lvl="1">
              <a:spcAft>
                <a:spcPts val="800"/>
              </a:spcAft>
              <a:defRPr/>
            </a:pPr>
            <a:r>
              <a:rPr lang="en-US" sz="1800" dirty="0" smtClean="0"/>
              <a:t>BU-FU data transfer uses file systems as a protocol</a:t>
            </a:r>
          </a:p>
          <a:p>
            <a:pPr lvl="1">
              <a:defRPr/>
            </a:pPr>
            <a:r>
              <a:rPr lang="en-US" sz="1800" dirty="0" smtClean="0"/>
              <a:t>8-16 FUs mount ram disk via NFSv4 over the BU-FU network : </a:t>
            </a:r>
          </a:p>
          <a:p>
            <a:pPr lvl="2">
              <a:defRPr/>
            </a:pPr>
            <a:r>
              <a:rPr lang="en-US" sz="1400" dirty="0" smtClean="0"/>
              <a:t>40 to 10 </a:t>
            </a:r>
            <a:r>
              <a:rPr lang="en-US" sz="1400" dirty="0" err="1" smtClean="0"/>
              <a:t>Gbit</a:t>
            </a:r>
            <a:r>
              <a:rPr lang="en-US" sz="1400" dirty="0" smtClean="0"/>
              <a:t> Ethernet </a:t>
            </a:r>
            <a:br>
              <a:rPr lang="en-US" sz="1400" dirty="0" smtClean="0"/>
            </a:br>
            <a:r>
              <a:rPr lang="en-US" sz="1400" dirty="0" smtClean="0"/>
              <a:t>(1 </a:t>
            </a:r>
            <a:r>
              <a:rPr lang="en-US" sz="1400" dirty="0" err="1" smtClean="0"/>
              <a:t>Gbit</a:t>
            </a:r>
            <a:r>
              <a:rPr lang="en-US" sz="1400" dirty="0" smtClean="0"/>
              <a:t> on legacy FU)</a:t>
            </a:r>
          </a:p>
          <a:p>
            <a:pPr>
              <a:spcAft>
                <a:spcPts val="800"/>
              </a:spcAft>
              <a:defRPr/>
            </a:pPr>
            <a:endParaRPr lang="en-US" sz="1800" dirty="0" smtClean="0"/>
          </a:p>
          <a:p>
            <a:pPr>
              <a:spcAft>
                <a:spcPts val="800"/>
              </a:spcAft>
              <a:defRPr/>
            </a:pPr>
            <a:r>
              <a:rPr lang="en-US" sz="1800" dirty="0" smtClean="0"/>
              <a:t>The output files of the CMSSW processes are merged by the </a:t>
            </a:r>
            <a:r>
              <a:rPr lang="en-US" sz="1800" b="1" dirty="0">
                <a:solidFill>
                  <a:srgbClr val="FF0000"/>
                </a:solidFill>
              </a:rPr>
              <a:t>Micro-</a:t>
            </a:r>
            <a:r>
              <a:rPr lang="en-US" sz="1800" b="1" dirty="0" smtClean="0">
                <a:solidFill>
                  <a:srgbClr val="FF0000"/>
                </a:solidFill>
              </a:rPr>
              <a:t>Merger</a:t>
            </a:r>
            <a:r>
              <a:rPr lang="en-US" sz="1800" dirty="0" smtClean="0"/>
              <a:t> on the FU and written back to a hard disk on the BU over NFS.</a:t>
            </a:r>
            <a:endParaRPr lang="en-US" sz="1800" dirty="0"/>
          </a:p>
        </p:txBody>
      </p:sp>
      <p:pic>
        <p:nvPicPr>
          <p:cNvPr id="1741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338" y="1412875"/>
            <a:ext cx="3529012" cy="463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4"/>
          <p:cNvSpPr txBox="1">
            <a:spLocks noChangeArrowheads="1"/>
          </p:cNvSpPr>
          <p:nvPr/>
        </p:nvSpPr>
        <p:spPr bwMode="auto">
          <a:xfrm>
            <a:off x="7308850" y="1484313"/>
            <a:ext cx="15843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BU-FU</a:t>
            </a:r>
            <a:br>
              <a:rPr lang="en-US" sz="1800"/>
            </a:br>
            <a:r>
              <a:rPr lang="en-US" sz="1800"/>
              <a:t>Appliance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0" y="5410200"/>
            <a:ext cx="669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1" dirty="0" smtClean="0"/>
              <a:t>FUs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68726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Merging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7572375" cy="53340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sz="1800" dirty="0" smtClean="0"/>
              <a:t>File-Based Filter Farm </a:t>
            </a:r>
            <a:br>
              <a:rPr lang="en-US" sz="1800" dirty="0" smtClean="0"/>
            </a:br>
            <a:r>
              <a:rPr lang="en-US" sz="1800" dirty="0" smtClean="0"/>
              <a:t>produces output files</a:t>
            </a:r>
          </a:p>
          <a:p>
            <a:pPr lvl="1">
              <a:defRPr/>
            </a:pPr>
            <a:r>
              <a:rPr lang="en-US" sz="1800" dirty="0"/>
              <a:t>After </a:t>
            </a:r>
            <a:r>
              <a:rPr lang="en-US" sz="1800" dirty="0" smtClean="0"/>
              <a:t>micro-merging </a:t>
            </a:r>
            <a:r>
              <a:rPr lang="en-US" sz="1800" dirty="0"/>
              <a:t>on FU:</a:t>
            </a:r>
            <a:br>
              <a:rPr lang="en-US" sz="1800" dirty="0"/>
            </a:br>
            <a:r>
              <a:rPr lang="en-US" sz="1800" dirty="0" smtClean="0"/>
              <a:t>1100 </a:t>
            </a:r>
            <a:r>
              <a:rPr lang="en-US" sz="1800" dirty="0" smtClean="0"/>
              <a:t>files </a:t>
            </a:r>
            <a:r>
              <a:rPr lang="en-US" sz="1800" dirty="0"/>
              <a:t>x 10 streams </a:t>
            </a:r>
            <a:r>
              <a:rPr lang="en-US" sz="1800" dirty="0" smtClean="0"/>
              <a:t>per </a:t>
            </a:r>
            <a:br>
              <a:rPr lang="en-US" sz="1800" dirty="0" smtClean="0"/>
            </a:br>
            <a:r>
              <a:rPr lang="en-US" sz="1800" dirty="0" err="1" smtClean="0"/>
              <a:t>lumi</a:t>
            </a:r>
            <a:r>
              <a:rPr lang="en-US" sz="1800" dirty="0" smtClean="0"/>
              <a:t> section (23s)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scattered over </a:t>
            </a:r>
            <a:r>
              <a:rPr lang="en-US" sz="1800" dirty="0" smtClean="0"/>
              <a:t>hard disks on </a:t>
            </a:r>
            <a:br>
              <a:rPr lang="en-US" sz="1800" dirty="0" smtClean="0"/>
            </a:br>
            <a:r>
              <a:rPr lang="en-US" sz="1800" dirty="0" smtClean="0"/>
              <a:t>72 BUs</a:t>
            </a:r>
            <a:endParaRPr lang="en-US" sz="1800" dirty="0"/>
          </a:p>
          <a:p>
            <a:pPr lvl="1">
              <a:defRPr/>
            </a:pPr>
            <a:r>
              <a:rPr lang="en-US" sz="1800" dirty="0"/>
              <a:t>To be merged to 1 file per </a:t>
            </a:r>
            <a:br>
              <a:rPr lang="en-US" sz="1800" dirty="0"/>
            </a:br>
            <a:r>
              <a:rPr lang="en-US" sz="1800" dirty="0"/>
              <a:t>stream </a:t>
            </a:r>
            <a:r>
              <a:rPr lang="en-US" sz="1800" dirty="0" smtClean="0"/>
              <a:t>and </a:t>
            </a:r>
            <a:r>
              <a:rPr lang="en-US" sz="1800" dirty="0" err="1" smtClean="0"/>
              <a:t>lumi</a:t>
            </a:r>
            <a:r>
              <a:rPr lang="en-US" sz="1800" dirty="0" smtClean="0"/>
              <a:t> section</a:t>
            </a:r>
            <a:br>
              <a:rPr lang="en-US" sz="1800" dirty="0" smtClean="0"/>
            </a:br>
            <a:r>
              <a:rPr lang="en-US" sz="1800" dirty="0" smtClean="0"/>
              <a:t>in </a:t>
            </a:r>
            <a:r>
              <a:rPr lang="en-US" sz="1800" dirty="0"/>
              <a:t>a central </a:t>
            </a:r>
            <a:r>
              <a:rPr lang="en-US" sz="1800" dirty="0" smtClean="0"/>
              <a:t>place</a:t>
            </a:r>
          </a:p>
          <a:p>
            <a:pPr lvl="1">
              <a:defRPr/>
            </a:pPr>
            <a:endParaRPr lang="en-US" sz="1800" dirty="0"/>
          </a:p>
          <a:p>
            <a:pPr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sz="1800" dirty="0" smtClean="0"/>
              <a:t>Merging is done by a Global File System (</a:t>
            </a:r>
            <a:r>
              <a:rPr lang="en-US" sz="1800" dirty="0" err="1" smtClean="0"/>
              <a:t>Lustre</a:t>
            </a:r>
            <a:r>
              <a:rPr lang="en-US" sz="1800" dirty="0" smtClean="0"/>
              <a:t>)</a:t>
            </a:r>
          </a:p>
          <a:p>
            <a:pPr lvl="1">
              <a:spcAft>
                <a:spcPts val="800"/>
              </a:spcAft>
              <a:defRPr/>
            </a:pPr>
            <a:r>
              <a:rPr lang="en-US" sz="1800" dirty="0" smtClean="0"/>
              <a:t>Micro-merging on FU</a:t>
            </a:r>
          </a:p>
          <a:p>
            <a:pPr lvl="1">
              <a:spcAft>
                <a:spcPts val="800"/>
              </a:spcAft>
              <a:defRPr/>
            </a:pPr>
            <a:r>
              <a:rPr lang="en-US" sz="1800" dirty="0" smtClean="0"/>
              <a:t>Mini-Merging on BU</a:t>
            </a:r>
            <a:endParaRPr lang="en-US" sz="1800" dirty="0"/>
          </a:p>
          <a:p>
            <a:pPr lvl="1">
              <a:spcAft>
                <a:spcPts val="800"/>
              </a:spcAft>
              <a:defRPr/>
            </a:pPr>
            <a:r>
              <a:rPr lang="en-US" sz="1800" dirty="0" smtClean="0"/>
              <a:t>Macro-merging on dedicated merger nodes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1295400"/>
            <a:ext cx="5016366" cy="2717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5867400" y="914400"/>
            <a:ext cx="2286000" cy="1905000"/>
          </a:xfrm>
          <a:prstGeom prst="rect">
            <a:avLst/>
          </a:prstGeom>
          <a:solidFill>
            <a:srgbClr val="C1C7FF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0" y="914400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Lustre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382000" y="1371600"/>
            <a:ext cx="304800" cy="16192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721389" y="1447800"/>
            <a:ext cx="498811" cy="41549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DQM</a:t>
            </a:r>
          </a:p>
          <a:p>
            <a:pPr algn="l"/>
            <a:r>
              <a:rPr lang="en-US" sz="1050" dirty="0" smtClean="0"/>
              <a:t>BU</a:t>
            </a:r>
            <a:endParaRPr lang="en-US" sz="1050" dirty="0"/>
          </a:p>
        </p:txBody>
      </p:sp>
      <p:sp>
        <p:nvSpPr>
          <p:cNvPr id="15" name="Title 1"/>
          <p:cNvSpPr txBox="1">
            <a:spLocks/>
          </p:cNvSpPr>
          <p:nvPr/>
        </p:nvSpPr>
        <p:spPr bwMode="auto">
          <a:xfrm>
            <a:off x="6096000" y="2286000"/>
            <a:ext cx="1981200" cy="43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pPr marL="985838" indent="-985838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~ 4.5 GB/s write</a:t>
            </a:r>
          </a:p>
          <a:p>
            <a:pPr marL="985838" indent="-985838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+ ~ 4.5 GB/s read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448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DAQ shifts take place at the </a:t>
            </a:r>
            <a:br>
              <a:rPr lang="en-US" sz="2400" dirty="0" smtClean="0"/>
            </a:br>
            <a:r>
              <a:rPr lang="en-US" sz="2400" dirty="0" smtClean="0"/>
              <a:t>CMS Control Room at Point 5 </a:t>
            </a:r>
            <a:br>
              <a:rPr lang="en-US" sz="2400" dirty="0" smtClean="0"/>
            </a:br>
            <a:r>
              <a:rPr lang="en-US" sz="2400" dirty="0" smtClean="0"/>
              <a:t>of the LHC in </a:t>
            </a:r>
            <a:r>
              <a:rPr lang="en-US" sz="2400" dirty="0" err="1" smtClean="0"/>
              <a:t>Cessy</a:t>
            </a:r>
            <a:r>
              <a:rPr lang="en-US" sz="2400" dirty="0" smtClean="0"/>
              <a:t>, France</a:t>
            </a:r>
          </a:p>
          <a:p>
            <a:endParaRPr lang="en-US" sz="2400" dirty="0" smtClean="0"/>
          </a:p>
          <a:p>
            <a:r>
              <a:rPr lang="en-US" sz="2400" dirty="0" smtClean="0"/>
              <a:t>Three shifts: 7-15, 15-23, 23-7</a:t>
            </a:r>
          </a:p>
          <a:p>
            <a:endParaRPr lang="en-US" sz="2400" dirty="0"/>
          </a:p>
          <a:p>
            <a:r>
              <a:rPr lang="en-US" sz="2400" dirty="0" smtClean="0"/>
              <a:t>Five shifters </a:t>
            </a:r>
          </a:p>
          <a:p>
            <a:pPr lvl="1"/>
            <a:r>
              <a:rPr lang="en-US" sz="2000" dirty="0" smtClean="0"/>
              <a:t>Shift leader: manage operations in line with daily plan, monitor data taking,  communicate with LHC, safety</a:t>
            </a:r>
          </a:p>
          <a:p>
            <a:pPr lvl="1"/>
            <a:r>
              <a:rPr lang="en-US" sz="2000" dirty="0" smtClean="0"/>
              <a:t>DCS shifter: slow control, access, safety</a:t>
            </a:r>
          </a:p>
          <a:p>
            <a:pPr lvl="1"/>
            <a:r>
              <a:rPr lang="en-US" sz="2000" dirty="0" smtClean="0"/>
              <a:t>DAQ shifter: control, monitor &amp; troubleshoot data taking</a:t>
            </a:r>
          </a:p>
          <a:p>
            <a:pPr lvl="1"/>
            <a:r>
              <a:rPr lang="en-US" sz="2000" dirty="0" smtClean="0"/>
              <a:t>Trigger shifter: monitoring of the L1 trigger</a:t>
            </a:r>
          </a:p>
          <a:p>
            <a:pPr lvl="1"/>
            <a:r>
              <a:rPr lang="en-US" sz="2000" dirty="0" smtClean="0"/>
              <a:t>DQM shifter: monitoring of data quality</a:t>
            </a:r>
          </a:p>
          <a:p>
            <a:pPr marL="457200" lvl="1" indent="0">
              <a:buNone/>
            </a:pPr>
            <a:r>
              <a:rPr lang="en-US" sz="2000" dirty="0" smtClean="0"/>
              <a:t>(the latter three shifts may get cancelled under certain circumstances)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685800"/>
            <a:ext cx="3720618" cy="339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34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Mini-Merge step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2590800" y="1143000"/>
            <a:ext cx="2133600" cy="4419600"/>
          </a:xfrm>
          <a:prstGeom prst="rect">
            <a:avLst/>
          </a:prstGeom>
          <a:gradFill flip="none" rotWithShape="1">
            <a:gsLst>
              <a:gs pos="49000">
                <a:srgbClr val="FFFFFF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2362200" y="4191000"/>
            <a:ext cx="6172200" cy="304800"/>
          </a:xfrm>
          <a:prstGeom prst="rect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133600" y="1219200"/>
            <a:ext cx="838200" cy="838200"/>
          </a:xfrm>
          <a:prstGeom prst="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BU1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276600" y="1219200"/>
            <a:ext cx="838200" cy="838200"/>
          </a:xfrm>
          <a:prstGeom prst="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BU2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7086600" y="1219200"/>
            <a:ext cx="838200" cy="838200"/>
          </a:xfrm>
          <a:prstGeom prst="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BU64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latin typeface="Arial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362200" y="4191000"/>
            <a:ext cx="914400" cy="304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276600" y="4191000"/>
            <a:ext cx="914400" cy="304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620000" y="4191000"/>
            <a:ext cx="914400" cy="304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791200" y="3886200"/>
            <a:ext cx="914400" cy="838200"/>
          </a:xfrm>
          <a:prstGeom prst="rect">
            <a:avLst/>
          </a:prstGeom>
          <a:gradFill flip="none" rotWithShape="1">
            <a:gsLst>
              <a:gs pos="55000">
                <a:schemeClr val="bg1"/>
              </a:gs>
              <a:gs pos="100000">
                <a:schemeClr val="bg1">
                  <a:alpha val="7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 flipH="1">
            <a:off x="4953000" y="3962400"/>
            <a:ext cx="914400" cy="838200"/>
          </a:xfrm>
          <a:prstGeom prst="rect">
            <a:avLst/>
          </a:prstGeom>
          <a:gradFill flip="none" rotWithShape="1">
            <a:gsLst>
              <a:gs pos="55000">
                <a:schemeClr val="bg1"/>
              </a:gs>
              <a:gs pos="100000">
                <a:schemeClr val="bg1">
                  <a:alpha val="7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15" name="Straight Arrow Connector 14"/>
          <p:cNvCxnSpPr>
            <a:endCxn id="10" idx="0"/>
          </p:cNvCxnSpPr>
          <p:nvPr/>
        </p:nvCxnSpPr>
        <p:spPr bwMode="auto">
          <a:xfrm>
            <a:off x="3657600" y="1828800"/>
            <a:ext cx="76200" cy="2362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>
            <a:endCxn id="9" idx="0"/>
          </p:cNvCxnSpPr>
          <p:nvPr/>
        </p:nvCxnSpPr>
        <p:spPr bwMode="auto">
          <a:xfrm>
            <a:off x="2819400" y="1905000"/>
            <a:ext cx="0" cy="2286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7696200" y="1828800"/>
            <a:ext cx="228600" cy="2362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2362200" y="4495800"/>
            <a:ext cx="4418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output file in the cluster file system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 bwMode="auto">
          <a:xfrm>
            <a:off x="457200" y="2438400"/>
            <a:ext cx="381000" cy="152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914400" y="2590800"/>
            <a:ext cx="381000" cy="152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1447800" y="2438400"/>
            <a:ext cx="381000" cy="1524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2885182"/>
            <a:ext cx="147338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One file per </a:t>
            </a:r>
            <a:br>
              <a:rPr lang="en-US" sz="1600" dirty="0" smtClean="0"/>
            </a:br>
            <a:r>
              <a:rPr lang="en-US" sz="1600" dirty="0" smtClean="0"/>
              <a:t>event filter PC</a:t>
            </a:r>
            <a:br>
              <a:rPr lang="en-US" sz="1600" dirty="0" smtClean="0"/>
            </a:br>
            <a:r>
              <a:rPr lang="en-US" sz="1600" dirty="0" smtClean="0"/>
              <a:t>on hard disk</a:t>
            </a:r>
            <a:br>
              <a:rPr lang="en-US" sz="1600" dirty="0" smtClean="0"/>
            </a:br>
            <a:r>
              <a:rPr lang="en-US" sz="1600" dirty="0" smtClean="0"/>
              <a:t>of Builder Unit </a:t>
            </a:r>
            <a:endParaRPr lang="en-US" sz="1600" dirty="0"/>
          </a:p>
        </p:txBody>
      </p:sp>
      <p:sp>
        <p:nvSpPr>
          <p:cNvPr id="24" name="Can 23"/>
          <p:cNvSpPr/>
          <p:nvPr/>
        </p:nvSpPr>
        <p:spPr bwMode="auto">
          <a:xfrm>
            <a:off x="381000" y="2209800"/>
            <a:ext cx="1905000" cy="609600"/>
          </a:xfrm>
          <a:prstGeom prst="can">
            <a:avLst/>
          </a:prstGeom>
          <a:solidFill>
            <a:srgbClr val="008000">
              <a:alpha val="48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V="1">
            <a:off x="762000" y="1905000"/>
            <a:ext cx="160020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flipV="1">
            <a:off x="1066800" y="1905000"/>
            <a:ext cx="152400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5257800" y="12954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2286000" y="1524000"/>
            <a:ext cx="609600" cy="3048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merger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77137" y="2768024"/>
            <a:ext cx="10374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2 TB </a:t>
            </a:r>
            <a:br>
              <a:rPr lang="en-US" sz="1600" dirty="0" smtClean="0"/>
            </a:br>
            <a:r>
              <a:rPr lang="en-US" sz="1600" dirty="0" smtClean="0"/>
              <a:t>hard disk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 flipV="1">
            <a:off x="1676400" y="1905000"/>
            <a:ext cx="106680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838200" y="5105400"/>
            <a:ext cx="7572375" cy="14478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sz="1800" b="1" dirty="0" smtClean="0">
                <a:solidFill>
                  <a:srgbClr val="FF0000"/>
                </a:solidFill>
              </a:rPr>
              <a:t>Mini-Merge</a:t>
            </a:r>
            <a:r>
              <a:rPr lang="en-US" sz="1800" dirty="0" smtClean="0"/>
              <a:t> step</a:t>
            </a:r>
          </a:p>
          <a:p>
            <a:pPr lvl="1">
              <a:defRPr/>
            </a:pPr>
            <a:r>
              <a:rPr lang="en-US" sz="1800" dirty="0" smtClean="0"/>
              <a:t>Merger </a:t>
            </a:r>
            <a:r>
              <a:rPr lang="en-US" sz="1800" dirty="0"/>
              <a:t>process on BU reads data from all FUs in </a:t>
            </a:r>
            <a:r>
              <a:rPr lang="en-US" sz="1800" dirty="0" smtClean="0"/>
              <a:t>the appliance</a:t>
            </a:r>
            <a:endParaRPr lang="en-US" sz="1800" dirty="0"/>
          </a:p>
          <a:p>
            <a:pPr lvl="1">
              <a:defRPr/>
            </a:pPr>
            <a:r>
              <a:rPr lang="en-US" sz="1800" dirty="0"/>
              <a:t>Data are written directly from the BUs to a</a:t>
            </a:r>
            <a:r>
              <a:rPr lang="en-US" sz="1800" dirty="0" smtClean="0"/>
              <a:t> </a:t>
            </a:r>
            <a:r>
              <a:rPr lang="en-US" sz="1800" dirty="0"/>
              <a:t>single output </a:t>
            </a:r>
            <a:r>
              <a:rPr lang="en-US" sz="1800" dirty="0" smtClean="0"/>
              <a:t>file per stream  in </a:t>
            </a:r>
            <a:r>
              <a:rPr lang="en-US" sz="1800" dirty="0"/>
              <a:t>the global file </a:t>
            </a:r>
            <a:r>
              <a:rPr lang="en-US" sz="1800" dirty="0" smtClean="0"/>
              <a:t>system </a:t>
            </a:r>
          </a:p>
          <a:p>
            <a:pPr lvl="2">
              <a:defRPr/>
            </a:pPr>
            <a:r>
              <a:rPr lang="en-US" sz="1400" dirty="0" smtClean="0"/>
              <a:t>Exception: DQM streams: One file per BU in the global file system</a:t>
            </a:r>
            <a:endParaRPr lang="en-US" sz="1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030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Macro-Merge step and Transfer System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2590800" y="1143000"/>
            <a:ext cx="2133600" cy="4419600"/>
          </a:xfrm>
          <a:prstGeom prst="rect">
            <a:avLst/>
          </a:prstGeom>
          <a:gradFill flip="none" rotWithShape="1">
            <a:gsLst>
              <a:gs pos="49000">
                <a:srgbClr val="FFFFFF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3" name="Content Placeholder 2"/>
          <p:cNvSpPr>
            <a:spLocks noGrp="1"/>
          </p:cNvSpPr>
          <p:nvPr>
            <p:ph idx="1"/>
          </p:nvPr>
        </p:nvSpPr>
        <p:spPr>
          <a:xfrm>
            <a:off x="381000" y="3657600"/>
            <a:ext cx="8077200" cy="144780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Aft>
                <a:spcPts val="800"/>
              </a:spcAft>
              <a:defRPr/>
            </a:pPr>
            <a:r>
              <a:rPr lang="en-US" sz="1800" b="1" dirty="0" smtClean="0">
                <a:solidFill>
                  <a:srgbClr val="FF0000"/>
                </a:solidFill>
              </a:rPr>
              <a:t>Macro-Merge</a:t>
            </a:r>
            <a:r>
              <a:rPr lang="en-US" sz="1800" dirty="0" smtClean="0"/>
              <a:t> step</a:t>
            </a:r>
          </a:p>
          <a:p>
            <a:pPr lvl="1">
              <a:defRPr/>
            </a:pPr>
            <a:r>
              <a:rPr lang="en-US" sz="1800" dirty="0" smtClean="0"/>
              <a:t>Single output file in </a:t>
            </a:r>
            <a:r>
              <a:rPr lang="en-US" sz="1800" dirty="0" err="1" smtClean="0"/>
              <a:t>Lustre</a:t>
            </a:r>
            <a:r>
              <a:rPr lang="en-US" sz="1800" dirty="0" smtClean="0"/>
              <a:t> is checked and resized </a:t>
            </a:r>
          </a:p>
          <a:p>
            <a:pPr lvl="1">
              <a:defRPr/>
            </a:pPr>
            <a:r>
              <a:rPr lang="en-US" sz="1800" dirty="0" smtClean="0"/>
              <a:t>Exception: DQM streams</a:t>
            </a:r>
          </a:p>
          <a:p>
            <a:pPr lvl="2">
              <a:defRPr/>
            </a:pPr>
            <a:r>
              <a:rPr lang="en-US" sz="1600" dirty="0" smtClean="0"/>
              <a:t>Output files per BU are read from </a:t>
            </a:r>
            <a:r>
              <a:rPr lang="en-US" sz="1600" dirty="0" err="1" smtClean="0"/>
              <a:t>Lustre</a:t>
            </a:r>
            <a:r>
              <a:rPr lang="en-US" sz="1600" dirty="0" smtClean="0"/>
              <a:t> and written to single output</a:t>
            </a:r>
          </a:p>
          <a:p>
            <a:pPr lvl="3">
              <a:defRPr/>
            </a:pPr>
            <a:r>
              <a:rPr lang="en-US" sz="1400" dirty="0" smtClean="0"/>
              <a:t>Cut on size (2 GB) and timeout of 15s to ensure DQM data gets to DQM in time</a:t>
            </a:r>
          </a:p>
          <a:p>
            <a:pPr lvl="2">
              <a:defRPr/>
            </a:pPr>
            <a:r>
              <a:rPr lang="en-US" sz="1600" dirty="0" smtClean="0"/>
              <a:t>Histograms are added</a:t>
            </a:r>
          </a:p>
          <a:p>
            <a:pPr lvl="2">
              <a:defRPr/>
            </a:pPr>
            <a:endParaRPr lang="en-US" sz="12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US" sz="1800" dirty="0" smtClean="0"/>
              <a:t>Transfer </a:t>
            </a:r>
          </a:p>
          <a:p>
            <a:pPr lvl="1">
              <a:defRPr/>
            </a:pPr>
            <a:r>
              <a:rPr lang="en-US" sz="1800" dirty="0" smtClean="0"/>
              <a:t>Merged data are then transferred from </a:t>
            </a:r>
            <a:r>
              <a:rPr lang="en-US" sz="1800" dirty="0" err="1" smtClean="0"/>
              <a:t>Lustre</a:t>
            </a:r>
            <a:r>
              <a:rPr lang="en-US" sz="1800" dirty="0" smtClean="0"/>
              <a:t> to Tier 0 or to consumers </a:t>
            </a:r>
            <a:br>
              <a:rPr lang="en-US" sz="1800" dirty="0" smtClean="0"/>
            </a:br>
            <a:r>
              <a:rPr lang="en-US" sz="1800" dirty="0" smtClean="0"/>
              <a:t>(e.g. DQM/Event Display) at pt.5</a:t>
            </a:r>
            <a:endParaRPr lang="en-US" sz="18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1295400"/>
            <a:ext cx="5016366" cy="2717800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 bwMode="auto">
          <a:xfrm>
            <a:off x="5867400" y="914400"/>
            <a:ext cx="2286000" cy="1905000"/>
          </a:xfrm>
          <a:prstGeom prst="rect">
            <a:avLst/>
          </a:prstGeom>
          <a:solidFill>
            <a:srgbClr val="C1C7FF">
              <a:alpha val="5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96000" y="914400"/>
            <a:ext cx="82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Lustre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 bwMode="auto">
          <a:xfrm>
            <a:off x="8382000" y="1371600"/>
            <a:ext cx="304800" cy="16192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21389" y="1447800"/>
            <a:ext cx="498811" cy="41549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050" dirty="0" smtClean="0"/>
              <a:t>DQM</a:t>
            </a:r>
          </a:p>
          <a:p>
            <a:pPr algn="l"/>
            <a:r>
              <a:rPr lang="en-US" sz="1050" dirty="0" smtClean="0"/>
              <a:t>BU</a:t>
            </a:r>
            <a:endParaRPr lang="en-US" sz="1050" dirty="0"/>
          </a:p>
        </p:txBody>
      </p:sp>
      <p:sp>
        <p:nvSpPr>
          <p:cNvPr id="27" name="Title 1"/>
          <p:cNvSpPr txBox="1">
            <a:spLocks/>
          </p:cNvSpPr>
          <p:nvPr/>
        </p:nvSpPr>
        <p:spPr bwMode="auto">
          <a:xfrm>
            <a:off x="6096000" y="2286000"/>
            <a:ext cx="1981200" cy="435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pPr marL="985838" indent="-985838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~ 4.5 GB/s write</a:t>
            </a:r>
          </a:p>
          <a:p>
            <a:pPr marL="985838" indent="-985838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+ ~ 4.5 GB/s read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14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0"/>
            <a:ext cx="8670424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05600" y="3200400"/>
            <a:ext cx="1733047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fat tree: can route 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to other switches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24272" y="4213086"/>
            <a:ext cx="2257128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Core Event Builder: 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56 Gb/s FDR Infiniband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4600" y="4325779"/>
            <a:ext cx="1752600" cy="246221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    Clos network   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2403157"/>
            <a:ext cx="1752600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10 Gb/s TCP/IP links from FPGA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00" y="955357"/>
            <a:ext cx="2057400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Optical readout link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SLINK express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28122" y="5034915"/>
            <a:ext cx="1197644" cy="984885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Event Filter</a:t>
            </a:r>
          </a:p>
          <a:p>
            <a:pPr algn="l"/>
            <a:r>
              <a:rPr lang="en-US" sz="1600" b="1" dirty="0">
                <a:solidFill>
                  <a:srgbClr val="000090"/>
                </a:solidFill>
              </a:rPr>
              <a:t>a</a:t>
            </a:r>
            <a:r>
              <a:rPr lang="en-US" sz="1600" b="1" dirty="0" smtClean="0">
                <a:solidFill>
                  <a:srgbClr val="000090"/>
                </a:solidFill>
              </a:rPr>
              <a:t>ttached by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1/10/40 Gb/s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Ethernet 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2200" y="5638800"/>
            <a:ext cx="1824618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Storage:</a:t>
            </a:r>
          </a:p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Cluster file syste</a:t>
            </a:r>
            <a:r>
              <a:rPr lang="en-US" sz="1600" b="1" dirty="0">
                <a:solidFill>
                  <a:srgbClr val="000090"/>
                </a:solidFill>
              </a:rPr>
              <a:t>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71600" y="914400"/>
            <a:ext cx="2057400" cy="492443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Legacy readout link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SLINK-64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67000" y="1600200"/>
            <a:ext cx="4038600" cy="246221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Frontend Readout Optical Links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95400" y="2971800"/>
            <a:ext cx="2041124" cy="738664"/>
          </a:xfrm>
          <a:prstGeom prst="rect">
            <a:avLst/>
          </a:prstGeom>
          <a:solidFill>
            <a:srgbClr val="FFFFFF">
              <a:alpha val="72000"/>
            </a:srgbClr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90"/>
                </a:solidFill>
              </a:rPr>
              <a:t>Data Concentrator: 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Individual 10/40 Gb/s </a:t>
            </a:r>
            <a:br>
              <a:rPr lang="en-US" sz="1600" b="1" dirty="0" smtClean="0">
                <a:solidFill>
                  <a:srgbClr val="000090"/>
                </a:solidFill>
              </a:rPr>
            </a:br>
            <a:r>
              <a:rPr lang="en-US" sz="1600" b="1" dirty="0" smtClean="0">
                <a:solidFill>
                  <a:srgbClr val="000090"/>
                </a:solidFill>
              </a:rPr>
              <a:t>Ethernet switches</a:t>
            </a:r>
            <a:endParaRPr lang="en-US" sz="16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6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control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10200"/>
          </a:xfrm>
        </p:spPr>
        <p:txBody>
          <a:bodyPr/>
          <a:lstStyle/>
          <a:p>
            <a:r>
              <a:rPr lang="en-US" sz="2400" dirty="0" smtClean="0"/>
              <a:t>The entire DAQ from detector to storage is loss-less</a:t>
            </a:r>
          </a:p>
          <a:p>
            <a:r>
              <a:rPr lang="en-US" sz="2400" dirty="0" smtClean="0"/>
              <a:t>If </a:t>
            </a:r>
            <a:r>
              <a:rPr lang="en-US" sz="2400" dirty="0" err="1" smtClean="0"/>
              <a:t>cDAQ</a:t>
            </a:r>
            <a:r>
              <a:rPr lang="en-US" sz="2400" dirty="0" smtClean="0"/>
              <a:t> cannot handle the data throughput, </a:t>
            </a:r>
            <a:r>
              <a:rPr lang="en-US" sz="2400" dirty="0" smtClean="0">
                <a:solidFill>
                  <a:srgbClr val="0080FF"/>
                </a:solidFill>
              </a:rPr>
              <a:t>back-pressure </a:t>
            </a:r>
            <a:r>
              <a:rPr lang="en-US" sz="2400" dirty="0" smtClean="0"/>
              <a:t>is propagated all the way back to the FED</a:t>
            </a:r>
          </a:p>
          <a:p>
            <a:pPr lvl="1"/>
            <a:r>
              <a:rPr lang="en-US" sz="2000" dirty="0" smtClean="0"/>
              <a:t>Bandwidth limitation in any part of CDAQ</a:t>
            </a:r>
          </a:p>
          <a:p>
            <a:pPr lvl="1"/>
            <a:r>
              <a:rPr lang="en-US" sz="2000" dirty="0" smtClean="0"/>
              <a:t>CPU limitation in the filter farm</a:t>
            </a:r>
          </a:p>
          <a:p>
            <a:pPr lvl="1"/>
            <a:r>
              <a:rPr lang="en-US" sz="2000" dirty="0" smtClean="0"/>
              <a:t>A failure / crash</a:t>
            </a:r>
          </a:p>
          <a:p>
            <a:r>
              <a:rPr lang="en-US" sz="2400" dirty="0" smtClean="0"/>
              <a:t>Buffers in the FED may fill up</a:t>
            </a:r>
          </a:p>
          <a:p>
            <a:pPr lvl="1"/>
            <a:r>
              <a:rPr lang="en-US" sz="2000" dirty="0" smtClean="0"/>
              <a:t>If too much data is coming from the detector</a:t>
            </a:r>
          </a:p>
          <a:p>
            <a:pPr lvl="2"/>
            <a:r>
              <a:rPr lang="en-US" sz="1800" dirty="0" smtClean="0"/>
              <a:t>Backgrounds, noise, high trigger rate, wrong settings</a:t>
            </a:r>
          </a:p>
          <a:p>
            <a:pPr lvl="1"/>
            <a:r>
              <a:rPr lang="en-US" sz="2000" dirty="0" smtClean="0"/>
              <a:t>Or if the FED is back-pressured by CDAQ</a:t>
            </a:r>
          </a:p>
          <a:p>
            <a:r>
              <a:rPr lang="en-US" sz="2400" dirty="0" smtClean="0"/>
              <a:t>In this case the FED throttles the trigger</a:t>
            </a:r>
          </a:p>
          <a:p>
            <a:pPr lvl="1"/>
            <a:r>
              <a:rPr lang="en-US" sz="2000" dirty="0" smtClean="0"/>
              <a:t>Through the Trigger Throttling System (TTS)</a:t>
            </a:r>
            <a:br>
              <a:rPr lang="en-US" sz="2000" dirty="0" smtClean="0"/>
            </a:br>
            <a:r>
              <a:rPr lang="en-US" sz="2000" dirty="0" smtClean="0"/>
              <a:t>A tree of Fast Merging Modules (FMMs)</a:t>
            </a:r>
          </a:p>
          <a:p>
            <a:pPr marL="457200" lvl="1" indent="0"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01596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229600" cy="533400"/>
          </a:xfrm>
        </p:spPr>
        <p:txBody>
          <a:bodyPr/>
          <a:lstStyle/>
          <a:p>
            <a:r>
              <a:rPr lang="en-US" sz="2800" dirty="0" smtClean="0"/>
              <a:t>Trigger, TCDS + flow control</a:t>
            </a:r>
            <a:endParaRPr lang="en-US" sz="280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6144" t="-4504" r="-10580" b="-87383"/>
          <a:stretch/>
        </p:blipFill>
        <p:spPr>
          <a:xfrm>
            <a:off x="914400" y="762000"/>
            <a:ext cx="8686800" cy="5334000"/>
          </a:xfrm>
        </p:spPr>
      </p:pic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228600" y="3429000"/>
            <a:ext cx="8686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8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¨"/>
              <a:defRPr sz="24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0"/>
              <a:buChar char="n"/>
              <a:defRPr sz="20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¨"/>
              <a:defRPr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9pPr>
          </a:lstStyle>
          <a:p>
            <a:r>
              <a:rPr lang="en-US" sz="2000" dirty="0" smtClean="0"/>
              <a:t>Each FED sends a TTS signal</a:t>
            </a:r>
          </a:p>
          <a:p>
            <a:pPr marL="742950" lvl="2" indent="-342900">
              <a:buSzPct val="75000"/>
            </a:pPr>
            <a:r>
              <a:rPr lang="en-US" sz="1800" dirty="0"/>
              <a:t>Possible </a:t>
            </a:r>
            <a:r>
              <a:rPr lang="en-US" sz="1800" dirty="0" err="1"/>
              <a:t>sTTS</a:t>
            </a:r>
            <a:r>
              <a:rPr lang="en-US" sz="1800" dirty="0"/>
              <a:t> signals: Busy, Warning, </a:t>
            </a:r>
            <a:r>
              <a:rPr lang="en-US" sz="1800" dirty="0" err="1" smtClean="0"/>
              <a:t>OutOfSync</a:t>
            </a:r>
            <a:r>
              <a:rPr lang="en-US" sz="1800" dirty="0" smtClean="0"/>
              <a:t>, </a:t>
            </a:r>
            <a:r>
              <a:rPr lang="en-US" sz="1800" dirty="0"/>
              <a:t>Error, Disconnected, </a:t>
            </a:r>
            <a:r>
              <a:rPr lang="en-US" sz="1800" dirty="0" smtClean="0"/>
              <a:t>Ready</a:t>
            </a:r>
            <a:endParaRPr lang="en-US" sz="2000" dirty="0" smtClean="0"/>
          </a:p>
          <a:p>
            <a:r>
              <a:rPr lang="en-US" sz="2000" dirty="0" smtClean="0"/>
              <a:t>FEDs are grouped into partitions</a:t>
            </a:r>
          </a:p>
          <a:p>
            <a:r>
              <a:rPr lang="en-US" sz="2000" dirty="0" smtClean="0"/>
              <a:t>FMMs (Fast Merging Modules) merge </a:t>
            </a:r>
            <a:r>
              <a:rPr lang="en-US" sz="2000" dirty="0" err="1" smtClean="0"/>
              <a:t>sTTS</a:t>
            </a:r>
            <a:r>
              <a:rPr lang="en-US" sz="2000" dirty="0" smtClean="0"/>
              <a:t> signals from FEDs in each partition</a:t>
            </a:r>
          </a:p>
          <a:p>
            <a:r>
              <a:rPr lang="en-US" sz="2000" dirty="0" smtClean="0"/>
              <a:t>Merged signals sent to TCDS (Trigger Control and Distribution System) which reacts according to the signal</a:t>
            </a:r>
          </a:p>
          <a:p>
            <a:pPr lvl="1"/>
            <a:r>
              <a:rPr lang="en-US" sz="1600" dirty="0" smtClean="0"/>
              <a:t>i.e. blocks triggers from Global Trigger for all states except Ready</a:t>
            </a:r>
          </a:p>
          <a:p>
            <a:r>
              <a:rPr lang="en-US" sz="2000" dirty="0" smtClean="0"/>
              <a:t>Special cases of TTS signals that are only seen by TCDS (not by the FMMs):</a:t>
            </a:r>
          </a:p>
          <a:p>
            <a:pPr lvl="1"/>
            <a:r>
              <a:rPr lang="en-US" sz="1600" dirty="0" smtClean="0"/>
              <a:t>For tracker partitions also the emulated APV state is an input to the partition controller</a:t>
            </a:r>
          </a:p>
          <a:p>
            <a:pPr lvl="1"/>
            <a:r>
              <a:rPr lang="en-US" sz="1600" dirty="0" smtClean="0"/>
              <a:t>New </a:t>
            </a:r>
            <a:r>
              <a:rPr lang="en-US" sz="1600" dirty="0" err="1" smtClean="0"/>
              <a:t>uTCA</a:t>
            </a:r>
            <a:r>
              <a:rPr lang="en-US" sz="1600" dirty="0" smtClean="0"/>
              <a:t> FEDs send their TTS status through the TTC Partition Interface to TCDS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403236" y="914400"/>
            <a:ext cx="7620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TCDS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046259" y="1414380"/>
            <a:ext cx="533400" cy="6096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52400" y="914400"/>
            <a:ext cx="762000" cy="457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Global</a:t>
            </a:r>
            <a:b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</a:b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Trigger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9" name="Straight Arrow Connector 8"/>
          <p:cNvCxnSpPr>
            <a:endCxn id="4" idx="1"/>
          </p:cNvCxnSpPr>
          <p:nvPr/>
        </p:nvCxnSpPr>
        <p:spPr bwMode="auto">
          <a:xfrm>
            <a:off x="914400" y="1143000"/>
            <a:ext cx="48883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2196872" y="1196920"/>
            <a:ext cx="89128" cy="533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1371600"/>
            <a:ext cx="6706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dirty="0" smtClean="0">
                <a:solidFill>
                  <a:srgbClr val="FF0000"/>
                </a:solidFill>
              </a:rPr>
              <a:t>Physics </a:t>
            </a:r>
            <a:br>
              <a:rPr lang="en-US" sz="1050" dirty="0" smtClean="0">
                <a:solidFill>
                  <a:srgbClr val="FF0000"/>
                </a:solidFill>
              </a:rPr>
            </a:br>
            <a:r>
              <a:rPr lang="en-US" sz="1050" dirty="0" smtClean="0">
                <a:solidFill>
                  <a:srgbClr val="FF0000"/>
                </a:solidFill>
              </a:rPr>
              <a:t>triggers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59880" y="1318736"/>
            <a:ext cx="88988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dirty="0" smtClean="0">
                <a:solidFill>
                  <a:srgbClr val="FF0000"/>
                </a:solidFill>
              </a:rPr>
              <a:t>Physics</a:t>
            </a:r>
          </a:p>
          <a:p>
            <a:pPr algn="l"/>
            <a:r>
              <a:rPr lang="en-US" sz="1050" dirty="0" smtClean="0">
                <a:solidFill>
                  <a:srgbClr val="FF0000"/>
                </a:solidFill>
              </a:rPr>
              <a:t>+calibration</a:t>
            </a:r>
            <a:br>
              <a:rPr lang="en-US" sz="1050" dirty="0" smtClean="0">
                <a:solidFill>
                  <a:srgbClr val="FF0000"/>
                </a:solidFill>
              </a:rPr>
            </a:br>
            <a:r>
              <a:rPr lang="en-US" sz="1050" dirty="0" smtClean="0">
                <a:solidFill>
                  <a:srgbClr val="FF0000"/>
                </a:solidFill>
              </a:rPr>
              <a:t>+random </a:t>
            </a:r>
            <a:br>
              <a:rPr lang="en-US" sz="1050" dirty="0" smtClean="0">
                <a:solidFill>
                  <a:srgbClr val="FF0000"/>
                </a:solidFill>
              </a:rPr>
            </a:br>
            <a:r>
              <a:rPr lang="en-US" sz="1050" dirty="0" smtClean="0">
                <a:solidFill>
                  <a:srgbClr val="FF0000"/>
                </a:solidFill>
              </a:rPr>
              <a:t>triggers</a:t>
            </a:r>
            <a:endParaRPr lang="en-US" sz="105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3505200" y="1828800"/>
            <a:ext cx="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3479282" y="1841758"/>
            <a:ext cx="73349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 smtClean="0">
                <a:solidFill>
                  <a:srgbClr val="660066"/>
                </a:solidFill>
              </a:rPr>
              <a:t>DAQ</a:t>
            </a:r>
          </a:p>
          <a:p>
            <a:pPr algn="l"/>
            <a:r>
              <a:rPr lang="en-US" sz="1100" dirty="0">
                <a:solidFill>
                  <a:srgbClr val="660066"/>
                </a:solidFill>
              </a:rPr>
              <a:t>b</a:t>
            </a:r>
            <a:r>
              <a:rPr lang="en-US" sz="1100" dirty="0" smtClean="0">
                <a:solidFill>
                  <a:srgbClr val="660066"/>
                </a:solidFill>
              </a:rPr>
              <a:t>ack-</a:t>
            </a:r>
            <a:br>
              <a:rPr lang="en-US" sz="1100" dirty="0" smtClean="0">
                <a:solidFill>
                  <a:srgbClr val="660066"/>
                </a:solidFill>
              </a:rPr>
            </a:br>
            <a:r>
              <a:rPr lang="en-US" sz="1100" dirty="0" smtClean="0">
                <a:solidFill>
                  <a:srgbClr val="660066"/>
                </a:solidFill>
              </a:rPr>
              <a:t>pressure</a:t>
            </a:r>
            <a:endParaRPr lang="en-US" sz="1100" dirty="0">
              <a:solidFill>
                <a:srgbClr val="66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2057400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>
                <a:solidFill>
                  <a:srgbClr val="008000"/>
                </a:solidFill>
              </a:rPr>
              <a:t>FRL/</a:t>
            </a:r>
            <a:br>
              <a:rPr lang="en-US" sz="1200" dirty="0" smtClean="0">
                <a:solidFill>
                  <a:srgbClr val="008000"/>
                </a:solidFill>
              </a:rPr>
            </a:br>
            <a:r>
              <a:rPr lang="en-US" sz="1200" dirty="0" smtClean="0">
                <a:solidFill>
                  <a:srgbClr val="008000"/>
                </a:solidFill>
              </a:rPr>
              <a:t>FEROL</a:t>
            </a:r>
            <a:endParaRPr lang="en-US" sz="12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87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29600" cy="533400"/>
          </a:xfrm>
        </p:spPr>
        <p:txBody>
          <a:bodyPr/>
          <a:lstStyle/>
          <a:p>
            <a:pPr marL="0" indent="0" algn="ctr"/>
            <a:r>
              <a:rPr lang="en-US" dirty="0" smtClean="0"/>
              <a:t>Software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65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ube 199"/>
          <p:cNvSpPr>
            <a:spLocks noChangeArrowheads="1"/>
          </p:cNvSpPr>
          <p:nvPr/>
        </p:nvSpPr>
        <p:spPr bwMode="auto">
          <a:xfrm>
            <a:off x="4392613" y="53927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292" name="Cube 200"/>
          <p:cNvSpPr>
            <a:spLocks noChangeArrowheads="1"/>
          </p:cNvSpPr>
          <p:nvPr/>
        </p:nvSpPr>
        <p:spPr bwMode="auto">
          <a:xfrm>
            <a:off x="4575175" y="53927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293" name="Cube 14"/>
          <p:cNvSpPr>
            <a:spLocks noChangeArrowheads="1"/>
          </p:cNvSpPr>
          <p:nvPr/>
        </p:nvSpPr>
        <p:spPr bwMode="auto">
          <a:xfrm>
            <a:off x="2755900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294" name="Cube 16"/>
          <p:cNvSpPr>
            <a:spLocks noChangeArrowheads="1"/>
          </p:cNvSpPr>
          <p:nvPr/>
        </p:nvSpPr>
        <p:spPr bwMode="auto">
          <a:xfrm>
            <a:off x="2695575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295" name="Cube 17"/>
          <p:cNvSpPr>
            <a:spLocks noChangeArrowheads="1"/>
          </p:cNvSpPr>
          <p:nvPr/>
        </p:nvSpPr>
        <p:spPr bwMode="auto">
          <a:xfrm>
            <a:off x="2633663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296" name="Cube 19"/>
          <p:cNvSpPr>
            <a:spLocks noChangeArrowheads="1"/>
          </p:cNvSpPr>
          <p:nvPr/>
        </p:nvSpPr>
        <p:spPr bwMode="auto">
          <a:xfrm>
            <a:off x="2573338" y="55784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297" name="Cube 20"/>
          <p:cNvSpPr>
            <a:spLocks noChangeArrowheads="1"/>
          </p:cNvSpPr>
          <p:nvPr/>
        </p:nvSpPr>
        <p:spPr bwMode="auto">
          <a:xfrm>
            <a:off x="2513013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298" name="Cube 21"/>
          <p:cNvSpPr>
            <a:spLocks noChangeArrowheads="1"/>
          </p:cNvSpPr>
          <p:nvPr/>
        </p:nvSpPr>
        <p:spPr bwMode="auto">
          <a:xfrm>
            <a:off x="2451100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299" name="Cube 22"/>
          <p:cNvSpPr>
            <a:spLocks noChangeArrowheads="1"/>
          </p:cNvSpPr>
          <p:nvPr/>
        </p:nvSpPr>
        <p:spPr bwMode="auto">
          <a:xfrm>
            <a:off x="2390775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00" name="Cube 23"/>
          <p:cNvSpPr>
            <a:spLocks noChangeArrowheads="1"/>
          </p:cNvSpPr>
          <p:nvPr/>
        </p:nvSpPr>
        <p:spPr bwMode="auto">
          <a:xfrm>
            <a:off x="2330450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01" name="Cube 24"/>
          <p:cNvSpPr>
            <a:spLocks noChangeArrowheads="1"/>
          </p:cNvSpPr>
          <p:nvPr/>
        </p:nvSpPr>
        <p:spPr bwMode="auto">
          <a:xfrm>
            <a:off x="2938463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02" name="Cube 25"/>
          <p:cNvSpPr>
            <a:spLocks noChangeArrowheads="1"/>
          </p:cNvSpPr>
          <p:nvPr/>
        </p:nvSpPr>
        <p:spPr bwMode="auto">
          <a:xfrm>
            <a:off x="2876550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03" name="Cube 26"/>
          <p:cNvSpPr>
            <a:spLocks noChangeArrowheads="1"/>
          </p:cNvSpPr>
          <p:nvPr/>
        </p:nvSpPr>
        <p:spPr bwMode="auto">
          <a:xfrm>
            <a:off x="2816225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04" name="Cube 27"/>
          <p:cNvSpPr>
            <a:spLocks noChangeArrowheads="1"/>
          </p:cNvSpPr>
          <p:nvPr/>
        </p:nvSpPr>
        <p:spPr bwMode="auto">
          <a:xfrm>
            <a:off x="2755900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05" name="Cube 28"/>
          <p:cNvSpPr>
            <a:spLocks noChangeArrowheads="1"/>
          </p:cNvSpPr>
          <p:nvPr/>
        </p:nvSpPr>
        <p:spPr bwMode="auto">
          <a:xfrm>
            <a:off x="2695575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06" name="Cube 29"/>
          <p:cNvSpPr>
            <a:spLocks noChangeArrowheads="1"/>
          </p:cNvSpPr>
          <p:nvPr/>
        </p:nvSpPr>
        <p:spPr bwMode="auto">
          <a:xfrm>
            <a:off x="2633663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07" name="Cube 30"/>
          <p:cNvSpPr>
            <a:spLocks noChangeArrowheads="1"/>
          </p:cNvSpPr>
          <p:nvPr/>
        </p:nvSpPr>
        <p:spPr bwMode="auto">
          <a:xfrm>
            <a:off x="2573338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08" name="Cube 31"/>
          <p:cNvSpPr>
            <a:spLocks noChangeArrowheads="1"/>
          </p:cNvSpPr>
          <p:nvPr/>
        </p:nvSpPr>
        <p:spPr bwMode="auto">
          <a:xfrm>
            <a:off x="2513013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09" name="Cube 90"/>
          <p:cNvSpPr>
            <a:spLocks noChangeArrowheads="1"/>
          </p:cNvSpPr>
          <p:nvPr/>
        </p:nvSpPr>
        <p:spPr bwMode="auto">
          <a:xfrm>
            <a:off x="4332288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10" name="Cube 91"/>
          <p:cNvSpPr>
            <a:spLocks noChangeArrowheads="1"/>
          </p:cNvSpPr>
          <p:nvPr/>
        </p:nvSpPr>
        <p:spPr bwMode="auto">
          <a:xfrm>
            <a:off x="4271963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11" name="Cube 92"/>
          <p:cNvSpPr>
            <a:spLocks noChangeArrowheads="1"/>
          </p:cNvSpPr>
          <p:nvPr/>
        </p:nvSpPr>
        <p:spPr bwMode="auto">
          <a:xfrm>
            <a:off x="4211638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12" name="Cube 93"/>
          <p:cNvSpPr>
            <a:spLocks noChangeArrowheads="1"/>
          </p:cNvSpPr>
          <p:nvPr/>
        </p:nvSpPr>
        <p:spPr bwMode="auto">
          <a:xfrm>
            <a:off x="4164013" y="56403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13" name="Cube 94"/>
          <p:cNvSpPr>
            <a:spLocks noChangeArrowheads="1"/>
          </p:cNvSpPr>
          <p:nvPr/>
        </p:nvSpPr>
        <p:spPr bwMode="auto">
          <a:xfrm>
            <a:off x="4103688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14" name="Cube 95"/>
          <p:cNvSpPr>
            <a:spLocks noChangeArrowheads="1"/>
          </p:cNvSpPr>
          <p:nvPr/>
        </p:nvSpPr>
        <p:spPr bwMode="auto">
          <a:xfrm>
            <a:off x="4043363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15" name="Cube 96"/>
          <p:cNvSpPr>
            <a:spLocks noChangeArrowheads="1"/>
          </p:cNvSpPr>
          <p:nvPr/>
        </p:nvSpPr>
        <p:spPr bwMode="auto">
          <a:xfrm>
            <a:off x="398303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16" name="Cube 97"/>
          <p:cNvSpPr>
            <a:spLocks noChangeArrowheads="1"/>
          </p:cNvSpPr>
          <p:nvPr/>
        </p:nvSpPr>
        <p:spPr bwMode="auto">
          <a:xfrm>
            <a:off x="4514850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17" name="Cube 98"/>
          <p:cNvSpPr>
            <a:spLocks noChangeArrowheads="1"/>
          </p:cNvSpPr>
          <p:nvPr/>
        </p:nvSpPr>
        <p:spPr bwMode="auto">
          <a:xfrm>
            <a:off x="4454525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18" name="Cube 99"/>
          <p:cNvSpPr>
            <a:spLocks noChangeArrowheads="1"/>
          </p:cNvSpPr>
          <p:nvPr/>
        </p:nvSpPr>
        <p:spPr bwMode="auto">
          <a:xfrm>
            <a:off x="4392613" y="55784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19" name="Cube 100"/>
          <p:cNvSpPr>
            <a:spLocks noChangeArrowheads="1"/>
          </p:cNvSpPr>
          <p:nvPr/>
        </p:nvSpPr>
        <p:spPr bwMode="auto">
          <a:xfrm>
            <a:off x="4346575" y="56403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20" name="Cube 101"/>
          <p:cNvSpPr>
            <a:spLocks noChangeArrowheads="1"/>
          </p:cNvSpPr>
          <p:nvPr/>
        </p:nvSpPr>
        <p:spPr bwMode="auto">
          <a:xfrm>
            <a:off x="4286250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21" name="Cube 102"/>
          <p:cNvSpPr>
            <a:spLocks noChangeArrowheads="1"/>
          </p:cNvSpPr>
          <p:nvPr/>
        </p:nvSpPr>
        <p:spPr bwMode="auto">
          <a:xfrm>
            <a:off x="4225925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22" name="Cube 103"/>
          <p:cNvSpPr>
            <a:spLocks noChangeArrowheads="1"/>
          </p:cNvSpPr>
          <p:nvPr/>
        </p:nvSpPr>
        <p:spPr bwMode="auto">
          <a:xfrm>
            <a:off x="4164013" y="58261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53" name="TextBox 178"/>
          <p:cNvSpPr txBox="1">
            <a:spLocks noChangeArrowheads="1"/>
          </p:cNvSpPr>
          <p:nvPr/>
        </p:nvSpPr>
        <p:spPr bwMode="auto">
          <a:xfrm>
            <a:off x="2178050" y="6319838"/>
            <a:ext cx="793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L1 trigger 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12373" name="Cube 199"/>
          <p:cNvSpPr>
            <a:spLocks noChangeArrowheads="1"/>
          </p:cNvSpPr>
          <p:nvPr/>
        </p:nvSpPr>
        <p:spPr bwMode="auto">
          <a:xfrm>
            <a:off x="3602038" y="54054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74" name="Cube 200"/>
          <p:cNvSpPr>
            <a:spLocks noChangeArrowheads="1"/>
          </p:cNvSpPr>
          <p:nvPr/>
        </p:nvSpPr>
        <p:spPr bwMode="auto">
          <a:xfrm>
            <a:off x="3784600" y="54054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75" name="Cube 90"/>
          <p:cNvSpPr>
            <a:spLocks noChangeArrowheads="1"/>
          </p:cNvSpPr>
          <p:nvPr/>
        </p:nvSpPr>
        <p:spPr bwMode="auto">
          <a:xfrm>
            <a:off x="3541713" y="54673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76" name="Cube 91"/>
          <p:cNvSpPr>
            <a:spLocks noChangeArrowheads="1"/>
          </p:cNvSpPr>
          <p:nvPr/>
        </p:nvSpPr>
        <p:spPr bwMode="auto">
          <a:xfrm>
            <a:off x="3481388" y="55276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77" name="Cube 92"/>
          <p:cNvSpPr>
            <a:spLocks noChangeArrowheads="1"/>
          </p:cNvSpPr>
          <p:nvPr/>
        </p:nvSpPr>
        <p:spPr bwMode="auto">
          <a:xfrm>
            <a:off x="3419475" y="55895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78" name="Cube 93"/>
          <p:cNvSpPr>
            <a:spLocks noChangeArrowheads="1"/>
          </p:cNvSpPr>
          <p:nvPr/>
        </p:nvSpPr>
        <p:spPr bwMode="auto">
          <a:xfrm>
            <a:off x="3373438" y="56515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79" name="Cube 94"/>
          <p:cNvSpPr>
            <a:spLocks noChangeArrowheads="1"/>
          </p:cNvSpPr>
          <p:nvPr/>
        </p:nvSpPr>
        <p:spPr bwMode="auto">
          <a:xfrm>
            <a:off x="3313113" y="57134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80" name="Cube 95"/>
          <p:cNvSpPr>
            <a:spLocks noChangeArrowheads="1"/>
          </p:cNvSpPr>
          <p:nvPr/>
        </p:nvSpPr>
        <p:spPr bwMode="auto">
          <a:xfrm>
            <a:off x="3252788" y="57753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81" name="Cube 96"/>
          <p:cNvSpPr>
            <a:spLocks noChangeArrowheads="1"/>
          </p:cNvSpPr>
          <p:nvPr/>
        </p:nvSpPr>
        <p:spPr bwMode="auto">
          <a:xfrm>
            <a:off x="3190875" y="58372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82" name="Cube 97"/>
          <p:cNvSpPr>
            <a:spLocks noChangeArrowheads="1"/>
          </p:cNvSpPr>
          <p:nvPr/>
        </p:nvSpPr>
        <p:spPr bwMode="auto">
          <a:xfrm>
            <a:off x="3724275" y="54673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83" name="Cube 98"/>
          <p:cNvSpPr>
            <a:spLocks noChangeArrowheads="1"/>
          </p:cNvSpPr>
          <p:nvPr/>
        </p:nvSpPr>
        <p:spPr bwMode="auto">
          <a:xfrm>
            <a:off x="3662363" y="55276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84" name="Cube 99"/>
          <p:cNvSpPr>
            <a:spLocks noChangeArrowheads="1"/>
          </p:cNvSpPr>
          <p:nvPr/>
        </p:nvSpPr>
        <p:spPr bwMode="auto">
          <a:xfrm>
            <a:off x="3602038" y="55895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85" name="Cube 100"/>
          <p:cNvSpPr>
            <a:spLocks noChangeArrowheads="1"/>
          </p:cNvSpPr>
          <p:nvPr/>
        </p:nvSpPr>
        <p:spPr bwMode="auto">
          <a:xfrm>
            <a:off x="3556000" y="56515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86" name="Cube 101"/>
          <p:cNvSpPr>
            <a:spLocks noChangeArrowheads="1"/>
          </p:cNvSpPr>
          <p:nvPr/>
        </p:nvSpPr>
        <p:spPr bwMode="auto">
          <a:xfrm>
            <a:off x="3495675" y="57134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87" name="Cube 102"/>
          <p:cNvSpPr>
            <a:spLocks noChangeArrowheads="1"/>
          </p:cNvSpPr>
          <p:nvPr/>
        </p:nvSpPr>
        <p:spPr bwMode="auto">
          <a:xfrm>
            <a:off x="3433763" y="57753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88" name="Cube 103"/>
          <p:cNvSpPr>
            <a:spLocks noChangeArrowheads="1"/>
          </p:cNvSpPr>
          <p:nvPr/>
        </p:nvSpPr>
        <p:spPr bwMode="auto">
          <a:xfrm>
            <a:off x="3373438" y="58372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2389" name="TextBox 178"/>
          <p:cNvSpPr txBox="1">
            <a:spLocks noChangeArrowheads="1"/>
          </p:cNvSpPr>
          <p:nvPr/>
        </p:nvSpPr>
        <p:spPr bwMode="auto">
          <a:xfrm>
            <a:off x="3068638" y="6319838"/>
            <a:ext cx="901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Sub-det DAQ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12390" name="TextBox 178"/>
          <p:cNvSpPr txBox="1">
            <a:spLocks noChangeArrowheads="1"/>
          </p:cNvSpPr>
          <p:nvPr/>
        </p:nvSpPr>
        <p:spPr bwMode="auto">
          <a:xfrm>
            <a:off x="3906838" y="6300788"/>
            <a:ext cx="86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Central DAQ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pic>
        <p:nvPicPr>
          <p:cNvPr id="12392" name="Picture 5" descr="CM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5041900"/>
            <a:ext cx="20764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3" name="TextBox 356"/>
          <p:cNvSpPr txBox="1">
            <a:spLocks noChangeArrowheads="1"/>
          </p:cNvSpPr>
          <p:nvPr/>
        </p:nvSpPr>
        <p:spPr bwMode="auto">
          <a:xfrm>
            <a:off x="71438" y="6183313"/>
            <a:ext cx="87788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Low voltage</a:t>
            </a:r>
            <a:br>
              <a:rPr lang="en-US" sz="900" b="1"/>
            </a:br>
            <a:r>
              <a:rPr lang="en-US" sz="900" b="1"/>
              <a:t>High voltage </a:t>
            </a:r>
          </a:p>
          <a:p>
            <a:pPr algn="l"/>
            <a:r>
              <a:rPr lang="en-US" sz="900" b="1"/>
              <a:t>Gas, Magnet</a:t>
            </a:r>
          </a:p>
        </p:txBody>
      </p:sp>
      <p:sp>
        <p:nvSpPr>
          <p:cNvPr id="12394" name="TextBox 443"/>
          <p:cNvSpPr txBox="1">
            <a:spLocks noChangeArrowheads="1"/>
          </p:cNvSpPr>
          <p:nvPr/>
        </p:nvSpPr>
        <p:spPr bwMode="auto">
          <a:xfrm>
            <a:off x="873125" y="6335713"/>
            <a:ext cx="806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900" b="1"/>
              <a:t>Front-end 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12395" name="Right Arrow 444"/>
          <p:cNvSpPr>
            <a:spLocks noChangeArrowheads="1"/>
          </p:cNvSpPr>
          <p:nvPr/>
        </p:nvSpPr>
        <p:spPr bwMode="auto">
          <a:xfrm>
            <a:off x="2003425" y="5638800"/>
            <a:ext cx="152400" cy="152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96" name="TextBox 478"/>
          <p:cNvSpPr txBox="1">
            <a:spLocks noChangeArrowheads="1"/>
          </p:cNvSpPr>
          <p:nvPr/>
        </p:nvSpPr>
        <p:spPr bwMode="auto">
          <a:xfrm>
            <a:off x="1863725" y="5711825"/>
            <a:ext cx="4349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>
                <a:solidFill>
                  <a:srgbClr val="9C009C"/>
                </a:solidFill>
              </a:rPr>
              <a:t>data</a:t>
            </a:r>
          </a:p>
        </p:txBody>
      </p:sp>
      <p:sp>
        <p:nvSpPr>
          <p:cNvPr id="12397" name="Right Arrow 444"/>
          <p:cNvSpPr>
            <a:spLocks noChangeArrowheads="1"/>
          </p:cNvSpPr>
          <p:nvPr/>
        </p:nvSpPr>
        <p:spPr bwMode="auto">
          <a:xfrm rot="10800000">
            <a:off x="2003425" y="6019800"/>
            <a:ext cx="152400" cy="762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98" name="TextBox 478"/>
          <p:cNvSpPr txBox="1">
            <a:spLocks noChangeArrowheads="1"/>
          </p:cNvSpPr>
          <p:nvPr/>
        </p:nvSpPr>
        <p:spPr bwMode="auto">
          <a:xfrm>
            <a:off x="1787525" y="6019800"/>
            <a:ext cx="5699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>
                <a:solidFill>
                  <a:srgbClr val="9C009C"/>
                </a:solidFill>
              </a:rPr>
              <a:t>control</a:t>
            </a:r>
          </a:p>
        </p:txBody>
      </p:sp>
      <p:sp>
        <p:nvSpPr>
          <p:cNvPr id="12399" name="Right Arrow 444"/>
          <p:cNvSpPr>
            <a:spLocks noChangeArrowheads="1"/>
          </p:cNvSpPr>
          <p:nvPr/>
        </p:nvSpPr>
        <p:spPr bwMode="auto">
          <a:xfrm>
            <a:off x="4803775" y="5761038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00" name="TextBox 478"/>
          <p:cNvSpPr txBox="1">
            <a:spLocks noChangeArrowheads="1"/>
          </p:cNvSpPr>
          <p:nvPr/>
        </p:nvSpPr>
        <p:spPr bwMode="auto">
          <a:xfrm>
            <a:off x="4727575" y="5834063"/>
            <a:ext cx="4587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>
                <a:solidFill>
                  <a:srgbClr val="9C009C"/>
                </a:solidFill>
              </a:rPr>
              <a:t>data</a:t>
            </a:r>
          </a:p>
        </p:txBody>
      </p:sp>
      <p:sp>
        <p:nvSpPr>
          <p:cNvPr id="299" name="Rectangle 298"/>
          <p:cNvSpPr/>
          <p:nvPr/>
        </p:nvSpPr>
        <p:spPr bwMode="auto">
          <a:xfrm>
            <a:off x="2009775" y="4495800"/>
            <a:ext cx="4699000" cy="76200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90000"/>
                </a:schemeClr>
              </a:gs>
            </a:gsLst>
            <a:lin ang="16200000" scaled="0"/>
            <a:tileRect/>
          </a:gradFill>
          <a:ln w="6350" cmpd="sng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>
              <a:latin typeface="Arial" pitchFamily="-65" charset="0"/>
            </a:endParaRPr>
          </a:p>
        </p:txBody>
      </p:sp>
      <p:sp>
        <p:nvSpPr>
          <p:cNvPr id="12429" name="Rounded Rectangle 214"/>
          <p:cNvSpPr>
            <a:spLocks noChangeArrowheads="1"/>
          </p:cNvSpPr>
          <p:nvPr/>
        </p:nvSpPr>
        <p:spPr bwMode="auto">
          <a:xfrm>
            <a:off x="6073114" y="4764586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30" name="Rounded Rectangle 213"/>
          <p:cNvSpPr>
            <a:spLocks noChangeArrowheads="1"/>
          </p:cNvSpPr>
          <p:nvPr/>
        </p:nvSpPr>
        <p:spPr bwMode="auto">
          <a:xfrm>
            <a:off x="5248230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31" name="Rounded Rectangle 212"/>
          <p:cNvSpPr>
            <a:spLocks noChangeArrowheads="1"/>
          </p:cNvSpPr>
          <p:nvPr/>
        </p:nvSpPr>
        <p:spPr bwMode="auto">
          <a:xfrm>
            <a:off x="4184782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32" name="Rounded Rectangle 211"/>
          <p:cNvSpPr>
            <a:spLocks noChangeArrowheads="1"/>
          </p:cNvSpPr>
          <p:nvPr/>
        </p:nvSpPr>
        <p:spPr bwMode="auto">
          <a:xfrm>
            <a:off x="2721625" y="4759883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33" name="Rounded Rectangle 2"/>
          <p:cNvSpPr>
            <a:spLocks noChangeArrowheads="1"/>
          </p:cNvSpPr>
          <p:nvPr/>
        </p:nvSpPr>
        <p:spPr bwMode="auto">
          <a:xfrm>
            <a:off x="2669690" y="4800355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34" name="Rounded Rectangle 196"/>
          <p:cNvSpPr>
            <a:spLocks noChangeArrowheads="1"/>
          </p:cNvSpPr>
          <p:nvPr/>
        </p:nvSpPr>
        <p:spPr bwMode="auto">
          <a:xfrm>
            <a:off x="2729715" y="4844218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35" name="Rounded Rectangle 197"/>
          <p:cNvSpPr>
            <a:spLocks noChangeArrowheads="1"/>
          </p:cNvSpPr>
          <p:nvPr/>
        </p:nvSpPr>
        <p:spPr bwMode="auto">
          <a:xfrm flipV="1">
            <a:off x="2734405" y="4974298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36" name="Rounded Rectangle 200"/>
          <p:cNvSpPr>
            <a:spLocks noChangeArrowheads="1"/>
          </p:cNvSpPr>
          <p:nvPr/>
        </p:nvSpPr>
        <p:spPr bwMode="auto">
          <a:xfrm>
            <a:off x="5207783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37" name="Rounded Rectangle 201"/>
          <p:cNvSpPr>
            <a:spLocks noChangeArrowheads="1"/>
          </p:cNvSpPr>
          <p:nvPr/>
        </p:nvSpPr>
        <p:spPr bwMode="auto">
          <a:xfrm>
            <a:off x="5267808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38" name="Rounded Rectangle 202"/>
          <p:cNvSpPr>
            <a:spLocks noChangeArrowheads="1"/>
          </p:cNvSpPr>
          <p:nvPr/>
        </p:nvSpPr>
        <p:spPr bwMode="auto">
          <a:xfrm flipV="1">
            <a:off x="5272498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39" name="Rounded Rectangle 204"/>
          <p:cNvSpPr>
            <a:spLocks noChangeArrowheads="1"/>
          </p:cNvSpPr>
          <p:nvPr/>
        </p:nvSpPr>
        <p:spPr bwMode="auto">
          <a:xfrm>
            <a:off x="6029268" y="4808449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40" name="Rounded Rectangle 205"/>
          <p:cNvSpPr>
            <a:spLocks noChangeArrowheads="1"/>
          </p:cNvSpPr>
          <p:nvPr/>
        </p:nvSpPr>
        <p:spPr bwMode="auto">
          <a:xfrm>
            <a:off x="6089292" y="4836124"/>
            <a:ext cx="247322" cy="6475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41" name="Rounded Rectangle 207"/>
          <p:cNvSpPr>
            <a:spLocks noChangeArrowheads="1"/>
          </p:cNvSpPr>
          <p:nvPr/>
        </p:nvSpPr>
        <p:spPr bwMode="auto">
          <a:xfrm>
            <a:off x="4140936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42" name="Rounded Rectangle 208"/>
          <p:cNvSpPr>
            <a:spLocks noChangeArrowheads="1"/>
          </p:cNvSpPr>
          <p:nvPr/>
        </p:nvSpPr>
        <p:spPr bwMode="auto">
          <a:xfrm>
            <a:off x="4200961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43" name="Rounded Rectangle 209"/>
          <p:cNvSpPr>
            <a:spLocks noChangeArrowheads="1"/>
          </p:cNvSpPr>
          <p:nvPr/>
        </p:nvSpPr>
        <p:spPr bwMode="auto">
          <a:xfrm flipV="1">
            <a:off x="4205651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44" name="Rounded Rectangle 216"/>
          <p:cNvSpPr>
            <a:spLocks noChangeArrowheads="1"/>
          </p:cNvSpPr>
          <p:nvPr/>
        </p:nvSpPr>
        <p:spPr bwMode="auto">
          <a:xfrm>
            <a:off x="3378903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45" name="Rounded Rectangle 221"/>
          <p:cNvSpPr>
            <a:spLocks noChangeArrowheads="1"/>
          </p:cNvSpPr>
          <p:nvPr/>
        </p:nvSpPr>
        <p:spPr bwMode="auto">
          <a:xfrm>
            <a:off x="3335057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46" name="Rounded Rectangle 222"/>
          <p:cNvSpPr>
            <a:spLocks noChangeArrowheads="1"/>
          </p:cNvSpPr>
          <p:nvPr/>
        </p:nvSpPr>
        <p:spPr bwMode="auto">
          <a:xfrm>
            <a:off x="3395081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47" name="Rounded Rectangle 223"/>
          <p:cNvSpPr>
            <a:spLocks noChangeArrowheads="1"/>
          </p:cNvSpPr>
          <p:nvPr/>
        </p:nvSpPr>
        <p:spPr bwMode="auto">
          <a:xfrm flipV="1">
            <a:off x="3399771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48" name="TextBox 222"/>
          <p:cNvSpPr txBox="1">
            <a:spLocks noChangeArrowheads="1"/>
          </p:cNvSpPr>
          <p:nvPr/>
        </p:nvSpPr>
        <p:spPr bwMode="auto">
          <a:xfrm>
            <a:off x="3395081" y="4506482"/>
            <a:ext cx="692203" cy="27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/>
              <a:t>…</a:t>
            </a:r>
          </a:p>
        </p:txBody>
      </p:sp>
      <p:sp>
        <p:nvSpPr>
          <p:cNvPr id="260" name="TextBox 311"/>
          <p:cNvSpPr txBox="1">
            <a:spLocks noChangeArrowheads="1"/>
          </p:cNvSpPr>
          <p:nvPr/>
        </p:nvSpPr>
        <p:spPr bwMode="auto">
          <a:xfrm>
            <a:off x="2014538" y="4460875"/>
            <a:ext cx="104298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defRPr/>
            </a:pPr>
            <a:r>
              <a:rPr lang="en-US" sz="1050" b="1" dirty="0" smtClean="0"/>
              <a:t>XDAQ Online </a:t>
            </a:r>
            <a:br>
              <a:rPr lang="en-US" sz="1050" b="1" dirty="0" smtClean="0"/>
            </a:br>
            <a:r>
              <a:rPr lang="en-US" sz="1050" b="1" dirty="0" smtClean="0"/>
              <a:t>Software</a:t>
            </a:r>
            <a:endParaRPr lang="en-US" sz="1050" b="1" dirty="0" smtClean="0">
              <a:solidFill>
                <a:srgbClr val="1818FF"/>
              </a:solidFill>
            </a:endParaRPr>
          </a:p>
        </p:txBody>
      </p:sp>
      <p:sp>
        <p:nvSpPr>
          <p:cNvPr id="12402" name="Rectangle 3"/>
          <p:cNvSpPr txBox="1">
            <a:spLocks noChangeArrowheads="1"/>
          </p:cNvSpPr>
          <p:nvPr/>
        </p:nvSpPr>
        <p:spPr bwMode="auto">
          <a:xfrm>
            <a:off x="533400" y="22860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800" b="1" dirty="0">
                <a:solidFill>
                  <a:srgbClr val="000066"/>
                </a:solidFill>
                <a:latin typeface="Calibri" charset="0"/>
                <a:cs typeface="Calibri" charset="0"/>
              </a:rPr>
              <a:t>The online software</a:t>
            </a:r>
          </a:p>
        </p:txBody>
      </p:sp>
      <p:grpSp>
        <p:nvGrpSpPr>
          <p:cNvPr id="259" name="Group 258"/>
          <p:cNvGrpSpPr>
            <a:grpSpLocks/>
          </p:cNvGrpSpPr>
          <p:nvPr/>
        </p:nvGrpSpPr>
        <p:grpSpPr bwMode="auto">
          <a:xfrm>
            <a:off x="612775" y="914400"/>
            <a:ext cx="7829550" cy="2286000"/>
            <a:chOff x="152400" y="4267200"/>
            <a:chExt cx="8838334" cy="2438400"/>
          </a:xfrm>
        </p:grpSpPr>
        <p:sp>
          <p:nvSpPr>
            <p:cNvPr id="261" name="Rectangle 260"/>
            <p:cNvSpPr/>
            <p:nvPr/>
          </p:nvSpPr>
          <p:spPr bwMode="auto">
            <a:xfrm>
              <a:off x="152400" y="4267200"/>
              <a:ext cx="8838334" cy="2438400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100000">
                  <a:schemeClr val="accent1">
                    <a:lumMod val="90000"/>
                  </a:schemeClr>
                </a:gs>
              </a:gsLst>
              <a:lin ang="16200000" scaled="0"/>
              <a:tileRect/>
            </a:gradFill>
            <a:ln>
              <a:solidFill>
                <a:schemeClr val="accent3">
                  <a:lumMod val="85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 sz="1600">
                <a:latin typeface="Arial" pitchFamily="-65" charset="0"/>
              </a:endParaRPr>
            </a:p>
          </p:txBody>
        </p:sp>
        <p:grpSp>
          <p:nvGrpSpPr>
            <p:cNvPr id="12405" name="Group 244"/>
            <p:cNvGrpSpPr>
              <a:grpSpLocks/>
            </p:cNvGrpSpPr>
            <p:nvPr/>
          </p:nvGrpSpPr>
          <p:grpSpPr bwMode="auto">
            <a:xfrm>
              <a:off x="5257800" y="4876800"/>
              <a:ext cx="723900" cy="1676400"/>
              <a:chOff x="5105400" y="5181600"/>
              <a:chExt cx="723900" cy="1676400"/>
            </a:xfrm>
          </p:grpSpPr>
          <p:pic>
            <p:nvPicPr>
              <p:cNvPr id="12423" name="Picture 1236" descr="FRL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5400" y="5791200"/>
                <a:ext cx="709558" cy="1066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2424" name="Group 240"/>
              <p:cNvGrpSpPr>
                <a:grpSpLocks/>
              </p:cNvGrpSpPr>
              <p:nvPr/>
            </p:nvGrpSpPr>
            <p:grpSpPr bwMode="auto">
              <a:xfrm>
                <a:off x="5105400" y="5181600"/>
                <a:ext cx="723900" cy="533400"/>
                <a:chOff x="5105400" y="5181600"/>
                <a:chExt cx="723900" cy="533400"/>
              </a:xfrm>
            </p:grpSpPr>
            <p:sp>
              <p:nvSpPr>
                <p:cNvPr id="12426" name="Oval 11"/>
                <p:cNvSpPr>
                  <a:spLocks noChangeArrowheads="1"/>
                </p:cNvSpPr>
                <p:nvPr/>
              </p:nvSpPr>
              <p:spPr bwMode="auto">
                <a:xfrm>
                  <a:off x="5143500" y="5181600"/>
                  <a:ext cx="685800" cy="533400"/>
                </a:xfrm>
                <a:prstGeom prst="ellipse">
                  <a:avLst/>
                </a:prstGeom>
                <a:solidFill>
                  <a:srgbClr val="CC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1600"/>
                </a:p>
              </p:txBody>
            </p:sp>
            <p:pic>
              <p:nvPicPr>
                <p:cNvPr id="12427" name="Picture 12" descr="XDAQLogo">
                  <a:hlinkClick r:id="rId5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05400" y="5257800"/>
                  <a:ext cx="685800" cy="4079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2425" name="Up-Down Arrow 248"/>
              <p:cNvSpPr>
                <a:spLocks noChangeArrowheads="1"/>
              </p:cNvSpPr>
              <p:nvPr/>
            </p:nvSpPr>
            <p:spPr bwMode="auto">
              <a:xfrm>
                <a:off x="5410200" y="5638800"/>
                <a:ext cx="152400" cy="457200"/>
              </a:xfrm>
              <a:prstGeom prst="upDownArrow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600"/>
              </a:p>
            </p:txBody>
          </p:sp>
        </p:grpSp>
        <p:grpSp>
          <p:nvGrpSpPr>
            <p:cNvPr id="12406" name="Group 243"/>
            <p:cNvGrpSpPr>
              <a:grpSpLocks/>
            </p:cNvGrpSpPr>
            <p:nvPr/>
          </p:nvGrpSpPr>
          <p:grpSpPr bwMode="auto">
            <a:xfrm>
              <a:off x="5067300" y="4953000"/>
              <a:ext cx="723900" cy="1676400"/>
              <a:chOff x="5105400" y="5181600"/>
              <a:chExt cx="723900" cy="1676400"/>
            </a:xfrm>
          </p:grpSpPr>
          <p:pic>
            <p:nvPicPr>
              <p:cNvPr id="12418" name="Picture 1236" descr="FRL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5400" y="5791200"/>
                <a:ext cx="709558" cy="1066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2419" name="Group 240"/>
              <p:cNvGrpSpPr>
                <a:grpSpLocks/>
              </p:cNvGrpSpPr>
              <p:nvPr/>
            </p:nvGrpSpPr>
            <p:grpSpPr bwMode="auto">
              <a:xfrm>
                <a:off x="5105400" y="5181600"/>
                <a:ext cx="723900" cy="533400"/>
                <a:chOff x="5105400" y="5181600"/>
                <a:chExt cx="723900" cy="533400"/>
              </a:xfrm>
            </p:grpSpPr>
            <p:sp>
              <p:nvSpPr>
                <p:cNvPr id="12421" name="Oval 11"/>
                <p:cNvSpPr>
                  <a:spLocks noChangeArrowheads="1"/>
                </p:cNvSpPr>
                <p:nvPr/>
              </p:nvSpPr>
              <p:spPr bwMode="auto">
                <a:xfrm>
                  <a:off x="5143500" y="5181600"/>
                  <a:ext cx="685800" cy="533400"/>
                </a:xfrm>
                <a:prstGeom prst="ellipse">
                  <a:avLst/>
                </a:prstGeom>
                <a:solidFill>
                  <a:srgbClr val="CCFF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it-IT" sz="1600"/>
                </a:p>
              </p:txBody>
            </p:sp>
            <p:pic>
              <p:nvPicPr>
                <p:cNvPr id="12422" name="Picture 12" descr="XDAQLogo">
                  <a:hlinkClick r:id="rId5"/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105400" y="5257800"/>
                  <a:ext cx="685800" cy="4079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12420" name="Up-Down Arrow 233"/>
              <p:cNvSpPr>
                <a:spLocks noChangeArrowheads="1"/>
              </p:cNvSpPr>
              <p:nvPr/>
            </p:nvSpPr>
            <p:spPr bwMode="auto">
              <a:xfrm>
                <a:off x="5410200" y="5638800"/>
                <a:ext cx="152400" cy="457200"/>
              </a:xfrm>
              <a:prstGeom prst="upDownArrow">
                <a:avLst>
                  <a:gd name="adj1" fmla="val 50000"/>
                  <a:gd name="adj2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600"/>
              </a:p>
            </p:txBody>
          </p:sp>
        </p:grpSp>
        <p:grpSp>
          <p:nvGrpSpPr>
            <p:cNvPr id="12407" name="Group 257"/>
            <p:cNvGrpSpPr>
              <a:grpSpLocks/>
            </p:cNvGrpSpPr>
            <p:nvPr/>
          </p:nvGrpSpPr>
          <p:grpSpPr bwMode="auto">
            <a:xfrm>
              <a:off x="304800" y="5943600"/>
              <a:ext cx="723900" cy="533400"/>
              <a:chOff x="152400" y="6019800"/>
              <a:chExt cx="723900" cy="533400"/>
            </a:xfrm>
          </p:grpSpPr>
          <p:sp>
            <p:nvSpPr>
              <p:cNvPr id="12416" name="Oval 11"/>
              <p:cNvSpPr>
                <a:spLocks noChangeArrowheads="1"/>
              </p:cNvSpPr>
              <p:nvPr/>
            </p:nvSpPr>
            <p:spPr bwMode="auto">
              <a:xfrm>
                <a:off x="190500" y="6019800"/>
                <a:ext cx="685800" cy="533400"/>
              </a:xfrm>
              <a:prstGeom prst="ellipse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 sz="1600"/>
              </a:p>
            </p:txBody>
          </p:sp>
          <p:pic>
            <p:nvPicPr>
              <p:cNvPr id="12417" name="Picture 12" descr="XDAQLogo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6096000"/>
                <a:ext cx="685800" cy="407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408" name="TextBox 238"/>
            <p:cNvSpPr txBox="1">
              <a:spLocks noChangeArrowheads="1"/>
            </p:cNvSpPr>
            <p:nvPr/>
          </p:nvSpPr>
          <p:spPr bwMode="auto">
            <a:xfrm>
              <a:off x="1066800" y="6019800"/>
              <a:ext cx="20574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/>
                <a:t>XDAQ Application</a:t>
              </a:r>
            </a:p>
          </p:txBody>
        </p:sp>
        <p:sp>
          <p:nvSpPr>
            <p:cNvPr id="12409" name="TextBox 364"/>
            <p:cNvSpPr txBox="1">
              <a:spLocks noChangeArrowheads="1"/>
            </p:cNvSpPr>
            <p:nvPr/>
          </p:nvSpPr>
          <p:spPr bwMode="auto">
            <a:xfrm>
              <a:off x="228600" y="4267200"/>
              <a:ext cx="4572000" cy="17399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 dirty="0"/>
                <a:t>XDAQ Framework </a:t>
              </a:r>
              <a:r>
                <a:rPr lang="en-US" sz="1600" dirty="0">
                  <a:solidFill>
                    <a:srgbClr val="0000FF"/>
                  </a:solidFill>
                </a:rPr>
                <a:t>– C++, XML, SOAP</a:t>
              </a:r>
            </a:p>
            <a:p>
              <a:pPr algn="l"/>
              <a:r>
                <a:rPr lang="en-US" sz="1200" dirty="0"/>
                <a:t>XDAQ applications control hardware and data flow</a:t>
              </a:r>
            </a:p>
            <a:p>
              <a:pPr algn="l"/>
              <a:endParaRPr lang="en-US" sz="1200" dirty="0"/>
            </a:p>
            <a:p>
              <a:pPr algn="l"/>
              <a:r>
                <a:rPr lang="en-US" sz="1200" b="1" dirty="0"/>
                <a:t>XDAQ </a:t>
              </a:r>
              <a:r>
                <a:rPr lang="en-US" sz="1200" dirty="0"/>
                <a:t>is the framework of CMS online software</a:t>
              </a:r>
              <a:br>
                <a:rPr lang="en-US" sz="1200" dirty="0"/>
              </a:br>
              <a:r>
                <a:rPr lang="en-US" sz="1200" dirty="0"/>
                <a:t>It provides Hardware Access, Transport Protocols, Services etc.</a:t>
              </a:r>
              <a:endParaRPr lang="en-US" sz="1600" dirty="0"/>
            </a:p>
            <a:p>
              <a:pPr algn="l"/>
              <a:endParaRPr lang="en-US" sz="1600" dirty="0"/>
            </a:p>
          </p:txBody>
        </p:sp>
        <p:grpSp>
          <p:nvGrpSpPr>
            <p:cNvPr id="12411" name="Group 257"/>
            <p:cNvGrpSpPr>
              <a:grpSpLocks/>
            </p:cNvGrpSpPr>
            <p:nvPr/>
          </p:nvGrpSpPr>
          <p:grpSpPr bwMode="auto">
            <a:xfrm>
              <a:off x="6691313" y="4876800"/>
              <a:ext cx="723900" cy="533400"/>
              <a:chOff x="152400" y="6019800"/>
              <a:chExt cx="723900" cy="533400"/>
            </a:xfrm>
          </p:grpSpPr>
          <p:sp>
            <p:nvSpPr>
              <p:cNvPr id="12414" name="Oval 11"/>
              <p:cNvSpPr>
                <a:spLocks noChangeArrowheads="1"/>
              </p:cNvSpPr>
              <p:nvPr/>
            </p:nvSpPr>
            <p:spPr bwMode="auto">
              <a:xfrm>
                <a:off x="190500" y="6019800"/>
                <a:ext cx="685800" cy="533400"/>
              </a:xfrm>
              <a:prstGeom prst="ellipse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 sz="1600"/>
              </a:p>
            </p:txBody>
          </p:sp>
          <p:pic>
            <p:nvPicPr>
              <p:cNvPr id="12415" name="Picture 12" descr="XDAQLogo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6096000"/>
                <a:ext cx="685800" cy="407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412" name="Right Arrow 445"/>
            <p:cNvSpPr>
              <a:spLocks noChangeArrowheads="1"/>
            </p:cNvSpPr>
            <p:nvPr/>
          </p:nvSpPr>
          <p:spPr bwMode="auto">
            <a:xfrm>
              <a:off x="6234113" y="4953000"/>
              <a:ext cx="304800" cy="304800"/>
            </a:xfrm>
            <a:prstGeom prst="rightArrow">
              <a:avLst>
                <a:gd name="adj1" fmla="val 50000"/>
                <a:gd name="adj2" fmla="val 50000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9C009C"/>
                </a:gs>
              </a:gsLst>
              <a:lin ang="16380000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12413" name="TextBox 477"/>
            <p:cNvSpPr txBox="1">
              <a:spLocks noChangeArrowheads="1"/>
            </p:cNvSpPr>
            <p:nvPr/>
          </p:nvSpPr>
          <p:spPr bwMode="auto">
            <a:xfrm>
              <a:off x="6075133" y="5257801"/>
              <a:ext cx="546560" cy="2954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>
                  <a:solidFill>
                    <a:srgbClr val="9C009C"/>
                  </a:solidFill>
                </a:rPr>
                <a:t>data</a:t>
              </a:r>
            </a:p>
          </p:txBody>
        </p:sp>
      </p:grpSp>
      <p:sp>
        <p:nvSpPr>
          <p:cNvPr id="168" name="Cube 201"/>
          <p:cNvSpPr>
            <a:spLocks noChangeArrowheads="1"/>
          </p:cNvSpPr>
          <p:nvPr/>
        </p:nvSpPr>
        <p:spPr bwMode="auto">
          <a:xfrm>
            <a:off x="7169150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69" name="Cube 202"/>
          <p:cNvSpPr>
            <a:spLocks noChangeArrowheads="1"/>
          </p:cNvSpPr>
          <p:nvPr/>
        </p:nvSpPr>
        <p:spPr bwMode="auto">
          <a:xfrm>
            <a:off x="7351712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70" name="Cube 148"/>
          <p:cNvSpPr>
            <a:spLocks noChangeArrowheads="1"/>
          </p:cNvSpPr>
          <p:nvPr/>
        </p:nvSpPr>
        <p:spPr bwMode="auto">
          <a:xfrm>
            <a:off x="5634038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71" name="Cube 149"/>
          <p:cNvSpPr>
            <a:spLocks noChangeArrowheads="1"/>
          </p:cNvSpPr>
          <p:nvPr/>
        </p:nvSpPr>
        <p:spPr bwMode="auto">
          <a:xfrm>
            <a:off x="5572125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72" name="Cube 150"/>
          <p:cNvSpPr>
            <a:spLocks noChangeArrowheads="1"/>
          </p:cNvSpPr>
          <p:nvPr/>
        </p:nvSpPr>
        <p:spPr bwMode="auto">
          <a:xfrm>
            <a:off x="5511800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73" name="Cube 151"/>
          <p:cNvSpPr>
            <a:spLocks noChangeArrowheads="1"/>
          </p:cNvSpPr>
          <p:nvPr/>
        </p:nvSpPr>
        <p:spPr bwMode="auto">
          <a:xfrm>
            <a:off x="5451475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74" name="Cube 152"/>
          <p:cNvSpPr>
            <a:spLocks noChangeArrowheads="1"/>
          </p:cNvSpPr>
          <p:nvPr/>
        </p:nvSpPr>
        <p:spPr bwMode="auto">
          <a:xfrm>
            <a:off x="5389563" y="56403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75" name="Cube 153"/>
          <p:cNvSpPr>
            <a:spLocks noChangeArrowheads="1"/>
          </p:cNvSpPr>
          <p:nvPr/>
        </p:nvSpPr>
        <p:spPr bwMode="auto">
          <a:xfrm>
            <a:off x="5329238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76" name="Cube 154"/>
          <p:cNvSpPr>
            <a:spLocks noChangeArrowheads="1"/>
          </p:cNvSpPr>
          <p:nvPr/>
        </p:nvSpPr>
        <p:spPr bwMode="auto">
          <a:xfrm>
            <a:off x="5268913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77" name="Cube 155"/>
          <p:cNvSpPr>
            <a:spLocks noChangeArrowheads="1"/>
          </p:cNvSpPr>
          <p:nvPr/>
        </p:nvSpPr>
        <p:spPr bwMode="auto">
          <a:xfrm>
            <a:off x="520858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78" name="Cube 156"/>
          <p:cNvSpPr>
            <a:spLocks noChangeArrowheads="1"/>
          </p:cNvSpPr>
          <p:nvPr/>
        </p:nvSpPr>
        <p:spPr bwMode="auto">
          <a:xfrm>
            <a:off x="5838825" y="53927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79" name="Cube 157"/>
          <p:cNvSpPr>
            <a:spLocks noChangeArrowheads="1"/>
          </p:cNvSpPr>
          <p:nvPr/>
        </p:nvSpPr>
        <p:spPr bwMode="auto">
          <a:xfrm>
            <a:off x="5783234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dirty="0"/>
          </a:p>
        </p:txBody>
      </p:sp>
      <p:sp>
        <p:nvSpPr>
          <p:cNvPr id="180" name="Cube 158"/>
          <p:cNvSpPr>
            <a:spLocks noChangeArrowheads="1"/>
          </p:cNvSpPr>
          <p:nvPr/>
        </p:nvSpPr>
        <p:spPr bwMode="auto">
          <a:xfrm>
            <a:off x="5718175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81" name="Cube 159"/>
          <p:cNvSpPr>
            <a:spLocks noChangeArrowheads="1"/>
          </p:cNvSpPr>
          <p:nvPr/>
        </p:nvSpPr>
        <p:spPr bwMode="auto">
          <a:xfrm>
            <a:off x="5634038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82" name="Cube 160"/>
          <p:cNvSpPr>
            <a:spLocks noChangeArrowheads="1"/>
          </p:cNvSpPr>
          <p:nvPr/>
        </p:nvSpPr>
        <p:spPr bwMode="auto">
          <a:xfrm>
            <a:off x="5572125" y="56403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83" name="Cube 161"/>
          <p:cNvSpPr>
            <a:spLocks noChangeArrowheads="1"/>
          </p:cNvSpPr>
          <p:nvPr/>
        </p:nvSpPr>
        <p:spPr bwMode="auto">
          <a:xfrm>
            <a:off x="5511800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84" name="Cube 162"/>
          <p:cNvSpPr>
            <a:spLocks noChangeArrowheads="1"/>
          </p:cNvSpPr>
          <p:nvPr/>
        </p:nvSpPr>
        <p:spPr bwMode="auto">
          <a:xfrm>
            <a:off x="5451475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85" name="Cube 163"/>
          <p:cNvSpPr>
            <a:spLocks noChangeArrowheads="1"/>
          </p:cNvSpPr>
          <p:nvPr/>
        </p:nvSpPr>
        <p:spPr bwMode="auto">
          <a:xfrm>
            <a:off x="5389563" y="58261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86" name="Cube 164"/>
          <p:cNvSpPr>
            <a:spLocks noChangeArrowheads="1"/>
          </p:cNvSpPr>
          <p:nvPr/>
        </p:nvSpPr>
        <p:spPr bwMode="auto">
          <a:xfrm>
            <a:off x="7108825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87" name="Cube 165"/>
          <p:cNvSpPr>
            <a:spLocks noChangeArrowheads="1"/>
          </p:cNvSpPr>
          <p:nvPr/>
        </p:nvSpPr>
        <p:spPr bwMode="auto">
          <a:xfrm>
            <a:off x="7046912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88" name="Cube 166"/>
          <p:cNvSpPr>
            <a:spLocks noChangeArrowheads="1"/>
          </p:cNvSpPr>
          <p:nvPr/>
        </p:nvSpPr>
        <p:spPr bwMode="auto">
          <a:xfrm>
            <a:off x="6986587" y="5578475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89" name="Cube 167"/>
          <p:cNvSpPr>
            <a:spLocks noChangeArrowheads="1"/>
          </p:cNvSpPr>
          <p:nvPr/>
        </p:nvSpPr>
        <p:spPr bwMode="auto">
          <a:xfrm>
            <a:off x="6926262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90" name="Cube 168"/>
          <p:cNvSpPr>
            <a:spLocks noChangeArrowheads="1"/>
          </p:cNvSpPr>
          <p:nvPr/>
        </p:nvSpPr>
        <p:spPr bwMode="auto">
          <a:xfrm>
            <a:off x="6864350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91" name="Cube 169"/>
          <p:cNvSpPr>
            <a:spLocks noChangeArrowheads="1"/>
          </p:cNvSpPr>
          <p:nvPr/>
        </p:nvSpPr>
        <p:spPr bwMode="auto">
          <a:xfrm>
            <a:off x="6804025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92" name="Cube 170"/>
          <p:cNvSpPr>
            <a:spLocks noChangeArrowheads="1"/>
          </p:cNvSpPr>
          <p:nvPr/>
        </p:nvSpPr>
        <p:spPr bwMode="auto">
          <a:xfrm>
            <a:off x="6743700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93" name="Cube 171"/>
          <p:cNvSpPr>
            <a:spLocks noChangeArrowheads="1"/>
          </p:cNvSpPr>
          <p:nvPr/>
        </p:nvSpPr>
        <p:spPr bwMode="auto">
          <a:xfrm>
            <a:off x="7289800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94" name="Cube 172"/>
          <p:cNvSpPr>
            <a:spLocks noChangeArrowheads="1"/>
          </p:cNvSpPr>
          <p:nvPr/>
        </p:nvSpPr>
        <p:spPr bwMode="auto">
          <a:xfrm>
            <a:off x="7229475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95" name="Cube 173"/>
          <p:cNvSpPr>
            <a:spLocks noChangeArrowheads="1"/>
          </p:cNvSpPr>
          <p:nvPr/>
        </p:nvSpPr>
        <p:spPr bwMode="auto">
          <a:xfrm>
            <a:off x="7169150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96" name="Cube 174"/>
          <p:cNvSpPr>
            <a:spLocks noChangeArrowheads="1"/>
          </p:cNvSpPr>
          <p:nvPr/>
        </p:nvSpPr>
        <p:spPr bwMode="auto">
          <a:xfrm>
            <a:off x="7108825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97" name="Cube 175"/>
          <p:cNvSpPr>
            <a:spLocks noChangeArrowheads="1"/>
          </p:cNvSpPr>
          <p:nvPr/>
        </p:nvSpPr>
        <p:spPr bwMode="auto">
          <a:xfrm>
            <a:off x="7046912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98" name="Cube 176"/>
          <p:cNvSpPr>
            <a:spLocks noChangeArrowheads="1"/>
          </p:cNvSpPr>
          <p:nvPr/>
        </p:nvSpPr>
        <p:spPr bwMode="auto">
          <a:xfrm>
            <a:off x="6986587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99" name="Cube 177"/>
          <p:cNvSpPr>
            <a:spLocks noChangeArrowheads="1"/>
          </p:cNvSpPr>
          <p:nvPr/>
        </p:nvSpPr>
        <p:spPr bwMode="auto">
          <a:xfrm>
            <a:off x="6926262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00" name="Cube 180"/>
          <p:cNvSpPr>
            <a:spLocks noChangeArrowheads="1"/>
          </p:cNvSpPr>
          <p:nvPr/>
        </p:nvSpPr>
        <p:spPr bwMode="auto">
          <a:xfrm>
            <a:off x="7594600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01" name="Cube 181"/>
          <p:cNvSpPr>
            <a:spLocks noChangeArrowheads="1"/>
          </p:cNvSpPr>
          <p:nvPr/>
        </p:nvSpPr>
        <p:spPr bwMode="auto">
          <a:xfrm>
            <a:off x="7534275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02" name="Cube 182"/>
          <p:cNvSpPr>
            <a:spLocks noChangeArrowheads="1"/>
          </p:cNvSpPr>
          <p:nvPr/>
        </p:nvSpPr>
        <p:spPr bwMode="auto">
          <a:xfrm>
            <a:off x="7472362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03" name="Cube 183"/>
          <p:cNvSpPr>
            <a:spLocks noChangeArrowheads="1"/>
          </p:cNvSpPr>
          <p:nvPr/>
        </p:nvSpPr>
        <p:spPr bwMode="auto">
          <a:xfrm>
            <a:off x="7412037" y="5578475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04" name="Cube 184"/>
          <p:cNvSpPr>
            <a:spLocks noChangeArrowheads="1"/>
          </p:cNvSpPr>
          <p:nvPr/>
        </p:nvSpPr>
        <p:spPr bwMode="auto">
          <a:xfrm>
            <a:off x="7351712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05" name="Cube 185"/>
          <p:cNvSpPr>
            <a:spLocks noChangeArrowheads="1"/>
          </p:cNvSpPr>
          <p:nvPr/>
        </p:nvSpPr>
        <p:spPr bwMode="auto">
          <a:xfrm>
            <a:off x="7289800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06" name="Cube 186"/>
          <p:cNvSpPr>
            <a:spLocks noChangeArrowheads="1"/>
          </p:cNvSpPr>
          <p:nvPr/>
        </p:nvSpPr>
        <p:spPr bwMode="auto">
          <a:xfrm>
            <a:off x="7229475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07" name="Cube 187"/>
          <p:cNvSpPr>
            <a:spLocks noChangeArrowheads="1"/>
          </p:cNvSpPr>
          <p:nvPr/>
        </p:nvSpPr>
        <p:spPr bwMode="auto">
          <a:xfrm>
            <a:off x="7169150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08" name="Cube 188"/>
          <p:cNvSpPr>
            <a:spLocks noChangeArrowheads="1"/>
          </p:cNvSpPr>
          <p:nvPr/>
        </p:nvSpPr>
        <p:spPr bwMode="auto">
          <a:xfrm>
            <a:off x="7777162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09" name="Cube 189"/>
          <p:cNvSpPr>
            <a:spLocks noChangeArrowheads="1"/>
          </p:cNvSpPr>
          <p:nvPr/>
        </p:nvSpPr>
        <p:spPr bwMode="auto">
          <a:xfrm>
            <a:off x="7715250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0" name="Cube 190"/>
          <p:cNvSpPr>
            <a:spLocks noChangeArrowheads="1"/>
          </p:cNvSpPr>
          <p:nvPr/>
        </p:nvSpPr>
        <p:spPr bwMode="auto">
          <a:xfrm>
            <a:off x="7654925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1" name="Cube 191"/>
          <p:cNvSpPr>
            <a:spLocks noChangeArrowheads="1"/>
          </p:cNvSpPr>
          <p:nvPr/>
        </p:nvSpPr>
        <p:spPr bwMode="auto">
          <a:xfrm>
            <a:off x="7594600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2" name="Cube 192"/>
          <p:cNvSpPr>
            <a:spLocks noChangeArrowheads="1"/>
          </p:cNvSpPr>
          <p:nvPr/>
        </p:nvSpPr>
        <p:spPr bwMode="auto">
          <a:xfrm>
            <a:off x="7534275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3" name="Cube 193"/>
          <p:cNvSpPr>
            <a:spLocks noChangeArrowheads="1"/>
          </p:cNvSpPr>
          <p:nvPr/>
        </p:nvSpPr>
        <p:spPr bwMode="auto">
          <a:xfrm>
            <a:off x="7472362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4" name="Cube 194"/>
          <p:cNvSpPr>
            <a:spLocks noChangeArrowheads="1"/>
          </p:cNvSpPr>
          <p:nvPr/>
        </p:nvSpPr>
        <p:spPr bwMode="auto">
          <a:xfrm>
            <a:off x="7412037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5" name="Cube 195"/>
          <p:cNvSpPr>
            <a:spLocks noChangeArrowheads="1"/>
          </p:cNvSpPr>
          <p:nvPr/>
        </p:nvSpPr>
        <p:spPr bwMode="auto">
          <a:xfrm>
            <a:off x="7351712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6" name="Can 166"/>
          <p:cNvSpPr>
            <a:spLocks noChangeArrowheads="1"/>
          </p:cNvSpPr>
          <p:nvPr/>
        </p:nvSpPr>
        <p:spPr bwMode="auto">
          <a:xfrm>
            <a:off x="7897812" y="5948363"/>
            <a:ext cx="182563" cy="185737"/>
          </a:xfrm>
          <a:prstGeom prst="can">
            <a:avLst>
              <a:gd name="adj" fmla="val 2504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7" name="Can 167"/>
          <p:cNvSpPr>
            <a:spLocks noChangeArrowheads="1"/>
          </p:cNvSpPr>
          <p:nvPr/>
        </p:nvSpPr>
        <p:spPr bwMode="auto">
          <a:xfrm>
            <a:off x="7835900" y="6010275"/>
            <a:ext cx="182562" cy="185738"/>
          </a:xfrm>
          <a:prstGeom prst="can">
            <a:avLst>
              <a:gd name="adj" fmla="val 2504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8" name="Can 165"/>
          <p:cNvSpPr>
            <a:spLocks noChangeArrowheads="1"/>
          </p:cNvSpPr>
          <p:nvPr/>
        </p:nvSpPr>
        <p:spPr bwMode="auto">
          <a:xfrm>
            <a:off x="7775575" y="6072188"/>
            <a:ext cx="182562" cy="185737"/>
          </a:xfrm>
          <a:prstGeom prst="can">
            <a:avLst>
              <a:gd name="adj" fmla="val 2504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19" name="TextBox 178"/>
          <p:cNvSpPr txBox="1">
            <a:spLocks noChangeArrowheads="1"/>
          </p:cNvSpPr>
          <p:nvPr/>
        </p:nvSpPr>
        <p:spPr bwMode="auto">
          <a:xfrm>
            <a:off x="4976813" y="6300788"/>
            <a:ext cx="9286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/>
              <a:t>Central DAQ </a:t>
            </a: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 smtClean="0"/>
              <a:t>Event Builder</a:t>
            </a:r>
            <a:endParaRPr lang="en-US" sz="900" b="1" dirty="0"/>
          </a:p>
        </p:txBody>
      </p:sp>
      <p:sp>
        <p:nvSpPr>
          <p:cNvPr id="220" name="TextBox 178"/>
          <p:cNvSpPr txBox="1">
            <a:spLocks noChangeArrowheads="1"/>
          </p:cNvSpPr>
          <p:nvPr/>
        </p:nvSpPr>
        <p:spPr bwMode="auto">
          <a:xfrm>
            <a:off x="6489529" y="6281820"/>
            <a:ext cx="1505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 smtClean="0"/>
              <a:t>High Level Trigger Farm</a:t>
            </a:r>
            <a:br>
              <a:rPr lang="en-US" sz="900" b="1" dirty="0" smtClean="0"/>
            </a:br>
            <a:r>
              <a:rPr lang="en-US" sz="900" b="1" dirty="0" smtClean="0"/>
              <a:t>&amp; Storage</a:t>
            </a:r>
            <a:endParaRPr lang="en-US" sz="900" b="1" dirty="0"/>
          </a:p>
        </p:txBody>
      </p:sp>
    </p:spTree>
    <p:extLst>
      <p:ext uri="{BB962C8B-B14F-4D97-AF65-F5344CB8AC3E}">
        <p14:creationId xmlns:p14="http://schemas.microsoft.com/office/powerpoint/2010/main" val="224643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868E-6 1.52189E-6 L 0.03751 0.4114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6" y="205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" name="Group 247"/>
          <p:cNvGrpSpPr>
            <a:grpSpLocks/>
          </p:cNvGrpSpPr>
          <p:nvPr/>
        </p:nvGrpSpPr>
        <p:grpSpPr bwMode="auto">
          <a:xfrm>
            <a:off x="79375" y="1295400"/>
            <a:ext cx="8077200" cy="3505200"/>
            <a:chOff x="152400" y="990600"/>
            <a:chExt cx="8839200" cy="3886200"/>
          </a:xfrm>
        </p:grpSpPr>
        <p:sp>
          <p:nvSpPr>
            <p:cNvPr id="252" name="Rectangle 88"/>
            <p:cNvSpPr>
              <a:spLocks noChangeArrowheads="1"/>
            </p:cNvSpPr>
            <p:nvPr/>
          </p:nvSpPr>
          <p:spPr bwMode="auto">
            <a:xfrm>
              <a:off x="152400" y="990600"/>
              <a:ext cx="8839200" cy="3199779"/>
            </a:xfrm>
            <a:prstGeom prst="rect">
              <a:avLst/>
            </a:prstGeom>
            <a:gradFill flip="none" rotWithShape="1">
              <a:gsLst>
                <a:gs pos="0">
                  <a:srgbClr val="FFFCD8">
                    <a:alpha val="87057"/>
                  </a:srgbClr>
                </a:gs>
                <a:gs pos="100000">
                  <a:srgbClr val="FFF771">
                    <a:alpha val="87057"/>
                  </a:srgbClr>
                </a:gs>
              </a:gsLst>
              <a:lin ang="16200000" scaled="0"/>
              <a:tileRect/>
            </a:gradFill>
            <a:ln w="9525">
              <a:solidFill>
                <a:schemeClr val="accent3">
                  <a:lumMod val="85000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 sz="1600"/>
            </a:p>
          </p:txBody>
        </p:sp>
        <p:sp>
          <p:nvSpPr>
            <p:cNvPr id="254" name="Oval 253"/>
            <p:cNvSpPr/>
            <p:nvPr/>
          </p:nvSpPr>
          <p:spPr bwMode="auto">
            <a:xfrm>
              <a:off x="5334660" y="1905828"/>
              <a:ext cx="990241" cy="380172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/>
            </a:p>
          </p:txBody>
        </p:sp>
        <p:sp>
          <p:nvSpPr>
            <p:cNvPr id="13431" name="Oval 204"/>
            <p:cNvSpPr>
              <a:spLocks noChangeArrowheads="1"/>
            </p:cNvSpPr>
            <p:nvPr/>
          </p:nvSpPr>
          <p:spPr bwMode="auto">
            <a:xfrm>
              <a:off x="5410200" y="2743200"/>
              <a:ext cx="914400" cy="381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/>
            </a:p>
          </p:txBody>
        </p:sp>
        <p:sp>
          <p:nvSpPr>
            <p:cNvPr id="13432" name="Oval 205"/>
            <p:cNvSpPr>
              <a:spLocks noChangeArrowheads="1"/>
            </p:cNvSpPr>
            <p:nvPr/>
          </p:nvSpPr>
          <p:spPr bwMode="auto">
            <a:xfrm>
              <a:off x="5243513" y="3581400"/>
              <a:ext cx="457200" cy="381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/>
            </a:p>
          </p:txBody>
        </p:sp>
        <p:sp>
          <p:nvSpPr>
            <p:cNvPr id="13433" name="Oval 206"/>
            <p:cNvSpPr>
              <a:spLocks noChangeArrowheads="1"/>
            </p:cNvSpPr>
            <p:nvPr/>
          </p:nvSpPr>
          <p:spPr bwMode="auto">
            <a:xfrm>
              <a:off x="5776913" y="3581400"/>
              <a:ext cx="533400" cy="381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/>
            </a:p>
          </p:txBody>
        </p:sp>
        <p:cxnSp>
          <p:nvCxnSpPr>
            <p:cNvPr id="13434" name="Straight Arrow Connector 218"/>
            <p:cNvCxnSpPr>
              <a:cxnSpLocks noChangeShapeType="1"/>
              <a:stCxn id="254" idx="4"/>
              <a:endCxn id="13431" idx="0"/>
            </p:cNvCxnSpPr>
            <p:nvPr/>
          </p:nvCxnSpPr>
          <p:spPr bwMode="auto">
            <a:xfrm rot="16200000" flipH="1">
              <a:off x="5619750" y="2495550"/>
              <a:ext cx="457200" cy="381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35" name="Straight Arrow Connector 225"/>
            <p:cNvCxnSpPr>
              <a:cxnSpLocks noChangeShapeType="1"/>
              <a:stCxn id="13431" idx="4"/>
              <a:endCxn id="13432" idx="0"/>
            </p:cNvCxnSpPr>
            <p:nvPr/>
          </p:nvCxnSpPr>
          <p:spPr bwMode="auto">
            <a:xfrm rot="5400000">
              <a:off x="5441157" y="3155156"/>
              <a:ext cx="457200" cy="3952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36" name="Straight Arrow Connector 227"/>
            <p:cNvCxnSpPr>
              <a:cxnSpLocks noChangeShapeType="1"/>
              <a:stCxn id="13431" idx="4"/>
              <a:endCxn id="13433" idx="0"/>
            </p:cNvCxnSpPr>
            <p:nvPr/>
          </p:nvCxnSpPr>
          <p:spPr bwMode="auto">
            <a:xfrm rot="16200000" flipH="1">
              <a:off x="5726907" y="3264693"/>
              <a:ext cx="457200" cy="17621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37" name="Oval 217"/>
            <p:cNvSpPr>
              <a:spLocks noChangeArrowheads="1"/>
            </p:cNvSpPr>
            <p:nvPr/>
          </p:nvSpPr>
          <p:spPr bwMode="auto">
            <a:xfrm>
              <a:off x="457200" y="3200400"/>
              <a:ext cx="609600" cy="381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3438" name="Oval 285"/>
            <p:cNvSpPr>
              <a:spLocks noChangeArrowheads="1"/>
            </p:cNvSpPr>
            <p:nvPr/>
          </p:nvSpPr>
          <p:spPr bwMode="auto">
            <a:xfrm>
              <a:off x="4267200" y="2743200"/>
              <a:ext cx="609600" cy="381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/>
            </a:p>
          </p:txBody>
        </p:sp>
        <p:sp>
          <p:nvSpPr>
            <p:cNvPr id="13439" name="Oval 326"/>
            <p:cNvSpPr>
              <a:spLocks noChangeArrowheads="1"/>
            </p:cNvSpPr>
            <p:nvPr/>
          </p:nvSpPr>
          <p:spPr bwMode="auto">
            <a:xfrm>
              <a:off x="6705600" y="2743200"/>
              <a:ext cx="609600" cy="3810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/>
            </a:p>
          </p:txBody>
        </p:sp>
        <p:cxnSp>
          <p:nvCxnSpPr>
            <p:cNvPr id="13440" name="Straight Arrow Connector 330"/>
            <p:cNvCxnSpPr>
              <a:cxnSpLocks noChangeShapeType="1"/>
              <a:stCxn id="254" idx="4"/>
              <a:endCxn id="13438" idx="0"/>
            </p:cNvCxnSpPr>
            <p:nvPr/>
          </p:nvCxnSpPr>
          <p:spPr bwMode="auto">
            <a:xfrm rot="5400000">
              <a:off x="4972050" y="1885950"/>
              <a:ext cx="457200" cy="12573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41" name="Straight Arrow Connector 334"/>
            <p:cNvCxnSpPr>
              <a:cxnSpLocks noChangeShapeType="1"/>
              <a:stCxn id="254" idx="4"/>
              <a:endCxn id="13439" idx="0"/>
            </p:cNvCxnSpPr>
            <p:nvPr/>
          </p:nvCxnSpPr>
          <p:spPr bwMode="auto">
            <a:xfrm rot="16200000" flipH="1">
              <a:off x="6191250" y="1924050"/>
              <a:ext cx="457200" cy="11811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42" name="TextBox 336"/>
            <p:cNvSpPr txBox="1">
              <a:spLocks noChangeArrowheads="1"/>
            </p:cNvSpPr>
            <p:nvPr/>
          </p:nvSpPr>
          <p:spPr bwMode="auto">
            <a:xfrm>
              <a:off x="4871449" y="2667000"/>
              <a:ext cx="426628" cy="375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/>
                <a:t>…</a:t>
              </a:r>
            </a:p>
          </p:txBody>
        </p:sp>
        <p:sp>
          <p:nvSpPr>
            <p:cNvPr id="295" name="TextBox 219"/>
            <p:cNvSpPr txBox="1">
              <a:spLocks noChangeArrowheads="1"/>
            </p:cNvSpPr>
            <p:nvPr/>
          </p:nvSpPr>
          <p:spPr bwMode="auto">
            <a:xfrm>
              <a:off x="1066201" y="3048104"/>
              <a:ext cx="2972460" cy="1091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defRPr/>
              </a:pPr>
              <a:r>
                <a:rPr lang="en-US" sz="1400" dirty="0">
                  <a:ea typeface="+mn-ea"/>
                  <a:cs typeface="+mn-cs"/>
                </a:rPr>
                <a:t>Function Manager</a:t>
              </a:r>
              <a:br>
                <a:rPr lang="en-US" sz="1400" dirty="0">
                  <a:ea typeface="+mn-ea"/>
                  <a:cs typeface="+mn-cs"/>
                </a:rPr>
              </a:br>
              <a:r>
                <a:rPr lang="en-US" sz="1100" dirty="0">
                  <a:ea typeface="+mn-ea"/>
                  <a:cs typeface="+mn-cs"/>
                </a:rPr>
                <a:t>Node in the Run Control Tree </a:t>
              </a:r>
              <a:br>
                <a:rPr lang="en-US" sz="1100" dirty="0">
                  <a:ea typeface="+mn-ea"/>
                  <a:cs typeface="+mn-cs"/>
                </a:rPr>
              </a:br>
              <a:r>
                <a:rPr lang="en-US" sz="1100" dirty="0">
                  <a:ea typeface="+mn-ea"/>
                  <a:cs typeface="+mn-cs"/>
                </a:rPr>
                <a:t>defines a State Machine &amp; parameters</a:t>
              </a:r>
            </a:p>
            <a:p>
              <a:pPr algn="l">
                <a:defRPr/>
              </a:pPr>
              <a:r>
                <a:rPr lang="en-US" sz="1100" dirty="0">
                  <a:solidFill>
                    <a:schemeClr val="bg2">
                      <a:lumMod val="60000"/>
                      <a:lumOff val="40000"/>
                    </a:schemeClr>
                  </a:solidFill>
                  <a:ea typeface="+mn-ea"/>
                  <a:cs typeface="+mn-cs"/>
                </a:rPr>
                <a:t>User function managers dynamically loaded into the web application</a:t>
              </a:r>
            </a:p>
          </p:txBody>
        </p:sp>
        <p:sp>
          <p:nvSpPr>
            <p:cNvPr id="13444" name="TextBox 360"/>
            <p:cNvSpPr txBox="1">
              <a:spLocks noChangeArrowheads="1"/>
            </p:cNvSpPr>
            <p:nvPr/>
          </p:nvSpPr>
          <p:spPr bwMode="auto">
            <a:xfrm>
              <a:off x="228600" y="1066800"/>
              <a:ext cx="5035757" cy="580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 b="1" dirty="0"/>
                <a:t>Run Control System </a:t>
              </a:r>
              <a:r>
                <a:rPr lang="en-US" sz="1600" dirty="0">
                  <a:solidFill>
                    <a:srgbClr val="0000FF"/>
                  </a:solidFill>
                </a:rPr>
                <a:t>– Java, Web Technologies</a:t>
              </a:r>
            </a:p>
            <a:p>
              <a:pPr algn="l"/>
              <a:r>
                <a:rPr lang="en-US" sz="1200" dirty="0"/>
                <a:t>Defines the control structure</a:t>
              </a:r>
            </a:p>
          </p:txBody>
        </p:sp>
        <p:pic>
          <p:nvPicPr>
            <p:cNvPr id="13445" name="Picture 29" descr="Firefoxlogo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600" y="1065213"/>
              <a:ext cx="533400" cy="61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446" name="Straight Arrow Connector 378"/>
            <p:cNvCxnSpPr>
              <a:cxnSpLocks noChangeShapeType="1"/>
              <a:endCxn id="254" idx="0"/>
            </p:cNvCxnSpPr>
            <p:nvPr/>
          </p:nvCxnSpPr>
          <p:spPr bwMode="auto">
            <a:xfrm rot="5400000">
              <a:off x="5715001" y="1790700"/>
              <a:ext cx="228600" cy="31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47" name="Straight Arrow Connector 344"/>
            <p:cNvCxnSpPr>
              <a:cxnSpLocks noChangeShapeType="1"/>
              <a:stCxn id="13439" idx="4"/>
            </p:cNvCxnSpPr>
            <p:nvPr/>
          </p:nvCxnSpPr>
          <p:spPr bwMode="auto">
            <a:xfrm rot="16200000" flipH="1">
              <a:off x="6165057" y="3969543"/>
              <a:ext cx="1752600" cy="6191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07" name="TextBox 306"/>
            <p:cNvSpPr txBox="1"/>
            <p:nvPr/>
          </p:nvSpPr>
          <p:spPr>
            <a:xfrm>
              <a:off x="6239774" y="1369012"/>
              <a:ext cx="2484288" cy="3062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dirty="0">
                  <a:solidFill>
                    <a:schemeClr val="bg2">
                      <a:lumMod val="60000"/>
                      <a:lumOff val="40000"/>
                    </a:schemeClr>
                  </a:solidFill>
                  <a:ea typeface="+mn-ea"/>
                  <a:cs typeface="+mn-cs"/>
                </a:rPr>
                <a:t>HTML, CSS, JavaScript, AJAX</a:t>
              </a:r>
            </a:p>
          </p:txBody>
        </p:sp>
        <p:sp>
          <p:nvSpPr>
            <p:cNvPr id="13449" name="TextBox 106"/>
            <p:cNvSpPr txBox="1">
              <a:spLocks noChangeArrowheads="1"/>
            </p:cNvSpPr>
            <p:nvPr/>
          </p:nvSpPr>
          <p:spPr bwMode="auto">
            <a:xfrm>
              <a:off x="6172200" y="1143000"/>
              <a:ext cx="1821269" cy="307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/>
                <a:t>GUI in a web browser</a:t>
              </a:r>
            </a:p>
          </p:txBody>
        </p:sp>
        <p:sp>
          <p:nvSpPr>
            <p:cNvPr id="13450" name="Rectangle 107"/>
            <p:cNvSpPr>
              <a:spLocks noChangeArrowheads="1"/>
            </p:cNvSpPr>
            <p:nvPr/>
          </p:nvSpPr>
          <p:spPr bwMode="auto">
            <a:xfrm>
              <a:off x="4114800" y="1752600"/>
              <a:ext cx="2438400" cy="160020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600"/>
            </a:p>
          </p:txBody>
        </p:sp>
        <p:sp>
          <p:nvSpPr>
            <p:cNvPr id="13451" name="TextBox 360"/>
            <p:cNvSpPr txBox="1">
              <a:spLocks noChangeArrowheads="1"/>
            </p:cNvSpPr>
            <p:nvPr/>
          </p:nvSpPr>
          <p:spPr bwMode="auto">
            <a:xfrm>
              <a:off x="1447800" y="1905000"/>
              <a:ext cx="2640926" cy="870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/>
                <a:t>Run </a:t>
              </a:r>
              <a:r>
                <a:rPr lang="en-US" sz="1200">
                  <a:solidFill>
                    <a:srgbClr val="000000"/>
                  </a:solidFill>
                </a:rPr>
                <a:t>Control Web Application</a:t>
              </a:r>
              <a:r>
                <a:rPr lang="en-US" sz="1200"/>
                <a:t/>
              </a:r>
              <a:br>
                <a:rPr lang="en-US" sz="1200"/>
              </a:br>
              <a:r>
                <a:rPr lang="en-US" sz="1100">
                  <a:solidFill>
                    <a:srgbClr val="0000FF"/>
                  </a:solidFill>
                </a:rPr>
                <a:t>Apache Tomcat Servlet Container</a:t>
              </a:r>
            </a:p>
            <a:p>
              <a:pPr algn="l"/>
              <a:r>
                <a:rPr lang="en-US" sz="1100">
                  <a:solidFill>
                    <a:srgbClr val="0000FF"/>
                  </a:solidFill>
                </a:rPr>
                <a:t>Java Server Pages, Tag Libraries,</a:t>
              </a:r>
            </a:p>
            <a:p>
              <a:pPr algn="l"/>
              <a:r>
                <a:rPr lang="en-US" sz="1100">
                  <a:solidFill>
                    <a:srgbClr val="0000FF"/>
                  </a:solidFill>
                </a:rPr>
                <a:t>Web Services (WSDL, Axis, SOAP)</a:t>
              </a:r>
              <a:endParaRPr lang="en-US" sz="1200">
                <a:solidFill>
                  <a:srgbClr val="0000FF"/>
                </a:solidFill>
              </a:endParaRPr>
            </a:p>
          </p:txBody>
        </p:sp>
        <p:cxnSp>
          <p:nvCxnSpPr>
            <p:cNvPr id="13452" name="Straight Connector 110"/>
            <p:cNvCxnSpPr>
              <a:cxnSpLocks noChangeShapeType="1"/>
            </p:cNvCxnSpPr>
            <p:nvPr/>
          </p:nvCxnSpPr>
          <p:spPr bwMode="auto">
            <a:xfrm flipV="1">
              <a:off x="3886200" y="1981200"/>
              <a:ext cx="152400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313" name="Cube 201"/>
          <p:cNvSpPr>
            <a:spLocks noChangeArrowheads="1"/>
          </p:cNvSpPr>
          <p:nvPr/>
        </p:nvSpPr>
        <p:spPr bwMode="auto">
          <a:xfrm>
            <a:off x="7169150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14" name="Cube 202"/>
          <p:cNvSpPr>
            <a:spLocks noChangeArrowheads="1"/>
          </p:cNvSpPr>
          <p:nvPr/>
        </p:nvSpPr>
        <p:spPr bwMode="auto">
          <a:xfrm>
            <a:off x="7351712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15" name="Cube 199"/>
          <p:cNvSpPr>
            <a:spLocks noChangeArrowheads="1"/>
          </p:cNvSpPr>
          <p:nvPr/>
        </p:nvSpPr>
        <p:spPr bwMode="auto">
          <a:xfrm>
            <a:off x="4392613" y="53927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16" name="Cube 200"/>
          <p:cNvSpPr>
            <a:spLocks noChangeArrowheads="1"/>
          </p:cNvSpPr>
          <p:nvPr/>
        </p:nvSpPr>
        <p:spPr bwMode="auto">
          <a:xfrm>
            <a:off x="4575175" y="53927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17" name="Cube 14"/>
          <p:cNvSpPr>
            <a:spLocks noChangeArrowheads="1"/>
          </p:cNvSpPr>
          <p:nvPr/>
        </p:nvSpPr>
        <p:spPr bwMode="auto">
          <a:xfrm>
            <a:off x="2755900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18" name="Cube 16"/>
          <p:cNvSpPr>
            <a:spLocks noChangeArrowheads="1"/>
          </p:cNvSpPr>
          <p:nvPr/>
        </p:nvSpPr>
        <p:spPr bwMode="auto">
          <a:xfrm>
            <a:off x="2695575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19" name="Cube 17"/>
          <p:cNvSpPr>
            <a:spLocks noChangeArrowheads="1"/>
          </p:cNvSpPr>
          <p:nvPr/>
        </p:nvSpPr>
        <p:spPr bwMode="auto">
          <a:xfrm>
            <a:off x="2633663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20" name="Cube 19"/>
          <p:cNvSpPr>
            <a:spLocks noChangeArrowheads="1"/>
          </p:cNvSpPr>
          <p:nvPr/>
        </p:nvSpPr>
        <p:spPr bwMode="auto">
          <a:xfrm>
            <a:off x="2573338" y="55784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21" name="Cube 20"/>
          <p:cNvSpPr>
            <a:spLocks noChangeArrowheads="1"/>
          </p:cNvSpPr>
          <p:nvPr/>
        </p:nvSpPr>
        <p:spPr bwMode="auto">
          <a:xfrm>
            <a:off x="2513013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22" name="Cube 21"/>
          <p:cNvSpPr>
            <a:spLocks noChangeArrowheads="1"/>
          </p:cNvSpPr>
          <p:nvPr/>
        </p:nvSpPr>
        <p:spPr bwMode="auto">
          <a:xfrm>
            <a:off x="2451100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23" name="Cube 22"/>
          <p:cNvSpPr>
            <a:spLocks noChangeArrowheads="1"/>
          </p:cNvSpPr>
          <p:nvPr/>
        </p:nvSpPr>
        <p:spPr bwMode="auto">
          <a:xfrm>
            <a:off x="2390775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24" name="Cube 23"/>
          <p:cNvSpPr>
            <a:spLocks noChangeArrowheads="1"/>
          </p:cNvSpPr>
          <p:nvPr/>
        </p:nvSpPr>
        <p:spPr bwMode="auto">
          <a:xfrm>
            <a:off x="2330450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25" name="Cube 24"/>
          <p:cNvSpPr>
            <a:spLocks noChangeArrowheads="1"/>
          </p:cNvSpPr>
          <p:nvPr/>
        </p:nvSpPr>
        <p:spPr bwMode="auto">
          <a:xfrm>
            <a:off x="2938463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26" name="Cube 25"/>
          <p:cNvSpPr>
            <a:spLocks noChangeArrowheads="1"/>
          </p:cNvSpPr>
          <p:nvPr/>
        </p:nvSpPr>
        <p:spPr bwMode="auto">
          <a:xfrm>
            <a:off x="2876550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27" name="Cube 26"/>
          <p:cNvSpPr>
            <a:spLocks noChangeArrowheads="1"/>
          </p:cNvSpPr>
          <p:nvPr/>
        </p:nvSpPr>
        <p:spPr bwMode="auto">
          <a:xfrm>
            <a:off x="2816225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28" name="Cube 27"/>
          <p:cNvSpPr>
            <a:spLocks noChangeArrowheads="1"/>
          </p:cNvSpPr>
          <p:nvPr/>
        </p:nvSpPr>
        <p:spPr bwMode="auto">
          <a:xfrm>
            <a:off x="2755900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29" name="Cube 28"/>
          <p:cNvSpPr>
            <a:spLocks noChangeArrowheads="1"/>
          </p:cNvSpPr>
          <p:nvPr/>
        </p:nvSpPr>
        <p:spPr bwMode="auto">
          <a:xfrm>
            <a:off x="2695575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30" name="Cube 29"/>
          <p:cNvSpPr>
            <a:spLocks noChangeArrowheads="1"/>
          </p:cNvSpPr>
          <p:nvPr/>
        </p:nvSpPr>
        <p:spPr bwMode="auto">
          <a:xfrm>
            <a:off x="2633663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31" name="Cube 30"/>
          <p:cNvSpPr>
            <a:spLocks noChangeArrowheads="1"/>
          </p:cNvSpPr>
          <p:nvPr/>
        </p:nvSpPr>
        <p:spPr bwMode="auto">
          <a:xfrm>
            <a:off x="2573338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32" name="Cube 31"/>
          <p:cNvSpPr>
            <a:spLocks noChangeArrowheads="1"/>
          </p:cNvSpPr>
          <p:nvPr/>
        </p:nvSpPr>
        <p:spPr bwMode="auto">
          <a:xfrm>
            <a:off x="2513013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33" name="Cube 90"/>
          <p:cNvSpPr>
            <a:spLocks noChangeArrowheads="1"/>
          </p:cNvSpPr>
          <p:nvPr/>
        </p:nvSpPr>
        <p:spPr bwMode="auto">
          <a:xfrm>
            <a:off x="4332288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34" name="Cube 91"/>
          <p:cNvSpPr>
            <a:spLocks noChangeArrowheads="1"/>
          </p:cNvSpPr>
          <p:nvPr/>
        </p:nvSpPr>
        <p:spPr bwMode="auto">
          <a:xfrm>
            <a:off x="4271963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35" name="Cube 92"/>
          <p:cNvSpPr>
            <a:spLocks noChangeArrowheads="1"/>
          </p:cNvSpPr>
          <p:nvPr/>
        </p:nvSpPr>
        <p:spPr bwMode="auto">
          <a:xfrm>
            <a:off x="4211638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36" name="Cube 93"/>
          <p:cNvSpPr>
            <a:spLocks noChangeArrowheads="1"/>
          </p:cNvSpPr>
          <p:nvPr/>
        </p:nvSpPr>
        <p:spPr bwMode="auto">
          <a:xfrm>
            <a:off x="4164013" y="56403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37" name="Cube 94"/>
          <p:cNvSpPr>
            <a:spLocks noChangeArrowheads="1"/>
          </p:cNvSpPr>
          <p:nvPr/>
        </p:nvSpPr>
        <p:spPr bwMode="auto">
          <a:xfrm>
            <a:off x="4103688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38" name="Cube 95"/>
          <p:cNvSpPr>
            <a:spLocks noChangeArrowheads="1"/>
          </p:cNvSpPr>
          <p:nvPr/>
        </p:nvSpPr>
        <p:spPr bwMode="auto">
          <a:xfrm>
            <a:off x="4043363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39" name="Cube 96"/>
          <p:cNvSpPr>
            <a:spLocks noChangeArrowheads="1"/>
          </p:cNvSpPr>
          <p:nvPr/>
        </p:nvSpPr>
        <p:spPr bwMode="auto">
          <a:xfrm>
            <a:off x="398303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40" name="Cube 97"/>
          <p:cNvSpPr>
            <a:spLocks noChangeArrowheads="1"/>
          </p:cNvSpPr>
          <p:nvPr/>
        </p:nvSpPr>
        <p:spPr bwMode="auto">
          <a:xfrm>
            <a:off x="4514850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41" name="Cube 98"/>
          <p:cNvSpPr>
            <a:spLocks noChangeArrowheads="1"/>
          </p:cNvSpPr>
          <p:nvPr/>
        </p:nvSpPr>
        <p:spPr bwMode="auto">
          <a:xfrm>
            <a:off x="4454525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42" name="Cube 99"/>
          <p:cNvSpPr>
            <a:spLocks noChangeArrowheads="1"/>
          </p:cNvSpPr>
          <p:nvPr/>
        </p:nvSpPr>
        <p:spPr bwMode="auto">
          <a:xfrm>
            <a:off x="4392613" y="55784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43" name="Cube 100"/>
          <p:cNvSpPr>
            <a:spLocks noChangeArrowheads="1"/>
          </p:cNvSpPr>
          <p:nvPr/>
        </p:nvSpPr>
        <p:spPr bwMode="auto">
          <a:xfrm>
            <a:off x="4346575" y="56403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44" name="Cube 101"/>
          <p:cNvSpPr>
            <a:spLocks noChangeArrowheads="1"/>
          </p:cNvSpPr>
          <p:nvPr/>
        </p:nvSpPr>
        <p:spPr bwMode="auto">
          <a:xfrm>
            <a:off x="4286250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45" name="Cube 102"/>
          <p:cNvSpPr>
            <a:spLocks noChangeArrowheads="1"/>
          </p:cNvSpPr>
          <p:nvPr/>
        </p:nvSpPr>
        <p:spPr bwMode="auto">
          <a:xfrm>
            <a:off x="4225925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46" name="Cube 103"/>
          <p:cNvSpPr>
            <a:spLocks noChangeArrowheads="1"/>
          </p:cNvSpPr>
          <p:nvPr/>
        </p:nvSpPr>
        <p:spPr bwMode="auto">
          <a:xfrm>
            <a:off x="4164013" y="58261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47" name="Cube 148"/>
          <p:cNvSpPr>
            <a:spLocks noChangeArrowheads="1"/>
          </p:cNvSpPr>
          <p:nvPr/>
        </p:nvSpPr>
        <p:spPr bwMode="auto">
          <a:xfrm>
            <a:off x="5634038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48" name="Cube 149"/>
          <p:cNvSpPr>
            <a:spLocks noChangeArrowheads="1"/>
          </p:cNvSpPr>
          <p:nvPr/>
        </p:nvSpPr>
        <p:spPr bwMode="auto">
          <a:xfrm>
            <a:off x="5572125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49" name="Cube 150"/>
          <p:cNvSpPr>
            <a:spLocks noChangeArrowheads="1"/>
          </p:cNvSpPr>
          <p:nvPr/>
        </p:nvSpPr>
        <p:spPr bwMode="auto">
          <a:xfrm>
            <a:off x="5511800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50" name="Cube 151"/>
          <p:cNvSpPr>
            <a:spLocks noChangeArrowheads="1"/>
          </p:cNvSpPr>
          <p:nvPr/>
        </p:nvSpPr>
        <p:spPr bwMode="auto">
          <a:xfrm>
            <a:off x="5451475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51" name="Cube 152"/>
          <p:cNvSpPr>
            <a:spLocks noChangeArrowheads="1"/>
          </p:cNvSpPr>
          <p:nvPr/>
        </p:nvSpPr>
        <p:spPr bwMode="auto">
          <a:xfrm>
            <a:off x="5389563" y="56403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52" name="Cube 153"/>
          <p:cNvSpPr>
            <a:spLocks noChangeArrowheads="1"/>
          </p:cNvSpPr>
          <p:nvPr/>
        </p:nvSpPr>
        <p:spPr bwMode="auto">
          <a:xfrm>
            <a:off x="5329238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53" name="Cube 154"/>
          <p:cNvSpPr>
            <a:spLocks noChangeArrowheads="1"/>
          </p:cNvSpPr>
          <p:nvPr/>
        </p:nvSpPr>
        <p:spPr bwMode="auto">
          <a:xfrm>
            <a:off x="5268913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54" name="Cube 155"/>
          <p:cNvSpPr>
            <a:spLocks noChangeArrowheads="1"/>
          </p:cNvSpPr>
          <p:nvPr/>
        </p:nvSpPr>
        <p:spPr bwMode="auto">
          <a:xfrm>
            <a:off x="520858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55" name="Cube 156"/>
          <p:cNvSpPr>
            <a:spLocks noChangeArrowheads="1"/>
          </p:cNvSpPr>
          <p:nvPr/>
        </p:nvSpPr>
        <p:spPr bwMode="auto">
          <a:xfrm>
            <a:off x="5838825" y="53927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56" name="Cube 157"/>
          <p:cNvSpPr>
            <a:spLocks noChangeArrowheads="1"/>
          </p:cNvSpPr>
          <p:nvPr/>
        </p:nvSpPr>
        <p:spPr bwMode="auto">
          <a:xfrm>
            <a:off x="5783234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dirty="0"/>
          </a:p>
        </p:txBody>
      </p:sp>
      <p:sp>
        <p:nvSpPr>
          <p:cNvPr id="13357" name="Cube 158"/>
          <p:cNvSpPr>
            <a:spLocks noChangeArrowheads="1"/>
          </p:cNvSpPr>
          <p:nvPr/>
        </p:nvSpPr>
        <p:spPr bwMode="auto">
          <a:xfrm>
            <a:off x="5718175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58" name="Cube 159"/>
          <p:cNvSpPr>
            <a:spLocks noChangeArrowheads="1"/>
          </p:cNvSpPr>
          <p:nvPr/>
        </p:nvSpPr>
        <p:spPr bwMode="auto">
          <a:xfrm>
            <a:off x="5634038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59" name="Cube 160"/>
          <p:cNvSpPr>
            <a:spLocks noChangeArrowheads="1"/>
          </p:cNvSpPr>
          <p:nvPr/>
        </p:nvSpPr>
        <p:spPr bwMode="auto">
          <a:xfrm>
            <a:off x="5572125" y="56403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60" name="Cube 161"/>
          <p:cNvSpPr>
            <a:spLocks noChangeArrowheads="1"/>
          </p:cNvSpPr>
          <p:nvPr/>
        </p:nvSpPr>
        <p:spPr bwMode="auto">
          <a:xfrm>
            <a:off x="5511800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61" name="Cube 162"/>
          <p:cNvSpPr>
            <a:spLocks noChangeArrowheads="1"/>
          </p:cNvSpPr>
          <p:nvPr/>
        </p:nvSpPr>
        <p:spPr bwMode="auto">
          <a:xfrm>
            <a:off x="5451475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62" name="Cube 163"/>
          <p:cNvSpPr>
            <a:spLocks noChangeArrowheads="1"/>
          </p:cNvSpPr>
          <p:nvPr/>
        </p:nvSpPr>
        <p:spPr bwMode="auto">
          <a:xfrm>
            <a:off x="5389563" y="58261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63" name="Cube 164"/>
          <p:cNvSpPr>
            <a:spLocks noChangeArrowheads="1"/>
          </p:cNvSpPr>
          <p:nvPr/>
        </p:nvSpPr>
        <p:spPr bwMode="auto">
          <a:xfrm>
            <a:off x="7108825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64" name="Cube 165"/>
          <p:cNvSpPr>
            <a:spLocks noChangeArrowheads="1"/>
          </p:cNvSpPr>
          <p:nvPr/>
        </p:nvSpPr>
        <p:spPr bwMode="auto">
          <a:xfrm>
            <a:off x="7046912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65" name="Cube 166"/>
          <p:cNvSpPr>
            <a:spLocks noChangeArrowheads="1"/>
          </p:cNvSpPr>
          <p:nvPr/>
        </p:nvSpPr>
        <p:spPr bwMode="auto">
          <a:xfrm>
            <a:off x="6986587" y="5578475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66" name="Cube 167"/>
          <p:cNvSpPr>
            <a:spLocks noChangeArrowheads="1"/>
          </p:cNvSpPr>
          <p:nvPr/>
        </p:nvSpPr>
        <p:spPr bwMode="auto">
          <a:xfrm>
            <a:off x="6926262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67" name="Cube 168"/>
          <p:cNvSpPr>
            <a:spLocks noChangeArrowheads="1"/>
          </p:cNvSpPr>
          <p:nvPr/>
        </p:nvSpPr>
        <p:spPr bwMode="auto">
          <a:xfrm>
            <a:off x="6864350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68" name="Cube 169"/>
          <p:cNvSpPr>
            <a:spLocks noChangeArrowheads="1"/>
          </p:cNvSpPr>
          <p:nvPr/>
        </p:nvSpPr>
        <p:spPr bwMode="auto">
          <a:xfrm>
            <a:off x="6804025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69" name="Cube 170"/>
          <p:cNvSpPr>
            <a:spLocks noChangeArrowheads="1"/>
          </p:cNvSpPr>
          <p:nvPr/>
        </p:nvSpPr>
        <p:spPr bwMode="auto">
          <a:xfrm>
            <a:off x="6743700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70" name="Cube 171"/>
          <p:cNvSpPr>
            <a:spLocks noChangeArrowheads="1"/>
          </p:cNvSpPr>
          <p:nvPr/>
        </p:nvSpPr>
        <p:spPr bwMode="auto">
          <a:xfrm>
            <a:off x="7289800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71" name="Cube 172"/>
          <p:cNvSpPr>
            <a:spLocks noChangeArrowheads="1"/>
          </p:cNvSpPr>
          <p:nvPr/>
        </p:nvSpPr>
        <p:spPr bwMode="auto">
          <a:xfrm>
            <a:off x="7229475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72" name="Cube 173"/>
          <p:cNvSpPr>
            <a:spLocks noChangeArrowheads="1"/>
          </p:cNvSpPr>
          <p:nvPr/>
        </p:nvSpPr>
        <p:spPr bwMode="auto">
          <a:xfrm>
            <a:off x="7169150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73" name="Cube 174"/>
          <p:cNvSpPr>
            <a:spLocks noChangeArrowheads="1"/>
          </p:cNvSpPr>
          <p:nvPr/>
        </p:nvSpPr>
        <p:spPr bwMode="auto">
          <a:xfrm>
            <a:off x="7108825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74" name="Cube 175"/>
          <p:cNvSpPr>
            <a:spLocks noChangeArrowheads="1"/>
          </p:cNvSpPr>
          <p:nvPr/>
        </p:nvSpPr>
        <p:spPr bwMode="auto">
          <a:xfrm>
            <a:off x="7046912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75" name="Cube 176"/>
          <p:cNvSpPr>
            <a:spLocks noChangeArrowheads="1"/>
          </p:cNvSpPr>
          <p:nvPr/>
        </p:nvSpPr>
        <p:spPr bwMode="auto">
          <a:xfrm>
            <a:off x="6986587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76" name="Cube 177"/>
          <p:cNvSpPr>
            <a:spLocks noChangeArrowheads="1"/>
          </p:cNvSpPr>
          <p:nvPr/>
        </p:nvSpPr>
        <p:spPr bwMode="auto">
          <a:xfrm>
            <a:off x="6926262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77" name="TextBox 178"/>
          <p:cNvSpPr txBox="1">
            <a:spLocks noChangeArrowheads="1"/>
          </p:cNvSpPr>
          <p:nvPr/>
        </p:nvSpPr>
        <p:spPr bwMode="auto">
          <a:xfrm>
            <a:off x="2178050" y="6319838"/>
            <a:ext cx="793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L1 trigger 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13378" name="Cube 180"/>
          <p:cNvSpPr>
            <a:spLocks noChangeArrowheads="1"/>
          </p:cNvSpPr>
          <p:nvPr/>
        </p:nvSpPr>
        <p:spPr bwMode="auto">
          <a:xfrm>
            <a:off x="7594600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79" name="Cube 181"/>
          <p:cNvSpPr>
            <a:spLocks noChangeArrowheads="1"/>
          </p:cNvSpPr>
          <p:nvPr/>
        </p:nvSpPr>
        <p:spPr bwMode="auto">
          <a:xfrm>
            <a:off x="7534275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80" name="Cube 182"/>
          <p:cNvSpPr>
            <a:spLocks noChangeArrowheads="1"/>
          </p:cNvSpPr>
          <p:nvPr/>
        </p:nvSpPr>
        <p:spPr bwMode="auto">
          <a:xfrm>
            <a:off x="7472362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81" name="Cube 183"/>
          <p:cNvSpPr>
            <a:spLocks noChangeArrowheads="1"/>
          </p:cNvSpPr>
          <p:nvPr/>
        </p:nvSpPr>
        <p:spPr bwMode="auto">
          <a:xfrm>
            <a:off x="7412037" y="5578475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82" name="Cube 184"/>
          <p:cNvSpPr>
            <a:spLocks noChangeArrowheads="1"/>
          </p:cNvSpPr>
          <p:nvPr/>
        </p:nvSpPr>
        <p:spPr bwMode="auto">
          <a:xfrm>
            <a:off x="7351712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83" name="Cube 185"/>
          <p:cNvSpPr>
            <a:spLocks noChangeArrowheads="1"/>
          </p:cNvSpPr>
          <p:nvPr/>
        </p:nvSpPr>
        <p:spPr bwMode="auto">
          <a:xfrm>
            <a:off x="7289800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84" name="Cube 186"/>
          <p:cNvSpPr>
            <a:spLocks noChangeArrowheads="1"/>
          </p:cNvSpPr>
          <p:nvPr/>
        </p:nvSpPr>
        <p:spPr bwMode="auto">
          <a:xfrm>
            <a:off x="7229475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85" name="Cube 187"/>
          <p:cNvSpPr>
            <a:spLocks noChangeArrowheads="1"/>
          </p:cNvSpPr>
          <p:nvPr/>
        </p:nvSpPr>
        <p:spPr bwMode="auto">
          <a:xfrm>
            <a:off x="7169150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86" name="Cube 188"/>
          <p:cNvSpPr>
            <a:spLocks noChangeArrowheads="1"/>
          </p:cNvSpPr>
          <p:nvPr/>
        </p:nvSpPr>
        <p:spPr bwMode="auto">
          <a:xfrm>
            <a:off x="7777162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87" name="Cube 189"/>
          <p:cNvSpPr>
            <a:spLocks noChangeArrowheads="1"/>
          </p:cNvSpPr>
          <p:nvPr/>
        </p:nvSpPr>
        <p:spPr bwMode="auto">
          <a:xfrm>
            <a:off x="7715250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88" name="Cube 190"/>
          <p:cNvSpPr>
            <a:spLocks noChangeArrowheads="1"/>
          </p:cNvSpPr>
          <p:nvPr/>
        </p:nvSpPr>
        <p:spPr bwMode="auto">
          <a:xfrm>
            <a:off x="7654925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89" name="Cube 191"/>
          <p:cNvSpPr>
            <a:spLocks noChangeArrowheads="1"/>
          </p:cNvSpPr>
          <p:nvPr/>
        </p:nvSpPr>
        <p:spPr bwMode="auto">
          <a:xfrm>
            <a:off x="7594600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90" name="Cube 192"/>
          <p:cNvSpPr>
            <a:spLocks noChangeArrowheads="1"/>
          </p:cNvSpPr>
          <p:nvPr/>
        </p:nvSpPr>
        <p:spPr bwMode="auto">
          <a:xfrm>
            <a:off x="7534275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91" name="Cube 193"/>
          <p:cNvSpPr>
            <a:spLocks noChangeArrowheads="1"/>
          </p:cNvSpPr>
          <p:nvPr/>
        </p:nvSpPr>
        <p:spPr bwMode="auto">
          <a:xfrm>
            <a:off x="7472362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92" name="Cube 194"/>
          <p:cNvSpPr>
            <a:spLocks noChangeArrowheads="1"/>
          </p:cNvSpPr>
          <p:nvPr/>
        </p:nvSpPr>
        <p:spPr bwMode="auto">
          <a:xfrm>
            <a:off x="7412037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93" name="Cube 195"/>
          <p:cNvSpPr>
            <a:spLocks noChangeArrowheads="1"/>
          </p:cNvSpPr>
          <p:nvPr/>
        </p:nvSpPr>
        <p:spPr bwMode="auto">
          <a:xfrm>
            <a:off x="7351712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94" name="Can 166"/>
          <p:cNvSpPr>
            <a:spLocks noChangeArrowheads="1"/>
          </p:cNvSpPr>
          <p:nvPr/>
        </p:nvSpPr>
        <p:spPr bwMode="auto">
          <a:xfrm>
            <a:off x="7897812" y="5948363"/>
            <a:ext cx="182563" cy="185737"/>
          </a:xfrm>
          <a:prstGeom prst="can">
            <a:avLst>
              <a:gd name="adj" fmla="val 2504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95" name="Can 167"/>
          <p:cNvSpPr>
            <a:spLocks noChangeArrowheads="1"/>
          </p:cNvSpPr>
          <p:nvPr/>
        </p:nvSpPr>
        <p:spPr bwMode="auto">
          <a:xfrm>
            <a:off x="7835900" y="6010275"/>
            <a:ext cx="182562" cy="185738"/>
          </a:xfrm>
          <a:prstGeom prst="can">
            <a:avLst>
              <a:gd name="adj" fmla="val 2504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96" name="Can 165"/>
          <p:cNvSpPr>
            <a:spLocks noChangeArrowheads="1"/>
          </p:cNvSpPr>
          <p:nvPr/>
        </p:nvSpPr>
        <p:spPr bwMode="auto">
          <a:xfrm>
            <a:off x="7775575" y="6072188"/>
            <a:ext cx="182562" cy="185737"/>
          </a:xfrm>
          <a:prstGeom prst="can">
            <a:avLst>
              <a:gd name="adj" fmla="val 2504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97" name="Cube 199"/>
          <p:cNvSpPr>
            <a:spLocks noChangeArrowheads="1"/>
          </p:cNvSpPr>
          <p:nvPr/>
        </p:nvSpPr>
        <p:spPr bwMode="auto">
          <a:xfrm>
            <a:off x="3602038" y="54054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98" name="Cube 200"/>
          <p:cNvSpPr>
            <a:spLocks noChangeArrowheads="1"/>
          </p:cNvSpPr>
          <p:nvPr/>
        </p:nvSpPr>
        <p:spPr bwMode="auto">
          <a:xfrm>
            <a:off x="3784600" y="54054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399" name="Cube 90"/>
          <p:cNvSpPr>
            <a:spLocks noChangeArrowheads="1"/>
          </p:cNvSpPr>
          <p:nvPr/>
        </p:nvSpPr>
        <p:spPr bwMode="auto">
          <a:xfrm>
            <a:off x="3541713" y="54673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00" name="Cube 91"/>
          <p:cNvSpPr>
            <a:spLocks noChangeArrowheads="1"/>
          </p:cNvSpPr>
          <p:nvPr/>
        </p:nvSpPr>
        <p:spPr bwMode="auto">
          <a:xfrm>
            <a:off x="3481388" y="55276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01" name="Cube 92"/>
          <p:cNvSpPr>
            <a:spLocks noChangeArrowheads="1"/>
          </p:cNvSpPr>
          <p:nvPr/>
        </p:nvSpPr>
        <p:spPr bwMode="auto">
          <a:xfrm>
            <a:off x="3419475" y="55895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02" name="Cube 93"/>
          <p:cNvSpPr>
            <a:spLocks noChangeArrowheads="1"/>
          </p:cNvSpPr>
          <p:nvPr/>
        </p:nvSpPr>
        <p:spPr bwMode="auto">
          <a:xfrm>
            <a:off x="3373438" y="56515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03" name="Cube 94"/>
          <p:cNvSpPr>
            <a:spLocks noChangeArrowheads="1"/>
          </p:cNvSpPr>
          <p:nvPr/>
        </p:nvSpPr>
        <p:spPr bwMode="auto">
          <a:xfrm>
            <a:off x="3313113" y="57134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04" name="Cube 95"/>
          <p:cNvSpPr>
            <a:spLocks noChangeArrowheads="1"/>
          </p:cNvSpPr>
          <p:nvPr/>
        </p:nvSpPr>
        <p:spPr bwMode="auto">
          <a:xfrm>
            <a:off x="3252788" y="57753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05" name="Cube 96"/>
          <p:cNvSpPr>
            <a:spLocks noChangeArrowheads="1"/>
          </p:cNvSpPr>
          <p:nvPr/>
        </p:nvSpPr>
        <p:spPr bwMode="auto">
          <a:xfrm>
            <a:off x="3190875" y="58372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06" name="Cube 97"/>
          <p:cNvSpPr>
            <a:spLocks noChangeArrowheads="1"/>
          </p:cNvSpPr>
          <p:nvPr/>
        </p:nvSpPr>
        <p:spPr bwMode="auto">
          <a:xfrm>
            <a:off x="3724275" y="54673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07" name="Cube 98"/>
          <p:cNvSpPr>
            <a:spLocks noChangeArrowheads="1"/>
          </p:cNvSpPr>
          <p:nvPr/>
        </p:nvSpPr>
        <p:spPr bwMode="auto">
          <a:xfrm>
            <a:off x="3662363" y="55276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08" name="Cube 99"/>
          <p:cNvSpPr>
            <a:spLocks noChangeArrowheads="1"/>
          </p:cNvSpPr>
          <p:nvPr/>
        </p:nvSpPr>
        <p:spPr bwMode="auto">
          <a:xfrm>
            <a:off x="3602038" y="55895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09" name="Cube 100"/>
          <p:cNvSpPr>
            <a:spLocks noChangeArrowheads="1"/>
          </p:cNvSpPr>
          <p:nvPr/>
        </p:nvSpPr>
        <p:spPr bwMode="auto">
          <a:xfrm>
            <a:off x="3556000" y="56515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10" name="Cube 101"/>
          <p:cNvSpPr>
            <a:spLocks noChangeArrowheads="1"/>
          </p:cNvSpPr>
          <p:nvPr/>
        </p:nvSpPr>
        <p:spPr bwMode="auto">
          <a:xfrm>
            <a:off x="3495675" y="57134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11" name="Cube 102"/>
          <p:cNvSpPr>
            <a:spLocks noChangeArrowheads="1"/>
          </p:cNvSpPr>
          <p:nvPr/>
        </p:nvSpPr>
        <p:spPr bwMode="auto">
          <a:xfrm>
            <a:off x="3433763" y="57753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12" name="Cube 103"/>
          <p:cNvSpPr>
            <a:spLocks noChangeArrowheads="1"/>
          </p:cNvSpPr>
          <p:nvPr/>
        </p:nvSpPr>
        <p:spPr bwMode="auto">
          <a:xfrm>
            <a:off x="3373438" y="58372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3413" name="TextBox 178"/>
          <p:cNvSpPr txBox="1">
            <a:spLocks noChangeArrowheads="1"/>
          </p:cNvSpPr>
          <p:nvPr/>
        </p:nvSpPr>
        <p:spPr bwMode="auto">
          <a:xfrm>
            <a:off x="3068638" y="6319838"/>
            <a:ext cx="901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Sub-det DAQ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13414" name="TextBox 178"/>
          <p:cNvSpPr txBox="1">
            <a:spLocks noChangeArrowheads="1"/>
          </p:cNvSpPr>
          <p:nvPr/>
        </p:nvSpPr>
        <p:spPr bwMode="auto">
          <a:xfrm>
            <a:off x="3906838" y="6300788"/>
            <a:ext cx="86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Central DAQ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pic>
        <p:nvPicPr>
          <p:cNvPr id="13416" name="Picture 5" descr="CM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5041900"/>
            <a:ext cx="20764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17" name="TextBox 356"/>
          <p:cNvSpPr txBox="1">
            <a:spLocks noChangeArrowheads="1"/>
          </p:cNvSpPr>
          <p:nvPr/>
        </p:nvSpPr>
        <p:spPr bwMode="auto">
          <a:xfrm>
            <a:off x="71438" y="6183313"/>
            <a:ext cx="87788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Low voltage</a:t>
            </a:r>
            <a:br>
              <a:rPr lang="en-US" sz="900" b="1"/>
            </a:br>
            <a:r>
              <a:rPr lang="en-US" sz="900" b="1"/>
              <a:t>High voltage </a:t>
            </a:r>
          </a:p>
          <a:p>
            <a:pPr algn="l"/>
            <a:r>
              <a:rPr lang="en-US" sz="900" b="1"/>
              <a:t>Gas, Magnet</a:t>
            </a:r>
          </a:p>
        </p:txBody>
      </p:sp>
      <p:sp>
        <p:nvSpPr>
          <p:cNvPr id="13418" name="TextBox 443"/>
          <p:cNvSpPr txBox="1">
            <a:spLocks noChangeArrowheads="1"/>
          </p:cNvSpPr>
          <p:nvPr/>
        </p:nvSpPr>
        <p:spPr bwMode="auto">
          <a:xfrm>
            <a:off x="873125" y="6335713"/>
            <a:ext cx="806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900" b="1"/>
              <a:t>Front-end 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13419" name="Right Arrow 444"/>
          <p:cNvSpPr>
            <a:spLocks noChangeArrowheads="1"/>
          </p:cNvSpPr>
          <p:nvPr/>
        </p:nvSpPr>
        <p:spPr bwMode="auto">
          <a:xfrm>
            <a:off x="2003425" y="5638800"/>
            <a:ext cx="152400" cy="152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420" name="TextBox 478"/>
          <p:cNvSpPr txBox="1">
            <a:spLocks noChangeArrowheads="1"/>
          </p:cNvSpPr>
          <p:nvPr/>
        </p:nvSpPr>
        <p:spPr bwMode="auto">
          <a:xfrm>
            <a:off x="1863725" y="5711825"/>
            <a:ext cx="4349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>
                <a:solidFill>
                  <a:srgbClr val="9C009C"/>
                </a:solidFill>
              </a:rPr>
              <a:t>data</a:t>
            </a:r>
          </a:p>
        </p:txBody>
      </p:sp>
      <p:sp>
        <p:nvSpPr>
          <p:cNvPr id="13421" name="Right Arrow 444"/>
          <p:cNvSpPr>
            <a:spLocks noChangeArrowheads="1"/>
          </p:cNvSpPr>
          <p:nvPr/>
        </p:nvSpPr>
        <p:spPr bwMode="auto">
          <a:xfrm rot="10800000">
            <a:off x="2003425" y="6019800"/>
            <a:ext cx="152400" cy="762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422" name="TextBox 478"/>
          <p:cNvSpPr txBox="1">
            <a:spLocks noChangeArrowheads="1"/>
          </p:cNvSpPr>
          <p:nvPr/>
        </p:nvSpPr>
        <p:spPr bwMode="auto">
          <a:xfrm>
            <a:off x="1787525" y="6019800"/>
            <a:ext cx="5699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>
                <a:solidFill>
                  <a:srgbClr val="9C009C"/>
                </a:solidFill>
              </a:rPr>
              <a:t>control</a:t>
            </a:r>
          </a:p>
        </p:txBody>
      </p:sp>
      <p:sp>
        <p:nvSpPr>
          <p:cNvPr id="13423" name="Right Arrow 444"/>
          <p:cNvSpPr>
            <a:spLocks noChangeArrowheads="1"/>
          </p:cNvSpPr>
          <p:nvPr/>
        </p:nvSpPr>
        <p:spPr bwMode="auto">
          <a:xfrm>
            <a:off x="4803775" y="5761038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424" name="TextBox 478"/>
          <p:cNvSpPr txBox="1">
            <a:spLocks noChangeArrowheads="1"/>
          </p:cNvSpPr>
          <p:nvPr/>
        </p:nvSpPr>
        <p:spPr bwMode="auto">
          <a:xfrm>
            <a:off x="4727575" y="5834063"/>
            <a:ext cx="4587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>
                <a:solidFill>
                  <a:srgbClr val="9C009C"/>
                </a:solidFill>
              </a:rPr>
              <a:t>data</a:t>
            </a:r>
          </a:p>
        </p:txBody>
      </p:sp>
      <p:grpSp>
        <p:nvGrpSpPr>
          <p:cNvPr id="13425" name="Group 4"/>
          <p:cNvGrpSpPr>
            <a:grpSpLocks/>
          </p:cNvGrpSpPr>
          <p:nvPr/>
        </p:nvGrpSpPr>
        <p:grpSpPr bwMode="auto">
          <a:xfrm>
            <a:off x="2009775" y="4460875"/>
            <a:ext cx="4699000" cy="796925"/>
            <a:chOff x="2159514" y="4461302"/>
            <a:chExt cx="4698792" cy="796498"/>
          </a:xfrm>
        </p:grpSpPr>
        <p:sp>
          <p:nvSpPr>
            <p:cNvPr id="299" name="Rectangle 298"/>
            <p:cNvSpPr/>
            <p:nvPr/>
          </p:nvSpPr>
          <p:spPr bwMode="auto">
            <a:xfrm>
              <a:off x="2159514" y="4496208"/>
              <a:ext cx="4698792" cy="761592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100000">
                  <a:schemeClr val="accent1">
                    <a:lumMod val="90000"/>
                  </a:schemeClr>
                </a:gs>
              </a:gsLst>
              <a:lin ang="16200000" scaled="0"/>
              <a:tileRect/>
            </a:gradFill>
            <a:ln w="6350" cmpd="sng">
              <a:solidFill>
                <a:srgbClr val="0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65" charset="0"/>
              </a:endParaRPr>
            </a:p>
          </p:txBody>
        </p:sp>
        <p:sp>
          <p:nvSpPr>
            <p:cNvPr id="13506" name="Rounded Rectangle 214"/>
            <p:cNvSpPr>
              <a:spLocks noChangeArrowheads="1"/>
            </p:cNvSpPr>
            <p:nvPr/>
          </p:nvSpPr>
          <p:spPr bwMode="auto">
            <a:xfrm>
              <a:off x="6222673" y="4764850"/>
              <a:ext cx="533400" cy="304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07" name="Rounded Rectangle 213"/>
            <p:cNvSpPr>
              <a:spLocks noChangeArrowheads="1"/>
            </p:cNvSpPr>
            <p:nvPr/>
          </p:nvSpPr>
          <p:spPr bwMode="auto">
            <a:xfrm>
              <a:off x="5397826" y="4748670"/>
              <a:ext cx="533400" cy="304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08" name="Rounded Rectangle 212"/>
            <p:cNvSpPr>
              <a:spLocks noChangeArrowheads="1"/>
            </p:cNvSpPr>
            <p:nvPr/>
          </p:nvSpPr>
          <p:spPr bwMode="auto">
            <a:xfrm>
              <a:off x="4334425" y="4748670"/>
              <a:ext cx="533400" cy="304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09" name="Rounded Rectangle 211"/>
            <p:cNvSpPr>
              <a:spLocks noChangeArrowheads="1"/>
            </p:cNvSpPr>
            <p:nvPr/>
          </p:nvSpPr>
          <p:spPr bwMode="auto">
            <a:xfrm>
              <a:off x="2871333" y="4760150"/>
              <a:ext cx="533400" cy="304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0" name="Rounded Rectangle 2"/>
            <p:cNvSpPr>
              <a:spLocks noChangeArrowheads="1"/>
            </p:cNvSpPr>
            <p:nvPr/>
          </p:nvSpPr>
          <p:spPr bwMode="auto">
            <a:xfrm>
              <a:off x="2819400" y="4800600"/>
              <a:ext cx="533400" cy="304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1" name="Rounded Rectangle 196"/>
            <p:cNvSpPr>
              <a:spLocks noChangeArrowheads="1"/>
            </p:cNvSpPr>
            <p:nvPr/>
          </p:nvSpPr>
          <p:spPr bwMode="auto">
            <a:xfrm>
              <a:off x="2879422" y="4844440"/>
              <a:ext cx="381000" cy="76200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2" name="Rounded Rectangle 197"/>
            <p:cNvSpPr>
              <a:spLocks noChangeArrowheads="1"/>
            </p:cNvSpPr>
            <p:nvPr/>
          </p:nvSpPr>
          <p:spPr bwMode="auto">
            <a:xfrm flipV="1">
              <a:off x="2884112" y="4974450"/>
              <a:ext cx="304800" cy="74320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3" name="Rounded Rectangle 200"/>
            <p:cNvSpPr>
              <a:spLocks noChangeArrowheads="1"/>
            </p:cNvSpPr>
            <p:nvPr/>
          </p:nvSpPr>
          <p:spPr bwMode="auto">
            <a:xfrm>
              <a:off x="5357381" y="4792510"/>
              <a:ext cx="533400" cy="304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4" name="Rounded Rectangle 201"/>
            <p:cNvSpPr>
              <a:spLocks noChangeArrowheads="1"/>
            </p:cNvSpPr>
            <p:nvPr/>
          </p:nvSpPr>
          <p:spPr bwMode="auto">
            <a:xfrm>
              <a:off x="5417403" y="4836350"/>
              <a:ext cx="381000" cy="76200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5" name="Rounded Rectangle 202"/>
            <p:cNvSpPr>
              <a:spLocks noChangeArrowheads="1"/>
            </p:cNvSpPr>
            <p:nvPr/>
          </p:nvSpPr>
          <p:spPr bwMode="auto">
            <a:xfrm flipV="1">
              <a:off x="5422093" y="4966360"/>
              <a:ext cx="304800" cy="74320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6" name="Rounded Rectangle 204"/>
            <p:cNvSpPr>
              <a:spLocks noChangeArrowheads="1"/>
            </p:cNvSpPr>
            <p:nvPr/>
          </p:nvSpPr>
          <p:spPr bwMode="auto">
            <a:xfrm>
              <a:off x="6178829" y="4808690"/>
              <a:ext cx="533400" cy="304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7" name="Rounded Rectangle 205"/>
            <p:cNvSpPr>
              <a:spLocks noChangeArrowheads="1"/>
            </p:cNvSpPr>
            <p:nvPr/>
          </p:nvSpPr>
          <p:spPr bwMode="auto">
            <a:xfrm>
              <a:off x="6238851" y="4836350"/>
              <a:ext cx="247311" cy="64720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8" name="Rounded Rectangle 207"/>
            <p:cNvSpPr>
              <a:spLocks noChangeArrowheads="1"/>
            </p:cNvSpPr>
            <p:nvPr/>
          </p:nvSpPr>
          <p:spPr bwMode="auto">
            <a:xfrm>
              <a:off x="4290581" y="4792510"/>
              <a:ext cx="533400" cy="304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19" name="Rounded Rectangle 208"/>
            <p:cNvSpPr>
              <a:spLocks noChangeArrowheads="1"/>
            </p:cNvSpPr>
            <p:nvPr/>
          </p:nvSpPr>
          <p:spPr bwMode="auto">
            <a:xfrm>
              <a:off x="4350603" y="4836350"/>
              <a:ext cx="381000" cy="76200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20" name="Rounded Rectangle 209"/>
            <p:cNvSpPr>
              <a:spLocks noChangeArrowheads="1"/>
            </p:cNvSpPr>
            <p:nvPr/>
          </p:nvSpPr>
          <p:spPr bwMode="auto">
            <a:xfrm flipV="1">
              <a:off x="4355293" y="4966360"/>
              <a:ext cx="304800" cy="74320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21" name="Rounded Rectangle 216"/>
            <p:cNvSpPr>
              <a:spLocks noChangeArrowheads="1"/>
            </p:cNvSpPr>
            <p:nvPr/>
          </p:nvSpPr>
          <p:spPr bwMode="auto">
            <a:xfrm>
              <a:off x="3528581" y="4748670"/>
              <a:ext cx="533400" cy="304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22" name="Rounded Rectangle 221"/>
            <p:cNvSpPr>
              <a:spLocks noChangeArrowheads="1"/>
            </p:cNvSpPr>
            <p:nvPr/>
          </p:nvSpPr>
          <p:spPr bwMode="auto">
            <a:xfrm>
              <a:off x="3484737" y="4792510"/>
              <a:ext cx="533400" cy="304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23" name="Rounded Rectangle 222"/>
            <p:cNvSpPr>
              <a:spLocks noChangeArrowheads="1"/>
            </p:cNvSpPr>
            <p:nvPr/>
          </p:nvSpPr>
          <p:spPr bwMode="auto">
            <a:xfrm>
              <a:off x="3544759" y="4836350"/>
              <a:ext cx="381000" cy="76200"/>
            </a:xfrm>
            <a:prstGeom prst="roundRect">
              <a:avLst>
                <a:gd name="adj" fmla="val 16667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24" name="Rounded Rectangle 223"/>
            <p:cNvSpPr>
              <a:spLocks noChangeArrowheads="1"/>
            </p:cNvSpPr>
            <p:nvPr/>
          </p:nvSpPr>
          <p:spPr bwMode="auto">
            <a:xfrm flipV="1">
              <a:off x="3549449" y="4966360"/>
              <a:ext cx="304800" cy="74320"/>
            </a:xfrm>
            <a:prstGeom prst="roundRect">
              <a:avLst>
                <a:gd name="adj" fmla="val 16667"/>
              </a:avLst>
            </a:prstGeom>
            <a:solidFill>
              <a:srgbClr val="3366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25" name="TextBox 222"/>
            <p:cNvSpPr txBox="1">
              <a:spLocks noChangeArrowheads="1"/>
            </p:cNvSpPr>
            <p:nvPr/>
          </p:nvSpPr>
          <p:spPr bwMode="auto">
            <a:xfrm>
              <a:off x="3544759" y="4506885"/>
              <a:ext cx="69217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/>
                <a:t>…</a:t>
              </a:r>
            </a:p>
          </p:txBody>
        </p:sp>
        <p:sp>
          <p:nvSpPr>
            <p:cNvPr id="260" name="TextBox 311"/>
            <p:cNvSpPr txBox="1">
              <a:spLocks noChangeArrowheads="1"/>
            </p:cNvSpPr>
            <p:nvPr/>
          </p:nvSpPr>
          <p:spPr bwMode="auto">
            <a:xfrm>
              <a:off x="2164277" y="4461302"/>
              <a:ext cx="1042941" cy="415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defRPr/>
              </a:pPr>
              <a:r>
                <a:rPr lang="en-US" sz="1050" b="1" dirty="0" smtClean="0"/>
                <a:t>XDAQ Online </a:t>
              </a:r>
              <a:br>
                <a:rPr lang="en-US" sz="1050" b="1" dirty="0" smtClean="0"/>
              </a:br>
              <a:r>
                <a:rPr lang="en-US" sz="1050" b="1" dirty="0" smtClean="0"/>
                <a:t>Software</a:t>
              </a:r>
              <a:endParaRPr lang="en-US" sz="1050" b="1" dirty="0" smtClean="0">
                <a:solidFill>
                  <a:srgbClr val="1818FF"/>
                </a:solidFill>
              </a:endParaRPr>
            </a:p>
          </p:txBody>
        </p:sp>
      </p:grp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000250" y="2057400"/>
            <a:ext cx="5324475" cy="2667000"/>
            <a:chOff x="2149778" y="2057400"/>
            <a:chExt cx="5324451" cy="2667000"/>
          </a:xfrm>
        </p:grpSpPr>
        <p:sp>
          <p:nvSpPr>
            <p:cNvPr id="13453" name="Freeform 292"/>
            <p:cNvSpPr>
              <a:spLocks noChangeArrowheads="1"/>
            </p:cNvSpPr>
            <p:nvPr/>
          </p:nvSpPr>
          <p:spPr bwMode="auto">
            <a:xfrm>
              <a:off x="2159514" y="2057400"/>
              <a:ext cx="5314715" cy="2362200"/>
            </a:xfrm>
            <a:custGeom>
              <a:avLst/>
              <a:gdLst>
                <a:gd name="T0" fmla="*/ 8403 w 6478962"/>
                <a:gd name="T1" fmla="*/ 1184509 h 3303893"/>
                <a:gd name="T2" fmla="*/ 1277310 w 6478962"/>
                <a:gd name="T3" fmla="*/ 1184509 h 3303893"/>
                <a:gd name="T4" fmla="*/ 1277310 w 6478962"/>
                <a:gd name="T5" fmla="*/ 2361325 h 3303893"/>
                <a:gd name="T6" fmla="*/ 5050415 w 6478962"/>
                <a:gd name="T7" fmla="*/ 2361325 h 3303893"/>
                <a:gd name="T8" fmla="*/ 5058816 w 6478962"/>
                <a:gd name="T9" fmla="*/ 23074 h 3303893"/>
                <a:gd name="T10" fmla="*/ 0 w 6478962"/>
                <a:gd name="T11" fmla="*/ 0 h 3303893"/>
                <a:gd name="T12" fmla="*/ 8403 w 6478962"/>
                <a:gd name="T13" fmla="*/ 1184509 h 33038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78962"/>
                <a:gd name="T22" fmla="*/ 0 h 3303893"/>
                <a:gd name="T23" fmla="*/ 6478962 w 6478962"/>
                <a:gd name="T24" fmla="*/ 3303893 h 33038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78962" h="3303893">
                  <a:moveTo>
                    <a:pt x="10763" y="1657327"/>
                  </a:moveTo>
                  <a:lnTo>
                    <a:pt x="1635884" y="1657327"/>
                  </a:lnTo>
                  <a:lnTo>
                    <a:pt x="1635884" y="3303893"/>
                  </a:lnTo>
                  <a:lnTo>
                    <a:pt x="6468200" y="3303893"/>
                  </a:lnTo>
                  <a:cubicBezTo>
                    <a:pt x="6471787" y="2213357"/>
                    <a:pt x="6478962" y="32285"/>
                    <a:pt x="6478962" y="32285"/>
                  </a:cubicBezTo>
                  <a:lnTo>
                    <a:pt x="0" y="0"/>
                  </a:lnTo>
                  <a:cubicBezTo>
                    <a:pt x="3588" y="552442"/>
                    <a:pt x="7175" y="1104885"/>
                    <a:pt x="10763" y="165732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771"/>
                </a:gs>
              </a:gsLst>
              <a:lin ang="16920000"/>
            </a:gradFill>
            <a:ln w="317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" name="Oval 203"/>
            <p:cNvSpPr/>
            <p:nvPr/>
          </p:nvSpPr>
          <p:spPr bwMode="auto">
            <a:xfrm>
              <a:off x="3810296" y="2135188"/>
              <a:ext cx="790571" cy="307975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r>
                <a:rPr lang="en-US" sz="1200" dirty="0">
                  <a:solidFill>
                    <a:schemeClr val="tx1"/>
                  </a:solidFill>
                </a:rPr>
                <a:t>Level-0</a:t>
              </a:r>
            </a:p>
          </p:txBody>
        </p:sp>
        <p:sp>
          <p:nvSpPr>
            <p:cNvPr id="13455" name="Oval 204"/>
            <p:cNvSpPr>
              <a:spLocks noChangeArrowheads="1"/>
            </p:cNvSpPr>
            <p:nvPr/>
          </p:nvSpPr>
          <p:spPr bwMode="auto">
            <a:xfrm>
              <a:off x="5682138" y="2814062"/>
              <a:ext cx="729343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DAQ</a:t>
              </a:r>
            </a:p>
          </p:txBody>
        </p:sp>
        <p:sp>
          <p:nvSpPr>
            <p:cNvPr id="13456" name="Oval 205"/>
            <p:cNvSpPr>
              <a:spLocks noChangeArrowheads="1"/>
            </p:cNvSpPr>
            <p:nvPr/>
          </p:nvSpPr>
          <p:spPr bwMode="auto">
            <a:xfrm>
              <a:off x="4892017" y="3492967"/>
              <a:ext cx="364671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3457" name="Oval 206"/>
            <p:cNvSpPr>
              <a:spLocks noChangeArrowheads="1"/>
            </p:cNvSpPr>
            <p:nvPr/>
          </p:nvSpPr>
          <p:spPr bwMode="auto">
            <a:xfrm>
              <a:off x="5317467" y="3492967"/>
              <a:ext cx="425450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3458" name="Oval 207"/>
            <p:cNvSpPr>
              <a:spLocks noChangeArrowheads="1"/>
            </p:cNvSpPr>
            <p:nvPr/>
          </p:nvSpPr>
          <p:spPr bwMode="auto">
            <a:xfrm>
              <a:off x="2947102" y="2814062"/>
              <a:ext cx="668564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Trigger</a:t>
              </a:r>
            </a:p>
          </p:txBody>
        </p:sp>
        <p:sp>
          <p:nvSpPr>
            <p:cNvPr id="13459" name="Oval 208"/>
            <p:cNvSpPr>
              <a:spLocks noChangeArrowheads="1"/>
            </p:cNvSpPr>
            <p:nvPr/>
          </p:nvSpPr>
          <p:spPr bwMode="auto">
            <a:xfrm>
              <a:off x="3572843" y="3492967"/>
              <a:ext cx="339271" cy="22411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3460" name="Oval 210"/>
            <p:cNvSpPr>
              <a:spLocks noChangeArrowheads="1"/>
            </p:cNvSpPr>
            <p:nvPr/>
          </p:nvSpPr>
          <p:spPr bwMode="auto">
            <a:xfrm>
              <a:off x="5864474" y="3492967"/>
              <a:ext cx="425450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 dirty="0"/>
            </a:p>
          </p:txBody>
        </p:sp>
        <p:sp>
          <p:nvSpPr>
            <p:cNvPr id="13462" name="Oval 212"/>
            <p:cNvSpPr>
              <a:spLocks noChangeArrowheads="1"/>
            </p:cNvSpPr>
            <p:nvPr/>
          </p:nvSpPr>
          <p:spPr bwMode="auto">
            <a:xfrm>
              <a:off x="5621360" y="4038600"/>
              <a:ext cx="364671" cy="24687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3463" name="Oval 213"/>
            <p:cNvSpPr>
              <a:spLocks noChangeArrowheads="1"/>
            </p:cNvSpPr>
            <p:nvPr/>
          </p:nvSpPr>
          <p:spPr bwMode="auto">
            <a:xfrm>
              <a:off x="6046810" y="4038600"/>
              <a:ext cx="364671" cy="24687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3464" name="Oval 214"/>
            <p:cNvSpPr>
              <a:spLocks noChangeArrowheads="1"/>
            </p:cNvSpPr>
            <p:nvPr/>
          </p:nvSpPr>
          <p:spPr bwMode="auto">
            <a:xfrm>
              <a:off x="6472260" y="4038600"/>
              <a:ext cx="364671" cy="24687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3465" name="Oval 215"/>
            <p:cNvSpPr>
              <a:spLocks noChangeArrowheads="1"/>
            </p:cNvSpPr>
            <p:nvPr/>
          </p:nvSpPr>
          <p:spPr bwMode="auto">
            <a:xfrm>
              <a:off x="4709681" y="2814062"/>
              <a:ext cx="486229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ECAL</a:t>
              </a:r>
            </a:p>
          </p:txBody>
        </p:sp>
        <p:sp>
          <p:nvSpPr>
            <p:cNvPr id="13466" name="Oval 216"/>
            <p:cNvSpPr>
              <a:spLocks noChangeArrowheads="1"/>
            </p:cNvSpPr>
            <p:nvPr/>
          </p:nvSpPr>
          <p:spPr bwMode="auto">
            <a:xfrm>
              <a:off x="3737224" y="2814062"/>
              <a:ext cx="547007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Tracker</a:t>
              </a:r>
            </a:p>
          </p:txBody>
        </p:sp>
        <p:cxnSp>
          <p:nvCxnSpPr>
            <p:cNvPr id="13467" name="Straight Arrow Connector 218"/>
            <p:cNvCxnSpPr>
              <a:cxnSpLocks noChangeShapeType="1"/>
              <a:stCxn id="204" idx="4"/>
              <a:endCxn id="13455" idx="0"/>
            </p:cNvCxnSpPr>
            <p:nvPr/>
          </p:nvCxnSpPr>
          <p:spPr bwMode="auto">
            <a:xfrm>
              <a:off x="4205061" y="2443751"/>
              <a:ext cx="1841749" cy="37031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68" name="Straight Arrow Connector 220"/>
            <p:cNvCxnSpPr>
              <a:cxnSpLocks noChangeShapeType="1"/>
              <a:stCxn id="204" idx="4"/>
              <a:endCxn id="13458" idx="0"/>
            </p:cNvCxnSpPr>
            <p:nvPr/>
          </p:nvCxnSpPr>
          <p:spPr bwMode="auto">
            <a:xfrm flipH="1">
              <a:off x="3281384" y="2443751"/>
              <a:ext cx="923677" cy="37031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69" name="Oval 221"/>
            <p:cNvSpPr>
              <a:spLocks noChangeArrowheads="1"/>
            </p:cNvSpPr>
            <p:nvPr/>
          </p:nvSpPr>
          <p:spPr bwMode="auto">
            <a:xfrm>
              <a:off x="3967450" y="3492967"/>
              <a:ext cx="325664" cy="22411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3470" name="TextBox 222"/>
            <p:cNvSpPr txBox="1">
              <a:spLocks noChangeArrowheads="1"/>
            </p:cNvSpPr>
            <p:nvPr/>
          </p:nvSpPr>
          <p:spPr bwMode="auto">
            <a:xfrm>
              <a:off x="4326575" y="2761345"/>
              <a:ext cx="3129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/>
                <a:t>…</a:t>
              </a:r>
            </a:p>
          </p:txBody>
        </p:sp>
        <p:cxnSp>
          <p:nvCxnSpPr>
            <p:cNvPr id="13471" name="Straight Arrow Connector 225"/>
            <p:cNvCxnSpPr>
              <a:cxnSpLocks noChangeShapeType="1"/>
              <a:stCxn id="13455" idx="4"/>
              <a:endCxn id="13456" idx="0"/>
            </p:cNvCxnSpPr>
            <p:nvPr/>
          </p:nvCxnSpPr>
          <p:spPr bwMode="auto">
            <a:xfrm rot="5400000">
              <a:off x="5375425" y="2821582"/>
              <a:ext cx="370311" cy="97245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72" name="Straight Arrow Connector 227"/>
            <p:cNvCxnSpPr>
              <a:cxnSpLocks noChangeShapeType="1"/>
              <a:stCxn id="13455" idx="4"/>
              <a:endCxn id="13457" idx="0"/>
            </p:cNvCxnSpPr>
            <p:nvPr/>
          </p:nvCxnSpPr>
          <p:spPr bwMode="auto">
            <a:xfrm rot="5400000">
              <a:off x="5603345" y="3049502"/>
              <a:ext cx="370311" cy="51661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73" name="Straight Arrow Connector 229"/>
            <p:cNvCxnSpPr>
              <a:cxnSpLocks noChangeShapeType="1"/>
              <a:stCxn id="13455" idx="4"/>
              <a:endCxn id="13460" idx="0"/>
            </p:cNvCxnSpPr>
            <p:nvPr/>
          </p:nvCxnSpPr>
          <p:spPr bwMode="auto">
            <a:xfrm rot="16200000" flipH="1">
              <a:off x="5876849" y="3292616"/>
              <a:ext cx="370311" cy="3038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75" name="Straight Arrow Connector 235"/>
            <p:cNvCxnSpPr>
              <a:cxnSpLocks noChangeShapeType="1"/>
              <a:stCxn id="13460" idx="4"/>
              <a:endCxn id="13462" idx="0"/>
            </p:cNvCxnSpPr>
            <p:nvPr/>
          </p:nvCxnSpPr>
          <p:spPr bwMode="auto">
            <a:xfrm flipH="1">
              <a:off x="5803696" y="3801560"/>
              <a:ext cx="273503" cy="2370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76" name="Straight Arrow Connector 237"/>
            <p:cNvCxnSpPr>
              <a:cxnSpLocks noChangeShapeType="1"/>
              <a:stCxn id="13460" idx="4"/>
              <a:endCxn id="13463" idx="0"/>
            </p:cNvCxnSpPr>
            <p:nvPr/>
          </p:nvCxnSpPr>
          <p:spPr bwMode="auto">
            <a:xfrm>
              <a:off x="6077199" y="3801560"/>
              <a:ext cx="151947" cy="2370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77" name="Straight Arrow Connector 239"/>
            <p:cNvCxnSpPr>
              <a:cxnSpLocks noChangeShapeType="1"/>
              <a:stCxn id="13460" idx="4"/>
              <a:endCxn id="13464" idx="0"/>
            </p:cNvCxnSpPr>
            <p:nvPr/>
          </p:nvCxnSpPr>
          <p:spPr bwMode="auto">
            <a:xfrm>
              <a:off x="6077199" y="3801560"/>
              <a:ext cx="577397" cy="2370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78" name="Straight Arrow Connector 251"/>
            <p:cNvCxnSpPr>
              <a:cxnSpLocks noChangeShapeType="1"/>
              <a:stCxn id="204" idx="4"/>
              <a:endCxn id="13465" idx="0"/>
            </p:cNvCxnSpPr>
            <p:nvPr/>
          </p:nvCxnSpPr>
          <p:spPr bwMode="auto">
            <a:xfrm>
              <a:off x="4205061" y="2443751"/>
              <a:ext cx="747735" cy="37031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79" name="Straight Arrow Connector 253"/>
            <p:cNvCxnSpPr>
              <a:cxnSpLocks noChangeShapeType="1"/>
              <a:stCxn id="204" idx="4"/>
              <a:endCxn id="13466" idx="0"/>
            </p:cNvCxnSpPr>
            <p:nvPr/>
          </p:nvCxnSpPr>
          <p:spPr bwMode="auto">
            <a:xfrm flipH="1">
              <a:off x="4010728" y="2443751"/>
              <a:ext cx="194333" cy="37031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80" name="Straight Arrow Connector 266"/>
            <p:cNvCxnSpPr>
              <a:cxnSpLocks noChangeShapeType="1"/>
              <a:stCxn id="13466" idx="4"/>
              <a:endCxn id="13459" idx="0"/>
            </p:cNvCxnSpPr>
            <p:nvPr/>
          </p:nvCxnSpPr>
          <p:spPr bwMode="auto">
            <a:xfrm flipH="1">
              <a:off x="3742479" y="3122655"/>
              <a:ext cx="268249" cy="3703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81" name="Straight Arrow Connector 268"/>
            <p:cNvCxnSpPr>
              <a:cxnSpLocks noChangeShapeType="1"/>
              <a:stCxn id="13466" idx="4"/>
              <a:endCxn id="13469" idx="0"/>
            </p:cNvCxnSpPr>
            <p:nvPr/>
          </p:nvCxnSpPr>
          <p:spPr bwMode="auto">
            <a:xfrm>
              <a:off x="4010728" y="3122655"/>
              <a:ext cx="119554" cy="3703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82" name="Oval 288"/>
            <p:cNvSpPr>
              <a:spLocks noChangeArrowheads="1"/>
            </p:cNvSpPr>
            <p:nvPr/>
          </p:nvSpPr>
          <p:spPr bwMode="auto">
            <a:xfrm>
              <a:off x="2339317" y="2814062"/>
              <a:ext cx="486229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DCS</a:t>
              </a:r>
            </a:p>
          </p:txBody>
        </p:sp>
        <p:cxnSp>
          <p:nvCxnSpPr>
            <p:cNvPr id="13483" name="Straight Arrow Connector 290"/>
            <p:cNvCxnSpPr>
              <a:cxnSpLocks noChangeShapeType="1"/>
              <a:stCxn id="204" idx="4"/>
              <a:endCxn id="13482" idx="0"/>
            </p:cNvCxnSpPr>
            <p:nvPr/>
          </p:nvCxnSpPr>
          <p:spPr bwMode="auto">
            <a:xfrm flipH="1">
              <a:off x="2582432" y="2443751"/>
              <a:ext cx="1622629" cy="37031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84" name="Rectangle 291"/>
            <p:cNvSpPr>
              <a:spLocks noChangeArrowheads="1"/>
            </p:cNvSpPr>
            <p:nvPr/>
          </p:nvSpPr>
          <p:spPr bwMode="auto">
            <a:xfrm>
              <a:off x="2156980" y="3295197"/>
              <a:ext cx="1221733" cy="1124403"/>
            </a:xfrm>
            <a:prstGeom prst="rect">
              <a:avLst/>
            </a:prstGeom>
            <a:gradFill rotWithShape="1">
              <a:gsLst>
                <a:gs pos="0">
                  <a:srgbClr val="008080">
                    <a:alpha val="42000"/>
                  </a:srgbClr>
                </a:gs>
                <a:gs pos="100000">
                  <a:srgbClr val="FFFFFF">
                    <a:alpha val="10196"/>
                  </a:srgbClr>
                </a:gs>
              </a:gsLst>
              <a:lin ang="5160000"/>
            </a:gradFill>
            <a:ln w="317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/>
            </a:p>
          </p:txBody>
        </p:sp>
        <p:cxnSp>
          <p:nvCxnSpPr>
            <p:cNvPr id="13485" name="Straight Arrow Connector 303"/>
            <p:cNvCxnSpPr>
              <a:cxnSpLocks noChangeShapeType="1"/>
              <a:stCxn id="13458" idx="4"/>
            </p:cNvCxnSpPr>
            <p:nvPr/>
          </p:nvCxnSpPr>
          <p:spPr bwMode="auto">
            <a:xfrm flipH="1">
              <a:off x="3131177" y="3122655"/>
              <a:ext cx="150207" cy="3703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95" name="TextBox 311"/>
            <p:cNvSpPr txBox="1">
              <a:spLocks noChangeArrowheads="1"/>
            </p:cNvSpPr>
            <p:nvPr/>
          </p:nvSpPr>
          <p:spPr bwMode="auto">
            <a:xfrm>
              <a:off x="2149778" y="3259138"/>
              <a:ext cx="922334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defRPr/>
              </a:pPr>
              <a:r>
                <a:rPr lang="en-US" sz="1050" b="1" dirty="0" smtClean="0"/>
                <a:t>Trigger </a:t>
              </a:r>
              <a:br>
                <a:rPr lang="en-US" sz="1050" b="1" dirty="0" smtClean="0"/>
              </a:br>
              <a:r>
                <a:rPr lang="en-US" sz="1050" b="1" dirty="0" smtClean="0"/>
                <a:t>Supervisor</a:t>
              </a:r>
              <a:endParaRPr lang="en-US" sz="1050" b="1" dirty="0" smtClean="0">
                <a:solidFill>
                  <a:srgbClr val="1818FF"/>
                </a:solidFill>
              </a:endParaRPr>
            </a:p>
          </p:txBody>
        </p:sp>
        <p:sp>
          <p:nvSpPr>
            <p:cNvPr id="21645" name="TextBox 313"/>
            <p:cNvSpPr txBox="1">
              <a:spLocks noChangeArrowheads="1"/>
            </p:cNvSpPr>
            <p:nvPr/>
          </p:nvSpPr>
          <p:spPr bwMode="auto">
            <a:xfrm>
              <a:off x="2172003" y="2057400"/>
              <a:ext cx="1492243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050" b="1" dirty="0">
                  <a:ea typeface="+mn-ea"/>
                  <a:cs typeface="+mn-cs"/>
                </a:rPr>
                <a:t>Run Control System</a:t>
              </a:r>
            </a:p>
          </p:txBody>
        </p:sp>
        <p:cxnSp>
          <p:nvCxnSpPr>
            <p:cNvPr id="13488" name="Straight Arrow Connector 320"/>
            <p:cNvCxnSpPr>
              <a:cxnSpLocks noChangeShapeType="1"/>
            </p:cNvCxnSpPr>
            <p:nvPr/>
          </p:nvCxnSpPr>
          <p:spPr bwMode="auto">
            <a:xfrm flipH="1">
              <a:off x="2703988" y="3640884"/>
              <a:ext cx="443593" cy="34583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89" name="Straight Arrow Connector 324"/>
            <p:cNvCxnSpPr>
              <a:cxnSpLocks noChangeShapeType="1"/>
            </p:cNvCxnSpPr>
            <p:nvPr/>
          </p:nvCxnSpPr>
          <p:spPr bwMode="auto">
            <a:xfrm flipH="1">
              <a:off x="3129438" y="3640884"/>
              <a:ext cx="1739" cy="34583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90" name="TextBox 222"/>
            <p:cNvSpPr txBox="1">
              <a:spLocks noChangeArrowheads="1"/>
            </p:cNvSpPr>
            <p:nvPr/>
          </p:nvSpPr>
          <p:spPr bwMode="auto">
            <a:xfrm>
              <a:off x="4138181" y="3412284"/>
              <a:ext cx="69217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/>
                <a:t>…</a:t>
              </a:r>
            </a:p>
          </p:txBody>
        </p:sp>
        <p:cxnSp>
          <p:nvCxnSpPr>
            <p:cNvPr id="13491" name="Straight Arrow Connector 241"/>
            <p:cNvCxnSpPr>
              <a:cxnSpLocks noChangeShapeType="1"/>
              <a:stCxn id="13462" idx="4"/>
            </p:cNvCxnSpPr>
            <p:nvPr/>
          </p:nvCxnSpPr>
          <p:spPr bwMode="auto">
            <a:xfrm flipH="1">
              <a:off x="5664714" y="4285474"/>
              <a:ext cx="138982" cy="4389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92" name="Straight Arrow Connector 245"/>
            <p:cNvCxnSpPr>
              <a:cxnSpLocks noChangeShapeType="1"/>
              <a:stCxn id="13464" idx="4"/>
            </p:cNvCxnSpPr>
            <p:nvPr/>
          </p:nvCxnSpPr>
          <p:spPr bwMode="auto">
            <a:xfrm>
              <a:off x="6654596" y="4285474"/>
              <a:ext cx="718" cy="4389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93" name="Straight Arrow Connector 305"/>
            <p:cNvCxnSpPr>
              <a:cxnSpLocks noChangeShapeType="1"/>
              <a:stCxn id="13459" idx="4"/>
            </p:cNvCxnSpPr>
            <p:nvPr/>
          </p:nvCxnSpPr>
          <p:spPr bwMode="auto">
            <a:xfrm flipH="1">
              <a:off x="3607315" y="3717084"/>
              <a:ext cx="135164" cy="10073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94" name="Straight Arrow Connector 307"/>
            <p:cNvCxnSpPr>
              <a:cxnSpLocks noChangeShapeType="1"/>
              <a:stCxn id="13469" idx="4"/>
            </p:cNvCxnSpPr>
            <p:nvPr/>
          </p:nvCxnSpPr>
          <p:spPr bwMode="auto">
            <a:xfrm flipH="1">
              <a:off x="3759714" y="3717084"/>
              <a:ext cx="370568" cy="10073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95" name="Straight Arrow Connector 315"/>
            <p:cNvCxnSpPr>
              <a:cxnSpLocks noChangeShapeType="1"/>
            </p:cNvCxnSpPr>
            <p:nvPr/>
          </p:nvCxnSpPr>
          <p:spPr bwMode="auto">
            <a:xfrm>
              <a:off x="3131972" y="4110152"/>
              <a:ext cx="0" cy="61424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96" name="Straight Arrow Connector 342"/>
            <p:cNvCxnSpPr>
              <a:cxnSpLocks noChangeShapeType="1"/>
              <a:stCxn id="13456" idx="4"/>
            </p:cNvCxnSpPr>
            <p:nvPr/>
          </p:nvCxnSpPr>
          <p:spPr bwMode="auto">
            <a:xfrm flipH="1">
              <a:off x="4445514" y="3801560"/>
              <a:ext cx="628839" cy="9228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97" name="Straight Arrow Connector 342"/>
            <p:cNvCxnSpPr>
              <a:cxnSpLocks noChangeShapeType="1"/>
            </p:cNvCxnSpPr>
            <p:nvPr/>
          </p:nvCxnSpPr>
          <p:spPr bwMode="auto">
            <a:xfrm flipH="1">
              <a:off x="3988314" y="3122655"/>
              <a:ext cx="967016" cy="160174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498" name="Straight Arrow Connector 342"/>
            <p:cNvCxnSpPr>
              <a:cxnSpLocks noChangeShapeType="1"/>
            </p:cNvCxnSpPr>
            <p:nvPr/>
          </p:nvCxnSpPr>
          <p:spPr bwMode="auto">
            <a:xfrm flipH="1">
              <a:off x="4674114" y="3793284"/>
              <a:ext cx="835668" cy="9311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499" name="Rounded Rectangle 301"/>
            <p:cNvSpPr>
              <a:spLocks noChangeArrowheads="1"/>
            </p:cNvSpPr>
            <p:nvPr/>
          </p:nvSpPr>
          <p:spPr bwMode="auto">
            <a:xfrm>
              <a:off x="3032944" y="3497006"/>
              <a:ext cx="228600" cy="152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00" name="Rounded Rectangle 302"/>
            <p:cNvSpPr>
              <a:spLocks noChangeArrowheads="1"/>
            </p:cNvSpPr>
            <p:nvPr/>
          </p:nvSpPr>
          <p:spPr bwMode="auto">
            <a:xfrm>
              <a:off x="2616714" y="3962400"/>
              <a:ext cx="228600" cy="152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01" name="Rounded Rectangle 304"/>
            <p:cNvSpPr>
              <a:spLocks noChangeArrowheads="1"/>
            </p:cNvSpPr>
            <p:nvPr/>
          </p:nvSpPr>
          <p:spPr bwMode="auto">
            <a:xfrm>
              <a:off x="3030490" y="3962400"/>
              <a:ext cx="228600" cy="152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02" name="Oval 204"/>
            <p:cNvSpPr>
              <a:spLocks noChangeArrowheads="1"/>
            </p:cNvSpPr>
            <p:nvPr/>
          </p:nvSpPr>
          <p:spPr bwMode="auto">
            <a:xfrm>
              <a:off x="6883915" y="2819400"/>
              <a:ext cx="533400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DQM</a:t>
              </a:r>
            </a:p>
          </p:txBody>
        </p:sp>
        <p:cxnSp>
          <p:nvCxnSpPr>
            <p:cNvPr id="13503" name="Straight Arrow Connector 218"/>
            <p:cNvCxnSpPr>
              <a:cxnSpLocks noChangeShapeType="1"/>
              <a:stCxn id="204" idx="4"/>
              <a:endCxn id="13502" idx="0"/>
            </p:cNvCxnSpPr>
            <p:nvPr/>
          </p:nvCxnSpPr>
          <p:spPr bwMode="auto">
            <a:xfrm>
              <a:off x="4205061" y="2443751"/>
              <a:ext cx="2945554" cy="37564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3427" name="Rectangle 3"/>
          <p:cNvSpPr txBox="1">
            <a:spLocks noChangeArrowheads="1"/>
          </p:cNvSpPr>
          <p:nvPr/>
        </p:nvSpPr>
        <p:spPr bwMode="auto">
          <a:xfrm>
            <a:off x="533400" y="22860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800" b="1">
                <a:solidFill>
                  <a:srgbClr val="000066"/>
                </a:solidFill>
                <a:latin typeface="Calibri" charset="0"/>
                <a:cs typeface="Calibri" charset="0"/>
              </a:rPr>
              <a:t>The online software</a:t>
            </a:r>
          </a:p>
        </p:txBody>
      </p:sp>
      <p:sp>
        <p:nvSpPr>
          <p:cNvPr id="221" name="TextBox 178"/>
          <p:cNvSpPr txBox="1">
            <a:spLocks noChangeArrowheads="1"/>
          </p:cNvSpPr>
          <p:nvPr/>
        </p:nvSpPr>
        <p:spPr bwMode="auto">
          <a:xfrm>
            <a:off x="4976813" y="6300788"/>
            <a:ext cx="9286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/>
              <a:t>Central DAQ </a:t>
            </a: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 smtClean="0"/>
              <a:t>Event Builder</a:t>
            </a:r>
            <a:endParaRPr lang="en-US" sz="900" b="1" dirty="0"/>
          </a:p>
        </p:txBody>
      </p:sp>
      <p:sp>
        <p:nvSpPr>
          <p:cNvPr id="222" name="TextBox 178"/>
          <p:cNvSpPr txBox="1">
            <a:spLocks noChangeArrowheads="1"/>
          </p:cNvSpPr>
          <p:nvPr/>
        </p:nvSpPr>
        <p:spPr bwMode="auto">
          <a:xfrm>
            <a:off x="6489529" y="6281820"/>
            <a:ext cx="1505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 smtClean="0"/>
              <a:t>High Level Trigger Farm</a:t>
            </a:r>
            <a:br>
              <a:rPr lang="en-US" sz="900" b="1" dirty="0" smtClean="0"/>
            </a:br>
            <a:r>
              <a:rPr lang="en-US" sz="900" b="1" dirty="0" smtClean="0"/>
              <a:t>&amp; Storage</a:t>
            </a:r>
            <a:endParaRPr lang="en-US" sz="9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6784974" y="4724400"/>
            <a:ext cx="2282825" cy="533400"/>
            <a:chOff x="6784974" y="4724400"/>
            <a:chExt cx="2282825" cy="533400"/>
          </a:xfrm>
        </p:grpSpPr>
        <p:sp>
          <p:nvSpPr>
            <p:cNvPr id="223" name="Rectangle 222"/>
            <p:cNvSpPr/>
            <p:nvPr/>
          </p:nvSpPr>
          <p:spPr bwMode="auto">
            <a:xfrm>
              <a:off x="6784974" y="4724400"/>
              <a:ext cx="2282825" cy="533400"/>
            </a:xfrm>
            <a:prstGeom prst="rect">
              <a:avLst/>
            </a:prstGeom>
            <a:gradFill flip="none" rotWithShape="1">
              <a:gsLst>
                <a:gs pos="0">
                  <a:schemeClr val="accent5"/>
                </a:gs>
                <a:gs pos="100000">
                  <a:schemeClr val="accent1">
                    <a:lumMod val="90000"/>
                  </a:schemeClr>
                </a:gs>
              </a:gsLst>
              <a:lin ang="16200000" scaled="0"/>
              <a:tileRect/>
            </a:gradFill>
            <a:ln w="6350" cmpd="sng">
              <a:solidFill>
                <a:srgbClr val="00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-65" charset="0"/>
              </a:endParaRPr>
            </a:p>
          </p:txBody>
        </p:sp>
        <p:sp>
          <p:nvSpPr>
            <p:cNvPr id="224" name="Rounded Rectangle 329"/>
            <p:cNvSpPr>
              <a:spLocks noChangeArrowheads="1"/>
            </p:cNvSpPr>
            <p:nvPr/>
          </p:nvSpPr>
          <p:spPr bwMode="auto">
            <a:xfrm>
              <a:off x="7394575" y="4876800"/>
              <a:ext cx="381017" cy="152482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600" dirty="0"/>
                <a:t>CMSSW</a:t>
              </a:r>
            </a:p>
          </p:txBody>
        </p:sp>
        <p:sp>
          <p:nvSpPr>
            <p:cNvPr id="225" name="Rounded Rectangle 329"/>
            <p:cNvSpPr>
              <a:spLocks noChangeArrowheads="1"/>
            </p:cNvSpPr>
            <p:nvPr/>
          </p:nvSpPr>
          <p:spPr bwMode="auto">
            <a:xfrm>
              <a:off x="7318375" y="4953000"/>
              <a:ext cx="381017" cy="152482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600"/>
                <a:t>CMSSW</a:t>
              </a:r>
            </a:p>
          </p:txBody>
        </p:sp>
        <p:sp>
          <p:nvSpPr>
            <p:cNvPr id="226" name="Rounded Rectangle 329"/>
            <p:cNvSpPr>
              <a:spLocks noChangeArrowheads="1"/>
            </p:cNvSpPr>
            <p:nvPr/>
          </p:nvSpPr>
          <p:spPr bwMode="auto">
            <a:xfrm>
              <a:off x="7242175" y="5029200"/>
              <a:ext cx="381017" cy="152482"/>
            </a:xfrm>
            <a:prstGeom prst="roundRect">
              <a:avLst>
                <a:gd name="adj" fmla="val 16667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600"/>
                <a:t>CMSSW</a:t>
              </a:r>
            </a:p>
          </p:txBody>
        </p:sp>
        <p:sp>
          <p:nvSpPr>
            <p:cNvPr id="227" name="Rounded Rectangle 329"/>
            <p:cNvSpPr>
              <a:spLocks noChangeArrowheads="1"/>
            </p:cNvSpPr>
            <p:nvPr/>
          </p:nvSpPr>
          <p:spPr bwMode="auto">
            <a:xfrm>
              <a:off x="6861175" y="4800600"/>
              <a:ext cx="381017" cy="152482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HLTD</a:t>
              </a:r>
              <a:endParaRPr lang="en-US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228" name="Rounded Rectangle 329"/>
            <p:cNvSpPr>
              <a:spLocks noChangeArrowheads="1"/>
            </p:cNvSpPr>
            <p:nvPr/>
          </p:nvSpPr>
          <p:spPr bwMode="auto">
            <a:xfrm>
              <a:off x="7848600" y="4800600"/>
              <a:ext cx="457200" cy="152482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merger</a:t>
              </a:r>
              <a:endParaRPr lang="en-US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229" name="Rounded Rectangle 329"/>
            <p:cNvSpPr>
              <a:spLocks noChangeArrowheads="1"/>
            </p:cNvSpPr>
            <p:nvPr/>
          </p:nvSpPr>
          <p:spPr bwMode="auto">
            <a:xfrm>
              <a:off x="8458200" y="4800600"/>
              <a:ext cx="457200" cy="152482"/>
            </a:xfrm>
            <a:prstGeom prst="roundRect">
              <a:avLst>
                <a:gd name="adj" fmla="val 16667"/>
              </a:avLst>
            </a:prstGeom>
            <a:solidFill>
              <a:srgbClr val="00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800" b="1" dirty="0" smtClean="0">
                  <a:solidFill>
                    <a:schemeClr val="bg1"/>
                  </a:solidFill>
                </a:rPr>
                <a:t>transfer</a:t>
              </a:r>
              <a:endParaRPr lang="en-US" sz="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6950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08857E-6 -2.91869E-6 L -5.08857E-6 0.11119 " pathEditMode="relative" ptsTypes="AA">
                                      <p:cBhvr>
                                        <p:cTn id="15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Cube 199"/>
          <p:cNvSpPr>
            <a:spLocks noChangeArrowheads="1"/>
          </p:cNvSpPr>
          <p:nvPr/>
        </p:nvSpPr>
        <p:spPr bwMode="auto">
          <a:xfrm>
            <a:off x="4392613" y="53927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40" name="Cube 200"/>
          <p:cNvSpPr>
            <a:spLocks noChangeArrowheads="1"/>
          </p:cNvSpPr>
          <p:nvPr/>
        </p:nvSpPr>
        <p:spPr bwMode="auto">
          <a:xfrm>
            <a:off x="4575175" y="53927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41" name="Cube 14"/>
          <p:cNvSpPr>
            <a:spLocks noChangeArrowheads="1"/>
          </p:cNvSpPr>
          <p:nvPr/>
        </p:nvSpPr>
        <p:spPr bwMode="auto">
          <a:xfrm>
            <a:off x="2755900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42" name="Cube 16"/>
          <p:cNvSpPr>
            <a:spLocks noChangeArrowheads="1"/>
          </p:cNvSpPr>
          <p:nvPr/>
        </p:nvSpPr>
        <p:spPr bwMode="auto">
          <a:xfrm>
            <a:off x="2695575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43" name="Cube 17"/>
          <p:cNvSpPr>
            <a:spLocks noChangeArrowheads="1"/>
          </p:cNvSpPr>
          <p:nvPr/>
        </p:nvSpPr>
        <p:spPr bwMode="auto">
          <a:xfrm>
            <a:off x="2633663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44" name="Cube 19"/>
          <p:cNvSpPr>
            <a:spLocks noChangeArrowheads="1"/>
          </p:cNvSpPr>
          <p:nvPr/>
        </p:nvSpPr>
        <p:spPr bwMode="auto">
          <a:xfrm>
            <a:off x="2573338" y="55784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45" name="Cube 20"/>
          <p:cNvSpPr>
            <a:spLocks noChangeArrowheads="1"/>
          </p:cNvSpPr>
          <p:nvPr/>
        </p:nvSpPr>
        <p:spPr bwMode="auto">
          <a:xfrm>
            <a:off x="2513013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46" name="Cube 21"/>
          <p:cNvSpPr>
            <a:spLocks noChangeArrowheads="1"/>
          </p:cNvSpPr>
          <p:nvPr/>
        </p:nvSpPr>
        <p:spPr bwMode="auto">
          <a:xfrm>
            <a:off x="2451100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47" name="Cube 22"/>
          <p:cNvSpPr>
            <a:spLocks noChangeArrowheads="1"/>
          </p:cNvSpPr>
          <p:nvPr/>
        </p:nvSpPr>
        <p:spPr bwMode="auto">
          <a:xfrm>
            <a:off x="2390775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48" name="Cube 23"/>
          <p:cNvSpPr>
            <a:spLocks noChangeArrowheads="1"/>
          </p:cNvSpPr>
          <p:nvPr/>
        </p:nvSpPr>
        <p:spPr bwMode="auto">
          <a:xfrm>
            <a:off x="2330450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49" name="Cube 24"/>
          <p:cNvSpPr>
            <a:spLocks noChangeArrowheads="1"/>
          </p:cNvSpPr>
          <p:nvPr/>
        </p:nvSpPr>
        <p:spPr bwMode="auto">
          <a:xfrm>
            <a:off x="2938463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50" name="Cube 25"/>
          <p:cNvSpPr>
            <a:spLocks noChangeArrowheads="1"/>
          </p:cNvSpPr>
          <p:nvPr/>
        </p:nvSpPr>
        <p:spPr bwMode="auto">
          <a:xfrm>
            <a:off x="2876550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51" name="Cube 26"/>
          <p:cNvSpPr>
            <a:spLocks noChangeArrowheads="1"/>
          </p:cNvSpPr>
          <p:nvPr/>
        </p:nvSpPr>
        <p:spPr bwMode="auto">
          <a:xfrm>
            <a:off x="2816225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52" name="Cube 27"/>
          <p:cNvSpPr>
            <a:spLocks noChangeArrowheads="1"/>
          </p:cNvSpPr>
          <p:nvPr/>
        </p:nvSpPr>
        <p:spPr bwMode="auto">
          <a:xfrm>
            <a:off x="2755900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53" name="Cube 28"/>
          <p:cNvSpPr>
            <a:spLocks noChangeArrowheads="1"/>
          </p:cNvSpPr>
          <p:nvPr/>
        </p:nvSpPr>
        <p:spPr bwMode="auto">
          <a:xfrm>
            <a:off x="2695575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54" name="Cube 29"/>
          <p:cNvSpPr>
            <a:spLocks noChangeArrowheads="1"/>
          </p:cNvSpPr>
          <p:nvPr/>
        </p:nvSpPr>
        <p:spPr bwMode="auto">
          <a:xfrm>
            <a:off x="2633663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55" name="Cube 30"/>
          <p:cNvSpPr>
            <a:spLocks noChangeArrowheads="1"/>
          </p:cNvSpPr>
          <p:nvPr/>
        </p:nvSpPr>
        <p:spPr bwMode="auto">
          <a:xfrm>
            <a:off x="2573338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56" name="Cube 31"/>
          <p:cNvSpPr>
            <a:spLocks noChangeArrowheads="1"/>
          </p:cNvSpPr>
          <p:nvPr/>
        </p:nvSpPr>
        <p:spPr bwMode="auto">
          <a:xfrm>
            <a:off x="2513013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57" name="Cube 90"/>
          <p:cNvSpPr>
            <a:spLocks noChangeArrowheads="1"/>
          </p:cNvSpPr>
          <p:nvPr/>
        </p:nvSpPr>
        <p:spPr bwMode="auto">
          <a:xfrm>
            <a:off x="4332288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58" name="Cube 91"/>
          <p:cNvSpPr>
            <a:spLocks noChangeArrowheads="1"/>
          </p:cNvSpPr>
          <p:nvPr/>
        </p:nvSpPr>
        <p:spPr bwMode="auto">
          <a:xfrm>
            <a:off x="4271963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59" name="Cube 92"/>
          <p:cNvSpPr>
            <a:spLocks noChangeArrowheads="1"/>
          </p:cNvSpPr>
          <p:nvPr/>
        </p:nvSpPr>
        <p:spPr bwMode="auto">
          <a:xfrm>
            <a:off x="4211638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60" name="Cube 93"/>
          <p:cNvSpPr>
            <a:spLocks noChangeArrowheads="1"/>
          </p:cNvSpPr>
          <p:nvPr/>
        </p:nvSpPr>
        <p:spPr bwMode="auto">
          <a:xfrm>
            <a:off x="4164013" y="56403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61" name="Cube 94"/>
          <p:cNvSpPr>
            <a:spLocks noChangeArrowheads="1"/>
          </p:cNvSpPr>
          <p:nvPr/>
        </p:nvSpPr>
        <p:spPr bwMode="auto">
          <a:xfrm>
            <a:off x="4103688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62" name="Cube 95"/>
          <p:cNvSpPr>
            <a:spLocks noChangeArrowheads="1"/>
          </p:cNvSpPr>
          <p:nvPr/>
        </p:nvSpPr>
        <p:spPr bwMode="auto">
          <a:xfrm>
            <a:off x="4043363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63" name="Cube 96"/>
          <p:cNvSpPr>
            <a:spLocks noChangeArrowheads="1"/>
          </p:cNvSpPr>
          <p:nvPr/>
        </p:nvSpPr>
        <p:spPr bwMode="auto">
          <a:xfrm>
            <a:off x="398303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64" name="Cube 97"/>
          <p:cNvSpPr>
            <a:spLocks noChangeArrowheads="1"/>
          </p:cNvSpPr>
          <p:nvPr/>
        </p:nvSpPr>
        <p:spPr bwMode="auto">
          <a:xfrm>
            <a:off x="4514850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65" name="Cube 98"/>
          <p:cNvSpPr>
            <a:spLocks noChangeArrowheads="1"/>
          </p:cNvSpPr>
          <p:nvPr/>
        </p:nvSpPr>
        <p:spPr bwMode="auto">
          <a:xfrm>
            <a:off x="4454525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66" name="Cube 99"/>
          <p:cNvSpPr>
            <a:spLocks noChangeArrowheads="1"/>
          </p:cNvSpPr>
          <p:nvPr/>
        </p:nvSpPr>
        <p:spPr bwMode="auto">
          <a:xfrm>
            <a:off x="4392613" y="55784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67" name="Cube 100"/>
          <p:cNvSpPr>
            <a:spLocks noChangeArrowheads="1"/>
          </p:cNvSpPr>
          <p:nvPr/>
        </p:nvSpPr>
        <p:spPr bwMode="auto">
          <a:xfrm>
            <a:off x="4346575" y="56403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68" name="Cube 101"/>
          <p:cNvSpPr>
            <a:spLocks noChangeArrowheads="1"/>
          </p:cNvSpPr>
          <p:nvPr/>
        </p:nvSpPr>
        <p:spPr bwMode="auto">
          <a:xfrm>
            <a:off x="4286250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69" name="Cube 102"/>
          <p:cNvSpPr>
            <a:spLocks noChangeArrowheads="1"/>
          </p:cNvSpPr>
          <p:nvPr/>
        </p:nvSpPr>
        <p:spPr bwMode="auto">
          <a:xfrm>
            <a:off x="4225925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370" name="Cube 103"/>
          <p:cNvSpPr>
            <a:spLocks noChangeArrowheads="1"/>
          </p:cNvSpPr>
          <p:nvPr/>
        </p:nvSpPr>
        <p:spPr bwMode="auto">
          <a:xfrm>
            <a:off x="4164013" y="58261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01" name="TextBox 178"/>
          <p:cNvSpPr txBox="1">
            <a:spLocks noChangeArrowheads="1"/>
          </p:cNvSpPr>
          <p:nvPr/>
        </p:nvSpPr>
        <p:spPr bwMode="auto">
          <a:xfrm>
            <a:off x="2178050" y="6319838"/>
            <a:ext cx="793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L1 trigger 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14421" name="Cube 199"/>
          <p:cNvSpPr>
            <a:spLocks noChangeArrowheads="1"/>
          </p:cNvSpPr>
          <p:nvPr/>
        </p:nvSpPr>
        <p:spPr bwMode="auto">
          <a:xfrm>
            <a:off x="3602038" y="54054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22" name="Cube 200"/>
          <p:cNvSpPr>
            <a:spLocks noChangeArrowheads="1"/>
          </p:cNvSpPr>
          <p:nvPr/>
        </p:nvSpPr>
        <p:spPr bwMode="auto">
          <a:xfrm>
            <a:off x="3784600" y="54054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23" name="Cube 90"/>
          <p:cNvSpPr>
            <a:spLocks noChangeArrowheads="1"/>
          </p:cNvSpPr>
          <p:nvPr/>
        </p:nvSpPr>
        <p:spPr bwMode="auto">
          <a:xfrm>
            <a:off x="3541713" y="54673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24" name="Cube 91"/>
          <p:cNvSpPr>
            <a:spLocks noChangeArrowheads="1"/>
          </p:cNvSpPr>
          <p:nvPr/>
        </p:nvSpPr>
        <p:spPr bwMode="auto">
          <a:xfrm>
            <a:off x="3481388" y="55276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25" name="Cube 92"/>
          <p:cNvSpPr>
            <a:spLocks noChangeArrowheads="1"/>
          </p:cNvSpPr>
          <p:nvPr/>
        </p:nvSpPr>
        <p:spPr bwMode="auto">
          <a:xfrm>
            <a:off x="3419475" y="55895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26" name="Cube 93"/>
          <p:cNvSpPr>
            <a:spLocks noChangeArrowheads="1"/>
          </p:cNvSpPr>
          <p:nvPr/>
        </p:nvSpPr>
        <p:spPr bwMode="auto">
          <a:xfrm>
            <a:off x="3373438" y="56515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27" name="Cube 94"/>
          <p:cNvSpPr>
            <a:spLocks noChangeArrowheads="1"/>
          </p:cNvSpPr>
          <p:nvPr/>
        </p:nvSpPr>
        <p:spPr bwMode="auto">
          <a:xfrm>
            <a:off x="3313113" y="57134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28" name="Cube 95"/>
          <p:cNvSpPr>
            <a:spLocks noChangeArrowheads="1"/>
          </p:cNvSpPr>
          <p:nvPr/>
        </p:nvSpPr>
        <p:spPr bwMode="auto">
          <a:xfrm>
            <a:off x="3252788" y="57753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29" name="Cube 96"/>
          <p:cNvSpPr>
            <a:spLocks noChangeArrowheads="1"/>
          </p:cNvSpPr>
          <p:nvPr/>
        </p:nvSpPr>
        <p:spPr bwMode="auto">
          <a:xfrm>
            <a:off x="3190875" y="58372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30" name="Cube 97"/>
          <p:cNvSpPr>
            <a:spLocks noChangeArrowheads="1"/>
          </p:cNvSpPr>
          <p:nvPr/>
        </p:nvSpPr>
        <p:spPr bwMode="auto">
          <a:xfrm>
            <a:off x="3724275" y="54673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31" name="Cube 98"/>
          <p:cNvSpPr>
            <a:spLocks noChangeArrowheads="1"/>
          </p:cNvSpPr>
          <p:nvPr/>
        </p:nvSpPr>
        <p:spPr bwMode="auto">
          <a:xfrm>
            <a:off x="3662363" y="55276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32" name="Cube 99"/>
          <p:cNvSpPr>
            <a:spLocks noChangeArrowheads="1"/>
          </p:cNvSpPr>
          <p:nvPr/>
        </p:nvSpPr>
        <p:spPr bwMode="auto">
          <a:xfrm>
            <a:off x="3602038" y="55895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33" name="Cube 100"/>
          <p:cNvSpPr>
            <a:spLocks noChangeArrowheads="1"/>
          </p:cNvSpPr>
          <p:nvPr/>
        </p:nvSpPr>
        <p:spPr bwMode="auto">
          <a:xfrm>
            <a:off x="3556000" y="56515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34" name="Cube 101"/>
          <p:cNvSpPr>
            <a:spLocks noChangeArrowheads="1"/>
          </p:cNvSpPr>
          <p:nvPr/>
        </p:nvSpPr>
        <p:spPr bwMode="auto">
          <a:xfrm>
            <a:off x="3495675" y="57134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35" name="Cube 102"/>
          <p:cNvSpPr>
            <a:spLocks noChangeArrowheads="1"/>
          </p:cNvSpPr>
          <p:nvPr/>
        </p:nvSpPr>
        <p:spPr bwMode="auto">
          <a:xfrm>
            <a:off x="3433763" y="57753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36" name="Cube 103"/>
          <p:cNvSpPr>
            <a:spLocks noChangeArrowheads="1"/>
          </p:cNvSpPr>
          <p:nvPr/>
        </p:nvSpPr>
        <p:spPr bwMode="auto">
          <a:xfrm>
            <a:off x="3373438" y="58372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4437" name="TextBox 178"/>
          <p:cNvSpPr txBox="1">
            <a:spLocks noChangeArrowheads="1"/>
          </p:cNvSpPr>
          <p:nvPr/>
        </p:nvSpPr>
        <p:spPr bwMode="auto">
          <a:xfrm>
            <a:off x="3068638" y="6319838"/>
            <a:ext cx="901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Sub-det DAQ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14438" name="TextBox 178"/>
          <p:cNvSpPr txBox="1">
            <a:spLocks noChangeArrowheads="1"/>
          </p:cNvSpPr>
          <p:nvPr/>
        </p:nvSpPr>
        <p:spPr bwMode="auto">
          <a:xfrm>
            <a:off x="3906838" y="6300788"/>
            <a:ext cx="86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Central DAQ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14439" name="TextBox 178"/>
          <p:cNvSpPr txBox="1">
            <a:spLocks noChangeArrowheads="1"/>
          </p:cNvSpPr>
          <p:nvPr/>
        </p:nvSpPr>
        <p:spPr bwMode="auto">
          <a:xfrm>
            <a:off x="5126038" y="6300788"/>
            <a:ext cx="9286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/>
              <a:t>Central DAQ </a:t>
            </a: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 smtClean="0"/>
              <a:t>Event Builder</a:t>
            </a:r>
            <a:endParaRPr lang="en-US" sz="900" b="1" dirty="0"/>
          </a:p>
        </p:txBody>
      </p:sp>
      <p:pic>
        <p:nvPicPr>
          <p:cNvPr id="14440" name="Picture 5" descr="CM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5041900"/>
            <a:ext cx="20764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41" name="TextBox 356"/>
          <p:cNvSpPr txBox="1">
            <a:spLocks noChangeArrowheads="1"/>
          </p:cNvSpPr>
          <p:nvPr/>
        </p:nvSpPr>
        <p:spPr bwMode="auto">
          <a:xfrm>
            <a:off x="71438" y="6183313"/>
            <a:ext cx="87788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Low voltage</a:t>
            </a:r>
            <a:br>
              <a:rPr lang="en-US" sz="900" b="1"/>
            </a:br>
            <a:r>
              <a:rPr lang="en-US" sz="900" b="1"/>
              <a:t>High voltage </a:t>
            </a:r>
          </a:p>
          <a:p>
            <a:pPr algn="l"/>
            <a:r>
              <a:rPr lang="en-US" sz="900" b="1"/>
              <a:t>Gas, Magnet</a:t>
            </a:r>
          </a:p>
        </p:txBody>
      </p:sp>
      <p:sp>
        <p:nvSpPr>
          <p:cNvPr id="14442" name="TextBox 443"/>
          <p:cNvSpPr txBox="1">
            <a:spLocks noChangeArrowheads="1"/>
          </p:cNvSpPr>
          <p:nvPr/>
        </p:nvSpPr>
        <p:spPr bwMode="auto">
          <a:xfrm>
            <a:off x="873125" y="6335713"/>
            <a:ext cx="806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900" b="1"/>
              <a:t>Front-end 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14443" name="Right Arrow 444"/>
          <p:cNvSpPr>
            <a:spLocks noChangeArrowheads="1"/>
          </p:cNvSpPr>
          <p:nvPr/>
        </p:nvSpPr>
        <p:spPr bwMode="auto">
          <a:xfrm>
            <a:off x="2003425" y="5638800"/>
            <a:ext cx="152400" cy="152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444" name="TextBox 478"/>
          <p:cNvSpPr txBox="1">
            <a:spLocks noChangeArrowheads="1"/>
          </p:cNvSpPr>
          <p:nvPr/>
        </p:nvSpPr>
        <p:spPr bwMode="auto">
          <a:xfrm>
            <a:off x="1863725" y="5711825"/>
            <a:ext cx="4349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>
                <a:solidFill>
                  <a:srgbClr val="9C009C"/>
                </a:solidFill>
              </a:rPr>
              <a:t>data</a:t>
            </a:r>
          </a:p>
        </p:txBody>
      </p:sp>
      <p:sp>
        <p:nvSpPr>
          <p:cNvPr id="14445" name="Right Arrow 444"/>
          <p:cNvSpPr>
            <a:spLocks noChangeArrowheads="1"/>
          </p:cNvSpPr>
          <p:nvPr/>
        </p:nvSpPr>
        <p:spPr bwMode="auto">
          <a:xfrm rot="10800000">
            <a:off x="2003425" y="6019800"/>
            <a:ext cx="152400" cy="762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446" name="TextBox 478"/>
          <p:cNvSpPr txBox="1">
            <a:spLocks noChangeArrowheads="1"/>
          </p:cNvSpPr>
          <p:nvPr/>
        </p:nvSpPr>
        <p:spPr bwMode="auto">
          <a:xfrm>
            <a:off x="1787525" y="6019800"/>
            <a:ext cx="5699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>
                <a:solidFill>
                  <a:srgbClr val="9C009C"/>
                </a:solidFill>
              </a:rPr>
              <a:t>control</a:t>
            </a:r>
          </a:p>
        </p:txBody>
      </p:sp>
      <p:sp>
        <p:nvSpPr>
          <p:cNvPr id="14447" name="Right Arrow 444"/>
          <p:cNvSpPr>
            <a:spLocks noChangeArrowheads="1"/>
          </p:cNvSpPr>
          <p:nvPr/>
        </p:nvSpPr>
        <p:spPr bwMode="auto">
          <a:xfrm>
            <a:off x="4803775" y="5761038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448" name="TextBox 478"/>
          <p:cNvSpPr txBox="1">
            <a:spLocks noChangeArrowheads="1"/>
          </p:cNvSpPr>
          <p:nvPr/>
        </p:nvSpPr>
        <p:spPr bwMode="auto">
          <a:xfrm>
            <a:off x="4727575" y="5834063"/>
            <a:ext cx="4587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>
                <a:solidFill>
                  <a:srgbClr val="9C009C"/>
                </a:solidFill>
              </a:rPr>
              <a:t>data</a:t>
            </a: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146050" y="2057400"/>
            <a:ext cx="1781175" cy="3352800"/>
            <a:chOff x="294635" y="2057400"/>
            <a:chExt cx="1782049" cy="3352800"/>
          </a:xfrm>
        </p:grpSpPr>
        <p:sp>
          <p:nvSpPr>
            <p:cNvPr id="264" name="Rectangle 286"/>
            <p:cNvSpPr>
              <a:spLocks noChangeArrowheads="1"/>
            </p:cNvSpPr>
            <p:nvPr/>
          </p:nvSpPr>
          <p:spPr bwMode="auto">
            <a:xfrm>
              <a:off x="304165" y="2057400"/>
              <a:ext cx="1772519" cy="3200400"/>
            </a:xfrm>
            <a:prstGeom prst="rect">
              <a:avLst/>
            </a:prstGeom>
            <a:gradFill flip="none" rotWithShape="1">
              <a:gsLst>
                <a:gs pos="0">
                  <a:srgbClr val="800000">
                    <a:alpha val="30000"/>
                  </a:srgbClr>
                </a:gs>
                <a:gs pos="100000">
                  <a:srgbClr val="FFFFFF">
                    <a:alpha val="10196"/>
                  </a:srgbClr>
                </a:gs>
              </a:gsLst>
              <a:lin ang="5100000" scaled="0"/>
              <a:tileRect/>
            </a:gradFill>
            <a:ln w="31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n-US" sz="1400">
                <a:ea typeface="+mn-ea"/>
                <a:cs typeface="+mn-cs"/>
              </a:endParaRPr>
            </a:p>
          </p:txBody>
        </p:sp>
        <p:sp>
          <p:nvSpPr>
            <p:cNvPr id="265" name="Oval 264"/>
            <p:cNvSpPr/>
            <p:nvPr/>
          </p:nvSpPr>
          <p:spPr bwMode="auto">
            <a:xfrm>
              <a:off x="906123" y="2435225"/>
              <a:ext cx="582898" cy="293688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4572" name="Oval 275"/>
            <p:cNvSpPr>
              <a:spLocks noChangeArrowheads="1"/>
            </p:cNvSpPr>
            <p:nvPr/>
          </p:nvSpPr>
          <p:spPr bwMode="auto">
            <a:xfrm>
              <a:off x="439339" y="2963862"/>
              <a:ext cx="583390" cy="2936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Tracker</a:t>
              </a:r>
            </a:p>
          </p:txBody>
        </p:sp>
        <p:sp>
          <p:nvSpPr>
            <p:cNvPr id="14573" name="Oval 276"/>
            <p:cNvSpPr>
              <a:spLocks noChangeArrowheads="1"/>
            </p:cNvSpPr>
            <p:nvPr/>
          </p:nvSpPr>
          <p:spPr bwMode="auto">
            <a:xfrm>
              <a:off x="1372762" y="2963862"/>
              <a:ext cx="466712" cy="2936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ECAL</a:t>
              </a:r>
            </a:p>
          </p:txBody>
        </p:sp>
        <p:sp>
          <p:nvSpPr>
            <p:cNvPr id="14574" name="Oval 277"/>
            <p:cNvSpPr>
              <a:spLocks noChangeArrowheads="1"/>
            </p:cNvSpPr>
            <p:nvPr/>
          </p:nvSpPr>
          <p:spPr bwMode="auto">
            <a:xfrm>
              <a:off x="381000" y="3668712"/>
              <a:ext cx="408373" cy="2936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14575" name="Oval 278"/>
            <p:cNvSpPr>
              <a:spLocks noChangeArrowheads="1"/>
            </p:cNvSpPr>
            <p:nvPr/>
          </p:nvSpPr>
          <p:spPr bwMode="auto">
            <a:xfrm>
              <a:off x="1344227" y="3668712"/>
              <a:ext cx="408373" cy="29368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100"/>
            </a:p>
          </p:txBody>
        </p:sp>
        <p:sp>
          <p:nvSpPr>
            <p:cNvPr id="270" name="TextBox 280"/>
            <p:cNvSpPr txBox="1">
              <a:spLocks noChangeArrowheads="1"/>
            </p:cNvSpPr>
            <p:nvPr/>
          </p:nvSpPr>
          <p:spPr bwMode="auto">
            <a:xfrm>
              <a:off x="294635" y="2057400"/>
              <a:ext cx="735374" cy="57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defRPr/>
              </a:pPr>
              <a:r>
                <a:rPr lang="en-US" sz="1050" b="1" dirty="0" smtClean="0"/>
                <a:t>Detector </a:t>
              </a:r>
              <a:br>
                <a:rPr lang="en-US" sz="1050" b="1" dirty="0" smtClean="0"/>
              </a:br>
              <a:r>
                <a:rPr lang="en-US" sz="1050" b="1" dirty="0" smtClean="0"/>
                <a:t>Control </a:t>
              </a:r>
              <a:br>
                <a:rPr lang="en-US" sz="1050" b="1" dirty="0" smtClean="0"/>
              </a:br>
              <a:r>
                <a:rPr lang="en-US" sz="1050" b="1" dirty="0" smtClean="0"/>
                <a:t>System</a:t>
              </a:r>
              <a:endParaRPr lang="en-US" sz="1050" b="1" dirty="0" smtClean="0">
                <a:solidFill>
                  <a:srgbClr val="1818FF"/>
                </a:solidFill>
              </a:endParaRPr>
            </a:p>
          </p:txBody>
        </p:sp>
        <p:cxnSp>
          <p:nvCxnSpPr>
            <p:cNvPr id="14577" name="Straight Arrow Connector 329"/>
            <p:cNvCxnSpPr>
              <a:cxnSpLocks noChangeShapeType="1"/>
              <a:stCxn id="265" idx="4"/>
              <a:endCxn id="14572" idx="0"/>
            </p:cNvCxnSpPr>
            <p:nvPr/>
          </p:nvCxnSpPr>
          <p:spPr bwMode="auto">
            <a:xfrm rot="5400000">
              <a:off x="846915" y="2613031"/>
              <a:ext cx="234950" cy="4667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78" name="Straight Arrow Connector 331"/>
            <p:cNvCxnSpPr>
              <a:cxnSpLocks noChangeShapeType="1"/>
              <a:stCxn id="265" idx="4"/>
              <a:endCxn id="14573" idx="0"/>
            </p:cNvCxnSpPr>
            <p:nvPr/>
          </p:nvCxnSpPr>
          <p:spPr bwMode="auto">
            <a:xfrm rot="16200000" flipH="1">
              <a:off x="1284457" y="2642200"/>
              <a:ext cx="234950" cy="408373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79" name="Straight Arrow Connector 333"/>
            <p:cNvCxnSpPr>
              <a:cxnSpLocks noChangeShapeType="1"/>
              <a:stCxn id="14572" idx="4"/>
              <a:endCxn id="14574" idx="0"/>
            </p:cNvCxnSpPr>
            <p:nvPr/>
          </p:nvCxnSpPr>
          <p:spPr bwMode="auto">
            <a:xfrm rot="5400000">
              <a:off x="452529" y="3390207"/>
              <a:ext cx="411163" cy="14584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80" name="Straight Arrow Connector 335"/>
            <p:cNvCxnSpPr>
              <a:cxnSpLocks noChangeShapeType="1"/>
              <a:stCxn id="14572" idx="4"/>
              <a:endCxn id="14575" idx="0"/>
            </p:cNvCxnSpPr>
            <p:nvPr/>
          </p:nvCxnSpPr>
          <p:spPr bwMode="auto">
            <a:xfrm>
              <a:off x="731034" y="3257550"/>
              <a:ext cx="817380" cy="4111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581" name="TextBox 337"/>
            <p:cNvSpPr txBox="1">
              <a:spLocks noChangeArrowheads="1"/>
            </p:cNvSpPr>
            <p:nvPr/>
          </p:nvSpPr>
          <p:spPr bwMode="auto">
            <a:xfrm>
              <a:off x="999845" y="2905124"/>
              <a:ext cx="36420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…</a:t>
              </a:r>
            </a:p>
          </p:txBody>
        </p:sp>
        <p:sp>
          <p:nvSpPr>
            <p:cNvPr id="14582" name="TextBox 338"/>
            <p:cNvSpPr txBox="1">
              <a:spLocks noChangeArrowheads="1"/>
            </p:cNvSpPr>
            <p:nvPr/>
          </p:nvSpPr>
          <p:spPr bwMode="auto">
            <a:xfrm>
              <a:off x="739750" y="3609975"/>
              <a:ext cx="36420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…</a:t>
              </a:r>
            </a:p>
          </p:txBody>
        </p:sp>
        <p:cxnSp>
          <p:nvCxnSpPr>
            <p:cNvPr id="14583" name="Straight Arrow Connector 354"/>
            <p:cNvCxnSpPr>
              <a:cxnSpLocks noChangeShapeType="1"/>
            </p:cNvCxnSpPr>
            <p:nvPr/>
          </p:nvCxnSpPr>
          <p:spPr bwMode="auto">
            <a:xfrm>
              <a:off x="1524000" y="3962400"/>
              <a:ext cx="0" cy="14478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99" name="Rectangle 298"/>
          <p:cNvSpPr/>
          <p:nvPr/>
        </p:nvSpPr>
        <p:spPr bwMode="auto">
          <a:xfrm>
            <a:off x="2009775" y="4495800"/>
            <a:ext cx="4699000" cy="76200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90000"/>
                </a:schemeClr>
              </a:gs>
            </a:gsLst>
            <a:lin ang="16200000" scaled="0"/>
            <a:tileRect/>
          </a:gradFill>
          <a:ln w="6350" cmpd="sng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>
              <a:latin typeface="Arial" pitchFamily="-65" charset="0"/>
            </a:endParaRPr>
          </a:p>
        </p:txBody>
      </p:sp>
      <p:sp>
        <p:nvSpPr>
          <p:cNvPr id="14544" name="Rounded Rectangle 214"/>
          <p:cNvSpPr>
            <a:spLocks noChangeArrowheads="1"/>
          </p:cNvSpPr>
          <p:nvPr/>
        </p:nvSpPr>
        <p:spPr bwMode="auto">
          <a:xfrm>
            <a:off x="6073114" y="4764586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5" name="Rounded Rectangle 213"/>
          <p:cNvSpPr>
            <a:spLocks noChangeArrowheads="1"/>
          </p:cNvSpPr>
          <p:nvPr/>
        </p:nvSpPr>
        <p:spPr bwMode="auto">
          <a:xfrm>
            <a:off x="5248230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6" name="Rounded Rectangle 212"/>
          <p:cNvSpPr>
            <a:spLocks noChangeArrowheads="1"/>
          </p:cNvSpPr>
          <p:nvPr/>
        </p:nvSpPr>
        <p:spPr bwMode="auto">
          <a:xfrm>
            <a:off x="4184782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7" name="Rounded Rectangle 211"/>
          <p:cNvSpPr>
            <a:spLocks noChangeArrowheads="1"/>
          </p:cNvSpPr>
          <p:nvPr/>
        </p:nvSpPr>
        <p:spPr bwMode="auto">
          <a:xfrm>
            <a:off x="2721625" y="4759883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8" name="Rounded Rectangle 2"/>
          <p:cNvSpPr>
            <a:spLocks noChangeArrowheads="1"/>
          </p:cNvSpPr>
          <p:nvPr/>
        </p:nvSpPr>
        <p:spPr bwMode="auto">
          <a:xfrm>
            <a:off x="2669690" y="4800355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9" name="Rounded Rectangle 196"/>
          <p:cNvSpPr>
            <a:spLocks noChangeArrowheads="1"/>
          </p:cNvSpPr>
          <p:nvPr/>
        </p:nvSpPr>
        <p:spPr bwMode="auto">
          <a:xfrm>
            <a:off x="2729715" y="4844218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0" name="Rounded Rectangle 197"/>
          <p:cNvSpPr>
            <a:spLocks noChangeArrowheads="1"/>
          </p:cNvSpPr>
          <p:nvPr/>
        </p:nvSpPr>
        <p:spPr bwMode="auto">
          <a:xfrm flipV="1">
            <a:off x="2734405" y="4974298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1" name="Rounded Rectangle 200"/>
          <p:cNvSpPr>
            <a:spLocks noChangeArrowheads="1"/>
          </p:cNvSpPr>
          <p:nvPr/>
        </p:nvSpPr>
        <p:spPr bwMode="auto">
          <a:xfrm>
            <a:off x="5207783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2" name="Rounded Rectangle 201"/>
          <p:cNvSpPr>
            <a:spLocks noChangeArrowheads="1"/>
          </p:cNvSpPr>
          <p:nvPr/>
        </p:nvSpPr>
        <p:spPr bwMode="auto">
          <a:xfrm>
            <a:off x="5267808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3" name="Rounded Rectangle 202"/>
          <p:cNvSpPr>
            <a:spLocks noChangeArrowheads="1"/>
          </p:cNvSpPr>
          <p:nvPr/>
        </p:nvSpPr>
        <p:spPr bwMode="auto">
          <a:xfrm flipV="1">
            <a:off x="5272498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4" name="Rounded Rectangle 204"/>
          <p:cNvSpPr>
            <a:spLocks noChangeArrowheads="1"/>
          </p:cNvSpPr>
          <p:nvPr/>
        </p:nvSpPr>
        <p:spPr bwMode="auto">
          <a:xfrm>
            <a:off x="6029268" y="4808449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5" name="Rounded Rectangle 205"/>
          <p:cNvSpPr>
            <a:spLocks noChangeArrowheads="1"/>
          </p:cNvSpPr>
          <p:nvPr/>
        </p:nvSpPr>
        <p:spPr bwMode="auto">
          <a:xfrm>
            <a:off x="6089292" y="4836124"/>
            <a:ext cx="247322" cy="64755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6" name="Rounded Rectangle 207"/>
          <p:cNvSpPr>
            <a:spLocks noChangeArrowheads="1"/>
          </p:cNvSpPr>
          <p:nvPr/>
        </p:nvSpPr>
        <p:spPr bwMode="auto">
          <a:xfrm>
            <a:off x="4140936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7" name="Rounded Rectangle 208"/>
          <p:cNvSpPr>
            <a:spLocks noChangeArrowheads="1"/>
          </p:cNvSpPr>
          <p:nvPr/>
        </p:nvSpPr>
        <p:spPr bwMode="auto">
          <a:xfrm>
            <a:off x="4200961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8" name="Rounded Rectangle 209"/>
          <p:cNvSpPr>
            <a:spLocks noChangeArrowheads="1"/>
          </p:cNvSpPr>
          <p:nvPr/>
        </p:nvSpPr>
        <p:spPr bwMode="auto">
          <a:xfrm flipV="1">
            <a:off x="4205651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9" name="Rounded Rectangle 216"/>
          <p:cNvSpPr>
            <a:spLocks noChangeArrowheads="1"/>
          </p:cNvSpPr>
          <p:nvPr/>
        </p:nvSpPr>
        <p:spPr bwMode="auto">
          <a:xfrm>
            <a:off x="3378903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0" name="Rounded Rectangle 221"/>
          <p:cNvSpPr>
            <a:spLocks noChangeArrowheads="1"/>
          </p:cNvSpPr>
          <p:nvPr/>
        </p:nvSpPr>
        <p:spPr bwMode="auto">
          <a:xfrm>
            <a:off x="3335057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1" name="Rounded Rectangle 222"/>
          <p:cNvSpPr>
            <a:spLocks noChangeArrowheads="1"/>
          </p:cNvSpPr>
          <p:nvPr/>
        </p:nvSpPr>
        <p:spPr bwMode="auto">
          <a:xfrm>
            <a:off x="3395081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2" name="Rounded Rectangle 223"/>
          <p:cNvSpPr>
            <a:spLocks noChangeArrowheads="1"/>
          </p:cNvSpPr>
          <p:nvPr/>
        </p:nvSpPr>
        <p:spPr bwMode="auto">
          <a:xfrm flipV="1">
            <a:off x="3399771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3" name="TextBox 222"/>
          <p:cNvSpPr txBox="1">
            <a:spLocks noChangeArrowheads="1"/>
          </p:cNvSpPr>
          <p:nvPr/>
        </p:nvSpPr>
        <p:spPr bwMode="auto">
          <a:xfrm>
            <a:off x="3395081" y="4506482"/>
            <a:ext cx="692203" cy="277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/>
              <a:t>…</a:t>
            </a:r>
          </a:p>
        </p:txBody>
      </p:sp>
      <p:sp>
        <p:nvSpPr>
          <p:cNvPr id="260" name="TextBox 311"/>
          <p:cNvSpPr txBox="1">
            <a:spLocks noChangeArrowheads="1"/>
          </p:cNvSpPr>
          <p:nvPr/>
        </p:nvSpPr>
        <p:spPr bwMode="auto">
          <a:xfrm>
            <a:off x="2014538" y="4460875"/>
            <a:ext cx="104298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defRPr/>
            </a:pPr>
            <a:r>
              <a:rPr lang="en-US" sz="1050" b="1" dirty="0" smtClean="0"/>
              <a:t>XDAQ Online </a:t>
            </a:r>
            <a:br>
              <a:rPr lang="en-US" sz="1050" b="1" dirty="0" smtClean="0"/>
            </a:br>
            <a:r>
              <a:rPr lang="en-US" sz="1050" b="1" dirty="0" smtClean="0"/>
              <a:t>Software</a:t>
            </a:r>
            <a:endParaRPr lang="en-US" sz="1050" b="1" dirty="0" smtClean="0">
              <a:solidFill>
                <a:srgbClr val="1818FF"/>
              </a:solidFill>
            </a:endParaRPr>
          </a:p>
        </p:txBody>
      </p:sp>
      <p:sp>
        <p:nvSpPr>
          <p:cNvPr id="413" name="Rectangle 412"/>
          <p:cNvSpPr/>
          <p:nvPr/>
        </p:nvSpPr>
        <p:spPr bwMode="auto">
          <a:xfrm>
            <a:off x="7394575" y="2079625"/>
            <a:ext cx="990600" cy="256857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  <a:lin ang="16200000" scaled="0"/>
            <a:tileRect/>
          </a:gradFill>
          <a:ln w="6350" cmpd="sng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>
              <a:latin typeface="Arial" pitchFamily="-65" charset="0"/>
            </a:endParaRPr>
          </a:p>
        </p:txBody>
      </p:sp>
      <p:cxnSp>
        <p:nvCxnSpPr>
          <p:cNvPr id="381" name="Elbow Connector 380"/>
          <p:cNvCxnSpPr>
            <a:endCxn id="363" idx="2"/>
          </p:cNvCxnSpPr>
          <p:nvPr/>
        </p:nvCxnSpPr>
        <p:spPr bwMode="auto">
          <a:xfrm flipV="1">
            <a:off x="6708775" y="4313237"/>
            <a:ext cx="1443831" cy="228600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59" name="Rounded Rectangle 358"/>
          <p:cNvSpPr/>
          <p:nvPr/>
        </p:nvSpPr>
        <p:spPr bwMode="auto">
          <a:xfrm>
            <a:off x="7546975" y="2338388"/>
            <a:ext cx="279400" cy="223837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800" dirty="0">
                <a:latin typeface="Arial" pitchFamily="-65" charset="0"/>
              </a:rPr>
              <a:t>TRG</a:t>
            </a:r>
          </a:p>
        </p:txBody>
      </p:sp>
      <p:sp>
        <p:nvSpPr>
          <p:cNvPr id="360" name="Rounded Rectangle 359"/>
          <p:cNvSpPr/>
          <p:nvPr/>
        </p:nvSpPr>
        <p:spPr bwMode="auto">
          <a:xfrm>
            <a:off x="8028151" y="2352675"/>
            <a:ext cx="279400" cy="223838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700" dirty="0">
                <a:latin typeface="Arial" pitchFamily="-65" charset="0"/>
              </a:rPr>
              <a:t>DAQ</a:t>
            </a:r>
          </a:p>
        </p:txBody>
      </p:sp>
      <p:sp>
        <p:nvSpPr>
          <p:cNvPr id="361" name="Rounded Rectangle 360"/>
          <p:cNvSpPr/>
          <p:nvPr/>
        </p:nvSpPr>
        <p:spPr bwMode="auto">
          <a:xfrm>
            <a:off x="7470938" y="3605213"/>
            <a:ext cx="277813" cy="122237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100">
              <a:latin typeface="Arial" pitchFamily="-65" charset="0"/>
            </a:endParaRPr>
          </a:p>
        </p:txBody>
      </p:sp>
      <p:sp>
        <p:nvSpPr>
          <p:cNvPr id="362" name="Rounded Rectangle 361"/>
          <p:cNvSpPr/>
          <p:nvPr/>
        </p:nvSpPr>
        <p:spPr bwMode="auto">
          <a:xfrm>
            <a:off x="8028151" y="3605213"/>
            <a:ext cx="277812" cy="122237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100">
              <a:latin typeface="Arial" pitchFamily="-65" charset="0"/>
            </a:endParaRPr>
          </a:p>
        </p:txBody>
      </p:sp>
      <p:sp>
        <p:nvSpPr>
          <p:cNvPr id="363" name="Rounded Rectangle 362"/>
          <p:cNvSpPr/>
          <p:nvPr/>
        </p:nvSpPr>
        <p:spPr bwMode="auto">
          <a:xfrm>
            <a:off x="8013700" y="4191000"/>
            <a:ext cx="277812" cy="122237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100">
              <a:latin typeface="Arial" pitchFamily="-65" charset="0"/>
            </a:endParaRPr>
          </a:p>
        </p:txBody>
      </p:sp>
      <p:sp>
        <p:nvSpPr>
          <p:cNvPr id="364" name="Rounded Rectangle 363"/>
          <p:cNvSpPr/>
          <p:nvPr/>
        </p:nvSpPr>
        <p:spPr bwMode="auto">
          <a:xfrm>
            <a:off x="7623175" y="4191000"/>
            <a:ext cx="279400" cy="122237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100">
              <a:latin typeface="Arial" pitchFamily="-65" charset="0"/>
            </a:endParaRPr>
          </a:p>
        </p:txBody>
      </p:sp>
      <p:cxnSp>
        <p:nvCxnSpPr>
          <p:cNvPr id="367" name="Straight Arrow Connector 366"/>
          <p:cNvCxnSpPr/>
          <p:nvPr/>
        </p:nvCxnSpPr>
        <p:spPr bwMode="auto">
          <a:xfrm flipH="1" flipV="1">
            <a:off x="8180551" y="3886201"/>
            <a:ext cx="52224" cy="22859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68" name="Straight Arrow Connector 367"/>
          <p:cNvCxnSpPr/>
          <p:nvPr/>
        </p:nvCxnSpPr>
        <p:spPr bwMode="auto">
          <a:xfrm flipV="1">
            <a:off x="8080375" y="3886200"/>
            <a:ext cx="23976" cy="2286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69" name="Straight Arrow Connector 368"/>
          <p:cNvCxnSpPr>
            <a:stCxn id="362" idx="0"/>
          </p:cNvCxnSpPr>
          <p:nvPr/>
        </p:nvCxnSpPr>
        <p:spPr bwMode="auto">
          <a:xfrm flipV="1">
            <a:off x="8166263" y="2667000"/>
            <a:ext cx="14288" cy="93821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70" name="Straight Arrow Connector 369"/>
          <p:cNvCxnSpPr>
            <a:stCxn id="361" idx="0"/>
          </p:cNvCxnSpPr>
          <p:nvPr/>
        </p:nvCxnSpPr>
        <p:spPr bwMode="auto">
          <a:xfrm flipV="1">
            <a:off x="7610638" y="2667000"/>
            <a:ext cx="493713" cy="93821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4538" name="TextBox 370"/>
          <p:cNvSpPr txBox="1">
            <a:spLocks noChangeArrowheads="1"/>
          </p:cNvSpPr>
          <p:nvPr/>
        </p:nvSpPr>
        <p:spPr bwMode="auto">
          <a:xfrm>
            <a:off x="7318375" y="3674043"/>
            <a:ext cx="1089018" cy="230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900" dirty="0"/>
              <a:t>Monitor collectors</a:t>
            </a:r>
          </a:p>
        </p:txBody>
      </p:sp>
      <p:sp>
        <p:nvSpPr>
          <p:cNvPr id="14539" name="TextBox 222"/>
          <p:cNvSpPr txBox="1">
            <a:spLocks noChangeArrowheads="1"/>
          </p:cNvSpPr>
          <p:nvPr/>
        </p:nvSpPr>
        <p:spPr bwMode="auto">
          <a:xfrm>
            <a:off x="7546975" y="2237657"/>
            <a:ext cx="692145" cy="276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/>
              <a:t>…</a:t>
            </a:r>
          </a:p>
        </p:txBody>
      </p:sp>
      <p:sp>
        <p:nvSpPr>
          <p:cNvPr id="14540" name="TextBox 371"/>
          <p:cNvSpPr txBox="1">
            <a:spLocks noChangeArrowheads="1"/>
          </p:cNvSpPr>
          <p:nvPr/>
        </p:nvSpPr>
        <p:spPr bwMode="auto">
          <a:xfrm>
            <a:off x="7318375" y="4343400"/>
            <a:ext cx="10452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800" b="1" dirty="0"/>
              <a:t>XDAQ monitoring</a:t>
            </a:r>
          </a:p>
          <a:p>
            <a:pPr algn="l"/>
            <a:r>
              <a:rPr lang="en-US" sz="800" b="1" dirty="0"/>
              <a:t>&amp; alarming</a:t>
            </a:r>
          </a:p>
        </p:txBody>
      </p:sp>
      <p:sp>
        <p:nvSpPr>
          <p:cNvPr id="14541" name="TextBox 372"/>
          <p:cNvSpPr txBox="1">
            <a:spLocks noChangeArrowheads="1"/>
          </p:cNvSpPr>
          <p:nvPr/>
        </p:nvSpPr>
        <p:spPr bwMode="auto">
          <a:xfrm>
            <a:off x="7351798" y="2525740"/>
            <a:ext cx="794064" cy="369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dirty="0"/>
              <a:t>Live Access </a:t>
            </a:r>
            <a:br>
              <a:rPr lang="en-US" sz="900" dirty="0"/>
            </a:br>
            <a:r>
              <a:rPr lang="en-US" sz="900" dirty="0"/>
              <a:t>Servers</a:t>
            </a:r>
          </a:p>
        </p:txBody>
      </p:sp>
      <p:cxnSp>
        <p:nvCxnSpPr>
          <p:cNvPr id="387" name="Elbow Connector 386"/>
          <p:cNvCxnSpPr/>
          <p:nvPr/>
        </p:nvCxnSpPr>
        <p:spPr bwMode="auto">
          <a:xfrm flipV="1">
            <a:off x="6708775" y="3886200"/>
            <a:ext cx="838200" cy="228600"/>
          </a:xfrm>
          <a:prstGeom prst="bentConnector3">
            <a:avLst>
              <a:gd name="adj1" fmla="val 100184"/>
            </a:avLst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grpSp>
        <p:nvGrpSpPr>
          <p:cNvPr id="14452" name="Group 5"/>
          <p:cNvGrpSpPr>
            <a:grpSpLocks/>
          </p:cNvGrpSpPr>
          <p:nvPr/>
        </p:nvGrpSpPr>
        <p:grpSpPr bwMode="auto">
          <a:xfrm>
            <a:off x="2000250" y="2057400"/>
            <a:ext cx="5324475" cy="2667000"/>
            <a:chOff x="2149778" y="2057400"/>
            <a:chExt cx="5324451" cy="2667000"/>
          </a:xfrm>
        </p:grpSpPr>
        <p:sp>
          <p:nvSpPr>
            <p:cNvPr id="14473" name="Freeform 292"/>
            <p:cNvSpPr>
              <a:spLocks noChangeArrowheads="1"/>
            </p:cNvSpPr>
            <p:nvPr/>
          </p:nvSpPr>
          <p:spPr bwMode="auto">
            <a:xfrm>
              <a:off x="2159514" y="2057400"/>
              <a:ext cx="5314715" cy="2362200"/>
            </a:xfrm>
            <a:custGeom>
              <a:avLst/>
              <a:gdLst>
                <a:gd name="T0" fmla="*/ 8403 w 6478962"/>
                <a:gd name="T1" fmla="*/ 1184509 h 3303893"/>
                <a:gd name="T2" fmla="*/ 1277310 w 6478962"/>
                <a:gd name="T3" fmla="*/ 1184509 h 3303893"/>
                <a:gd name="T4" fmla="*/ 1277310 w 6478962"/>
                <a:gd name="T5" fmla="*/ 2361325 h 3303893"/>
                <a:gd name="T6" fmla="*/ 5050415 w 6478962"/>
                <a:gd name="T7" fmla="*/ 2361325 h 3303893"/>
                <a:gd name="T8" fmla="*/ 5058816 w 6478962"/>
                <a:gd name="T9" fmla="*/ 23074 h 3303893"/>
                <a:gd name="T10" fmla="*/ 0 w 6478962"/>
                <a:gd name="T11" fmla="*/ 0 h 3303893"/>
                <a:gd name="T12" fmla="*/ 8403 w 6478962"/>
                <a:gd name="T13" fmla="*/ 1184509 h 330389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78962"/>
                <a:gd name="T22" fmla="*/ 0 h 3303893"/>
                <a:gd name="T23" fmla="*/ 6478962 w 6478962"/>
                <a:gd name="T24" fmla="*/ 3303893 h 330389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78962" h="3303893">
                  <a:moveTo>
                    <a:pt x="10763" y="1657327"/>
                  </a:moveTo>
                  <a:lnTo>
                    <a:pt x="1635884" y="1657327"/>
                  </a:lnTo>
                  <a:lnTo>
                    <a:pt x="1635884" y="3303893"/>
                  </a:lnTo>
                  <a:lnTo>
                    <a:pt x="6468200" y="3303893"/>
                  </a:lnTo>
                  <a:cubicBezTo>
                    <a:pt x="6471787" y="2213357"/>
                    <a:pt x="6478962" y="32285"/>
                    <a:pt x="6478962" y="32285"/>
                  </a:cubicBezTo>
                  <a:lnTo>
                    <a:pt x="0" y="0"/>
                  </a:lnTo>
                  <a:cubicBezTo>
                    <a:pt x="3588" y="552442"/>
                    <a:pt x="7175" y="1104885"/>
                    <a:pt x="10763" y="165732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F771"/>
                </a:gs>
              </a:gsLst>
              <a:lin ang="16920000"/>
            </a:gradFill>
            <a:ln w="317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" name="Oval 203"/>
            <p:cNvSpPr/>
            <p:nvPr/>
          </p:nvSpPr>
          <p:spPr bwMode="auto">
            <a:xfrm>
              <a:off x="3810296" y="2135188"/>
              <a:ext cx="790571" cy="307975"/>
            </a:xfrm>
            <a:prstGeom prst="ellips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r>
                <a:rPr lang="en-US" sz="1200" dirty="0">
                  <a:solidFill>
                    <a:schemeClr val="tx1"/>
                  </a:solidFill>
                </a:rPr>
                <a:t>Level-0</a:t>
              </a:r>
            </a:p>
          </p:txBody>
        </p:sp>
        <p:sp>
          <p:nvSpPr>
            <p:cNvPr id="14475" name="Oval 204"/>
            <p:cNvSpPr>
              <a:spLocks noChangeArrowheads="1"/>
            </p:cNvSpPr>
            <p:nvPr/>
          </p:nvSpPr>
          <p:spPr bwMode="auto">
            <a:xfrm>
              <a:off x="5682138" y="2814062"/>
              <a:ext cx="729343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DAQ</a:t>
              </a:r>
            </a:p>
          </p:txBody>
        </p:sp>
        <p:sp>
          <p:nvSpPr>
            <p:cNvPr id="14476" name="Oval 205"/>
            <p:cNvSpPr>
              <a:spLocks noChangeArrowheads="1"/>
            </p:cNvSpPr>
            <p:nvPr/>
          </p:nvSpPr>
          <p:spPr bwMode="auto">
            <a:xfrm>
              <a:off x="4892017" y="3492967"/>
              <a:ext cx="364671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4477" name="Oval 206"/>
            <p:cNvSpPr>
              <a:spLocks noChangeArrowheads="1"/>
            </p:cNvSpPr>
            <p:nvPr/>
          </p:nvSpPr>
          <p:spPr bwMode="auto">
            <a:xfrm>
              <a:off x="5317467" y="3492967"/>
              <a:ext cx="425450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4478" name="Oval 207"/>
            <p:cNvSpPr>
              <a:spLocks noChangeArrowheads="1"/>
            </p:cNvSpPr>
            <p:nvPr/>
          </p:nvSpPr>
          <p:spPr bwMode="auto">
            <a:xfrm>
              <a:off x="2947102" y="2814062"/>
              <a:ext cx="668564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Trigger</a:t>
              </a:r>
            </a:p>
          </p:txBody>
        </p:sp>
        <p:sp>
          <p:nvSpPr>
            <p:cNvPr id="14479" name="Oval 208"/>
            <p:cNvSpPr>
              <a:spLocks noChangeArrowheads="1"/>
            </p:cNvSpPr>
            <p:nvPr/>
          </p:nvSpPr>
          <p:spPr bwMode="auto">
            <a:xfrm>
              <a:off x="3572843" y="3492967"/>
              <a:ext cx="339271" cy="22411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4480" name="Oval 210"/>
            <p:cNvSpPr>
              <a:spLocks noChangeArrowheads="1"/>
            </p:cNvSpPr>
            <p:nvPr/>
          </p:nvSpPr>
          <p:spPr bwMode="auto">
            <a:xfrm>
              <a:off x="5864474" y="3492967"/>
              <a:ext cx="425450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 dirty="0"/>
            </a:p>
          </p:txBody>
        </p:sp>
        <p:sp>
          <p:nvSpPr>
            <p:cNvPr id="14482" name="Oval 212"/>
            <p:cNvSpPr>
              <a:spLocks noChangeArrowheads="1"/>
            </p:cNvSpPr>
            <p:nvPr/>
          </p:nvSpPr>
          <p:spPr bwMode="auto">
            <a:xfrm>
              <a:off x="5621360" y="4038600"/>
              <a:ext cx="364671" cy="24687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4483" name="Oval 213"/>
            <p:cNvSpPr>
              <a:spLocks noChangeArrowheads="1"/>
            </p:cNvSpPr>
            <p:nvPr/>
          </p:nvSpPr>
          <p:spPr bwMode="auto">
            <a:xfrm>
              <a:off x="6046810" y="4038600"/>
              <a:ext cx="364671" cy="24687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4484" name="Oval 214"/>
            <p:cNvSpPr>
              <a:spLocks noChangeArrowheads="1"/>
            </p:cNvSpPr>
            <p:nvPr/>
          </p:nvSpPr>
          <p:spPr bwMode="auto">
            <a:xfrm>
              <a:off x="6472260" y="4038600"/>
              <a:ext cx="364671" cy="24687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4485" name="Oval 215"/>
            <p:cNvSpPr>
              <a:spLocks noChangeArrowheads="1"/>
            </p:cNvSpPr>
            <p:nvPr/>
          </p:nvSpPr>
          <p:spPr bwMode="auto">
            <a:xfrm>
              <a:off x="4709681" y="2814062"/>
              <a:ext cx="486229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ECAL</a:t>
              </a:r>
            </a:p>
          </p:txBody>
        </p:sp>
        <p:sp>
          <p:nvSpPr>
            <p:cNvPr id="14486" name="Oval 216"/>
            <p:cNvSpPr>
              <a:spLocks noChangeArrowheads="1"/>
            </p:cNvSpPr>
            <p:nvPr/>
          </p:nvSpPr>
          <p:spPr bwMode="auto">
            <a:xfrm>
              <a:off x="3737224" y="2814062"/>
              <a:ext cx="547007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Tracker</a:t>
              </a:r>
            </a:p>
          </p:txBody>
        </p:sp>
        <p:cxnSp>
          <p:nvCxnSpPr>
            <p:cNvPr id="14487" name="Straight Arrow Connector 218"/>
            <p:cNvCxnSpPr>
              <a:cxnSpLocks noChangeShapeType="1"/>
              <a:stCxn id="204" idx="4"/>
              <a:endCxn id="14475" idx="0"/>
            </p:cNvCxnSpPr>
            <p:nvPr/>
          </p:nvCxnSpPr>
          <p:spPr bwMode="auto">
            <a:xfrm>
              <a:off x="4205061" y="2443751"/>
              <a:ext cx="1841749" cy="37031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88" name="Straight Arrow Connector 220"/>
            <p:cNvCxnSpPr>
              <a:cxnSpLocks noChangeShapeType="1"/>
              <a:stCxn id="204" idx="4"/>
              <a:endCxn id="14478" idx="0"/>
            </p:cNvCxnSpPr>
            <p:nvPr/>
          </p:nvCxnSpPr>
          <p:spPr bwMode="auto">
            <a:xfrm flipH="1">
              <a:off x="3281384" y="2443751"/>
              <a:ext cx="923677" cy="37031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489" name="Oval 221"/>
            <p:cNvSpPr>
              <a:spLocks noChangeArrowheads="1"/>
            </p:cNvSpPr>
            <p:nvPr/>
          </p:nvSpPr>
          <p:spPr bwMode="auto">
            <a:xfrm>
              <a:off x="3967450" y="3492967"/>
              <a:ext cx="325664" cy="22411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14490" name="TextBox 222"/>
            <p:cNvSpPr txBox="1">
              <a:spLocks noChangeArrowheads="1"/>
            </p:cNvSpPr>
            <p:nvPr/>
          </p:nvSpPr>
          <p:spPr bwMode="auto">
            <a:xfrm>
              <a:off x="4326575" y="2761345"/>
              <a:ext cx="3129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/>
                <a:t>…</a:t>
              </a:r>
            </a:p>
          </p:txBody>
        </p:sp>
        <p:cxnSp>
          <p:nvCxnSpPr>
            <p:cNvPr id="14491" name="Straight Arrow Connector 225"/>
            <p:cNvCxnSpPr>
              <a:cxnSpLocks noChangeShapeType="1"/>
              <a:stCxn id="14475" idx="4"/>
              <a:endCxn id="14476" idx="0"/>
            </p:cNvCxnSpPr>
            <p:nvPr/>
          </p:nvCxnSpPr>
          <p:spPr bwMode="auto">
            <a:xfrm rot="5400000">
              <a:off x="5375425" y="2821582"/>
              <a:ext cx="370311" cy="97245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92" name="Straight Arrow Connector 227"/>
            <p:cNvCxnSpPr>
              <a:cxnSpLocks noChangeShapeType="1"/>
              <a:stCxn id="14475" idx="4"/>
              <a:endCxn id="14477" idx="0"/>
            </p:cNvCxnSpPr>
            <p:nvPr/>
          </p:nvCxnSpPr>
          <p:spPr bwMode="auto">
            <a:xfrm rot="5400000">
              <a:off x="5603345" y="3049502"/>
              <a:ext cx="370311" cy="51661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93" name="Straight Arrow Connector 229"/>
            <p:cNvCxnSpPr>
              <a:cxnSpLocks noChangeShapeType="1"/>
              <a:stCxn id="14475" idx="4"/>
              <a:endCxn id="14480" idx="0"/>
            </p:cNvCxnSpPr>
            <p:nvPr/>
          </p:nvCxnSpPr>
          <p:spPr bwMode="auto">
            <a:xfrm rot="16200000" flipH="1">
              <a:off x="5876849" y="3292616"/>
              <a:ext cx="370311" cy="3038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95" name="Straight Arrow Connector 235"/>
            <p:cNvCxnSpPr>
              <a:cxnSpLocks noChangeShapeType="1"/>
              <a:stCxn id="14480" idx="4"/>
              <a:endCxn id="14482" idx="0"/>
            </p:cNvCxnSpPr>
            <p:nvPr/>
          </p:nvCxnSpPr>
          <p:spPr bwMode="auto">
            <a:xfrm flipH="1">
              <a:off x="5803696" y="3801560"/>
              <a:ext cx="273503" cy="2370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96" name="Straight Arrow Connector 237"/>
            <p:cNvCxnSpPr>
              <a:cxnSpLocks noChangeShapeType="1"/>
              <a:stCxn id="14480" idx="4"/>
              <a:endCxn id="14483" idx="0"/>
            </p:cNvCxnSpPr>
            <p:nvPr/>
          </p:nvCxnSpPr>
          <p:spPr bwMode="auto">
            <a:xfrm>
              <a:off x="6077199" y="3801560"/>
              <a:ext cx="151947" cy="2370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97" name="Straight Arrow Connector 239"/>
            <p:cNvCxnSpPr>
              <a:cxnSpLocks noChangeShapeType="1"/>
              <a:stCxn id="14480" idx="4"/>
              <a:endCxn id="14484" idx="0"/>
            </p:cNvCxnSpPr>
            <p:nvPr/>
          </p:nvCxnSpPr>
          <p:spPr bwMode="auto">
            <a:xfrm>
              <a:off x="6077199" y="3801560"/>
              <a:ext cx="577397" cy="2370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98" name="Straight Arrow Connector 251"/>
            <p:cNvCxnSpPr>
              <a:cxnSpLocks noChangeShapeType="1"/>
              <a:stCxn id="204" idx="4"/>
              <a:endCxn id="14485" idx="0"/>
            </p:cNvCxnSpPr>
            <p:nvPr/>
          </p:nvCxnSpPr>
          <p:spPr bwMode="auto">
            <a:xfrm>
              <a:off x="4205061" y="2443751"/>
              <a:ext cx="747735" cy="37031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99" name="Straight Arrow Connector 253"/>
            <p:cNvCxnSpPr>
              <a:cxnSpLocks noChangeShapeType="1"/>
              <a:stCxn id="204" idx="4"/>
              <a:endCxn id="14486" idx="0"/>
            </p:cNvCxnSpPr>
            <p:nvPr/>
          </p:nvCxnSpPr>
          <p:spPr bwMode="auto">
            <a:xfrm flipH="1">
              <a:off x="4010728" y="2443751"/>
              <a:ext cx="194333" cy="37031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00" name="Straight Arrow Connector 266"/>
            <p:cNvCxnSpPr>
              <a:cxnSpLocks noChangeShapeType="1"/>
              <a:stCxn id="14486" idx="4"/>
              <a:endCxn id="14479" idx="0"/>
            </p:cNvCxnSpPr>
            <p:nvPr/>
          </p:nvCxnSpPr>
          <p:spPr bwMode="auto">
            <a:xfrm flipH="1">
              <a:off x="3742479" y="3122655"/>
              <a:ext cx="268249" cy="3703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01" name="Straight Arrow Connector 268"/>
            <p:cNvCxnSpPr>
              <a:cxnSpLocks noChangeShapeType="1"/>
              <a:stCxn id="14486" idx="4"/>
              <a:endCxn id="14489" idx="0"/>
            </p:cNvCxnSpPr>
            <p:nvPr/>
          </p:nvCxnSpPr>
          <p:spPr bwMode="auto">
            <a:xfrm>
              <a:off x="4010728" y="3122655"/>
              <a:ext cx="119554" cy="3703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502" name="Oval 288"/>
            <p:cNvSpPr>
              <a:spLocks noChangeArrowheads="1"/>
            </p:cNvSpPr>
            <p:nvPr/>
          </p:nvSpPr>
          <p:spPr bwMode="auto">
            <a:xfrm>
              <a:off x="2339317" y="2814062"/>
              <a:ext cx="486229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DCS</a:t>
              </a:r>
            </a:p>
          </p:txBody>
        </p:sp>
        <p:cxnSp>
          <p:nvCxnSpPr>
            <p:cNvPr id="14503" name="Straight Arrow Connector 290"/>
            <p:cNvCxnSpPr>
              <a:cxnSpLocks noChangeShapeType="1"/>
              <a:stCxn id="204" idx="4"/>
              <a:endCxn id="14502" idx="0"/>
            </p:cNvCxnSpPr>
            <p:nvPr/>
          </p:nvCxnSpPr>
          <p:spPr bwMode="auto">
            <a:xfrm flipH="1">
              <a:off x="2582432" y="2443751"/>
              <a:ext cx="1622629" cy="37031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504" name="Rectangle 291"/>
            <p:cNvSpPr>
              <a:spLocks noChangeArrowheads="1"/>
            </p:cNvSpPr>
            <p:nvPr/>
          </p:nvSpPr>
          <p:spPr bwMode="auto">
            <a:xfrm>
              <a:off x="2156980" y="3295197"/>
              <a:ext cx="1221733" cy="1124403"/>
            </a:xfrm>
            <a:prstGeom prst="rect">
              <a:avLst/>
            </a:prstGeom>
            <a:gradFill rotWithShape="1">
              <a:gsLst>
                <a:gs pos="0">
                  <a:srgbClr val="008080">
                    <a:alpha val="42000"/>
                  </a:srgbClr>
                </a:gs>
                <a:gs pos="100000">
                  <a:srgbClr val="FFFFFF">
                    <a:alpha val="10196"/>
                  </a:srgbClr>
                </a:gs>
              </a:gsLst>
              <a:lin ang="5160000"/>
            </a:gradFill>
            <a:ln w="317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600"/>
            </a:p>
          </p:txBody>
        </p:sp>
        <p:cxnSp>
          <p:nvCxnSpPr>
            <p:cNvPr id="14505" name="Straight Arrow Connector 303"/>
            <p:cNvCxnSpPr>
              <a:cxnSpLocks noChangeShapeType="1"/>
              <a:stCxn id="14478" idx="4"/>
            </p:cNvCxnSpPr>
            <p:nvPr/>
          </p:nvCxnSpPr>
          <p:spPr bwMode="auto">
            <a:xfrm flipH="1">
              <a:off x="3131177" y="3122655"/>
              <a:ext cx="150207" cy="3703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95" name="TextBox 311"/>
            <p:cNvSpPr txBox="1">
              <a:spLocks noChangeArrowheads="1"/>
            </p:cNvSpPr>
            <p:nvPr/>
          </p:nvSpPr>
          <p:spPr bwMode="auto">
            <a:xfrm>
              <a:off x="2149778" y="3259138"/>
              <a:ext cx="922334" cy="431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>
                <a:defRPr/>
              </a:pPr>
              <a:r>
                <a:rPr lang="en-US" sz="1050" b="1" dirty="0" smtClean="0"/>
                <a:t>Trigger </a:t>
              </a:r>
              <a:br>
                <a:rPr lang="en-US" sz="1050" b="1" dirty="0" smtClean="0"/>
              </a:br>
              <a:r>
                <a:rPr lang="en-US" sz="1050" b="1" dirty="0" smtClean="0"/>
                <a:t>Supervisor</a:t>
              </a:r>
              <a:endParaRPr lang="en-US" sz="1050" b="1" dirty="0" smtClean="0">
                <a:solidFill>
                  <a:srgbClr val="1818FF"/>
                </a:solidFill>
              </a:endParaRPr>
            </a:p>
          </p:txBody>
        </p:sp>
        <p:sp>
          <p:nvSpPr>
            <p:cNvPr id="21645" name="TextBox 313"/>
            <p:cNvSpPr txBox="1">
              <a:spLocks noChangeArrowheads="1"/>
            </p:cNvSpPr>
            <p:nvPr/>
          </p:nvSpPr>
          <p:spPr bwMode="auto">
            <a:xfrm>
              <a:off x="2172003" y="2057400"/>
              <a:ext cx="1492243" cy="25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>
                <a:defRPr/>
              </a:pPr>
              <a:r>
                <a:rPr lang="en-US" sz="1050" b="1" dirty="0">
                  <a:ea typeface="+mn-ea"/>
                  <a:cs typeface="+mn-cs"/>
                </a:rPr>
                <a:t>Run Control System</a:t>
              </a:r>
            </a:p>
          </p:txBody>
        </p:sp>
        <p:cxnSp>
          <p:nvCxnSpPr>
            <p:cNvPr id="14508" name="Straight Arrow Connector 320"/>
            <p:cNvCxnSpPr>
              <a:cxnSpLocks noChangeShapeType="1"/>
            </p:cNvCxnSpPr>
            <p:nvPr/>
          </p:nvCxnSpPr>
          <p:spPr bwMode="auto">
            <a:xfrm flipH="1">
              <a:off x="2703988" y="3640884"/>
              <a:ext cx="443593" cy="34583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09" name="Straight Arrow Connector 324"/>
            <p:cNvCxnSpPr>
              <a:cxnSpLocks noChangeShapeType="1"/>
            </p:cNvCxnSpPr>
            <p:nvPr/>
          </p:nvCxnSpPr>
          <p:spPr bwMode="auto">
            <a:xfrm flipH="1">
              <a:off x="3129438" y="3640884"/>
              <a:ext cx="1739" cy="34583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510" name="TextBox 222"/>
            <p:cNvSpPr txBox="1">
              <a:spLocks noChangeArrowheads="1"/>
            </p:cNvSpPr>
            <p:nvPr/>
          </p:nvSpPr>
          <p:spPr bwMode="auto">
            <a:xfrm>
              <a:off x="4138181" y="3412284"/>
              <a:ext cx="69217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200"/>
                <a:t>…</a:t>
              </a:r>
            </a:p>
          </p:txBody>
        </p:sp>
        <p:cxnSp>
          <p:nvCxnSpPr>
            <p:cNvPr id="14511" name="Straight Arrow Connector 241"/>
            <p:cNvCxnSpPr>
              <a:cxnSpLocks noChangeShapeType="1"/>
              <a:stCxn id="14482" idx="4"/>
            </p:cNvCxnSpPr>
            <p:nvPr/>
          </p:nvCxnSpPr>
          <p:spPr bwMode="auto">
            <a:xfrm flipH="1">
              <a:off x="5664714" y="4285474"/>
              <a:ext cx="138982" cy="4389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12" name="Straight Arrow Connector 245"/>
            <p:cNvCxnSpPr>
              <a:cxnSpLocks noChangeShapeType="1"/>
              <a:stCxn id="14484" idx="4"/>
            </p:cNvCxnSpPr>
            <p:nvPr/>
          </p:nvCxnSpPr>
          <p:spPr bwMode="auto">
            <a:xfrm>
              <a:off x="6654596" y="4285474"/>
              <a:ext cx="718" cy="43892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13" name="Straight Arrow Connector 305"/>
            <p:cNvCxnSpPr>
              <a:cxnSpLocks noChangeShapeType="1"/>
              <a:stCxn id="14479" idx="4"/>
            </p:cNvCxnSpPr>
            <p:nvPr/>
          </p:nvCxnSpPr>
          <p:spPr bwMode="auto">
            <a:xfrm flipH="1">
              <a:off x="3607315" y="3717084"/>
              <a:ext cx="135164" cy="10073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14" name="Straight Arrow Connector 307"/>
            <p:cNvCxnSpPr>
              <a:cxnSpLocks noChangeShapeType="1"/>
              <a:stCxn id="14489" idx="4"/>
            </p:cNvCxnSpPr>
            <p:nvPr/>
          </p:nvCxnSpPr>
          <p:spPr bwMode="auto">
            <a:xfrm flipH="1">
              <a:off x="3759714" y="3717084"/>
              <a:ext cx="370568" cy="10073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15" name="Straight Arrow Connector 315"/>
            <p:cNvCxnSpPr>
              <a:cxnSpLocks noChangeShapeType="1"/>
            </p:cNvCxnSpPr>
            <p:nvPr/>
          </p:nvCxnSpPr>
          <p:spPr bwMode="auto">
            <a:xfrm>
              <a:off x="3131972" y="4110152"/>
              <a:ext cx="0" cy="61424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16" name="Straight Arrow Connector 342"/>
            <p:cNvCxnSpPr>
              <a:cxnSpLocks noChangeShapeType="1"/>
              <a:stCxn id="14476" idx="4"/>
            </p:cNvCxnSpPr>
            <p:nvPr/>
          </p:nvCxnSpPr>
          <p:spPr bwMode="auto">
            <a:xfrm flipH="1">
              <a:off x="4445514" y="3801560"/>
              <a:ext cx="628839" cy="9228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17" name="Straight Arrow Connector 342"/>
            <p:cNvCxnSpPr>
              <a:cxnSpLocks noChangeShapeType="1"/>
            </p:cNvCxnSpPr>
            <p:nvPr/>
          </p:nvCxnSpPr>
          <p:spPr bwMode="auto">
            <a:xfrm flipH="1">
              <a:off x="3988314" y="3122655"/>
              <a:ext cx="967016" cy="160174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18" name="Straight Arrow Connector 342"/>
            <p:cNvCxnSpPr>
              <a:cxnSpLocks noChangeShapeType="1"/>
            </p:cNvCxnSpPr>
            <p:nvPr/>
          </p:nvCxnSpPr>
          <p:spPr bwMode="auto">
            <a:xfrm flipH="1">
              <a:off x="4674114" y="3793284"/>
              <a:ext cx="835668" cy="9311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519" name="Rounded Rectangle 301"/>
            <p:cNvSpPr>
              <a:spLocks noChangeArrowheads="1"/>
            </p:cNvSpPr>
            <p:nvPr/>
          </p:nvSpPr>
          <p:spPr bwMode="auto">
            <a:xfrm>
              <a:off x="3032944" y="3497006"/>
              <a:ext cx="228600" cy="152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20" name="Rounded Rectangle 302"/>
            <p:cNvSpPr>
              <a:spLocks noChangeArrowheads="1"/>
            </p:cNvSpPr>
            <p:nvPr/>
          </p:nvSpPr>
          <p:spPr bwMode="auto">
            <a:xfrm>
              <a:off x="2616714" y="3962400"/>
              <a:ext cx="228600" cy="152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21" name="Rounded Rectangle 304"/>
            <p:cNvSpPr>
              <a:spLocks noChangeArrowheads="1"/>
            </p:cNvSpPr>
            <p:nvPr/>
          </p:nvSpPr>
          <p:spPr bwMode="auto">
            <a:xfrm>
              <a:off x="3030490" y="3962400"/>
              <a:ext cx="228600" cy="1524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22" name="Oval 204"/>
            <p:cNvSpPr>
              <a:spLocks noChangeArrowheads="1"/>
            </p:cNvSpPr>
            <p:nvPr/>
          </p:nvSpPr>
          <p:spPr bwMode="auto">
            <a:xfrm>
              <a:off x="6883915" y="2819400"/>
              <a:ext cx="533400" cy="30859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000"/>
                <a:t>DQM</a:t>
              </a:r>
            </a:p>
          </p:txBody>
        </p:sp>
        <p:cxnSp>
          <p:nvCxnSpPr>
            <p:cNvPr id="14523" name="Straight Arrow Connector 218"/>
            <p:cNvCxnSpPr>
              <a:cxnSpLocks noChangeShapeType="1"/>
              <a:stCxn id="204" idx="4"/>
              <a:endCxn id="14522" idx="0"/>
            </p:cNvCxnSpPr>
            <p:nvPr/>
          </p:nvCxnSpPr>
          <p:spPr bwMode="auto">
            <a:xfrm>
              <a:off x="4205061" y="2443751"/>
              <a:ext cx="2945554" cy="37564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6937375" y="1135063"/>
            <a:ext cx="1230313" cy="1150937"/>
            <a:chOff x="7696200" y="1134910"/>
            <a:chExt cx="1230688" cy="1151090"/>
          </a:xfrm>
        </p:grpSpPr>
        <p:sp>
          <p:nvSpPr>
            <p:cNvPr id="418" name="Rounded Rectangle 417"/>
            <p:cNvSpPr/>
            <p:nvPr/>
          </p:nvSpPr>
          <p:spPr bwMode="auto">
            <a:xfrm>
              <a:off x="8469549" y="1134910"/>
              <a:ext cx="457339" cy="30484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-65" charset="0"/>
              </a:endParaRPr>
            </a:p>
          </p:txBody>
        </p:sp>
        <p:sp>
          <p:nvSpPr>
            <p:cNvPr id="11413" name="Rounded Rectangle 11412"/>
            <p:cNvSpPr/>
            <p:nvPr/>
          </p:nvSpPr>
          <p:spPr bwMode="auto">
            <a:xfrm>
              <a:off x="7735900" y="1187304"/>
              <a:ext cx="457339" cy="30484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-65" charset="0"/>
              </a:endParaRPr>
            </a:p>
          </p:txBody>
        </p:sp>
        <p:sp>
          <p:nvSpPr>
            <p:cNvPr id="14468" name="TextBox 11413"/>
            <p:cNvSpPr txBox="1">
              <a:spLocks noChangeArrowheads="1"/>
            </p:cNvSpPr>
            <p:nvPr/>
          </p:nvSpPr>
          <p:spPr bwMode="auto">
            <a:xfrm>
              <a:off x="7696200" y="1443288"/>
              <a:ext cx="53097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900"/>
                <a:t>errors</a:t>
              </a:r>
              <a:br>
                <a:rPr lang="en-US" sz="900"/>
              </a:br>
              <a:r>
                <a:rPr lang="en-US" sz="900"/>
                <a:t>alarms</a:t>
              </a:r>
            </a:p>
          </p:txBody>
        </p:sp>
        <p:sp>
          <p:nvSpPr>
            <p:cNvPr id="416" name="Rounded Rectangle 415"/>
            <p:cNvSpPr/>
            <p:nvPr/>
          </p:nvSpPr>
          <p:spPr bwMode="auto">
            <a:xfrm>
              <a:off x="8382209" y="1203181"/>
              <a:ext cx="457339" cy="30484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-65" charset="0"/>
              </a:endParaRPr>
            </a:p>
          </p:txBody>
        </p:sp>
        <p:sp>
          <p:nvSpPr>
            <p:cNvPr id="14470" name="TextBox 416"/>
            <p:cNvSpPr txBox="1">
              <a:spLocks noChangeArrowheads="1"/>
            </p:cNvSpPr>
            <p:nvPr/>
          </p:nvSpPr>
          <p:spPr bwMode="auto">
            <a:xfrm>
              <a:off x="8322286" y="1459468"/>
              <a:ext cx="56951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900" dirty="0"/>
                <a:t>monitor</a:t>
              </a:r>
              <a:br>
                <a:rPr lang="en-US" sz="900" dirty="0"/>
              </a:br>
              <a:r>
                <a:rPr lang="en-US" sz="900" dirty="0"/>
                <a:t>clients</a:t>
              </a:r>
            </a:p>
          </p:txBody>
        </p:sp>
        <p:cxnSp>
          <p:nvCxnSpPr>
            <p:cNvPr id="420" name="Straight Arrow Connector 419"/>
            <p:cNvCxnSpPr/>
            <p:nvPr/>
          </p:nvCxnSpPr>
          <p:spPr>
            <a:xfrm>
              <a:off x="8610879" y="1752529"/>
              <a:ext cx="11116" cy="514418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Straight Arrow Connector 420"/>
            <p:cNvCxnSpPr/>
            <p:nvPr/>
          </p:nvCxnSpPr>
          <p:spPr>
            <a:xfrm>
              <a:off x="8001093" y="1752529"/>
              <a:ext cx="457339" cy="53347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765175" y="762000"/>
            <a:ext cx="4492625" cy="1657350"/>
            <a:chOff x="914400" y="762000"/>
            <a:chExt cx="4492625" cy="1656578"/>
          </a:xfrm>
        </p:grpSpPr>
        <p:grpSp>
          <p:nvGrpSpPr>
            <p:cNvPr id="14457" name="Group 9"/>
            <p:cNvGrpSpPr>
              <a:grpSpLocks/>
            </p:cNvGrpSpPr>
            <p:nvPr/>
          </p:nvGrpSpPr>
          <p:grpSpPr bwMode="auto">
            <a:xfrm>
              <a:off x="914400" y="762000"/>
              <a:ext cx="4492625" cy="1656578"/>
              <a:chOff x="914400" y="762000"/>
              <a:chExt cx="4492625" cy="1656580"/>
            </a:xfrm>
          </p:grpSpPr>
          <p:pic>
            <p:nvPicPr>
              <p:cNvPr id="14459" name="Picture 21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904938" y="781426"/>
                <a:ext cx="590862" cy="572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460" name="TextBox 218"/>
              <p:cNvSpPr txBox="1">
                <a:spLocks noChangeArrowheads="1"/>
              </p:cNvSpPr>
              <p:nvPr/>
            </p:nvSpPr>
            <p:spPr bwMode="auto">
              <a:xfrm>
                <a:off x="4419600" y="914400"/>
                <a:ext cx="987425" cy="5998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sz="1100" b="1" dirty="0" smtClean="0"/>
                  <a:t>YOU</a:t>
                </a:r>
                <a:r>
                  <a:rPr lang="en-US" sz="1100" dirty="0" smtClean="0"/>
                  <a:t/>
                </a:r>
                <a:br>
                  <a:rPr lang="en-US" sz="1100" dirty="0" smtClean="0"/>
                </a:br>
                <a:r>
                  <a:rPr lang="en-US" sz="1100" dirty="0" smtClean="0"/>
                  <a:t>(as DAQ shifter)</a:t>
                </a:r>
                <a:endParaRPr lang="en-US" sz="1100" dirty="0"/>
              </a:p>
            </p:txBody>
          </p:sp>
          <p:pic>
            <p:nvPicPr>
              <p:cNvPr id="14461" name="Picture 22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71213" y="1377649"/>
                <a:ext cx="470011" cy="4553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462" name="Picture 29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914400" y="762000"/>
                <a:ext cx="590862" cy="572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97" name="Straight Arrow Connector 296"/>
              <p:cNvCxnSpPr/>
              <p:nvPr/>
            </p:nvCxnSpPr>
            <p:spPr>
              <a:xfrm>
                <a:off x="1219200" y="1904469"/>
                <a:ext cx="11113" cy="51411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64" name="TextBox 297"/>
              <p:cNvSpPr txBox="1">
                <a:spLocks noChangeArrowheads="1"/>
              </p:cNvSpPr>
              <p:nvPr/>
            </p:nvSpPr>
            <p:spPr bwMode="auto">
              <a:xfrm>
                <a:off x="1447800" y="877234"/>
                <a:ext cx="1295400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sz="1100" dirty="0"/>
                  <a:t>DCS</a:t>
                </a:r>
                <a:br>
                  <a:rPr lang="en-US" sz="1100" dirty="0"/>
                </a:br>
                <a:r>
                  <a:rPr lang="en-US" sz="1100" dirty="0" smtClean="0"/>
                  <a:t>Shifter</a:t>
                </a:r>
                <a:endParaRPr lang="en-US" sz="1100" dirty="0"/>
              </a:p>
            </p:txBody>
          </p:sp>
          <p:cxnSp>
            <p:nvCxnSpPr>
              <p:cNvPr id="220" name="Straight Arrow Connector 219"/>
              <p:cNvCxnSpPr/>
              <p:nvPr/>
            </p:nvCxnSpPr>
            <p:spPr>
              <a:xfrm>
                <a:off x="4195763" y="1833065"/>
                <a:ext cx="0" cy="30941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3" name="Rounded Rectangle 252"/>
            <p:cNvSpPr/>
            <p:nvPr/>
          </p:nvSpPr>
          <p:spPr bwMode="auto">
            <a:xfrm>
              <a:off x="990600" y="1447481"/>
              <a:ext cx="457200" cy="304658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-65" charset="0"/>
              </a:endParaRPr>
            </a:p>
          </p:txBody>
        </p:sp>
      </p:grpSp>
      <p:sp>
        <p:nvSpPr>
          <p:cNvPr id="258" name="Rectangle 3"/>
          <p:cNvSpPr txBox="1">
            <a:spLocks noChangeArrowheads="1"/>
          </p:cNvSpPr>
          <p:nvPr/>
        </p:nvSpPr>
        <p:spPr bwMode="auto">
          <a:xfrm>
            <a:off x="533400" y="228600"/>
            <a:ext cx="82296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800" b="1" dirty="0">
                <a:solidFill>
                  <a:srgbClr val="000066"/>
                </a:solidFill>
                <a:latin typeface="Calibri" charset="0"/>
                <a:cs typeface="Calibri" charset="0"/>
              </a:rPr>
              <a:t>The online software</a:t>
            </a:r>
          </a:p>
        </p:txBody>
      </p:sp>
      <p:sp>
        <p:nvSpPr>
          <p:cNvPr id="315" name="TextBox 280"/>
          <p:cNvSpPr txBox="1">
            <a:spLocks noChangeArrowheads="1"/>
          </p:cNvSpPr>
          <p:nvPr/>
        </p:nvSpPr>
        <p:spPr bwMode="auto">
          <a:xfrm>
            <a:off x="231775" y="4572000"/>
            <a:ext cx="19050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100">
                <a:solidFill>
                  <a:srgbClr val="1818FF"/>
                </a:solidFill>
              </a:rPr>
              <a:t>WinCC OA </a:t>
            </a:r>
            <a:br>
              <a:rPr lang="en-US" sz="1100">
                <a:solidFill>
                  <a:srgbClr val="1818FF"/>
                </a:solidFill>
              </a:rPr>
            </a:br>
            <a:r>
              <a:rPr lang="en-US" sz="1100">
                <a:solidFill>
                  <a:srgbClr val="1818FF"/>
                </a:solidFill>
              </a:rPr>
              <a:t>(Siemens ETM)</a:t>
            </a:r>
          </a:p>
          <a:p>
            <a:pPr algn="l"/>
            <a:r>
              <a:rPr lang="en-US" sz="1100">
                <a:solidFill>
                  <a:srgbClr val="1818FF"/>
                </a:solidFill>
              </a:rPr>
              <a:t>SMI++ (CERN)</a:t>
            </a:r>
          </a:p>
        </p:txBody>
      </p:sp>
      <p:sp>
        <p:nvSpPr>
          <p:cNvPr id="254" name="Cube 201"/>
          <p:cNvSpPr>
            <a:spLocks noChangeArrowheads="1"/>
          </p:cNvSpPr>
          <p:nvPr/>
        </p:nvSpPr>
        <p:spPr bwMode="auto">
          <a:xfrm>
            <a:off x="7169150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55" name="Cube 202"/>
          <p:cNvSpPr>
            <a:spLocks noChangeArrowheads="1"/>
          </p:cNvSpPr>
          <p:nvPr/>
        </p:nvSpPr>
        <p:spPr bwMode="auto">
          <a:xfrm>
            <a:off x="7351712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56" name="Cube 148"/>
          <p:cNvSpPr>
            <a:spLocks noChangeArrowheads="1"/>
          </p:cNvSpPr>
          <p:nvPr/>
        </p:nvSpPr>
        <p:spPr bwMode="auto">
          <a:xfrm>
            <a:off x="5634038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57" name="Cube 149"/>
          <p:cNvSpPr>
            <a:spLocks noChangeArrowheads="1"/>
          </p:cNvSpPr>
          <p:nvPr/>
        </p:nvSpPr>
        <p:spPr bwMode="auto">
          <a:xfrm>
            <a:off x="5572125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59" name="Cube 150"/>
          <p:cNvSpPr>
            <a:spLocks noChangeArrowheads="1"/>
          </p:cNvSpPr>
          <p:nvPr/>
        </p:nvSpPr>
        <p:spPr bwMode="auto">
          <a:xfrm>
            <a:off x="5511800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61" name="Cube 151"/>
          <p:cNvSpPr>
            <a:spLocks noChangeArrowheads="1"/>
          </p:cNvSpPr>
          <p:nvPr/>
        </p:nvSpPr>
        <p:spPr bwMode="auto">
          <a:xfrm>
            <a:off x="5451475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62" name="Cube 152"/>
          <p:cNvSpPr>
            <a:spLocks noChangeArrowheads="1"/>
          </p:cNvSpPr>
          <p:nvPr/>
        </p:nvSpPr>
        <p:spPr bwMode="auto">
          <a:xfrm>
            <a:off x="5389563" y="56403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63" name="Cube 153"/>
          <p:cNvSpPr>
            <a:spLocks noChangeArrowheads="1"/>
          </p:cNvSpPr>
          <p:nvPr/>
        </p:nvSpPr>
        <p:spPr bwMode="auto">
          <a:xfrm>
            <a:off x="5329238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66" name="Cube 154"/>
          <p:cNvSpPr>
            <a:spLocks noChangeArrowheads="1"/>
          </p:cNvSpPr>
          <p:nvPr/>
        </p:nvSpPr>
        <p:spPr bwMode="auto">
          <a:xfrm>
            <a:off x="5268913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67" name="Cube 155"/>
          <p:cNvSpPr>
            <a:spLocks noChangeArrowheads="1"/>
          </p:cNvSpPr>
          <p:nvPr/>
        </p:nvSpPr>
        <p:spPr bwMode="auto">
          <a:xfrm>
            <a:off x="520858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68" name="Cube 156"/>
          <p:cNvSpPr>
            <a:spLocks noChangeArrowheads="1"/>
          </p:cNvSpPr>
          <p:nvPr/>
        </p:nvSpPr>
        <p:spPr bwMode="auto">
          <a:xfrm>
            <a:off x="5838825" y="53927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69" name="Cube 157"/>
          <p:cNvSpPr>
            <a:spLocks noChangeArrowheads="1"/>
          </p:cNvSpPr>
          <p:nvPr/>
        </p:nvSpPr>
        <p:spPr bwMode="auto">
          <a:xfrm>
            <a:off x="5783234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dirty="0"/>
          </a:p>
        </p:txBody>
      </p:sp>
      <p:sp>
        <p:nvSpPr>
          <p:cNvPr id="271" name="Cube 158"/>
          <p:cNvSpPr>
            <a:spLocks noChangeArrowheads="1"/>
          </p:cNvSpPr>
          <p:nvPr/>
        </p:nvSpPr>
        <p:spPr bwMode="auto">
          <a:xfrm>
            <a:off x="5718175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72" name="Cube 159"/>
          <p:cNvSpPr>
            <a:spLocks noChangeArrowheads="1"/>
          </p:cNvSpPr>
          <p:nvPr/>
        </p:nvSpPr>
        <p:spPr bwMode="auto">
          <a:xfrm>
            <a:off x="5634038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73" name="Cube 160"/>
          <p:cNvSpPr>
            <a:spLocks noChangeArrowheads="1"/>
          </p:cNvSpPr>
          <p:nvPr/>
        </p:nvSpPr>
        <p:spPr bwMode="auto">
          <a:xfrm>
            <a:off x="5572125" y="56403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74" name="Cube 161"/>
          <p:cNvSpPr>
            <a:spLocks noChangeArrowheads="1"/>
          </p:cNvSpPr>
          <p:nvPr/>
        </p:nvSpPr>
        <p:spPr bwMode="auto">
          <a:xfrm>
            <a:off x="5511800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75" name="Cube 162"/>
          <p:cNvSpPr>
            <a:spLocks noChangeArrowheads="1"/>
          </p:cNvSpPr>
          <p:nvPr/>
        </p:nvSpPr>
        <p:spPr bwMode="auto">
          <a:xfrm>
            <a:off x="5451475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76" name="Cube 163"/>
          <p:cNvSpPr>
            <a:spLocks noChangeArrowheads="1"/>
          </p:cNvSpPr>
          <p:nvPr/>
        </p:nvSpPr>
        <p:spPr bwMode="auto">
          <a:xfrm>
            <a:off x="5389563" y="58261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77" name="Cube 164"/>
          <p:cNvSpPr>
            <a:spLocks noChangeArrowheads="1"/>
          </p:cNvSpPr>
          <p:nvPr/>
        </p:nvSpPr>
        <p:spPr bwMode="auto">
          <a:xfrm>
            <a:off x="7108825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78" name="Cube 165"/>
          <p:cNvSpPr>
            <a:spLocks noChangeArrowheads="1"/>
          </p:cNvSpPr>
          <p:nvPr/>
        </p:nvSpPr>
        <p:spPr bwMode="auto">
          <a:xfrm>
            <a:off x="7046912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79" name="Cube 166"/>
          <p:cNvSpPr>
            <a:spLocks noChangeArrowheads="1"/>
          </p:cNvSpPr>
          <p:nvPr/>
        </p:nvSpPr>
        <p:spPr bwMode="auto">
          <a:xfrm>
            <a:off x="6986587" y="5578475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80" name="Cube 167"/>
          <p:cNvSpPr>
            <a:spLocks noChangeArrowheads="1"/>
          </p:cNvSpPr>
          <p:nvPr/>
        </p:nvSpPr>
        <p:spPr bwMode="auto">
          <a:xfrm>
            <a:off x="6926262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81" name="Cube 168"/>
          <p:cNvSpPr>
            <a:spLocks noChangeArrowheads="1"/>
          </p:cNvSpPr>
          <p:nvPr/>
        </p:nvSpPr>
        <p:spPr bwMode="auto">
          <a:xfrm>
            <a:off x="6864350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82" name="Cube 169"/>
          <p:cNvSpPr>
            <a:spLocks noChangeArrowheads="1"/>
          </p:cNvSpPr>
          <p:nvPr/>
        </p:nvSpPr>
        <p:spPr bwMode="auto">
          <a:xfrm>
            <a:off x="6804025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83" name="Cube 170"/>
          <p:cNvSpPr>
            <a:spLocks noChangeArrowheads="1"/>
          </p:cNvSpPr>
          <p:nvPr/>
        </p:nvSpPr>
        <p:spPr bwMode="auto">
          <a:xfrm>
            <a:off x="6743700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84" name="Cube 171"/>
          <p:cNvSpPr>
            <a:spLocks noChangeArrowheads="1"/>
          </p:cNvSpPr>
          <p:nvPr/>
        </p:nvSpPr>
        <p:spPr bwMode="auto">
          <a:xfrm>
            <a:off x="7289800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85" name="Cube 172"/>
          <p:cNvSpPr>
            <a:spLocks noChangeArrowheads="1"/>
          </p:cNvSpPr>
          <p:nvPr/>
        </p:nvSpPr>
        <p:spPr bwMode="auto">
          <a:xfrm>
            <a:off x="7229475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86" name="Cube 173"/>
          <p:cNvSpPr>
            <a:spLocks noChangeArrowheads="1"/>
          </p:cNvSpPr>
          <p:nvPr/>
        </p:nvSpPr>
        <p:spPr bwMode="auto">
          <a:xfrm>
            <a:off x="7169150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87" name="Cube 174"/>
          <p:cNvSpPr>
            <a:spLocks noChangeArrowheads="1"/>
          </p:cNvSpPr>
          <p:nvPr/>
        </p:nvSpPr>
        <p:spPr bwMode="auto">
          <a:xfrm>
            <a:off x="7108825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88" name="Cube 175"/>
          <p:cNvSpPr>
            <a:spLocks noChangeArrowheads="1"/>
          </p:cNvSpPr>
          <p:nvPr/>
        </p:nvSpPr>
        <p:spPr bwMode="auto">
          <a:xfrm>
            <a:off x="7046912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89" name="Cube 176"/>
          <p:cNvSpPr>
            <a:spLocks noChangeArrowheads="1"/>
          </p:cNvSpPr>
          <p:nvPr/>
        </p:nvSpPr>
        <p:spPr bwMode="auto">
          <a:xfrm>
            <a:off x="6986587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90" name="Cube 177"/>
          <p:cNvSpPr>
            <a:spLocks noChangeArrowheads="1"/>
          </p:cNvSpPr>
          <p:nvPr/>
        </p:nvSpPr>
        <p:spPr bwMode="auto">
          <a:xfrm>
            <a:off x="6926262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91" name="Cube 180"/>
          <p:cNvSpPr>
            <a:spLocks noChangeArrowheads="1"/>
          </p:cNvSpPr>
          <p:nvPr/>
        </p:nvSpPr>
        <p:spPr bwMode="auto">
          <a:xfrm>
            <a:off x="7594600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92" name="Cube 181"/>
          <p:cNvSpPr>
            <a:spLocks noChangeArrowheads="1"/>
          </p:cNvSpPr>
          <p:nvPr/>
        </p:nvSpPr>
        <p:spPr bwMode="auto">
          <a:xfrm>
            <a:off x="7534275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93" name="Cube 182"/>
          <p:cNvSpPr>
            <a:spLocks noChangeArrowheads="1"/>
          </p:cNvSpPr>
          <p:nvPr/>
        </p:nvSpPr>
        <p:spPr bwMode="auto">
          <a:xfrm>
            <a:off x="7472362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94" name="Cube 183"/>
          <p:cNvSpPr>
            <a:spLocks noChangeArrowheads="1"/>
          </p:cNvSpPr>
          <p:nvPr/>
        </p:nvSpPr>
        <p:spPr bwMode="auto">
          <a:xfrm>
            <a:off x="7412037" y="5578475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95" name="Cube 184"/>
          <p:cNvSpPr>
            <a:spLocks noChangeArrowheads="1"/>
          </p:cNvSpPr>
          <p:nvPr/>
        </p:nvSpPr>
        <p:spPr bwMode="auto">
          <a:xfrm>
            <a:off x="7351712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96" name="Cube 185"/>
          <p:cNvSpPr>
            <a:spLocks noChangeArrowheads="1"/>
          </p:cNvSpPr>
          <p:nvPr/>
        </p:nvSpPr>
        <p:spPr bwMode="auto">
          <a:xfrm>
            <a:off x="7289800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298" name="Cube 186"/>
          <p:cNvSpPr>
            <a:spLocks noChangeArrowheads="1"/>
          </p:cNvSpPr>
          <p:nvPr/>
        </p:nvSpPr>
        <p:spPr bwMode="auto">
          <a:xfrm>
            <a:off x="7229475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00" name="Cube 187"/>
          <p:cNvSpPr>
            <a:spLocks noChangeArrowheads="1"/>
          </p:cNvSpPr>
          <p:nvPr/>
        </p:nvSpPr>
        <p:spPr bwMode="auto">
          <a:xfrm>
            <a:off x="7169150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01" name="Cube 188"/>
          <p:cNvSpPr>
            <a:spLocks noChangeArrowheads="1"/>
          </p:cNvSpPr>
          <p:nvPr/>
        </p:nvSpPr>
        <p:spPr bwMode="auto">
          <a:xfrm>
            <a:off x="7777162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02" name="Cube 189"/>
          <p:cNvSpPr>
            <a:spLocks noChangeArrowheads="1"/>
          </p:cNvSpPr>
          <p:nvPr/>
        </p:nvSpPr>
        <p:spPr bwMode="auto">
          <a:xfrm>
            <a:off x="7715250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03" name="Cube 190"/>
          <p:cNvSpPr>
            <a:spLocks noChangeArrowheads="1"/>
          </p:cNvSpPr>
          <p:nvPr/>
        </p:nvSpPr>
        <p:spPr bwMode="auto">
          <a:xfrm>
            <a:off x="7654925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04" name="Cube 191"/>
          <p:cNvSpPr>
            <a:spLocks noChangeArrowheads="1"/>
          </p:cNvSpPr>
          <p:nvPr/>
        </p:nvSpPr>
        <p:spPr bwMode="auto">
          <a:xfrm>
            <a:off x="7594600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05" name="Cube 192"/>
          <p:cNvSpPr>
            <a:spLocks noChangeArrowheads="1"/>
          </p:cNvSpPr>
          <p:nvPr/>
        </p:nvSpPr>
        <p:spPr bwMode="auto">
          <a:xfrm>
            <a:off x="7534275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06" name="Cube 193"/>
          <p:cNvSpPr>
            <a:spLocks noChangeArrowheads="1"/>
          </p:cNvSpPr>
          <p:nvPr/>
        </p:nvSpPr>
        <p:spPr bwMode="auto">
          <a:xfrm>
            <a:off x="7472362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07" name="Cube 194"/>
          <p:cNvSpPr>
            <a:spLocks noChangeArrowheads="1"/>
          </p:cNvSpPr>
          <p:nvPr/>
        </p:nvSpPr>
        <p:spPr bwMode="auto">
          <a:xfrm>
            <a:off x="7412037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08" name="Cube 195"/>
          <p:cNvSpPr>
            <a:spLocks noChangeArrowheads="1"/>
          </p:cNvSpPr>
          <p:nvPr/>
        </p:nvSpPr>
        <p:spPr bwMode="auto">
          <a:xfrm>
            <a:off x="7351712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09" name="Can 166"/>
          <p:cNvSpPr>
            <a:spLocks noChangeArrowheads="1"/>
          </p:cNvSpPr>
          <p:nvPr/>
        </p:nvSpPr>
        <p:spPr bwMode="auto">
          <a:xfrm>
            <a:off x="7897812" y="5948363"/>
            <a:ext cx="182563" cy="185737"/>
          </a:xfrm>
          <a:prstGeom prst="can">
            <a:avLst>
              <a:gd name="adj" fmla="val 2504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10" name="Can 167"/>
          <p:cNvSpPr>
            <a:spLocks noChangeArrowheads="1"/>
          </p:cNvSpPr>
          <p:nvPr/>
        </p:nvSpPr>
        <p:spPr bwMode="auto">
          <a:xfrm>
            <a:off x="7835900" y="6010275"/>
            <a:ext cx="182562" cy="185738"/>
          </a:xfrm>
          <a:prstGeom prst="can">
            <a:avLst>
              <a:gd name="adj" fmla="val 2504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11" name="Can 165"/>
          <p:cNvSpPr>
            <a:spLocks noChangeArrowheads="1"/>
          </p:cNvSpPr>
          <p:nvPr/>
        </p:nvSpPr>
        <p:spPr bwMode="auto">
          <a:xfrm>
            <a:off x="7775575" y="6072188"/>
            <a:ext cx="182562" cy="185737"/>
          </a:xfrm>
          <a:prstGeom prst="can">
            <a:avLst>
              <a:gd name="adj" fmla="val 2504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12" name="TextBox 178"/>
          <p:cNvSpPr txBox="1">
            <a:spLocks noChangeArrowheads="1"/>
          </p:cNvSpPr>
          <p:nvPr/>
        </p:nvSpPr>
        <p:spPr bwMode="auto">
          <a:xfrm>
            <a:off x="6638754" y="6281820"/>
            <a:ext cx="15058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 smtClean="0"/>
              <a:t>High Level Trigger Farm</a:t>
            </a:r>
            <a:br>
              <a:rPr lang="en-US" sz="900" b="1" dirty="0" smtClean="0"/>
            </a:br>
            <a:r>
              <a:rPr lang="en-US" sz="900" b="1" dirty="0" smtClean="0"/>
              <a:t>&amp; Storage</a:t>
            </a:r>
            <a:endParaRPr lang="en-US" sz="900" b="1" dirty="0"/>
          </a:p>
        </p:txBody>
      </p:sp>
      <p:sp>
        <p:nvSpPr>
          <p:cNvPr id="313" name="Rectangle 312"/>
          <p:cNvSpPr/>
          <p:nvPr/>
        </p:nvSpPr>
        <p:spPr bwMode="auto">
          <a:xfrm>
            <a:off x="6784974" y="4724400"/>
            <a:ext cx="2282825" cy="53340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90000"/>
                </a:schemeClr>
              </a:gs>
            </a:gsLst>
            <a:lin ang="16200000" scaled="0"/>
            <a:tileRect/>
          </a:gradFill>
          <a:ln w="6350" cmpd="sng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>
              <a:latin typeface="Arial" pitchFamily="-65" charset="0"/>
            </a:endParaRPr>
          </a:p>
        </p:txBody>
      </p:sp>
      <p:sp>
        <p:nvSpPr>
          <p:cNvPr id="314" name="Rounded Rectangle 329"/>
          <p:cNvSpPr>
            <a:spLocks noChangeArrowheads="1"/>
          </p:cNvSpPr>
          <p:nvPr/>
        </p:nvSpPr>
        <p:spPr bwMode="auto">
          <a:xfrm>
            <a:off x="7394575" y="4876800"/>
            <a:ext cx="381017" cy="152482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600" dirty="0"/>
              <a:t>CMSSW</a:t>
            </a:r>
          </a:p>
        </p:txBody>
      </p:sp>
      <p:sp>
        <p:nvSpPr>
          <p:cNvPr id="316" name="Rounded Rectangle 329"/>
          <p:cNvSpPr>
            <a:spLocks noChangeArrowheads="1"/>
          </p:cNvSpPr>
          <p:nvPr/>
        </p:nvSpPr>
        <p:spPr bwMode="auto">
          <a:xfrm>
            <a:off x="7318375" y="4953000"/>
            <a:ext cx="381017" cy="152482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600"/>
              <a:t>CMSSW</a:t>
            </a:r>
          </a:p>
        </p:txBody>
      </p:sp>
      <p:sp>
        <p:nvSpPr>
          <p:cNvPr id="317" name="Rounded Rectangle 329"/>
          <p:cNvSpPr>
            <a:spLocks noChangeArrowheads="1"/>
          </p:cNvSpPr>
          <p:nvPr/>
        </p:nvSpPr>
        <p:spPr bwMode="auto">
          <a:xfrm>
            <a:off x="7242175" y="5029200"/>
            <a:ext cx="381017" cy="152482"/>
          </a:xfrm>
          <a:prstGeom prst="roundRect">
            <a:avLst>
              <a:gd name="adj" fmla="val 16667"/>
            </a:avLst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600"/>
              <a:t>CMSSW</a:t>
            </a:r>
          </a:p>
        </p:txBody>
      </p:sp>
      <p:sp>
        <p:nvSpPr>
          <p:cNvPr id="318" name="Rounded Rectangle 329"/>
          <p:cNvSpPr>
            <a:spLocks noChangeArrowheads="1"/>
          </p:cNvSpPr>
          <p:nvPr/>
        </p:nvSpPr>
        <p:spPr bwMode="auto">
          <a:xfrm>
            <a:off x="6861175" y="4800600"/>
            <a:ext cx="381017" cy="15248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800" b="1" dirty="0" smtClean="0">
                <a:solidFill>
                  <a:schemeClr val="bg1"/>
                </a:solidFill>
              </a:rPr>
              <a:t>HLTD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19" name="Rectangle 318"/>
          <p:cNvSpPr/>
          <p:nvPr/>
        </p:nvSpPr>
        <p:spPr bwMode="auto">
          <a:xfrm>
            <a:off x="8461374" y="2057400"/>
            <a:ext cx="606425" cy="259080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90000"/>
                </a:schemeClr>
              </a:gs>
            </a:gsLst>
            <a:lin ang="16200000" scaled="0"/>
            <a:tileRect/>
          </a:gradFill>
          <a:ln w="6350" cmpd="sng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>
              <a:latin typeface="Arial" pitchFamily="-65" charset="0"/>
            </a:endParaRPr>
          </a:p>
        </p:txBody>
      </p:sp>
      <p:sp>
        <p:nvSpPr>
          <p:cNvPr id="320" name="Rounded Rectangle 319"/>
          <p:cNvSpPr/>
          <p:nvPr/>
        </p:nvSpPr>
        <p:spPr bwMode="auto">
          <a:xfrm>
            <a:off x="8461375" y="1143000"/>
            <a:ext cx="457200" cy="304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-65" charset="0"/>
            </a:endParaRPr>
          </a:p>
        </p:txBody>
      </p:sp>
      <p:cxnSp>
        <p:nvCxnSpPr>
          <p:cNvPr id="321" name="Straight Arrow Connector 320"/>
          <p:cNvCxnSpPr/>
          <p:nvPr/>
        </p:nvCxnSpPr>
        <p:spPr bwMode="auto">
          <a:xfrm>
            <a:off x="8689975" y="1676400"/>
            <a:ext cx="11113" cy="5143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2" name="Rounded Rectangle 321"/>
          <p:cNvSpPr/>
          <p:nvPr/>
        </p:nvSpPr>
        <p:spPr bwMode="auto">
          <a:xfrm>
            <a:off x="8559800" y="2290308"/>
            <a:ext cx="279400" cy="223838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700" dirty="0" smtClean="0">
                <a:latin typeface="Arial" pitchFamily="-65" charset="0"/>
              </a:rPr>
              <a:t>ES</a:t>
            </a:r>
            <a:endParaRPr lang="en-US" sz="700" dirty="0">
              <a:latin typeface="Arial" pitchFamily="-65" charset="0"/>
            </a:endParaRPr>
          </a:p>
        </p:txBody>
      </p:sp>
      <p:sp>
        <p:nvSpPr>
          <p:cNvPr id="323" name="Rounded Rectangle 322"/>
          <p:cNvSpPr/>
          <p:nvPr/>
        </p:nvSpPr>
        <p:spPr bwMode="auto">
          <a:xfrm>
            <a:off x="8537575" y="3200400"/>
            <a:ext cx="279400" cy="223838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700" dirty="0" smtClean="0">
                <a:latin typeface="Arial" pitchFamily="-65" charset="0"/>
              </a:rPr>
              <a:t>tribe</a:t>
            </a:r>
            <a:endParaRPr lang="en-US" sz="700" dirty="0">
              <a:latin typeface="Arial" pitchFamily="-65" charset="0"/>
            </a:endParaRPr>
          </a:p>
        </p:txBody>
      </p:sp>
      <p:sp>
        <p:nvSpPr>
          <p:cNvPr id="324" name="Rounded Rectangle 323"/>
          <p:cNvSpPr/>
          <p:nvPr/>
        </p:nvSpPr>
        <p:spPr bwMode="auto">
          <a:xfrm>
            <a:off x="8486775" y="3256100"/>
            <a:ext cx="279400" cy="223838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700" dirty="0" smtClean="0">
              <a:latin typeface="Arial" pitchFamily="-65" charset="0"/>
            </a:endParaRPr>
          </a:p>
        </p:txBody>
      </p:sp>
      <p:cxnSp>
        <p:nvCxnSpPr>
          <p:cNvPr id="325" name="Straight Arrow Connector 324"/>
          <p:cNvCxnSpPr/>
          <p:nvPr/>
        </p:nvCxnSpPr>
        <p:spPr bwMode="auto">
          <a:xfrm flipV="1">
            <a:off x="8611570" y="3505202"/>
            <a:ext cx="16493" cy="129539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26" name="Straight Arrow Connector 325"/>
          <p:cNvCxnSpPr/>
          <p:nvPr/>
        </p:nvCxnSpPr>
        <p:spPr bwMode="auto">
          <a:xfrm flipV="1">
            <a:off x="8839200" y="2667000"/>
            <a:ext cx="23670" cy="21336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31" name="Straight Arrow Connector 330"/>
          <p:cNvCxnSpPr/>
          <p:nvPr/>
        </p:nvCxnSpPr>
        <p:spPr bwMode="auto">
          <a:xfrm flipV="1">
            <a:off x="8613775" y="2667001"/>
            <a:ext cx="8921" cy="45719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25" name="TextBox 24"/>
          <p:cNvSpPr txBox="1"/>
          <p:nvPr/>
        </p:nvSpPr>
        <p:spPr>
          <a:xfrm rot="16200000">
            <a:off x="8370223" y="3950623"/>
            <a:ext cx="11335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Elastic search</a:t>
            </a:r>
            <a:endParaRPr lang="en-US" sz="1100" b="1" dirty="0"/>
          </a:p>
        </p:txBody>
      </p:sp>
      <p:sp>
        <p:nvSpPr>
          <p:cNvPr id="335" name="TextBox 416"/>
          <p:cNvSpPr txBox="1">
            <a:spLocks noChangeArrowheads="1"/>
          </p:cNvSpPr>
          <p:nvPr/>
        </p:nvSpPr>
        <p:spPr bwMode="auto">
          <a:xfrm>
            <a:off x="8454904" y="1447800"/>
            <a:ext cx="57594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900" dirty="0" smtClean="0"/>
              <a:t>F3 </a:t>
            </a:r>
            <a:r>
              <a:rPr lang="en-US" sz="900" dirty="0" err="1" smtClean="0"/>
              <a:t>mon</a:t>
            </a:r>
            <a:endParaRPr lang="en-US" sz="900" dirty="0"/>
          </a:p>
        </p:txBody>
      </p:sp>
      <p:sp>
        <p:nvSpPr>
          <p:cNvPr id="336" name="Rounded Rectangle 329"/>
          <p:cNvSpPr>
            <a:spLocks noChangeArrowheads="1"/>
          </p:cNvSpPr>
          <p:nvPr/>
        </p:nvSpPr>
        <p:spPr bwMode="auto">
          <a:xfrm>
            <a:off x="7924800" y="4876800"/>
            <a:ext cx="457200" cy="15248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800" b="1" dirty="0" smtClean="0">
                <a:solidFill>
                  <a:schemeClr val="bg1"/>
                </a:solidFill>
              </a:rPr>
              <a:t>merger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37" name="Rounded Rectangle 329"/>
          <p:cNvSpPr>
            <a:spLocks noChangeArrowheads="1"/>
          </p:cNvSpPr>
          <p:nvPr/>
        </p:nvSpPr>
        <p:spPr bwMode="auto">
          <a:xfrm>
            <a:off x="8534400" y="4876800"/>
            <a:ext cx="457200" cy="152482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800" b="1" dirty="0" smtClean="0">
                <a:solidFill>
                  <a:schemeClr val="bg1"/>
                </a:solidFill>
              </a:rPr>
              <a:t>transfer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27" name="Rounded Rectangle 326"/>
          <p:cNvSpPr/>
          <p:nvPr/>
        </p:nvSpPr>
        <p:spPr bwMode="auto">
          <a:xfrm>
            <a:off x="8505825" y="2343446"/>
            <a:ext cx="279400" cy="223838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sz="700" dirty="0" smtClean="0">
                <a:latin typeface="Arial" pitchFamily="-65" charset="0"/>
              </a:rPr>
              <a:t>ES</a:t>
            </a:r>
            <a:endParaRPr lang="en-US" sz="700" dirty="0"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65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0"/>
      <p:bldP spid="315" grpId="0"/>
      <p:bldP spid="315" grpId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5-01-07 at 12.29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4304981"/>
            <a:ext cx="2286000" cy="2400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File-based Filter Farm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6553200" cy="5105400"/>
          </a:xfrm>
        </p:spPr>
        <p:txBody>
          <a:bodyPr>
            <a:noAutofit/>
          </a:bodyPr>
          <a:lstStyle/>
          <a:p>
            <a:pPr>
              <a:spcAft>
                <a:spcPts val="800"/>
              </a:spcAft>
              <a:defRPr/>
            </a:pPr>
            <a:r>
              <a:rPr lang="en-US" sz="1800" dirty="0" smtClean="0"/>
              <a:t>FFF on appliances is controlled by a service (</a:t>
            </a:r>
            <a:r>
              <a:rPr lang="en-US" sz="1800" dirty="0" err="1" smtClean="0"/>
              <a:t>hltd</a:t>
            </a:r>
            <a:r>
              <a:rPr lang="en-US" sz="1800" dirty="0" smtClean="0"/>
              <a:t>), asynchronous to Run Control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 err="1" smtClean="0"/>
              <a:t>hltd</a:t>
            </a:r>
            <a:r>
              <a:rPr lang="en-US" sz="1800" dirty="0" smtClean="0"/>
              <a:t> is running on BUs and FUs and responsible for:</a:t>
            </a:r>
            <a:endParaRPr lang="en-US" sz="1800" dirty="0"/>
          </a:p>
          <a:p>
            <a:pPr lvl="1">
              <a:spcAft>
                <a:spcPts val="800"/>
              </a:spcAft>
              <a:defRPr/>
            </a:pPr>
            <a:r>
              <a:rPr lang="en-US" sz="1800" dirty="0" smtClean="0"/>
              <a:t>Detecting a new run (run directory in </a:t>
            </a:r>
            <a:r>
              <a:rPr lang="en-US" sz="1800" dirty="0" err="1" smtClean="0"/>
              <a:t>ramdisk</a:t>
            </a:r>
            <a:r>
              <a:rPr lang="en-US" sz="1800" dirty="0" smtClean="0"/>
              <a:t> appears)</a:t>
            </a:r>
          </a:p>
          <a:p>
            <a:pPr lvl="1">
              <a:spcAft>
                <a:spcPts val="800"/>
              </a:spcAft>
              <a:defRPr/>
            </a:pPr>
            <a:r>
              <a:rPr lang="en-US" sz="1800" dirty="0" smtClean="0"/>
              <a:t>CMSSW runs as standard </a:t>
            </a:r>
            <a:r>
              <a:rPr lang="en-US" sz="1800" dirty="0" err="1" smtClean="0"/>
              <a:t>cmsRun</a:t>
            </a:r>
            <a:r>
              <a:rPr lang="en-US" sz="1800" dirty="0" smtClean="0"/>
              <a:t> jobs, process input files</a:t>
            </a:r>
          </a:p>
          <a:p>
            <a:pPr lvl="1">
              <a:spcAft>
                <a:spcPts val="800"/>
              </a:spcAft>
              <a:defRPr/>
            </a:pPr>
            <a:r>
              <a:rPr lang="en-US" sz="1800" dirty="0" smtClean="0"/>
              <a:t>Output bookkeeping and copying merged data files to BU</a:t>
            </a:r>
          </a:p>
          <a:p>
            <a:pPr>
              <a:spcAft>
                <a:spcPts val="800"/>
              </a:spcAft>
              <a:defRPr/>
            </a:pPr>
            <a:r>
              <a:rPr lang="en-US" sz="1800" dirty="0" smtClean="0"/>
              <a:t>Monitoring</a:t>
            </a:r>
          </a:p>
          <a:p>
            <a:pPr lvl="1">
              <a:spcAft>
                <a:spcPts val="800"/>
              </a:spcAft>
              <a:defRPr/>
            </a:pPr>
            <a:r>
              <a:rPr lang="en-US" sz="1800" dirty="0" smtClean="0"/>
              <a:t>Using </a:t>
            </a:r>
            <a:r>
              <a:rPr lang="en-US" sz="1800" dirty="0" err="1" smtClean="0"/>
              <a:t>elasticsearch</a:t>
            </a:r>
            <a:r>
              <a:rPr lang="en-US" sz="1800" dirty="0"/>
              <a:t> </a:t>
            </a:r>
            <a:r>
              <a:rPr lang="en-US" sz="1800" dirty="0" smtClean="0"/>
              <a:t>(a search engine)</a:t>
            </a:r>
          </a:p>
          <a:p>
            <a:pPr lvl="1">
              <a:spcAft>
                <a:spcPts val="800"/>
              </a:spcAft>
              <a:defRPr/>
            </a:pPr>
            <a:r>
              <a:rPr lang="en-US" sz="1800" dirty="0"/>
              <a:t>Data is indexed, searching for specific information is </a:t>
            </a:r>
            <a:r>
              <a:rPr lang="en-US" sz="1800" dirty="0" smtClean="0"/>
              <a:t>available in near-</a:t>
            </a:r>
            <a:r>
              <a:rPr lang="en-US" sz="1800" dirty="0" err="1" smtClean="0"/>
              <a:t>realtime</a:t>
            </a:r>
            <a:endParaRPr lang="en-US" sz="1800" dirty="0" smtClean="0"/>
          </a:p>
          <a:p>
            <a:pPr lvl="1">
              <a:spcAft>
                <a:spcPts val="800"/>
              </a:spcAft>
              <a:defRPr/>
            </a:pPr>
            <a:r>
              <a:rPr lang="en-US" sz="1800" dirty="0" smtClean="0"/>
              <a:t>Running on central ES server clusters</a:t>
            </a:r>
          </a:p>
          <a:p>
            <a:pPr lvl="1">
              <a:spcAft>
                <a:spcPts val="800"/>
              </a:spcAft>
              <a:defRPr/>
            </a:pPr>
            <a:r>
              <a:rPr lang="en-US" sz="1800" dirty="0"/>
              <a:t>Insertion of information by </a:t>
            </a:r>
            <a:r>
              <a:rPr lang="en-US" sz="1800" dirty="0" err="1" smtClean="0"/>
              <a:t>hltd</a:t>
            </a:r>
            <a:r>
              <a:rPr lang="en-US" sz="1800" dirty="0" smtClean="0"/>
              <a:t> or merger services</a:t>
            </a:r>
          </a:p>
          <a:p>
            <a:pPr lvl="2">
              <a:spcAft>
                <a:spcPts val="800"/>
              </a:spcAft>
              <a:defRPr/>
            </a:pPr>
            <a:r>
              <a:rPr lang="en-US" sz="1600" dirty="0" smtClean="0"/>
              <a:t>CPU usage, event processing statistics, merging completion, logs (more details later in F3Mon description)</a:t>
            </a:r>
          </a:p>
        </p:txBody>
      </p:sp>
      <p:pic>
        <p:nvPicPr>
          <p:cNvPr id="7" name="Picture 6" descr="Screen Shot 2015-01-07 at 12.33.07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11"/>
          <a:stretch/>
        </p:blipFill>
        <p:spPr>
          <a:xfrm>
            <a:off x="7086600" y="941871"/>
            <a:ext cx="1905000" cy="30967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60359" y="5755926"/>
            <a:ext cx="902641" cy="738664"/>
          </a:xfrm>
          <a:prstGeom prst="rect">
            <a:avLst/>
          </a:prstGeom>
          <a:solidFill>
            <a:srgbClr val="3A96FF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i</a:t>
            </a:r>
            <a:r>
              <a:rPr lang="en-US" sz="1400" dirty="0" smtClean="0"/>
              <a:t>njection</a:t>
            </a:r>
          </a:p>
          <a:p>
            <a:endParaRPr lang="en-US" sz="1400" dirty="0"/>
          </a:p>
          <a:p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341261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10200"/>
          </a:xfrm>
        </p:spPr>
        <p:txBody>
          <a:bodyPr/>
          <a:lstStyle/>
          <a:p>
            <a:r>
              <a:rPr lang="en-US" sz="2400" dirty="0" smtClean="0"/>
              <a:t>Main DAQ responsibilities:</a:t>
            </a:r>
          </a:p>
          <a:p>
            <a:pPr lvl="1"/>
            <a:r>
              <a:rPr lang="en-US" sz="2000" dirty="0" smtClean="0"/>
              <a:t>Monitor the DAQ</a:t>
            </a:r>
          </a:p>
          <a:p>
            <a:pPr lvl="2"/>
            <a:r>
              <a:rPr lang="en-US" sz="1800" dirty="0" smtClean="0"/>
              <a:t>Make sure the DAQ is running smoothly and that CMS is collecting high quality data!</a:t>
            </a:r>
          </a:p>
          <a:p>
            <a:pPr lvl="2"/>
            <a:r>
              <a:rPr lang="en-US" sz="1800" dirty="0" smtClean="0"/>
              <a:t>This means:</a:t>
            </a:r>
          </a:p>
          <a:p>
            <a:pPr lvl="3"/>
            <a:r>
              <a:rPr lang="en-US" sz="1600" dirty="0" smtClean="0"/>
              <a:t>Monitoring all stages of the DAQ from FEDs -&gt; data sent to Tier 0.</a:t>
            </a:r>
          </a:p>
          <a:p>
            <a:pPr lvl="4"/>
            <a:r>
              <a:rPr lang="en-US" sz="1600" dirty="0" smtClean="0"/>
              <a:t>Data rate, dead time, back-pressure, CPU usage, problems</a:t>
            </a:r>
          </a:p>
          <a:p>
            <a:pPr lvl="3"/>
            <a:r>
              <a:rPr lang="en-US" sz="1600" dirty="0" smtClean="0"/>
              <a:t>Interfacing with the shift crew		</a:t>
            </a:r>
          </a:p>
          <a:p>
            <a:pPr lvl="1"/>
            <a:r>
              <a:rPr lang="en-US" sz="2000" dirty="0" smtClean="0"/>
              <a:t>Control data </a:t>
            </a:r>
            <a:r>
              <a:rPr lang="en-US" sz="2000" dirty="0"/>
              <a:t>t</a:t>
            </a:r>
            <a:r>
              <a:rPr lang="en-US" sz="2000" dirty="0" smtClean="0"/>
              <a:t>aking as the Shift Leader requests</a:t>
            </a:r>
          </a:p>
          <a:p>
            <a:pPr lvl="2"/>
            <a:r>
              <a:rPr lang="en-US" sz="1800" dirty="0" smtClean="0"/>
              <a:t>Start / stop runs</a:t>
            </a:r>
          </a:p>
          <a:p>
            <a:pPr lvl="2"/>
            <a:r>
              <a:rPr lang="en-US" sz="1800" dirty="0" smtClean="0"/>
              <a:t>Take in / out sub-detectors, FEDs</a:t>
            </a:r>
          </a:p>
          <a:p>
            <a:pPr lvl="2"/>
            <a:r>
              <a:rPr lang="en-US" sz="1800" dirty="0" smtClean="0"/>
              <a:t>Manual re-syncs, hard resets, control random rate</a:t>
            </a:r>
          </a:p>
          <a:p>
            <a:pPr lvl="1"/>
            <a:r>
              <a:rPr lang="en-US" sz="2000" dirty="0" smtClean="0"/>
              <a:t>Troubleshoot the DAQ in case of problems</a:t>
            </a:r>
          </a:p>
          <a:p>
            <a:pPr lvl="2"/>
            <a:r>
              <a:rPr lang="en-US" sz="1800" dirty="0" smtClean="0"/>
              <a:t>But don’t hesitate to call the DAQ DOC (x76600) when you are stuck!</a:t>
            </a:r>
          </a:p>
          <a:p>
            <a:pPr lvl="1"/>
            <a:r>
              <a:rPr lang="en-US" sz="2000" dirty="0" smtClean="0"/>
              <a:t>Document your shift: use the ELOG!</a:t>
            </a:r>
            <a:endParaRPr lang="en-US" sz="2000" dirty="0"/>
          </a:p>
          <a:p>
            <a:pPr lvl="2"/>
            <a:endParaRPr lang="en-US" sz="18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4" name="Title 3"/>
          <p:cNvSpPr txBox="1">
            <a:spLocks/>
          </p:cNvSpPr>
          <p:nvPr/>
        </p:nvSpPr>
        <p:spPr bwMode="auto">
          <a:xfrm>
            <a:off x="457200" y="4572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66"/>
                </a:solidFill>
                <a:latin typeface="Calibri" pitchFamily="-65" charset="0"/>
                <a:ea typeface="ＭＳ Ｐゴシック" pitchFamily="-65" charset="-128"/>
                <a:cs typeface="Calibri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itchFamily="-65" charset="0"/>
              </a:defRPr>
            </a:lvl9pPr>
          </a:lstStyle>
          <a:p>
            <a:r>
              <a:rPr lang="en-US" sz="3200" dirty="0" smtClean="0">
                <a:latin typeface="Arial"/>
              </a:rPr>
              <a:t>Your responsibilities as a DAQ Shifter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883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/>
          <a:lstStyle/>
          <a:p>
            <a:r>
              <a:rPr lang="en-US" sz="2400" dirty="0" smtClean="0">
                <a:latin typeface="Calibri" charset="0"/>
                <a:ea typeface="ＭＳ Ｐゴシック" charset="0"/>
              </a:rPr>
              <a:t>How Run Control starts up a sub-system:</a:t>
            </a:r>
            <a:br>
              <a:rPr lang="en-US" sz="2400" dirty="0" smtClean="0">
                <a:latin typeface="Calibri" charset="0"/>
                <a:ea typeface="ＭＳ Ｐゴシック" charset="0"/>
              </a:rPr>
            </a:br>
            <a:r>
              <a:rPr lang="en-US" sz="2400" dirty="0" smtClean="0">
                <a:latin typeface="Calibri" charset="0"/>
                <a:ea typeface="ＭＳ Ｐゴシック" charset="0"/>
              </a:rPr>
              <a:t>Run Control + XDAQ system structure configurable</a:t>
            </a:r>
            <a:endParaRPr lang="en-US" sz="2400" dirty="0">
              <a:latin typeface="Calibri" charset="0"/>
              <a:ea typeface="ＭＳ Ｐゴシック" charset="0"/>
            </a:endParaRPr>
          </a:p>
        </p:txBody>
      </p:sp>
      <p:sp>
        <p:nvSpPr>
          <p:cNvPr id="204" name="Oval 203"/>
          <p:cNvSpPr/>
          <p:nvPr/>
        </p:nvSpPr>
        <p:spPr bwMode="auto">
          <a:xfrm>
            <a:off x="6781800" y="1219200"/>
            <a:ext cx="990600" cy="381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8676" name="Oval 204"/>
          <p:cNvSpPr>
            <a:spLocks noChangeArrowheads="1"/>
          </p:cNvSpPr>
          <p:nvPr/>
        </p:nvSpPr>
        <p:spPr bwMode="auto">
          <a:xfrm>
            <a:off x="6781800" y="2133600"/>
            <a:ext cx="9144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28677" name="Oval 205"/>
          <p:cNvSpPr>
            <a:spLocks noChangeArrowheads="1"/>
          </p:cNvSpPr>
          <p:nvPr/>
        </p:nvSpPr>
        <p:spPr bwMode="auto">
          <a:xfrm>
            <a:off x="5715000" y="2743200"/>
            <a:ext cx="4572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28678" name="Oval 206"/>
          <p:cNvSpPr>
            <a:spLocks noChangeArrowheads="1"/>
          </p:cNvSpPr>
          <p:nvPr/>
        </p:nvSpPr>
        <p:spPr bwMode="auto">
          <a:xfrm>
            <a:off x="6248400" y="2971800"/>
            <a:ext cx="5334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/>
          </a:p>
        </p:txBody>
      </p:sp>
      <p:sp>
        <p:nvSpPr>
          <p:cNvPr id="28679" name="Oval 210"/>
          <p:cNvSpPr>
            <a:spLocks noChangeArrowheads="1"/>
          </p:cNvSpPr>
          <p:nvPr/>
        </p:nvSpPr>
        <p:spPr bwMode="auto">
          <a:xfrm>
            <a:off x="6934200" y="2971800"/>
            <a:ext cx="5334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400"/>
          </a:p>
        </p:txBody>
      </p:sp>
      <p:cxnSp>
        <p:nvCxnSpPr>
          <p:cNvPr id="28680" name="Straight Arrow Connector 218"/>
          <p:cNvCxnSpPr>
            <a:cxnSpLocks noChangeShapeType="1"/>
            <a:stCxn id="204" idx="4"/>
            <a:endCxn id="28676" idx="0"/>
          </p:cNvCxnSpPr>
          <p:nvPr/>
        </p:nvCxnSpPr>
        <p:spPr bwMode="auto">
          <a:xfrm rot="5400000">
            <a:off x="6991350" y="1847850"/>
            <a:ext cx="5334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1" name="Straight Arrow Connector 225"/>
          <p:cNvCxnSpPr>
            <a:cxnSpLocks noChangeShapeType="1"/>
            <a:stCxn id="28676" idx="4"/>
            <a:endCxn id="28677" idx="0"/>
          </p:cNvCxnSpPr>
          <p:nvPr/>
        </p:nvCxnSpPr>
        <p:spPr bwMode="auto">
          <a:xfrm rot="5400000">
            <a:off x="6477000" y="1981200"/>
            <a:ext cx="228600" cy="1295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2" name="Straight Arrow Connector 227"/>
          <p:cNvCxnSpPr>
            <a:cxnSpLocks noChangeShapeType="1"/>
            <a:stCxn id="28676" idx="4"/>
            <a:endCxn id="28678" idx="0"/>
          </p:cNvCxnSpPr>
          <p:nvPr/>
        </p:nvCxnSpPr>
        <p:spPr bwMode="auto">
          <a:xfrm rot="5400000">
            <a:off x="6648450" y="2381250"/>
            <a:ext cx="457200" cy="723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3" name="Straight Arrow Connector 229"/>
          <p:cNvCxnSpPr>
            <a:cxnSpLocks noChangeShapeType="1"/>
            <a:stCxn id="28676" idx="4"/>
            <a:endCxn id="28679" idx="0"/>
          </p:cNvCxnSpPr>
          <p:nvPr/>
        </p:nvCxnSpPr>
        <p:spPr bwMode="auto">
          <a:xfrm rot="5400000">
            <a:off x="6991350" y="2724150"/>
            <a:ext cx="4572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4" name="Straight Arrow Connector 231"/>
          <p:cNvCxnSpPr>
            <a:cxnSpLocks noChangeShapeType="1"/>
            <a:stCxn id="28676" idx="4"/>
          </p:cNvCxnSpPr>
          <p:nvPr/>
        </p:nvCxnSpPr>
        <p:spPr bwMode="auto">
          <a:xfrm rot="16200000" flipH="1">
            <a:off x="7486650" y="2266950"/>
            <a:ext cx="457200" cy="952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685" name="Picture 58" descr="Appli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50292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86" name="Group 243"/>
          <p:cNvGrpSpPr>
            <a:grpSpLocks/>
          </p:cNvGrpSpPr>
          <p:nvPr/>
        </p:nvGrpSpPr>
        <p:grpSpPr bwMode="auto">
          <a:xfrm>
            <a:off x="6096000" y="5105400"/>
            <a:ext cx="723900" cy="1676400"/>
            <a:chOff x="5105400" y="5181600"/>
            <a:chExt cx="723900" cy="1676400"/>
          </a:xfrm>
        </p:grpSpPr>
        <p:pic>
          <p:nvPicPr>
            <p:cNvPr id="28730" name="Picture 1236" descr="FRL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5791200"/>
              <a:ext cx="709558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8731" name="Group 240"/>
            <p:cNvGrpSpPr>
              <a:grpSpLocks/>
            </p:cNvGrpSpPr>
            <p:nvPr/>
          </p:nvGrpSpPr>
          <p:grpSpPr bwMode="auto">
            <a:xfrm>
              <a:off x="5105400" y="5181600"/>
              <a:ext cx="723900" cy="533400"/>
              <a:chOff x="5105400" y="5181600"/>
              <a:chExt cx="723900" cy="533400"/>
            </a:xfrm>
          </p:grpSpPr>
          <p:sp>
            <p:nvSpPr>
              <p:cNvPr id="28733" name="Oval 11"/>
              <p:cNvSpPr>
                <a:spLocks noChangeArrowheads="1"/>
              </p:cNvSpPr>
              <p:nvPr/>
            </p:nvSpPr>
            <p:spPr bwMode="auto">
              <a:xfrm>
                <a:off x="5143500" y="5181600"/>
                <a:ext cx="685800" cy="533400"/>
              </a:xfrm>
              <a:prstGeom prst="ellipse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pic>
            <p:nvPicPr>
              <p:cNvPr id="28734" name="Picture 12" descr="XDAQLogo">
                <a:hlinkClick r:id="rId4"/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5400" y="5257800"/>
                <a:ext cx="685800" cy="407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8732" name="Up-Down Arrow 233"/>
            <p:cNvSpPr>
              <a:spLocks noChangeArrowheads="1"/>
            </p:cNvSpPr>
            <p:nvPr/>
          </p:nvSpPr>
          <p:spPr bwMode="auto">
            <a:xfrm>
              <a:off x="5410200" y="5638800"/>
              <a:ext cx="152400" cy="457200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28687" name="Straight Arrow Connector 254"/>
          <p:cNvCxnSpPr>
            <a:cxnSpLocks noChangeShapeType="1"/>
            <a:stCxn id="28678" idx="4"/>
            <a:endCxn id="28733" idx="0"/>
          </p:cNvCxnSpPr>
          <p:nvPr/>
        </p:nvCxnSpPr>
        <p:spPr bwMode="auto">
          <a:xfrm rot="5400000">
            <a:off x="5619750" y="4210050"/>
            <a:ext cx="17526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8" name="Straight Arrow Connector 334"/>
          <p:cNvCxnSpPr>
            <a:cxnSpLocks noChangeShapeType="1"/>
            <a:stCxn id="204" idx="4"/>
          </p:cNvCxnSpPr>
          <p:nvPr/>
        </p:nvCxnSpPr>
        <p:spPr bwMode="auto">
          <a:xfrm rot="5400000">
            <a:off x="6686550" y="1466850"/>
            <a:ext cx="457200" cy="723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9" name="Right Arrow 346"/>
          <p:cNvSpPr>
            <a:spLocks noChangeArrowheads="1"/>
          </p:cNvSpPr>
          <p:nvPr/>
        </p:nvSpPr>
        <p:spPr bwMode="auto">
          <a:xfrm>
            <a:off x="5867400" y="5257800"/>
            <a:ext cx="2286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0" name="TextBox 350"/>
          <p:cNvSpPr txBox="1">
            <a:spLocks noChangeArrowheads="1"/>
          </p:cNvSpPr>
          <p:nvPr/>
        </p:nvSpPr>
        <p:spPr bwMode="auto">
          <a:xfrm>
            <a:off x="4800600" y="5638800"/>
            <a:ext cx="12334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/>
              <a:t>Job Control</a:t>
            </a:r>
            <a:br>
              <a:rPr lang="en-US" sz="1600"/>
            </a:br>
            <a:r>
              <a:rPr lang="en-US" sz="1600"/>
              <a:t>Service</a:t>
            </a:r>
          </a:p>
        </p:txBody>
      </p:sp>
      <p:sp>
        <p:nvSpPr>
          <p:cNvPr id="28691" name="Can 58"/>
          <p:cNvSpPr>
            <a:spLocks noChangeArrowheads="1"/>
          </p:cNvSpPr>
          <p:nvPr/>
        </p:nvSpPr>
        <p:spPr bwMode="auto">
          <a:xfrm>
            <a:off x="762000" y="2286000"/>
            <a:ext cx="1143000" cy="1371600"/>
          </a:xfrm>
          <a:prstGeom prst="can">
            <a:avLst>
              <a:gd name="adj" fmla="val 25000"/>
            </a:avLst>
          </a:prstGeom>
          <a:solidFill>
            <a:srgbClr val="FF9900">
              <a:alpha val="4392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2" name="TextBox 59"/>
          <p:cNvSpPr txBox="1">
            <a:spLocks noChangeArrowheads="1"/>
          </p:cNvSpPr>
          <p:nvPr/>
        </p:nvSpPr>
        <p:spPr bwMode="auto">
          <a:xfrm>
            <a:off x="533400" y="3591580"/>
            <a:ext cx="160158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Resource Service</a:t>
            </a:r>
            <a:br>
              <a:rPr lang="en-US" sz="1400" dirty="0" smtClean="0"/>
            </a:br>
            <a:r>
              <a:rPr lang="en-US" sz="1400" dirty="0" smtClean="0"/>
              <a:t>Database </a:t>
            </a:r>
            <a:endParaRPr lang="en-US" sz="1400" dirty="0"/>
          </a:p>
        </p:txBody>
      </p:sp>
      <p:grpSp>
        <p:nvGrpSpPr>
          <p:cNvPr id="28693" name="Group 45"/>
          <p:cNvGrpSpPr>
            <a:grpSpLocks/>
          </p:cNvGrpSpPr>
          <p:nvPr/>
        </p:nvGrpSpPr>
        <p:grpSpPr bwMode="auto">
          <a:xfrm>
            <a:off x="1066800" y="2438400"/>
            <a:ext cx="609600" cy="914400"/>
            <a:chOff x="2209800" y="1219200"/>
            <a:chExt cx="6477000" cy="4191000"/>
          </a:xfrm>
        </p:grpSpPr>
        <p:sp>
          <p:nvSpPr>
            <p:cNvPr id="62" name="Rounded Rectangle 61"/>
            <p:cNvSpPr/>
            <p:nvPr/>
          </p:nvSpPr>
          <p:spPr bwMode="auto">
            <a:xfrm>
              <a:off x="5013353" y="1219200"/>
              <a:ext cx="2326515" cy="279400"/>
            </a:xfrm>
            <a:prstGeom prst="roundRect">
              <a:avLst/>
            </a:prstGeom>
            <a:gradFill>
              <a:gsLst>
                <a:gs pos="0">
                  <a:srgbClr val="D94345"/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63" name="Rounded Rectangle 62"/>
            <p:cNvSpPr/>
            <p:nvPr/>
          </p:nvSpPr>
          <p:spPr bwMode="auto">
            <a:xfrm>
              <a:off x="6040033" y="2197100"/>
              <a:ext cx="2279422" cy="279400"/>
            </a:xfrm>
            <a:prstGeom prst="roundRect">
              <a:avLst/>
            </a:prstGeom>
            <a:gradFill>
              <a:gsLst>
                <a:gs pos="0">
                  <a:srgbClr val="D94345"/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64" name="Rounded Rectangle 63"/>
            <p:cNvSpPr/>
            <p:nvPr/>
          </p:nvSpPr>
          <p:spPr bwMode="auto">
            <a:xfrm>
              <a:off x="2564389" y="2197100"/>
              <a:ext cx="2326518" cy="279400"/>
            </a:xfrm>
            <a:prstGeom prst="roundRect">
              <a:avLst/>
            </a:prstGeom>
            <a:gradFill>
              <a:gsLst>
                <a:gs pos="0">
                  <a:srgbClr val="D94345"/>
                </a:gs>
                <a:gs pos="100000">
                  <a:schemeClr val="accent2">
                    <a:tint val="50000"/>
                    <a:shade val="100000"/>
                    <a:satMod val="350000"/>
                  </a:schemeClr>
                </a:gs>
              </a:gsLst>
              <a:lin ang="16200000" scaled="0"/>
            </a:gradFill>
            <a:ln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>
                <a:defRPr/>
              </a:pPr>
              <a:endParaRPr lang="en-US" sz="700">
                <a:solidFill>
                  <a:schemeClr val="tx1"/>
                </a:solidFill>
              </a:endParaRPr>
            </a:p>
          </p:txBody>
        </p:sp>
        <p:sp>
          <p:nvSpPr>
            <p:cNvPr id="28717" name="Rounded Rectangle 14"/>
            <p:cNvSpPr>
              <a:spLocks noChangeArrowheads="1"/>
            </p:cNvSpPr>
            <p:nvPr/>
          </p:nvSpPr>
          <p:spPr bwMode="auto">
            <a:xfrm>
              <a:off x="2209800" y="3943350"/>
              <a:ext cx="2571413" cy="977900"/>
            </a:xfrm>
            <a:prstGeom prst="roundRect">
              <a:avLst>
                <a:gd name="adj" fmla="val 10894"/>
              </a:avLst>
            </a:prstGeom>
            <a:solidFill>
              <a:srgbClr val="D9434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700"/>
            </a:p>
          </p:txBody>
        </p:sp>
        <p:sp>
          <p:nvSpPr>
            <p:cNvPr id="66" name="Rounded Rectangle 65"/>
            <p:cNvSpPr/>
            <p:nvPr/>
          </p:nvSpPr>
          <p:spPr bwMode="auto">
            <a:xfrm>
              <a:off x="2412206" y="4013200"/>
              <a:ext cx="1889125" cy="22556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 sz="500">
                <a:solidFill>
                  <a:srgbClr val="000000"/>
                </a:solidFill>
              </a:endParaRPr>
            </a:p>
          </p:txBody>
        </p:sp>
        <p:sp>
          <p:nvSpPr>
            <p:cNvPr id="28719" name="Rounded Rectangle 18"/>
            <p:cNvSpPr>
              <a:spLocks noChangeArrowheads="1"/>
            </p:cNvSpPr>
            <p:nvPr/>
          </p:nvSpPr>
          <p:spPr bwMode="auto">
            <a:xfrm>
              <a:off x="5625594" y="3943350"/>
              <a:ext cx="2693861" cy="977900"/>
            </a:xfrm>
            <a:prstGeom prst="roundRect">
              <a:avLst>
                <a:gd name="adj" fmla="val 10894"/>
              </a:avLst>
            </a:prstGeom>
            <a:solidFill>
              <a:srgbClr val="D9434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700"/>
            </a:p>
          </p:txBody>
        </p:sp>
        <p:cxnSp>
          <p:nvCxnSpPr>
            <p:cNvPr id="68" name="Straight Connector 37"/>
            <p:cNvCxnSpPr>
              <a:cxnSpLocks noChangeShapeType="1"/>
              <a:stCxn id="64" idx="2"/>
              <a:endCxn id="66" idx="0"/>
            </p:cNvCxnSpPr>
            <p:nvPr/>
          </p:nvCxnSpPr>
          <p:spPr bwMode="auto">
            <a:xfrm rot="5400000">
              <a:off x="2770274" y="3055825"/>
              <a:ext cx="1536700" cy="378052"/>
            </a:xfrm>
            <a:prstGeom prst="line">
              <a:avLst/>
            </a:pr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>
              <a:softEdge rad="12700"/>
            </a:effectLst>
          </p:spPr>
        </p:cxnSp>
        <p:cxnSp>
          <p:nvCxnSpPr>
            <p:cNvPr id="69" name="Straight Connector 42"/>
            <p:cNvCxnSpPr>
              <a:cxnSpLocks noChangeShapeType="1"/>
              <a:stCxn id="64" idx="2"/>
              <a:endCxn id="74" idx="0"/>
            </p:cNvCxnSpPr>
            <p:nvPr/>
          </p:nvCxnSpPr>
          <p:spPr bwMode="auto">
            <a:xfrm rot="16200000" flipH="1">
              <a:off x="4477783" y="1726365"/>
              <a:ext cx="1536700" cy="3036970"/>
            </a:xfrm>
            <a:prstGeom prst="line">
              <a:avLst/>
            </a:pr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>
              <a:softEdge rad="12700"/>
            </a:effectLst>
          </p:spPr>
        </p:cxnSp>
        <p:cxnSp>
          <p:nvCxnSpPr>
            <p:cNvPr id="70" name="Straight Connector 55"/>
            <p:cNvCxnSpPr>
              <a:cxnSpLocks noChangeShapeType="1"/>
              <a:stCxn id="62" idx="2"/>
              <a:endCxn id="64" idx="0"/>
            </p:cNvCxnSpPr>
            <p:nvPr/>
          </p:nvCxnSpPr>
          <p:spPr bwMode="auto">
            <a:xfrm rot="5400000">
              <a:off x="4602881" y="623369"/>
              <a:ext cx="698500" cy="2448963"/>
            </a:xfrm>
            <a:prstGeom prst="line">
              <a:avLst/>
            </a:pr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>
              <a:softEdge rad="12700"/>
            </a:effectLst>
          </p:spPr>
        </p:cxnSp>
        <p:cxnSp>
          <p:nvCxnSpPr>
            <p:cNvPr id="71" name="Straight Connector 57"/>
            <p:cNvCxnSpPr>
              <a:cxnSpLocks noChangeShapeType="1"/>
              <a:stCxn id="62" idx="2"/>
              <a:endCxn id="63" idx="0"/>
            </p:cNvCxnSpPr>
            <p:nvPr/>
          </p:nvCxnSpPr>
          <p:spPr bwMode="auto">
            <a:xfrm rot="16200000" flipH="1">
              <a:off x="6328928" y="1346283"/>
              <a:ext cx="698500" cy="1003134"/>
            </a:xfrm>
            <a:prstGeom prst="line">
              <a:avLst/>
            </a:pr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>
              <a:softEdge rad="12700"/>
            </a:effectLst>
          </p:spPr>
        </p:cxnSp>
        <p:cxnSp>
          <p:nvCxnSpPr>
            <p:cNvPr id="72" name="Straight Connector 85"/>
            <p:cNvCxnSpPr>
              <a:cxnSpLocks noChangeShapeType="1"/>
              <a:stCxn id="63" idx="2"/>
            </p:cNvCxnSpPr>
            <p:nvPr/>
          </p:nvCxnSpPr>
          <p:spPr bwMode="auto">
            <a:xfrm rot="16200000" flipH="1">
              <a:off x="6657876" y="2998368"/>
              <a:ext cx="1816100" cy="772364"/>
            </a:xfrm>
            <a:prstGeom prst="line">
              <a:avLst/>
            </a:pr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>
              <a:softEdge rad="12700"/>
            </a:effectLst>
          </p:spPr>
        </p:cxnSp>
        <p:sp>
          <p:nvSpPr>
            <p:cNvPr id="73" name="Rounded Rectangle 72"/>
            <p:cNvSpPr/>
            <p:nvPr/>
          </p:nvSpPr>
          <p:spPr bwMode="auto">
            <a:xfrm>
              <a:off x="6241063" y="4289690"/>
              <a:ext cx="1889125" cy="232833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 sz="500">
                <a:solidFill>
                  <a:srgbClr val="000000"/>
                </a:solidFill>
              </a:endParaRPr>
            </a:p>
          </p:txBody>
        </p:sp>
        <p:sp>
          <p:nvSpPr>
            <p:cNvPr id="74" name="Rounded Rectangle 73"/>
            <p:cNvSpPr/>
            <p:nvPr/>
          </p:nvSpPr>
          <p:spPr bwMode="auto">
            <a:xfrm>
              <a:off x="5819378" y="4013200"/>
              <a:ext cx="1889125" cy="225560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 sz="500">
                <a:solidFill>
                  <a:srgbClr val="000000"/>
                </a:solidFill>
              </a:endParaRPr>
            </a:p>
          </p:txBody>
        </p:sp>
        <p:sp>
          <p:nvSpPr>
            <p:cNvPr id="28727" name="Folded Corner 251"/>
            <p:cNvSpPr>
              <a:spLocks noChangeArrowheads="1"/>
            </p:cNvSpPr>
            <p:nvPr/>
          </p:nvSpPr>
          <p:spPr bwMode="auto">
            <a:xfrm>
              <a:off x="3788871" y="4362450"/>
              <a:ext cx="1591827" cy="1047750"/>
            </a:xfrm>
            <a:prstGeom prst="foldedCorner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800"/>
                <a:t>XML</a:t>
              </a:r>
            </a:p>
          </p:txBody>
        </p:sp>
        <p:sp>
          <p:nvSpPr>
            <p:cNvPr id="28728" name="Folded Corner 251"/>
            <p:cNvSpPr>
              <a:spLocks noChangeArrowheads="1"/>
            </p:cNvSpPr>
            <p:nvPr/>
          </p:nvSpPr>
          <p:spPr bwMode="auto">
            <a:xfrm>
              <a:off x="7217421" y="4432300"/>
              <a:ext cx="1469379" cy="908050"/>
            </a:xfrm>
            <a:prstGeom prst="foldedCorner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800"/>
                <a:t>XML</a:t>
              </a:r>
            </a:p>
          </p:txBody>
        </p:sp>
        <p:cxnSp>
          <p:nvCxnSpPr>
            <p:cNvPr id="77" name="Straight Connector 76"/>
            <p:cNvCxnSpPr>
              <a:endCxn id="74" idx="1"/>
            </p:cNvCxnSpPr>
            <p:nvPr/>
          </p:nvCxnSpPr>
          <p:spPr bwMode="auto">
            <a:xfrm>
              <a:off x="4267597" y="4115065"/>
              <a:ext cx="1551781" cy="7278"/>
            </a:xfrm>
            <a:prstGeom prst="line">
              <a:avLst/>
            </a:prstGeom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8694" name="Right Arrow 79"/>
          <p:cNvSpPr>
            <a:spLocks noChangeArrowheads="1"/>
          </p:cNvSpPr>
          <p:nvPr/>
        </p:nvSpPr>
        <p:spPr bwMode="auto">
          <a:xfrm>
            <a:off x="1981200" y="2819400"/>
            <a:ext cx="3581400" cy="152400"/>
          </a:xfrm>
          <a:prstGeom prst="rightArrow">
            <a:avLst>
              <a:gd name="adj1" fmla="val 50000"/>
              <a:gd name="adj2" fmla="val 50046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304800" y="4114800"/>
            <a:ext cx="4191000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l">
              <a:defRPr/>
            </a:pPr>
            <a:r>
              <a:rPr lang="en-US" sz="1400" b="1">
                <a:solidFill>
                  <a:srgbClr val="000000"/>
                </a:solidFill>
              </a:rPr>
              <a:t>Control structure</a:t>
            </a:r>
          </a:p>
          <a:p>
            <a:pPr marL="452438" lvl="1" indent="-160338" algn="l">
              <a:buFont typeface="Arial" charset="0"/>
              <a:buChar char="•"/>
              <a:defRPr/>
            </a:pPr>
            <a:r>
              <a:rPr lang="en-US" sz="1400">
                <a:solidFill>
                  <a:srgbClr val="000000"/>
                </a:solidFill>
              </a:rPr>
              <a:t>Function Managers to load (URL)</a:t>
            </a:r>
          </a:p>
          <a:p>
            <a:pPr marL="452438" lvl="1" indent="-160338" algn="l">
              <a:buFont typeface="Arial" charset="0"/>
              <a:buChar char="•"/>
              <a:defRPr/>
            </a:pPr>
            <a:r>
              <a:rPr lang="en-US" sz="1400">
                <a:solidFill>
                  <a:srgbClr val="000000"/>
                </a:solidFill>
              </a:rPr>
              <a:t>Parameters</a:t>
            </a:r>
          </a:p>
          <a:p>
            <a:pPr marL="452438" lvl="1" indent="-160338" algn="l">
              <a:buFont typeface="Arial" charset="0"/>
              <a:buChar char="•"/>
              <a:defRPr/>
            </a:pPr>
            <a:r>
              <a:rPr lang="en-US" sz="1400">
                <a:solidFill>
                  <a:srgbClr val="000000"/>
                </a:solidFill>
              </a:rPr>
              <a:t>Child nodes</a:t>
            </a:r>
          </a:p>
          <a:p>
            <a:pPr algn="l">
              <a:defRPr/>
            </a:pPr>
            <a:endParaRPr lang="en-US" sz="1400">
              <a:solidFill>
                <a:srgbClr val="000000"/>
              </a:solidFill>
            </a:endParaRPr>
          </a:p>
          <a:p>
            <a:pPr algn="l">
              <a:defRPr/>
            </a:pPr>
            <a:r>
              <a:rPr lang="en-US" sz="1400" b="1">
                <a:solidFill>
                  <a:srgbClr val="000000"/>
                </a:solidFill>
              </a:rPr>
              <a:t>Configuration of XDAQ Executives (XML)</a:t>
            </a:r>
          </a:p>
          <a:p>
            <a:pPr marL="452438" lvl="1" indent="-160338" algn="l">
              <a:buFont typeface="Arial" charset="0"/>
              <a:buChar char="•"/>
              <a:defRPr/>
            </a:pPr>
            <a:r>
              <a:rPr lang="en-US" sz="1400">
                <a:solidFill>
                  <a:srgbClr val="000000"/>
                </a:solidFill>
              </a:rPr>
              <a:t>libraries to be loaded</a:t>
            </a:r>
          </a:p>
          <a:p>
            <a:pPr marL="452438" lvl="1" indent="-160338" algn="l">
              <a:buFont typeface="Arial" charset="0"/>
              <a:buChar char="•"/>
              <a:defRPr/>
            </a:pPr>
            <a:r>
              <a:rPr lang="en-US" sz="1400">
                <a:solidFill>
                  <a:srgbClr val="000000"/>
                </a:solidFill>
              </a:rPr>
              <a:t>applications (e.g. builder unit, filter unit) </a:t>
            </a:r>
            <a:br>
              <a:rPr lang="en-US" sz="1400">
                <a:solidFill>
                  <a:srgbClr val="000000"/>
                </a:solidFill>
              </a:rPr>
            </a:br>
            <a:r>
              <a:rPr lang="en-US" sz="1400">
                <a:solidFill>
                  <a:srgbClr val="000000"/>
                </a:solidFill>
              </a:rPr>
              <a:t>&amp; parameters</a:t>
            </a:r>
          </a:p>
          <a:p>
            <a:pPr marL="452438" lvl="1" indent="-160338" algn="l">
              <a:buFont typeface="Arial" charset="0"/>
              <a:buChar char="•"/>
              <a:defRPr/>
            </a:pPr>
            <a:r>
              <a:rPr lang="en-US" sz="1400">
                <a:solidFill>
                  <a:srgbClr val="000000"/>
                </a:solidFill>
              </a:rPr>
              <a:t>network connections</a:t>
            </a:r>
          </a:p>
          <a:p>
            <a:pPr marL="452438" lvl="1" indent="-160338" algn="l">
              <a:buFont typeface="Arial" charset="0"/>
              <a:buChar char="•"/>
              <a:defRPr/>
            </a:pPr>
            <a:r>
              <a:rPr lang="en-US" sz="1400">
                <a:solidFill>
                  <a:srgbClr val="000000"/>
                </a:solidFill>
              </a:rPr>
              <a:t>collaborating applications</a:t>
            </a:r>
          </a:p>
        </p:txBody>
      </p:sp>
      <p:cxnSp>
        <p:nvCxnSpPr>
          <p:cNvPr id="28696" name="Straight Connector 83"/>
          <p:cNvCxnSpPr>
            <a:cxnSpLocks noChangeShapeType="1"/>
          </p:cNvCxnSpPr>
          <p:nvPr/>
        </p:nvCxnSpPr>
        <p:spPr bwMode="auto">
          <a:xfrm flipH="1">
            <a:off x="381000" y="2895600"/>
            <a:ext cx="5334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97" name="Right Arrow 84"/>
          <p:cNvSpPr>
            <a:spLocks noChangeArrowheads="1"/>
          </p:cNvSpPr>
          <p:nvPr/>
        </p:nvSpPr>
        <p:spPr bwMode="auto">
          <a:xfrm rot="6819971">
            <a:off x="4918075" y="4208463"/>
            <a:ext cx="2133600" cy="152400"/>
          </a:xfrm>
          <a:prstGeom prst="rightArrow">
            <a:avLst>
              <a:gd name="adj1" fmla="val 50000"/>
              <a:gd name="adj2" fmla="val 49972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8" name="Right Arrow 86"/>
          <p:cNvSpPr>
            <a:spLocks noChangeArrowheads="1"/>
          </p:cNvSpPr>
          <p:nvPr/>
        </p:nvSpPr>
        <p:spPr bwMode="auto">
          <a:xfrm>
            <a:off x="1981200" y="3124200"/>
            <a:ext cx="4191000" cy="152400"/>
          </a:xfrm>
          <a:prstGeom prst="rightArrow">
            <a:avLst>
              <a:gd name="adj1" fmla="val 50000"/>
              <a:gd name="adj2" fmla="val 50035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99" name="Rounded Rectangle 92"/>
          <p:cNvSpPr>
            <a:spLocks noChangeArrowheads="1"/>
          </p:cNvSpPr>
          <p:nvPr/>
        </p:nvSpPr>
        <p:spPr bwMode="auto">
          <a:xfrm>
            <a:off x="2743200" y="2133600"/>
            <a:ext cx="1066800" cy="1600200"/>
          </a:xfrm>
          <a:prstGeom prst="roundRect">
            <a:avLst>
              <a:gd name="adj" fmla="val 16667"/>
            </a:avLst>
          </a:prstGeom>
          <a:solidFill>
            <a:srgbClr val="FF9900">
              <a:alpha val="4901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Resource</a:t>
            </a:r>
            <a:br>
              <a:rPr lang="en-US"/>
            </a:br>
            <a:r>
              <a:rPr lang="en-US"/>
              <a:t>Service </a:t>
            </a:r>
            <a:br>
              <a:rPr lang="en-US"/>
            </a:br>
            <a:r>
              <a:rPr lang="en-US"/>
              <a:t>API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28700" name="TextBox 95"/>
          <p:cNvSpPr txBox="1">
            <a:spLocks noChangeArrowheads="1"/>
          </p:cNvSpPr>
          <p:nvPr/>
        </p:nvSpPr>
        <p:spPr bwMode="auto">
          <a:xfrm>
            <a:off x="4038600" y="3276600"/>
            <a:ext cx="14509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US" sz="1200" dirty="0" smtClean="0"/>
              <a:t>Load configuration</a:t>
            </a:r>
            <a:endParaRPr lang="en-US" sz="1200" dirty="0"/>
          </a:p>
        </p:txBody>
      </p:sp>
      <p:cxnSp>
        <p:nvCxnSpPr>
          <p:cNvPr id="28702" name="Straight Arrow Connector 101"/>
          <p:cNvCxnSpPr>
            <a:cxnSpLocks noChangeShapeType="1"/>
            <a:stCxn id="28679" idx="4"/>
          </p:cNvCxnSpPr>
          <p:nvPr/>
        </p:nvCxnSpPr>
        <p:spPr bwMode="auto">
          <a:xfrm rot="16200000" flipH="1">
            <a:off x="7010400" y="3543300"/>
            <a:ext cx="457200" cy="76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703" name="Right Arrow 104"/>
          <p:cNvSpPr>
            <a:spLocks noChangeArrowheads="1"/>
          </p:cNvSpPr>
          <p:nvPr/>
        </p:nvSpPr>
        <p:spPr bwMode="auto">
          <a:xfrm rot="3304945">
            <a:off x="695325" y="1882775"/>
            <a:ext cx="574675" cy="136525"/>
          </a:xfrm>
          <a:prstGeom prst="rightArrow">
            <a:avLst>
              <a:gd name="adj1" fmla="val 50000"/>
              <a:gd name="adj2" fmla="val 5029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4" name="Rounded Rectangle 106"/>
          <p:cNvSpPr>
            <a:spLocks noChangeArrowheads="1"/>
          </p:cNvSpPr>
          <p:nvPr/>
        </p:nvSpPr>
        <p:spPr bwMode="auto">
          <a:xfrm>
            <a:off x="304800" y="1219200"/>
            <a:ext cx="381000" cy="3810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5" name="Rounded Rectangle 107"/>
          <p:cNvSpPr>
            <a:spLocks noChangeArrowheads="1"/>
          </p:cNvSpPr>
          <p:nvPr/>
        </p:nvSpPr>
        <p:spPr bwMode="auto">
          <a:xfrm>
            <a:off x="838200" y="1219200"/>
            <a:ext cx="381000" cy="381000"/>
          </a:xfrm>
          <a:prstGeom prst="roundRect">
            <a:avLst>
              <a:gd name="adj" fmla="val 16667"/>
            </a:avLst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706" name="TextBox 108"/>
          <p:cNvSpPr txBox="1">
            <a:spLocks noChangeArrowheads="1"/>
          </p:cNvSpPr>
          <p:nvPr/>
        </p:nvSpPr>
        <p:spPr bwMode="auto">
          <a:xfrm>
            <a:off x="1295400" y="1152525"/>
            <a:ext cx="141205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400" dirty="0">
                <a:solidFill>
                  <a:srgbClr val="000000"/>
                </a:solidFill>
              </a:rPr>
              <a:t>High-level </a:t>
            </a:r>
            <a:r>
              <a:rPr lang="en-US" sz="1400" dirty="0" smtClean="0">
                <a:solidFill>
                  <a:srgbClr val="000000"/>
                </a:solidFill>
              </a:rPr>
              <a:t>tools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57" name="TextBox 59"/>
          <p:cNvSpPr txBox="1">
            <a:spLocks noChangeArrowheads="1"/>
          </p:cNvSpPr>
          <p:nvPr/>
        </p:nvSpPr>
        <p:spPr bwMode="auto">
          <a:xfrm>
            <a:off x="7620000" y="3429000"/>
            <a:ext cx="114266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Run Control</a:t>
            </a:r>
            <a:endParaRPr lang="en-US" sz="1400" dirty="0"/>
          </a:p>
        </p:txBody>
      </p:sp>
      <p:sp>
        <p:nvSpPr>
          <p:cNvPr id="58" name="TextBox 95"/>
          <p:cNvSpPr txBox="1">
            <a:spLocks noChangeArrowheads="1"/>
          </p:cNvSpPr>
          <p:nvPr/>
        </p:nvSpPr>
        <p:spPr bwMode="auto">
          <a:xfrm>
            <a:off x="3352800" y="3962400"/>
            <a:ext cx="253979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en-US" sz="1200" dirty="0"/>
              <a:t>s</a:t>
            </a:r>
            <a:r>
              <a:rPr lang="en-US" sz="1200" dirty="0" smtClean="0"/>
              <a:t>tart</a:t>
            </a:r>
            <a:br>
              <a:rPr lang="en-US" sz="1200" dirty="0" smtClean="0"/>
            </a:br>
            <a:r>
              <a:rPr lang="en-US" sz="1200" dirty="0" smtClean="0"/>
              <a:t>&amp; configure</a:t>
            </a:r>
          </a:p>
          <a:p>
            <a:pPr algn="r"/>
            <a:r>
              <a:rPr lang="en-US" sz="1200" dirty="0" smtClean="0"/>
              <a:t>applications</a:t>
            </a:r>
            <a:br>
              <a:rPr lang="en-US" sz="1200" dirty="0" smtClean="0"/>
            </a:br>
            <a:endParaRPr lang="en-US" sz="1200" dirty="0"/>
          </a:p>
        </p:txBody>
      </p:sp>
      <p:sp>
        <p:nvSpPr>
          <p:cNvPr id="59" name="TextBox 108"/>
          <p:cNvSpPr txBox="1">
            <a:spLocks noChangeArrowheads="1"/>
          </p:cNvSpPr>
          <p:nvPr/>
        </p:nvSpPr>
        <p:spPr bwMode="auto">
          <a:xfrm>
            <a:off x="685800" y="3276600"/>
            <a:ext cx="13024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400" dirty="0" smtClean="0">
                <a:solidFill>
                  <a:srgbClr val="000000"/>
                </a:solidFill>
              </a:rPr>
              <a:t>configurations 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65" name="TextBox 108"/>
          <p:cNvSpPr txBox="1">
            <a:spLocks noChangeArrowheads="1"/>
          </p:cNvSpPr>
          <p:nvPr/>
        </p:nvSpPr>
        <p:spPr bwMode="auto">
          <a:xfrm>
            <a:off x="1073296" y="1676400"/>
            <a:ext cx="121270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400" dirty="0" smtClean="0">
                <a:solidFill>
                  <a:srgbClr val="000000"/>
                </a:solidFill>
              </a:rPr>
              <a:t>Store</a:t>
            </a:r>
            <a:br>
              <a:rPr lang="en-US" sz="1400" dirty="0" smtClean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</a:rPr>
              <a:t>configuration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9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3915631" cy="99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Level-0</a:t>
            </a:r>
            <a:br>
              <a:rPr lang="en-US" sz="2800" dirty="0" smtClean="0"/>
            </a:br>
            <a:r>
              <a:rPr lang="en-US" sz="2800" dirty="0" smtClean="0"/>
              <a:t>interaction</a:t>
            </a:r>
            <a:endParaRPr lang="en-US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523683" y="499797"/>
            <a:ext cx="8068198" cy="5781613"/>
            <a:chOff x="33071" y="0"/>
            <a:chExt cx="9116973" cy="6743479"/>
          </a:xfrm>
        </p:grpSpPr>
        <p:cxnSp>
          <p:nvCxnSpPr>
            <p:cNvPr id="60" name="Straight Arrow Connector 59"/>
            <p:cNvCxnSpPr/>
            <p:nvPr/>
          </p:nvCxnSpPr>
          <p:spPr>
            <a:xfrm flipV="1">
              <a:off x="1158330" y="2320076"/>
              <a:ext cx="2777142" cy="13375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5230532" y="2320075"/>
              <a:ext cx="3076905" cy="115464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1180387" y="2350838"/>
              <a:ext cx="2880819" cy="178077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3"/>
            <p:cNvSpPr/>
            <p:nvPr/>
          </p:nvSpPr>
          <p:spPr>
            <a:xfrm>
              <a:off x="3935472" y="1743237"/>
              <a:ext cx="1295060" cy="513963"/>
            </a:xfrm>
            <a:prstGeom prst="ellipse">
              <a:avLst/>
            </a:prstGeom>
            <a:solidFill>
              <a:srgbClr val="FFCC6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Level-0</a:t>
              </a:r>
              <a:endParaRPr lang="en-US" sz="1400" dirty="0">
                <a:solidFill>
                  <a:schemeClr val="tx1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20601" y="5062129"/>
              <a:ext cx="972919" cy="466771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L1-Trigger</a:t>
              </a:r>
              <a:endParaRPr lang="en-US" sz="1050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6936271" y="5062129"/>
              <a:ext cx="931951" cy="466771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/>
                <a:t>Central</a:t>
              </a:r>
              <a:br>
                <a:rPr lang="en-US" sz="900" dirty="0" smtClean="0"/>
              </a:br>
              <a:r>
                <a:rPr lang="en-US" sz="900" dirty="0" smtClean="0"/>
                <a:t>DAQ</a:t>
              </a:r>
              <a:endParaRPr lang="en-US" sz="900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2204238" y="5062129"/>
              <a:ext cx="662488" cy="466771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PIX</a:t>
              </a:r>
              <a:endParaRPr lang="en-US" sz="1100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2997225" y="5062129"/>
              <a:ext cx="724491" cy="466771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TRK</a:t>
              </a:r>
              <a:endParaRPr lang="en-US" sz="1050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3787293" y="5062129"/>
              <a:ext cx="874716" cy="466771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ECAL</a:t>
              </a:r>
              <a:endParaRPr lang="en-US" sz="1100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8134985" y="5062129"/>
              <a:ext cx="880138" cy="466771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DQM</a:t>
              </a:r>
              <a:endParaRPr lang="en-US" sz="1100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5495027" y="5058102"/>
              <a:ext cx="724491" cy="466771"/>
            </a:xfrm>
            <a:prstGeom prst="ellipse">
              <a:avLst/>
            </a:prstGeom>
            <a:solidFill>
              <a:schemeClr val="accent3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 smtClean="0"/>
                <a:t>CSC</a:t>
              </a:r>
              <a:endParaRPr lang="en-US" sz="1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987346" y="5062128"/>
              <a:ext cx="411544" cy="35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…</a:t>
              </a:r>
              <a:endParaRPr lang="en-US" sz="1400" dirty="0"/>
            </a:p>
          </p:txBody>
        </p:sp>
        <p:sp>
          <p:nvSpPr>
            <p:cNvPr id="19" name="Can 18"/>
            <p:cNvSpPr/>
            <p:nvPr/>
          </p:nvSpPr>
          <p:spPr>
            <a:xfrm>
              <a:off x="681354" y="3327119"/>
              <a:ext cx="364400" cy="440124"/>
            </a:xfrm>
            <a:prstGeom prst="can">
              <a:avLst/>
            </a:prstGeom>
            <a:solidFill>
              <a:srgbClr val="804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-766838" y="3616455"/>
              <a:ext cx="2157527" cy="3825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50000"/>
                    </a:schemeClr>
                  </a:solidFill>
                </a:rPr>
                <a:t>Configuration DBs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Cloud 20"/>
            <p:cNvSpPr/>
            <p:nvPr/>
          </p:nvSpPr>
          <p:spPr>
            <a:xfrm>
              <a:off x="7375432" y="1593075"/>
              <a:ext cx="1607980" cy="753180"/>
            </a:xfrm>
            <a:prstGeom prst="cloud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Online</a:t>
              </a:r>
              <a:br>
                <a:rPr lang="en-US" sz="1100" dirty="0" smtClean="0"/>
              </a:br>
              <a:r>
                <a:rPr lang="en-US" sz="1100" dirty="0" smtClean="0"/>
                <a:t>Monitoring</a:t>
              </a:r>
              <a:endParaRPr lang="en-US" sz="1100" dirty="0"/>
            </a:p>
          </p:txBody>
        </p:sp>
        <p:sp>
          <p:nvSpPr>
            <p:cNvPr id="22" name="Cloud 21"/>
            <p:cNvSpPr/>
            <p:nvPr/>
          </p:nvSpPr>
          <p:spPr>
            <a:xfrm>
              <a:off x="905283" y="1603028"/>
              <a:ext cx="1219978" cy="654172"/>
            </a:xfrm>
            <a:prstGeom prst="cloud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Detector Control</a:t>
              </a:r>
              <a:endParaRPr lang="en-US" sz="1050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2238064" y="1974247"/>
              <a:ext cx="147466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3071" y="1806111"/>
              <a:ext cx="614517" cy="35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LHC</a:t>
              </a:r>
              <a:endParaRPr lang="en-US" sz="1400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7526460" y="5906144"/>
              <a:ext cx="776407" cy="46677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EVB</a:t>
              </a:r>
              <a:endParaRPr lang="en-US" sz="1100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6615113" y="5906144"/>
              <a:ext cx="776407" cy="46677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FB</a:t>
              </a:r>
              <a:endParaRPr lang="en-US" sz="11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163021" y="1927477"/>
              <a:ext cx="1320508" cy="305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LHC + HV state</a:t>
              </a:r>
              <a:endParaRPr lang="en-US" sz="11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01226" y="3451642"/>
              <a:ext cx="890873" cy="43017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100" dirty="0" smtClean="0"/>
                <a:t>Resource </a:t>
              </a:r>
              <a:br>
                <a:rPr lang="en-US" sz="1100" dirty="0" smtClean="0"/>
              </a:br>
              <a:r>
                <a:rPr lang="en-US" sz="1100" dirty="0" smtClean="0"/>
                <a:t>Service</a:t>
              </a:r>
              <a:endParaRPr lang="en-US" sz="11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38304" y="3770809"/>
              <a:ext cx="660567" cy="305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L1 </a:t>
              </a:r>
              <a:r>
                <a:rPr lang="en-US" sz="1100" dirty="0" err="1" smtClean="0"/>
                <a:t>Trg</a:t>
              </a:r>
              <a:endParaRPr lang="en-US" sz="11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53342" y="4273976"/>
              <a:ext cx="970729" cy="305133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Equipment</a:t>
              </a:r>
              <a:endParaRPr lang="en-US" sz="11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20015" y="4614379"/>
              <a:ext cx="495094" cy="305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HLT</a:t>
              </a:r>
              <a:endParaRPr lang="en-US" sz="11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7263385" y="3007450"/>
              <a:ext cx="811249" cy="30513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Run Info</a:t>
              </a:r>
              <a:endParaRPr lang="en-US" sz="11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279179" y="3706124"/>
              <a:ext cx="775759" cy="305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Session</a:t>
              </a:r>
              <a:endParaRPr lang="en-US" sz="1100" dirty="0"/>
            </a:p>
          </p:txBody>
        </p:sp>
        <p:sp>
          <p:nvSpPr>
            <p:cNvPr id="36" name="Document 35"/>
            <p:cNvSpPr/>
            <p:nvPr/>
          </p:nvSpPr>
          <p:spPr>
            <a:xfrm>
              <a:off x="7522929" y="3474722"/>
              <a:ext cx="373161" cy="367026"/>
            </a:xfrm>
            <a:prstGeom prst="flowChartDocumen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429048" y="3879472"/>
              <a:ext cx="554325" cy="305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Logs</a:t>
              </a:r>
              <a:endParaRPr lang="en-US" sz="1100" dirty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5444279" y="1974247"/>
              <a:ext cx="1825047" cy="220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5388354" y="2181444"/>
              <a:ext cx="1880972" cy="59861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5057930" y="2382482"/>
              <a:ext cx="2211396" cy="10922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flipV="1">
              <a:off x="1158330" y="2257200"/>
              <a:ext cx="2554395" cy="52286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 flipV="1">
              <a:off x="1915059" y="2274472"/>
              <a:ext cx="1894679" cy="8121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flipV="1">
              <a:off x="1915059" y="2356208"/>
              <a:ext cx="2246734" cy="156099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428263" y="2966737"/>
              <a:ext cx="944110" cy="305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Run Mode</a:t>
              </a:r>
              <a:endParaRPr lang="en-US" sz="1100" dirty="0"/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flipV="1">
              <a:off x="565503" y="1979618"/>
              <a:ext cx="305617" cy="1116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8820" y="0"/>
              <a:ext cx="1100602" cy="824389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4252037" y="117847"/>
              <a:ext cx="667668" cy="667668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78709" y="745250"/>
              <a:ext cx="532061" cy="532061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4964755" y="200739"/>
              <a:ext cx="1213729" cy="538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DAQ shifter</a:t>
              </a:r>
              <a:br>
                <a:rPr lang="en-US" sz="1200" dirty="0" smtClean="0"/>
              </a:br>
              <a:r>
                <a:rPr lang="en-US" sz="1200" dirty="0" smtClean="0"/>
                <a:t>Control room</a:t>
              </a:r>
              <a:endParaRPr lang="en-US" sz="1200" dirty="0"/>
            </a:p>
          </p:txBody>
        </p:sp>
        <p:sp>
          <p:nvSpPr>
            <p:cNvPr id="80" name="Oval 79"/>
            <p:cNvSpPr/>
            <p:nvPr/>
          </p:nvSpPr>
          <p:spPr>
            <a:xfrm>
              <a:off x="3399089" y="5969019"/>
              <a:ext cx="776407" cy="46677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FED</a:t>
              </a:r>
              <a:endParaRPr lang="en-US" sz="1100" dirty="0"/>
            </a:p>
          </p:txBody>
        </p:sp>
        <p:sp>
          <p:nvSpPr>
            <p:cNvPr id="81" name="Oval 80"/>
            <p:cNvSpPr/>
            <p:nvPr/>
          </p:nvSpPr>
          <p:spPr>
            <a:xfrm>
              <a:off x="2487742" y="5969019"/>
              <a:ext cx="776407" cy="46677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FEC</a:t>
              </a:r>
              <a:endParaRPr lang="en-US" sz="1100" dirty="0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8166867" y="152400"/>
              <a:ext cx="798103" cy="538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On-Call</a:t>
              </a:r>
              <a:br>
                <a:rPr lang="en-US" sz="1200" dirty="0" smtClean="0"/>
              </a:br>
              <a:r>
                <a:rPr lang="en-US" sz="1200" dirty="0" smtClean="0"/>
                <a:t>Expert</a:t>
              </a:r>
              <a:endParaRPr lang="en-US" sz="1200" dirty="0"/>
            </a:p>
          </p:txBody>
        </p:sp>
        <p:cxnSp>
          <p:nvCxnSpPr>
            <p:cNvPr id="83" name="Straight Arrow Connector 82"/>
            <p:cNvCxnSpPr>
              <a:endCxn id="5" idx="7"/>
            </p:cNvCxnSpPr>
            <p:nvPr/>
          </p:nvCxnSpPr>
          <p:spPr>
            <a:xfrm flipH="1">
              <a:off x="1651039" y="2382482"/>
              <a:ext cx="2600998" cy="274800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>
              <a:endCxn id="7" idx="0"/>
            </p:cNvCxnSpPr>
            <p:nvPr/>
          </p:nvCxnSpPr>
          <p:spPr>
            <a:xfrm flipH="1">
              <a:off x="2535482" y="2382482"/>
              <a:ext cx="1791445" cy="267964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endCxn id="8" idx="0"/>
            </p:cNvCxnSpPr>
            <p:nvPr/>
          </p:nvCxnSpPr>
          <p:spPr>
            <a:xfrm flipH="1">
              <a:off x="3359471" y="2382482"/>
              <a:ext cx="1059729" cy="267964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>
              <a:endCxn id="9" idx="0"/>
            </p:cNvCxnSpPr>
            <p:nvPr/>
          </p:nvCxnSpPr>
          <p:spPr>
            <a:xfrm flipH="1">
              <a:off x="4224651" y="2382482"/>
              <a:ext cx="258449" cy="267964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>
              <a:off x="4592481" y="2382482"/>
              <a:ext cx="1264792" cy="267964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>
              <a:endCxn id="6" idx="0"/>
            </p:cNvCxnSpPr>
            <p:nvPr/>
          </p:nvCxnSpPr>
          <p:spPr>
            <a:xfrm>
              <a:off x="4755852" y="2382482"/>
              <a:ext cx="2646395" cy="267964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>
              <a:endCxn id="11" idx="1"/>
            </p:cNvCxnSpPr>
            <p:nvPr/>
          </p:nvCxnSpPr>
          <p:spPr>
            <a:xfrm>
              <a:off x="4883180" y="2382482"/>
              <a:ext cx="3380698" cy="274800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>
              <a:stCxn id="8" idx="4"/>
              <a:endCxn id="81" idx="0"/>
            </p:cNvCxnSpPr>
            <p:nvPr/>
          </p:nvCxnSpPr>
          <p:spPr>
            <a:xfrm flipH="1">
              <a:off x="2875946" y="5528900"/>
              <a:ext cx="483525" cy="44011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>
              <a:stCxn id="8" idx="4"/>
              <a:endCxn id="80" idx="0"/>
            </p:cNvCxnSpPr>
            <p:nvPr/>
          </p:nvCxnSpPr>
          <p:spPr>
            <a:xfrm>
              <a:off x="3359471" y="5528900"/>
              <a:ext cx="427822" cy="44011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>
              <a:off x="7440400" y="5528900"/>
              <a:ext cx="382741" cy="37724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>
              <a:stCxn id="6" idx="4"/>
              <a:endCxn id="28" idx="0"/>
            </p:cNvCxnSpPr>
            <p:nvPr/>
          </p:nvCxnSpPr>
          <p:spPr>
            <a:xfrm flipH="1">
              <a:off x="7003317" y="5528900"/>
              <a:ext cx="398930" cy="37724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/>
            <p:nvPr/>
          </p:nvCxnSpPr>
          <p:spPr>
            <a:xfrm>
              <a:off x="1317892" y="5528900"/>
              <a:ext cx="427822" cy="44011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/>
            <p:nvPr/>
          </p:nvCxnSpPr>
          <p:spPr>
            <a:xfrm flipH="1">
              <a:off x="880809" y="5528900"/>
              <a:ext cx="398930" cy="44011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sm" len="sm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>
              <a:stCxn id="73" idx="2"/>
            </p:cNvCxnSpPr>
            <p:nvPr/>
          </p:nvCxnSpPr>
          <p:spPr>
            <a:xfrm>
              <a:off x="4592481" y="1344369"/>
              <a:ext cx="0" cy="360737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 flipH="1">
              <a:off x="4883182" y="1232334"/>
              <a:ext cx="2564308" cy="472772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26927" y="813262"/>
              <a:ext cx="531107" cy="531107"/>
            </a:xfrm>
            <a:prstGeom prst="rect">
              <a:avLst/>
            </a:prstGeom>
          </p:spPr>
        </p:pic>
        <p:sp>
          <p:nvSpPr>
            <p:cNvPr id="180" name="Can 179"/>
            <p:cNvSpPr/>
            <p:nvPr/>
          </p:nvSpPr>
          <p:spPr>
            <a:xfrm>
              <a:off x="1463164" y="3048828"/>
              <a:ext cx="364400" cy="440124"/>
            </a:xfrm>
            <a:prstGeom prst="can">
              <a:avLst/>
            </a:prstGeom>
            <a:solidFill>
              <a:srgbClr val="804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81" name="Can 180"/>
            <p:cNvSpPr/>
            <p:nvPr/>
          </p:nvSpPr>
          <p:spPr>
            <a:xfrm>
              <a:off x="1450591" y="3886511"/>
              <a:ext cx="364400" cy="440124"/>
            </a:xfrm>
            <a:prstGeom prst="can">
              <a:avLst/>
            </a:prstGeom>
            <a:solidFill>
              <a:srgbClr val="804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82" name="Can 181"/>
            <p:cNvSpPr/>
            <p:nvPr/>
          </p:nvSpPr>
          <p:spPr>
            <a:xfrm>
              <a:off x="688920" y="2534661"/>
              <a:ext cx="364400" cy="440124"/>
            </a:xfrm>
            <a:prstGeom prst="can">
              <a:avLst/>
            </a:prstGeom>
            <a:solidFill>
              <a:srgbClr val="804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83" name="Can 182"/>
            <p:cNvSpPr/>
            <p:nvPr/>
          </p:nvSpPr>
          <p:spPr>
            <a:xfrm>
              <a:off x="681354" y="4162435"/>
              <a:ext cx="364400" cy="440124"/>
            </a:xfrm>
            <a:prstGeom prst="can">
              <a:avLst/>
            </a:prstGeom>
            <a:solidFill>
              <a:srgbClr val="804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84" name="Can 183"/>
            <p:cNvSpPr/>
            <p:nvPr/>
          </p:nvSpPr>
          <p:spPr>
            <a:xfrm>
              <a:off x="7486809" y="2558639"/>
              <a:ext cx="364400" cy="440124"/>
            </a:xfrm>
            <a:prstGeom prst="can">
              <a:avLst/>
            </a:prstGeom>
            <a:solidFill>
              <a:srgbClr val="804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85" name="Can 184"/>
            <p:cNvSpPr/>
            <p:nvPr/>
          </p:nvSpPr>
          <p:spPr>
            <a:xfrm>
              <a:off x="8445416" y="3210660"/>
              <a:ext cx="364400" cy="440124"/>
            </a:xfrm>
            <a:prstGeom prst="can">
              <a:avLst/>
            </a:prstGeom>
            <a:solidFill>
              <a:srgbClr val="804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88" name="TextBox 187"/>
            <p:cNvSpPr txBox="1"/>
            <p:nvPr/>
          </p:nvSpPr>
          <p:spPr>
            <a:xfrm>
              <a:off x="4559486" y="4027358"/>
              <a:ext cx="411544" cy="35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…</a:t>
              </a:r>
              <a:endParaRPr lang="en-US" sz="1400" dirty="0"/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8100896" y="5524873"/>
              <a:ext cx="1049148" cy="4846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50" dirty="0" smtClean="0"/>
                <a:t>Data Quality </a:t>
              </a:r>
              <a:br>
                <a:rPr lang="en-US" sz="1050" dirty="0" smtClean="0"/>
              </a:br>
              <a:r>
                <a:rPr lang="en-US" sz="1050" dirty="0" smtClean="0"/>
                <a:t>Monitoring</a:t>
              </a:r>
              <a:endParaRPr lang="en-US" sz="1050" dirty="0"/>
            </a:p>
          </p:txBody>
        </p:sp>
        <p:sp>
          <p:nvSpPr>
            <p:cNvPr id="190" name="TextBox 189"/>
            <p:cNvSpPr txBox="1"/>
            <p:nvPr/>
          </p:nvSpPr>
          <p:spPr>
            <a:xfrm>
              <a:off x="6415832" y="6438346"/>
              <a:ext cx="1067941" cy="305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FED Builder</a:t>
              </a:r>
              <a:endParaRPr lang="en-US" sz="1100" dirty="0"/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7535199" y="6438346"/>
              <a:ext cx="1156748" cy="305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Event Builder</a:t>
              </a:r>
              <a:endParaRPr lang="en-US" sz="1100" dirty="0"/>
            </a:p>
          </p:txBody>
        </p:sp>
        <p:sp>
          <p:nvSpPr>
            <p:cNvPr id="202" name="Can 201"/>
            <p:cNvSpPr/>
            <p:nvPr/>
          </p:nvSpPr>
          <p:spPr>
            <a:xfrm>
              <a:off x="1458762" y="2347528"/>
              <a:ext cx="364400" cy="440124"/>
            </a:xfrm>
            <a:prstGeom prst="can">
              <a:avLst/>
            </a:prstGeom>
            <a:solidFill>
              <a:srgbClr val="804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03" name="TextBox 202"/>
            <p:cNvSpPr txBox="1"/>
            <p:nvPr/>
          </p:nvSpPr>
          <p:spPr>
            <a:xfrm>
              <a:off x="1343695" y="2754283"/>
              <a:ext cx="580554" cy="305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/>
                <a:t>GCM</a:t>
              </a:r>
              <a:endParaRPr lang="en-US" sz="1100" dirty="0"/>
            </a:p>
          </p:txBody>
        </p:sp>
        <p:cxnSp>
          <p:nvCxnSpPr>
            <p:cNvPr id="205" name="Straight Arrow Connector 204"/>
            <p:cNvCxnSpPr/>
            <p:nvPr/>
          </p:nvCxnSpPr>
          <p:spPr>
            <a:xfrm flipV="1">
              <a:off x="1909160" y="2181444"/>
              <a:ext cx="1803565" cy="29810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TextBox 219"/>
            <p:cNvSpPr txBox="1"/>
            <p:nvPr/>
          </p:nvSpPr>
          <p:spPr>
            <a:xfrm>
              <a:off x="3880654" y="5599686"/>
              <a:ext cx="1437802" cy="35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3">
                      <a:lumMod val="50000"/>
                    </a:schemeClr>
                  </a:solidFill>
                </a:rPr>
                <a:t>sub-detectors</a:t>
              </a:r>
              <a:endParaRPr lang="en-US" sz="1400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9229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RCMS: Registration and Keys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6425" cy="5334000"/>
          </a:xfrm>
        </p:spPr>
        <p:txBody>
          <a:bodyPr/>
          <a:lstStyle/>
          <a:p>
            <a:r>
              <a:rPr lang="en-US" sz="1800" dirty="0">
                <a:latin typeface="Arial" charset="0"/>
              </a:rPr>
              <a:t>Sub-system configurations need to be “</a:t>
            </a:r>
            <a:r>
              <a:rPr lang="en-US" altLang="ja-JP" sz="1800" dirty="0">
                <a:solidFill>
                  <a:srgbClr val="0070C0"/>
                </a:solidFill>
                <a:latin typeface="Arial" charset="0"/>
              </a:rPr>
              <a:t>registered</a:t>
            </a:r>
            <a:r>
              <a:rPr lang="en-US" sz="1800" dirty="0">
                <a:latin typeface="Arial" charset="0"/>
              </a:rPr>
              <a:t>”</a:t>
            </a:r>
            <a:r>
              <a:rPr lang="en-US" altLang="ja-JP" sz="1800" dirty="0">
                <a:latin typeface="Arial" charset="0"/>
              </a:rPr>
              <a:t> with the Global Configuration </a:t>
            </a:r>
            <a:r>
              <a:rPr lang="en-US" altLang="ja-JP" sz="1800" dirty="0" smtClean="0">
                <a:latin typeface="Arial" charset="0"/>
              </a:rPr>
              <a:t>Map Database. This is done by the DAQ on-call expert or sub-system experts</a:t>
            </a:r>
          </a:p>
          <a:p>
            <a:endParaRPr lang="en-US" altLang="ja-JP" sz="1800" dirty="0">
              <a:latin typeface="Arial" charset="0"/>
            </a:endParaRPr>
          </a:p>
          <a:p>
            <a:r>
              <a:rPr lang="en-US" sz="1800" dirty="0">
                <a:latin typeface="Arial" charset="0"/>
              </a:rPr>
              <a:t>The </a:t>
            </a:r>
            <a:r>
              <a:rPr lang="en-US" sz="1800" dirty="0" smtClean="0">
                <a:latin typeface="Arial" charset="0"/>
              </a:rPr>
              <a:t>Level-0 Function Manager queries the DB</a:t>
            </a:r>
          </a:p>
          <a:p>
            <a:pPr lvl="1"/>
            <a:r>
              <a:rPr lang="en-US" sz="1800" dirty="0" smtClean="0">
                <a:latin typeface="Arial" charset="0"/>
              </a:rPr>
              <a:t>to know what configuration to start for a subsystem</a:t>
            </a:r>
          </a:p>
          <a:p>
            <a:pPr lvl="2"/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Important: when </a:t>
            </a: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a new 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configuration is </a:t>
            </a: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registered 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you </a:t>
            </a:r>
            <a:r>
              <a:rPr lang="en-US" sz="1600" b="1" dirty="0">
                <a:solidFill>
                  <a:schemeClr val="tx1"/>
                </a:solidFill>
                <a:latin typeface="Arial" charset="0"/>
              </a:rPr>
              <a:t>need to destroy </a:t>
            </a:r>
            <a:r>
              <a:rPr lang="en-US" sz="1600" b="1" dirty="0" smtClean="0">
                <a:solidFill>
                  <a:schemeClr val="tx1"/>
                </a:solidFill>
                <a:latin typeface="Arial" charset="0"/>
              </a:rPr>
              <a:t>(red recycle) the corresponding FM</a:t>
            </a:r>
          </a:p>
          <a:p>
            <a:pPr lvl="2"/>
            <a:endParaRPr lang="en-US" sz="1600" dirty="0">
              <a:solidFill>
                <a:schemeClr val="tx1"/>
              </a:solidFill>
              <a:latin typeface="Arial" charset="0"/>
            </a:endParaRPr>
          </a:p>
          <a:p>
            <a:pPr lvl="1"/>
            <a:r>
              <a:rPr lang="en-US" sz="1800" dirty="0">
                <a:latin typeface="Arial" charset="0"/>
              </a:rPr>
              <a:t>to know what </a:t>
            </a:r>
            <a:r>
              <a:rPr lang="en-US" sz="1800" dirty="0" smtClean="0">
                <a:solidFill>
                  <a:srgbClr val="0080FF"/>
                </a:solidFill>
                <a:latin typeface="Arial" charset="0"/>
              </a:rPr>
              <a:t>RUN KEYS </a:t>
            </a:r>
            <a:r>
              <a:rPr lang="en-US" sz="1800" dirty="0" smtClean="0">
                <a:latin typeface="Arial" charset="0"/>
              </a:rPr>
              <a:t>are available for a subsystem</a:t>
            </a:r>
          </a:p>
          <a:p>
            <a:pPr lvl="2"/>
            <a:r>
              <a:rPr lang="en-US" sz="1600" dirty="0" smtClean="0">
                <a:latin typeface="Arial" charset="0"/>
              </a:rPr>
              <a:t>You can parameterize a subsystem’s configuration by selecting a run key (unless the key is are selected by a CMS Run Mode)</a:t>
            </a:r>
          </a:p>
          <a:p>
            <a:pPr marL="914400" lvl="2" indent="0">
              <a:buNone/>
            </a:pPr>
            <a:endParaRPr lang="en-US" sz="1600" i="1" dirty="0">
              <a:latin typeface="Arial" charset="0"/>
              <a:ea typeface="DejaVu Sans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75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29600" cy="533400"/>
          </a:xfrm>
        </p:spPr>
        <p:txBody>
          <a:bodyPr/>
          <a:lstStyle/>
          <a:p>
            <a:pPr marL="0" indent="0" algn="ctr"/>
            <a:r>
              <a:rPr lang="en-US" dirty="0" smtClean="0"/>
              <a:t>Part 3: Controlling data taking</a:t>
            </a:r>
            <a:br>
              <a:rPr lang="en-US" dirty="0" smtClean="0"/>
            </a:br>
            <a:r>
              <a:rPr lang="en-US" dirty="0" smtClean="0"/>
              <a:t>through Run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89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Create FM Level Zero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95650"/>
            <a:ext cx="3051175" cy="1885950"/>
          </a:xfrm>
          <a:prstGeom prst="rect">
            <a:avLst/>
          </a:prstGeom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6425" cy="2209800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  <a:latin typeface="Arial" charset="0"/>
              </a:rPr>
              <a:t>RCMS workflow to create the FM Level Zero</a:t>
            </a:r>
          </a:p>
          <a:p>
            <a:pPr lvl="1"/>
            <a:r>
              <a:rPr lang="en-US" sz="2000" dirty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Log into RCMS as </a:t>
            </a:r>
            <a:r>
              <a:rPr lang="en-US" sz="2000" dirty="0" err="1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toppro</a:t>
            </a:r>
            <a:r>
              <a:rPr lang="en-US" sz="2000" dirty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 (</a:t>
            </a:r>
            <a:r>
              <a:rPr lang="en-US" sz="2000" dirty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  <a:hlinkClick r:id="rId3"/>
              </a:rPr>
              <a:t>http://cmsrc-</a:t>
            </a:r>
            <a:r>
              <a:rPr lang="en-US" sz="2000" dirty="0" smtClean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  <a:hlinkClick r:id="rId3"/>
              </a:rPr>
              <a:t>top.cms:</a:t>
            </a:r>
            <a:r>
              <a:rPr lang="en-US" sz="2000" dirty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  <a:hlinkClick r:id="rId3"/>
              </a:rPr>
              <a:t>10000/rcms</a:t>
            </a:r>
            <a:r>
              <a:rPr lang="en-US" sz="2000" dirty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)</a:t>
            </a:r>
            <a:endParaRPr lang="en-US" sz="2000" i="1" dirty="0">
              <a:solidFill>
                <a:schemeClr val="tx1"/>
              </a:solidFill>
              <a:latin typeface="Arial" charset="0"/>
              <a:ea typeface="DejaVu Sans" charset="0"/>
              <a:cs typeface="DejaVu Sans" charset="0"/>
            </a:endParaRPr>
          </a:p>
          <a:p>
            <a:pPr lvl="1"/>
            <a:r>
              <a:rPr lang="en-US" sz="2000" dirty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Configuration Chooser: </a:t>
            </a:r>
            <a:r>
              <a:rPr lang="en-US" sz="2000" i="1" dirty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Path</a:t>
            </a:r>
            <a:r>
              <a:rPr lang="en-US" sz="1600" i="1" dirty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:   </a:t>
            </a:r>
            <a:r>
              <a:rPr lang="en-US" sz="1600" i="1" dirty="0" err="1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PublicGlobal</a:t>
            </a:r>
            <a:r>
              <a:rPr lang="en-US" sz="1600" i="1" dirty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/</a:t>
            </a:r>
            <a:r>
              <a:rPr lang="en-US" sz="1600" i="1" dirty="0" err="1" smtClean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LevelZeroFMwithAutomator</a:t>
            </a:r>
            <a:endParaRPr lang="en-US" sz="1600" i="1" dirty="0">
              <a:solidFill>
                <a:schemeClr val="tx1"/>
              </a:solidFill>
              <a:latin typeface="Arial" charset="0"/>
              <a:ea typeface="DejaVu Sans" charset="0"/>
              <a:cs typeface="DejaVu Sans" charset="0"/>
            </a:endParaRPr>
          </a:p>
          <a:p>
            <a:pPr lvl="1"/>
            <a:r>
              <a:rPr lang="en-US" sz="2000" i="1" dirty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Press on “Create”</a:t>
            </a:r>
          </a:p>
          <a:p>
            <a:pPr lvl="2"/>
            <a:r>
              <a:rPr lang="en-US" sz="1800" i="1" dirty="0">
                <a:solidFill>
                  <a:schemeClr val="tx1"/>
                </a:solidFill>
                <a:latin typeface="Arial" charset="0"/>
                <a:ea typeface="DejaVu Sans" charset="0"/>
                <a:cs typeface="DejaVu Sans" charset="0"/>
              </a:rPr>
              <a:t>At this point the Level 0 Function Manager is created in the tomcat.</a:t>
            </a:r>
          </a:p>
          <a:p>
            <a:pPr lvl="2">
              <a:buFont typeface="Arial" charset="0"/>
              <a:buNone/>
            </a:pPr>
            <a:endParaRPr lang="en-US" dirty="0">
              <a:latin typeface="Arial" charset="0"/>
              <a:ea typeface="DejaVu Sans" charset="0"/>
              <a:cs typeface="DejaVu San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5448" y="3962400"/>
            <a:ext cx="3989552" cy="17636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2600" y="4343400"/>
            <a:ext cx="3401103" cy="24003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63305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RCMS interface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367" t="-11814" r="835" b="1"/>
          <a:stretch/>
        </p:blipFill>
        <p:spPr>
          <a:xfrm>
            <a:off x="0" y="1536700"/>
            <a:ext cx="9067800" cy="5168900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8600" y="533400"/>
            <a:ext cx="8686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8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¨"/>
              <a:defRPr sz="24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0"/>
              <a:buChar char="n"/>
              <a:defRPr sz="20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¨"/>
              <a:defRPr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>
              <a:buFont typeface="Wingdings" charset="0"/>
              <a:buNone/>
            </a:pPr>
            <a:endParaRPr lang="en-US" sz="2400" dirty="0" smtClean="0"/>
          </a:p>
          <a:p>
            <a:pPr lvl="2"/>
            <a:r>
              <a:rPr lang="en-US" sz="1800" dirty="0" smtClean="0"/>
              <a:t>This is your main interface to DAQ management. This is the window where you will configure the CMS running mode, start / stop runs, remove / add </a:t>
            </a:r>
            <a:r>
              <a:rPr lang="en-US" sz="1800" dirty="0" err="1" smtClean="0"/>
              <a:t>subdetectors</a:t>
            </a:r>
            <a:r>
              <a:rPr lang="en-US" sz="1800" dirty="0" smtClean="0"/>
              <a:t> and FEDs, and look for errors.</a:t>
            </a:r>
          </a:p>
        </p:txBody>
      </p:sp>
    </p:spTree>
    <p:extLst>
      <p:ext uri="{BB962C8B-B14F-4D97-AF65-F5344CB8AC3E}">
        <p14:creationId xmlns:p14="http://schemas.microsoft.com/office/powerpoint/2010/main" val="3681782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367" t="-11814" r="835" b="1"/>
          <a:stretch/>
        </p:blipFill>
        <p:spPr>
          <a:xfrm>
            <a:off x="0" y="1536700"/>
            <a:ext cx="9067800" cy="5168900"/>
          </a:xfrm>
          <a:ln>
            <a:solidFill>
              <a:srgbClr val="FFD798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RCMS interface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8600" y="533400"/>
            <a:ext cx="8686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8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¨"/>
              <a:defRPr sz="24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0"/>
              <a:buChar char="n"/>
              <a:defRPr sz="20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¨"/>
              <a:defRPr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>
              <a:buFont typeface="Wingdings" charset="0"/>
              <a:buNone/>
            </a:pPr>
            <a:endParaRPr lang="en-US" sz="2400" dirty="0" smtClean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0" y="2895600"/>
            <a:ext cx="2209800" cy="990600"/>
          </a:xfrm>
          <a:prstGeom prst="roundRect">
            <a:avLst/>
          </a:prstGeom>
          <a:noFill/>
          <a:ln w="9525" cap="flat" cmpd="sng" algn="ctr">
            <a:solidFill>
              <a:srgbClr val="FFD7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rgbClr val="660066"/>
                </a:solidFill>
              </a:ln>
              <a:effectLst/>
              <a:latin typeface="Arial" pitchFamily="-65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0" y="2895600"/>
            <a:ext cx="2286000" cy="11430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01600" y="4876800"/>
            <a:ext cx="5003800" cy="4572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01600" y="5334000"/>
            <a:ext cx="5003800" cy="4572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01600" y="5791200"/>
            <a:ext cx="5003800" cy="3048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914400" y="1905000"/>
            <a:ext cx="0" cy="914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0" y="1258669"/>
            <a:ext cx="2667000" cy="646331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Main activity (start / stop / </a:t>
            </a:r>
            <a:r>
              <a:rPr lang="en-US" dirty="0" err="1" smtClean="0"/>
              <a:t>TTCResync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5181600" y="5105400"/>
            <a:ext cx="8382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5181600" y="5562600"/>
            <a:ext cx="8382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5181600" y="5943600"/>
            <a:ext cx="8382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019800" y="4648200"/>
            <a:ext cx="3048000" cy="584776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Subdetector status (Running, Configured, Error, </a:t>
            </a:r>
            <a:r>
              <a:rPr lang="en-US" sz="1600" dirty="0" err="1" smtClean="0"/>
              <a:t>etc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019800" y="5257800"/>
            <a:ext cx="3048000" cy="338554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Subdetector Configuration Keys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019800" y="5638800"/>
            <a:ext cx="3048000" cy="584776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Subdetector recycle/reconfigure &amp; commander buttons</a:t>
            </a:r>
            <a:endParaRPr lang="en-US" sz="1600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76200" y="6172200"/>
            <a:ext cx="5003800" cy="6096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>
            <a:off x="5181600" y="6443246"/>
            <a:ext cx="8382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019800" y="6172200"/>
            <a:ext cx="3048000" cy="584776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Additional info from </a:t>
            </a:r>
            <a:r>
              <a:rPr lang="en-US" sz="1600" dirty="0" err="1" smtClean="0"/>
              <a:t>subdetectors</a:t>
            </a:r>
            <a:r>
              <a:rPr lang="en-US" sz="1600" dirty="0" smtClean="0"/>
              <a:t> (could be errors)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085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367" t="-11814" r="835" b="1"/>
          <a:stretch/>
        </p:blipFill>
        <p:spPr>
          <a:xfrm>
            <a:off x="0" y="1536700"/>
            <a:ext cx="9067800" cy="5168900"/>
          </a:xfrm>
          <a:ln>
            <a:solidFill>
              <a:srgbClr val="FFD798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RCMS interface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28600" y="533400"/>
            <a:ext cx="86868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0"/>
              <a:buChar char="n"/>
              <a:defRPr sz="28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0"/>
              <a:buChar char="¨"/>
              <a:defRPr sz="24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0"/>
              <a:buChar char="n"/>
              <a:defRPr sz="2000"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0"/>
              <a:buChar char="¨"/>
              <a:defRPr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0"/>
              <a:buChar char="§"/>
              <a:defRPr>
                <a:solidFill>
                  <a:schemeClr val="tx1"/>
                </a:solidFill>
                <a:latin typeface="Calibri"/>
                <a:ea typeface="ＭＳ Ｐゴシック" pitchFamily="-65" charset="-128"/>
                <a:cs typeface="Calibri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-65" charset="2"/>
              <a:buChar char="§"/>
              <a:defRPr>
                <a:solidFill>
                  <a:schemeClr val="tx1"/>
                </a:solidFill>
                <a:latin typeface="+mn-lt"/>
                <a:ea typeface="ＭＳ Ｐゴシック" pitchFamily="-65" charset="-128"/>
              </a:defRPr>
            </a:lvl9pPr>
          </a:lstStyle>
          <a:p>
            <a:pPr marL="0" indent="0">
              <a:buFont typeface="Wingdings" charset="0"/>
              <a:buNone/>
            </a:pPr>
            <a:endParaRPr lang="en-US" sz="2400" dirty="0" smtClean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0" y="2895600"/>
            <a:ext cx="2209800" cy="990600"/>
          </a:xfrm>
          <a:prstGeom prst="roundRect">
            <a:avLst/>
          </a:prstGeom>
          <a:noFill/>
          <a:ln w="9525" cap="flat" cmpd="sng" algn="ctr">
            <a:solidFill>
              <a:srgbClr val="FFD7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rgbClr val="660066"/>
                </a:solidFill>
              </a:ln>
              <a:effectLst/>
              <a:latin typeface="Arial" pitchFamily="-65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286000" y="2895600"/>
            <a:ext cx="1219200" cy="11430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505200" y="2819400"/>
            <a:ext cx="4419600" cy="15240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3200400" y="1905000"/>
            <a:ext cx="0" cy="914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600200" y="990600"/>
            <a:ext cx="2819400" cy="923330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Slow Control (DCS / LHC) information (when available)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6324600" y="1828800"/>
            <a:ext cx="0" cy="914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4724400" y="914400"/>
            <a:ext cx="2819400" cy="923330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(and settings) for Trigger keys, Clock source, TCDS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07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367" t="-11814" r="835" b="1"/>
          <a:stretch/>
        </p:blipFill>
        <p:spPr>
          <a:xfrm>
            <a:off x="0" y="1536700"/>
            <a:ext cx="9067800" cy="5168900"/>
          </a:xfrm>
          <a:ln>
            <a:solidFill>
              <a:srgbClr val="FFD798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Managing the run: start / stop runs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 bwMode="auto">
          <a:xfrm>
            <a:off x="0" y="2895600"/>
            <a:ext cx="2209800" cy="990600"/>
          </a:xfrm>
          <a:prstGeom prst="roundRect">
            <a:avLst/>
          </a:prstGeom>
          <a:noFill/>
          <a:ln w="9525" cap="flat" cmpd="sng" algn="ctr">
            <a:solidFill>
              <a:srgbClr val="FFD7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rgbClr val="660066"/>
                </a:solidFill>
              </a:ln>
              <a:effectLst/>
              <a:latin typeface="Arial" pitchFamily="-65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0" y="2895600"/>
            <a:ext cx="2286000" cy="11430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01600" y="4876800"/>
            <a:ext cx="5003800" cy="4572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01600" y="5334000"/>
            <a:ext cx="5003800" cy="4572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01600" y="5791200"/>
            <a:ext cx="5003800" cy="3048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914400" y="1905000"/>
            <a:ext cx="0" cy="914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0" y="1258669"/>
            <a:ext cx="2667000" cy="646331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Main activity (start / stop / </a:t>
            </a:r>
            <a:r>
              <a:rPr lang="en-US" dirty="0" err="1" smtClean="0"/>
              <a:t>TTCResync</a:t>
            </a:r>
            <a:r>
              <a:rPr lang="en-US" dirty="0" smtClean="0"/>
              <a:t>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5181600" y="5105400"/>
            <a:ext cx="8382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5181600" y="5562600"/>
            <a:ext cx="8382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5181600" y="5943600"/>
            <a:ext cx="8382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019800" y="4648200"/>
            <a:ext cx="3048000" cy="584776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Subdetector status (Running, Configured, Error, </a:t>
            </a:r>
            <a:r>
              <a:rPr lang="en-US" sz="1600" dirty="0" err="1" smtClean="0"/>
              <a:t>etc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6019800" y="5257800"/>
            <a:ext cx="3048000" cy="338554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Subdetector Configuration Keys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6019800" y="5638800"/>
            <a:ext cx="3048000" cy="584776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Subdetector recycle/commander buttons</a:t>
            </a:r>
            <a:endParaRPr lang="en-US" sz="1600" dirty="0"/>
          </a:p>
        </p:txBody>
      </p:sp>
      <p:sp>
        <p:nvSpPr>
          <p:cNvPr id="23" name="Rectangle 22"/>
          <p:cNvSpPr/>
          <p:nvPr/>
        </p:nvSpPr>
        <p:spPr bwMode="auto">
          <a:xfrm>
            <a:off x="76200" y="6172200"/>
            <a:ext cx="5003800" cy="6096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H="1">
            <a:off x="5181600" y="6443246"/>
            <a:ext cx="8382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019800" y="6172200"/>
            <a:ext cx="3048000" cy="584776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Additional info from </a:t>
            </a:r>
            <a:r>
              <a:rPr lang="en-US" sz="1600" dirty="0" err="1" smtClean="0"/>
              <a:t>subdetectors</a:t>
            </a:r>
            <a:r>
              <a:rPr lang="en-US" sz="1600" dirty="0" smtClean="0"/>
              <a:t> (could be errors)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9469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Simplified state diagram for run control</a:t>
            </a:r>
            <a:endParaRPr lang="en-US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1219200"/>
          </a:xfrm>
        </p:spPr>
        <p:txBody>
          <a:bodyPr/>
          <a:lstStyle/>
          <a:p>
            <a:r>
              <a:rPr lang="en-US" sz="1800" dirty="0" smtClean="0"/>
              <a:t>In green are commands, in black are states reached after command is executed</a:t>
            </a:r>
          </a:p>
          <a:p>
            <a:r>
              <a:rPr lang="en-US" sz="1800" dirty="0" smtClean="0"/>
              <a:t>Note that “Error” state can happen during any step </a:t>
            </a:r>
          </a:p>
          <a:p>
            <a:r>
              <a:rPr lang="en-US" sz="1800" dirty="0" smtClean="0"/>
              <a:t>Only valid commands in each state are enabled in the Run Control screen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248400" y="4191000"/>
            <a:ext cx="1447800" cy="457200"/>
            <a:chOff x="1371600" y="3886200"/>
            <a:chExt cx="1447800" cy="457200"/>
          </a:xfrm>
        </p:grpSpPr>
        <p:sp>
          <p:nvSpPr>
            <p:cNvPr id="11" name="Rectangle 10"/>
            <p:cNvSpPr/>
            <p:nvPr/>
          </p:nvSpPr>
          <p:spPr bwMode="auto">
            <a:xfrm>
              <a:off x="1371600" y="3886200"/>
              <a:ext cx="1447800" cy="4572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18579" y="3886200"/>
              <a:ext cx="96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Paused</a:t>
              </a:r>
              <a:endParaRPr lang="en-US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676400" y="3048000"/>
            <a:ext cx="1447800" cy="457200"/>
            <a:chOff x="1371600" y="3886200"/>
            <a:chExt cx="1447800" cy="457200"/>
          </a:xfrm>
        </p:grpSpPr>
        <p:sp>
          <p:nvSpPr>
            <p:cNvPr id="28" name="Rectangle 27"/>
            <p:cNvSpPr/>
            <p:nvPr/>
          </p:nvSpPr>
          <p:spPr bwMode="auto">
            <a:xfrm>
              <a:off x="1371600" y="3886200"/>
              <a:ext cx="1447800" cy="4572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76400" y="3886200"/>
              <a:ext cx="8519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Halted</a:t>
              </a:r>
              <a:endParaRPr lang="en-US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581400" y="4953000"/>
            <a:ext cx="1447800" cy="457200"/>
            <a:chOff x="1371600" y="3886200"/>
            <a:chExt cx="1447800" cy="457200"/>
          </a:xfrm>
        </p:grpSpPr>
        <p:sp>
          <p:nvSpPr>
            <p:cNvPr id="31" name="Rectangle 30"/>
            <p:cNvSpPr/>
            <p:nvPr/>
          </p:nvSpPr>
          <p:spPr bwMode="auto">
            <a:xfrm>
              <a:off x="1371600" y="3886200"/>
              <a:ext cx="1447800" cy="4572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753545" y="388620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Error</a:t>
              </a:r>
              <a:endParaRPr lang="en-US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248400" y="3048000"/>
            <a:ext cx="1447800" cy="457200"/>
            <a:chOff x="1371600" y="3886200"/>
            <a:chExt cx="1447800" cy="457200"/>
          </a:xfrm>
        </p:grpSpPr>
        <p:sp>
          <p:nvSpPr>
            <p:cNvPr id="34" name="Rectangle 33"/>
            <p:cNvSpPr/>
            <p:nvPr/>
          </p:nvSpPr>
          <p:spPr bwMode="auto">
            <a:xfrm>
              <a:off x="1371600" y="3886200"/>
              <a:ext cx="1447800" cy="4572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580089" y="3886200"/>
              <a:ext cx="10445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Running</a:t>
              </a:r>
              <a:endParaRPr lang="en-US" dirty="0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4038600" y="3048000"/>
            <a:ext cx="1447800" cy="457200"/>
            <a:chOff x="1371600" y="3886200"/>
            <a:chExt cx="1447800" cy="457200"/>
          </a:xfrm>
        </p:grpSpPr>
        <p:sp>
          <p:nvSpPr>
            <p:cNvPr id="37" name="Rectangle 36"/>
            <p:cNvSpPr/>
            <p:nvPr/>
          </p:nvSpPr>
          <p:spPr bwMode="auto">
            <a:xfrm>
              <a:off x="1371600" y="3886200"/>
              <a:ext cx="1447800" cy="4572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445400" y="3886200"/>
              <a:ext cx="13139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Configured</a:t>
              </a:r>
              <a:endParaRPr lang="en-US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33400" y="4267200"/>
            <a:ext cx="1447800" cy="457200"/>
            <a:chOff x="1371600" y="3886200"/>
            <a:chExt cx="1447800" cy="457200"/>
          </a:xfrm>
        </p:grpSpPr>
        <p:sp>
          <p:nvSpPr>
            <p:cNvPr id="40" name="Rectangle 39"/>
            <p:cNvSpPr/>
            <p:nvPr/>
          </p:nvSpPr>
          <p:spPr bwMode="auto">
            <a:xfrm>
              <a:off x="1371600" y="3886200"/>
              <a:ext cx="1447800" cy="45720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407193" y="3886200"/>
              <a:ext cx="13903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Faulty/Error</a:t>
              </a:r>
              <a:endParaRPr lang="en-US" dirty="0"/>
            </a:p>
          </p:txBody>
        </p:sp>
      </p:grpSp>
      <p:cxnSp>
        <p:nvCxnSpPr>
          <p:cNvPr id="42" name="Straight Arrow Connector 41"/>
          <p:cNvCxnSpPr/>
          <p:nvPr/>
        </p:nvCxnSpPr>
        <p:spPr bwMode="auto">
          <a:xfrm flipV="1">
            <a:off x="1143000" y="3581400"/>
            <a:ext cx="83820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endCxn id="37" idx="1"/>
          </p:cNvCxnSpPr>
          <p:nvPr/>
        </p:nvCxnSpPr>
        <p:spPr bwMode="auto">
          <a:xfrm>
            <a:off x="3200400" y="3276600"/>
            <a:ext cx="8382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>
            <a:endCxn id="34" idx="1"/>
          </p:cNvCxnSpPr>
          <p:nvPr/>
        </p:nvCxnSpPr>
        <p:spPr bwMode="auto">
          <a:xfrm>
            <a:off x="5486400" y="3276600"/>
            <a:ext cx="762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>
            <a:endCxn id="31" idx="0"/>
          </p:cNvCxnSpPr>
          <p:nvPr/>
        </p:nvCxnSpPr>
        <p:spPr bwMode="auto">
          <a:xfrm flipH="1">
            <a:off x="4305300" y="3581400"/>
            <a:ext cx="647700" cy="1371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7620000" y="3505200"/>
            <a:ext cx="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 flipV="1">
            <a:off x="7467600" y="3581400"/>
            <a:ext cx="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>
            <a:off x="2971800" y="3505200"/>
            <a:ext cx="1066800" cy="1371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/>
          <p:nvPr/>
        </p:nvCxnSpPr>
        <p:spPr bwMode="auto">
          <a:xfrm flipH="1">
            <a:off x="4648200" y="3505200"/>
            <a:ext cx="1752600" cy="1371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 flipH="1">
            <a:off x="5029200" y="4572000"/>
            <a:ext cx="12192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5" name="Straight Arrow Connector 74"/>
          <p:cNvCxnSpPr>
            <a:stCxn id="31" idx="1"/>
          </p:cNvCxnSpPr>
          <p:nvPr/>
        </p:nvCxnSpPr>
        <p:spPr bwMode="auto">
          <a:xfrm flipH="1" flipV="1">
            <a:off x="1752600" y="4800600"/>
            <a:ext cx="1828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" name="TextBox 78"/>
          <p:cNvSpPr txBox="1"/>
          <p:nvPr/>
        </p:nvSpPr>
        <p:spPr>
          <a:xfrm>
            <a:off x="457200" y="3657600"/>
            <a:ext cx="1018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Initialize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005459" y="2667000"/>
            <a:ext cx="118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Configure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088377" y="2209800"/>
            <a:ext cx="1390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</a:t>
            </a:r>
            <a:r>
              <a:rPr lang="en-US" dirty="0" err="1" smtClean="0">
                <a:solidFill>
                  <a:srgbClr val="008000"/>
                </a:solidFill>
              </a:rPr>
              <a:t>Configure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562600" y="3352800"/>
            <a:ext cx="65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Stop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619020" y="3657600"/>
            <a:ext cx="83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Pause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 flipH="1">
            <a:off x="6477000" y="3669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Resume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flipH="1">
            <a:off x="5486400" y="3352800"/>
            <a:ext cx="6858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5562600" y="2819400"/>
            <a:ext cx="67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Start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352800" y="3429000"/>
            <a:ext cx="595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Halt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 bwMode="auto">
          <a:xfrm flipH="1">
            <a:off x="3200400" y="3352800"/>
            <a:ext cx="762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9" name="TextBox 48"/>
          <p:cNvSpPr txBox="1"/>
          <p:nvPr/>
        </p:nvSpPr>
        <p:spPr>
          <a:xfrm>
            <a:off x="2000531" y="5105400"/>
            <a:ext cx="979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Destroy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2" name="Arc 51"/>
          <p:cNvSpPr/>
          <p:nvPr/>
        </p:nvSpPr>
        <p:spPr bwMode="auto">
          <a:xfrm>
            <a:off x="4282440" y="2529840"/>
            <a:ext cx="822960" cy="822960"/>
          </a:xfrm>
          <a:prstGeom prst="arc">
            <a:avLst>
              <a:gd name="adj1" fmla="val 10545093"/>
              <a:gd name="adj2" fmla="val 0"/>
            </a:avLst>
          </a:prstGeom>
          <a:solidFill>
            <a:srgbClr val="FFFFFF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304800" y="5715000"/>
            <a:ext cx="3597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Re-configure = (Halt) + Configure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04800" y="6096000"/>
            <a:ext cx="3237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Re-cycle = Destroy + Initialize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80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2"/>
          <p:cNvSpPr txBox="1"/>
          <p:nvPr/>
        </p:nvSpPr>
        <p:spPr>
          <a:xfrm>
            <a:off x="609600" y="1524000"/>
            <a:ext cx="7924800" cy="446344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85750" indent="-285750" algn="l">
              <a:buSzPct val="45000"/>
              <a:buFont typeface="Wingdings" charset="2"/>
              <a:buChar char="u"/>
            </a:pPr>
            <a:r>
              <a:rPr lang="en-US" b="1" dirty="0">
                <a:latin typeface="Arial"/>
              </a:rPr>
              <a:t>You are the </a:t>
            </a:r>
            <a:r>
              <a:rPr lang="en-US" b="1" dirty="0">
                <a:solidFill>
                  <a:srgbClr val="FF0000"/>
                </a:solidFill>
                <a:latin typeface="Arial"/>
              </a:rPr>
              <a:t>main responsible</a:t>
            </a:r>
            <a:r>
              <a:rPr lang="en-US" b="1" dirty="0">
                <a:latin typeface="Arial"/>
              </a:rPr>
              <a:t> for efficient data taking of CMS</a:t>
            </a:r>
            <a:endParaRPr dirty="0"/>
          </a:p>
          <a:p>
            <a:pPr algn="l">
              <a:buSzPct val="45000"/>
              <a:buFont typeface="StarSymbol"/>
              <a:buChar char=""/>
            </a:pP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b="1" dirty="0">
                <a:solidFill>
                  <a:srgbClr val="FF0000"/>
                </a:solidFill>
                <a:latin typeface="Arial"/>
              </a:rPr>
              <a:t>The CMS  efficiency will depend to a high degree on your abilities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As a consequence you need to </a:t>
            </a:r>
            <a:endParaRPr dirty="0"/>
          </a:p>
          <a:p>
            <a:pPr marL="1200150" lvl="2" indent="-285750" algn="l">
              <a:buSzPct val="45000"/>
              <a:buFont typeface="Wingdings" charset="2"/>
              <a:buChar char="u"/>
            </a:pPr>
            <a:r>
              <a:rPr lang="en-US" dirty="0" smtClean="0">
                <a:solidFill>
                  <a:srgbClr val="008000"/>
                </a:solidFill>
                <a:latin typeface="Arial"/>
              </a:rPr>
              <a:t>Read and learn the necessary procedures</a:t>
            </a:r>
            <a:endParaRPr dirty="0" smtClean="0"/>
          </a:p>
          <a:p>
            <a:pPr marL="1200150" lvl="2" indent="-285750" algn="l">
              <a:buSzPct val="45000"/>
              <a:buFont typeface="Wingdings" charset="2"/>
              <a:buChar char="u"/>
            </a:pPr>
            <a:r>
              <a:rPr lang="en-US" dirty="0" smtClean="0">
                <a:solidFill>
                  <a:srgbClr val="008000"/>
                </a:solidFill>
                <a:latin typeface="Arial"/>
              </a:rPr>
              <a:t>Keep </a:t>
            </a:r>
            <a:r>
              <a:rPr lang="en-US" dirty="0">
                <a:solidFill>
                  <a:srgbClr val="008000"/>
                </a:solidFill>
                <a:latin typeface="Arial"/>
              </a:rPr>
              <a:t>yourself up-to-date</a:t>
            </a:r>
            <a:endParaRPr dirty="0"/>
          </a:p>
          <a:p>
            <a:pPr lvl="3" algn="l">
              <a:buSzPct val="75000"/>
              <a:buFont typeface="StarSymbol"/>
              <a:buChar char=""/>
            </a:pPr>
            <a:r>
              <a:rPr lang="en-US" dirty="0" smtClean="0">
                <a:latin typeface="Arial"/>
              </a:rPr>
              <a:t>The run environment will evolve in time</a:t>
            </a:r>
            <a:endParaRPr dirty="0" smtClean="0"/>
          </a:p>
          <a:p>
            <a:pPr lvl="3" algn="l">
              <a:buSzPct val="75000"/>
              <a:buFont typeface="StarSymbol"/>
              <a:buChar char=""/>
            </a:pPr>
            <a:r>
              <a:rPr lang="en-US" dirty="0" smtClean="0">
                <a:latin typeface="Arial"/>
              </a:rPr>
              <a:t>Procedures </a:t>
            </a:r>
            <a:r>
              <a:rPr lang="en-US" dirty="0">
                <a:latin typeface="Arial"/>
              </a:rPr>
              <a:t>will change</a:t>
            </a:r>
            <a:endParaRPr dirty="0"/>
          </a:p>
          <a:p>
            <a:pPr lvl="3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Monitoring systems will change
</a:t>
            </a:r>
            <a:endParaRPr dirty="0"/>
          </a:p>
          <a:p>
            <a:pPr marL="1200150" lvl="2" indent="-285750" algn="l">
              <a:buSzPct val="45000"/>
              <a:buFont typeface="Wingdings" charset="2"/>
              <a:buChar char="u"/>
            </a:pPr>
            <a:r>
              <a:rPr lang="en-US" dirty="0">
                <a:latin typeface="Arial"/>
              </a:rPr>
              <a:t>This means you have to dedicate some time outside of your shift period to study the online DAQ system and how to operate it</a:t>
            </a:r>
            <a:r>
              <a:rPr lang="en-US" dirty="0" smtClean="0">
                <a:latin typeface="Arial"/>
              </a:rPr>
              <a:t>.</a:t>
            </a:r>
            <a:endParaRPr dirty="0"/>
          </a:p>
          <a:p>
            <a:pPr lvl="2" algn="l">
              <a:buSzPct val="45000"/>
              <a:buFont typeface="StarSymbol"/>
              <a:buChar char=""/>
            </a:pPr>
            <a:endParaRPr dirty="0" smtClean="0"/>
          </a:p>
          <a:p>
            <a:pPr algn="l">
              <a:buSzPct val="45000"/>
              <a:buFont typeface="StarSymbol"/>
              <a:buChar char=""/>
            </a:pPr>
            <a:endParaRPr dirty="0"/>
          </a:p>
        </p:txBody>
      </p:sp>
      <p:sp>
        <p:nvSpPr>
          <p:cNvPr id="88" name="TextShape 3"/>
          <p:cNvSpPr txBox="1"/>
          <p:nvPr/>
        </p:nvSpPr>
        <p:spPr>
          <a:xfrm>
            <a:off x="6521880" y="2750176"/>
            <a:ext cx="55514" cy="306011"/>
          </a:xfrm>
          <a:prstGeom prst="rect">
            <a:avLst/>
          </a:prstGeom>
          <a:noFill/>
          <a:ln>
            <a:noFill/>
          </a:ln>
        </p:spPr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/>
              </a:rPr>
              <a:t>Your responsibilities as a DAQ Shifter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9134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state diagram for run control</a:t>
            </a:r>
            <a:endParaRPr lang="en-US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914400"/>
          </a:xfrm>
        </p:spPr>
        <p:txBody>
          <a:bodyPr/>
          <a:lstStyle/>
          <a:p>
            <a:r>
              <a:rPr lang="en-US" sz="1800" dirty="0" smtClean="0"/>
              <a:t>In green are commands, in black are states reached after command is executed</a:t>
            </a:r>
          </a:p>
          <a:p>
            <a:r>
              <a:rPr lang="en-US" sz="1800" dirty="0" smtClean="0"/>
              <a:t>Note that “Error” state can happen during any step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066800"/>
            <a:ext cx="8534400" cy="5376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73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/ Stopping runs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r>
              <a:rPr lang="en-US" sz="2000" dirty="0" smtClean="0"/>
              <a:t>In general, you will use the buttons in the main activity area</a:t>
            </a:r>
          </a:p>
          <a:p>
            <a:pPr lvl="1"/>
            <a:r>
              <a:rPr lang="en-US" sz="1800" dirty="0" smtClean="0"/>
              <a:t>Here the initialize / configure / start / stop buttons will address all </a:t>
            </a:r>
            <a:r>
              <a:rPr lang="en-US" sz="1800" dirty="0" err="1" smtClean="0"/>
              <a:t>subdetectors</a:t>
            </a:r>
            <a:r>
              <a:rPr lang="en-US" sz="1800" dirty="0" smtClean="0"/>
              <a:t> in the run</a:t>
            </a:r>
          </a:p>
          <a:p>
            <a:pPr lvl="2"/>
            <a:r>
              <a:rPr lang="en-US" sz="1600" dirty="0" smtClean="0"/>
              <a:t>There is an order in which the commands must be sent to </a:t>
            </a:r>
            <a:r>
              <a:rPr lang="en-US" sz="1600" dirty="0" err="1" smtClean="0"/>
              <a:t>subdetectors</a:t>
            </a:r>
            <a:r>
              <a:rPr lang="en-US" sz="1600" dirty="0" smtClean="0"/>
              <a:t>, and the order is built into the L0 function manager</a:t>
            </a:r>
          </a:p>
          <a:p>
            <a:r>
              <a:rPr lang="en-US" sz="2000" dirty="0" smtClean="0"/>
              <a:t>It is possible also to use the “commander” and / or “recycle” buttons below the subdetector </a:t>
            </a:r>
          </a:p>
          <a:p>
            <a:pPr lvl="1"/>
            <a:r>
              <a:rPr lang="en-US" sz="1800" dirty="0" smtClean="0"/>
              <a:t>Sends commands only to one subdetector</a:t>
            </a:r>
            <a:endParaRPr lang="en-US" sz="1800" dirty="0"/>
          </a:p>
          <a:p>
            <a:pPr lvl="1"/>
            <a:r>
              <a:rPr lang="en-US" sz="1800" dirty="0" smtClean="0"/>
              <a:t>If this command requires </a:t>
            </a:r>
            <a:r>
              <a:rPr lang="en-US" sz="1800" dirty="0" smtClean="0"/>
              <a:t>subsequent action </a:t>
            </a:r>
            <a:r>
              <a:rPr lang="en-US" sz="1800" dirty="0" smtClean="0"/>
              <a:t>on another subdetector, then there will be a flashing message next to the subdetector that requires action</a:t>
            </a:r>
          </a:p>
          <a:p>
            <a:pPr lvl="2"/>
            <a:r>
              <a:rPr lang="en-US" sz="1600" dirty="0" smtClean="0"/>
              <a:t>E.g. if you add a subdetector into the run when the TCDS or DAQ (or both) is already configured, a flashing message next to the TCDS / DAQ will tell you to reconfigure it</a:t>
            </a:r>
          </a:p>
          <a:p>
            <a:pPr lvl="1"/>
            <a:r>
              <a:rPr lang="en-US" sz="1800" dirty="0" smtClean="0"/>
              <a:t>Recycle/Reconfigure buttons</a:t>
            </a:r>
          </a:p>
          <a:p>
            <a:pPr lvl="2"/>
            <a:r>
              <a:rPr lang="en-US" sz="1600" dirty="0" smtClean="0"/>
              <a:t>There are two: “red” recycle and “green” reconfigure</a:t>
            </a:r>
          </a:p>
          <a:p>
            <a:pPr lvl="2"/>
            <a:r>
              <a:rPr lang="en-US" sz="1600" dirty="0" smtClean="0"/>
              <a:t>Red recycle destroys the subdetector function manager and restarts it, ending in the “halted” state. You can do this from any state, you </a:t>
            </a:r>
            <a:r>
              <a:rPr lang="en-US" sz="1600" b="1" i="1" dirty="0" smtClean="0">
                <a:solidFill>
                  <a:srgbClr val="FF6600"/>
                </a:solidFill>
              </a:rPr>
              <a:t>must</a:t>
            </a:r>
            <a:r>
              <a:rPr lang="en-US" sz="1600" dirty="0" smtClean="0"/>
              <a:t> do this from the “error” state</a:t>
            </a:r>
          </a:p>
          <a:p>
            <a:pPr lvl="2"/>
            <a:r>
              <a:rPr lang="en-US" sz="1600" dirty="0" smtClean="0"/>
              <a:t>Green reconfigure reconfigures the subdetector only. You can do this either from the “halted” or “configured” state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0995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367" t="-11814" r="835" b="1"/>
          <a:stretch/>
        </p:blipFill>
        <p:spPr>
          <a:xfrm>
            <a:off x="0" y="1536700"/>
            <a:ext cx="9067800" cy="5168900"/>
          </a:xfrm>
          <a:ln>
            <a:solidFill>
              <a:srgbClr val="FFD798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Adding / removing </a:t>
            </a:r>
            <a:r>
              <a:rPr lang="en-US" sz="2800" dirty="0" smtClean="0"/>
              <a:t>subsystems </a:t>
            </a:r>
            <a:r>
              <a:rPr lang="en-US" sz="2800" dirty="0"/>
              <a:t>and/or FEDs</a:t>
            </a:r>
          </a:p>
        </p:txBody>
      </p:sp>
      <p:sp>
        <p:nvSpPr>
          <p:cNvPr id="3" name="Rounded Rectangle 2"/>
          <p:cNvSpPr/>
          <p:nvPr/>
        </p:nvSpPr>
        <p:spPr bwMode="auto">
          <a:xfrm>
            <a:off x="0" y="2895600"/>
            <a:ext cx="2209800" cy="990600"/>
          </a:xfrm>
          <a:prstGeom prst="roundRect">
            <a:avLst/>
          </a:prstGeom>
          <a:noFill/>
          <a:ln w="9525" cap="flat" cmpd="sng" algn="ctr">
            <a:solidFill>
              <a:srgbClr val="FFD79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rgbClr val="660066"/>
                </a:solidFill>
              </a:ln>
              <a:effectLst/>
              <a:latin typeface="Arial" pitchFamily="-65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209800" y="2514600"/>
            <a:ext cx="762000" cy="3048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01600" y="5791200"/>
            <a:ext cx="5003800" cy="304800"/>
          </a:xfrm>
          <a:prstGeom prst="rect">
            <a:avLst/>
          </a:prstGeom>
          <a:noFill/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 w="76200" cmpd="sng">
                <a:solidFill>
                  <a:schemeClr val="tx1"/>
                </a:solidFill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2590800" y="1600200"/>
            <a:ext cx="0" cy="914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1524000" y="1219200"/>
            <a:ext cx="2667000" cy="369332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FED &amp; TTS button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5181600" y="5943600"/>
            <a:ext cx="838200" cy="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1331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6019800" y="5638800"/>
            <a:ext cx="3048000" cy="584776"/>
          </a:xfrm>
          <a:prstGeom prst="rect">
            <a:avLst/>
          </a:prstGeom>
          <a:noFill/>
          <a:ln w="38100" cmpd="sng">
            <a:solidFill>
              <a:srgbClr val="1331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Subdetector recycle/commander buttons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4419600" y="914400"/>
            <a:ext cx="441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To add / remove FEDs or subsystems, click on the FED &amp; TTS button</a:t>
            </a:r>
          </a:p>
          <a:p>
            <a:pPr algn="l"/>
            <a:r>
              <a:rPr lang="en-US" dirty="0" smtClean="0"/>
              <a:t>The window on the next slide will pop up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62000" y="6172200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smtClean="0"/>
              <a:t>To remove an entire subsystem, you can also choose the “Destroy and Out” command from the commander pull down menu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29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Adding / removing subsystems and/or FEDs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410200"/>
          </a:xfrm>
        </p:spPr>
        <p:txBody>
          <a:bodyPr/>
          <a:lstStyle/>
          <a:p>
            <a:r>
              <a:rPr lang="en-US" dirty="0" smtClean="0"/>
              <a:t>Following is pictures / more in depth information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37846"/>
            <a:ext cx="9144000" cy="576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563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Adding / removing subsystems and/or FEDs</a:t>
            </a:r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371600"/>
            <a:ext cx="5127966" cy="2438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ounded Rectangle 7"/>
          <p:cNvSpPr/>
          <p:nvPr/>
        </p:nvSpPr>
        <p:spPr bwMode="auto">
          <a:xfrm>
            <a:off x="3886200" y="2057400"/>
            <a:ext cx="2667000" cy="17526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066800" y="1371600"/>
            <a:ext cx="2743200" cy="2895600"/>
          </a:xfrm>
          <a:prstGeom prst="rect">
            <a:avLst/>
          </a:prstGeom>
          <a:solidFill>
            <a:schemeClr val="bg1">
              <a:alpha val="3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219200" y="1524000"/>
            <a:ext cx="2667000" cy="2895600"/>
          </a:xfrm>
          <a:prstGeom prst="rect">
            <a:avLst/>
          </a:prstGeom>
          <a:solidFill>
            <a:schemeClr val="bg1">
              <a:alpha val="3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133600" y="838200"/>
            <a:ext cx="5105400" cy="1143000"/>
          </a:xfrm>
          <a:prstGeom prst="rect">
            <a:avLst/>
          </a:prstGeom>
          <a:solidFill>
            <a:schemeClr val="bg1">
              <a:alpha val="3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2" name="Rectangular Callout 11"/>
          <p:cNvSpPr/>
          <p:nvPr/>
        </p:nvSpPr>
        <p:spPr bwMode="auto">
          <a:xfrm>
            <a:off x="5715000" y="3886200"/>
            <a:ext cx="2438400" cy="1371600"/>
          </a:xfrm>
          <a:prstGeom prst="wedgeRectCallout">
            <a:avLst>
              <a:gd name="adj1" fmla="val -85788"/>
              <a:gd name="adj2" fmla="val -76659"/>
            </a:avLst>
          </a:prstGeom>
          <a:solidFill>
            <a:srgbClr val="FFFAA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FED groups help to 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differentiate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 between </a:t>
            </a:r>
            <a:b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</a:b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subsystems within </a:t>
            </a:r>
            <a:b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</a:b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a partition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22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Sub-Systems Control Panel</a:t>
            </a:r>
          </a:p>
        </p:txBody>
      </p:sp>
      <p:sp>
        <p:nvSpPr>
          <p:cNvPr id="19458" name="Content Placeholder 2"/>
          <p:cNvSpPr txBox="1">
            <a:spLocks/>
          </p:cNvSpPr>
          <p:nvPr/>
        </p:nvSpPr>
        <p:spPr bwMode="auto">
          <a:xfrm>
            <a:off x="228601" y="1143000"/>
            <a:ext cx="44196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9725" indent="-339725" eaLnBrk="0" hangingPunct="0"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39775" indent="-282575" eaLnBrk="0" hangingPunct="0"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96975" indent="-282575" eaLnBrk="0" hangingPunct="0"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</a:pPr>
            <a:r>
              <a:rPr lang="en-US" sz="1800" b="0" dirty="0">
                <a:solidFill>
                  <a:srgbClr val="0070C0"/>
                </a:solidFill>
              </a:rPr>
              <a:t>The Sub-Systems panel contains:</a:t>
            </a:r>
          </a:p>
          <a:p>
            <a:pPr lvl="1" algn="l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>
                <a:solidFill>
                  <a:srgbClr val="000000"/>
                </a:solidFill>
              </a:rPr>
              <a:t>All the subsystems included in the Global Run </a:t>
            </a:r>
          </a:p>
          <a:p>
            <a:pPr lvl="1" algn="l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>
                <a:solidFill>
                  <a:srgbClr val="000000"/>
                </a:solidFill>
              </a:rPr>
              <a:t>State of each subsystem</a:t>
            </a:r>
          </a:p>
          <a:p>
            <a:pPr lvl="1" algn="l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 smtClean="0">
                <a:solidFill>
                  <a:srgbClr val="000000"/>
                </a:solidFill>
              </a:rPr>
              <a:t>Applied Run </a:t>
            </a:r>
            <a:r>
              <a:rPr lang="en-US" sz="1600" b="0" i="1" dirty="0">
                <a:solidFill>
                  <a:srgbClr val="000000"/>
                </a:solidFill>
              </a:rPr>
              <a:t>Key for each subsystem</a:t>
            </a:r>
          </a:p>
          <a:p>
            <a:pPr lvl="1" algn="l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 smtClean="0">
                <a:solidFill>
                  <a:srgbClr val="000000"/>
                </a:solidFill>
              </a:rPr>
              <a:t>Run Key selector</a:t>
            </a:r>
          </a:p>
          <a:p>
            <a:pPr lvl="1" algn="l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 smtClean="0">
                <a:solidFill>
                  <a:srgbClr val="000000"/>
                </a:solidFill>
              </a:rPr>
              <a:t>Commander </a:t>
            </a:r>
            <a:r>
              <a:rPr lang="en-US" sz="1600" b="0" i="1" dirty="0">
                <a:solidFill>
                  <a:srgbClr val="000000"/>
                </a:solidFill>
              </a:rPr>
              <a:t>for each subsystem:</a:t>
            </a:r>
          </a:p>
          <a:p>
            <a:pPr lvl="2" algn="l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>
                <a:solidFill>
                  <a:srgbClr val="000000"/>
                </a:solidFill>
              </a:rPr>
              <a:t>The pull down menu allows to send command directly to the subsystem </a:t>
            </a:r>
          </a:p>
          <a:p>
            <a:pPr lvl="2" algn="l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>
                <a:solidFill>
                  <a:srgbClr val="000000"/>
                </a:solidFill>
              </a:rPr>
              <a:t>Red re-cycle button allows to destroy the subsystem software and bring it to halted state.</a:t>
            </a:r>
          </a:p>
          <a:p>
            <a:pPr lvl="2" algn="l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>
                <a:solidFill>
                  <a:srgbClr val="000000"/>
                </a:solidFill>
              </a:rPr>
              <a:t>Green re-cycle button allows to </a:t>
            </a:r>
            <a:r>
              <a:rPr lang="en-US" sz="1600" b="0" i="1" dirty="0" smtClean="0">
                <a:solidFill>
                  <a:srgbClr val="000000"/>
                </a:solidFill>
              </a:rPr>
              <a:t>(re-)configure </a:t>
            </a:r>
            <a:r>
              <a:rPr lang="en-US" sz="1600" b="0" i="1" dirty="0">
                <a:solidFill>
                  <a:srgbClr val="000000"/>
                </a:solidFill>
              </a:rPr>
              <a:t>the subsystem software.</a:t>
            </a:r>
          </a:p>
        </p:txBody>
      </p:sp>
      <p:sp>
        <p:nvSpPr>
          <p:cNvPr id="7" name="Rectangular Callout 6"/>
          <p:cNvSpPr/>
          <p:nvPr/>
        </p:nvSpPr>
        <p:spPr bwMode="auto">
          <a:xfrm>
            <a:off x="5715000" y="2438400"/>
            <a:ext cx="838200" cy="609600"/>
          </a:xfrm>
          <a:prstGeom prst="wedgeRectCallout">
            <a:avLst>
              <a:gd name="adj1" fmla="val 204135"/>
              <a:gd name="adj2" fmla="val 67942"/>
            </a:avLst>
          </a:prstGeom>
          <a:solidFill>
            <a:schemeClr val="bg1">
              <a:lumMod val="75000"/>
              <a:alpha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371600"/>
            <a:ext cx="44958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63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FM L0 built-in cross-checks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-228600" y="1447800"/>
            <a:ext cx="4648200" cy="4038600"/>
          </a:xfrm>
        </p:spPr>
        <p:txBody>
          <a:bodyPr/>
          <a:lstStyle/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3366FF"/>
                </a:solidFill>
                <a:latin typeface="Calibri" charset="0"/>
                <a:ea typeface="ＭＳ Ｐゴシック" charset="0"/>
                <a:cs typeface="ＭＳ Ｐゴシック" charset="0"/>
              </a:rPr>
              <a:t>Indicate sub-systems to re-configure if :</a:t>
            </a:r>
          </a:p>
          <a:p>
            <a:pPr lvl="2"/>
            <a:r>
              <a:rPr lang="en-US" sz="1800" dirty="0">
                <a:solidFill>
                  <a:srgbClr val="3366FF"/>
                </a:solidFill>
                <a:latin typeface="Calibri" charset="0"/>
                <a:ea typeface="ＭＳ Ｐゴシック" charset="0"/>
                <a:cs typeface="ＭＳ Ｐゴシック" charset="0"/>
              </a:rPr>
              <a:t>A parameter is changed in the GUI</a:t>
            </a:r>
          </a:p>
          <a:p>
            <a:pPr lvl="2"/>
            <a:r>
              <a:rPr lang="en-US" sz="1800" dirty="0">
                <a:solidFill>
                  <a:srgbClr val="3366FF"/>
                </a:solidFill>
                <a:latin typeface="Calibri" charset="0"/>
                <a:ea typeface="ＭＳ Ｐゴシック" charset="0"/>
                <a:cs typeface="ＭＳ Ｐゴシック" charset="0"/>
              </a:rPr>
              <a:t>A sub-system / FED is added/removed</a:t>
            </a:r>
          </a:p>
          <a:p>
            <a:pPr lvl="2"/>
            <a:r>
              <a:rPr lang="en-US" sz="1800" dirty="0">
                <a:solidFill>
                  <a:srgbClr val="3366FF"/>
                </a:solidFill>
                <a:latin typeface="Calibri" charset="0"/>
                <a:ea typeface="ＭＳ Ｐゴシック" charset="0"/>
                <a:cs typeface="ＭＳ Ｐゴシック" charset="0"/>
              </a:rPr>
              <a:t>External parameters change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3366FF"/>
                </a:solidFill>
                <a:latin typeface="Calibri" charset="0"/>
                <a:ea typeface="ＭＳ Ｐゴシック" charset="0"/>
                <a:cs typeface="ＭＳ Ｐゴシック" charset="0"/>
              </a:rPr>
              <a:t>Enforce correct order of re-configuration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rgbClr val="3366FF"/>
                </a:solidFill>
                <a:latin typeface="Calibri" charset="0"/>
                <a:ea typeface="ＭＳ Ｐゴシック" charset="0"/>
                <a:cs typeface="ＭＳ Ｐゴシック" charset="0"/>
              </a:rPr>
              <a:t>Enforce procedure to follow if LHC clock stability changes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1524000"/>
            <a:ext cx="4699000" cy="314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44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Access Control</a:t>
            </a: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4419600" cy="2743200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z="1600" dirty="0" smtClean="0">
                <a:latin typeface="Arial" charset="0"/>
                <a:cs typeface="Arial" charset="0"/>
              </a:rPr>
              <a:t>Subsystems are created </a:t>
            </a:r>
            <a:r>
              <a:rPr lang="en-US" sz="1600" dirty="0">
                <a:latin typeface="Arial" charset="0"/>
                <a:cs typeface="Arial" charset="0"/>
              </a:rPr>
              <a:t>by the Level-0 </a:t>
            </a:r>
            <a:r>
              <a:rPr lang="en-US" sz="1600" dirty="0" smtClean="0">
                <a:latin typeface="Arial" charset="0"/>
                <a:cs typeface="Arial" charset="0"/>
              </a:rPr>
              <a:t>in a </a:t>
            </a:r>
            <a:r>
              <a:rPr lang="en-US" sz="1600" dirty="0">
                <a:latin typeface="Arial" charset="0"/>
                <a:cs typeface="Arial" charset="0"/>
              </a:rPr>
              <a:t>locked state and the subsystem RCMS GUIs may be attached for read access but may not command the subsystem or set parameters.</a:t>
            </a:r>
          </a:p>
          <a:p>
            <a:pPr marL="0" indent="0">
              <a:buFont typeface="Arial" charset="0"/>
              <a:buNone/>
            </a:pPr>
            <a:endParaRPr lang="en-US" sz="1600" dirty="0">
              <a:latin typeface="Arial" charset="0"/>
              <a:cs typeface="Arial" charset="0"/>
            </a:endParaRPr>
          </a:p>
          <a:p>
            <a:pPr marL="0" indent="0">
              <a:buFont typeface="Arial" charset="0"/>
              <a:buNone/>
            </a:pPr>
            <a:r>
              <a:rPr lang="en-US" sz="1600" dirty="0">
                <a:latin typeface="Arial" charset="0"/>
                <a:cs typeface="Arial" charset="0"/>
              </a:rPr>
              <a:t>If a subsystem-expert needs to access the sub-system through their RCMS GUI, you may unlock the subsystem by clicking on the lock icon. You should lock the subsystem again after the intervention is finished.</a:t>
            </a:r>
          </a:p>
          <a:p>
            <a:pPr marL="0" indent="0">
              <a:buFont typeface="Arial" charset="0"/>
              <a:buNone/>
            </a:pPr>
            <a:endParaRPr lang="en-US" sz="1600" dirty="0">
              <a:latin typeface="Arial" charset="0"/>
            </a:endParaRPr>
          </a:p>
        </p:txBody>
      </p:sp>
      <p:pic>
        <p:nvPicPr>
          <p:cNvPr id="22531" name="Picture 3" descr="no_acce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419600"/>
            <a:ext cx="533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5" descr="lock_clos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7" descr="lock_ope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90800"/>
            <a:ext cx="635000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838200" y="4267200"/>
            <a:ext cx="78486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 b="0">
                <a:solidFill>
                  <a:schemeClr val="tx1"/>
                </a:solidFill>
              </a:rPr>
              <a:t>If a subsystem was created by a GUI or by a different Level-0, the central Level-0 may not be able to command this subsystem. In order to control the subsystem from the central Level-0, the subsystem must be destroyed from where it was created.</a:t>
            </a:r>
          </a:p>
          <a:p>
            <a:endParaRPr lang="en-US" sz="1600" b="0">
              <a:solidFill>
                <a:schemeClr val="tx1"/>
              </a:solidFill>
            </a:endParaRPr>
          </a:p>
          <a:p>
            <a:r>
              <a:rPr lang="en-US" sz="1600" b="0">
                <a:solidFill>
                  <a:srgbClr val="0000FF"/>
                </a:solidFill>
              </a:rPr>
              <a:t>Destroy Backdoor (this applies for any Function Manager, whether it belongs to a subsystem or it is the Level-0 itself): If things went wrong and you cannot destroy a Function Manager in any regular way.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600" y="1219200"/>
            <a:ext cx="346710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24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09800"/>
            <a:ext cx="7696200" cy="2705607"/>
          </a:xfrm>
          <a:prstGeom prst="rect">
            <a:avLst/>
          </a:prstGeom>
        </p:spPr>
      </p:pic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Calibri" charset="0"/>
              </a:rPr>
              <a:t>Run and Trigger mode selection</a:t>
            </a:r>
            <a:endParaRPr lang="en-US" sz="3200" dirty="0">
              <a:latin typeface="Arial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4648200" y="2407023"/>
            <a:ext cx="1143000" cy="3810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91732" y="1295400"/>
            <a:ext cx="4874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Select CMS </a:t>
            </a:r>
            <a:r>
              <a:rPr lang="en-US" b="1" dirty="0">
                <a:solidFill>
                  <a:srgbClr val="FF0000"/>
                </a:solidFill>
              </a:rPr>
              <a:t>R</a:t>
            </a:r>
            <a:r>
              <a:rPr lang="en-US" b="1" dirty="0" smtClean="0">
                <a:solidFill>
                  <a:srgbClr val="FF0000"/>
                </a:solidFill>
              </a:rPr>
              <a:t>un </a:t>
            </a:r>
            <a:r>
              <a:rPr lang="en-US" b="1" dirty="0">
                <a:solidFill>
                  <a:srgbClr val="FF0000"/>
                </a:solidFill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ode other than MANUAL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 flipH="1">
            <a:off x="5257800" y="1676400"/>
            <a:ext cx="533400" cy="685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ounded Rectangle 11"/>
          <p:cNvSpPr/>
          <p:nvPr/>
        </p:nvSpPr>
        <p:spPr bwMode="auto">
          <a:xfrm>
            <a:off x="4648200" y="2819400"/>
            <a:ext cx="1752600" cy="2133600"/>
          </a:xfrm>
          <a:prstGeom prst="roundRect">
            <a:avLst/>
          </a:prstGeom>
          <a:noFill/>
          <a:ln w="38100" cap="flat" cmpd="sng" algn="ctr">
            <a:solidFill>
              <a:schemeClr val="bg2">
                <a:lumMod val="60000"/>
                <a:lumOff val="40000"/>
                <a:alpha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0549" y="5791200"/>
            <a:ext cx="4763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60000"/>
                    <a:lumOff val="40000"/>
                    <a:alpha val="27000"/>
                  </a:schemeClr>
                </a:solidFill>
              </a:rPr>
              <a:t>All keys defined by CMS Run Mode</a:t>
            </a:r>
          </a:p>
          <a:p>
            <a:r>
              <a:rPr lang="en-US" b="1" dirty="0" smtClean="0">
                <a:solidFill>
                  <a:schemeClr val="bg2">
                    <a:lumMod val="60000"/>
                    <a:lumOff val="40000"/>
                    <a:alpha val="27000"/>
                  </a:schemeClr>
                </a:solidFill>
              </a:rPr>
              <a:t>including (some) sub-system RUN KEYs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43800" y="3276600"/>
            <a:ext cx="16132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 smtClean="0"/>
              <a:t>Tick to auto-select</a:t>
            </a:r>
            <a:br>
              <a:rPr lang="en-US" sz="1200" dirty="0" smtClean="0"/>
            </a:br>
            <a:r>
              <a:rPr lang="en-US" sz="1200" dirty="0" smtClean="0"/>
              <a:t>CMS Run Mode </a:t>
            </a:r>
          </a:p>
          <a:p>
            <a:pPr algn="l"/>
            <a:r>
              <a:rPr lang="en-US" sz="1200" dirty="0" smtClean="0"/>
              <a:t>Based on LHC mode</a:t>
            </a:r>
            <a:br>
              <a:rPr lang="en-US" sz="1200" dirty="0" smtClean="0"/>
            </a:br>
            <a:r>
              <a:rPr lang="en-US" sz="1200" dirty="0" smtClean="0"/>
              <a:t>(Only available if </a:t>
            </a:r>
            <a:br>
              <a:rPr lang="en-US" sz="1200" dirty="0" smtClean="0"/>
            </a:br>
            <a:r>
              <a:rPr lang="en-US" sz="1200" dirty="0" smtClean="0"/>
              <a:t>connection to DCS </a:t>
            </a:r>
            <a:br>
              <a:rPr lang="en-US" sz="1200" dirty="0" smtClean="0"/>
            </a:br>
            <a:r>
              <a:rPr lang="en-US" sz="1200" dirty="0" smtClean="0"/>
              <a:t>is working) 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7772400" y="2743200"/>
            <a:ext cx="152400" cy="609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3321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09800"/>
            <a:ext cx="7416801" cy="2743200"/>
          </a:xfrm>
          <a:prstGeom prst="rect">
            <a:avLst/>
          </a:prstGeom>
        </p:spPr>
      </p:pic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Calibri" charset="0"/>
              </a:rPr>
              <a:t>You may sometimes need: Manual RUN MODE</a:t>
            </a:r>
            <a:endParaRPr lang="en-US" sz="3200" dirty="0">
              <a:latin typeface="Arial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4648200" y="2514600"/>
            <a:ext cx="609600" cy="228600"/>
          </a:xfrm>
          <a:prstGeom prst="roundRect">
            <a:avLst/>
          </a:prstGeom>
          <a:noFill/>
          <a:ln w="38100" cap="flat" cmpd="sng" algn="ctr">
            <a:solidFill>
              <a:srgbClr val="FF0000">
                <a:alpha val="29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0393" y="1066800"/>
            <a:ext cx="3938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>
                    <a:alpha val="23000"/>
                  </a:srgbClr>
                </a:solidFill>
              </a:rPr>
              <a:t>Select CMS </a:t>
            </a:r>
            <a:r>
              <a:rPr lang="en-US" b="1" dirty="0">
                <a:solidFill>
                  <a:srgbClr val="FF0000">
                    <a:alpha val="23000"/>
                  </a:srgbClr>
                </a:solidFill>
              </a:rPr>
              <a:t>R</a:t>
            </a:r>
            <a:r>
              <a:rPr lang="en-US" b="1" dirty="0" smtClean="0">
                <a:solidFill>
                  <a:srgbClr val="FF0000">
                    <a:alpha val="23000"/>
                  </a:srgbClr>
                </a:solidFill>
              </a:rPr>
              <a:t>un </a:t>
            </a:r>
            <a:r>
              <a:rPr lang="en-US" b="1" dirty="0">
                <a:solidFill>
                  <a:srgbClr val="FF0000">
                    <a:alpha val="23000"/>
                  </a:srgbClr>
                </a:solidFill>
              </a:rPr>
              <a:t>M</a:t>
            </a:r>
            <a:r>
              <a:rPr lang="en-US" b="1" dirty="0" smtClean="0">
                <a:solidFill>
                  <a:srgbClr val="FF0000">
                    <a:alpha val="23000"/>
                  </a:srgbClr>
                </a:solidFill>
              </a:rPr>
              <a:t>ode is MANUAL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495800" y="1447800"/>
            <a:ext cx="304800" cy="914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>
                <a:alpha val="29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ounded Rectangle 11"/>
          <p:cNvSpPr/>
          <p:nvPr/>
        </p:nvSpPr>
        <p:spPr bwMode="auto">
          <a:xfrm>
            <a:off x="4648200" y="3124200"/>
            <a:ext cx="1219200" cy="1143000"/>
          </a:xfrm>
          <a:prstGeom prst="roundRect">
            <a:avLst/>
          </a:prstGeom>
          <a:noFill/>
          <a:ln w="38100" cap="flat" cmpd="sng" algn="ctr">
            <a:solidFill>
              <a:schemeClr val="bg2">
                <a:lumMod val="60000"/>
                <a:lumOff val="40000"/>
                <a:alpha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43600" y="3200400"/>
            <a:ext cx="228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bg2">
                    <a:lumMod val="60000"/>
                    <a:lumOff val="40000"/>
                    <a:alpha val="27000"/>
                  </a:schemeClr>
                </a:solidFill>
              </a:rPr>
              <a:t>L1  and  HLT keys defined by</a:t>
            </a:r>
            <a:br>
              <a:rPr lang="en-US" b="1" dirty="0" smtClean="0">
                <a:solidFill>
                  <a:schemeClr val="bg2">
                    <a:lumMod val="60000"/>
                    <a:lumOff val="40000"/>
                    <a:alpha val="27000"/>
                  </a:schemeClr>
                </a:solidFill>
              </a:rPr>
            </a:br>
            <a:r>
              <a:rPr lang="en-US" b="1" dirty="0" smtClean="0">
                <a:solidFill>
                  <a:schemeClr val="bg2">
                    <a:lumMod val="60000"/>
                    <a:lumOff val="40000"/>
                    <a:alpha val="27000"/>
                  </a:schemeClr>
                </a:solidFill>
              </a:rPr>
              <a:t>L1/HLT mode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43092" y="167640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Select L1/HLT Mode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 flipH="1">
            <a:off x="5943600" y="1981200"/>
            <a:ext cx="457200" cy="76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ounded Rectangle 17"/>
          <p:cNvSpPr/>
          <p:nvPr/>
        </p:nvSpPr>
        <p:spPr bwMode="auto">
          <a:xfrm>
            <a:off x="4648200" y="2743200"/>
            <a:ext cx="1447800" cy="3048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4648200" y="4343400"/>
            <a:ext cx="685800" cy="2286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4648200" y="4648200"/>
            <a:ext cx="838200" cy="2286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13043" y="4114800"/>
            <a:ext cx="234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Select clock source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34173" y="5486400"/>
            <a:ext cx="3802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( Select primary/secondary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TCDS system – not yet available)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04800" y="6248400"/>
            <a:ext cx="740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Attention: You also need to select sub-system run keys manually</a:t>
            </a:r>
          </a:p>
        </p:txBody>
      </p:sp>
      <p:cxnSp>
        <p:nvCxnSpPr>
          <p:cNvPr id="26" name="Straight Connector 25"/>
          <p:cNvCxnSpPr>
            <a:stCxn id="23" idx="1"/>
          </p:cNvCxnSpPr>
          <p:nvPr/>
        </p:nvCxnSpPr>
        <p:spPr bwMode="auto">
          <a:xfrm flipH="1">
            <a:off x="5410200" y="4299466"/>
            <a:ext cx="1002843" cy="196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H="1" flipV="1">
            <a:off x="5334000" y="4953000"/>
            <a:ext cx="381001" cy="6096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88407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2"/>
          <p:cNvSpPr txBox="1"/>
          <p:nvPr/>
        </p:nvSpPr>
        <p:spPr>
          <a:xfrm>
            <a:off x="533400" y="1295400"/>
            <a:ext cx="7453531" cy="487820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85750" indent="-285750" algn="l">
              <a:lnSpc>
                <a:spcPct val="120000"/>
              </a:lnSpc>
              <a:buSzPct val="45000"/>
              <a:buFont typeface="Wingdings" charset="2"/>
              <a:buChar char="u"/>
            </a:pPr>
            <a:r>
              <a:rPr lang="en-US" b="1" dirty="0">
                <a:latin typeface="Arial"/>
              </a:rPr>
              <a:t>During your shift you have to communicate continuously with the shift leader and other </a:t>
            </a:r>
            <a:r>
              <a:rPr lang="en-US" b="1" dirty="0" smtClean="0">
                <a:latin typeface="Arial"/>
              </a:rPr>
              <a:t>shifters/DOCs </a:t>
            </a:r>
            <a:r>
              <a:rPr lang="en-US" b="1" dirty="0">
                <a:latin typeface="Arial"/>
              </a:rPr>
              <a:t>in order to keep running </a:t>
            </a:r>
            <a:r>
              <a:rPr lang="en-US" b="1" dirty="0" smtClean="0">
                <a:latin typeface="Arial"/>
              </a:rPr>
              <a:t>efficiently</a:t>
            </a:r>
          </a:p>
          <a:p>
            <a:pPr marL="285750" indent="-285750" algn="l">
              <a:lnSpc>
                <a:spcPct val="120000"/>
              </a:lnSpc>
              <a:buSzPct val="45000"/>
              <a:buFont typeface="Wingdings" charset="2"/>
              <a:buChar char="u"/>
            </a:pPr>
            <a:endParaRPr dirty="0"/>
          </a:p>
          <a:p>
            <a:pPr lvl="1" algn="l">
              <a:lnSpc>
                <a:spcPct val="120000"/>
              </a:lnSpc>
              <a:buSzPct val="75000"/>
              <a:buFont typeface="StarSymbol"/>
              <a:buChar char=""/>
            </a:pPr>
            <a:r>
              <a:rPr lang="en-US" sz="1400" dirty="0">
                <a:latin typeface="Arial"/>
              </a:rPr>
              <a:t>You are needed since the job CANNOT be done by a computer program or a robot ! </a:t>
            </a:r>
            <a:endParaRPr lang="en-US" sz="1400" dirty="0" smtClean="0">
              <a:latin typeface="Arial"/>
            </a:endParaRPr>
          </a:p>
          <a:p>
            <a:pPr lvl="1" algn="l">
              <a:lnSpc>
                <a:spcPct val="120000"/>
              </a:lnSpc>
              <a:buSzPct val="75000"/>
              <a:buFont typeface="StarSymbol"/>
              <a:buChar char=""/>
            </a:pPr>
            <a:endParaRPr dirty="0"/>
          </a:p>
          <a:p>
            <a:pPr lvl="1" algn="l">
              <a:lnSpc>
                <a:spcPct val="120000"/>
              </a:lnSpc>
              <a:buSzPct val="75000"/>
              <a:buFont typeface="StarSymbol"/>
              <a:buChar char=""/>
            </a:pPr>
            <a:r>
              <a:rPr lang="en-US" sz="1400" dirty="0">
                <a:latin typeface="Arial"/>
              </a:rPr>
              <a:t>Since you are the key person which starts and stops the run, you also should be the key person to overcome or work around problems</a:t>
            </a:r>
            <a:r>
              <a:rPr lang="en-US" sz="1400" dirty="0" smtClean="0">
                <a:latin typeface="Arial"/>
              </a:rPr>
              <a:t>. This </a:t>
            </a:r>
            <a:r>
              <a:rPr lang="en-US" sz="1400" dirty="0">
                <a:latin typeface="Arial"/>
              </a:rPr>
              <a:t>means:</a:t>
            </a:r>
            <a:endParaRPr dirty="0"/>
          </a:p>
          <a:p>
            <a:pPr marL="1200150" lvl="2" indent="-285750" algn="l">
              <a:lnSpc>
                <a:spcPct val="120000"/>
              </a:lnSpc>
              <a:buSzPct val="45000"/>
              <a:buFont typeface="Wingdings" charset="2"/>
              <a:buChar char="u"/>
            </a:pPr>
            <a:r>
              <a:rPr lang="en-US" sz="1400" dirty="0">
                <a:latin typeface="Arial"/>
              </a:rPr>
              <a:t>You should be able to localize where the problem is</a:t>
            </a:r>
            <a:endParaRPr dirty="0"/>
          </a:p>
          <a:p>
            <a:pPr lvl="3" algn="l">
              <a:lnSpc>
                <a:spcPct val="120000"/>
              </a:lnSpc>
              <a:buSzPct val="75000"/>
              <a:buFont typeface="StarSymbol"/>
              <a:buChar char=""/>
            </a:pPr>
            <a:r>
              <a:rPr lang="en-US" sz="1400" dirty="0">
                <a:latin typeface="Arial"/>
              </a:rPr>
              <a:t>In the central DAQ, or in a subsystem, or in the computing infrastructure</a:t>
            </a:r>
            <a:endParaRPr dirty="0"/>
          </a:p>
          <a:p>
            <a:pPr marL="1200150" lvl="2" indent="-285750" algn="l">
              <a:lnSpc>
                <a:spcPct val="120000"/>
              </a:lnSpc>
              <a:buSzPct val="45000"/>
              <a:buFont typeface="Wingdings" charset="2"/>
              <a:buChar char="u"/>
            </a:pPr>
            <a:r>
              <a:rPr lang="en-US" sz="1400" dirty="0">
                <a:latin typeface="Arial"/>
              </a:rPr>
              <a:t>You must communicate efficiently to the relevant experts and the shift leader in the </a:t>
            </a:r>
            <a:r>
              <a:rPr lang="en-US" sz="1400" dirty="0" smtClean="0">
                <a:latin typeface="Arial"/>
              </a:rPr>
              <a:t>control </a:t>
            </a:r>
            <a:r>
              <a:rPr lang="en-US" sz="1400" dirty="0">
                <a:latin typeface="Arial"/>
              </a:rPr>
              <a:t>room</a:t>
            </a:r>
            <a:endParaRPr dirty="0"/>
          </a:p>
          <a:p>
            <a:pPr marL="1200150" lvl="2" indent="-285750" algn="l">
              <a:lnSpc>
                <a:spcPct val="120000"/>
              </a:lnSpc>
              <a:buSzPct val="45000"/>
              <a:buFont typeface="Wingdings" charset="2"/>
              <a:buChar char="u"/>
            </a:pPr>
            <a:r>
              <a:rPr lang="en-US" sz="1400" dirty="0">
                <a:latin typeface="Arial"/>
              </a:rPr>
              <a:t>You are involved in suggesting </a:t>
            </a:r>
            <a:r>
              <a:rPr lang="en-US" sz="1400" dirty="0" smtClean="0">
                <a:latin typeface="Arial"/>
              </a:rPr>
              <a:t>workarounds </a:t>
            </a:r>
            <a:r>
              <a:rPr lang="en-US" sz="1400" dirty="0" smtClean="0">
                <a:latin typeface="Arial"/>
              </a:rPr>
              <a:t>where </a:t>
            </a:r>
            <a:r>
              <a:rPr lang="en-US" sz="1400" dirty="0">
                <a:latin typeface="Arial"/>
              </a:rPr>
              <a:t>you can</a:t>
            </a:r>
            <a:endParaRPr dirty="0"/>
          </a:p>
          <a:p>
            <a:pPr marL="1200150" lvl="2" indent="-285750" algn="l">
              <a:lnSpc>
                <a:spcPct val="120000"/>
              </a:lnSpc>
              <a:buSzPct val="45000"/>
              <a:buFont typeface="Wingdings" charset="2"/>
              <a:buChar char="u"/>
            </a:pPr>
            <a:r>
              <a:rPr lang="en-US" sz="1400" dirty="0">
                <a:latin typeface="Arial"/>
              </a:rPr>
              <a:t>You are co-responsible to solve problems in the DAQ and online system</a:t>
            </a:r>
            <a:endParaRPr dirty="0"/>
          </a:p>
          <a:p>
            <a:pPr lvl="3" algn="l">
              <a:lnSpc>
                <a:spcPct val="120000"/>
              </a:lnSpc>
              <a:buSzPct val="75000"/>
              <a:buFont typeface="StarSymbol"/>
              <a:buChar char=""/>
            </a:pPr>
            <a:r>
              <a:rPr lang="en-US" sz="1400" dirty="0">
                <a:latin typeface="Arial"/>
              </a:rPr>
              <a:t>This often means to efficiently communicate to the expert on call</a:t>
            </a:r>
            <a:endParaRPr dirty="0"/>
          </a:p>
          <a:p>
            <a:pPr lvl="3" algn="l">
              <a:lnSpc>
                <a:spcPct val="120000"/>
              </a:lnSpc>
              <a:buSzPct val="75000"/>
              <a:buFont typeface="StarSymbol"/>
              <a:buChar char=""/>
            </a:pPr>
            <a:r>
              <a:rPr lang="en-US" sz="1400" dirty="0">
                <a:latin typeface="Arial"/>
              </a:rPr>
              <a:t>You must be precise &amp; concise when reporting problems on the phone</a:t>
            </a:r>
            <a:endParaRPr dirty="0"/>
          </a:p>
          <a:p>
            <a:pPr algn="l">
              <a:lnSpc>
                <a:spcPct val="120000"/>
              </a:lnSpc>
              <a:buSzPct val="45000"/>
              <a:buFont typeface="StarSymbol"/>
              <a:buChar char=""/>
            </a:pPr>
            <a:endParaRPr dirty="0"/>
          </a:p>
        </p:txBody>
      </p:sp>
      <p:sp>
        <p:nvSpPr>
          <p:cNvPr id="91" name="TextShape 3"/>
          <p:cNvSpPr txBox="1"/>
          <p:nvPr/>
        </p:nvSpPr>
        <p:spPr>
          <a:xfrm>
            <a:off x="6521880" y="2750176"/>
            <a:ext cx="55514" cy="306011"/>
          </a:xfrm>
          <a:prstGeom prst="rect">
            <a:avLst/>
          </a:prstGeom>
          <a:noFill/>
          <a:ln>
            <a:noFill/>
          </a:ln>
        </p:spPr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/>
          <a:lstStyle/>
          <a:p>
            <a:r>
              <a:rPr lang="en-US" sz="3200" dirty="0" smtClean="0">
                <a:latin typeface="Arial"/>
              </a:rPr>
              <a:t>Your responsibilities as a DAQ Shifter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9350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09800"/>
            <a:ext cx="6883400" cy="2819400"/>
          </a:xfrm>
          <a:prstGeom prst="rect">
            <a:avLst/>
          </a:prstGeom>
        </p:spPr>
      </p:pic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Calibri" charset="0"/>
              </a:rPr>
              <a:t>You may rarely need: Manual L1/HLT MODE</a:t>
            </a:r>
            <a:endParaRPr lang="en-US" sz="3200" dirty="0">
              <a:latin typeface="Arial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4648200" y="2514600"/>
            <a:ext cx="609600" cy="228600"/>
          </a:xfrm>
          <a:prstGeom prst="roundRect">
            <a:avLst/>
          </a:prstGeom>
          <a:noFill/>
          <a:ln w="38100" cap="flat" cmpd="sng" algn="ctr">
            <a:solidFill>
              <a:srgbClr val="FF0000">
                <a:alpha val="29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0393" y="1066800"/>
            <a:ext cx="3938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>
                    <a:alpha val="23000"/>
                  </a:srgbClr>
                </a:solidFill>
              </a:rPr>
              <a:t>Select CMS </a:t>
            </a:r>
            <a:r>
              <a:rPr lang="en-US" b="1" dirty="0">
                <a:solidFill>
                  <a:srgbClr val="FF0000">
                    <a:alpha val="23000"/>
                  </a:srgbClr>
                </a:solidFill>
              </a:rPr>
              <a:t>R</a:t>
            </a:r>
            <a:r>
              <a:rPr lang="en-US" b="1" dirty="0" smtClean="0">
                <a:solidFill>
                  <a:srgbClr val="FF0000">
                    <a:alpha val="23000"/>
                  </a:srgbClr>
                </a:solidFill>
              </a:rPr>
              <a:t>un </a:t>
            </a:r>
            <a:r>
              <a:rPr lang="en-US" b="1" dirty="0">
                <a:solidFill>
                  <a:srgbClr val="FF0000">
                    <a:alpha val="23000"/>
                  </a:srgbClr>
                </a:solidFill>
              </a:rPr>
              <a:t>M</a:t>
            </a:r>
            <a:r>
              <a:rPr lang="en-US" b="1" dirty="0" smtClean="0">
                <a:solidFill>
                  <a:srgbClr val="FF0000">
                    <a:alpha val="23000"/>
                  </a:srgbClr>
                </a:solidFill>
              </a:rPr>
              <a:t>ode is MANUAL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495800" y="1447800"/>
            <a:ext cx="304800" cy="914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>
                <a:alpha val="29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Rounded Rectangle 11"/>
          <p:cNvSpPr/>
          <p:nvPr/>
        </p:nvSpPr>
        <p:spPr bwMode="auto">
          <a:xfrm>
            <a:off x="1981200" y="3810000"/>
            <a:ext cx="2743200" cy="533400"/>
          </a:xfrm>
          <a:prstGeom prst="roundRect">
            <a:avLst/>
          </a:prstGeom>
          <a:noFill/>
          <a:ln w="38100" cap="flat" cmpd="sng" algn="ctr">
            <a:solidFill>
              <a:schemeClr val="bg2">
                <a:lumMod val="60000"/>
                <a:lumOff val="40000"/>
                <a:alpha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0600" y="38100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1" dirty="0" smtClean="0">
                <a:solidFill>
                  <a:schemeClr val="bg2">
                    <a:lumMod val="60000"/>
                    <a:lumOff val="40000"/>
                    <a:alpha val="28000"/>
                  </a:schemeClr>
                </a:solidFill>
              </a:rPr>
              <a:t>L1  Keys defined by trigger shifter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68461" y="1524000"/>
            <a:ext cx="2933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>
                    <a:alpha val="21000"/>
                  </a:srgbClr>
                </a:solidFill>
              </a:rPr>
              <a:t>L1/HLT Mode is MANUAL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 flipH="1">
            <a:off x="5943600" y="1981200"/>
            <a:ext cx="457200" cy="7620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>
                <a:alpha val="29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Rounded Rectangle 17"/>
          <p:cNvSpPr/>
          <p:nvPr/>
        </p:nvSpPr>
        <p:spPr bwMode="auto">
          <a:xfrm>
            <a:off x="4648200" y="2743200"/>
            <a:ext cx="1447800" cy="304800"/>
          </a:xfrm>
          <a:prstGeom prst="roundRect">
            <a:avLst/>
          </a:prstGeom>
          <a:noFill/>
          <a:ln w="38100" cap="flat" cmpd="sng" algn="ctr">
            <a:solidFill>
              <a:srgbClr val="FF0000">
                <a:alpha val="29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4572000" y="4399100"/>
            <a:ext cx="685800" cy="2286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4572000" y="4724400"/>
            <a:ext cx="838200" cy="2286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24600" y="4953000"/>
            <a:ext cx="2340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Select clock source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34173" y="5486400"/>
            <a:ext cx="3802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( Select primary/secondary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TCDS system – not yet available)</a:t>
            </a:r>
          </a:p>
        </p:txBody>
      </p:sp>
      <p:cxnSp>
        <p:nvCxnSpPr>
          <p:cNvPr id="26" name="Straight Connector 25"/>
          <p:cNvCxnSpPr>
            <a:endCxn id="19" idx="3"/>
          </p:cNvCxnSpPr>
          <p:nvPr/>
        </p:nvCxnSpPr>
        <p:spPr bwMode="auto">
          <a:xfrm flipH="1" flipV="1">
            <a:off x="5257800" y="4513400"/>
            <a:ext cx="914401" cy="571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>
            <a:endCxn id="20" idx="3"/>
          </p:cNvCxnSpPr>
          <p:nvPr/>
        </p:nvCxnSpPr>
        <p:spPr bwMode="auto">
          <a:xfrm flipH="1" flipV="1">
            <a:off x="5410200" y="4838700"/>
            <a:ext cx="304801" cy="7239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1" name="Rounded Rectangle 20"/>
          <p:cNvSpPr/>
          <p:nvPr/>
        </p:nvSpPr>
        <p:spPr bwMode="auto">
          <a:xfrm>
            <a:off x="4603636" y="3375080"/>
            <a:ext cx="762000" cy="228600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cxnSp>
        <p:nvCxnSpPr>
          <p:cNvPr id="27" name="Straight Connector 26"/>
          <p:cNvCxnSpPr/>
          <p:nvPr/>
        </p:nvCxnSpPr>
        <p:spPr bwMode="auto">
          <a:xfrm flipH="1">
            <a:off x="5410200" y="3429000"/>
            <a:ext cx="685800" cy="76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6193230" y="3124200"/>
            <a:ext cx="2450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Choose HLT key and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HLT SW Architecture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4800" y="6248400"/>
            <a:ext cx="7404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</a:rPr>
              <a:t>Attention: You also need to select sub-system run keys manually</a:t>
            </a:r>
          </a:p>
        </p:txBody>
      </p:sp>
    </p:spTree>
    <p:extLst>
      <p:ext uri="{BB962C8B-B14F-4D97-AF65-F5344CB8AC3E}">
        <p14:creationId xmlns:p14="http://schemas.microsoft.com/office/powerpoint/2010/main" val="414312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240"/>
          <p:cNvGrpSpPr/>
          <p:nvPr/>
        </p:nvGrpSpPr>
        <p:grpSpPr>
          <a:xfrm>
            <a:off x="4724400" y="405190"/>
            <a:ext cx="3429000" cy="1676400"/>
            <a:chOff x="4724400" y="457200"/>
            <a:chExt cx="3429000" cy="1676400"/>
          </a:xfrm>
        </p:grpSpPr>
        <p:grpSp>
          <p:nvGrpSpPr>
            <p:cNvPr id="242" name="Group 241"/>
            <p:cNvGrpSpPr/>
            <p:nvPr/>
          </p:nvGrpSpPr>
          <p:grpSpPr>
            <a:xfrm>
              <a:off x="4724400" y="457200"/>
              <a:ext cx="1380476" cy="1447800"/>
              <a:chOff x="4724400" y="304800"/>
              <a:chExt cx="1380476" cy="1600200"/>
            </a:xfrm>
          </p:grpSpPr>
          <p:pic>
            <p:nvPicPr>
              <p:cNvPr id="245" name="Picture 24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24400" y="304800"/>
                <a:ext cx="609600" cy="609600"/>
              </a:xfrm>
              <a:prstGeom prst="rect">
                <a:avLst/>
              </a:prstGeom>
            </p:spPr>
          </p:pic>
          <p:sp>
            <p:nvSpPr>
              <p:cNvPr id="246" name="Left Arrow 245"/>
              <p:cNvSpPr/>
              <p:nvPr/>
            </p:nvSpPr>
            <p:spPr bwMode="auto">
              <a:xfrm>
                <a:off x="5486400" y="1066800"/>
                <a:ext cx="609600" cy="152400"/>
              </a:xfrm>
              <a:prstGeom prst="leftArrow">
                <a:avLst/>
              </a:prstGeom>
              <a:solidFill>
                <a:srgbClr val="FFF77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</a:endParaRPr>
              </a:p>
            </p:txBody>
          </p:sp>
          <p:pic>
            <p:nvPicPr>
              <p:cNvPr id="247" name="Picture 24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800600" y="914400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48" name="Left Arrow 247"/>
              <p:cNvSpPr/>
              <p:nvPr/>
            </p:nvSpPr>
            <p:spPr bwMode="auto">
              <a:xfrm rot="788041">
                <a:off x="5486400" y="676867"/>
                <a:ext cx="609600" cy="152400"/>
              </a:xfrm>
              <a:prstGeom prst="leftArrow">
                <a:avLst/>
              </a:prstGeom>
              <a:solidFill>
                <a:srgbClr val="FFF77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</a:endParaRPr>
              </a:p>
            </p:txBody>
          </p:sp>
          <p:sp>
            <p:nvSpPr>
              <p:cNvPr id="249" name="Left Arrow 248"/>
              <p:cNvSpPr/>
              <p:nvPr/>
            </p:nvSpPr>
            <p:spPr bwMode="auto">
              <a:xfrm rot="20562900">
                <a:off x="5495276" y="1436877"/>
                <a:ext cx="609600" cy="152400"/>
              </a:xfrm>
              <a:prstGeom prst="leftArrow">
                <a:avLst/>
              </a:prstGeom>
              <a:solidFill>
                <a:srgbClr val="FFF77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</a:endParaRPr>
              </a:p>
            </p:txBody>
          </p:sp>
          <p:pic>
            <p:nvPicPr>
              <p:cNvPr id="250" name="Picture 24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00600" y="1371600"/>
                <a:ext cx="533400" cy="533400"/>
              </a:xfrm>
              <a:prstGeom prst="rect">
                <a:avLst/>
              </a:prstGeom>
            </p:spPr>
          </p:pic>
        </p:grpSp>
        <p:sp>
          <p:nvSpPr>
            <p:cNvPr id="243" name="Rounded Rectangle 242"/>
            <p:cNvSpPr/>
            <p:nvPr/>
          </p:nvSpPr>
          <p:spPr bwMode="auto">
            <a:xfrm>
              <a:off x="6172198" y="685800"/>
              <a:ext cx="1600201" cy="990600"/>
            </a:xfrm>
            <a:prstGeom prst="roundRect">
              <a:avLst>
                <a:gd name="adj" fmla="val 6061"/>
              </a:avLst>
            </a:prstGeom>
            <a:solidFill>
              <a:srgbClr val="5EFF53">
                <a:alpha val="41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cxnSp>
          <p:nvCxnSpPr>
            <p:cNvPr id="244" name="Straight Arrow Connector 243"/>
            <p:cNvCxnSpPr/>
            <p:nvPr/>
          </p:nvCxnSpPr>
          <p:spPr>
            <a:xfrm>
              <a:off x="7620000" y="1752600"/>
              <a:ext cx="533400" cy="381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0" name="Rectangle 339"/>
          <p:cNvSpPr/>
          <p:nvPr/>
        </p:nvSpPr>
        <p:spPr bwMode="auto">
          <a:xfrm>
            <a:off x="7696200" y="1927225"/>
            <a:ext cx="1295399" cy="333057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  <a:lin ang="16200000" scaled="0"/>
            <a:tileRect/>
          </a:gradFill>
          <a:ln w="6350" cmpd="sng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>
              <a:latin typeface="Arial" pitchFamily="-65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209800" y="1905000"/>
            <a:ext cx="5410200" cy="2514600"/>
          </a:xfrm>
          <a:prstGeom prst="rect">
            <a:avLst/>
          </a:prstGeom>
          <a:gradFill flip="none" rotWithShape="1">
            <a:gsLst>
              <a:gs pos="0">
                <a:srgbClr val="FFF771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pic>
        <p:nvPicPr>
          <p:cNvPr id="431" name="Picture 5" descr="CM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77" y="5041900"/>
            <a:ext cx="20764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5" name="Rounded Rectangle 344"/>
          <p:cNvSpPr/>
          <p:nvPr/>
        </p:nvSpPr>
        <p:spPr bwMode="auto">
          <a:xfrm>
            <a:off x="7848600" y="3886200"/>
            <a:ext cx="277813" cy="122237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100">
              <a:latin typeface="Arial" pitchFamily="-65" charset="0"/>
            </a:endParaRPr>
          </a:p>
        </p:txBody>
      </p:sp>
      <p:sp>
        <p:nvSpPr>
          <p:cNvPr id="346" name="Rounded Rectangle 345"/>
          <p:cNvSpPr/>
          <p:nvPr/>
        </p:nvSpPr>
        <p:spPr bwMode="auto">
          <a:xfrm>
            <a:off x="8272046" y="3886200"/>
            <a:ext cx="277812" cy="122237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100">
              <a:latin typeface="Arial" pitchFamily="-65" charset="0"/>
            </a:endParaRPr>
          </a:p>
        </p:txBody>
      </p:sp>
      <p:cxnSp>
        <p:nvCxnSpPr>
          <p:cNvPr id="351" name="Straight Arrow Connector 350"/>
          <p:cNvCxnSpPr/>
          <p:nvPr/>
        </p:nvCxnSpPr>
        <p:spPr bwMode="auto">
          <a:xfrm flipV="1">
            <a:off x="8424446" y="2590800"/>
            <a:ext cx="0" cy="1219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52" name="Straight Arrow Connector 351"/>
          <p:cNvCxnSpPr/>
          <p:nvPr/>
        </p:nvCxnSpPr>
        <p:spPr bwMode="auto">
          <a:xfrm flipV="1">
            <a:off x="8001000" y="2590800"/>
            <a:ext cx="271046" cy="1219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54" name="TextBox 371"/>
          <p:cNvSpPr txBox="1">
            <a:spLocks noChangeArrowheads="1"/>
          </p:cNvSpPr>
          <p:nvPr/>
        </p:nvSpPr>
        <p:spPr bwMode="auto">
          <a:xfrm rot="16200000">
            <a:off x="7707007" y="3799193"/>
            <a:ext cx="2145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600" b="1" dirty="0" smtClean="0"/>
              <a:t>Monitoring Services</a:t>
            </a:r>
            <a:endParaRPr lang="en-US" sz="1600" b="1" dirty="0"/>
          </a:p>
        </p:txBody>
      </p:sp>
      <p:sp>
        <p:nvSpPr>
          <p:cNvPr id="299" name="Rectangle 298"/>
          <p:cNvSpPr/>
          <p:nvPr/>
        </p:nvSpPr>
        <p:spPr bwMode="auto">
          <a:xfrm>
            <a:off x="2262433" y="4495800"/>
            <a:ext cx="4290768" cy="76200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90000"/>
                </a:schemeClr>
              </a:gs>
            </a:gsLst>
            <a:lin ang="16200000" scaled="0"/>
            <a:tileRect/>
          </a:gradFill>
          <a:ln w="6350" cmpd="sng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>
              <a:latin typeface="Arial" pitchFamily="-65" charset="0"/>
            </a:endParaRPr>
          </a:p>
        </p:txBody>
      </p:sp>
      <p:sp>
        <p:nvSpPr>
          <p:cNvPr id="14545" name="Rounded Rectangle 213"/>
          <p:cNvSpPr>
            <a:spLocks noChangeArrowheads="1"/>
          </p:cNvSpPr>
          <p:nvPr/>
        </p:nvSpPr>
        <p:spPr bwMode="auto">
          <a:xfrm>
            <a:off x="5791176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6" name="Rounded Rectangle 212"/>
          <p:cNvSpPr>
            <a:spLocks noChangeArrowheads="1"/>
          </p:cNvSpPr>
          <p:nvPr/>
        </p:nvSpPr>
        <p:spPr bwMode="auto">
          <a:xfrm>
            <a:off x="4930192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7" name="Rounded Rectangle 211"/>
          <p:cNvSpPr>
            <a:spLocks noChangeArrowheads="1"/>
          </p:cNvSpPr>
          <p:nvPr/>
        </p:nvSpPr>
        <p:spPr bwMode="auto">
          <a:xfrm>
            <a:off x="2974283" y="4759883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8" name="Rounded Rectangle 2"/>
          <p:cNvSpPr>
            <a:spLocks noChangeArrowheads="1"/>
          </p:cNvSpPr>
          <p:nvPr/>
        </p:nvSpPr>
        <p:spPr bwMode="auto">
          <a:xfrm>
            <a:off x="2922348" y="4800355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9" name="Rounded Rectangle 196"/>
          <p:cNvSpPr>
            <a:spLocks noChangeArrowheads="1"/>
          </p:cNvSpPr>
          <p:nvPr/>
        </p:nvSpPr>
        <p:spPr bwMode="auto">
          <a:xfrm>
            <a:off x="2982373" y="4844218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0" name="Rounded Rectangle 197"/>
          <p:cNvSpPr>
            <a:spLocks noChangeArrowheads="1"/>
          </p:cNvSpPr>
          <p:nvPr/>
        </p:nvSpPr>
        <p:spPr bwMode="auto">
          <a:xfrm flipV="1">
            <a:off x="2987063" y="4974298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1" name="Rounded Rectangle 200"/>
          <p:cNvSpPr>
            <a:spLocks noChangeArrowheads="1"/>
          </p:cNvSpPr>
          <p:nvPr/>
        </p:nvSpPr>
        <p:spPr bwMode="auto">
          <a:xfrm>
            <a:off x="5750729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2" name="Rounded Rectangle 201"/>
          <p:cNvSpPr>
            <a:spLocks noChangeArrowheads="1"/>
          </p:cNvSpPr>
          <p:nvPr/>
        </p:nvSpPr>
        <p:spPr bwMode="auto">
          <a:xfrm>
            <a:off x="5810754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3" name="Rounded Rectangle 202"/>
          <p:cNvSpPr>
            <a:spLocks noChangeArrowheads="1"/>
          </p:cNvSpPr>
          <p:nvPr/>
        </p:nvSpPr>
        <p:spPr bwMode="auto">
          <a:xfrm flipV="1">
            <a:off x="5815444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6" name="Rounded Rectangle 207"/>
          <p:cNvSpPr>
            <a:spLocks noChangeArrowheads="1"/>
          </p:cNvSpPr>
          <p:nvPr/>
        </p:nvSpPr>
        <p:spPr bwMode="auto">
          <a:xfrm>
            <a:off x="4886346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7" name="Rounded Rectangle 208"/>
          <p:cNvSpPr>
            <a:spLocks noChangeArrowheads="1"/>
          </p:cNvSpPr>
          <p:nvPr/>
        </p:nvSpPr>
        <p:spPr bwMode="auto">
          <a:xfrm>
            <a:off x="4946371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8" name="Rounded Rectangle 209"/>
          <p:cNvSpPr>
            <a:spLocks noChangeArrowheads="1"/>
          </p:cNvSpPr>
          <p:nvPr/>
        </p:nvSpPr>
        <p:spPr bwMode="auto">
          <a:xfrm flipV="1">
            <a:off x="4951061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9" name="Rounded Rectangle 216"/>
          <p:cNvSpPr>
            <a:spLocks noChangeArrowheads="1"/>
          </p:cNvSpPr>
          <p:nvPr/>
        </p:nvSpPr>
        <p:spPr bwMode="auto">
          <a:xfrm>
            <a:off x="3809976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0" name="Rounded Rectangle 221"/>
          <p:cNvSpPr>
            <a:spLocks noChangeArrowheads="1"/>
          </p:cNvSpPr>
          <p:nvPr/>
        </p:nvSpPr>
        <p:spPr bwMode="auto">
          <a:xfrm>
            <a:off x="3766130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1" name="Rounded Rectangle 222"/>
          <p:cNvSpPr>
            <a:spLocks noChangeArrowheads="1"/>
          </p:cNvSpPr>
          <p:nvPr/>
        </p:nvSpPr>
        <p:spPr bwMode="auto">
          <a:xfrm>
            <a:off x="3826154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2" name="Rounded Rectangle 223"/>
          <p:cNvSpPr>
            <a:spLocks noChangeArrowheads="1"/>
          </p:cNvSpPr>
          <p:nvPr/>
        </p:nvSpPr>
        <p:spPr bwMode="auto">
          <a:xfrm flipV="1">
            <a:off x="3830844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0" name="TextBox 311"/>
          <p:cNvSpPr txBox="1">
            <a:spLocks noChangeArrowheads="1"/>
          </p:cNvSpPr>
          <p:nvPr/>
        </p:nvSpPr>
        <p:spPr bwMode="auto">
          <a:xfrm>
            <a:off x="2267196" y="4460875"/>
            <a:ext cx="104298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defRPr/>
            </a:pPr>
            <a:r>
              <a:rPr lang="en-US" sz="1050" b="1" dirty="0" smtClean="0"/>
              <a:t>XDAQ Online </a:t>
            </a:r>
            <a:br>
              <a:rPr lang="en-US" sz="1050" b="1" dirty="0" smtClean="0"/>
            </a:br>
            <a:r>
              <a:rPr lang="en-US" sz="1050" b="1" dirty="0" smtClean="0"/>
              <a:t>Software</a:t>
            </a:r>
            <a:endParaRPr lang="en-US" sz="1050" b="1" dirty="0" smtClean="0">
              <a:solidFill>
                <a:srgbClr val="1818FF"/>
              </a:solidFill>
            </a:endParaRPr>
          </a:p>
        </p:txBody>
      </p:sp>
      <p:sp>
        <p:nvSpPr>
          <p:cNvPr id="193" name="Freeform 192"/>
          <p:cNvSpPr/>
          <p:nvPr/>
        </p:nvSpPr>
        <p:spPr>
          <a:xfrm>
            <a:off x="3525205" y="4404426"/>
            <a:ext cx="325626" cy="0"/>
          </a:xfrm>
          <a:custGeom>
            <a:avLst/>
            <a:gdLst>
              <a:gd name="connsiteX0" fmla="*/ 8140 w 325626"/>
              <a:gd name="connsiteY0" fmla="*/ 0 h 0"/>
              <a:gd name="connsiteX1" fmla="*/ 0 w 325626"/>
              <a:gd name="connsiteY1" fmla="*/ 0 h 0"/>
              <a:gd name="connsiteX2" fmla="*/ 325626 w 325626"/>
              <a:gd name="connsiteY2" fmla="*/ 0 h 0"/>
              <a:gd name="connsiteX3" fmla="*/ 8140 w 325626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626">
                <a:moveTo>
                  <a:pt x="8140" y="0"/>
                </a:moveTo>
                <a:lnTo>
                  <a:pt x="0" y="0"/>
                </a:lnTo>
                <a:lnTo>
                  <a:pt x="325626" y="0"/>
                </a:lnTo>
                <a:lnTo>
                  <a:pt x="8140" y="0"/>
                </a:lnTo>
                <a:close/>
              </a:path>
            </a:pathLst>
          </a:custGeom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64" name="Rectangle 286"/>
          <p:cNvSpPr>
            <a:spLocks noChangeArrowheads="1"/>
          </p:cNvSpPr>
          <p:nvPr/>
        </p:nvSpPr>
        <p:spPr bwMode="auto">
          <a:xfrm>
            <a:off x="557457" y="1905000"/>
            <a:ext cx="1622425" cy="3352800"/>
          </a:xfrm>
          <a:prstGeom prst="rect">
            <a:avLst/>
          </a:prstGeom>
          <a:gradFill flip="none" rotWithShape="1">
            <a:gsLst>
              <a:gs pos="0">
                <a:srgbClr val="800000">
                  <a:alpha val="30000"/>
                </a:srgbClr>
              </a:gs>
              <a:gs pos="100000">
                <a:srgbClr val="FFFFFF">
                  <a:alpha val="10196"/>
                </a:srgbClr>
              </a:gs>
            </a:gsLst>
            <a:lin ang="5100000" scaled="0"/>
            <a:tileRect/>
          </a:gra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defRPr/>
            </a:pPr>
            <a:endParaRPr lang="en-US" sz="1400">
              <a:ea typeface="+mn-ea"/>
              <a:cs typeface="+mn-cs"/>
            </a:endParaRPr>
          </a:p>
        </p:txBody>
      </p:sp>
      <p:sp>
        <p:nvSpPr>
          <p:cNvPr id="14572" name="Oval 275"/>
          <p:cNvSpPr>
            <a:spLocks noChangeArrowheads="1"/>
          </p:cNvSpPr>
          <p:nvPr/>
        </p:nvSpPr>
        <p:spPr bwMode="auto">
          <a:xfrm>
            <a:off x="709858" y="3116262"/>
            <a:ext cx="509342" cy="312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00" dirty="0"/>
          </a:p>
        </p:txBody>
      </p:sp>
      <p:sp>
        <p:nvSpPr>
          <p:cNvPr id="14573" name="Oval 276"/>
          <p:cNvSpPr>
            <a:spLocks noChangeArrowheads="1"/>
          </p:cNvSpPr>
          <p:nvPr/>
        </p:nvSpPr>
        <p:spPr bwMode="auto">
          <a:xfrm>
            <a:off x="1447800" y="3116262"/>
            <a:ext cx="466483" cy="2936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00" dirty="0"/>
          </a:p>
        </p:txBody>
      </p:sp>
      <p:sp>
        <p:nvSpPr>
          <p:cNvPr id="14574" name="Oval 277"/>
          <p:cNvSpPr>
            <a:spLocks noChangeArrowheads="1"/>
          </p:cNvSpPr>
          <p:nvPr/>
        </p:nvSpPr>
        <p:spPr bwMode="auto">
          <a:xfrm>
            <a:off x="634331" y="3821112"/>
            <a:ext cx="408173" cy="2936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100"/>
          </a:p>
        </p:txBody>
      </p:sp>
      <p:sp>
        <p:nvSpPr>
          <p:cNvPr id="14575" name="Oval 278"/>
          <p:cNvSpPr>
            <a:spLocks noChangeArrowheads="1"/>
          </p:cNvSpPr>
          <p:nvPr/>
        </p:nvSpPr>
        <p:spPr bwMode="auto">
          <a:xfrm>
            <a:off x="1219200" y="3821112"/>
            <a:ext cx="408173" cy="2936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100"/>
          </a:p>
        </p:txBody>
      </p:sp>
      <p:sp>
        <p:nvSpPr>
          <p:cNvPr id="270" name="TextBox 280"/>
          <p:cNvSpPr txBox="1">
            <a:spLocks noChangeArrowheads="1"/>
          </p:cNvSpPr>
          <p:nvPr/>
        </p:nvSpPr>
        <p:spPr bwMode="auto">
          <a:xfrm rot="16200000">
            <a:off x="712405" y="3792909"/>
            <a:ext cx="25903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defRPr/>
            </a:pPr>
            <a:r>
              <a:rPr lang="en-US" sz="1600" b="1" dirty="0" smtClean="0"/>
              <a:t>Detector Control System</a:t>
            </a:r>
            <a:endParaRPr lang="en-US" sz="1600" b="1" dirty="0" smtClean="0">
              <a:solidFill>
                <a:srgbClr val="1818FF"/>
              </a:solidFill>
            </a:endParaRPr>
          </a:p>
        </p:txBody>
      </p:sp>
      <p:cxnSp>
        <p:nvCxnSpPr>
          <p:cNvPr id="14577" name="Straight Arrow Connector 329"/>
          <p:cNvCxnSpPr>
            <a:cxnSpLocks noChangeShapeType="1"/>
            <a:stCxn id="265" idx="4"/>
            <a:endCxn id="14572" idx="0"/>
          </p:cNvCxnSpPr>
          <p:nvPr/>
        </p:nvCxnSpPr>
        <p:spPr bwMode="auto">
          <a:xfrm flipH="1">
            <a:off x="964529" y="2808288"/>
            <a:ext cx="336673" cy="30797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578" name="Straight Arrow Connector 331"/>
          <p:cNvCxnSpPr>
            <a:cxnSpLocks noChangeShapeType="1"/>
            <a:stCxn id="265" idx="4"/>
            <a:endCxn id="14573" idx="0"/>
          </p:cNvCxnSpPr>
          <p:nvPr/>
        </p:nvCxnSpPr>
        <p:spPr bwMode="auto">
          <a:xfrm>
            <a:off x="1301202" y="2808288"/>
            <a:ext cx="379840" cy="30797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579" name="Straight Arrow Connector 333"/>
          <p:cNvCxnSpPr>
            <a:cxnSpLocks noChangeShapeType="1"/>
            <a:endCxn id="14574" idx="0"/>
          </p:cNvCxnSpPr>
          <p:nvPr/>
        </p:nvCxnSpPr>
        <p:spPr bwMode="auto">
          <a:xfrm rot="5400000">
            <a:off x="705724" y="3542643"/>
            <a:ext cx="411163" cy="145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580" name="Straight Arrow Connector 335"/>
          <p:cNvCxnSpPr>
            <a:cxnSpLocks noChangeShapeType="1"/>
            <a:stCxn id="14572" idx="4"/>
            <a:endCxn id="14575" idx="0"/>
          </p:cNvCxnSpPr>
          <p:nvPr/>
        </p:nvCxnSpPr>
        <p:spPr bwMode="auto">
          <a:xfrm>
            <a:off x="964529" y="3429000"/>
            <a:ext cx="458758" cy="392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581" name="TextBox 337"/>
          <p:cNvSpPr txBox="1">
            <a:spLocks noChangeArrowheads="1"/>
          </p:cNvSpPr>
          <p:nvPr/>
        </p:nvSpPr>
        <p:spPr bwMode="auto">
          <a:xfrm>
            <a:off x="1143000" y="3057524"/>
            <a:ext cx="3640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/>
              <a:t>…</a:t>
            </a:r>
          </a:p>
        </p:txBody>
      </p:sp>
      <p:sp>
        <p:nvSpPr>
          <p:cNvPr id="14582" name="TextBox 338"/>
          <p:cNvSpPr txBox="1">
            <a:spLocks noChangeArrowheads="1"/>
          </p:cNvSpPr>
          <p:nvPr/>
        </p:nvSpPr>
        <p:spPr bwMode="auto">
          <a:xfrm>
            <a:off x="974875" y="3786565"/>
            <a:ext cx="32573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50" dirty="0"/>
              <a:t>…</a:t>
            </a:r>
          </a:p>
        </p:txBody>
      </p:sp>
      <p:sp>
        <p:nvSpPr>
          <p:cNvPr id="14475" name="Oval 204"/>
          <p:cNvSpPr>
            <a:spLocks noChangeArrowheads="1"/>
          </p:cNvSpPr>
          <p:nvPr/>
        </p:nvSpPr>
        <p:spPr bwMode="auto">
          <a:xfrm>
            <a:off x="5785284" y="3445025"/>
            <a:ext cx="729346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000" dirty="0" smtClean="0"/>
              <a:t>Subs n</a:t>
            </a:r>
            <a:endParaRPr lang="en-US" sz="1000" dirty="0"/>
          </a:p>
        </p:txBody>
      </p:sp>
      <p:sp>
        <p:nvSpPr>
          <p:cNvPr id="14477" name="Oval 206"/>
          <p:cNvSpPr>
            <a:spLocks noChangeArrowheads="1"/>
          </p:cNvSpPr>
          <p:nvPr/>
        </p:nvSpPr>
        <p:spPr bwMode="auto">
          <a:xfrm>
            <a:off x="5770806" y="3962400"/>
            <a:ext cx="425452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4478" name="Oval 207"/>
          <p:cNvSpPr>
            <a:spLocks noChangeArrowheads="1"/>
          </p:cNvSpPr>
          <p:nvPr/>
        </p:nvSpPr>
        <p:spPr bwMode="auto">
          <a:xfrm>
            <a:off x="2843458" y="3425207"/>
            <a:ext cx="668567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000" dirty="0" smtClean="0"/>
              <a:t>Subs 1</a:t>
            </a:r>
            <a:endParaRPr lang="en-US" sz="1000" dirty="0"/>
          </a:p>
        </p:txBody>
      </p:sp>
      <p:sp>
        <p:nvSpPr>
          <p:cNvPr id="14480" name="Oval 210"/>
          <p:cNvSpPr>
            <a:spLocks noChangeArrowheads="1"/>
          </p:cNvSpPr>
          <p:nvPr/>
        </p:nvSpPr>
        <p:spPr bwMode="auto">
          <a:xfrm>
            <a:off x="6272458" y="3966193"/>
            <a:ext cx="425452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 dirty="0"/>
          </a:p>
        </p:txBody>
      </p:sp>
      <p:sp>
        <p:nvSpPr>
          <p:cNvPr id="14485" name="Oval 215"/>
          <p:cNvSpPr>
            <a:spLocks noChangeArrowheads="1"/>
          </p:cNvSpPr>
          <p:nvPr/>
        </p:nvSpPr>
        <p:spPr bwMode="auto">
          <a:xfrm>
            <a:off x="5029200" y="3429000"/>
            <a:ext cx="486231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00" dirty="0"/>
          </a:p>
        </p:txBody>
      </p:sp>
      <p:cxnSp>
        <p:nvCxnSpPr>
          <p:cNvPr id="14487" name="Straight Arrow Connector 218"/>
          <p:cNvCxnSpPr>
            <a:cxnSpLocks noChangeShapeType="1"/>
            <a:stCxn id="204" idx="4"/>
            <a:endCxn id="14475" idx="0"/>
          </p:cNvCxnSpPr>
          <p:nvPr/>
        </p:nvCxnSpPr>
        <p:spPr bwMode="auto">
          <a:xfrm>
            <a:off x="4305300" y="3048000"/>
            <a:ext cx="1844657" cy="397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488" name="Straight Arrow Connector 220"/>
          <p:cNvCxnSpPr>
            <a:cxnSpLocks noChangeShapeType="1"/>
            <a:stCxn id="204" idx="4"/>
            <a:endCxn id="14478" idx="0"/>
          </p:cNvCxnSpPr>
          <p:nvPr/>
        </p:nvCxnSpPr>
        <p:spPr bwMode="auto">
          <a:xfrm flipH="1">
            <a:off x="3177742" y="3048000"/>
            <a:ext cx="1127558" cy="3772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490" name="TextBox 222"/>
          <p:cNvSpPr txBox="1">
            <a:spLocks noChangeArrowheads="1"/>
          </p:cNvSpPr>
          <p:nvPr/>
        </p:nvSpPr>
        <p:spPr bwMode="auto">
          <a:xfrm>
            <a:off x="4572000" y="3429000"/>
            <a:ext cx="31290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…</a:t>
            </a:r>
          </a:p>
        </p:txBody>
      </p:sp>
      <p:cxnSp>
        <p:nvCxnSpPr>
          <p:cNvPr id="14492" name="Straight Arrow Connector 227"/>
          <p:cNvCxnSpPr>
            <a:cxnSpLocks noChangeShapeType="1"/>
            <a:stCxn id="14475" idx="4"/>
            <a:endCxn id="14477" idx="0"/>
          </p:cNvCxnSpPr>
          <p:nvPr/>
        </p:nvCxnSpPr>
        <p:spPr bwMode="auto">
          <a:xfrm flipH="1">
            <a:off x="5983532" y="3753618"/>
            <a:ext cx="166425" cy="20878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493" name="Straight Arrow Connector 229"/>
          <p:cNvCxnSpPr>
            <a:cxnSpLocks noChangeShapeType="1"/>
            <a:stCxn id="14475" idx="4"/>
            <a:endCxn id="14480" idx="0"/>
          </p:cNvCxnSpPr>
          <p:nvPr/>
        </p:nvCxnSpPr>
        <p:spPr bwMode="auto">
          <a:xfrm>
            <a:off x="6149957" y="3753618"/>
            <a:ext cx="335227" cy="2125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498" name="Straight Arrow Connector 251"/>
          <p:cNvCxnSpPr>
            <a:cxnSpLocks noChangeShapeType="1"/>
            <a:stCxn id="204" idx="4"/>
            <a:endCxn id="14485" idx="0"/>
          </p:cNvCxnSpPr>
          <p:nvPr/>
        </p:nvCxnSpPr>
        <p:spPr bwMode="auto">
          <a:xfrm>
            <a:off x="4305300" y="3048000"/>
            <a:ext cx="967016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645" name="TextBox 313"/>
          <p:cNvSpPr txBox="1">
            <a:spLocks noChangeArrowheads="1"/>
          </p:cNvSpPr>
          <p:nvPr/>
        </p:nvSpPr>
        <p:spPr bwMode="auto">
          <a:xfrm rot="16200000">
            <a:off x="6329847" y="3118953"/>
            <a:ext cx="21568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600" b="1" dirty="0">
                <a:ea typeface="+mn-ea"/>
                <a:cs typeface="+mn-cs"/>
              </a:rPr>
              <a:t>Run Control System</a:t>
            </a: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7941097" y="533400"/>
            <a:ext cx="1047914" cy="1600200"/>
            <a:chOff x="8322286" y="1134910"/>
            <a:chExt cx="1048233" cy="1600411"/>
          </a:xfrm>
        </p:grpSpPr>
        <p:sp>
          <p:nvSpPr>
            <p:cNvPr id="418" name="Rounded Rectangle 417"/>
            <p:cNvSpPr/>
            <p:nvPr/>
          </p:nvSpPr>
          <p:spPr bwMode="auto">
            <a:xfrm>
              <a:off x="8469549" y="1134910"/>
              <a:ext cx="457339" cy="30484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-65" charset="0"/>
              </a:endParaRPr>
            </a:p>
          </p:txBody>
        </p:sp>
        <p:sp>
          <p:nvSpPr>
            <p:cNvPr id="11413" name="Rounded Rectangle 11412"/>
            <p:cNvSpPr/>
            <p:nvPr/>
          </p:nvSpPr>
          <p:spPr bwMode="auto">
            <a:xfrm>
              <a:off x="8879248" y="1564817"/>
              <a:ext cx="457339" cy="30484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-65" charset="0"/>
              </a:endParaRPr>
            </a:p>
          </p:txBody>
        </p:sp>
        <p:sp>
          <p:nvSpPr>
            <p:cNvPr id="14468" name="TextBox 11413"/>
            <p:cNvSpPr txBox="1">
              <a:spLocks noChangeArrowheads="1"/>
            </p:cNvSpPr>
            <p:nvPr/>
          </p:nvSpPr>
          <p:spPr bwMode="auto">
            <a:xfrm>
              <a:off x="8839548" y="1820800"/>
              <a:ext cx="53097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900" dirty="0"/>
                <a:t>errors</a:t>
              </a:r>
              <a:br>
                <a:rPr lang="en-US" sz="900" dirty="0"/>
              </a:br>
              <a:r>
                <a:rPr lang="en-US" sz="900" dirty="0"/>
                <a:t>alarms</a:t>
              </a:r>
            </a:p>
          </p:txBody>
        </p:sp>
        <p:sp>
          <p:nvSpPr>
            <p:cNvPr id="416" name="Rounded Rectangle 415"/>
            <p:cNvSpPr/>
            <p:nvPr/>
          </p:nvSpPr>
          <p:spPr bwMode="auto">
            <a:xfrm>
              <a:off x="8382209" y="1203181"/>
              <a:ext cx="457339" cy="30484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-65" charset="0"/>
              </a:endParaRPr>
            </a:p>
          </p:txBody>
        </p:sp>
        <p:sp>
          <p:nvSpPr>
            <p:cNvPr id="14470" name="TextBox 416"/>
            <p:cNvSpPr txBox="1">
              <a:spLocks noChangeArrowheads="1"/>
            </p:cNvSpPr>
            <p:nvPr/>
          </p:nvSpPr>
          <p:spPr bwMode="auto">
            <a:xfrm>
              <a:off x="8322286" y="1459468"/>
              <a:ext cx="56951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900" dirty="0"/>
                <a:t>monitor</a:t>
              </a:r>
              <a:br>
                <a:rPr lang="en-US" sz="900" dirty="0"/>
              </a:br>
              <a:r>
                <a:rPr lang="en-US" sz="900" dirty="0"/>
                <a:t>clients</a:t>
              </a:r>
            </a:p>
          </p:txBody>
        </p:sp>
        <p:cxnSp>
          <p:nvCxnSpPr>
            <p:cNvPr id="420" name="Straight Arrow Connector 419"/>
            <p:cNvCxnSpPr/>
            <p:nvPr/>
          </p:nvCxnSpPr>
          <p:spPr>
            <a:xfrm>
              <a:off x="8610879" y="1752529"/>
              <a:ext cx="76221" cy="98279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Straight Arrow Connector 420"/>
            <p:cNvCxnSpPr>
              <a:stCxn id="14468" idx="2"/>
            </p:cNvCxnSpPr>
            <p:nvPr/>
          </p:nvCxnSpPr>
          <p:spPr>
            <a:xfrm flipH="1">
              <a:off x="8763323" y="2190132"/>
              <a:ext cx="341711" cy="54518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459" name="Picture 2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3905" y="705235"/>
            <a:ext cx="590862" cy="57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60" name="TextBox 218"/>
          <p:cNvSpPr txBox="1">
            <a:spLocks noChangeArrowheads="1"/>
          </p:cNvSpPr>
          <p:nvPr/>
        </p:nvSpPr>
        <p:spPr bwMode="auto">
          <a:xfrm>
            <a:off x="3173167" y="762000"/>
            <a:ext cx="9874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100" dirty="0" smtClean="0"/>
              <a:t>DAQ</a:t>
            </a:r>
            <a:br>
              <a:rPr lang="en-US" sz="1100" dirty="0" smtClean="0"/>
            </a:br>
            <a:r>
              <a:rPr lang="en-US" sz="1100" dirty="0" smtClean="0"/>
              <a:t>Operator</a:t>
            </a:r>
            <a:endParaRPr lang="en-US" sz="1100" dirty="0"/>
          </a:p>
        </p:txBody>
      </p:sp>
      <p:pic>
        <p:nvPicPr>
          <p:cNvPr id="14461" name="Picture 2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75" y="1272613"/>
            <a:ext cx="416592" cy="40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62" name="Picture 29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4400" y="685800"/>
            <a:ext cx="590862" cy="57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7" name="Straight Arrow Connector 296"/>
          <p:cNvCxnSpPr/>
          <p:nvPr/>
        </p:nvCxnSpPr>
        <p:spPr bwMode="auto">
          <a:xfrm>
            <a:off x="1216025" y="1676401"/>
            <a:ext cx="11113" cy="66675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64" name="TextBox 297"/>
          <p:cNvSpPr txBox="1">
            <a:spLocks noChangeArrowheads="1"/>
          </p:cNvSpPr>
          <p:nvPr/>
        </p:nvSpPr>
        <p:spPr bwMode="auto">
          <a:xfrm>
            <a:off x="1447800" y="801088"/>
            <a:ext cx="1295400" cy="43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100" dirty="0"/>
              <a:t>DCS</a:t>
            </a:r>
            <a:br>
              <a:rPr lang="en-US" sz="1100" dirty="0"/>
            </a:br>
            <a:r>
              <a:rPr lang="en-US" sz="1100" dirty="0" smtClean="0"/>
              <a:t>Operator</a:t>
            </a:r>
            <a:endParaRPr lang="en-US" sz="1100" dirty="0"/>
          </a:p>
        </p:txBody>
      </p:sp>
      <p:sp>
        <p:nvSpPr>
          <p:cNvPr id="253" name="Rounded Rectangle 252"/>
          <p:cNvSpPr/>
          <p:nvPr/>
        </p:nvSpPr>
        <p:spPr bwMode="auto">
          <a:xfrm>
            <a:off x="990600" y="1295400"/>
            <a:ext cx="457200" cy="304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-65" charset="0"/>
            </a:endParaRPr>
          </a:p>
        </p:txBody>
      </p:sp>
      <p:sp>
        <p:nvSpPr>
          <p:cNvPr id="313" name="Rectangle 312"/>
          <p:cNvSpPr/>
          <p:nvPr/>
        </p:nvSpPr>
        <p:spPr bwMode="auto">
          <a:xfrm>
            <a:off x="6629401" y="4724400"/>
            <a:ext cx="990599" cy="53340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90000"/>
                </a:schemeClr>
              </a:gs>
            </a:gsLst>
            <a:lin ang="16200000" scaled="0"/>
            <a:tileRect/>
          </a:gradFill>
          <a:ln w="6350" cmpd="sng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>
              <a:latin typeface="Arial" pitchFamily="-65" charset="0"/>
            </a:endParaRPr>
          </a:p>
        </p:txBody>
      </p:sp>
      <p:sp>
        <p:nvSpPr>
          <p:cNvPr id="327" name="Oval 207"/>
          <p:cNvSpPr>
            <a:spLocks noChangeArrowheads="1"/>
          </p:cNvSpPr>
          <p:nvPr/>
        </p:nvSpPr>
        <p:spPr bwMode="auto">
          <a:xfrm>
            <a:off x="3810000" y="3429000"/>
            <a:ext cx="533399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00" dirty="0"/>
          </a:p>
        </p:txBody>
      </p:sp>
      <p:cxnSp>
        <p:nvCxnSpPr>
          <p:cNvPr id="329" name="Straight Arrow Connector 253"/>
          <p:cNvCxnSpPr>
            <a:cxnSpLocks noChangeShapeType="1"/>
            <a:stCxn id="204" idx="4"/>
            <a:endCxn id="327" idx="0"/>
          </p:cNvCxnSpPr>
          <p:nvPr/>
        </p:nvCxnSpPr>
        <p:spPr bwMode="auto">
          <a:xfrm flipH="1">
            <a:off x="4076700" y="3048000"/>
            <a:ext cx="228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2" name="Cube 199"/>
          <p:cNvSpPr>
            <a:spLocks noChangeArrowheads="1"/>
          </p:cNvSpPr>
          <p:nvPr/>
        </p:nvSpPr>
        <p:spPr bwMode="auto">
          <a:xfrm>
            <a:off x="4999038" y="53927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3" name="Cube 200"/>
          <p:cNvSpPr>
            <a:spLocks noChangeArrowheads="1"/>
          </p:cNvSpPr>
          <p:nvPr/>
        </p:nvSpPr>
        <p:spPr bwMode="auto">
          <a:xfrm>
            <a:off x="5181600" y="53927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4" name="Cube 14"/>
          <p:cNvSpPr>
            <a:spLocks noChangeArrowheads="1"/>
          </p:cNvSpPr>
          <p:nvPr/>
        </p:nvSpPr>
        <p:spPr bwMode="auto">
          <a:xfrm>
            <a:off x="3008558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5" name="Cube 16"/>
          <p:cNvSpPr>
            <a:spLocks noChangeArrowheads="1"/>
          </p:cNvSpPr>
          <p:nvPr/>
        </p:nvSpPr>
        <p:spPr bwMode="auto">
          <a:xfrm>
            <a:off x="2948233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6" name="Cube 17"/>
          <p:cNvSpPr>
            <a:spLocks noChangeArrowheads="1"/>
          </p:cNvSpPr>
          <p:nvPr/>
        </p:nvSpPr>
        <p:spPr bwMode="auto">
          <a:xfrm>
            <a:off x="2886321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7" name="Cube 19"/>
          <p:cNvSpPr>
            <a:spLocks noChangeArrowheads="1"/>
          </p:cNvSpPr>
          <p:nvPr/>
        </p:nvSpPr>
        <p:spPr bwMode="auto">
          <a:xfrm>
            <a:off x="2825996" y="55784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8" name="Cube 20"/>
          <p:cNvSpPr>
            <a:spLocks noChangeArrowheads="1"/>
          </p:cNvSpPr>
          <p:nvPr/>
        </p:nvSpPr>
        <p:spPr bwMode="auto">
          <a:xfrm>
            <a:off x="2765671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9" name="Cube 21"/>
          <p:cNvSpPr>
            <a:spLocks noChangeArrowheads="1"/>
          </p:cNvSpPr>
          <p:nvPr/>
        </p:nvSpPr>
        <p:spPr bwMode="auto">
          <a:xfrm>
            <a:off x="2703758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0" name="Cube 22"/>
          <p:cNvSpPr>
            <a:spLocks noChangeArrowheads="1"/>
          </p:cNvSpPr>
          <p:nvPr/>
        </p:nvSpPr>
        <p:spPr bwMode="auto">
          <a:xfrm>
            <a:off x="2643433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2" name="Cube 23"/>
          <p:cNvSpPr>
            <a:spLocks noChangeArrowheads="1"/>
          </p:cNvSpPr>
          <p:nvPr/>
        </p:nvSpPr>
        <p:spPr bwMode="auto">
          <a:xfrm>
            <a:off x="258310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3" name="Cube 24"/>
          <p:cNvSpPr>
            <a:spLocks noChangeArrowheads="1"/>
          </p:cNvSpPr>
          <p:nvPr/>
        </p:nvSpPr>
        <p:spPr bwMode="auto">
          <a:xfrm>
            <a:off x="3319463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4" name="Cube 25"/>
          <p:cNvSpPr>
            <a:spLocks noChangeArrowheads="1"/>
          </p:cNvSpPr>
          <p:nvPr/>
        </p:nvSpPr>
        <p:spPr bwMode="auto">
          <a:xfrm>
            <a:off x="3257550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5" name="Cube 26"/>
          <p:cNvSpPr>
            <a:spLocks noChangeArrowheads="1"/>
          </p:cNvSpPr>
          <p:nvPr/>
        </p:nvSpPr>
        <p:spPr bwMode="auto">
          <a:xfrm>
            <a:off x="3048000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6" name="Cube 27"/>
          <p:cNvSpPr>
            <a:spLocks noChangeArrowheads="1"/>
          </p:cNvSpPr>
          <p:nvPr/>
        </p:nvSpPr>
        <p:spPr bwMode="auto">
          <a:xfrm>
            <a:off x="3008558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8" name="Cube 28"/>
          <p:cNvSpPr>
            <a:spLocks noChangeArrowheads="1"/>
          </p:cNvSpPr>
          <p:nvPr/>
        </p:nvSpPr>
        <p:spPr bwMode="auto">
          <a:xfrm>
            <a:off x="2948233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9" name="Cube 29"/>
          <p:cNvSpPr>
            <a:spLocks noChangeArrowheads="1"/>
          </p:cNvSpPr>
          <p:nvPr/>
        </p:nvSpPr>
        <p:spPr bwMode="auto">
          <a:xfrm>
            <a:off x="2886321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0" name="Cube 30"/>
          <p:cNvSpPr>
            <a:spLocks noChangeArrowheads="1"/>
          </p:cNvSpPr>
          <p:nvPr/>
        </p:nvSpPr>
        <p:spPr bwMode="auto">
          <a:xfrm>
            <a:off x="2825996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1" name="Cube 31"/>
          <p:cNvSpPr>
            <a:spLocks noChangeArrowheads="1"/>
          </p:cNvSpPr>
          <p:nvPr/>
        </p:nvSpPr>
        <p:spPr bwMode="auto">
          <a:xfrm>
            <a:off x="2765671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2" name="Cube 90"/>
          <p:cNvSpPr>
            <a:spLocks noChangeArrowheads="1"/>
          </p:cNvSpPr>
          <p:nvPr/>
        </p:nvSpPr>
        <p:spPr bwMode="auto">
          <a:xfrm>
            <a:off x="4938713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3" name="Cube 91"/>
          <p:cNvSpPr>
            <a:spLocks noChangeArrowheads="1"/>
          </p:cNvSpPr>
          <p:nvPr/>
        </p:nvSpPr>
        <p:spPr bwMode="auto">
          <a:xfrm>
            <a:off x="4878388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4" name="Cube 92"/>
          <p:cNvSpPr>
            <a:spLocks noChangeArrowheads="1"/>
          </p:cNvSpPr>
          <p:nvPr/>
        </p:nvSpPr>
        <p:spPr bwMode="auto">
          <a:xfrm>
            <a:off x="4818063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5" name="Cube 93"/>
          <p:cNvSpPr>
            <a:spLocks noChangeArrowheads="1"/>
          </p:cNvSpPr>
          <p:nvPr/>
        </p:nvSpPr>
        <p:spPr bwMode="auto">
          <a:xfrm>
            <a:off x="4770438" y="56403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6" name="Cube 94"/>
          <p:cNvSpPr>
            <a:spLocks noChangeArrowheads="1"/>
          </p:cNvSpPr>
          <p:nvPr/>
        </p:nvSpPr>
        <p:spPr bwMode="auto">
          <a:xfrm>
            <a:off x="4710113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7" name="Cube 95"/>
          <p:cNvSpPr>
            <a:spLocks noChangeArrowheads="1"/>
          </p:cNvSpPr>
          <p:nvPr/>
        </p:nvSpPr>
        <p:spPr bwMode="auto">
          <a:xfrm>
            <a:off x="4649788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8" name="Cube 96"/>
          <p:cNvSpPr>
            <a:spLocks noChangeArrowheads="1"/>
          </p:cNvSpPr>
          <p:nvPr/>
        </p:nvSpPr>
        <p:spPr bwMode="auto">
          <a:xfrm>
            <a:off x="4589463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9" name="Cube 97"/>
          <p:cNvSpPr>
            <a:spLocks noChangeArrowheads="1"/>
          </p:cNvSpPr>
          <p:nvPr/>
        </p:nvSpPr>
        <p:spPr bwMode="auto">
          <a:xfrm>
            <a:off x="5121275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0" name="Cube 98"/>
          <p:cNvSpPr>
            <a:spLocks noChangeArrowheads="1"/>
          </p:cNvSpPr>
          <p:nvPr/>
        </p:nvSpPr>
        <p:spPr bwMode="auto">
          <a:xfrm>
            <a:off x="5060950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1" name="Cube 99"/>
          <p:cNvSpPr>
            <a:spLocks noChangeArrowheads="1"/>
          </p:cNvSpPr>
          <p:nvPr/>
        </p:nvSpPr>
        <p:spPr bwMode="auto">
          <a:xfrm>
            <a:off x="4999038" y="55784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2" name="Cube 100"/>
          <p:cNvSpPr>
            <a:spLocks noChangeArrowheads="1"/>
          </p:cNvSpPr>
          <p:nvPr/>
        </p:nvSpPr>
        <p:spPr bwMode="auto">
          <a:xfrm>
            <a:off x="4953000" y="56403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3" name="Cube 101"/>
          <p:cNvSpPr>
            <a:spLocks noChangeArrowheads="1"/>
          </p:cNvSpPr>
          <p:nvPr/>
        </p:nvSpPr>
        <p:spPr bwMode="auto">
          <a:xfrm>
            <a:off x="4892675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4" name="Cube 102"/>
          <p:cNvSpPr>
            <a:spLocks noChangeArrowheads="1"/>
          </p:cNvSpPr>
          <p:nvPr/>
        </p:nvSpPr>
        <p:spPr bwMode="auto">
          <a:xfrm>
            <a:off x="4832350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5" name="Cube 103"/>
          <p:cNvSpPr>
            <a:spLocks noChangeArrowheads="1"/>
          </p:cNvSpPr>
          <p:nvPr/>
        </p:nvSpPr>
        <p:spPr bwMode="auto">
          <a:xfrm>
            <a:off x="4770438" y="58261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6" name="TextBox 178"/>
          <p:cNvSpPr txBox="1">
            <a:spLocks noChangeArrowheads="1"/>
          </p:cNvSpPr>
          <p:nvPr/>
        </p:nvSpPr>
        <p:spPr bwMode="auto">
          <a:xfrm>
            <a:off x="2209800" y="6400800"/>
            <a:ext cx="793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/>
              <a:t>L1 trigger </a:t>
            </a:r>
            <a:br>
              <a:rPr lang="en-US" sz="900" b="1" dirty="0"/>
            </a:br>
            <a:r>
              <a:rPr lang="en-US" sz="900" b="1" dirty="0"/>
              <a:t>electronics</a:t>
            </a:r>
          </a:p>
        </p:txBody>
      </p:sp>
      <p:sp>
        <p:nvSpPr>
          <p:cNvPr id="407" name="Cube 199"/>
          <p:cNvSpPr>
            <a:spLocks noChangeArrowheads="1"/>
          </p:cNvSpPr>
          <p:nvPr/>
        </p:nvSpPr>
        <p:spPr bwMode="auto">
          <a:xfrm>
            <a:off x="4060826" y="54054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8" name="Cube 200"/>
          <p:cNvSpPr>
            <a:spLocks noChangeArrowheads="1"/>
          </p:cNvSpPr>
          <p:nvPr/>
        </p:nvSpPr>
        <p:spPr bwMode="auto">
          <a:xfrm>
            <a:off x="4238625" y="54054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9" name="Cube 90"/>
          <p:cNvSpPr>
            <a:spLocks noChangeArrowheads="1"/>
          </p:cNvSpPr>
          <p:nvPr/>
        </p:nvSpPr>
        <p:spPr bwMode="auto">
          <a:xfrm>
            <a:off x="4000501" y="54673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0" name="Cube 91"/>
          <p:cNvSpPr>
            <a:spLocks noChangeArrowheads="1"/>
          </p:cNvSpPr>
          <p:nvPr/>
        </p:nvSpPr>
        <p:spPr bwMode="auto">
          <a:xfrm>
            <a:off x="3940176" y="55276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1" name="Cube 92"/>
          <p:cNvSpPr>
            <a:spLocks noChangeArrowheads="1"/>
          </p:cNvSpPr>
          <p:nvPr/>
        </p:nvSpPr>
        <p:spPr bwMode="auto">
          <a:xfrm>
            <a:off x="3878263" y="55895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2" name="Cube 93"/>
          <p:cNvSpPr>
            <a:spLocks noChangeArrowheads="1"/>
          </p:cNvSpPr>
          <p:nvPr/>
        </p:nvSpPr>
        <p:spPr bwMode="auto">
          <a:xfrm>
            <a:off x="3832226" y="56515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4" name="Cube 94"/>
          <p:cNvSpPr>
            <a:spLocks noChangeArrowheads="1"/>
          </p:cNvSpPr>
          <p:nvPr/>
        </p:nvSpPr>
        <p:spPr bwMode="auto">
          <a:xfrm>
            <a:off x="3771901" y="57134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5" name="Cube 95"/>
          <p:cNvSpPr>
            <a:spLocks noChangeArrowheads="1"/>
          </p:cNvSpPr>
          <p:nvPr/>
        </p:nvSpPr>
        <p:spPr bwMode="auto">
          <a:xfrm>
            <a:off x="3711576" y="57753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7" name="Cube 96"/>
          <p:cNvSpPr>
            <a:spLocks noChangeArrowheads="1"/>
          </p:cNvSpPr>
          <p:nvPr/>
        </p:nvSpPr>
        <p:spPr bwMode="auto">
          <a:xfrm>
            <a:off x="3649663" y="58372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9" name="Cube 97"/>
          <p:cNvSpPr>
            <a:spLocks noChangeArrowheads="1"/>
          </p:cNvSpPr>
          <p:nvPr/>
        </p:nvSpPr>
        <p:spPr bwMode="auto">
          <a:xfrm>
            <a:off x="4183063" y="54673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2" name="Cube 98"/>
          <p:cNvSpPr>
            <a:spLocks noChangeArrowheads="1"/>
          </p:cNvSpPr>
          <p:nvPr/>
        </p:nvSpPr>
        <p:spPr bwMode="auto">
          <a:xfrm>
            <a:off x="4121151" y="55276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3" name="Cube 99"/>
          <p:cNvSpPr>
            <a:spLocks noChangeArrowheads="1"/>
          </p:cNvSpPr>
          <p:nvPr/>
        </p:nvSpPr>
        <p:spPr bwMode="auto">
          <a:xfrm>
            <a:off x="4060826" y="55895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4" name="Cube 100"/>
          <p:cNvSpPr>
            <a:spLocks noChangeArrowheads="1"/>
          </p:cNvSpPr>
          <p:nvPr/>
        </p:nvSpPr>
        <p:spPr bwMode="auto">
          <a:xfrm>
            <a:off x="4014788" y="56515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5" name="Cube 101"/>
          <p:cNvSpPr>
            <a:spLocks noChangeArrowheads="1"/>
          </p:cNvSpPr>
          <p:nvPr/>
        </p:nvSpPr>
        <p:spPr bwMode="auto">
          <a:xfrm>
            <a:off x="3954463" y="57134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6" name="Cube 102"/>
          <p:cNvSpPr>
            <a:spLocks noChangeArrowheads="1"/>
          </p:cNvSpPr>
          <p:nvPr/>
        </p:nvSpPr>
        <p:spPr bwMode="auto">
          <a:xfrm>
            <a:off x="3892551" y="57753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7" name="Cube 103"/>
          <p:cNvSpPr>
            <a:spLocks noChangeArrowheads="1"/>
          </p:cNvSpPr>
          <p:nvPr/>
        </p:nvSpPr>
        <p:spPr bwMode="auto">
          <a:xfrm>
            <a:off x="3832226" y="58372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8" name="TextBox 178"/>
          <p:cNvSpPr txBox="1">
            <a:spLocks noChangeArrowheads="1"/>
          </p:cNvSpPr>
          <p:nvPr/>
        </p:nvSpPr>
        <p:spPr bwMode="auto">
          <a:xfrm>
            <a:off x="3557342" y="6400800"/>
            <a:ext cx="901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/>
              <a:t>Sub-</a:t>
            </a:r>
            <a:r>
              <a:rPr lang="en-US" sz="900" b="1" dirty="0" err="1"/>
              <a:t>det</a:t>
            </a:r>
            <a:r>
              <a:rPr lang="en-US" sz="900" b="1" dirty="0"/>
              <a:t> DAQ</a:t>
            </a:r>
            <a:br>
              <a:rPr lang="en-US" sz="900" b="1" dirty="0"/>
            </a:br>
            <a:r>
              <a:rPr lang="en-US" sz="900" b="1" dirty="0"/>
              <a:t>electronics</a:t>
            </a:r>
          </a:p>
        </p:txBody>
      </p:sp>
      <p:sp>
        <p:nvSpPr>
          <p:cNvPr id="429" name="TextBox 178"/>
          <p:cNvSpPr txBox="1">
            <a:spLocks noChangeArrowheads="1"/>
          </p:cNvSpPr>
          <p:nvPr/>
        </p:nvSpPr>
        <p:spPr bwMode="auto">
          <a:xfrm>
            <a:off x="4464050" y="6365875"/>
            <a:ext cx="86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/>
              <a:t>Central DAQ</a:t>
            </a:r>
            <a:br>
              <a:rPr lang="en-US" sz="900" b="1" dirty="0"/>
            </a:br>
            <a:r>
              <a:rPr lang="en-US" sz="900" b="1" dirty="0"/>
              <a:t>electronics</a:t>
            </a:r>
          </a:p>
        </p:txBody>
      </p:sp>
      <p:sp>
        <p:nvSpPr>
          <p:cNvPr id="430" name="TextBox 178"/>
          <p:cNvSpPr txBox="1">
            <a:spLocks noChangeArrowheads="1"/>
          </p:cNvSpPr>
          <p:nvPr/>
        </p:nvSpPr>
        <p:spPr bwMode="auto">
          <a:xfrm>
            <a:off x="5853184" y="6365875"/>
            <a:ext cx="9286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/>
              <a:t>Central DAQ </a:t>
            </a: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 smtClean="0"/>
              <a:t>Event Builder</a:t>
            </a:r>
            <a:endParaRPr lang="en-US" sz="900" b="1" dirty="0"/>
          </a:p>
        </p:txBody>
      </p:sp>
      <p:sp>
        <p:nvSpPr>
          <p:cNvPr id="432" name="TextBox 356"/>
          <p:cNvSpPr txBox="1">
            <a:spLocks noChangeArrowheads="1"/>
          </p:cNvSpPr>
          <p:nvPr/>
        </p:nvSpPr>
        <p:spPr bwMode="auto">
          <a:xfrm>
            <a:off x="329515" y="6248400"/>
            <a:ext cx="87788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Low voltage</a:t>
            </a:r>
            <a:br>
              <a:rPr lang="en-US" sz="900" b="1"/>
            </a:br>
            <a:r>
              <a:rPr lang="en-US" sz="900" b="1"/>
              <a:t>High voltage </a:t>
            </a:r>
          </a:p>
          <a:p>
            <a:pPr algn="l"/>
            <a:r>
              <a:rPr lang="en-US" sz="900" b="1"/>
              <a:t>Gas, Magnet</a:t>
            </a:r>
          </a:p>
        </p:txBody>
      </p:sp>
      <p:sp>
        <p:nvSpPr>
          <p:cNvPr id="433" name="TextBox 443"/>
          <p:cNvSpPr txBox="1">
            <a:spLocks noChangeArrowheads="1"/>
          </p:cNvSpPr>
          <p:nvPr/>
        </p:nvSpPr>
        <p:spPr bwMode="auto">
          <a:xfrm>
            <a:off x="1125783" y="6400800"/>
            <a:ext cx="806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900" b="1"/>
              <a:t>Front-end 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434" name="Right Arrow 444"/>
          <p:cNvSpPr>
            <a:spLocks noChangeArrowheads="1"/>
          </p:cNvSpPr>
          <p:nvPr/>
        </p:nvSpPr>
        <p:spPr bwMode="auto">
          <a:xfrm>
            <a:off x="2256083" y="5638800"/>
            <a:ext cx="152400" cy="152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5" name="TextBox 478"/>
          <p:cNvSpPr txBox="1">
            <a:spLocks noChangeArrowheads="1"/>
          </p:cNvSpPr>
          <p:nvPr/>
        </p:nvSpPr>
        <p:spPr bwMode="auto">
          <a:xfrm>
            <a:off x="2116383" y="5711825"/>
            <a:ext cx="4349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>
                <a:solidFill>
                  <a:srgbClr val="9C009C"/>
                </a:solidFill>
              </a:rPr>
              <a:t>data</a:t>
            </a:r>
          </a:p>
        </p:txBody>
      </p:sp>
      <p:sp>
        <p:nvSpPr>
          <p:cNvPr id="436" name="Right Arrow 444"/>
          <p:cNvSpPr>
            <a:spLocks noChangeArrowheads="1"/>
          </p:cNvSpPr>
          <p:nvPr/>
        </p:nvSpPr>
        <p:spPr bwMode="auto">
          <a:xfrm rot="10800000">
            <a:off x="2256083" y="6019800"/>
            <a:ext cx="152400" cy="762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7" name="TextBox 478"/>
          <p:cNvSpPr txBox="1">
            <a:spLocks noChangeArrowheads="1"/>
          </p:cNvSpPr>
          <p:nvPr/>
        </p:nvSpPr>
        <p:spPr bwMode="auto">
          <a:xfrm>
            <a:off x="2040183" y="6019800"/>
            <a:ext cx="5699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>
                <a:solidFill>
                  <a:srgbClr val="9C009C"/>
                </a:solidFill>
              </a:rPr>
              <a:t>control</a:t>
            </a:r>
          </a:p>
        </p:txBody>
      </p:sp>
      <p:sp>
        <p:nvSpPr>
          <p:cNvPr id="438" name="Right Arrow 444"/>
          <p:cNvSpPr>
            <a:spLocks noChangeArrowheads="1"/>
          </p:cNvSpPr>
          <p:nvPr/>
        </p:nvSpPr>
        <p:spPr bwMode="auto">
          <a:xfrm>
            <a:off x="5435430" y="5761038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9" name="TextBox 478"/>
          <p:cNvSpPr txBox="1">
            <a:spLocks noChangeArrowheads="1"/>
          </p:cNvSpPr>
          <p:nvPr/>
        </p:nvSpPr>
        <p:spPr bwMode="auto">
          <a:xfrm>
            <a:off x="5332412" y="5834063"/>
            <a:ext cx="4587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 dirty="0">
                <a:solidFill>
                  <a:srgbClr val="9C009C"/>
                </a:solidFill>
              </a:rPr>
              <a:t>data</a:t>
            </a:r>
          </a:p>
        </p:txBody>
      </p:sp>
      <p:sp>
        <p:nvSpPr>
          <p:cNvPr id="440" name="Cube 201"/>
          <p:cNvSpPr>
            <a:spLocks noChangeArrowheads="1"/>
          </p:cNvSpPr>
          <p:nvPr/>
        </p:nvSpPr>
        <p:spPr bwMode="auto">
          <a:xfrm>
            <a:off x="7388396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1" name="Cube 202"/>
          <p:cNvSpPr>
            <a:spLocks noChangeArrowheads="1"/>
          </p:cNvSpPr>
          <p:nvPr/>
        </p:nvSpPr>
        <p:spPr bwMode="auto">
          <a:xfrm>
            <a:off x="7570958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2" name="Cube 148"/>
          <p:cNvSpPr>
            <a:spLocks noChangeArrowheads="1"/>
          </p:cNvSpPr>
          <p:nvPr/>
        </p:nvSpPr>
        <p:spPr bwMode="auto">
          <a:xfrm>
            <a:off x="6361184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3" name="Cube 149"/>
          <p:cNvSpPr>
            <a:spLocks noChangeArrowheads="1"/>
          </p:cNvSpPr>
          <p:nvPr/>
        </p:nvSpPr>
        <p:spPr bwMode="auto">
          <a:xfrm>
            <a:off x="6299271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4" name="Cube 150"/>
          <p:cNvSpPr>
            <a:spLocks noChangeArrowheads="1"/>
          </p:cNvSpPr>
          <p:nvPr/>
        </p:nvSpPr>
        <p:spPr bwMode="auto">
          <a:xfrm>
            <a:off x="6238946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5" name="Cube 151"/>
          <p:cNvSpPr>
            <a:spLocks noChangeArrowheads="1"/>
          </p:cNvSpPr>
          <p:nvPr/>
        </p:nvSpPr>
        <p:spPr bwMode="auto">
          <a:xfrm>
            <a:off x="6178621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6" name="Cube 152"/>
          <p:cNvSpPr>
            <a:spLocks noChangeArrowheads="1"/>
          </p:cNvSpPr>
          <p:nvPr/>
        </p:nvSpPr>
        <p:spPr bwMode="auto">
          <a:xfrm>
            <a:off x="6116709" y="56403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7" name="Cube 153"/>
          <p:cNvSpPr>
            <a:spLocks noChangeArrowheads="1"/>
          </p:cNvSpPr>
          <p:nvPr/>
        </p:nvSpPr>
        <p:spPr bwMode="auto">
          <a:xfrm>
            <a:off x="6056384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8" name="Cube 154"/>
          <p:cNvSpPr>
            <a:spLocks noChangeArrowheads="1"/>
          </p:cNvSpPr>
          <p:nvPr/>
        </p:nvSpPr>
        <p:spPr bwMode="auto">
          <a:xfrm>
            <a:off x="5996059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9" name="Cube 155"/>
          <p:cNvSpPr>
            <a:spLocks noChangeArrowheads="1"/>
          </p:cNvSpPr>
          <p:nvPr/>
        </p:nvSpPr>
        <p:spPr bwMode="auto">
          <a:xfrm>
            <a:off x="5935734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0" name="Cube 156"/>
          <p:cNvSpPr>
            <a:spLocks noChangeArrowheads="1"/>
          </p:cNvSpPr>
          <p:nvPr/>
        </p:nvSpPr>
        <p:spPr bwMode="auto">
          <a:xfrm>
            <a:off x="6565971" y="53927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1" name="Cube 157"/>
          <p:cNvSpPr>
            <a:spLocks noChangeArrowheads="1"/>
          </p:cNvSpPr>
          <p:nvPr/>
        </p:nvSpPr>
        <p:spPr bwMode="auto">
          <a:xfrm>
            <a:off x="6510380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dirty="0"/>
          </a:p>
        </p:txBody>
      </p:sp>
      <p:sp>
        <p:nvSpPr>
          <p:cNvPr id="452" name="Cube 158"/>
          <p:cNvSpPr>
            <a:spLocks noChangeArrowheads="1"/>
          </p:cNvSpPr>
          <p:nvPr/>
        </p:nvSpPr>
        <p:spPr bwMode="auto">
          <a:xfrm>
            <a:off x="6445321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3" name="Cube 159"/>
          <p:cNvSpPr>
            <a:spLocks noChangeArrowheads="1"/>
          </p:cNvSpPr>
          <p:nvPr/>
        </p:nvSpPr>
        <p:spPr bwMode="auto">
          <a:xfrm>
            <a:off x="6361184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4" name="Cube 160"/>
          <p:cNvSpPr>
            <a:spLocks noChangeArrowheads="1"/>
          </p:cNvSpPr>
          <p:nvPr/>
        </p:nvSpPr>
        <p:spPr bwMode="auto">
          <a:xfrm>
            <a:off x="6299271" y="56403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5" name="Cube 161"/>
          <p:cNvSpPr>
            <a:spLocks noChangeArrowheads="1"/>
          </p:cNvSpPr>
          <p:nvPr/>
        </p:nvSpPr>
        <p:spPr bwMode="auto">
          <a:xfrm>
            <a:off x="6238946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6" name="Cube 162"/>
          <p:cNvSpPr>
            <a:spLocks noChangeArrowheads="1"/>
          </p:cNvSpPr>
          <p:nvPr/>
        </p:nvSpPr>
        <p:spPr bwMode="auto">
          <a:xfrm>
            <a:off x="6178621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7" name="Cube 163"/>
          <p:cNvSpPr>
            <a:spLocks noChangeArrowheads="1"/>
          </p:cNvSpPr>
          <p:nvPr/>
        </p:nvSpPr>
        <p:spPr bwMode="auto">
          <a:xfrm>
            <a:off x="6116709" y="58261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8" name="Cube 164"/>
          <p:cNvSpPr>
            <a:spLocks noChangeArrowheads="1"/>
          </p:cNvSpPr>
          <p:nvPr/>
        </p:nvSpPr>
        <p:spPr bwMode="auto">
          <a:xfrm>
            <a:off x="7328071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9" name="Cube 165"/>
          <p:cNvSpPr>
            <a:spLocks noChangeArrowheads="1"/>
          </p:cNvSpPr>
          <p:nvPr/>
        </p:nvSpPr>
        <p:spPr bwMode="auto">
          <a:xfrm>
            <a:off x="7266158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0" name="Cube 166"/>
          <p:cNvSpPr>
            <a:spLocks noChangeArrowheads="1"/>
          </p:cNvSpPr>
          <p:nvPr/>
        </p:nvSpPr>
        <p:spPr bwMode="auto">
          <a:xfrm>
            <a:off x="7205833" y="5578475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1" name="Cube 167"/>
          <p:cNvSpPr>
            <a:spLocks noChangeArrowheads="1"/>
          </p:cNvSpPr>
          <p:nvPr/>
        </p:nvSpPr>
        <p:spPr bwMode="auto">
          <a:xfrm>
            <a:off x="7145508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2" name="Cube 168"/>
          <p:cNvSpPr>
            <a:spLocks noChangeArrowheads="1"/>
          </p:cNvSpPr>
          <p:nvPr/>
        </p:nvSpPr>
        <p:spPr bwMode="auto">
          <a:xfrm>
            <a:off x="7083596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3" name="Cube 169"/>
          <p:cNvSpPr>
            <a:spLocks noChangeArrowheads="1"/>
          </p:cNvSpPr>
          <p:nvPr/>
        </p:nvSpPr>
        <p:spPr bwMode="auto">
          <a:xfrm>
            <a:off x="7023271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4" name="Cube 170"/>
          <p:cNvSpPr>
            <a:spLocks noChangeArrowheads="1"/>
          </p:cNvSpPr>
          <p:nvPr/>
        </p:nvSpPr>
        <p:spPr bwMode="auto">
          <a:xfrm>
            <a:off x="6962946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5" name="Cube 171"/>
          <p:cNvSpPr>
            <a:spLocks noChangeArrowheads="1"/>
          </p:cNvSpPr>
          <p:nvPr/>
        </p:nvSpPr>
        <p:spPr bwMode="auto">
          <a:xfrm>
            <a:off x="7509046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6" name="Cube 172"/>
          <p:cNvSpPr>
            <a:spLocks noChangeArrowheads="1"/>
          </p:cNvSpPr>
          <p:nvPr/>
        </p:nvSpPr>
        <p:spPr bwMode="auto">
          <a:xfrm>
            <a:off x="7448721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7" name="Cube 173"/>
          <p:cNvSpPr>
            <a:spLocks noChangeArrowheads="1"/>
          </p:cNvSpPr>
          <p:nvPr/>
        </p:nvSpPr>
        <p:spPr bwMode="auto">
          <a:xfrm>
            <a:off x="7388396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8" name="Cube 174"/>
          <p:cNvSpPr>
            <a:spLocks noChangeArrowheads="1"/>
          </p:cNvSpPr>
          <p:nvPr/>
        </p:nvSpPr>
        <p:spPr bwMode="auto">
          <a:xfrm>
            <a:off x="7328071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9" name="Cube 175"/>
          <p:cNvSpPr>
            <a:spLocks noChangeArrowheads="1"/>
          </p:cNvSpPr>
          <p:nvPr/>
        </p:nvSpPr>
        <p:spPr bwMode="auto">
          <a:xfrm>
            <a:off x="7266158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0" name="Cube 176"/>
          <p:cNvSpPr>
            <a:spLocks noChangeArrowheads="1"/>
          </p:cNvSpPr>
          <p:nvPr/>
        </p:nvSpPr>
        <p:spPr bwMode="auto">
          <a:xfrm>
            <a:off x="7205833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1" name="Cube 177"/>
          <p:cNvSpPr>
            <a:spLocks noChangeArrowheads="1"/>
          </p:cNvSpPr>
          <p:nvPr/>
        </p:nvSpPr>
        <p:spPr bwMode="auto">
          <a:xfrm>
            <a:off x="714550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2" name="Cube 180"/>
          <p:cNvSpPr>
            <a:spLocks noChangeArrowheads="1"/>
          </p:cNvSpPr>
          <p:nvPr/>
        </p:nvSpPr>
        <p:spPr bwMode="auto">
          <a:xfrm>
            <a:off x="7813846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3" name="Cube 181"/>
          <p:cNvSpPr>
            <a:spLocks noChangeArrowheads="1"/>
          </p:cNvSpPr>
          <p:nvPr/>
        </p:nvSpPr>
        <p:spPr bwMode="auto">
          <a:xfrm>
            <a:off x="7753521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4" name="Cube 182"/>
          <p:cNvSpPr>
            <a:spLocks noChangeArrowheads="1"/>
          </p:cNvSpPr>
          <p:nvPr/>
        </p:nvSpPr>
        <p:spPr bwMode="auto">
          <a:xfrm>
            <a:off x="7691608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5" name="Cube 183"/>
          <p:cNvSpPr>
            <a:spLocks noChangeArrowheads="1"/>
          </p:cNvSpPr>
          <p:nvPr/>
        </p:nvSpPr>
        <p:spPr bwMode="auto">
          <a:xfrm>
            <a:off x="7631283" y="5578475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6" name="Cube 184"/>
          <p:cNvSpPr>
            <a:spLocks noChangeArrowheads="1"/>
          </p:cNvSpPr>
          <p:nvPr/>
        </p:nvSpPr>
        <p:spPr bwMode="auto">
          <a:xfrm>
            <a:off x="7570958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7" name="Cube 185"/>
          <p:cNvSpPr>
            <a:spLocks noChangeArrowheads="1"/>
          </p:cNvSpPr>
          <p:nvPr/>
        </p:nvSpPr>
        <p:spPr bwMode="auto">
          <a:xfrm>
            <a:off x="7509046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8" name="Cube 186"/>
          <p:cNvSpPr>
            <a:spLocks noChangeArrowheads="1"/>
          </p:cNvSpPr>
          <p:nvPr/>
        </p:nvSpPr>
        <p:spPr bwMode="auto">
          <a:xfrm>
            <a:off x="7448721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9" name="Cube 187"/>
          <p:cNvSpPr>
            <a:spLocks noChangeArrowheads="1"/>
          </p:cNvSpPr>
          <p:nvPr/>
        </p:nvSpPr>
        <p:spPr bwMode="auto">
          <a:xfrm>
            <a:off x="7388396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0" name="Cube 188"/>
          <p:cNvSpPr>
            <a:spLocks noChangeArrowheads="1"/>
          </p:cNvSpPr>
          <p:nvPr/>
        </p:nvSpPr>
        <p:spPr bwMode="auto">
          <a:xfrm>
            <a:off x="7996408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1" name="Cube 189"/>
          <p:cNvSpPr>
            <a:spLocks noChangeArrowheads="1"/>
          </p:cNvSpPr>
          <p:nvPr/>
        </p:nvSpPr>
        <p:spPr bwMode="auto">
          <a:xfrm>
            <a:off x="7934496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2" name="Cube 190"/>
          <p:cNvSpPr>
            <a:spLocks noChangeArrowheads="1"/>
          </p:cNvSpPr>
          <p:nvPr/>
        </p:nvSpPr>
        <p:spPr bwMode="auto">
          <a:xfrm>
            <a:off x="7874171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3" name="Cube 191"/>
          <p:cNvSpPr>
            <a:spLocks noChangeArrowheads="1"/>
          </p:cNvSpPr>
          <p:nvPr/>
        </p:nvSpPr>
        <p:spPr bwMode="auto">
          <a:xfrm>
            <a:off x="7813846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4" name="Cube 192"/>
          <p:cNvSpPr>
            <a:spLocks noChangeArrowheads="1"/>
          </p:cNvSpPr>
          <p:nvPr/>
        </p:nvSpPr>
        <p:spPr bwMode="auto">
          <a:xfrm>
            <a:off x="7753521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5" name="Cube 193"/>
          <p:cNvSpPr>
            <a:spLocks noChangeArrowheads="1"/>
          </p:cNvSpPr>
          <p:nvPr/>
        </p:nvSpPr>
        <p:spPr bwMode="auto">
          <a:xfrm>
            <a:off x="7691608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6" name="Cube 194"/>
          <p:cNvSpPr>
            <a:spLocks noChangeArrowheads="1"/>
          </p:cNvSpPr>
          <p:nvPr/>
        </p:nvSpPr>
        <p:spPr bwMode="auto">
          <a:xfrm>
            <a:off x="7631283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7" name="Cube 195"/>
          <p:cNvSpPr>
            <a:spLocks noChangeArrowheads="1"/>
          </p:cNvSpPr>
          <p:nvPr/>
        </p:nvSpPr>
        <p:spPr bwMode="auto">
          <a:xfrm>
            <a:off x="757095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8" name="Can 166"/>
          <p:cNvSpPr>
            <a:spLocks noChangeArrowheads="1"/>
          </p:cNvSpPr>
          <p:nvPr/>
        </p:nvSpPr>
        <p:spPr bwMode="auto">
          <a:xfrm>
            <a:off x="8117058" y="5948363"/>
            <a:ext cx="182563" cy="185737"/>
          </a:xfrm>
          <a:prstGeom prst="can">
            <a:avLst>
              <a:gd name="adj" fmla="val 2504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9" name="Can 167"/>
          <p:cNvSpPr>
            <a:spLocks noChangeArrowheads="1"/>
          </p:cNvSpPr>
          <p:nvPr/>
        </p:nvSpPr>
        <p:spPr bwMode="auto">
          <a:xfrm>
            <a:off x="8055146" y="6010275"/>
            <a:ext cx="182562" cy="185738"/>
          </a:xfrm>
          <a:prstGeom prst="can">
            <a:avLst>
              <a:gd name="adj" fmla="val 2504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90" name="Can 165"/>
          <p:cNvSpPr>
            <a:spLocks noChangeArrowheads="1"/>
          </p:cNvSpPr>
          <p:nvPr/>
        </p:nvSpPr>
        <p:spPr bwMode="auto">
          <a:xfrm>
            <a:off x="7994821" y="6072188"/>
            <a:ext cx="182562" cy="185737"/>
          </a:xfrm>
          <a:prstGeom prst="can">
            <a:avLst>
              <a:gd name="adj" fmla="val 2504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91" name="TextBox 178"/>
          <p:cNvSpPr txBox="1">
            <a:spLocks noChangeArrowheads="1"/>
          </p:cNvSpPr>
          <p:nvPr/>
        </p:nvSpPr>
        <p:spPr bwMode="auto">
          <a:xfrm>
            <a:off x="6858000" y="6346907"/>
            <a:ext cx="13776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 smtClean="0"/>
              <a:t>File based Filter Farm</a:t>
            </a:r>
            <a:br>
              <a:rPr lang="en-US" sz="900" b="1" dirty="0" smtClean="0"/>
            </a:br>
            <a:r>
              <a:rPr lang="en-US" sz="900" b="1" dirty="0" smtClean="0"/>
              <a:t>&amp; Storage</a:t>
            </a:r>
            <a:endParaRPr lang="en-US" sz="900" b="1" dirty="0"/>
          </a:p>
        </p:txBody>
      </p:sp>
      <p:sp>
        <p:nvSpPr>
          <p:cNvPr id="492" name="TextBox 491"/>
          <p:cNvSpPr txBox="1"/>
          <p:nvPr/>
        </p:nvSpPr>
        <p:spPr>
          <a:xfrm>
            <a:off x="2904010" y="6211669"/>
            <a:ext cx="686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b="1" dirty="0" smtClean="0">
                <a:latin typeface="Arial Narrow"/>
                <a:cs typeface="Arial Narrow"/>
              </a:rPr>
              <a:t>T</a:t>
            </a:r>
            <a:r>
              <a:rPr lang="en-US" sz="900" dirty="0" smtClean="0">
                <a:latin typeface="Arial Narrow"/>
                <a:cs typeface="Arial Narrow"/>
              </a:rPr>
              <a:t>rigger </a:t>
            </a:r>
            <a:br>
              <a:rPr lang="en-US" sz="900" dirty="0" smtClean="0">
                <a:latin typeface="Arial Narrow"/>
                <a:cs typeface="Arial Narrow"/>
              </a:rPr>
            </a:br>
            <a:r>
              <a:rPr lang="en-US" sz="900" b="1" dirty="0" smtClean="0">
                <a:latin typeface="Arial Narrow"/>
                <a:cs typeface="Arial Narrow"/>
              </a:rPr>
              <a:t>C</a:t>
            </a:r>
            <a:r>
              <a:rPr lang="en-US" sz="900" dirty="0" smtClean="0">
                <a:latin typeface="Arial Narrow"/>
                <a:cs typeface="Arial Narrow"/>
              </a:rPr>
              <a:t>ontrol and </a:t>
            </a:r>
            <a:br>
              <a:rPr lang="en-US" sz="900" dirty="0" smtClean="0">
                <a:latin typeface="Arial Narrow"/>
                <a:cs typeface="Arial Narrow"/>
              </a:rPr>
            </a:br>
            <a:r>
              <a:rPr lang="en-US" sz="900" b="1" dirty="0" smtClean="0">
                <a:latin typeface="Arial Narrow"/>
                <a:cs typeface="Arial Narrow"/>
              </a:rPr>
              <a:t>D</a:t>
            </a:r>
            <a:r>
              <a:rPr lang="en-US" sz="900" dirty="0" smtClean="0">
                <a:latin typeface="Arial Narrow"/>
                <a:cs typeface="Arial Narrow"/>
              </a:rPr>
              <a:t>istribution </a:t>
            </a:r>
            <a:br>
              <a:rPr lang="en-US" sz="900" dirty="0" smtClean="0">
                <a:latin typeface="Arial Narrow"/>
                <a:cs typeface="Arial Narrow"/>
              </a:rPr>
            </a:br>
            <a:r>
              <a:rPr lang="en-US" sz="900" b="1" dirty="0" smtClean="0">
                <a:latin typeface="Arial Narrow"/>
                <a:cs typeface="Arial Narrow"/>
              </a:rPr>
              <a:t>S</a:t>
            </a:r>
            <a:r>
              <a:rPr lang="en-US" sz="900" dirty="0" smtClean="0">
                <a:latin typeface="Arial Narrow"/>
                <a:cs typeface="Arial Narrow"/>
              </a:rPr>
              <a:t>ystem</a:t>
            </a:r>
            <a:endParaRPr lang="en-US" sz="900" dirty="0">
              <a:latin typeface="Arial Narrow"/>
              <a:cs typeface="Arial Narrow"/>
            </a:endParaRPr>
          </a:p>
        </p:txBody>
      </p:sp>
      <p:sp>
        <p:nvSpPr>
          <p:cNvPr id="265" name="Oval 264"/>
          <p:cNvSpPr/>
          <p:nvPr/>
        </p:nvSpPr>
        <p:spPr bwMode="auto">
          <a:xfrm>
            <a:off x="1009896" y="2514600"/>
            <a:ext cx="582612" cy="29368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4" name="Oval 203"/>
          <p:cNvSpPr/>
          <p:nvPr/>
        </p:nvSpPr>
        <p:spPr bwMode="auto">
          <a:xfrm>
            <a:off x="3581400" y="2438400"/>
            <a:ext cx="1447800" cy="6096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87" y="2440141"/>
            <a:ext cx="3373771" cy="657746"/>
            <a:chOff x="3087" y="2440141"/>
            <a:chExt cx="3373771" cy="657746"/>
          </a:xfrm>
        </p:grpSpPr>
        <p:sp>
          <p:nvSpPr>
            <p:cNvPr id="235" name="TextBox 234"/>
            <p:cNvSpPr txBox="1"/>
            <p:nvPr/>
          </p:nvSpPr>
          <p:spPr>
            <a:xfrm>
              <a:off x="3087" y="2440141"/>
              <a:ext cx="530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 Narrow"/>
                  <a:cs typeface="Arial Narrow"/>
                </a:rPr>
                <a:t>LHC</a:t>
              </a:r>
              <a:endParaRPr lang="en-US" sz="1600" b="1" dirty="0">
                <a:latin typeface="Arial Narrow"/>
                <a:cs typeface="Arial Narrow"/>
              </a:endParaRPr>
            </a:p>
          </p:txBody>
        </p:sp>
        <p:sp>
          <p:nvSpPr>
            <p:cNvPr id="333" name="Right Arrow 332"/>
            <p:cNvSpPr/>
            <p:nvPr/>
          </p:nvSpPr>
          <p:spPr bwMode="auto">
            <a:xfrm>
              <a:off x="1929058" y="2514600"/>
              <a:ext cx="1447800" cy="2286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sp>
          <p:nvSpPr>
            <p:cNvPr id="238" name="Right Arrow 237"/>
            <p:cNvSpPr/>
            <p:nvPr/>
          </p:nvSpPr>
          <p:spPr bwMode="auto">
            <a:xfrm>
              <a:off x="457200" y="2514600"/>
              <a:ext cx="381000" cy="2286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2209800" y="2667000"/>
              <a:ext cx="87448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b="1" dirty="0" smtClean="0"/>
                <a:t>HV status, </a:t>
              </a:r>
              <a:br>
                <a:rPr lang="en-US" sz="1100" b="1" dirty="0" smtClean="0"/>
              </a:br>
              <a:r>
                <a:rPr lang="en-US" sz="1100" b="1" dirty="0" smtClean="0"/>
                <a:t>LHC state</a:t>
              </a:r>
              <a:endParaRPr lang="en-US" sz="1100" b="1" dirty="0"/>
            </a:p>
          </p:txBody>
        </p:sp>
      </p:grpSp>
      <p:pic>
        <p:nvPicPr>
          <p:cNvPr id="257" name="Picture 256" descr="revolution-logo-256-256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300" y="2514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" name="TextBox 270"/>
          <p:cNvSpPr txBox="1"/>
          <p:nvPr/>
        </p:nvSpPr>
        <p:spPr>
          <a:xfrm>
            <a:off x="4953000" y="2362200"/>
            <a:ext cx="13054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b="1" dirty="0" smtClean="0"/>
              <a:t>Level-0 Function </a:t>
            </a:r>
            <a:br>
              <a:rPr lang="en-US" sz="1100" b="1" dirty="0" smtClean="0"/>
            </a:br>
            <a:r>
              <a:rPr lang="en-US" sz="1100" b="1" dirty="0" smtClean="0"/>
              <a:t>Manager</a:t>
            </a:r>
            <a:endParaRPr lang="en-US" sz="1100" b="1" dirty="0"/>
          </a:p>
        </p:txBody>
      </p:sp>
      <p:sp>
        <p:nvSpPr>
          <p:cNvPr id="507" name="Rounded Rectangle 506"/>
          <p:cNvSpPr/>
          <p:nvPr/>
        </p:nvSpPr>
        <p:spPr bwMode="auto">
          <a:xfrm>
            <a:off x="8229600" y="2214562"/>
            <a:ext cx="279400" cy="223838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700" dirty="0">
              <a:latin typeface="Arial" pitchFamily="-65" charset="0"/>
            </a:endParaRPr>
          </a:p>
        </p:txBody>
      </p:sp>
      <p:cxnSp>
        <p:nvCxnSpPr>
          <p:cNvPr id="273" name="Straight Arrow Connector 272"/>
          <p:cNvCxnSpPr/>
          <p:nvPr/>
        </p:nvCxnSpPr>
        <p:spPr bwMode="auto">
          <a:xfrm>
            <a:off x="4267200" y="1804610"/>
            <a:ext cx="0" cy="6096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4343400" y="1676400"/>
            <a:ext cx="3002737" cy="786904"/>
            <a:chOff x="4343400" y="1676400"/>
            <a:chExt cx="3002737" cy="786904"/>
          </a:xfrm>
        </p:grpSpPr>
        <p:grpSp>
          <p:nvGrpSpPr>
            <p:cNvPr id="4" name="Group 3"/>
            <p:cNvGrpSpPr/>
            <p:nvPr/>
          </p:nvGrpSpPr>
          <p:grpSpPr>
            <a:xfrm>
              <a:off x="4343400" y="1676400"/>
              <a:ext cx="3002737" cy="786904"/>
              <a:chOff x="4343400" y="1676400"/>
              <a:chExt cx="3002737" cy="786904"/>
            </a:xfrm>
          </p:grpSpPr>
          <p:cxnSp>
            <p:nvCxnSpPr>
              <p:cNvPr id="220" name="Straight Arrow Connector 219"/>
              <p:cNvCxnSpPr/>
              <p:nvPr/>
            </p:nvCxnSpPr>
            <p:spPr bwMode="auto">
              <a:xfrm>
                <a:off x="4419600" y="1676400"/>
                <a:ext cx="311729" cy="2286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Arrow Connector 253"/>
              <p:cNvCxnSpPr>
                <a:cxnSpLocks noChangeShapeType="1"/>
              </p:cNvCxnSpPr>
              <p:nvPr/>
            </p:nvCxnSpPr>
            <p:spPr bwMode="auto">
              <a:xfrm flipH="1">
                <a:off x="4648200" y="2310904"/>
                <a:ext cx="76200" cy="152400"/>
              </a:xfrm>
              <a:prstGeom prst="straightConnector1">
                <a:avLst/>
              </a:prstGeom>
              <a:noFill/>
              <a:ln w="28575" cmpd="sng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2" name="TextBox 271"/>
              <p:cNvSpPr txBox="1"/>
              <p:nvPr/>
            </p:nvSpPr>
            <p:spPr>
              <a:xfrm>
                <a:off x="5181600" y="1948190"/>
                <a:ext cx="216453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100" b="1" dirty="0" err="1" smtClean="0"/>
                  <a:t>Automator</a:t>
                </a:r>
                <a:r>
                  <a:rPr lang="en-US" sz="1100" b="1" dirty="0" smtClean="0"/>
                  <a:t> Function Manager</a:t>
                </a:r>
                <a:endParaRPr lang="en-US" sz="1100" b="1" dirty="0"/>
              </a:p>
            </p:txBody>
          </p:sp>
          <p:sp>
            <p:nvSpPr>
              <p:cNvPr id="261" name="Oval 260"/>
              <p:cNvSpPr/>
              <p:nvPr/>
            </p:nvSpPr>
            <p:spPr bwMode="auto">
              <a:xfrm>
                <a:off x="4343400" y="1955802"/>
                <a:ext cx="790575" cy="307975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62" name="Picture 261" descr="revolution-logo-256-256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968748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9" name="TextBox 288"/>
          <p:cNvSpPr txBox="1"/>
          <p:nvPr/>
        </p:nvSpPr>
        <p:spPr>
          <a:xfrm>
            <a:off x="6629400" y="4724400"/>
            <a:ext cx="1047943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b="1" dirty="0" smtClean="0"/>
              <a:t>HLT, merge &amp;</a:t>
            </a:r>
            <a:br>
              <a:rPr lang="en-US" sz="1050" b="1" dirty="0" smtClean="0"/>
            </a:br>
            <a:r>
              <a:rPr lang="en-US" sz="1050" b="1" dirty="0" smtClean="0"/>
              <a:t>transfer</a:t>
            </a:r>
            <a:br>
              <a:rPr lang="en-US" sz="1050" b="1" dirty="0" smtClean="0"/>
            </a:br>
            <a:r>
              <a:rPr lang="en-US" sz="1050" b="1" dirty="0" smtClean="0"/>
              <a:t>control</a:t>
            </a:r>
            <a:endParaRPr lang="en-US" sz="1050" b="1" dirty="0"/>
          </a:p>
        </p:txBody>
      </p:sp>
      <p:sp>
        <p:nvSpPr>
          <p:cNvPr id="381" name="Can 380"/>
          <p:cNvSpPr/>
          <p:nvPr/>
        </p:nvSpPr>
        <p:spPr>
          <a:xfrm>
            <a:off x="6248400" y="2667000"/>
            <a:ext cx="322481" cy="377346"/>
          </a:xfrm>
          <a:prstGeom prst="can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87" name="Can 386"/>
          <p:cNvSpPr/>
          <p:nvPr/>
        </p:nvSpPr>
        <p:spPr>
          <a:xfrm>
            <a:off x="6172200" y="2819400"/>
            <a:ext cx="322481" cy="377346"/>
          </a:xfrm>
          <a:prstGeom prst="can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413" name="Straight Arrow Connector 412"/>
          <p:cNvCxnSpPr/>
          <p:nvPr/>
        </p:nvCxnSpPr>
        <p:spPr>
          <a:xfrm flipH="1" flipV="1">
            <a:off x="4876800" y="2819400"/>
            <a:ext cx="11430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3" name="TextBox 492"/>
          <p:cNvSpPr txBox="1"/>
          <p:nvPr/>
        </p:nvSpPr>
        <p:spPr>
          <a:xfrm>
            <a:off x="6553200" y="2819400"/>
            <a:ext cx="6312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b="1" dirty="0" err="1" smtClean="0"/>
              <a:t>Config</a:t>
            </a:r>
            <a:r>
              <a:rPr lang="en-US" sz="1100" b="1" dirty="0" smtClean="0"/>
              <a:t> </a:t>
            </a:r>
            <a:br>
              <a:rPr lang="en-US" sz="1100" b="1" dirty="0" smtClean="0"/>
            </a:br>
            <a:r>
              <a:rPr lang="en-US" sz="1100" b="1" dirty="0" smtClean="0"/>
              <a:t>DBs</a:t>
            </a:r>
            <a:endParaRPr lang="en-US" sz="1100" b="1" dirty="0"/>
          </a:p>
        </p:txBody>
      </p:sp>
      <p:sp>
        <p:nvSpPr>
          <p:cNvPr id="495" name="Rounded Rectangle 494"/>
          <p:cNvSpPr/>
          <p:nvPr/>
        </p:nvSpPr>
        <p:spPr bwMode="auto">
          <a:xfrm>
            <a:off x="3953928" y="2566610"/>
            <a:ext cx="272415" cy="163286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DCS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496" name="Rounded Rectangle 495"/>
          <p:cNvSpPr/>
          <p:nvPr/>
        </p:nvSpPr>
        <p:spPr bwMode="auto">
          <a:xfrm>
            <a:off x="4247298" y="2784324"/>
            <a:ext cx="230505" cy="163286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SM</a:t>
            </a:r>
          </a:p>
        </p:txBody>
      </p:sp>
      <p:sp>
        <p:nvSpPr>
          <p:cNvPr id="497" name="Rounded Rectangle 496"/>
          <p:cNvSpPr/>
          <p:nvPr/>
        </p:nvSpPr>
        <p:spPr bwMode="auto">
          <a:xfrm>
            <a:off x="4519713" y="2566610"/>
            <a:ext cx="272415" cy="163286"/>
          </a:xfrm>
          <a:prstGeom prst="roundRect">
            <a:avLst/>
          </a:prstGeom>
          <a:solidFill>
            <a:srgbClr val="FF656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err="1" smtClean="0">
                <a:latin typeface="Arial" pitchFamily="-65" charset="0"/>
              </a:rPr>
              <a:t>Gd</a:t>
            </a:r>
            <a:endParaRPr lang="en-US" sz="1000" dirty="0">
              <a:latin typeface="Arial" pitchFamily="-65" charset="0"/>
            </a:endParaRPr>
          </a:p>
        </p:txBody>
      </p:sp>
      <p:sp>
        <p:nvSpPr>
          <p:cNvPr id="498" name="Rounded Rectangle 497"/>
          <p:cNvSpPr/>
          <p:nvPr/>
        </p:nvSpPr>
        <p:spPr bwMode="auto">
          <a:xfrm>
            <a:off x="4247298" y="2566610"/>
            <a:ext cx="251460" cy="163286"/>
          </a:xfrm>
          <a:prstGeom prst="round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latin typeface="Arial" pitchFamily="-65" charset="0"/>
              </a:rPr>
              <a:t>SE</a:t>
            </a:r>
            <a:endParaRPr lang="en-US" sz="1000" dirty="0">
              <a:latin typeface="Arial" pitchFamily="-65" charset="0"/>
            </a:endParaRPr>
          </a:p>
        </p:txBody>
      </p:sp>
      <p:sp>
        <p:nvSpPr>
          <p:cNvPr id="499" name="Rounded Rectangle 498"/>
          <p:cNvSpPr/>
          <p:nvPr/>
        </p:nvSpPr>
        <p:spPr bwMode="auto">
          <a:xfrm>
            <a:off x="4498758" y="2784324"/>
            <a:ext cx="293370" cy="16328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err="1" smtClean="0">
                <a:latin typeface="Arial" pitchFamily="-65" charset="0"/>
              </a:rPr>
              <a:t>Conf</a:t>
            </a:r>
            <a:endParaRPr lang="en-US" sz="1000" dirty="0">
              <a:latin typeface="Arial" pitchFamily="-65" charset="0"/>
            </a:endParaRPr>
          </a:p>
        </p:txBody>
      </p:sp>
      <p:sp>
        <p:nvSpPr>
          <p:cNvPr id="500" name="Rounded Rectangle 499"/>
          <p:cNvSpPr/>
          <p:nvPr/>
        </p:nvSpPr>
        <p:spPr bwMode="auto">
          <a:xfrm>
            <a:off x="3953928" y="2784324"/>
            <a:ext cx="272415" cy="163286"/>
          </a:xfrm>
          <a:prstGeom prst="roundRect">
            <a:avLst/>
          </a:prstGeom>
          <a:solidFill>
            <a:srgbClr val="FFFFA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Ind.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pic>
        <p:nvPicPr>
          <p:cNvPr id="502" name="Picture 501" descr="revolution-logo-256-256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2590800"/>
            <a:ext cx="280610" cy="280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3" name="Right Arrow 502"/>
          <p:cNvSpPr/>
          <p:nvPr/>
        </p:nvSpPr>
        <p:spPr bwMode="auto">
          <a:xfrm>
            <a:off x="7543800" y="3962400"/>
            <a:ext cx="228600" cy="228600"/>
          </a:xfrm>
          <a:prstGeom prst="rightArrow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504" name="Right Arrow 503"/>
          <p:cNvSpPr/>
          <p:nvPr/>
        </p:nvSpPr>
        <p:spPr bwMode="auto">
          <a:xfrm>
            <a:off x="6477000" y="4495800"/>
            <a:ext cx="1295400" cy="228600"/>
          </a:xfrm>
          <a:prstGeom prst="rightArrow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506" name="Right Arrow 505"/>
          <p:cNvSpPr/>
          <p:nvPr/>
        </p:nvSpPr>
        <p:spPr bwMode="auto">
          <a:xfrm>
            <a:off x="7543800" y="4876800"/>
            <a:ext cx="228600" cy="228600"/>
          </a:xfrm>
          <a:prstGeom prst="rightArrow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44" name="Rounded Rectangle 343"/>
          <p:cNvSpPr/>
          <p:nvPr/>
        </p:nvSpPr>
        <p:spPr bwMode="auto">
          <a:xfrm>
            <a:off x="8153400" y="2290762"/>
            <a:ext cx="279400" cy="223838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700" dirty="0">
              <a:latin typeface="Arial" pitchFamily="-65" charset="0"/>
            </a:endParaRPr>
          </a:p>
        </p:txBody>
      </p:sp>
      <p:sp>
        <p:nvSpPr>
          <p:cNvPr id="258" name="Rectangle 3"/>
          <p:cNvSpPr txBox="1">
            <a:spLocks noChangeArrowheads="1"/>
          </p:cNvSpPr>
          <p:nvPr/>
        </p:nvSpPr>
        <p:spPr bwMode="auto">
          <a:xfrm>
            <a:off x="533400" y="312941"/>
            <a:ext cx="8229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b="1" dirty="0" err="1" smtClean="0">
                <a:solidFill>
                  <a:srgbClr val="000066"/>
                </a:solidFill>
                <a:latin typeface="Calibri" charset="0"/>
                <a:cs typeface="Calibri" charset="0"/>
              </a:rPr>
              <a:t>Automator</a:t>
            </a:r>
            <a:endParaRPr lang="en-US" sz="2000" b="1" dirty="0">
              <a:solidFill>
                <a:srgbClr val="000066"/>
              </a:solidFill>
              <a:latin typeface="Calibri" charset="0"/>
              <a:cs typeface="Calibri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6248400" y="838200"/>
            <a:ext cx="1048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smtClean="0"/>
              <a:t>DAQ Expert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58999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Level-0 </a:t>
            </a:r>
            <a:r>
              <a:rPr lang="en-US" dirty="0" err="1" smtClean="0"/>
              <a:t>Automator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5858"/>
            <a:ext cx="9144000" cy="4599341"/>
          </a:xfrm>
          <a:prstGeom prst="rect">
            <a:avLst/>
          </a:prstGeom>
        </p:spPr>
      </p:pic>
      <p:sp>
        <p:nvSpPr>
          <p:cNvPr id="6" name="Rectangular Callout 5"/>
          <p:cNvSpPr/>
          <p:nvPr/>
        </p:nvSpPr>
        <p:spPr bwMode="auto">
          <a:xfrm>
            <a:off x="0" y="2286000"/>
            <a:ext cx="641350" cy="304800"/>
          </a:xfrm>
          <a:prstGeom prst="wedgeRectCallout">
            <a:avLst>
              <a:gd name="adj1" fmla="val 44674"/>
              <a:gd name="adj2" fmla="val -391062"/>
            </a:avLst>
          </a:prstGeom>
          <a:solidFill>
            <a:schemeClr val="bg1">
              <a:lumMod val="75000"/>
              <a:alpha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914400"/>
            <a:ext cx="2789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Start a run from any state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1219200"/>
            <a:ext cx="2558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Stop a run then re-start</a:t>
            </a:r>
            <a:endParaRPr lang="en-US" dirty="0"/>
          </a:p>
        </p:txBody>
      </p:sp>
      <p:sp>
        <p:nvSpPr>
          <p:cNvPr id="9" name="Rectangular Callout 8"/>
          <p:cNvSpPr/>
          <p:nvPr/>
        </p:nvSpPr>
        <p:spPr bwMode="auto">
          <a:xfrm>
            <a:off x="685800" y="2286000"/>
            <a:ext cx="609600" cy="304800"/>
          </a:xfrm>
          <a:prstGeom prst="wedgeRectCallout">
            <a:avLst>
              <a:gd name="adj1" fmla="val 31381"/>
              <a:gd name="adj2" fmla="val -274109"/>
            </a:avLst>
          </a:prstGeom>
          <a:solidFill>
            <a:schemeClr val="bg1">
              <a:lumMod val="75000"/>
              <a:alpha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" name="Right Brace 9"/>
          <p:cNvSpPr/>
          <p:nvPr/>
        </p:nvSpPr>
        <p:spPr bwMode="auto">
          <a:xfrm>
            <a:off x="3200400" y="990600"/>
            <a:ext cx="76200" cy="533400"/>
          </a:xfrm>
          <a:prstGeom prst="rightBrac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6600" y="914400"/>
            <a:ext cx="617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dirty="0" smtClean="0"/>
              <a:t>Taking into account all cross-checks </a:t>
            </a:r>
            <a:r>
              <a:rPr lang="en-US" sz="1400" dirty="0" smtClean="0"/>
              <a:t>(except sanity checks)</a:t>
            </a:r>
            <a:endParaRPr lang="en-US" dirty="0" smtClean="0"/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Taking into account scheduled actions</a:t>
            </a:r>
          </a:p>
          <a:p>
            <a:pPr marL="285750" indent="-285750" algn="l">
              <a:buFont typeface="Arial"/>
              <a:buChar char="•"/>
            </a:pPr>
            <a:r>
              <a:rPr lang="en-US" dirty="0" smtClean="0"/>
              <a:t>Attempting to recover from failures </a:t>
            </a:r>
            <a:r>
              <a:rPr lang="en-US" sz="1400" dirty="0" smtClean="0"/>
              <a:t>(2 retries, currently)</a:t>
            </a:r>
            <a:endParaRPr lang="en-US" sz="1400" dirty="0"/>
          </a:p>
        </p:txBody>
      </p:sp>
      <p:sp>
        <p:nvSpPr>
          <p:cNvPr id="12" name="Rectangular Callout 11"/>
          <p:cNvSpPr/>
          <p:nvPr/>
        </p:nvSpPr>
        <p:spPr bwMode="auto">
          <a:xfrm>
            <a:off x="1905000" y="2209800"/>
            <a:ext cx="4495800" cy="533400"/>
          </a:xfrm>
          <a:prstGeom prst="wedgeRectCallout">
            <a:avLst>
              <a:gd name="adj1" fmla="val 61099"/>
              <a:gd name="adj2" fmla="val -55140"/>
            </a:avLst>
          </a:prstGeom>
          <a:solidFill>
            <a:schemeClr val="bg1">
              <a:lumMod val="75000"/>
              <a:alpha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75017" y="1905000"/>
            <a:ext cx="2168983" cy="73866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Schedule</a:t>
            </a:r>
            <a:br>
              <a:rPr lang="en-US" dirty="0" smtClean="0"/>
            </a:br>
            <a:r>
              <a:rPr lang="en-US" sz="1200" dirty="0" smtClean="0"/>
              <a:t>“at-fault” is for future </a:t>
            </a:r>
            <a:br>
              <a:rPr lang="en-US" sz="1200" dirty="0" smtClean="0"/>
            </a:br>
            <a:r>
              <a:rPr lang="en-US" sz="1200" dirty="0" smtClean="0"/>
              <a:t>automatic down-time splitting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6078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Level-0 </a:t>
            </a:r>
            <a:r>
              <a:rPr lang="en-US" dirty="0" err="1" smtClean="0"/>
              <a:t>Automator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915400" cy="5791200"/>
          </a:xfrm>
        </p:spPr>
        <p:txBody>
          <a:bodyPr/>
          <a:lstStyle/>
          <a:p>
            <a:r>
              <a:rPr lang="en-US" sz="2000" dirty="0" smtClean="0"/>
              <a:t>When to use what button</a:t>
            </a:r>
          </a:p>
          <a:p>
            <a:pPr lvl="1"/>
            <a:r>
              <a:rPr lang="en-US" sz="1800" dirty="0" smtClean="0"/>
              <a:t>If we are not “Running”</a:t>
            </a:r>
          </a:p>
          <a:p>
            <a:pPr lvl="2"/>
            <a:r>
              <a:rPr lang="en-US" sz="1600" dirty="0" smtClean="0"/>
              <a:t>“Start Run” will start a new run ( “Recover Run” will do the same thing)</a:t>
            </a:r>
          </a:p>
          <a:p>
            <a:pPr lvl="1"/>
            <a:r>
              <a:rPr lang="en-US" sz="1800" dirty="0" smtClean="0"/>
              <a:t>If we are “Running”</a:t>
            </a:r>
          </a:p>
          <a:p>
            <a:pPr lvl="2"/>
            <a:r>
              <a:rPr lang="en-US" sz="1600" dirty="0" smtClean="0"/>
              <a:t> “Recover Run” will stop, then start a new run (“Start Run” has no effect)</a:t>
            </a:r>
          </a:p>
          <a:p>
            <a:endParaRPr lang="en-US" sz="2000" dirty="0" smtClean="0"/>
          </a:p>
          <a:p>
            <a:r>
              <a:rPr lang="en-US" sz="2000" dirty="0" smtClean="0"/>
              <a:t>When to use the </a:t>
            </a:r>
            <a:r>
              <a:rPr lang="en-US" sz="2000" dirty="0" err="1" smtClean="0"/>
              <a:t>automator</a:t>
            </a:r>
            <a:endParaRPr lang="en-US" sz="2000" dirty="0"/>
          </a:p>
          <a:p>
            <a:pPr lvl="1"/>
            <a:r>
              <a:rPr lang="en-US" sz="1800" dirty="0" smtClean="0"/>
              <a:t>To start a run</a:t>
            </a:r>
          </a:p>
          <a:p>
            <a:pPr lvl="2"/>
            <a:r>
              <a:rPr lang="en-US" sz="1600" dirty="0" smtClean="0"/>
              <a:t>First set all settings (Subsystems &amp; FEDs in/out, run mode etc. )</a:t>
            </a:r>
          </a:p>
          <a:p>
            <a:pPr lvl="2"/>
            <a:r>
              <a:rPr lang="en-US" sz="1600" dirty="0" smtClean="0"/>
              <a:t>Then let the </a:t>
            </a:r>
            <a:r>
              <a:rPr lang="en-US" sz="1600" dirty="0" err="1" smtClean="0"/>
              <a:t>automator</a:t>
            </a:r>
            <a:r>
              <a:rPr lang="en-US" sz="1600" dirty="0" smtClean="0"/>
              <a:t> re-configure / re-cycle subsystems as necessary and start a new run</a:t>
            </a:r>
          </a:p>
          <a:p>
            <a:pPr lvl="1"/>
            <a:r>
              <a:rPr lang="en-US" sz="1800" dirty="0" smtClean="0"/>
              <a:t>To recover from a problem </a:t>
            </a:r>
            <a:r>
              <a:rPr lang="en-US" sz="1400" dirty="0" smtClean="0"/>
              <a:t>(if you know the appropriate recovery action)</a:t>
            </a:r>
            <a:endParaRPr lang="en-US" sz="1800" dirty="0" smtClean="0"/>
          </a:p>
          <a:p>
            <a:pPr lvl="2"/>
            <a:r>
              <a:rPr lang="en-US" sz="1600" dirty="0" smtClean="0"/>
              <a:t>Select the recovery action in the Schedule</a:t>
            </a:r>
          </a:p>
          <a:p>
            <a:pPr lvl="2"/>
            <a:r>
              <a:rPr lang="en-US" sz="1600" dirty="0" smtClean="0"/>
              <a:t>Let the </a:t>
            </a:r>
            <a:r>
              <a:rPr lang="en-US" sz="1600" dirty="0" err="1" smtClean="0"/>
              <a:t>automator</a:t>
            </a:r>
            <a:r>
              <a:rPr lang="en-US" sz="1600" dirty="0" smtClean="0"/>
              <a:t> stop the run, </a:t>
            </a:r>
            <a:r>
              <a:rPr lang="en-US" sz="1600" dirty="0"/>
              <a:t>re-configure / re-cycle subsystems as necessary and start a new </a:t>
            </a:r>
            <a:r>
              <a:rPr lang="en-US" sz="1600" dirty="0" smtClean="0"/>
              <a:t>run	</a:t>
            </a:r>
          </a:p>
          <a:p>
            <a:pPr lvl="1"/>
            <a:r>
              <a:rPr lang="en-US" sz="2000" dirty="0" smtClean="0"/>
              <a:t>To apply changed settings such as a new run mode or trigger key</a:t>
            </a:r>
          </a:p>
          <a:p>
            <a:pPr lvl="2"/>
            <a:r>
              <a:rPr lang="en-US" sz="1600" dirty="0" smtClean="0"/>
              <a:t>Just click “Recover Run” while a run is going</a:t>
            </a:r>
          </a:p>
          <a:p>
            <a:pPr lvl="2"/>
            <a:r>
              <a:rPr lang="en-US" sz="1600" dirty="0" smtClean="0"/>
              <a:t>The </a:t>
            </a:r>
            <a:r>
              <a:rPr lang="en-US" sz="1600" dirty="0" err="1" smtClean="0"/>
              <a:t>automator</a:t>
            </a:r>
            <a:r>
              <a:rPr lang="en-US" sz="1600" dirty="0" smtClean="0"/>
              <a:t> stops the run, recycles/ reconfigures subsystems as requested by indicators  and starts again  </a:t>
            </a:r>
            <a:endParaRPr lang="en-US" sz="1600" dirty="0"/>
          </a:p>
          <a:p>
            <a:pPr lvl="2"/>
            <a:endParaRPr lang="en-US" sz="1600" dirty="0" smtClean="0"/>
          </a:p>
          <a:p>
            <a:pPr lvl="2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7317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Level-0 timeline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00"/>
            <a:ext cx="8763000" cy="5269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" y="1066800"/>
            <a:ext cx="8229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Shows history of subsystem states and all manual and automatic actions taken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84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Level-0 timeline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00"/>
            <a:ext cx="8763000" cy="52692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1981200"/>
            <a:ext cx="1219200" cy="10047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1066800"/>
            <a:ext cx="5650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Tool tips give information about the reasons for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35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Level-0 timeline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00"/>
            <a:ext cx="8763000" cy="52692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4583" y="1981200"/>
            <a:ext cx="2529417" cy="76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1066800"/>
            <a:ext cx="811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Tool tips give information about the reasons for action   … and their outcome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03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Tooltips for errors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600" y="990600"/>
            <a:ext cx="4724400" cy="53311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5791201"/>
            <a:ext cx="3733800" cy="92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437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back to analyze problems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990600"/>
            <a:ext cx="558367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30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4" descr="bar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14400"/>
            <a:ext cx="8458200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ounded Rectangle 49"/>
          <p:cNvSpPr>
            <a:spLocks noChangeArrowheads="1"/>
          </p:cNvSpPr>
          <p:nvPr/>
        </p:nvSpPr>
        <p:spPr bwMode="auto">
          <a:xfrm>
            <a:off x="5410200" y="1752600"/>
            <a:ext cx="3657600" cy="3886200"/>
          </a:xfrm>
          <a:prstGeom prst="roundRect">
            <a:avLst>
              <a:gd name="adj" fmla="val 16667"/>
            </a:avLst>
          </a:prstGeom>
          <a:solidFill>
            <a:srgbClr val="00B8FF">
              <a:alpha val="16078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</a:pPr>
            <a:endParaRPr lang="en-US"/>
          </a:p>
        </p:txBody>
      </p:sp>
      <p:sp>
        <p:nvSpPr>
          <p:cNvPr id="266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FM L0 Links Panel</a:t>
            </a:r>
          </a:p>
        </p:txBody>
      </p:sp>
      <p:pic>
        <p:nvPicPr>
          <p:cNvPr id="26628" name="Picture 4" descr="StatusTabl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886200"/>
            <a:ext cx="5132388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screenshot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43037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ular Callout 6"/>
          <p:cNvSpPr/>
          <p:nvPr/>
        </p:nvSpPr>
        <p:spPr bwMode="auto">
          <a:xfrm>
            <a:off x="1143000" y="914400"/>
            <a:ext cx="838200" cy="304800"/>
          </a:xfrm>
          <a:prstGeom prst="wedgeRectCallout">
            <a:avLst>
              <a:gd name="adj1" fmla="val -6629"/>
              <a:gd name="adj2" fmla="val 148489"/>
            </a:avLst>
          </a:prstGeom>
          <a:solidFill>
            <a:schemeClr val="bg1">
              <a:lumMod val="75000"/>
              <a:alpha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8" name="Rectangular Callout 7"/>
          <p:cNvSpPr/>
          <p:nvPr/>
        </p:nvSpPr>
        <p:spPr bwMode="auto">
          <a:xfrm>
            <a:off x="76200" y="914400"/>
            <a:ext cx="914400" cy="304800"/>
          </a:xfrm>
          <a:prstGeom prst="wedgeRectCallout">
            <a:avLst>
              <a:gd name="adj1" fmla="val -25994"/>
              <a:gd name="adj2" fmla="val 924675"/>
            </a:avLst>
          </a:prstGeom>
          <a:solidFill>
            <a:schemeClr val="bg1">
              <a:lumMod val="75000"/>
              <a:alpha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9" name="Rectangular Callout 8"/>
          <p:cNvSpPr/>
          <p:nvPr/>
        </p:nvSpPr>
        <p:spPr bwMode="auto">
          <a:xfrm>
            <a:off x="4267200" y="914400"/>
            <a:ext cx="838200" cy="304800"/>
          </a:xfrm>
          <a:prstGeom prst="wedgeRectCallout">
            <a:avLst>
              <a:gd name="adj1" fmla="val 39373"/>
              <a:gd name="adj2" fmla="val 113370"/>
            </a:avLst>
          </a:prstGeom>
          <a:solidFill>
            <a:schemeClr val="bg1">
              <a:lumMod val="75000"/>
              <a:alpha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latin typeface="Arial" pitchFamily="34" charset="0"/>
              <a:ea typeface="+mn-ea"/>
              <a:cs typeface="+mn-cs"/>
            </a:endParaRPr>
          </a:p>
        </p:txBody>
      </p:sp>
      <p:pic>
        <p:nvPicPr>
          <p:cNvPr id="26633" name="Picture 9" descr="Locke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1295400"/>
            <a:ext cx="1352550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ular Callout 11"/>
          <p:cNvSpPr/>
          <p:nvPr/>
        </p:nvSpPr>
        <p:spPr bwMode="auto">
          <a:xfrm>
            <a:off x="5105400" y="914400"/>
            <a:ext cx="3429000" cy="304800"/>
          </a:xfrm>
          <a:prstGeom prst="wedgeRectCallout">
            <a:avLst>
              <a:gd name="adj1" fmla="val 17371"/>
              <a:gd name="adj2" fmla="val 227693"/>
            </a:avLst>
          </a:prstGeom>
          <a:solidFill>
            <a:schemeClr val="bg1">
              <a:lumMod val="75000"/>
              <a:alpha val="3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26635" name="Content Placeholder 2"/>
          <p:cNvSpPr txBox="1">
            <a:spLocks/>
          </p:cNvSpPr>
          <p:nvPr/>
        </p:nvSpPr>
        <p:spPr bwMode="auto">
          <a:xfrm>
            <a:off x="5486400" y="1954213"/>
            <a:ext cx="3733800" cy="353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9725" indent="-339725" eaLnBrk="0" hangingPunct="0"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en-US" sz="1800" dirty="0">
                <a:solidFill>
                  <a:srgbClr val="0070C0"/>
                </a:solidFill>
              </a:rPr>
              <a:t>Save</a:t>
            </a:r>
          </a:p>
          <a:p>
            <a:pPr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>
                <a:solidFill>
                  <a:srgbClr val="000000"/>
                </a:solidFill>
              </a:rPr>
              <a:t>Save the configuration parameters of the Level Zero GUI.</a:t>
            </a:r>
          </a:p>
          <a:p>
            <a:pPr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en-US" sz="1800" dirty="0">
                <a:solidFill>
                  <a:srgbClr val="0070C0"/>
                </a:solidFill>
              </a:rPr>
              <a:t>Refresh</a:t>
            </a:r>
          </a:p>
          <a:p>
            <a:pPr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>
                <a:solidFill>
                  <a:srgbClr val="000000"/>
                </a:solidFill>
              </a:rPr>
              <a:t>Refresh the Level Zero page.</a:t>
            </a:r>
            <a:endParaRPr lang="en-US" sz="1800" b="0" dirty="0">
              <a:solidFill>
                <a:srgbClr val="0070C0"/>
              </a:solidFill>
            </a:endParaRPr>
          </a:p>
          <a:p>
            <a:pPr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en-US" sz="1800" dirty="0">
                <a:solidFill>
                  <a:srgbClr val="0070C0"/>
                </a:solidFill>
              </a:rPr>
              <a:t>Detach </a:t>
            </a:r>
          </a:p>
          <a:p>
            <a:pPr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>
                <a:solidFill>
                  <a:srgbClr val="000000"/>
                </a:solidFill>
              </a:rPr>
              <a:t>Disconnect  the Level Zero GUI from the Level Zero FM.</a:t>
            </a:r>
            <a:endParaRPr lang="en-US" sz="1800" b="0" dirty="0">
              <a:solidFill>
                <a:srgbClr val="0070C0"/>
              </a:solidFill>
            </a:endParaRPr>
          </a:p>
          <a:p>
            <a:pPr>
              <a:spcBef>
                <a:spcPts val="800"/>
              </a:spcBef>
              <a:buClr>
                <a:srgbClr val="000000"/>
              </a:buClr>
              <a:buSzPct val="100000"/>
            </a:pPr>
            <a:r>
              <a:rPr lang="en-US" sz="1800" dirty="0">
                <a:solidFill>
                  <a:srgbClr val="0070C0"/>
                </a:solidFill>
              </a:rPr>
              <a:t>Destroy </a:t>
            </a:r>
          </a:p>
          <a:p>
            <a:pPr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Char char="–"/>
            </a:pPr>
            <a:r>
              <a:rPr lang="en-US" sz="1600" b="0" i="1" dirty="0">
                <a:solidFill>
                  <a:srgbClr val="000000"/>
                </a:solidFill>
              </a:rPr>
              <a:t>Kill </a:t>
            </a:r>
            <a:r>
              <a:rPr lang="en-US" sz="1600" b="0" i="1" dirty="0" smtClean="0">
                <a:solidFill>
                  <a:srgbClr val="000000"/>
                </a:solidFill>
              </a:rPr>
              <a:t>all Function Managers</a:t>
            </a:r>
            <a:br>
              <a:rPr lang="en-US" sz="1600" b="0" i="1" dirty="0" smtClean="0">
                <a:solidFill>
                  <a:srgbClr val="000000"/>
                </a:solidFill>
              </a:rPr>
            </a:br>
            <a:r>
              <a:rPr lang="en-US" sz="1600" b="0" i="1" dirty="0" smtClean="0">
                <a:solidFill>
                  <a:srgbClr val="000000"/>
                </a:solidFill>
              </a:rPr>
              <a:t>and XDAQs started by them</a:t>
            </a:r>
            <a:endParaRPr lang="en-US" sz="1600" b="0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67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2"/>
          <p:cNvSpPr txBox="1"/>
          <p:nvPr/>
        </p:nvSpPr>
        <p:spPr>
          <a:xfrm>
            <a:off x="838200" y="1143000"/>
            <a:ext cx="7453531" cy="53340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85750" indent="-285750" algn="l">
              <a:buSzPct val="45000"/>
              <a:buFont typeface="Wingdings" charset="2"/>
              <a:buChar char="u"/>
            </a:pPr>
            <a:r>
              <a:rPr lang="en-US" b="1" dirty="0">
                <a:solidFill>
                  <a:srgbClr val="FF0000"/>
                </a:solidFill>
                <a:latin typeface="Arial"/>
              </a:rPr>
              <a:t>Be active! </a:t>
            </a:r>
            <a:r>
              <a:rPr lang="en-US" b="1" dirty="0">
                <a:latin typeface="Arial"/>
              </a:rPr>
              <a:t> Do not just wait for instructions
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This will increase the data taking efficiency.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If you think time is being wasted, talk to the shift-leader.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If you think a specific sub-system is blocking for too long the data taking talk to the shift leader.</a:t>
            </a:r>
            <a:endParaRPr dirty="0"/>
          </a:p>
          <a:p>
            <a:pPr marL="1200150" lvl="2" indent="-285750" algn="l">
              <a:buSzPct val="45000"/>
              <a:buFont typeface="Wingdings" charset="2"/>
              <a:buChar char="u"/>
            </a:pPr>
            <a:r>
              <a:rPr lang="en-US" dirty="0">
                <a:latin typeface="Arial"/>
              </a:rPr>
              <a:t>You as a </a:t>
            </a:r>
            <a:r>
              <a:rPr lang="en-US" dirty="0" err="1" smtClean="0">
                <a:latin typeface="Arial"/>
              </a:rPr>
              <a:t>cDAQ</a:t>
            </a:r>
            <a:r>
              <a:rPr lang="en-US" dirty="0" smtClean="0">
                <a:latin typeface="Arial"/>
              </a:rPr>
              <a:t> </a:t>
            </a:r>
            <a:r>
              <a:rPr lang="en-US" dirty="0">
                <a:latin typeface="Arial"/>
              </a:rPr>
              <a:t>shifter probably have the best feeling which subsystem is blocking data-taking. </a:t>
            </a:r>
            <a:endParaRPr dirty="0"/>
          </a:p>
          <a:p>
            <a:pPr lvl="2" algn="l">
              <a:buSzPct val="45000"/>
              <a:buFont typeface="StarSymbol"/>
              <a:buChar char=""/>
            </a:pP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When you are active, you learn more about the other systems, too. This makes shifting much more fun, and is a good thing for CMS!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endParaRPr dirty="0"/>
          </a:p>
          <a:p>
            <a:pPr marL="285750" indent="-285750" algn="l">
              <a:buSzPct val="45000"/>
              <a:buFont typeface="Wingdings" charset="2"/>
              <a:buChar char="u"/>
            </a:pPr>
            <a:r>
              <a:rPr lang="en-US" b="1" dirty="0">
                <a:solidFill>
                  <a:srgbClr val="FF0000"/>
                </a:solidFill>
                <a:latin typeface="Arial"/>
              </a:rPr>
              <a:t>But always:</a:t>
            </a:r>
            <a:r>
              <a:rPr lang="en-US" b="1" dirty="0">
                <a:latin typeface="Arial"/>
              </a:rPr>
              <a:t> Do nothing without informing the </a:t>
            </a:r>
            <a:r>
              <a:rPr lang="en-US" b="1" dirty="0" smtClean="0">
                <a:latin typeface="Arial"/>
              </a:rPr>
              <a:t>shift leader</a:t>
            </a:r>
            <a:endParaRPr dirty="0"/>
          </a:p>
          <a:p>
            <a:pPr lvl="1" algn="l">
              <a:buSzPct val="75000"/>
              <a:buFont typeface="StarSymbol"/>
              <a:buChar char=""/>
            </a:pPr>
            <a:r>
              <a:rPr lang="en-US" dirty="0">
                <a:latin typeface="Arial"/>
              </a:rPr>
              <a:t>In particular when subsystem experts </a:t>
            </a:r>
            <a:r>
              <a:rPr lang="en-US" dirty="0" smtClean="0">
                <a:latin typeface="Arial"/>
              </a:rPr>
              <a:t>contact you directly: </a:t>
            </a:r>
            <a:br>
              <a:rPr lang="en-US" dirty="0" smtClean="0">
                <a:latin typeface="Arial"/>
              </a:rPr>
            </a:br>
            <a:r>
              <a:rPr lang="en-US" dirty="0" smtClean="0">
                <a:latin typeface="Arial"/>
              </a:rPr>
              <a:t>Always </a:t>
            </a:r>
            <a:r>
              <a:rPr lang="en-US" dirty="0">
                <a:latin typeface="Arial"/>
              </a:rPr>
              <a:t>involve the </a:t>
            </a:r>
            <a:r>
              <a:rPr lang="en-US" dirty="0" smtClean="0">
                <a:latin typeface="Arial"/>
              </a:rPr>
              <a:t>shift leader </a:t>
            </a:r>
            <a:r>
              <a:rPr lang="en-US" dirty="0">
                <a:latin typeface="Arial"/>
              </a:rPr>
              <a:t>that </a:t>
            </a:r>
            <a:r>
              <a:rPr lang="en-US" dirty="0" smtClean="0">
                <a:latin typeface="Arial"/>
              </a:rPr>
              <a:t>he/she </a:t>
            </a:r>
            <a:r>
              <a:rPr lang="en-US" dirty="0">
                <a:latin typeface="Arial"/>
              </a:rPr>
              <a:t>knows what is going on</a:t>
            </a:r>
            <a:r>
              <a:rPr lang="en-US" dirty="0" smtClean="0">
                <a:latin typeface="Arial"/>
              </a:rPr>
              <a:t>!</a:t>
            </a:r>
          </a:p>
          <a:p>
            <a:pPr lvl="1" algn="l">
              <a:buSzPct val="75000"/>
              <a:buFont typeface="StarSymbol"/>
              <a:buChar char=""/>
            </a:pPr>
            <a:endParaRPr lang="en-US" dirty="0">
              <a:latin typeface="Arial"/>
            </a:endParaRPr>
          </a:p>
          <a:p>
            <a:pPr lvl="1" algn="l">
              <a:buSzPct val="75000"/>
              <a:buFont typeface="StarSymbol"/>
              <a:buChar char=""/>
            </a:pPr>
            <a:r>
              <a:rPr lang="en-US" dirty="0" smtClean="0">
                <a:latin typeface="Arial"/>
              </a:rPr>
              <a:t>Always make sure that either you or the shift leader have contacted the relevant sub-system expert (DOC) before deciding to remove subsystems or  FEDs from the run </a:t>
            </a:r>
            <a:endParaRPr dirty="0"/>
          </a:p>
        </p:txBody>
      </p:sp>
      <p:sp>
        <p:nvSpPr>
          <p:cNvPr id="94" name="TextShape 3"/>
          <p:cNvSpPr txBox="1"/>
          <p:nvPr/>
        </p:nvSpPr>
        <p:spPr>
          <a:xfrm>
            <a:off x="6521880" y="2750176"/>
            <a:ext cx="55514" cy="306011"/>
          </a:xfrm>
          <a:prstGeom prst="rect">
            <a:avLst/>
          </a:prstGeom>
          <a:noFill/>
          <a:ln>
            <a:noFill/>
          </a:ln>
        </p:spPr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/>
          <a:lstStyle/>
          <a:p>
            <a:r>
              <a:rPr lang="en-US" sz="3200" dirty="0" smtClean="0">
                <a:latin typeface="Arial"/>
              </a:rPr>
              <a:t>Your responsibilities as a DAQ Shifter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223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921907" y="2667000"/>
            <a:ext cx="7510139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000" b="1" dirty="0" smtClean="0">
                <a:solidFill>
                  <a:srgbClr val="000090"/>
                </a:solidFill>
              </a:rPr>
              <a:t>Automation:</a:t>
            </a:r>
            <a:br>
              <a:rPr lang="en-US" sz="4000" b="1" dirty="0" smtClean="0">
                <a:solidFill>
                  <a:srgbClr val="000090"/>
                </a:solidFill>
              </a:rPr>
            </a:br>
            <a:r>
              <a:rPr lang="en-US" sz="4000" b="1" dirty="0" smtClean="0">
                <a:solidFill>
                  <a:srgbClr val="000090"/>
                </a:solidFill>
              </a:rPr>
              <a:t>Automatic reaction to </a:t>
            </a:r>
          </a:p>
          <a:p>
            <a:r>
              <a:rPr lang="en-US" sz="4000" b="1" dirty="0" smtClean="0">
                <a:solidFill>
                  <a:srgbClr val="000090"/>
                </a:solidFill>
              </a:rPr>
              <a:t>LHC beam/machine mode and </a:t>
            </a:r>
            <a:br>
              <a:rPr lang="en-US" sz="4000" b="1" dirty="0" smtClean="0">
                <a:solidFill>
                  <a:srgbClr val="000090"/>
                </a:solidFill>
              </a:rPr>
            </a:br>
            <a:r>
              <a:rPr lang="en-US" sz="4000" b="1" dirty="0" smtClean="0">
                <a:solidFill>
                  <a:srgbClr val="000090"/>
                </a:solidFill>
              </a:rPr>
              <a:t>DCS high voltage state</a:t>
            </a:r>
            <a:endParaRPr lang="en-US" sz="40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840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1" name="Group 240"/>
          <p:cNvGrpSpPr/>
          <p:nvPr/>
        </p:nvGrpSpPr>
        <p:grpSpPr>
          <a:xfrm>
            <a:off x="4724400" y="405190"/>
            <a:ext cx="3429000" cy="1676400"/>
            <a:chOff x="4724400" y="457200"/>
            <a:chExt cx="3429000" cy="1676400"/>
          </a:xfrm>
        </p:grpSpPr>
        <p:grpSp>
          <p:nvGrpSpPr>
            <p:cNvPr id="242" name="Group 241"/>
            <p:cNvGrpSpPr/>
            <p:nvPr/>
          </p:nvGrpSpPr>
          <p:grpSpPr>
            <a:xfrm>
              <a:off x="4724400" y="457200"/>
              <a:ext cx="1380476" cy="1447800"/>
              <a:chOff x="4724400" y="304800"/>
              <a:chExt cx="1380476" cy="1600200"/>
            </a:xfrm>
          </p:grpSpPr>
          <p:pic>
            <p:nvPicPr>
              <p:cNvPr id="245" name="Picture 24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24400" y="304800"/>
                <a:ext cx="609600" cy="609600"/>
              </a:xfrm>
              <a:prstGeom prst="rect">
                <a:avLst/>
              </a:prstGeom>
            </p:spPr>
          </p:pic>
          <p:sp>
            <p:nvSpPr>
              <p:cNvPr id="246" name="Left Arrow 245"/>
              <p:cNvSpPr/>
              <p:nvPr/>
            </p:nvSpPr>
            <p:spPr bwMode="auto">
              <a:xfrm>
                <a:off x="5486400" y="1066800"/>
                <a:ext cx="609600" cy="152400"/>
              </a:xfrm>
              <a:prstGeom prst="leftArrow">
                <a:avLst/>
              </a:prstGeom>
              <a:solidFill>
                <a:srgbClr val="FFF77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</a:endParaRPr>
              </a:p>
            </p:txBody>
          </p:sp>
          <p:pic>
            <p:nvPicPr>
              <p:cNvPr id="247" name="Picture 246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4800600" y="914400"/>
                <a:ext cx="457200" cy="457200"/>
              </a:xfrm>
              <a:prstGeom prst="rect">
                <a:avLst/>
              </a:prstGeom>
            </p:spPr>
          </p:pic>
          <p:sp>
            <p:nvSpPr>
              <p:cNvPr id="248" name="Left Arrow 247"/>
              <p:cNvSpPr/>
              <p:nvPr/>
            </p:nvSpPr>
            <p:spPr bwMode="auto">
              <a:xfrm rot="788041">
                <a:off x="5486400" y="676867"/>
                <a:ext cx="609600" cy="152400"/>
              </a:xfrm>
              <a:prstGeom prst="leftArrow">
                <a:avLst/>
              </a:prstGeom>
              <a:solidFill>
                <a:srgbClr val="FFF77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</a:endParaRPr>
              </a:p>
            </p:txBody>
          </p:sp>
          <p:sp>
            <p:nvSpPr>
              <p:cNvPr id="249" name="Left Arrow 248"/>
              <p:cNvSpPr/>
              <p:nvPr/>
            </p:nvSpPr>
            <p:spPr bwMode="auto">
              <a:xfrm rot="20562900">
                <a:off x="5495276" y="1436877"/>
                <a:ext cx="609600" cy="152400"/>
              </a:xfrm>
              <a:prstGeom prst="leftArrow">
                <a:avLst/>
              </a:prstGeom>
              <a:solidFill>
                <a:srgbClr val="FFF77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65" charset="0"/>
                </a:endParaRPr>
              </a:p>
            </p:txBody>
          </p:sp>
          <p:pic>
            <p:nvPicPr>
              <p:cNvPr id="250" name="Picture 24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00600" y="1371600"/>
                <a:ext cx="533400" cy="533400"/>
              </a:xfrm>
              <a:prstGeom prst="rect">
                <a:avLst/>
              </a:prstGeom>
            </p:spPr>
          </p:pic>
        </p:grpSp>
        <p:sp>
          <p:nvSpPr>
            <p:cNvPr id="243" name="Rounded Rectangle 242"/>
            <p:cNvSpPr/>
            <p:nvPr/>
          </p:nvSpPr>
          <p:spPr bwMode="auto">
            <a:xfrm>
              <a:off x="6172198" y="685800"/>
              <a:ext cx="1600201" cy="990600"/>
            </a:xfrm>
            <a:prstGeom prst="roundRect">
              <a:avLst>
                <a:gd name="adj" fmla="val 6061"/>
              </a:avLst>
            </a:prstGeom>
            <a:solidFill>
              <a:srgbClr val="5EFF53">
                <a:alpha val="41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cxnSp>
          <p:nvCxnSpPr>
            <p:cNvPr id="244" name="Straight Arrow Connector 243"/>
            <p:cNvCxnSpPr/>
            <p:nvPr/>
          </p:nvCxnSpPr>
          <p:spPr>
            <a:xfrm>
              <a:off x="7620000" y="1752600"/>
              <a:ext cx="533400" cy="381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0" name="Rectangle 339"/>
          <p:cNvSpPr/>
          <p:nvPr/>
        </p:nvSpPr>
        <p:spPr bwMode="auto">
          <a:xfrm>
            <a:off x="7696200" y="1927225"/>
            <a:ext cx="1295399" cy="3330575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bg2">
                  <a:lumMod val="20000"/>
                  <a:lumOff val="80000"/>
                </a:schemeClr>
              </a:gs>
            </a:gsLst>
            <a:lin ang="16200000" scaled="0"/>
            <a:tileRect/>
          </a:gradFill>
          <a:ln w="6350" cmpd="sng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>
              <a:latin typeface="Arial" pitchFamily="-65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209800" y="1905000"/>
            <a:ext cx="5410200" cy="2514600"/>
          </a:xfrm>
          <a:prstGeom prst="rect">
            <a:avLst/>
          </a:prstGeom>
          <a:gradFill flip="none" rotWithShape="1">
            <a:gsLst>
              <a:gs pos="0">
                <a:srgbClr val="FFF771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pic>
        <p:nvPicPr>
          <p:cNvPr id="431" name="Picture 5" descr="CM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77" y="5041900"/>
            <a:ext cx="20764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5" name="Rounded Rectangle 344"/>
          <p:cNvSpPr/>
          <p:nvPr/>
        </p:nvSpPr>
        <p:spPr bwMode="auto">
          <a:xfrm>
            <a:off x="7848600" y="3886200"/>
            <a:ext cx="277813" cy="122237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100">
              <a:latin typeface="Arial" pitchFamily="-65" charset="0"/>
            </a:endParaRPr>
          </a:p>
        </p:txBody>
      </p:sp>
      <p:sp>
        <p:nvSpPr>
          <p:cNvPr id="346" name="Rounded Rectangle 345"/>
          <p:cNvSpPr/>
          <p:nvPr/>
        </p:nvSpPr>
        <p:spPr bwMode="auto">
          <a:xfrm>
            <a:off x="8272046" y="3886200"/>
            <a:ext cx="277812" cy="122237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100">
              <a:latin typeface="Arial" pitchFamily="-65" charset="0"/>
            </a:endParaRPr>
          </a:p>
        </p:txBody>
      </p:sp>
      <p:cxnSp>
        <p:nvCxnSpPr>
          <p:cNvPr id="351" name="Straight Arrow Connector 350"/>
          <p:cNvCxnSpPr/>
          <p:nvPr/>
        </p:nvCxnSpPr>
        <p:spPr bwMode="auto">
          <a:xfrm flipV="1">
            <a:off x="8424446" y="2590800"/>
            <a:ext cx="0" cy="1219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cxnSp>
        <p:nvCxnSpPr>
          <p:cNvPr id="352" name="Straight Arrow Connector 351"/>
          <p:cNvCxnSpPr/>
          <p:nvPr/>
        </p:nvCxnSpPr>
        <p:spPr bwMode="auto">
          <a:xfrm flipV="1">
            <a:off x="8001000" y="2590800"/>
            <a:ext cx="271046" cy="12192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354" name="TextBox 371"/>
          <p:cNvSpPr txBox="1">
            <a:spLocks noChangeArrowheads="1"/>
          </p:cNvSpPr>
          <p:nvPr/>
        </p:nvSpPr>
        <p:spPr bwMode="auto">
          <a:xfrm rot="16200000">
            <a:off x="7707007" y="3799193"/>
            <a:ext cx="2145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600" b="1" dirty="0" smtClean="0"/>
              <a:t>Monitoring Services</a:t>
            </a:r>
            <a:endParaRPr lang="en-US" sz="1600" b="1" dirty="0"/>
          </a:p>
        </p:txBody>
      </p:sp>
      <p:sp>
        <p:nvSpPr>
          <p:cNvPr id="299" name="Rectangle 298"/>
          <p:cNvSpPr/>
          <p:nvPr/>
        </p:nvSpPr>
        <p:spPr bwMode="auto">
          <a:xfrm>
            <a:off x="2262433" y="4495800"/>
            <a:ext cx="4290768" cy="76200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90000"/>
                </a:schemeClr>
              </a:gs>
            </a:gsLst>
            <a:lin ang="16200000" scaled="0"/>
            <a:tileRect/>
          </a:gradFill>
          <a:ln w="6350" cmpd="sng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>
              <a:latin typeface="Arial" pitchFamily="-65" charset="0"/>
            </a:endParaRPr>
          </a:p>
        </p:txBody>
      </p:sp>
      <p:sp>
        <p:nvSpPr>
          <p:cNvPr id="14545" name="Rounded Rectangle 213"/>
          <p:cNvSpPr>
            <a:spLocks noChangeArrowheads="1"/>
          </p:cNvSpPr>
          <p:nvPr/>
        </p:nvSpPr>
        <p:spPr bwMode="auto">
          <a:xfrm>
            <a:off x="5791176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6" name="Rounded Rectangle 212"/>
          <p:cNvSpPr>
            <a:spLocks noChangeArrowheads="1"/>
          </p:cNvSpPr>
          <p:nvPr/>
        </p:nvSpPr>
        <p:spPr bwMode="auto">
          <a:xfrm>
            <a:off x="4930192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7" name="Rounded Rectangle 211"/>
          <p:cNvSpPr>
            <a:spLocks noChangeArrowheads="1"/>
          </p:cNvSpPr>
          <p:nvPr/>
        </p:nvSpPr>
        <p:spPr bwMode="auto">
          <a:xfrm>
            <a:off x="2974283" y="4759883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8" name="Rounded Rectangle 2"/>
          <p:cNvSpPr>
            <a:spLocks noChangeArrowheads="1"/>
          </p:cNvSpPr>
          <p:nvPr/>
        </p:nvSpPr>
        <p:spPr bwMode="auto">
          <a:xfrm>
            <a:off x="2922348" y="4800355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49" name="Rounded Rectangle 196"/>
          <p:cNvSpPr>
            <a:spLocks noChangeArrowheads="1"/>
          </p:cNvSpPr>
          <p:nvPr/>
        </p:nvSpPr>
        <p:spPr bwMode="auto">
          <a:xfrm>
            <a:off x="2982373" y="4844218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0" name="Rounded Rectangle 197"/>
          <p:cNvSpPr>
            <a:spLocks noChangeArrowheads="1"/>
          </p:cNvSpPr>
          <p:nvPr/>
        </p:nvSpPr>
        <p:spPr bwMode="auto">
          <a:xfrm flipV="1">
            <a:off x="2987063" y="4974298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1" name="Rounded Rectangle 200"/>
          <p:cNvSpPr>
            <a:spLocks noChangeArrowheads="1"/>
          </p:cNvSpPr>
          <p:nvPr/>
        </p:nvSpPr>
        <p:spPr bwMode="auto">
          <a:xfrm>
            <a:off x="5750729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2" name="Rounded Rectangle 201"/>
          <p:cNvSpPr>
            <a:spLocks noChangeArrowheads="1"/>
          </p:cNvSpPr>
          <p:nvPr/>
        </p:nvSpPr>
        <p:spPr bwMode="auto">
          <a:xfrm>
            <a:off x="5810754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3" name="Rounded Rectangle 202"/>
          <p:cNvSpPr>
            <a:spLocks noChangeArrowheads="1"/>
          </p:cNvSpPr>
          <p:nvPr/>
        </p:nvSpPr>
        <p:spPr bwMode="auto">
          <a:xfrm flipV="1">
            <a:off x="5815444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6" name="Rounded Rectangle 207"/>
          <p:cNvSpPr>
            <a:spLocks noChangeArrowheads="1"/>
          </p:cNvSpPr>
          <p:nvPr/>
        </p:nvSpPr>
        <p:spPr bwMode="auto">
          <a:xfrm>
            <a:off x="4886346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7" name="Rounded Rectangle 208"/>
          <p:cNvSpPr>
            <a:spLocks noChangeArrowheads="1"/>
          </p:cNvSpPr>
          <p:nvPr/>
        </p:nvSpPr>
        <p:spPr bwMode="auto">
          <a:xfrm>
            <a:off x="4946371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8" name="Rounded Rectangle 209"/>
          <p:cNvSpPr>
            <a:spLocks noChangeArrowheads="1"/>
          </p:cNvSpPr>
          <p:nvPr/>
        </p:nvSpPr>
        <p:spPr bwMode="auto">
          <a:xfrm flipV="1">
            <a:off x="4951061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59" name="Rounded Rectangle 216"/>
          <p:cNvSpPr>
            <a:spLocks noChangeArrowheads="1"/>
          </p:cNvSpPr>
          <p:nvPr/>
        </p:nvSpPr>
        <p:spPr bwMode="auto">
          <a:xfrm>
            <a:off x="3809976" y="4748397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0" name="Rounded Rectangle 221"/>
          <p:cNvSpPr>
            <a:spLocks noChangeArrowheads="1"/>
          </p:cNvSpPr>
          <p:nvPr/>
        </p:nvSpPr>
        <p:spPr bwMode="auto">
          <a:xfrm>
            <a:off x="3766130" y="4792261"/>
            <a:ext cx="533424" cy="3049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1" name="Rounded Rectangle 222"/>
          <p:cNvSpPr>
            <a:spLocks noChangeArrowheads="1"/>
          </p:cNvSpPr>
          <p:nvPr/>
        </p:nvSpPr>
        <p:spPr bwMode="auto">
          <a:xfrm>
            <a:off x="3826154" y="4836124"/>
            <a:ext cx="381017" cy="76241"/>
          </a:xfrm>
          <a:prstGeom prst="roundRect">
            <a:avLst>
              <a:gd name="adj" fmla="val 1666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62" name="Rounded Rectangle 223"/>
          <p:cNvSpPr>
            <a:spLocks noChangeArrowheads="1"/>
          </p:cNvSpPr>
          <p:nvPr/>
        </p:nvSpPr>
        <p:spPr bwMode="auto">
          <a:xfrm flipV="1">
            <a:off x="3830844" y="4966204"/>
            <a:ext cx="304813" cy="74360"/>
          </a:xfrm>
          <a:prstGeom prst="roundRect">
            <a:avLst>
              <a:gd name="adj" fmla="val 16667"/>
            </a:avLst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0" name="TextBox 311"/>
          <p:cNvSpPr txBox="1">
            <a:spLocks noChangeArrowheads="1"/>
          </p:cNvSpPr>
          <p:nvPr/>
        </p:nvSpPr>
        <p:spPr bwMode="auto">
          <a:xfrm>
            <a:off x="2267196" y="4460875"/>
            <a:ext cx="104298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defRPr/>
            </a:pPr>
            <a:r>
              <a:rPr lang="en-US" sz="1050" b="1" dirty="0" smtClean="0"/>
              <a:t>XDAQ Online </a:t>
            </a:r>
            <a:br>
              <a:rPr lang="en-US" sz="1050" b="1" dirty="0" smtClean="0"/>
            </a:br>
            <a:r>
              <a:rPr lang="en-US" sz="1050" b="1" dirty="0" smtClean="0"/>
              <a:t>Software</a:t>
            </a:r>
            <a:endParaRPr lang="en-US" sz="1050" b="1" dirty="0" smtClean="0">
              <a:solidFill>
                <a:srgbClr val="1818FF"/>
              </a:solidFill>
            </a:endParaRPr>
          </a:p>
        </p:txBody>
      </p:sp>
      <p:sp>
        <p:nvSpPr>
          <p:cNvPr id="193" name="Freeform 192"/>
          <p:cNvSpPr/>
          <p:nvPr/>
        </p:nvSpPr>
        <p:spPr>
          <a:xfrm>
            <a:off x="3525205" y="4404426"/>
            <a:ext cx="325626" cy="0"/>
          </a:xfrm>
          <a:custGeom>
            <a:avLst/>
            <a:gdLst>
              <a:gd name="connsiteX0" fmla="*/ 8140 w 325626"/>
              <a:gd name="connsiteY0" fmla="*/ 0 h 0"/>
              <a:gd name="connsiteX1" fmla="*/ 0 w 325626"/>
              <a:gd name="connsiteY1" fmla="*/ 0 h 0"/>
              <a:gd name="connsiteX2" fmla="*/ 325626 w 325626"/>
              <a:gd name="connsiteY2" fmla="*/ 0 h 0"/>
              <a:gd name="connsiteX3" fmla="*/ 8140 w 325626"/>
              <a:gd name="connsiteY3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626">
                <a:moveTo>
                  <a:pt x="8140" y="0"/>
                </a:moveTo>
                <a:lnTo>
                  <a:pt x="0" y="0"/>
                </a:lnTo>
                <a:lnTo>
                  <a:pt x="325626" y="0"/>
                </a:lnTo>
                <a:lnTo>
                  <a:pt x="8140" y="0"/>
                </a:lnTo>
                <a:close/>
              </a:path>
            </a:pathLst>
          </a:custGeom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64" name="Rectangle 286"/>
          <p:cNvSpPr>
            <a:spLocks noChangeArrowheads="1"/>
          </p:cNvSpPr>
          <p:nvPr/>
        </p:nvSpPr>
        <p:spPr bwMode="auto">
          <a:xfrm>
            <a:off x="557457" y="1905000"/>
            <a:ext cx="1622425" cy="3352800"/>
          </a:xfrm>
          <a:prstGeom prst="rect">
            <a:avLst/>
          </a:prstGeom>
          <a:gradFill flip="none" rotWithShape="1">
            <a:gsLst>
              <a:gs pos="0">
                <a:srgbClr val="800000">
                  <a:alpha val="30000"/>
                </a:srgbClr>
              </a:gs>
              <a:gs pos="100000">
                <a:srgbClr val="FFFFFF">
                  <a:alpha val="10196"/>
                </a:srgbClr>
              </a:gs>
            </a:gsLst>
            <a:lin ang="5100000" scaled="0"/>
            <a:tileRect/>
          </a:gra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>
              <a:defRPr/>
            </a:pPr>
            <a:endParaRPr lang="en-US" sz="1400">
              <a:ea typeface="+mn-ea"/>
              <a:cs typeface="+mn-cs"/>
            </a:endParaRPr>
          </a:p>
        </p:txBody>
      </p:sp>
      <p:sp>
        <p:nvSpPr>
          <p:cNvPr id="14572" name="Oval 275"/>
          <p:cNvSpPr>
            <a:spLocks noChangeArrowheads="1"/>
          </p:cNvSpPr>
          <p:nvPr/>
        </p:nvSpPr>
        <p:spPr bwMode="auto">
          <a:xfrm>
            <a:off x="709858" y="3116262"/>
            <a:ext cx="509342" cy="3127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00" dirty="0"/>
          </a:p>
        </p:txBody>
      </p:sp>
      <p:sp>
        <p:nvSpPr>
          <p:cNvPr id="14573" name="Oval 276"/>
          <p:cNvSpPr>
            <a:spLocks noChangeArrowheads="1"/>
          </p:cNvSpPr>
          <p:nvPr/>
        </p:nvSpPr>
        <p:spPr bwMode="auto">
          <a:xfrm>
            <a:off x="1447800" y="3116262"/>
            <a:ext cx="466483" cy="2936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00" dirty="0"/>
          </a:p>
        </p:txBody>
      </p:sp>
      <p:sp>
        <p:nvSpPr>
          <p:cNvPr id="14574" name="Oval 277"/>
          <p:cNvSpPr>
            <a:spLocks noChangeArrowheads="1"/>
          </p:cNvSpPr>
          <p:nvPr/>
        </p:nvSpPr>
        <p:spPr bwMode="auto">
          <a:xfrm>
            <a:off x="634331" y="3821112"/>
            <a:ext cx="408173" cy="2936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100"/>
          </a:p>
        </p:txBody>
      </p:sp>
      <p:sp>
        <p:nvSpPr>
          <p:cNvPr id="14575" name="Oval 278"/>
          <p:cNvSpPr>
            <a:spLocks noChangeArrowheads="1"/>
          </p:cNvSpPr>
          <p:nvPr/>
        </p:nvSpPr>
        <p:spPr bwMode="auto">
          <a:xfrm>
            <a:off x="1219200" y="3821112"/>
            <a:ext cx="408173" cy="2936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100"/>
          </a:p>
        </p:txBody>
      </p:sp>
      <p:sp>
        <p:nvSpPr>
          <p:cNvPr id="270" name="TextBox 280"/>
          <p:cNvSpPr txBox="1">
            <a:spLocks noChangeArrowheads="1"/>
          </p:cNvSpPr>
          <p:nvPr/>
        </p:nvSpPr>
        <p:spPr bwMode="auto">
          <a:xfrm rot="16200000">
            <a:off x="712405" y="3792909"/>
            <a:ext cx="259037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>
              <a:defRPr/>
            </a:pPr>
            <a:r>
              <a:rPr lang="en-US" sz="1600" b="1" dirty="0" smtClean="0"/>
              <a:t>Detector Control System</a:t>
            </a:r>
            <a:endParaRPr lang="en-US" sz="1600" b="1" dirty="0" smtClean="0">
              <a:solidFill>
                <a:srgbClr val="1818FF"/>
              </a:solidFill>
            </a:endParaRPr>
          </a:p>
        </p:txBody>
      </p:sp>
      <p:cxnSp>
        <p:nvCxnSpPr>
          <p:cNvPr id="14577" name="Straight Arrow Connector 329"/>
          <p:cNvCxnSpPr>
            <a:cxnSpLocks noChangeShapeType="1"/>
            <a:stCxn id="265" idx="4"/>
            <a:endCxn id="14572" idx="0"/>
          </p:cNvCxnSpPr>
          <p:nvPr/>
        </p:nvCxnSpPr>
        <p:spPr bwMode="auto">
          <a:xfrm flipH="1">
            <a:off x="964529" y="2808288"/>
            <a:ext cx="336673" cy="30797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578" name="Straight Arrow Connector 331"/>
          <p:cNvCxnSpPr>
            <a:cxnSpLocks noChangeShapeType="1"/>
            <a:stCxn id="265" idx="4"/>
            <a:endCxn id="14573" idx="0"/>
          </p:cNvCxnSpPr>
          <p:nvPr/>
        </p:nvCxnSpPr>
        <p:spPr bwMode="auto">
          <a:xfrm>
            <a:off x="1301202" y="2808288"/>
            <a:ext cx="379840" cy="30797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579" name="Straight Arrow Connector 333"/>
          <p:cNvCxnSpPr>
            <a:cxnSpLocks noChangeShapeType="1"/>
            <a:endCxn id="14574" idx="0"/>
          </p:cNvCxnSpPr>
          <p:nvPr/>
        </p:nvCxnSpPr>
        <p:spPr bwMode="auto">
          <a:xfrm rot="5400000">
            <a:off x="705724" y="3542643"/>
            <a:ext cx="411163" cy="145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580" name="Straight Arrow Connector 335"/>
          <p:cNvCxnSpPr>
            <a:cxnSpLocks noChangeShapeType="1"/>
            <a:stCxn id="14572" idx="4"/>
            <a:endCxn id="14575" idx="0"/>
          </p:cNvCxnSpPr>
          <p:nvPr/>
        </p:nvCxnSpPr>
        <p:spPr bwMode="auto">
          <a:xfrm>
            <a:off x="964529" y="3429000"/>
            <a:ext cx="458758" cy="3921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581" name="TextBox 337"/>
          <p:cNvSpPr txBox="1">
            <a:spLocks noChangeArrowheads="1"/>
          </p:cNvSpPr>
          <p:nvPr/>
        </p:nvSpPr>
        <p:spPr bwMode="auto">
          <a:xfrm>
            <a:off x="1143000" y="3057524"/>
            <a:ext cx="3640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/>
              <a:t>…</a:t>
            </a:r>
          </a:p>
        </p:txBody>
      </p:sp>
      <p:sp>
        <p:nvSpPr>
          <p:cNvPr id="14582" name="TextBox 338"/>
          <p:cNvSpPr txBox="1">
            <a:spLocks noChangeArrowheads="1"/>
          </p:cNvSpPr>
          <p:nvPr/>
        </p:nvSpPr>
        <p:spPr bwMode="auto">
          <a:xfrm>
            <a:off x="974875" y="3786565"/>
            <a:ext cx="32573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50" dirty="0"/>
              <a:t>…</a:t>
            </a:r>
          </a:p>
        </p:txBody>
      </p:sp>
      <p:sp>
        <p:nvSpPr>
          <p:cNvPr id="14475" name="Oval 204"/>
          <p:cNvSpPr>
            <a:spLocks noChangeArrowheads="1"/>
          </p:cNvSpPr>
          <p:nvPr/>
        </p:nvSpPr>
        <p:spPr bwMode="auto">
          <a:xfrm>
            <a:off x="5785284" y="3445025"/>
            <a:ext cx="729346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000" dirty="0" smtClean="0"/>
              <a:t>Subs n</a:t>
            </a:r>
            <a:endParaRPr lang="en-US" sz="1000" dirty="0"/>
          </a:p>
        </p:txBody>
      </p:sp>
      <p:sp>
        <p:nvSpPr>
          <p:cNvPr id="14477" name="Oval 206"/>
          <p:cNvSpPr>
            <a:spLocks noChangeArrowheads="1"/>
          </p:cNvSpPr>
          <p:nvPr/>
        </p:nvSpPr>
        <p:spPr bwMode="auto">
          <a:xfrm>
            <a:off x="5770806" y="3962400"/>
            <a:ext cx="425452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/>
          </a:p>
        </p:txBody>
      </p:sp>
      <p:sp>
        <p:nvSpPr>
          <p:cNvPr id="14478" name="Oval 207"/>
          <p:cNvSpPr>
            <a:spLocks noChangeArrowheads="1"/>
          </p:cNvSpPr>
          <p:nvPr/>
        </p:nvSpPr>
        <p:spPr bwMode="auto">
          <a:xfrm>
            <a:off x="2843458" y="3425207"/>
            <a:ext cx="668567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000" dirty="0" smtClean="0"/>
              <a:t>Subs 1</a:t>
            </a:r>
            <a:endParaRPr lang="en-US" sz="1000" dirty="0"/>
          </a:p>
        </p:txBody>
      </p:sp>
      <p:sp>
        <p:nvSpPr>
          <p:cNvPr id="14480" name="Oval 210"/>
          <p:cNvSpPr>
            <a:spLocks noChangeArrowheads="1"/>
          </p:cNvSpPr>
          <p:nvPr/>
        </p:nvSpPr>
        <p:spPr bwMode="auto">
          <a:xfrm>
            <a:off x="6272458" y="3966193"/>
            <a:ext cx="425452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200" dirty="0"/>
          </a:p>
        </p:txBody>
      </p:sp>
      <p:sp>
        <p:nvSpPr>
          <p:cNvPr id="14485" name="Oval 215"/>
          <p:cNvSpPr>
            <a:spLocks noChangeArrowheads="1"/>
          </p:cNvSpPr>
          <p:nvPr/>
        </p:nvSpPr>
        <p:spPr bwMode="auto">
          <a:xfrm>
            <a:off x="5029200" y="3429000"/>
            <a:ext cx="486231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00" dirty="0"/>
          </a:p>
        </p:txBody>
      </p:sp>
      <p:cxnSp>
        <p:nvCxnSpPr>
          <p:cNvPr id="14487" name="Straight Arrow Connector 218"/>
          <p:cNvCxnSpPr>
            <a:cxnSpLocks noChangeShapeType="1"/>
            <a:stCxn id="204" idx="4"/>
            <a:endCxn id="14475" idx="0"/>
          </p:cNvCxnSpPr>
          <p:nvPr/>
        </p:nvCxnSpPr>
        <p:spPr bwMode="auto">
          <a:xfrm>
            <a:off x="4305300" y="3048000"/>
            <a:ext cx="1844657" cy="397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488" name="Straight Arrow Connector 220"/>
          <p:cNvCxnSpPr>
            <a:cxnSpLocks noChangeShapeType="1"/>
            <a:stCxn id="204" idx="4"/>
            <a:endCxn id="14478" idx="0"/>
          </p:cNvCxnSpPr>
          <p:nvPr/>
        </p:nvCxnSpPr>
        <p:spPr bwMode="auto">
          <a:xfrm flipH="1">
            <a:off x="3177742" y="3048000"/>
            <a:ext cx="1127558" cy="3772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490" name="TextBox 222"/>
          <p:cNvSpPr txBox="1">
            <a:spLocks noChangeArrowheads="1"/>
          </p:cNvSpPr>
          <p:nvPr/>
        </p:nvSpPr>
        <p:spPr bwMode="auto">
          <a:xfrm>
            <a:off x="4572000" y="3429000"/>
            <a:ext cx="31290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 dirty="0"/>
              <a:t>…</a:t>
            </a:r>
          </a:p>
        </p:txBody>
      </p:sp>
      <p:cxnSp>
        <p:nvCxnSpPr>
          <p:cNvPr id="14492" name="Straight Arrow Connector 227"/>
          <p:cNvCxnSpPr>
            <a:cxnSpLocks noChangeShapeType="1"/>
            <a:stCxn id="14475" idx="4"/>
            <a:endCxn id="14477" idx="0"/>
          </p:cNvCxnSpPr>
          <p:nvPr/>
        </p:nvCxnSpPr>
        <p:spPr bwMode="auto">
          <a:xfrm flipH="1">
            <a:off x="5983532" y="3753618"/>
            <a:ext cx="166425" cy="20878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493" name="Straight Arrow Connector 229"/>
          <p:cNvCxnSpPr>
            <a:cxnSpLocks noChangeShapeType="1"/>
            <a:stCxn id="14475" idx="4"/>
            <a:endCxn id="14480" idx="0"/>
          </p:cNvCxnSpPr>
          <p:nvPr/>
        </p:nvCxnSpPr>
        <p:spPr bwMode="auto">
          <a:xfrm>
            <a:off x="6149957" y="3753618"/>
            <a:ext cx="335227" cy="2125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498" name="Straight Arrow Connector 251"/>
          <p:cNvCxnSpPr>
            <a:cxnSpLocks noChangeShapeType="1"/>
            <a:stCxn id="204" idx="4"/>
            <a:endCxn id="14485" idx="0"/>
          </p:cNvCxnSpPr>
          <p:nvPr/>
        </p:nvCxnSpPr>
        <p:spPr bwMode="auto">
          <a:xfrm>
            <a:off x="4305300" y="3048000"/>
            <a:ext cx="967016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645" name="TextBox 313"/>
          <p:cNvSpPr txBox="1">
            <a:spLocks noChangeArrowheads="1"/>
          </p:cNvSpPr>
          <p:nvPr/>
        </p:nvSpPr>
        <p:spPr bwMode="auto">
          <a:xfrm rot="16200000">
            <a:off x="6329847" y="3118953"/>
            <a:ext cx="21568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defRPr/>
            </a:pPr>
            <a:r>
              <a:rPr lang="en-US" sz="1600" b="1" dirty="0">
                <a:ea typeface="+mn-ea"/>
                <a:cs typeface="+mn-cs"/>
              </a:rPr>
              <a:t>Run Control System</a:t>
            </a: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7941097" y="533400"/>
            <a:ext cx="1047914" cy="1600200"/>
            <a:chOff x="8322286" y="1134910"/>
            <a:chExt cx="1048233" cy="1600411"/>
          </a:xfrm>
        </p:grpSpPr>
        <p:sp>
          <p:nvSpPr>
            <p:cNvPr id="418" name="Rounded Rectangle 417"/>
            <p:cNvSpPr/>
            <p:nvPr/>
          </p:nvSpPr>
          <p:spPr bwMode="auto">
            <a:xfrm>
              <a:off x="8469549" y="1134910"/>
              <a:ext cx="457339" cy="30484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-65" charset="0"/>
              </a:endParaRPr>
            </a:p>
          </p:txBody>
        </p:sp>
        <p:sp>
          <p:nvSpPr>
            <p:cNvPr id="11413" name="Rounded Rectangle 11412"/>
            <p:cNvSpPr/>
            <p:nvPr/>
          </p:nvSpPr>
          <p:spPr bwMode="auto">
            <a:xfrm>
              <a:off x="8879248" y="1564817"/>
              <a:ext cx="457339" cy="30484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-65" charset="0"/>
              </a:endParaRPr>
            </a:p>
          </p:txBody>
        </p:sp>
        <p:sp>
          <p:nvSpPr>
            <p:cNvPr id="14468" name="TextBox 11413"/>
            <p:cNvSpPr txBox="1">
              <a:spLocks noChangeArrowheads="1"/>
            </p:cNvSpPr>
            <p:nvPr/>
          </p:nvSpPr>
          <p:spPr bwMode="auto">
            <a:xfrm>
              <a:off x="8839548" y="1820800"/>
              <a:ext cx="53097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900" dirty="0"/>
                <a:t>errors</a:t>
              </a:r>
              <a:br>
                <a:rPr lang="en-US" sz="900" dirty="0"/>
              </a:br>
              <a:r>
                <a:rPr lang="en-US" sz="900" dirty="0"/>
                <a:t>alarms</a:t>
              </a:r>
            </a:p>
          </p:txBody>
        </p:sp>
        <p:sp>
          <p:nvSpPr>
            <p:cNvPr id="416" name="Rounded Rectangle 415"/>
            <p:cNvSpPr/>
            <p:nvPr/>
          </p:nvSpPr>
          <p:spPr bwMode="auto">
            <a:xfrm>
              <a:off x="8382209" y="1203181"/>
              <a:ext cx="457339" cy="304841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chemeClr val="tx1"/>
                </a:solidFill>
                <a:latin typeface="Arial" pitchFamily="-65" charset="0"/>
              </a:endParaRPr>
            </a:p>
          </p:txBody>
        </p:sp>
        <p:sp>
          <p:nvSpPr>
            <p:cNvPr id="14470" name="TextBox 416"/>
            <p:cNvSpPr txBox="1">
              <a:spLocks noChangeArrowheads="1"/>
            </p:cNvSpPr>
            <p:nvPr/>
          </p:nvSpPr>
          <p:spPr bwMode="auto">
            <a:xfrm>
              <a:off x="8322286" y="1459468"/>
              <a:ext cx="56951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900" dirty="0"/>
                <a:t>monitor</a:t>
              </a:r>
              <a:br>
                <a:rPr lang="en-US" sz="900" dirty="0"/>
              </a:br>
              <a:r>
                <a:rPr lang="en-US" sz="900" dirty="0"/>
                <a:t>clients</a:t>
              </a:r>
            </a:p>
          </p:txBody>
        </p:sp>
        <p:cxnSp>
          <p:nvCxnSpPr>
            <p:cNvPr id="420" name="Straight Arrow Connector 419"/>
            <p:cNvCxnSpPr/>
            <p:nvPr/>
          </p:nvCxnSpPr>
          <p:spPr>
            <a:xfrm>
              <a:off x="8610879" y="1752529"/>
              <a:ext cx="76221" cy="98279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Straight Arrow Connector 420"/>
            <p:cNvCxnSpPr>
              <a:stCxn id="14468" idx="2"/>
            </p:cNvCxnSpPr>
            <p:nvPr/>
          </p:nvCxnSpPr>
          <p:spPr>
            <a:xfrm flipH="1">
              <a:off x="8763323" y="2190132"/>
              <a:ext cx="341711" cy="54518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459" name="Picture 2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953905" y="705235"/>
            <a:ext cx="590862" cy="57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60" name="TextBox 218"/>
          <p:cNvSpPr txBox="1">
            <a:spLocks noChangeArrowheads="1"/>
          </p:cNvSpPr>
          <p:nvPr/>
        </p:nvSpPr>
        <p:spPr bwMode="auto">
          <a:xfrm>
            <a:off x="3173167" y="762000"/>
            <a:ext cx="9874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100" dirty="0" smtClean="0"/>
              <a:t>DAQ</a:t>
            </a:r>
            <a:br>
              <a:rPr lang="en-US" sz="1100" dirty="0" smtClean="0"/>
            </a:br>
            <a:r>
              <a:rPr lang="en-US" sz="1100" dirty="0" smtClean="0"/>
              <a:t>Operator</a:t>
            </a:r>
            <a:endParaRPr lang="en-US" sz="1100" dirty="0"/>
          </a:p>
        </p:txBody>
      </p:sp>
      <p:pic>
        <p:nvPicPr>
          <p:cNvPr id="14461" name="Picture 2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975" y="1272613"/>
            <a:ext cx="416592" cy="40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62" name="Picture 29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4400" y="685800"/>
            <a:ext cx="590862" cy="57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7" name="Straight Arrow Connector 296"/>
          <p:cNvCxnSpPr/>
          <p:nvPr/>
        </p:nvCxnSpPr>
        <p:spPr bwMode="auto">
          <a:xfrm>
            <a:off x="1216025" y="1676401"/>
            <a:ext cx="11113" cy="66675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64" name="TextBox 297"/>
          <p:cNvSpPr txBox="1">
            <a:spLocks noChangeArrowheads="1"/>
          </p:cNvSpPr>
          <p:nvPr/>
        </p:nvSpPr>
        <p:spPr bwMode="auto">
          <a:xfrm>
            <a:off x="1447800" y="801088"/>
            <a:ext cx="1295400" cy="43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100" dirty="0"/>
              <a:t>DCS</a:t>
            </a:r>
            <a:br>
              <a:rPr lang="en-US" sz="1100" dirty="0"/>
            </a:br>
            <a:r>
              <a:rPr lang="en-US" sz="1100" dirty="0" smtClean="0"/>
              <a:t>Operator</a:t>
            </a:r>
            <a:endParaRPr lang="en-US" sz="1100" dirty="0"/>
          </a:p>
        </p:txBody>
      </p:sp>
      <p:sp>
        <p:nvSpPr>
          <p:cNvPr id="253" name="Rounded Rectangle 252"/>
          <p:cNvSpPr/>
          <p:nvPr/>
        </p:nvSpPr>
        <p:spPr bwMode="auto">
          <a:xfrm>
            <a:off x="990600" y="1295400"/>
            <a:ext cx="457200" cy="3048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Arial" pitchFamily="-65" charset="0"/>
            </a:endParaRPr>
          </a:p>
        </p:txBody>
      </p:sp>
      <p:sp>
        <p:nvSpPr>
          <p:cNvPr id="313" name="Rectangle 312"/>
          <p:cNvSpPr/>
          <p:nvPr/>
        </p:nvSpPr>
        <p:spPr bwMode="auto">
          <a:xfrm>
            <a:off x="6629401" y="4724400"/>
            <a:ext cx="990599" cy="533400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chemeClr val="accent1">
                  <a:lumMod val="90000"/>
                </a:schemeClr>
              </a:gs>
            </a:gsLst>
            <a:lin ang="16200000" scaled="0"/>
            <a:tileRect/>
          </a:gradFill>
          <a:ln w="6350" cmpd="sng">
            <a:solidFill>
              <a:srgbClr val="000000"/>
            </a:solidFill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>
              <a:defRPr/>
            </a:pPr>
            <a:endParaRPr lang="en-US">
              <a:latin typeface="Arial" pitchFamily="-65" charset="0"/>
            </a:endParaRPr>
          </a:p>
        </p:txBody>
      </p:sp>
      <p:sp>
        <p:nvSpPr>
          <p:cNvPr id="327" name="Oval 207"/>
          <p:cNvSpPr>
            <a:spLocks noChangeArrowheads="1"/>
          </p:cNvSpPr>
          <p:nvPr/>
        </p:nvSpPr>
        <p:spPr bwMode="auto">
          <a:xfrm>
            <a:off x="3810000" y="3429000"/>
            <a:ext cx="533399" cy="30859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000" dirty="0"/>
          </a:p>
        </p:txBody>
      </p:sp>
      <p:cxnSp>
        <p:nvCxnSpPr>
          <p:cNvPr id="329" name="Straight Arrow Connector 253"/>
          <p:cNvCxnSpPr>
            <a:cxnSpLocks noChangeShapeType="1"/>
            <a:stCxn id="204" idx="4"/>
            <a:endCxn id="327" idx="0"/>
          </p:cNvCxnSpPr>
          <p:nvPr/>
        </p:nvCxnSpPr>
        <p:spPr bwMode="auto">
          <a:xfrm flipH="1">
            <a:off x="4076700" y="3048000"/>
            <a:ext cx="228600" cy="381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2" name="Cube 199"/>
          <p:cNvSpPr>
            <a:spLocks noChangeArrowheads="1"/>
          </p:cNvSpPr>
          <p:nvPr/>
        </p:nvSpPr>
        <p:spPr bwMode="auto">
          <a:xfrm>
            <a:off x="4999038" y="53927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3" name="Cube 200"/>
          <p:cNvSpPr>
            <a:spLocks noChangeArrowheads="1"/>
          </p:cNvSpPr>
          <p:nvPr/>
        </p:nvSpPr>
        <p:spPr bwMode="auto">
          <a:xfrm>
            <a:off x="5181600" y="53927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4" name="Cube 14"/>
          <p:cNvSpPr>
            <a:spLocks noChangeArrowheads="1"/>
          </p:cNvSpPr>
          <p:nvPr/>
        </p:nvSpPr>
        <p:spPr bwMode="auto">
          <a:xfrm>
            <a:off x="3008558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5" name="Cube 16"/>
          <p:cNvSpPr>
            <a:spLocks noChangeArrowheads="1"/>
          </p:cNvSpPr>
          <p:nvPr/>
        </p:nvSpPr>
        <p:spPr bwMode="auto">
          <a:xfrm>
            <a:off x="2948233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6" name="Cube 17"/>
          <p:cNvSpPr>
            <a:spLocks noChangeArrowheads="1"/>
          </p:cNvSpPr>
          <p:nvPr/>
        </p:nvSpPr>
        <p:spPr bwMode="auto">
          <a:xfrm>
            <a:off x="2886321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7" name="Cube 19"/>
          <p:cNvSpPr>
            <a:spLocks noChangeArrowheads="1"/>
          </p:cNvSpPr>
          <p:nvPr/>
        </p:nvSpPr>
        <p:spPr bwMode="auto">
          <a:xfrm>
            <a:off x="2825996" y="55784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8" name="Cube 20"/>
          <p:cNvSpPr>
            <a:spLocks noChangeArrowheads="1"/>
          </p:cNvSpPr>
          <p:nvPr/>
        </p:nvSpPr>
        <p:spPr bwMode="auto">
          <a:xfrm>
            <a:off x="2765671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79" name="Cube 21"/>
          <p:cNvSpPr>
            <a:spLocks noChangeArrowheads="1"/>
          </p:cNvSpPr>
          <p:nvPr/>
        </p:nvSpPr>
        <p:spPr bwMode="auto">
          <a:xfrm>
            <a:off x="2703758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0" name="Cube 22"/>
          <p:cNvSpPr>
            <a:spLocks noChangeArrowheads="1"/>
          </p:cNvSpPr>
          <p:nvPr/>
        </p:nvSpPr>
        <p:spPr bwMode="auto">
          <a:xfrm>
            <a:off x="2643433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2" name="Cube 23"/>
          <p:cNvSpPr>
            <a:spLocks noChangeArrowheads="1"/>
          </p:cNvSpPr>
          <p:nvPr/>
        </p:nvSpPr>
        <p:spPr bwMode="auto">
          <a:xfrm>
            <a:off x="258310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3" name="Cube 24"/>
          <p:cNvSpPr>
            <a:spLocks noChangeArrowheads="1"/>
          </p:cNvSpPr>
          <p:nvPr/>
        </p:nvSpPr>
        <p:spPr bwMode="auto">
          <a:xfrm>
            <a:off x="3319463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4" name="Cube 25"/>
          <p:cNvSpPr>
            <a:spLocks noChangeArrowheads="1"/>
          </p:cNvSpPr>
          <p:nvPr/>
        </p:nvSpPr>
        <p:spPr bwMode="auto">
          <a:xfrm>
            <a:off x="3257550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5" name="Cube 26"/>
          <p:cNvSpPr>
            <a:spLocks noChangeArrowheads="1"/>
          </p:cNvSpPr>
          <p:nvPr/>
        </p:nvSpPr>
        <p:spPr bwMode="auto">
          <a:xfrm>
            <a:off x="3048000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6" name="Cube 27"/>
          <p:cNvSpPr>
            <a:spLocks noChangeArrowheads="1"/>
          </p:cNvSpPr>
          <p:nvPr/>
        </p:nvSpPr>
        <p:spPr bwMode="auto">
          <a:xfrm>
            <a:off x="3008558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8" name="Cube 28"/>
          <p:cNvSpPr>
            <a:spLocks noChangeArrowheads="1"/>
          </p:cNvSpPr>
          <p:nvPr/>
        </p:nvSpPr>
        <p:spPr bwMode="auto">
          <a:xfrm>
            <a:off x="2948233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89" name="Cube 29"/>
          <p:cNvSpPr>
            <a:spLocks noChangeArrowheads="1"/>
          </p:cNvSpPr>
          <p:nvPr/>
        </p:nvSpPr>
        <p:spPr bwMode="auto">
          <a:xfrm>
            <a:off x="2886321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0" name="Cube 30"/>
          <p:cNvSpPr>
            <a:spLocks noChangeArrowheads="1"/>
          </p:cNvSpPr>
          <p:nvPr/>
        </p:nvSpPr>
        <p:spPr bwMode="auto">
          <a:xfrm>
            <a:off x="2825996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1" name="Cube 31"/>
          <p:cNvSpPr>
            <a:spLocks noChangeArrowheads="1"/>
          </p:cNvSpPr>
          <p:nvPr/>
        </p:nvSpPr>
        <p:spPr bwMode="auto">
          <a:xfrm>
            <a:off x="2765671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2" name="Cube 90"/>
          <p:cNvSpPr>
            <a:spLocks noChangeArrowheads="1"/>
          </p:cNvSpPr>
          <p:nvPr/>
        </p:nvSpPr>
        <p:spPr bwMode="auto">
          <a:xfrm>
            <a:off x="4938713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3" name="Cube 91"/>
          <p:cNvSpPr>
            <a:spLocks noChangeArrowheads="1"/>
          </p:cNvSpPr>
          <p:nvPr/>
        </p:nvSpPr>
        <p:spPr bwMode="auto">
          <a:xfrm>
            <a:off x="4878388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4" name="Cube 92"/>
          <p:cNvSpPr>
            <a:spLocks noChangeArrowheads="1"/>
          </p:cNvSpPr>
          <p:nvPr/>
        </p:nvSpPr>
        <p:spPr bwMode="auto">
          <a:xfrm>
            <a:off x="4818063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5" name="Cube 93"/>
          <p:cNvSpPr>
            <a:spLocks noChangeArrowheads="1"/>
          </p:cNvSpPr>
          <p:nvPr/>
        </p:nvSpPr>
        <p:spPr bwMode="auto">
          <a:xfrm>
            <a:off x="4770438" y="56403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6" name="Cube 94"/>
          <p:cNvSpPr>
            <a:spLocks noChangeArrowheads="1"/>
          </p:cNvSpPr>
          <p:nvPr/>
        </p:nvSpPr>
        <p:spPr bwMode="auto">
          <a:xfrm>
            <a:off x="4710113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7" name="Cube 95"/>
          <p:cNvSpPr>
            <a:spLocks noChangeArrowheads="1"/>
          </p:cNvSpPr>
          <p:nvPr/>
        </p:nvSpPr>
        <p:spPr bwMode="auto">
          <a:xfrm>
            <a:off x="4649788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8" name="Cube 96"/>
          <p:cNvSpPr>
            <a:spLocks noChangeArrowheads="1"/>
          </p:cNvSpPr>
          <p:nvPr/>
        </p:nvSpPr>
        <p:spPr bwMode="auto">
          <a:xfrm>
            <a:off x="4589463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399" name="Cube 97"/>
          <p:cNvSpPr>
            <a:spLocks noChangeArrowheads="1"/>
          </p:cNvSpPr>
          <p:nvPr/>
        </p:nvSpPr>
        <p:spPr bwMode="auto">
          <a:xfrm>
            <a:off x="5121275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0" name="Cube 98"/>
          <p:cNvSpPr>
            <a:spLocks noChangeArrowheads="1"/>
          </p:cNvSpPr>
          <p:nvPr/>
        </p:nvSpPr>
        <p:spPr bwMode="auto">
          <a:xfrm>
            <a:off x="5060950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1" name="Cube 99"/>
          <p:cNvSpPr>
            <a:spLocks noChangeArrowheads="1"/>
          </p:cNvSpPr>
          <p:nvPr/>
        </p:nvSpPr>
        <p:spPr bwMode="auto">
          <a:xfrm>
            <a:off x="4999038" y="55784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2" name="Cube 100"/>
          <p:cNvSpPr>
            <a:spLocks noChangeArrowheads="1"/>
          </p:cNvSpPr>
          <p:nvPr/>
        </p:nvSpPr>
        <p:spPr bwMode="auto">
          <a:xfrm>
            <a:off x="4953000" y="56403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3" name="Cube 101"/>
          <p:cNvSpPr>
            <a:spLocks noChangeArrowheads="1"/>
          </p:cNvSpPr>
          <p:nvPr/>
        </p:nvSpPr>
        <p:spPr bwMode="auto">
          <a:xfrm>
            <a:off x="4892675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4" name="Cube 102"/>
          <p:cNvSpPr>
            <a:spLocks noChangeArrowheads="1"/>
          </p:cNvSpPr>
          <p:nvPr/>
        </p:nvSpPr>
        <p:spPr bwMode="auto">
          <a:xfrm>
            <a:off x="4832350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5" name="Cube 103"/>
          <p:cNvSpPr>
            <a:spLocks noChangeArrowheads="1"/>
          </p:cNvSpPr>
          <p:nvPr/>
        </p:nvSpPr>
        <p:spPr bwMode="auto">
          <a:xfrm>
            <a:off x="4770438" y="58261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6" name="TextBox 178"/>
          <p:cNvSpPr txBox="1">
            <a:spLocks noChangeArrowheads="1"/>
          </p:cNvSpPr>
          <p:nvPr/>
        </p:nvSpPr>
        <p:spPr bwMode="auto">
          <a:xfrm>
            <a:off x="2209800" y="6400800"/>
            <a:ext cx="7937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/>
              <a:t>L1 trigger </a:t>
            </a:r>
            <a:br>
              <a:rPr lang="en-US" sz="900" b="1" dirty="0"/>
            </a:br>
            <a:r>
              <a:rPr lang="en-US" sz="900" b="1" dirty="0"/>
              <a:t>electronics</a:t>
            </a:r>
          </a:p>
        </p:txBody>
      </p:sp>
      <p:sp>
        <p:nvSpPr>
          <p:cNvPr id="407" name="Cube 199"/>
          <p:cNvSpPr>
            <a:spLocks noChangeArrowheads="1"/>
          </p:cNvSpPr>
          <p:nvPr/>
        </p:nvSpPr>
        <p:spPr bwMode="auto">
          <a:xfrm>
            <a:off x="4060826" y="54054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8" name="Cube 200"/>
          <p:cNvSpPr>
            <a:spLocks noChangeArrowheads="1"/>
          </p:cNvSpPr>
          <p:nvPr/>
        </p:nvSpPr>
        <p:spPr bwMode="auto">
          <a:xfrm>
            <a:off x="4238625" y="54054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09" name="Cube 90"/>
          <p:cNvSpPr>
            <a:spLocks noChangeArrowheads="1"/>
          </p:cNvSpPr>
          <p:nvPr/>
        </p:nvSpPr>
        <p:spPr bwMode="auto">
          <a:xfrm>
            <a:off x="4000501" y="54673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0" name="Cube 91"/>
          <p:cNvSpPr>
            <a:spLocks noChangeArrowheads="1"/>
          </p:cNvSpPr>
          <p:nvPr/>
        </p:nvSpPr>
        <p:spPr bwMode="auto">
          <a:xfrm>
            <a:off x="3940176" y="55276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1" name="Cube 92"/>
          <p:cNvSpPr>
            <a:spLocks noChangeArrowheads="1"/>
          </p:cNvSpPr>
          <p:nvPr/>
        </p:nvSpPr>
        <p:spPr bwMode="auto">
          <a:xfrm>
            <a:off x="3878263" y="55895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2" name="Cube 93"/>
          <p:cNvSpPr>
            <a:spLocks noChangeArrowheads="1"/>
          </p:cNvSpPr>
          <p:nvPr/>
        </p:nvSpPr>
        <p:spPr bwMode="auto">
          <a:xfrm>
            <a:off x="3832226" y="56515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4" name="Cube 94"/>
          <p:cNvSpPr>
            <a:spLocks noChangeArrowheads="1"/>
          </p:cNvSpPr>
          <p:nvPr/>
        </p:nvSpPr>
        <p:spPr bwMode="auto">
          <a:xfrm>
            <a:off x="3771901" y="57134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5" name="Cube 95"/>
          <p:cNvSpPr>
            <a:spLocks noChangeArrowheads="1"/>
          </p:cNvSpPr>
          <p:nvPr/>
        </p:nvSpPr>
        <p:spPr bwMode="auto">
          <a:xfrm>
            <a:off x="3711576" y="57753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7" name="Cube 96"/>
          <p:cNvSpPr>
            <a:spLocks noChangeArrowheads="1"/>
          </p:cNvSpPr>
          <p:nvPr/>
        </p:nvSpPr>
        <p:spPr bwMode="auto">
          <a:xfrm>
            <a:off x="3649663" y="583723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19" name="Cube 97"/>
          <p:cNvSpPr>
            <a:spLocks noChangeArrowheads="1"/>
          </p:cNvSpPr>
          <p:nvPr/>
        </p:nvSpPr>
        <p:spPr bwMode="auto">
          <a:xfrm>
            <a:off x="4183063" y="54673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2" name="Cube 98"/>
          <p:cNvSpPr>
            <a:spLocks noChangeArrowheads="1"/>
          </p:cNvSpPr>
          <p:nvPr/>
        </p:nvSpPr>
        <p:spPr bwMode="auto">
          <a:xfrm>
            <a:off x="4121151" y="552767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3" name="Cube 99"/>
          <p:cNvSpPr>
            <a:spLocks noChangeArrowheads="1"/>
          </p:cNvSpPr>
          <p:nvPr/>
        </p:nvSpPr>
        <p:spPr bwMode="auto">
          <a:xfrm>
            <a:off x="4060826" y="55895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4" name="Cube 100"/>
          <p:cNvSpPr>
            <a:spLocks noChangeArrowheads="1"/>
          </p:cNvSpPr>
          <p:nvPr/>
        </p:nvSpPr>
        <p:spPr bwMode="auto">
          <a:xfrm>
            <a:off x="4014788" y="56515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5" name="Cube 101"/>
          <p:cNvSpPr>
            <a:spLocks noChangeArrowheads="1"/>
          </p:cNvSpPr>
          <p:nvPr/>
        </p:nvSpPr>
        <p:spPr bwMode="auto">
          <a:xfrm>
            <a:off x="3954463" y="57134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6" name="Cube 102"/>
          <p:cNvSpPr>
            <a:spLocks noChangeArrowheads="1"/>
          </p:cNvSpPr>
          <p:nvPr/>
        </p:nvSpPr>
        <p:spPr bwMode="auto">
          <a:xfrm>
            <a:off x="3892551" y="57753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7" name="Cube 103"/>
          <p:cNvSpPr>
            <a:spLocks noChangeArrowheads="1"/>
          </p:cNvSpPr>
          <p:nvPr/>
        </p:nvSpPr>
        <p:spPr bwMode="auto">
          <a:xfrm>
            <a:off x="3832226" y="58372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28" name="TextBox 178"/>
          <p:cNvSpPr txBox="1">
            <a:spLocks noChangeArrowheads="1"/>
          </p:cNvSpPr>
          <p:nvPr/>
        </p:nvSpPr>
        <p:spPr bwMode="auto">
          <a:xfrm>
            <a:off x="3557342" y="6400800"/>
            <a:ext cx="9017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/>
              <a:t>Sub-</a:t>
            </a:r>
            <a:r>
              <a:rPr lang="en-US" sz="900" b="1" dirty="0" err="1"/>
              <a:t>det</a:t>
            </a:r>
            <a:r>
              <a:rPr lang="en-US" sz="900" b="1" dirty="0"/>
              <a:t> DAQ</a:t>
            </a:r>
            <a:br>
              <a:rPr lang="en-US" sz="900" b="1" dirty="0"/>
            </a:br>
            <a:r>
              <a:rPr lang="en-US" sz="900" b="1" dirty="0"/>
              <a:t>electronics</a:t>
            </a:r>
          </a:p>
        </p:txBody>
      </p:sp>
      <p:sp>
        <p:nvSpPr>
          <p:cNvPr id="429" name="TextBox 178"/>
          <p:cNvSpPr txBox="1">
            <a:spLocks noChangeArrowheads="1"/>
          </p:cNvSpPr>
          <p:nvPr/>
        </p:nvSpPr>
        <p:spPr bwMode="auto">
          <a:xfrm>
            <a:off x="4464050" y="6365875"/>
            <a:ext cx="8699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/>
              <a:t>Central DAQ</a:t>
            </a:r>
            <a:br>
              <a:rPr lang="en-US" sz="900" b="1" dirty="0"/>
            </a:br>
            <a:r>
              <a:rPr lang="en-US" sz="900" b="1" dirty="0"/>
              <a:t>electronics</a:t>
            </a:r>
          </a:p>
        </p:txBody>
      </p:sp>
      <p:sp>
        <p:nvSpPr>
          <p:cNvPr id="430" name="TextBox 178"/>
          <p:cNvSpPr txBox="1">
            <a:spLocks noChangeArrowheads="1"/>
          </p:cNvSpPr>
          <p:nvPr/>
        </p:nvSpPr>
        <p:spPr bwMode="auto">
          <a:xfrm>
            <a:off x="5853184" y="6365875"/>
            <a:ext cx="92861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/>
              <a:t>Central DAQ </a:t>
            </a:r>
            <a:r>
              <a:rPr lang="en-US" sz="900" b="1" dirty="0" smtClean="0"/>
              <a:t/>
            </a:r>
            <a:br>
              <a:rPr lang="en-US" sz="900" b="1" dirty="0" smtClean="0"/>
            </a:br>
            <a:r>
              <a:rPr lang="en-US" sz="900" b="1" dirty="0" smtClean="0"/>
              <a:t>Event Builder</a:t>
            </a:r>
            <a:endParaRPr lang="en-US" sz="900" b="1" dirty="0"/>
          </a:p>
        </p:txBody>
      </p:sp>
      <p:sp>
        <p:nvSpPr>
          <p:cNvPr id="432" name="TextBox 356"/>
          <p:cNvSpPr txBox="1">
            <a:spLocks noChangeArrowheads="1"/>
          </p:cNvSpPr>
          <p:nvPr/>
        </p:nvSpPr>
        <p:spPr bwMode="auto">
          <a:xfrm>
            <a:off x="329515" y="6248400"/>
            <a:ext cx="877887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/>
              <a:t>Low voltage</a:t>
            </a:r>
            <a:br>
              <a:rPr lang="en-US" sz="900" b="1"/>
            </a:br>
            <a:r>
              <a:rPr lang="en-US" sz="900" b="1"/>
              <a:t>High voltage </a:t>
            </a:r>
          </a:p>
          <a:p>
            <a:pPr algn="l"/>
            <a:r>
              <a:rPr lang="en-US" sz="900" b="1"/>
              <a:t>Gas, Magnet</a:t>
            </a:r>
          </a:p>
        </p:txBody>
      </p:sp>
      <p:sp>
        <p:nvSpPr>
          <p:cNvPr id="433" name="TextBox 443"/>
          <p:cNvSpPr txBox="1">
            <a:spLocks noChangeArrowheads="1"/>
          </p:cNvSpPr>
          <p:nvPr/>
        </p:nvSpPr>
        <p:spPr bwMode="auto">
          <a:xfrm>
            <a:off x="1125783" y="6400800"/>
            <a:ext cx="806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900" b="1"/>
              <a:t>Front-end </a:t>
            </a:r>
            <a:br>
              <a:rPr lang="en-US" sz="900" b="1"/>
            </a:br>
            <a:r>
              <a:rPr lang="en-US" sz="900" b="1"/>
              <a:t>Electronics</a:t>
            </a:r>
          </a:p>
        </p:txBody>
      </p:sp>
      <p:sp>
        <p:nvSpPr>
          <p:cNvPr id="434" name="Right Arrow 444"/>
          <p:cNvSpPr>
            <a:spLocks noChangeArrowheads="1"/>
          </p:cNvSpPr>
          <p:nvPr/>
        </p:nvSpPr>
        <p:spPr bwMode="auto">
          <a:xfrm>
            <a:off x="2256083" y="5638800"/>
            <a:ext cx="152400" cy="152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5" name="TextBox 478"/>
          <p:cNvSpPr txBox="1">
            <a:spLocks noChangeArrowheads="1"/>
          </p:cNvSpPr>
          <p:nvPr/>
        </p:nvSpPr>
        <p:spPr bwMode="auto">
          <a:xfrm>
            <a:off x="2116383" y="5711825"/>
            <a:ext cx="4349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>
                <a:solidFill>
                  <a:srgbClr val="9C009C"/>
                </a:solidFill>
              </a:rPr>
              <a:t>data</a:t>
            </a:r>
          </a:p>
        </p:txBody>
      </p:sp>
      <p:sp>
        <p:nvSpPr>
          <p:cNvPr id="436" name="Right Arrow 444"/>
          <p:cNvSpPr>
            <a:spLocks noChangeArrowheads="1"/>
          </p:cNvSpPr>
          <p:nvPr/>
        </p:nvSpPr>
        <p:spPr bwMode="auto">
          <a:xfrm rot="10800000">
            <a:off x="2256083" y="6019800"/>
            <a:ext cx="152400" cy="762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7" name="TextBox 478"/>
          <p:cNvSpPr txBox="1">
            <a:spLocks noChangeArrowheads="1"/>
          </p:cNvSpPr>
          <p:nvPr/>
        </p:nvSpPr>
        <p:spPr bwMode="auto">
          <a:xfrm>
            <a:off x="2040183" y="6019800"/>
            <a:ext cx="5699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000">
                <a:solidFill>
                  <a:srgbClr val="9C009C"/>
                </a:solidFill>
              </a:rPr>
              <a:t>control</a:t>
            </a:r>
          </a:p>
        </p:txBody>
      </p:sp>
      <p:sp>
        <p:nvSpPr>
          <p:cNvPr id="438" name="Right Arrow 444"/>
          <p:cNvSpPr>
            <a:spLocks noChangeArrowheads="1"/>
          </p:cNvSpPr>
          <p:nvPr/>
        </p:nvSpPr>
        <p:spPr bwMode="auto">
          <a:xfrm>
            <a:off x="5435430" y="5761038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9C009C"/>
              </a:gs>
            </a:gsLst>
            <a:lin ang="16380000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9" name="TextBox 478"/>
          <p:cNvSpPr txBox="1">
            <a:spLocks noChangeArrowheads="1"/>
          </p:cNvSpPr>
          <p:nvPr/>
        </p:nvSpPr>
        <p:spPr bwMode="auto">
          <a:xfrm>
            <a:off x="5332412" y="5834063"/>
            <a:ext cx="4587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 dirty="0">
                <a:solidFill>
                  <a:srgbClr val="9C009C"/>
                </a:solidFill>
              </a:rPr>
              <a:t>data</a:t>
            </a:r>
          </a:p>
        </p:txBody>
      </p:sp>
      <p:sp>
        <p:nvSpPr>
          <p:cNvPr id="440" name="Cube 201"/>
          <p:cNvSpPr>
            <a:spLocks noChangeArrowheads="1"/>
          </p:cNvSpPr>
          <p:nvPr/>
        </p:nvSpPr>
        <p:spPr bwMode="auto">
          <a:xfrm>
            <a:off x="7388396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1" name="Cube 202"/>
          <p:cNvSpPr>
            <a:spLocks noChangeArrowheads="1"/>
          </p:cNvSpPr>
          <p:nvPr/>
        </p:nvSpPr>
        <p:spPr bwMode="auto">
          <a:xfrm>
            <a:off x="7570958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2" name="Cube 148"/>
          <p:cNvSpPr>
            <a:spLocks noChangeArrowheads="1"/>
          </p:cNvSpPr>
          <p:nvPr/>
        </p:nvSpPr>
        <p:spPr bwMode="auto">
          <a:xfrm>
            <a:off x="6361184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3" name="Cube 149"/>
          <p:cNvSpPr>
            <a:spLocks noChangeArrowheads="1"/>
          </p:cNvSpPr>
          <p:nvPr/>
        </p:nvSpPr>
        <p:spPr bwMode="auto">
          <a:xfrm>
            <a:off x="6299271" y="545465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4" name="Cube 150"/>
          <p:cNvSpPr>
            <a:spLocks noChangeArrowheads="1"/>
          </p:cNvSpPr>
          <p:nvPr/>
        </p:nvSpPr>
        <p:spPr bwMode="auto">
          <a:xfrm>
            <a:off x="6238946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5" name="Cube 151"/>
          <p:cNvSpPr>
            <a:spLocks noChangeArrowheads="1"/>
          </p:cNvSpPr>
          <p:nvPr/>
        </p:nvSpPr>
        <p:spPr bwMode="auto">
          <a:xfrm>
            <a:off x="6178621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6" name="Cube 152"/>
          <p:cNvSpPr>
            <a:spLocks noChangeArrowheads="1"/>
          </p:cNvSpPr>
          <p:nvPr/>
        </p:nvSpPr>
        <p:spPr bwMode="auto">
          <a:xfrm>
            <a:off x="6116709" y="564038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7" name="Cube 153"/>
          <p:cNvSpPr>
            <a:spLocks noChangeArrowheads="1"/>
          </p:cNvSpPr>
          <p:nvPr/>
        </p:nvSpPr>
        <p:spPr bwMode="auto">
          <a:xfrm>
            <a:off x="6056384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8" name="Cube 154"/>
          <p:cNvSpPr>
            <a:spLocks noChangeArrowheads="1"/>
          </p:cNvSpPr>
          <p:nvPr/>
        </p:nvSpPr>
        <p:spPr bwMode="auto">
          <a:xfrm>
            <a:off x="5996059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49" name="Cube 155"/>
          <p:cNvSpPr>
            <a:spLocks noChangeArrowheads="1"/>
          </p:cNvSpPr>
          <p:nvPr/>
        </p:nvSpPr>
        <p:spPr bwMode="auto">
          <a:xfrm>
            <a:off x="5935734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0" name="Cube 156"/>
          <p:cNvSpPr>
            <a:spLocks noChangeArrowheads="1"/>
          </p:cNvSpPr>
          <p:nvPr/>
        </p:nvSpPr>
        <p:spPr bwMode="auto">
          <a:xfrm>
            <a:off x="6565971" y="5392738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1" name="Cube 157"/>
          <p:cNvSpPr>
            <a:spLocks noChangeArrowheads="1"/>
          </p:cNvSpPr>
          <p:nvPr/>
        </p:nvSpPr>
        <p:spPr bwMode="auto">
          <a:xfrm>
            <a:off x="6510380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 dirty="0"/>
          </a:p>
        </p:txBody>
      </p:sp>
      <p:sp>
        <p:nvSpPr>
          <p:cNvPr id="452" name="Cube 158"/>
          <p:cNvSpPr>
            <a:spLocks noChangeArrowheads="1"/>
          </p:cNvSpPr>
          <p:nvPr/>
        </p:nvSpPr>
        <p:spPr bwMode="auto">
          <a:xfrm>
            <a:off x="6445321" y="551656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3" name="Cube 159"/>
          <p:cNvSpPr>
            <a:spLocks noChangeArrowheads="1"/>
          </p:cNvSpPr>
          <p:nvPr/>
        </p:nvSpPr>
        <p:spPr bwMode="auto">
          <a:xfrm>
            <a:off x="6361184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4" name="Cube 160"/>
          <p:cNvSpPr>
            <a:spLocks noChangeArrowheads="1"/>
          </p:cNvSpPr>
          <p:nvPr/>
        </p:nvSpPr>
        <p:spPr bwMode="auto">
          <a:xfrm>
            <a:off x="6299271" y="5640388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5" name="Cube 161"/>
          <p:cNvSpPr>
            <a:spLocks noChangeArrowheads="1"/>
          </p:cNvSpPr>
          <p:nvPr/>
        </p:nvSpPr>
        <p:spPr bwMode="auto">
          <a:xfrm>
            <a:off x="6238946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6" name="Cube 162"/>
          <p:cNvSpPr>
            <a:spLocks noChangeArrowheads="1"/>
          </p:cNvSpPr>
          <p:nvPr/>
        </p:nvSpPr>
        <p:spPr bwMode="auto">
          <a:xfrm>
            <a:off x="6178621" y="5764213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7" name="Cube 163"/>
          <p:cNvSpPr>
            <a:spLocks noChangeArrowheads="1"/>
          </p:cNvSpPr>
          <p:nvPr/>
        </p:nvSpPr>
        <p:spPr bwMode="auto">
          <a:xfrm>
            <a:off x="6116709" y="5826125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8" name="Cube 164"/>
          <p:cNvSpPr>
            <a:spLocks noChangeArrowheads="1"/>
          </p:cNvSpPr>
          <p:nvPr/>
        </p:nvSpPr>
        <p:spPr bwMode="auto">
          <a:xfrm>
            <a:off x="7328071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59" name="Cube 165"/>
          <p:cNvSpPr>
            <a:spLocks noChangeArrowheads="1"/>
          </p:cNvSpPr>
          <p:nvPr/>
        </p:nvSpPr>
        <p:spPr bwMode="auto">
          <a:xfrm>
            <a:off x="7266158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0" name="Cube 166"/>
          <p:cNvSpPr>
            <a:spLocks noChangeArrowheads="1"/>
          </p:cNvSpPr>
          <p:nvPr/>
        </p:nvSpPr>
        <p:spPr bwMode="auto">
          <a:xfrm>
            <a:off x="7205833" y="5578475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1" name="Cube 167"/>
          <p:cNvSpPr>
            <a:spLocks noChangeArrowheads="1"/>
          </p:cNvSpPr>
          <p:nvPr/>
        </p:nvSpPr>
        <p:spPr bwMode="auto">
          <a:xfrm>
            <a:off x="7145508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2" name="Cube 168"/>
          <p:cNvSpPr>
            <a:spLocks noChangeArrowheads="1"/>
          </p:cNvSpPr>
          <p:nvPr/>
        </p:nvSpPr>
        <p:spPr bwMode="auto">
          <a:xfrm>
            <a:off x="7083596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3" name="Cube 169"/>
          <p:cNvSpPr>
            <a:spLocks noChangeArrowheads="1"/>
          </p:cNvSpPr>
          <p:nvPr/>
        </p:nvSpPr>
        <p:spPr bwMode="auto">
          <a:xfrm>
            <a:off x="7023271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4" name="Cube 170"/>
          <p:cNvSpPr>
            <a:spLocks noChangeArrowheads="1"/>
          </p:cNvSpPr>
          <p:nvPr/>
        </p:nvSpPr>
        <p:spPr bwMode="auto">
          <a:xfrm>
            <a:off x="6962946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5" name="Cube 171"/>
          <p:cNvSpPr>
            <a:spLocks noChangeArrowheads="1"/>
          </p:cNvSpPr>
          <p:nvPr/>
        </p:nvSpPr>
        <p:spPr bwMode="auto">
          <a:xfrm>
            <a:off x="7509046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6" name="Cube 172"/>
          <p:cNvSpPr>
            <a:spLocks noChangeArrowheads="1"/>
          </p:cNvSpPr>
          <p:nvPr/>
        </p:nvSpPr>
        <p:spPr bwMode="auto">
          <a:xfrm>
            <a:off x="7448721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7" name="Cube 173"/>
          <p:cNvSpPr>
            <a:spLocks noChangeArrowheads="1"/>
          </p:cNvSpPr>
          <p:nvPr/>
        </p:nvSpPr>
        <p:spPr bwMode="auto">
          <a:xfrm>
            <a:off x="7388396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8" name="Cube 174"/>
          <p:cNvSpPr>
            <a:spLocks noChangeArrowheads="1"/>
          </p:cNvSpPr>
          <p:nvPr/>
        </p:nvSpPr>
        <p:spPr bwMode="auto">
          <a:xfrm>
            <a:off x="7328071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69" name="Cube 175"/>
          <p:cNvSpPr>
            <a:spLocks noChangeArrowheads="1"/>
          </p:cNvSpPr>
          <p:nvPr/>
        </p:nvSpPr>
        <p:spPr bwMode="auto">
          <a:xfrm>
            <a:off x="7266158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0" name="Cube 176"/>
          <p:cNvSpPr>
            <a:spLocks noChangeArrowheads="1"/>
          </p:cNvSpPr>
          <p:nvPr/>
        </p:nvSpPr>
        <p:spPr bwMode="auto">
          <a:xfrm>
            <a:off x="7205833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1" name="Cube 177"/>
          <p:cNvSpPr>
            <a:spLocks noChangeArrowheads="1"/>
          </p:cNvSpPr>
          <p:nvPr/>
        </p:nvSpPr>
        <p:spPr bwMode="auto">
          <a:xfrm>
            <a:off x="714550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2" name="Cube 180"/>
          <p:cNvSpPr>
            <a:spLocks noChangeArrowheads="1"/>
          </p:cNvSpPr>
          <p:nvPr/>
        </p:nvSpPr>
        <p:spPr bwMode="auto">
          <a:xfrm>
            <a:off x="7813846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3" name="Cube 181"/>
          <p:cNvSpPr>
            <a:spLocks noChangeArrowheads="1"/>
          </p:cNvSpPr>
          <p:nvPr/>
        </p:nvSpPr>
        <p:spPr bwMode="auto">
          <a:xfrm>
            <a:off x="7753521" y="5454650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4" name="Cube 182"/>
          <p:cNvSpPr>
            <a:spLocks noChangeArrowheads="1"/>
          </p:cNvSpPr>
          <p:nvPr/>
        </p:nvSpPr>
        <p:spPr bwMode="auto">
          <a:xfrm>
            <a:off x="7691608" y="551656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5" name="Cube 183"/>
          <p:cNvSpPr>
            <a:spLocks noChangeArrowheads="1"/>
          </p:cNvSpPr>
          <p:nvPr/>
        </p:nvSpPr>
        <p:spPr bwMode="auto">
          <a:xfrm>
            <a:off x="7631283" y="5578475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6" name="Cube 184"/>
          <p:cNvSpPr>
            <a:spLocks noChangeArrowheads="1"/>
          </p:cNvSpPr>
          <p:nvPr/>
        </p:nvSpPr>
        <p:spPr bwMode="auto">
          <a:xfrm>
            <a:off x="7570958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7" name="Cube 185"/>
          <p:cNvSpPr>
            <a:spLocks noChangeArrowheads="1"/>
          </p:cNvSpPr>
          <p:nvPr/>
        </p:nvSpPr>
        <p:spPr bwMode="auto">
          <a:xfrm>
            <a:off x="7509046" y="570230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8" name="Cube 186"/>
          <p:cNvSpPr>
            <a:spLocks noChangeArrowheads="1"/>
          </p:cNvSpPr>
          <p:nvPr/>
        </p:nvSpPr>
        <p:spPr bwMode="auto">
          <a:xfrm>
            <a:off x="7448721" y="576421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79" name="Cube 187"/>
          <p:cNvSpPr>
            <a:spLocks noChangeArrowheads="1"/>
          </p:cNvSpPr>
          <p:nvPr/>
        </p:nvSpPr>
        <p:spPr bwMode="auto">
          <a:xfrm>
            <a:off x="7388396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0" name="Cube 188"/>
          <p:cNvSpPr>
            <a:spLocks noChangeArrowheads="1"/>
          </p:cNvSpPr>
          <p:nvPr/>
        </p:nvSpPr>
        <p:spPr bwMode="auto">
          <a:xfrm>
            <a:off x="7996408" y="539273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1" name="Cube 189"/>
          <p:cNvSpPr>
            <a:spLocks noChangeArrowheads="1"/>
          </p:cNvSpPr>
          <p:nvPr/>
        </p:nvSpPr>
        <p:spPr bwMode="auto">
          <a:xfrm>
            <a:off x="7934496" y="5454650"/>
            <a:ext cx="122237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2" name="Cube 190"/>
          <p:cNvSpPr>
            <a:spLocks noChangeArrowheads="1"/>
          </p:cNvSpPr>
          <p:nvPr/>
        </p:nvSpPr>
        <p:spPr bwMode="auto">
          <a:xfrm>
            <a:off x="7874171" y="5516563"/>
            <a:ext cx="122237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3" name="Cube 191"/>
          <p:cNvSpPr>
            <a:spLocks noChangeArrowheads="1"/>
          </p:cNvSpPr>
          <p:nvPr/>
        </p:nvSpPr>
        <p:spPr bwMode="auto">
          <a:xfrm>
            <a:off x="7813846" y="557847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4" name="Cube 192"/>
          <p:cNvSpPr>
            <a:spLocks noChangeArrowheads="1"/>
          </p:cNvSpPr>
          <p:nvPr/>
        </p:nvSpPr>
        <p:spPr bwMode="auto">
          <a:xfrm>
            <a:off x="7753521" y="5640388"/>
            <a:ext cx="120650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5" name="Cube 193"/>
          <p:cNvSpPr>
            <a:spLocks noChangeArrowheads="1"/>
          </p:cNvSpPr>
          <p:nvPr/>
        </p:nvSpPr>
        <p:spPr bwMode="auto">
          <a:xfrm>
            <a:off x="7691608" y="5702300"/>
            <a:ext cx="122238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6" name="Cube 194"/>
          <p:cNvSpPr>
            <a:spLocks noChangeArrowheads="1"/>
          </p:cNvSpPr>
          <p:nvPr/>
        </p:nvSpPr>
        <p:spPr bwMode="auto">
          <a:xfrm>
            <a:off x="7631283" y="5764213"/>
            <a:ext cx="122238" cy="493712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7" name="Cube 195"/>
          <p:cNvSpPr>
            <a:spLocks noChangeArrowheads="1"/>
          </p:cNvSpPr>
          <p:nvPr/>
        </p:nvSpPr>
        <p:spPr bwMode="auto">
          <a:xfrm>
            <a:off x="7570958" y="5826125"/>
            <a:ext cx="120650" cy="493713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8" name="Can 166"/>
          <p:cNvSpPr>
            <a:spLocks noChangeArrowheads="1"/>
          </p:cNvSpPr>
          <p:nvPr/>
        </p:nvSpPr>
        <p:spPr bwMode="auto">
          <a:xfrm>
            <a:off x="8117058" y="5948363"/>
            <a:ext cx="182563" cy="185737"/>
          </a:xfrm>
          <a:prstGeom prst="can">
            <a:avLst>
              <a:gd name="adj" fmla="val 2504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89" name="Can 167"/>
          <p:cNvSpPr>
            <a:spLocks noChangeArrowheads="1"/>
          </p:cNvSpPr>
          <p:nvPr/>
        </p:nvSpPr>
        <p:spPr bwMode="auto">
          <a:xfrm>
            <a:off x="8055146" y="6010275"/>
            <a:ext cx="182562" cy="185738"/>
          </a:xfrm>
          <a:prstGeom prst="can">
            <a:avLst>
              <a:gd name="adj" fmla="val 2504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90" name="Can 165"/>
          <p:cNvSpPr>
            <a:spLocks noChangeArrowheads="1"/>
          </p:cNvSpPr>
          <p:nvPr/>
        </p:nvSpPr>
        <p:spPr bwMode="auto">
          <a:xfrm>
            <a:off x="7994821" y="6072188"/>
            <a:ext cx="182562" cy="185737"/>
          </a:xfrm>
          <a:prstGeom prst="can">
            <a:avLst>
              <a:gd name="adj" fmla="val 2504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491" name="TextBox 178"/>
          <p:cNvSpPr txBox="1">
            <a:spLocks noChangeArrowheads="1"/>
          </p:cNvSpPr>
          <p:nvPr/>
        </p:nvSpPr>
        <p:spPr bwMode="auto">
          <a:xfrm>
            <a:off x="6858000" y="6346907"/>
            <a:ext cx="13776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900" b="1" dirty="0" smtClean="0"/>
              <a:t>File based Filter Farm</a:t>
            </a:r>
            <a:br>
              <a:rPr lang="en-US" sz="900" b="1" dirty="0" smtClean="0"/>
            </a:br>
            <a:r>
              <a:rPr lang="en-US" sz="900" b="1" dirty="0" smtClean="0"/>
              <a:t>&amp; Storage</a:t>
            </a:r>
            <a:endParaRPr lang="en-US" sz="900" b="1" dirty="0"/>
          </a:p>
        </p:txBody>
      </p:sp>
      <p:sp>
        <p:nvSpPr>
          <p:cNvPr id="492" name="TextBox 491"/>
          <p:cNvSpPr txBox="1"/>
          <p:nvPr/>
        </p:nvSpPr>
        <p:spPr>
          <a:xfrm>
            <a:off x="2904010" y="6211669"/>
            <a:ext cx="686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900" b="1" dirty="0" smtClean="0">
                <a:latin typeface="Arial Narrow"/>
                <a:cs typeface="Arial Narrow"/>
              </a:rPr>
              <a:t>T</a:t>
            </a:r>
            <a:r>
              <a:rPr lang="en-US" sz="900" dirty="0" smtClean="0">
                <a:latin typeface="Arial Narrow"/>
                <a:cs typeface="Arial Narrow"/>
              </a:rPr>
              <a:t>rigger </a:t>
            </a:r>
            <a:br>
              <a:rPr lang="en-US" sz="900" dirty="0" smtClean="0">
                <a:latin typeface="Arial Narrow"/>
                <a:cs typeface="Arial Narrow"/>
              </a:rPr>
            </a:br>
            <a:r>
              <a:rPr lang="en-US" sz="900" b="1" dirty="0" smtClean="0">
                <a:latin typeface="Arial Narrow"/>
                <a:cs typeface="Arial Narrow"/>
              </a:rPr>
              <a:t>C</a:t>
            </a:r>
            <a:r>
              <a:rPr lang="en-US" sz="900" dirty="0" smtClean="0">
                <a:latin typeface="Arial Narrow"/>
                <a:cs typeface="Arial Narrow"/>
              </a:rPr>
              <a:t>ontrol and </a:t>
            </a:r>
            <a:br>
              <a:rPr lang="en-US" sz="900" dirty="0" smtClean="0">
                <a:latin typeface="Arial Narrow"/>
                <a:cs typeface="Arial Narrow"/>
              </a:rPr>
            </a:br>
            <a:r>
              <a:rPr lang="en-US" sz="900" b="1" dirty="0" smtClean="0">
                <a:latin typeface="Arial Narrow"/>
                <a:cs typeface="Arial Narrow"/>
              </a:rPr>
              <a:t>D</a:t>
            </a:r>
            <a:r>
              <a:rPr lang="en-US" sz="900" dirty="0" smtClean="0">
                <a:latin typeface="Arial Narrow"/>
                <a:cs typeface="Arial Narrow"/>
              </a:rPr>
              <a:t>istribution </a:t>
            </a:r>
            <a:br>
              <a:rPr lang="en-US" sz="900" dirty="0" smtClean="0">
                <a:latin typeface="Arial Narrow"/>
                <a:cs typeface="Arial Narrow"/>
              </a:rPr>
            </a:br>
            <a:r>
              <a:rPr lang="en-US" sz="900" b="1" dirty="0" smtClean="0">
                <a:latin typeface="Arial Narrow"/>
                <a:cs typeface="Arial Narrow"/>
              </a:rPr>
              <a:t>S</a:t>
            </a:r>
            <a:r>
              <a:rPr lang="en-US" sz="900" dirty="0" smtClean="0">
                <a:latin typeface="Arial Narrow"/>
                <a:cs typeface="Arial Narrow"/>
              </a:rPr>
              <a:t>ystem</a:t>
            </a:r>
            <a:endParaRPr lang="en-US" sz="900" dirty="0">
              <a:latin typeface="Arial Narrow"/>
              <a:cs typeface="Arial Narrow"/>
            </a:endParaRPr>
          </a:p>
        </p:txBody>
      </p:sp>
      <p:sp>
        <p:nvSpPr>
          <p:cNvPr id="265" name="Oval 264"/>
          <p:cNvSpPr/>
          <p:nvPr/>
        </p:nvSpPr>
        <p:spPr bwMode="auto">
          <a:xfrm>
            <a:off x="1009896" y="2514600"/>
            <a:ext cx="582612" cy="293688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04" name="Oval 203"/>
          <p:cNvSpPr/>
          <p:nvPr/>
        </p:nvSpPr>
        <p:spPr bwMode="auto">
          <a:xfrm>
            <a:off x="3581400" y="2438400"/>
            <a:ext cx="1447800" cy="6096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087" y="2440141"/>
            <a:ext cx="3373771" cy="657746"/>
            <a:chOff x="3087" y="2440141"/>
            <a:chExt cx="3373771" cy="657746"/>
          </a:xfrm>
        </p:grpSpPr>
        <p:sp>
          <p:nvSpPr>
            <p:cNvPr id="235" name="TextBox 234"/>
            <p:cNvSpPr txBox="1"/>
            <p:nvPr/>
          </p:nvSpPr>
          <p:spPr>
            <a:xfrm>
              <a:off x="3087" y="2440141"/>
              <a:ext cx="5303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 Narrow"/>
                  <a:cs typeface="Arial Narrow"/>
                </a:rPr>
                <a:t>LHC</a:t>
              </a:r>
              <a:endParaRPr lang="en-US" sz="1600" b="1" dirty="0">
                <a:latin typeface="Arial Narrow"/>
                <a:cs typeface="Arial Narrow"/>
              </a:endParaRPr>
            </a:p>
          </p:txBody>
        </p:sp>
        <p:sp>
          <p:nvSpPr>
            <p:cNvPr id="333" name="Right Arrow 332"/>
            <p:cNvSpPr/>
            <p:nvPr/>
          </p:nvSpPr>
          <p:spPr bwMode="auto">
            <a:xfrm>
              <a:off x="1929058" y="2514600"/>
              <a:ext cx="1447800" cy="2286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sp>
          <p:nvSpPr>
            <p:cNvPr id="238" name="Right Arrow 237"/>
            <p:cNvSpPr/>
            <p:nvPr/>
          </p:nvSpPr>
          <p:spPr bwMode="auto">
            <a:xfrm>
              <a:off x="457200" y="2514600"/>
              <a:ext cx="381000" cy="228600"/>
            </a:xfrm>
            <a:prstGeom prst="right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endParaRPr>
            </a:p>
          </p:txBody>
        </p:sp>
        <p:sp>
          <p:nvSpPr>
            <p:cNvPr id="256" name="TextBox 255"/>
            <p:cNvSpPr txBox="1"/>
            <p:nvPr/>
          </p:nvSpPr>
          <p:spPr>
            <a:xfrm>
              <a:off x="2209800" y="2667000"/>
              <a:ext cx="87448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b="1" dirty="0" smtClean="0"/>
                <a:t>HV status, </a:t>
              </a:r>
              <a:br>
                <a:rPr lang="en-US" sz="1100" b="1" dirty="0" smtClean="0"/>
              </a:br>
              <a:r>
                <a:rPr lang="en-US" sz="1100" b="1" dirty="0" smtClean="0"/>
                <a:t>LHC state</a:t>
              </a:r>
              <a:endParaRPr lang="en-US" sz="1100" b="1" dirty="0"/>
            </a:p>
          </p:txBody>
        </p:sp>
      </p:grpSp>
      <p:pic>
        <p:nvPicPr>
          <p:cNvPr id="257" name="Picture 256" descr="revolution-logo-256-256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300" y="2514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1" name="TextBox 270"/>
          <p:cNvSpPr txBox="1"/>
          <p:nvPr/>
        </p:nvSpPr>
        <p:spPr>
          <a:xfrm>
            <a:off x="4953000" y="2362200"/>
            <a:ext cx="13054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b="1" dirty="0" smtClean="0"/>
              <a:t>Level-0 Function </a:t>
            </a:r>
            <a:br>
              <a:rPr lang="en-US" sz="1100" b="1" dirty="0" smtClean="0"/>
            </a:br>
            <a:r>
              <a:rPr lang="en-US" sz="1100" b="1" dirty="0" smtClean="0"/>
              <a:t>Manager</a:t>
            </a:r>
            <a:endParaRPr lang="en-US" sz="1100" b="1" dirty="0"/>
          </a:p>
        </p:txBody>
      </p:sp>
      <p:sp>
        <p:nvSpPr>
          <p:cNvPr id="507" name="Rounded Rectangle 506"/>
          <p:cNvSpPr/>
          <p:nvPr/>
        </p:nvSpPr>
        <p:spPr bwMode="auto">
          <a:xfrm>
            <a:off x="8229600" y="2214562"/>
            <a:ext cx="279400" cy="223838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700" dirty="0">
              <a:latin typeface="Arial" pitchFamily="-65" charset="0"/>
            </a:endParaRPr>
          </a:p>
        </p:txBody>
      </p:sp>
      <p:cxnSp>
        <p:nvCxnSpPr>
          <p:cNvPr id="273" name="Straight Arrow Connector 272"/>
          <p:cNvCxnSpPr/>
          <p:nvPr/>
        </p:nvCxnSpPr>
        <p:spPr bwMode="auto">
          <a:xfrm>
            <a:off x="4267200" y="1804610"/>
            <a:ext cx="0" cy="60960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4343400" y="1676400"/>
            <a:ext cx="3002737" cy="786904"/>
            <a:chOff x="4343400" y="1676400"/>
            <a:chExt cx="3002737" cy="786904"/>
          </a:xfrm>
        </p:grpSpPr>
        <p:grpSp>
          <p:nvGrpSpPr>
            <p:cNvPr id="4" name="Group 3"/>
            <p:cNvGrpSpPr/>
            <p:nvPr/>
          </p:nvGrpSpPr>
          <p:grpSpPr>
            <a:xfrm>
              <a:off x="4343400" y="1676400"/>
              <a:ext cx="3002737" cy="786904"/>
              <a:chOff x="4343400" y="1676400"/>
              <a:chExt cx="3002737" cy="786904"/>
            </a:xfrm>
          </p:grpSpPr>
          <p:cxnSp>
            <p:nvCxnSpPr>
              <p:cNvPr id="220" name="Straight Arrow Connector 219"/>
              <p:cNvCxnSpPr/>
              <p:nvPr/>
            </p:nvCxnSpPr>
            <p:spPr bwMode="auto">
              <a:xfrm>
                <a:off x="4419600" y="1676400"/>
                <a:ext cx="311729" cy="22860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Straight Arrow Connector 253"/>
              <p:cNvCxnSpPr>
                <a:cxnSpLocks noChangeShapeType="1"/>
              </p:cNvCxnSpPr>
              <p:nvPr/>
            </p:nvCxnSpPr>
            <p:spPr bwMode="auto">
              <a:xfrm flipH="1">
                <a:off x="4648200" y="2310904"/>
                <a:ext cx="76200" cy="152400"/>
              </a:xfrm>
              <a:prstGeom prst="straightConnector1">
                <a:avLst/>
              </a:prstGeom>
              <a:noFill/>
              <a:ln w="28575" cmpd="sng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2" name="TextBox 271"/>
              <p:cNvSpPr txBox="1"/>
              <p:nvPr/>
            </p:nvSpPr>
            <p:spPr>
              <a:xfrm>
                <a:off x="5181600" y="1948190"/>
                <a:ext cx="216453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100" b="1" dirty="0" err="1" smtClean="0"/>
                  <a:t>Automator</a:t>
                </a:r>
                <a:r>
                  <a:rPr lang="en-US" sz="1100" b="1" dirty="0" smtClean="0"/>
                  <a:t> Function Manager</a:t>
                </a:r>
                <a:endParaRPr lang="en-US" sz="1100" b="1" dirty="0"/>
              </a:p>
            </p:txBody>
          </p:sp>
          <p:sp>
            <p:nvSpPr>
              <p:cNvPr id="261" name="Oval 260"/>
              <p:cNvSpPr/>
              <p:nvPr/>
            </p:nvSpPr>
            <p:spPr bwMode="auto">
              <a:xfrm>
                <a:off x="4343400" y="1955802"/>
                <a:ext cx="790575" cy="307975"/>
              </a:xfrm>
              <a:prstGeom prst="ellips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/>
              <a:p>
                <a:pPr>
                  <a:defRPr/>
                </a:pP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62" name="Picture 261" descr="revolution-logo-256-256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968748"/>
              <a:ext cx="3048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9" name="TextBox 288"/>
          <p:cNvSpPr txBox="1"/>
          <p:nvPr/>
        </p:nvSpPr>
        <p:spPr>
          <a:xfrm>
            <a:off x="6629400" y="4724400"/>
            <a:ext cx="1047943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50" b="1" dirty="0" smtClean="0"/>
              <a:t>HLT, merge &amp;</a:t>
            </a:r>
            <a:br>
              <a:rPr lang="en-US" sz="1050" b="1" dirty="0" smtClean="0"/>
            </a:br>
            <a:r>
              <a:rPr lang="en-US" sz="1050" b="1" dirty="0" smtClean="0"/>
              <a:t>transfer</a:t>
            </a:r>
            <a:br>
              <a:rPr lang="en-US" sz="1050" b="1" dirty="0" smtClean="0"/>
            </a:br>
            <a:r>
              <a:rPr lang="en-US" sz="1050" b="1" dirty="0" smtClean="0"/>
              <a:t>control</a:t>
            </a:r>
            <a:endParaRPr lang="en-US" sz="1050" b="1" dirty="0"/>
          </a:p>
        </p:txBody>
      </p:sp>
      <p:sp>
        <p:nvSpPr>
          <p:cNvPr id="381" name="Can 380"/>
          <p:cNvSpPr/>
          <p:nvPr/>
        </p:nvSpPr>
        <p:spPr>
          <a:xfrm>
            <a:off x="6248400" y="2667000"/>
            <a:ext cx="322481" cy="377346"/>
          </a:xfrm>
          <a:prstGeom prst="can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387" name="Can 386"/>
          <p:cNvSpPr/>
          <p:nvPr/>
        </p:nvSpPr>
        <p:spPr>
          <a:xfrm>
            <a:off x="6172200" y="2819400"/>
            <a:ext cx="322481" cy="377346"/>
          </a:xfrm>
          <a:prstGeom prst="can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cxnSp>
        <p:nvCxnSpPr>
          <p:cNvPr id="413" name="Straight Arrow Connector 412"/>
          <p:cNvCxnSpPr/>
          <p:nvPr/>
        </p:nvCxnSpPr>
        <p:spPr>
          <a:xfrm flipH="1" flipV="1">
            <a:off x="4876800" y="2819400"/>
            <a:ext cx="1143000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3" name="TextBox 492"/>
          <p:cNvSpPr txBox="1"/>
          <p:nvPr/>
        </p:nvSpPr>
        <p:spPr>
          <a:xfrm>
            <a:off x="6553200" y="2819400"/>
            <a:ext cx="6312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b="1" dirty="0" err="1" smtClean="0"/>
              <a:t>Config</a:t>
            </a:r>
            <a:r>
              <a:rPr lang="en-US" sz="1100" b="1" dirty="0" smtClean="0"/>
              <a:t> </a:t>
            </a:r>
            <a:br>
              <a:rPr lang="en-US" sz="1100" b="1" dirty="0" smtClean="0"/>
            </a:br>
            <a:r>
              <a:rPr lang="en-US" sz="1100" b="1" dirty="0" smtClean="0"/>
              <a:t>DBs</a:t>
            </a:r>
            <a:endParaRPr lang="en-US" sz="1100" b="1" dirty="0"/>
          </a:p>
        </p:txBody>
      </p:sp>
      <p:sp>
        <p:nvSpPr>
          <p:cNvPr id="495" name="Rounded Rectangle 494"/>
          <p:cNvSpPr/>
          <p:nvPr/>
        </p:nvSpPr>
        <p:spPr bwMode="auto">
          <a:xfrm>
            <a:off x="3953928" y="2566610"/>
            <a:ext cx="272415" cy="163286"/>
          </a:xfrm>
          <a:prstGeom prst="round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DCS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496" name="Rounded Rectangle 495"/>
          <p:cNvSpPr/>
          <p:nvPr/>
        </p:nvSpPr>
        <p:spPr bwMode="auto">
          <a:xfrm>
            <a:off x="4247298" y="2784324"/>
            <a:ext cx="230505" cy="163286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SM</a:t>
            </a:r>
          </a:p>
        </p:txBody>
      </p:sp>
      <p:sp>
        <p:nvSpPr>
          <p:cNvPr id="497" name="Rounded Rectangle 496"/>
          <p:cNvSpPr/>
          <p:nvPr/>
        </p:nvSpPr>
        <p:spPr bwMode="auto">
          <a:xfrm>
            <a:off x="4519713" y="2566610"/>
            <a:ext cx="272415" cy="163286"/>
          </a:xfrm>
          <a:prstGeom prst="roundRect">
            <a:avLst/>
          </a:prstGeom>
          <a:solidFill>
            <a:srgbClr val="FF656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err="1" smtClean="0">
                <a:latin typeface="Arial" pitchFamily="-65" charset="0"/>
              </a:rPr>
              <a:t>Gd</a:t>
            </a:r>
            <a:endParaRPr lang="en-US" sz="1000" dirty="0">
              <a:latin typeface="Arial" pitchFamily="-65" charset="0"/>
            </a:endParaRPr>
          </a:p>
        </p:txBody>
      </p:sp>
      <p:sp>
        <p:nvSpPr>
          <p:cNvPr id="498" name="Rounded Rectangle 497"/>
          <p:cNvSpPr/>
          <p:nvPr/>
        </p:nvSpPr>
        <p:spPr bwMode="auto">
          <a:xfrm>
            <a:off x="4247298" y="2566610"/>
            <a:ext cx="251460" cy="163286"/>
          </a:xfrm>
          <a:prstGeom prst="roundRect">
            <a:avLst/>
          </a:prstGeom>
          <a:solidFill>
            <a:srgbClr val="FFCC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latin typeface="Arial" pitchFamily="-65" charset="0"/>
              </a:rPr>
              <a:t>SE</a:t>
            </a:r>
            <a:endParaRPr lang="en-US" sz="1000" dirty="0">
              <a:latin typeface="Arial" pitchFamily="-65" charset="0"/>
            </a:endParaRPr>
          </a:p>
        </p:txBody>
      </p:sp>
      <p:sp>
        <p:nvSpPr>
          <p:cNvPr id="499" name="Rounded Rectangle 498"/>
          <p:cNvSpPr/>
          <p:nvPr/>
        </p:nvSpPr>
        <p:spPr bwMode="auto">
          <a:xfrm>
            <a:off x="4498758" y="2784324"/>
            <a:ext cx="293370" cy="16328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err="1" smtClean="0">
                <a:latin typeface="Arial" pitchFamily="-65" charset="0"/>
              </a:rPr>
              <a:t>Conf</a:t>
            </a:r>
            <a:endParaRPr lang="en-US" sz="1000" dirty="0">
              <a:latin typeface="Arial" pitchFamily="-65" charset="0"/>
            </a:endParaRPr>
          </a:p>
        </p:txBody>
      </p:sp>
      <p:sp>
        <p:nvSpPr>
          <p:cNvPr id="500" name="Rounded Rectangle 499"/>
          <p:cNvSpPr/>
          <p:nvPr/>
        </p:nvSpPr>
        <p:spPr bwMode="auto">
          <a:xfrm>
            <a:off x="3953928" y="2784324"/>
            <a:ext cx="272415" cy="163286"/>
          </a:xfrm>
          <a:prstGeom prst="roundRect">
            <a:avLst/>
          </a:prstGeom>
          <a:solidFill>
            <a:srgbClr val="FFFFA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65" charset="0"/>
              </a:rPr>
              <a:t>Ind.</a:t>
            </a:r>
            <a:endParaRPr kumimoji="0" 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pic>
        <p:nvPicPr>
          <p:cNvPr id="502" name="Picture 501" descr="revolution-logo-256-256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2590800"/>
            <a:ext cx="280610" cy="280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3" name="Right Arrow 502"/>
          <p:cNvSpPr/>
          <p:nvPr/>
        </p:nvSpPr>
        <p:spPr bwMode="auto">
          <a:xfrm>
            <a:off x="7543800" y="3962400"/>
            <a:ext cx="228600" cy="228600"/>
          </a:xfrm>
          <a:prstGeom prst="rightArrow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504" name="Right Arrow 503"/>
          <p:cNvSpPr/>
          <p:nvPr/>
        </p:nvSpPr>
        <p:spPr bwMode="auto">
          <a:xfrm>
            <a:off x="6477000" y="4495800"/>
            <a:ext cx="1295400" cy="228600"/>
          </a:xfrm>
          <a:prstGeom prst="rightArrow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506" name="Right Arrow 505"/>
          <p:cNvSpPr/>
          <p:nvPr/>
        </p:nvSpPr>
        <p:spPr bwMode="auto">
          <a:xfrm>
            <a:off x="7543800" y="4876800"/>
            <a:ext cx="228600" cy="228600"/>
          </a:xfrm>
          <a:prstGeom prst="rightArrow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44" name="Rounded Rectangle 343"/>
          <p:cNvSpPr/>
          <p:nvPr/>
        </p:nvSpPr>
        <p:spPr bwMode="auto">
          <a:xfrm>
            <a:off x="8153400" y="2290762"/>
            <a:ext cx="279400" cy="223838"/>
          </a:xfrm>
          <a:prstGeom prst="roundRect">
            <a:avLst/>
          </a:prstGeom>
          <a:solidFill>
            <a:srgbClr val="CCFFCC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700" dirty="0">
              <a:latin typeface="Arial" pitchFamily="-65" charset="0"/>
            </a:endParaRPr>
          </a:p>
        </p:txBody>
      </p:sp>
      <p:sp>
        <p:nvSpPr>
          <p:cNvPr id="258" name="Rectangle 3"/>
          <p:cNvSpPr txBox="1">
            <a:spLocks noChangeArrowheads="1"/>
          </p:cNvSpPr>
          <p:nvPr/>
        </p:nvSpPr>
        <p:spPr bwMode="auto">
          <a:xfrm>
            <a:off x="533400" y="312941"/>
            <a:ext cx="82296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b="1" dirty="0" err="1" smtClean="0">
                <a:solidFill>
                  <a:srgbClr val="000066"/>
                </a:solidFill>
                <a:latin typeface="Calibri" charset="0"/>
                <a:cs typeface="Calibri" charset="0"/>
              </a:rPr>
              <a:t>Automator</a:t>
            </a:r>
            <a:endParaRPr lang="en-US" sz="2000" b="1" dirty="0">
              <a:solidFill>
                <a:srgbClr val="000066"/>
              </a:solidFill>
              <a:latin typeface="Calibri" charset="0"/>
              <a:cs typeface="Calibri" charset="0"/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6248400" y="838200"/>
            <a:ext cx="10483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b="1" dirty="0" smtClean="0"/>
              <a:t>DAQ Expert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36711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Calibri" charset="0"/>
                <a:ea typeface="ＭＳ Ｐゴシック" charset="0"/>
              </a:rPr>
              <a:t>DAQ actions on </a:t>
            </a:r>
            <a:r>
              <a:rPr lang="en-US" sz="2800" dirty="0">
                <a:latin typeface="Calibri" charset="0"/>
                <a:ea typeface="ＭＳ Ｐゴシック" charset="0"/>
              </a:rPr>
              <a:t>LHC and DCS state changes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3810000" cy="5410200"/>
          </a:xfr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en-US" sz="2000" dirty="0" smtClean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Extensive automation in the Detector Control System (DCS)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Automatic handshake with the LHC</a:t>
            </a:r>
          </a:p>
          <a:p>
            <a:pPr lvl="1">
              <a:defRPr/>
            </a:pPr>
            <a:r>
              <a:rPr lang="en-US" sz="1600" dirty="0" smtClean="0">
                <a:solidFill>
                  <a:srgbClr val="000000"/>
                </a:solidFill>
                <a:latin typeface="Calibri" charset="0"/>
                <a:ea typeface="ＭＳ Ｐゴシック" charset="0"/>
              </a:rPr>
              <a:t>Automatic ramping of high voltages (HV) driven by LHC machine and beam mode</a:t>
            </a:r>
          </a:p>
          <a:p>
            <a:pPr lvl="1">
              <a:defRPr/>
            </a:pPr>
            <a:endParaRPr lang="en-US" sz="1600" dirty="0">
              <a:solidFill>
                <a:srgbClr val="000000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4419600" y="1066800"/>
            <a:ext cx="4724400" cy="5410200"/>
          </a:xfrm>
        </p:spPr>
        <p:txBody>
          <a:bodyPr/>
          <a:lstStyle/>
          <a:p>
            <a:r>
              <a:rPr lang="en-US" sz="1800" dirty="0" smtClean="0"/>
              <a:t>Some DAQ settings depend on the LHC and DCS states</a:t>
            </a:r>
          </a:p>
          <a:p>
            <a:pPr lvl="1">
              <a:defRPr/>
            </a:pPr>
            <a:r>
              <a:rPr lang="en-US" sz="1600" dirty="0" smtClean="0"/>
              <a:t>Suppress tracker payload while HV is off (noise)</a:t>
            </a:r>
          </a:p>
          <a:p>
            <a:pPr lvl="1">
              <a:defRPr/>
            </a:pPr>
            <a:r>
              <a:rPr lang="en-US" sz="1600" dirty="0" smtClean="0"/>
              <a:t>Reduce pixel gain while HV is off</a:t>
            </a:r>
          </a:p>
          <a:p>
            <a:pPr lvl="1">
              <a:defRPr/>
            </a:pPr>
            <a:r>
              <a:rPr lang="en-US" sz="1600" dirty="0" smtClean="0"/>
              <a:t>Mask sensitive channels while LHC ramps …</a:t>
            </a:r>
          </a:p>
          <a:p>
            <a:pPr lvl="1">
              <a:lnSpc>
                <a:spcPct val="50000"/>
              </a:lnSpc>
              <a:defRPr/>
            </a:pPr>
            <a:endParaRPr lang="en-US" sz="1600" dirty="0" smtClean="0"/>
          </a:p>
          <a:p>
            <a:pPr lvl="1">
              <a:lnSpc>
                <a:spcPct val="50000"/>
              </a:lnSpc>
              <a:defRPr/>
            </a:pPr>
            <a:endParaRPr lang="en-US" sz="1400" dirty="0"/>
          </a:p>
          <a:p>
            <a:pPr>
              <a:defRPr/>
            </a:pPr>
            <a:r>
              <a:rPr lang="en-US" sz="1800" dirty="0"/>
              <a:t>A</a:t>
            </a:r>
            <a:r>
              <a:rPr lang="en-US" sz="1800" dirty="0" smtClean="0"/>
              <a:t>utomatic new </a:t>
            </a:r>
            <a:r>
              <a:rPr lang="en-US" sz="1800" b="1" dirty="0" smtClean="0"/>
              <a:t>run sections </a:t>
            </a:r>
            <a:r>
              <a:rPr lang="en-US" sz="1800" dirty="0" smtClean="0"/>
              <a:t>driven by asynchronous state notifications from </a:t>
            </a:r>
            <a:br>
              <a:rPr lang="en-US" sz="1800" dirty="0" smtClean="0"/>
            </a:br>
            <a:r>
              <a:rPr lang="en-US" sz="1800" dirty="0" smtClean="0"/>
              <a:t>DCS/LHC</a:t>
            </a:r>
            <a:endParaRPr lang="en-US" sz="1800" dirty="0"/>
          </a:p>
        </p:txBody>
      </p:sp>
      <p:sp>
        <p:nvSpPr>
          <p:cNvPr id="23" name="Oval 22"/>
          <p:cNvSpPr/>
          <p:nvPr/>
        </p:nvSpPr>
        <p:spPr bwMode="auto">
          <a:xfrm>
            <a:off x="6121400" y="4800600"/>
            <a:ext cx="990600" cy="381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400" dirty="0">
                <a:solidFill>
                  <a:schemeClr val="tx1"/>
                </a:solidFill>
              </a:rPr>
              <a:t>Level-0</a:t>
            </a:r>
          </a:p>
        </p:txBody>
      </p:sp>
      <p:sp>
        <p:nvSpPr>
          <p:cNvPr id="18436" name="Oval 23"/>
          <p:cNvSpPr>
            <a:spLocks noChangeArrowheads="1"/>
          </p:cNvSpPr>
          <p:nvPr/>
        </p:nvSpPr>
        <p:spPr bwMode="auto">
          <a:xfrm>
            <a:off x="7188200" y="5638800"/>
            <a:ext cx="9144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/>
              <a:t>DAQ</a:t>
            </a:r>
          </a:p>
        </p:txBody>
      </p:sp>
      <p:sp>
        <p:nvSpPr>
          <p:cNvPr id="18437" name="Oval 26"/>
          <p:cNvSpPr>
            <a:spLocks noChangeArrowheads="1"/>
          </p:cNvSpPr>
          <p:nvPr/>
        </p:nvSpPr>
        <p:spPr bwMode="auto">
          <a:xfrm>
            <a:off x="5549900" y="5638800"/>
            <a:ext cx="6858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/>
              <a:t>Tracker</a:t>
            </a:r>
          </a:p>
        </p:txBody>
      </p:sp>
      <p:cxnSp>
        <p:nvCxnSpPr>
          <p:cNvPr id="18438" name="Straight Arrow Connector 27"/>
          <p:cNvCxnSpPr>
            <a:cxnSpLocks noChangeShapeType="1"/>
            <a:stCxn id="23" idx="4"/>
            <a:endCxn id="18436" idx="0"/>
          </p:cNvCxnSpPr>
          <p:nvPr/>
        </p:nvCxnSpPr>
        <p:spPr bwMode="auto">
          <a:xfrm rot="16200000" flipH="1">
            <a:off x="6902450" y="4895850"/>
            <a:ext cx="457200" cy="1028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39" name="TextBox 29"/>
          <p:cNvSpPr txBox="1">
            <a:spLocks noChangeArrowheads="1"/>
          </p:cNvSpPr>
          <p:nvPr/>
        </p:nvSpPr>
        <p:spPr bwMode="auto">
          <a:xfrm>
            <a:off x="6276975" y="5573713"/>
            <a:ext cx="415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…</a:t>
            </a:r>
          </a:p>
        </p:txBody>
      </p:sp>
      <p:cxnSp>
        <p:nvCxnSpPr>
          <p:cNvPr id="18440" name="Straight Arrow Connector 30"/>
          <p:cNvCxnSpPr>
            <a:cxnSpLocks noChangeShapeType="1"/>
            <a:stCxn id="18436" idx="4"/>
          </p:cNvCxnSpPr>
          <p:nvPr/>
        </p:nvCxnSpPr>
        <p:spPr bwMode="auto">
          <a:xfrm rot="5400000">
            <a:off x="6807200" y="5638800"/>
            <a:ext cx="457200" cy="1219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1" name="Straight Arrow Connector 31"/>
          <p:cNvCxnSpPr>
            <a:cxnSpLocks noChangeShapeType="1"/>
            <a:stCxn id="18436" idx="4"/>
          </p:cNvCxnSpPr>
          <p:nvPr/>
        </p:nvCxnSpPr>
        <p:spPr bwMode="auto">
          <a:xfrm rot="5400000">
            <a:off x="7092950" y="5924550"/>
            <a:ext cx="457200" cy="647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2" name="Straight Arrow Connector 32"/>
          <p:cNvCxnSpPr>
            <a:cxnSpLocks noChangeShapeType="1"/>
            <a:stCxn id="18436" idx="4"/>
          </p:cNvCxnSpPr>
          <p:nvPr/>
        </p:nvCxnSpPr>
        <p:spPr bwMode="auto">
          <a:xfrm rot="16200000" flipH="1">
            <a:off x="7435850" y="6229350"/>
            <a:ext cx="457200" cy="38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3" name="Straight Arrow Connector 33"/>
          <p:cNvCxnSpPr>
            <a:cxnSpLocks noChangeShapeType="1"/>
            <a:stCxn id="18436" idx="4"/>
          </p:cNvCxnSpPr>
          <p:nvPr/>
        </p:nvCxnSpPr>
        <p:spPr bwMode="auto">
          <a:xfrm rot="16200000" flipH="1">
            <a:off x="8045450" y="5619750"/>
            <a:ext cx="457200" cy="1257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4" name="Straight Arrow Connector 35"/>
          <p:cNvCxnSpPr>
            <a:cxnSpLocks noChangeShapeType="1"/>
            <a:stCxn id="23" idx="4"/>
            <a:endCxn id="18437" idx="0"/>
          </p:cNvCxnSpPr>
          <p:nvPr/>
        </p:nvCxnSpPr>
        <p:spPr bwMode="auto">
          <a:xfrm rot="5400000">
            <a:off x="6026150" y="5048250"/>
            <a:ext cx="457200" cy="723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5" name="Straight Arrow Connector 36"/>
          <p:cNvCxnSpPr>
            <a:cxnSpLocks noChangeShapeType="1"/>
            <a:stCxn id="18437" idx="4"/>
          </p:cNvCxnSpPr>
          <p:nvPr/>
        </p:nvCxnSpPr>
        <p:spPr bwMode="auto">
          <a:xfrm rot="5400000">
            <a:off x="5492750" y="6076950"/>
            <a:ext cx="457200" cy="342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46" name="Straight Arrow Connector 37"/>
          <p:cNvCxnSpPr>
            <a:cxnSpLocks noChangeShapeType="1"/>
            <a:stCxn id="18437" idx="4"/>
          </p:cNvCxnSpPr>
          <p:nvPr/>
        </p:nvCxnSpPr>
        <p:spPr bwMode="auto">
          <a:xfrm rot="16200000" flipH="1">
            <a:off x="5835650" y="6076950"/>
            <a:ext cx="457200" cy="342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Oval 38"/>
          <p:cNvSpPr/>
          <p:nvPr/>
        </p:nvSpPr>
        <p:spPr bwMode="auto">
          <a:xfrm>
            <a:off x="1816100" y="4800600"/>
            <a:ext cx="762000" cy="381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DCS</a:t>
            </a:r>
          </a:p>
        </p:txBody>
      </p:sp>
      <p:sp>
        <p:nvSpPr>
          <p:cNvPr id="18448" name="Oval 39"/>
          <p:cNvSpPr>
            <a:spLocks noChangeArrowheads="1"/>
          </p:cNvSpPr>
          <p:nvPr/>
        </p:nvSpPr>
        <p:spPr bwMode="auto">
          <a:xfrm>
            <a:off x="1206500" y="5638800"/>
            <a:ext cx="762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/>
              <a:t>Tracker</a:t>
            </a:r>
          </a:p>
        </p:txBody>
      </p:sp>
      <p:sp>
        <p:nvSpPr>
          <p:cNvPr id="18449" name="Oval 40"/>
          <p:cNvSpPr>
            <a:spLocks noChangeArrowheads="1"/>
          </p:cNvSpPr>
          <p:nvPr/>
        </p:nvSpPr>
        <p:spPr bwMode="auto">
          <a:xfrm>
            <a:off x="2425700" y="5638800"/>
            <a:ext cx="6096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/>
              <a:t>ECAL</a:t>
            </a:r>
          </a:p>
        </p:txBody>
      </p:sp>
      <p:sp>
        <p:nvSpPr>
          <p:cNvPr id="18450" name="TextBox 41"/>
          <p:cNvSpPr txBox="1">
            <a:spLocks noChangeArrowheads="1"/>
          </p:cNvSpPr>
          <p:nvPr/>
        </p:nvSpPr>
        <p:spPr bwMode="auto">
          <a:xfrm>
            <a:off x="1130300" y="4495800"/>
            <a:ext cx="2139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Detector Control System</a:t>
            </a:r>
          </a:p>
        </p:txBody>
      </p:sp>
      <p:sp>
        <p:nvSpPr>
          <p:cNvPr id="18451" name="Oval 42"/>
          <p:cNvSpPr>
            <a:spLocks noChangeArrowheads="1"/>
          </p:cNvSpPr>
          <p:nvPr/>
        </p:nvSpPr>
        <p:spPr bwMode="auto">
          <a:xfrm>
            <a:off x="4787900" y="5638800"/>
            <a:ext cx="6096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1400"/>
              <a:t>DCS</a:t>
            </a:r>
          </a:p>
        </p:txBody>
      </p:sp>
      <p:cxnSp>
        <p:nvCxnSpPr>
          <p:cNvPr id="18452" name="Straight Arrow Connector 43"/>
          <p:cNvCxnSpPr>
            <a:cxnSpLocks noChangeShapeType="1"/>
            <a:stCxn id="23" idx="4"/>
            <a:endCxn id="18451" idx="0"/>
          </p:cNvCxnSpPr>
          <p:nvPr/>
        </p:nvCxnSpPr>
        <p:spPr bwMode="auto">
          <a:xfrm rot="5400000">
            <a:off x="5626100" y="4648200"/>
            <a:ext cx="457200" cy="1524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53" name="TextBox 45"/>
          <p:cNvSpPr txBox="1">
            <a:spLocks noChangeArrowheads="1"/>
          </p:cNvSpPr>
          <p:nvPr/>
        </p:nvSpPr>
        <p:spPr bwMode="auto">
          <a:xfrm>
            <a:off x="4559300" y="4495800"/>
            <a:ext cx="1790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Run Control System</a:t>
            </a:r>
          </a:p>
        </p:txBody>
      </p:sp>
      <p:cxnSp>
        <p:nvCxnSpPr>
          <p:cNvPr id="18454" name="Straight Arrow Connector 46"/>
          <p:cNvCxnSpPr>
            <a:cxnSpLocks noChangeShapeType="1"/>
            <a:stCxn id="39" idx="4"/>
            <a:endCxn id="18448" idx="0"/>
          </p:cNvCxnSpPr>
          <p:nvPr/>
        </p:nvCxnSpPr>
        <p:spPr bwMode="auto">
          <a:xfrm rot="5400000">
            <a:off x="1663700" y="5105400"/>
            <a:ext cx="457200" cy="609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55" name="Straight Arrow Connector 47"/>
          <p:cNvCxnSpPr>
            <a:cxnSpLocks noChangeShapeType="1"/>
            <a:stCxn id="39" idx="4"/>
            <a:endCxn id="18449" idx="0"/>
          </p:cNvCxnSpPr>
          <p:nvPr/>
        </p:nvCxnSpPr>
        <p:spPr bwMode="auto">
          <a:xfrm rot="16200000" flipH="1">
            <a:off x="2235200" y="5143500"/>
            <a:ext cx="457200" cy="5334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56" name="Straight Arrow Connector 48"/>
          <p:cNvCxnSpPr>
            <a:cxnSpLocks noChangeShapeType="1"/>
            <a:stCxn id="18448" idx="4"/>
          </p:cNvCxnSpPr>
          <p:nvPr/>
        </p:nvCxnSpPr>
        <p:spPr bwMode="auto">
          <a:xfrm rot="5400000">
            <a:off x="1225550" y="6191250"/>
            <a:ext cx="533400" cy="190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457" name="Straight Arrow Connector 49"/>
          <p:cNvCxnSpPr>
            <a:cxnSpLocks noChangeShapeType="1"/>
            <a:stCxn id="18448" idx="4"/>
          </p:cNvCxnSpPr>
          <p:nvPr/>
        </p:nvCxnSpPr>
        <p:spPr bwMode="auto">
          <a:xfrm rot="16200000" flipH="1">
            <a:off x="1644650" y="5962650"/>
            <a:ext cx="533400" cy="647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458" name="TextBox 50"/>
          <p:cNvSpPr txBox="1">
            <a:spLocks noChangeArrowheads="1"/>
          </p:cNvSpPr>
          <p:nvPr/>
        </p:nvSpPr>
        <p:spPr bwMode="auto">
          <a:xfrm>
            <a:off x="1968500" y="5562600"/>
            <a:ext cx="415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…</a:t>
            </a:r>
          </a:p>
        </p:txBody>
      </p:sp>
      <p:sp>
        <p:nvSpPr>
          <p:cNvPr id="18459" name="Right Arrow 51"/>
          <p:cNvSpPr>
            <a:spLocks noChangeArrowheads="1"/>
          </p:cNvSpPr>
          <p:nvPr/>
        </p:nvSpPr>
        <p:spPr bwMode="auto">
          <a:xfrm>
            <a:off x="3187700" y="5791200"/>
            <a:ext cx="3810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917" name="Rectangle 53"/>
          <p:cNvSpPr>
            <a:spLocks noChangeArrowheads="1"/>
          </p:cNvSpPr>
          <p:nvPr/>
        </p:nvSpPr>
        <p:spPr bwMode="auto">
          <a:xfrm>
            <a:off x="1092200" y="4495800"/>
            <a:ext cx="2209800" cy="2133600"/>
          </a:xfrm>
          <a:prstGeom prst="rect">
            <a:avLst/>
          </a:prstGeom>
          <a:solidFill>
            <a:schemeClr val="accent5">
              <a:lumMod val="50000"/>
              <a:alpha val="10196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18461" name="Rectangle 54"/>
          <p:cNvSpPr>
            <a:spLocks noChangeArrowheads="1"/>
          </p:cNvSpPr>
          <p:nvPr/>
        </p:nvSpPr>
        <p:spPr bwMode="auto">
          <a:xfrm>
            <a:off x="4521200" y="4495800"/>
            <a:ext cx="4343400" cy="2133600"/>
          </a:xfrm>
          <a:prstGeom prst="rect">
            <a:avLst/>
          </a:prstGeom>
          <a:solidFill>
            <a:srgbClr val="FFFF00">
              <a:alpha val="1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62" name="Right Arrow 55"/>
          <p:cNvSpPr>
            <a:spLocks noChangeArrowheads="1"/>
          </p:cNvSpPr>
          <p:nvPr/>
        </p:nvSpPr>
        <p:spPr bwMode="auto">
          <a:xfrm>
            <a:off x="4330700" y="5791200"/>
            <a:ext cx="3810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3" name="Rounded Rectangle 59"/>
          <p:cNvSpPr>
            <a:spLocks noChangeArrowheads="1"/>
          </p:cNvSpPr>
          <p:nvPr/>
        </p:nvSpPr>
        <p:spPr bwMode="auto">
          <a:xfrm>
            <a:off x="3644900" y="5638800"/>
            <a:ext cx="609600" cy="457200"/>
          </a:xfrm>
          <a:prstGeom prst="roundRect">
            <a:avLst>
              <a:gd name="adj" fmla="val 16667"/>
            </a:avLst>
          </a:prstGeom>
          <a:solidFill>
            <a:srgbClr val="C6FFD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/>
              <a:t>PSX</a:t>
            </a:r>
          </a:p>
        </p:txBody>
      </p:sp>
      <p:sp>
        <p:nvSpPr>
          <p:cNvPr id="18464" name="Right Arrow 61"/>
          <p:cNvSpPr>
            <a:spLocks noChangeArrowheads="1"/>
          </p:cNvSpPr>
          <p:nvPr/>
        </p:nvSpPr>
        <p:spPr bwMode="auto">
          <a:xfrm rot="20591585">
            <a:off x="5163188" y="5266026"/>
            <a:ext cx="1131114" cy="135948"/>
          </a:xfrm>
          <a:prstGeom prst="rightArrow">
            <a:avLst>
              <a:gd name="adj1" fmla="val 50000"/>
              <a:gd name="adj2" fmla="val 49791"/>
            </a:avLst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5" name="Right Arrow 44"/>
          <p:cNvSpPr>
            <a:spLocks noChangeArrowheads="1"/>
          </p:cNvSpPr>
          <p:nvPr/>
        </p:nvSpPr>
        <p:spPr bwMode="auto">
          <a:xfrm>
            <a:off x="939800" y="5257800"/>
            <a:ext cx="3810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6" name="TextBox 58"/>
          <p:cNvSpPr txBox="1">
            <a:spLocks noChangeArrowheads="1"/>
          </p:cNvSpPr>
          <p:nvPr/>
        </p:nvSpPr>
        <p:spPr bwMode="auto">
          <a:xfrm>
            <a:off x="25400" y="5181600"/>
            <a:ext cx="6461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LHC</a:t>
            </a:r>
          </a:p>
        </p:txBody>
      </p:sp>
      <p:sp>
        <p:nvSpPr>
          <p:cNvPr id="18467" name="TextBox 60"/>
          <p:cNvSpPr txBox="1">
            <a:spLocks noChangeArrowheads="1"/>
          </p:cNvSpPr>
          <p:nvPr/>
        </p:nvSpPr>
        <p:spPr bwMode="auto">
          <a:xfrm>
            <a:off x="3454400" y="4800600"/>
            <a:ext cx="993775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PVSS </a:t>
            </a:r>
            <a:br>
              <a:rPr lang="en-US" sz="1400"/>
            </a:br>
            <a:r>
              <a:rPr lang="en-US" sz="1400"/>
              <a:t>SOAP </a:t>
            </a:r>
            <a:br>
              <a:rPr lang="en-US" sz="1400"/>
            </a:br>
            <a:r>
              <a:rPr lang="en-US" sz="1400"/>
              <a:t>eXchange</a:t>
            </a:r>
          </a:p>
        </p:txBody>
      </p:sp>
      <p:sp>
        <p:nvSpPr>
          <p:cNvPr id="18468" name="TextBox 60"/>
          <p:cNvSpPr txBox="1">
            <a:spLocks noChangeArrowheads="1"/>
          </p:cNvSpPr>
          <p:nvPr/>
        </p:nvSpPr>
        <p:spPr bwMode="auto">
          <a:xfrm>
            <a:off x="3530600" y="6172200"/>
            <a:ext cx="754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/>
              <a:t>XDAQ</a:t>
            </a:r>
            <a:br>
              <a:rPr lang="en-US" sz="1400"/>
            </a:br>
            <a:r>
              <a:rPr lang="en-US" sz="1400"/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283495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>
            <a:spLocks noChangeArrowheads="1"/>
          </p:cNvSpPr>
          <p:nvPr/>
        </p:nvSpPr>
        <p:spPr bwMode="auto">
          <a:xfrm>
            <a:off x="381000" y="4648200"/>
            <a:ext cx="2819400" cy="228600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59" name="Rectangle 8"/>
          <p:cNvSpPr>
            <a:spLocks noChangeArrowheads="1"/>
          </p:cNvSpPr>
          <p:nvPr/>
        </p:nvSpPr>
        <p:spPr bwMode="auto">
          <a:xfrm>
            <a:off x="3352800" y="4648200"/>
            <a:ext cx="3962400" cy="2286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Calibri" charset="0"/>
                <a:ea typeface="ＭＳ Ｐゴシック" charset="0"/>
              </a:rPr>
              <a:t>Automatic actions driven by the LHC …</a:t>
            </a:r>
            <a:endParaRPr lang="en-US" sz="2800" dirty="0">
              <a:latin typeface="Calibri" charset="0"/>
              <a:ea typeface="ＭＳ Ｐゴシック" charset="0"/>
            </a:endParaRPr>
          </a:p>
        </p:txBody>
      </p:sp>
      <p:grpSp>
        <p:nvGrpSpPr>
          <p:cNvPr id="19461" name="Group 11"/>
          <p:cNvGrpSpPr>
            <a:grpSpLocks/>
          </p:cNvGrpSpPr>
          <p:nvPr/>
        </p:nvGrpSpPr>
        <p:grpSpPr bwMode="auto">
          <a:xfrm>
            <a:off x="228600" y="1143000"/>
            <a:ext cx="8537575" cy="2209800"/>
            <a:chOff x="228601" y="2964496"/>
            <a:chExt cx="8537475" cy="3382964"/>
          </a:xfrm>
        </p:grpSpPr>
        <p:pic>
          <p:nvPicPr>
            <p:cNvPr id="19500" name="Picture 12" descr="fill_cycle_start.tif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1" y="2964496"/>
              <a:ext cx="4114800" cy="3360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501" name="Picture 13" descr="fill_cycle_end.tiff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8400" y="2971800"/>
              <a:ext cx="2331720" cy="3375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02" name="TextBox 66"/>
            <p:cNvSpPr txBox="1">
              <a:spLocks noChangeArrowheads="1"/>
            </p:cNvSpPr>
            <p:nvPr/>
          </p:nvSpPr>
          <p:spPr bwMode="auto">
            <a:xfrm rot="-5400000">
              <a:off x="7447563" y="4287336"/>
              <a:ext cx="2329249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400"/>
                <a:t>LHC dipole current</a:t>
              </a:r>
            </a:p>
          </p:txBody>
        </p:sp>
        <p:cxnSp>
          <p:nvCxnSpPr>
            <p:cNvPr id="19503" name="Straight Connector 20"/>
            <p:cNvCxnSpPr>
              <a:cxnSpLocks noChangeShapeType="1"/>
            </p:cNvCxnSpPr>
            <p:nvPr/>
          </p:nvCxnSpPr>
          <p:spPr bwMode="auto">
            <a:xfrm>
              <a:off x="4114800" y="3283638"/>
              <a:ext cx="609600" cy="1588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504" name="TextBox 16"/>
            <p:cNvSpPr txBox="1">
              <a:spLocks noChangeArrowheads="1"/>
            </p:cNvSpPr>
            <p:nvPr/>
          </p:nvSpPr>
          <p:spPr bwMode="auto">
            <a:xfrm>
              <a:off x="5257800" y="3093017"/>
              <a:ext cx="415498" cy="372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b="1" dirty="0" smtClean="0">
                  <a:solidFill>
                    <a:srgbClr val="008000"/>
                  </a:solidFill>
                </a:rPr>
                <a:t>…</a:t>
              </a:r>
              <a:endParaRPr lang="en-US" sz="1800" b="1" dirty="0">
                <a:solidFill>
                  <a:srgbClr val="008000"/>
                </a:solidFill>
              </a:endParaRPr>
            </a:p>
          </p:txBody>
        </p:sp>
        <p:cxnSp>
          <p:nvCxnSpPr>
            <p:cNvPr id="19505" name="Straight Connector 53"/>
            <p:cNvCxnSpPr>
              <a:cxnSpLocks noChangeShapeType="1"/>
            </p:cNvCxnSpPr>
            <p:nvPr/>
          </p:nvCxnSpPr>
          <p:spPr bwMode="auto">
            <a:xfrm>
              <a:off x="2286000" y="5867400"/>
              <a:ext cx="441960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466" name="TextBox 13"/>
          <p:cNvSpPr txBox="1">
            <a:spLocks noChangeArrowheads="1"/>
          </p:cNvSpPr>
          <p:nvPr/>
        </p:nvSpPr>
        <p:spPr bwMode="auto">
          <a:xfrm>
            <a:off x="1139825" y="5688013"/>
            <a:ext cx="106997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/>
              <a:t>ramp start</a:t>
            </a:r>
            <a:r>
              <a:rPr lang="en-US" sz="1400"/>
              <a:t/>
            </a:r>
            <a:br>
              <a:rPr lang="en-US" sz="1400"/>
            </a:br>
            <a:r>
              <a:rPr lang="en-US" sz="1400"/>
              <a:t>Mask</a:t>
            </a:r>
          </a:p>
          <a:p>
            <a:r>
              <a:rPr lang="en-US" sz="1400"/>
              <a:t>sensitive</a:t>
            </a:r>
            <a:br>
              <a:rPr lang="en-US" sz="1400"/>
            </a:br>
            <a:r>
              <a:rPr lang="en-US" sz="1400"/>
              <a:t>trigger</a:t>
            </a:r>
          </a:p>
          <a:p>
            <a:r>
              <a:rPr lang="en-US" sz="1400"/>
              <a:t>channels</a:t>
            </a:r>
          </a:p>
        </p:txBody>
      </p:sp>
      <p:sp>
        <p:nvSpPr>
          <p:cNvPr id="19467" name="TextBox 14"/>
          <p:cNvSpPr txBox="1">
            <a:spLocks noChangeArrowheads="1"/>
          </p:cNvSpPr>
          <p:nvPr/>
        </p:nvSpPr>
        <p:spPr bwMode="auto">
          <a:xfrm>
            <a:off x="2398713" y="5688013"/>
            <a:ext cx="110807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/>
              <a:t>ramp done</a:t>
            </a:r>
            <a:br>
              <a:rPr lang="en-US" sz="1400" b="1"/>
            </a:br>
            <a:r>
              <a:rPr lang="en-US" sz="1400"/>
              <a:t>Unmask</a:t>
            </a:r>
          </a:p>
          <a:p>
            <a:r>
              <a:rPr lang="en-US" sz="1400"/>
              <a:t>sensitive</a:t>
            </a:r>
            <a:br>
              <a:rPr lang="en-US" sz="1400"/>
            </a:br>
            <a:r>
              <a:rPr lang="en-US" sz="1400"/>
              <a:t>trigger</a:t>
            </a:r>
          </a:p>
          <a:p>
            <a:r>
              <a:rPr lang="en-US" sz="1400"/>
              <a:t>channels</a:t>
            </a:r>
          </a:p>
        </p:txBody>
      </p:sp>
      <p:sp>
        <p:nvSpPr>
          <p:cNvPr id="19468" name="Rectangle 15"/>
          <p:cNvSpPr>
            <a:spLocks noChangeArrowheads="1"/>
          </p:cNvSpPr>
          <p:nvPr/>
        </p:nvSpPr>
        <p:spPr bwMode="auto">
          <a:xfrm>
            <a:off x="1706563" y="4648200"/>
            <a:ext cx="46037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9" name="Rectangle 16"/>
          <p:cNvSpPr>
            <a:spLocks noChangeArrowheads="1"/>
          </p:cNvSpPr>
          <p:nvPr/>
        </p:nvSpPr>
        <p:spPr bwMode="auto">
          <a:xfrm>
            <a:off x="2971800" y="4637088"/>
            <a:ext cx="46038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0" name="TextBox 17"/>
          <p:cNvSpPr txBox="1">
            <a:spLocks noChangeArrowheads="1"/>
          </p:cNvSpPr>
          <p:nvPr/>
        </p:nvSpPr>
        <p:spPr bwMode="auto">
          <a:xfrm>
            <a:off x="3736638" y="5688013"/>
            <a:ext cx="179137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/>
              <a:t>Tracker HV on</a:t>
            </a:r>
          </a:p>
          <a:p>
            <a:r>
              <a:rPr lang="en-US" sz="1400" dirty="0"/>
              <a:t>Enable </a:t>
            </a:r>
            <a:r>
              <a:rPr lang="en-US" sz="1400" dirty="0" smtClean="0"/>
              <a:t>payload (</a:t>
            </a:r>
            <a:r>
              <a:rPr lang="en-US" sz="1400" dirty="0" err="1" smtClean="0"/>
              <a:t>Tk</a:t>
            </a:r>
            <a:r>
              <a:rPr lang="en-US" sz="1400" dirty="0" smtClean="0"/>
              <a:t>)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raise gains (Pixel)</a:t>
            </a:r>
            <a:endParaRPr lang="en-US" sz="1400" dirty="0"/>
          </a:p>
        </p:txBody>
      </p:sp>
      <p:sp>
        <p:nvSpPr>
          <p:cNvPr id="19471" name="Rectangle 21"/>
          <p:cNvSpPr>
            <a:spLocks noChangeArrowheads="1"/>
          </p:cNvSpPr>
          <p:nvPr/>
        </p:nvSpPr>
        <p:spPr bwMode="auto">
          <a:xfrm>
            <a:off x="4078288" y="4179888"/>
            <a:ext cx="1524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2" name="Rectangle 22"/>
          <p:cNvSpPr>
            <a:spLocks noChangeArrowheads="1"/>
          </p:cNvSpPr>
          <p:nvPr/>
        </p:nvSpPr>
        <p:spPr bwMode="auto">
          <a:xfrm>
            <a:off x="4267200" y="4637088"/>
            <a:ext cx="46038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3" name="TextBox 35"/>
          <p:cNvSpPr txBox="1">
            <a:spLocks noChangeArrowheads="1"/>
          </p:cNvSpPr>
          <p:nvPr/>
        </p:nvSpPr>
        <p:spPr bwMode="auto">
          <a:xfrm>
            <a:off x="4419600" y="3352800"/>
            <a:ext cx="11938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smtClean="0"/>
              <a:t>DCS ramps up 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smtClean="0"/>
              <a:t>tracker HV</a:t>
            </a:r>
            <a:endParaRPr lang="en-US" sz="1200" dirty="0"/>
          </a:p>
        </p:txBody>
      </p:sp>
      <p:sp>
        <p:nvSpPr>
          <p:cNvPr id="19474" name="Rectangle 26"/>
          <p:cNvSpPr>
            <a:spLocks noChangeArrowheads="1"/>
          </p:cNvSpPr>
          <p:nvPr/>
        </p:nvSpPr>
        <p:spPr bwMode="auto">
          <a:xfrm>
            <a:off x="6705600" y="4637088"/>
            <a:ext cx="46038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6" name="Rectangle 28"/>
          <p:cNvSpPr>
            <a:spLocks noChangeArrowheads="1"/>
          </p:cNvSpPr>
          <p:nvPr/>
        </p:nvSpPr>
        <p:spPr bwMode="auto">
          <a:xfrm>
            <a:off x="6553200" y="4179888"/>
            <a:ext cx="1524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77" name="TextBox 40"/>
          <p:cNvSpPr txBox="1">
            <a:spLocks noChangeArrowheads="1"/>
          </p:cNvSpPr>
          <p:nvPr/>
        </p:nvSpPr>
        <p:spPr bwMode="auto">
          <a:xfrm>
            <a:off x="7086600" y="3352800"/>
            <a:ext cx="1390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smtClean="0"/>
              <a:t>DCS ramps </a:t>
            </a:r>
            <a:r>
              <a:rPr lang="en-US" sz="1200" dirty="0"/>
              <a:t>down </a:t>
            </a:r>
            <a:br>
              <a:rPr lang="en-US" sz="1200" dirty="0"/>
            </a:br>
            <a:r>
              <a:rPr lang="en-US" sz="1200" dirty="0"/>
              <a:t>tracker HV</a:t>
            </a:r>
          </a:p>
        </p:txBody>
      </p:sp>
      <p:sp>
        <p:nvSpPr>
          <p:cNvPr id="19478" name="TextBox 31"/>
          <p:cNvSpPr txBox="1">
            <a:spLocks noChangeArrowheads="1"/>
          </p:cNvSpPr>
          <p:nvPr/>
        </p:nvSpPr>
        <p:spPr bwMode="auto">
          <a:xfrm>
            <a:off x="6090889" y="5688013"/>
            <a:ext cx="1831088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/>
              <a:t>Tracker HV off</a:t>
            </a:r>
          </a:p>
          <a:p>
            <a:r>
              <a:rPr lang="en-US" sz="1400" dirty="0"/>
              <a:t>Disable </a:t>
            </a:r>
            <a:r>
              <a:rPr lang="en-US" sz="1400" dirty="0" smtClean="0"/>
              <a:t>payload (</a:t>
            </a:r>
            <a:r>
              <a:rPr lang="en-US" sz="1400" dirty="0" err="1" smtClean="0"/>
              <a:t>Tk</a:t>
            </a:r>
            <a:r>
              <a:rPr lang="en-US" sz="1400" dirty="0" smtClean="0"/>
              <a:t>)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reduce gains (Pixel)</a:t>
            </a:r>
            <a:endParaRPr lang="en-US" sz="1400" dirty="0"/>
          </a:p>
        </p:txBody>
      </p:sp>
      <p:sp>
        <p:nvSpPr>
          <p:cNvPr id="19479" name="TextBox 32"/>
          <p:cNvSpPr txBox="1">
            <a:spLocks noChangeArrowheads="1"/>
          </p:cNvSpPr>
          <p:nvPr/>
        </p:nvSpPr>
        <p:spPr bwMode="auto">
          <a:xfrm>
            <a:off x="1981200" y="5334000"/>
            <a:ext cx="657553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600" b="1" dirty="0"/>
              <a:t>Automatic </a:t>
            </a:r>
            <a:r>
              <a:rPr lang="en-US" sz="1600" b="1" dirty="0" smtClean="0"/>
              <a:t>actions in DAQ (“</a:t>
            </a:r>
            <a:r>
              <a:rPr lang="en-US" sz="1600" b="1" dirty="0" err="1" smtClean="0"/>
              <a:t>PerformingDCSPauseResume</a:t>
            </a:r>
            <a:r>
              <a:rPr lang="en-US" sz="1600" b="1" dirty="0" smtClean="0"/>
              <a:t>” state)</a:t>
            </a:r>
            <a:endParaRPr lang="en-US" sz="1600" b="1" dirty="0"/>
          </a:p>
        </p:txBody>
      </p:sp>
      <p:cxnSp>
        <p:nvCxnSpPr>
          <p:cNvPr id="19480" name="Straight Connector 34"/>
          <p:cNvCxnSpPr>
            <a:cxnSpLocks noChangeShapeType="1"/>
          </p:cNvCxnSpPr>
          <p:nvPr/>
        </p:nvCxnSpPr>
        <p:spPr bwMode="auto">
          <a:xfrm flipH="1">
            <a:off x="5486400" y="4876800"/>
            <a:ext cx="12192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81" name="Straight Connector 35"/>
          <p:cNvCxnSpPr>
            <a:cxnSpLocks noChangeShapeType="1"/>
          </p:cNvCxnSpPr>
          <p:nvPr/>
        </p:nvCxnSpPr>
        <p:spPr bwMode="auto">
          <a:xfrm flipH="1" flipV="1">
            <a:off x="1797059" y="4953001"/>
            <a:ext cx="793741" cy="45719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82" name="Straight Connector 37"/>
          <p:cNvCxnSpPr>
            <a:cxnSpLocks noChangeShapeType="1"/>
          </p:cNvCxnSpPr>
          <p:nvPr/>
        </p:nvCxnSpPr>
        <p:spPr bwMode="auto">
          <a:xfrm flipH="1" flipV="1">
            <a:off x="4292600" y="4876802"/>
            <a:ext cx="127000" cy="45719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83" name="Straight Connector 39"/>
          <p:cNvCxnSpPr>
            <a:cxnSpLocks noChangeShapeType="1"/>
          </p:cNvCxnSpPr>
          <p:nvPr/>
        </p:nvCxnSpPr>
        <p:spPr bwMode="auto">
          <a:xfrm flipH="1" flipV="1">
            <a:off x="3009900" y="4876801"/>
            <a:ext cx="266700" cy="45719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84" name="TextBox 63"/>
          <p:cNvSpPr txBox="1">
            <a:spLocks noChangeArrowheads="1"/>
          </p:cNvSpPr>
          <p:nvPr/>
        </p:nvSpPr>
        <p:spPr bwMode="auto">
          <a:xfrm>
            <a:off x="5486400" y="4495800"/>
            <a:ext cx="415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…</a:t>
            </a:r>
          </a:p>
        </p:txBody>
      </p:sp>
      <p:grpSp>
        <p:nvGrpSpPr>
          <p:cNvPr id="19485" name="Group 6"/>
          <p:cNvGrpSpPr>
            <a:grpSpLocks/>
          </p:cNvGrpSpPr>
          <p:nvPr/>
        </p:nvGrpSpPr>
        <p:grpSpPr bwMode="auto">
          <a:xfrm>
            <a:off x="1698625" y="914400"/>
            <a:ext cx="5313363" cy="4038600"/>
            <a:chOff x="1698625" y="914400"/>
            <a:chExt cx="5313363" cy="4800600"/>
          </a:xfrm>
        </p:grpSpPr>
        <p:cxnSp>
          <p:nvCxnSpPr>
            <p:cNvPr id="19496" name="Straight Connector 56"/>
            <p:cNvCxnSpPr>
              <a:cxnSpLocks noChangeShapeType="1"/>
            </p:cNvCxnSpPr>
            <p:nvPr/>
          </p:nvCxnSpPr>
          <p:spPr bwMode="auto">
            <a:xfrm rot="5400000">
              <a:off x="-700881" y="3313906"/>
              <a:ext cx="48006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7" name="Straight Connector 56"/>
            <p:cNvCxnSpPr>
              <a:cxnSpLocks noChangeShapeType="1"/>
            </p:cNvCxnSpPr>
            <p:nvPr/>
          </p:nvCxnSpPr>
          <p:spPr bwMode="auto">
            <a:xfrm rot="5400000">
              <a:off x="572294" y="3313906"/>
              <a:ext cx="48006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8" name="Straight Connector 56"/>
            <p:cNvCxnSpPr>
              <a:cxnSpLocks noChangeShapeType="1"/>
            </p:cNvCxnSpPr>
            <p:nvPr/>
          </p:nvCxnSpPr>
          <p:spPr bwMode="auto">
            <a:xfrm rot="5400000">
              <a:off x="1639094" y="3313906"/>
              <a:ext cx="48006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99" name="Straight Connector 56"/>
            <p:cNvCxnSpPr>
              <a:cxnSpLocks noChangeShapeType="1"/>
            </p:cNvCxnSpPr>
            <p:nvPr/>
          </p:nvCxnSpPr>
          <p:spPr bwMode="auto">
            <a:xfrm rot="5400000">
              <a:off x="4610894" y="3313906"/>
              <a:ext cx="4800600" cy="1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9492" name="TextBox 11"/>
          <p:cNvSpPr txBox="1">
            <a:spLocks noChangeArrowheads="1"/>
          </p:cNvSpPr>
          <p:nvPr/>
        </p:nvSpPr>
        <p:spPr bwMode="auto">
          <a:xfrm>
            <a:off x="304800" y="4876800"/>
            <a:ext cx="28091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/>
              <a:t>Special run </a:t>
            </a:r>
            <a:r>
              <a:rPr lang="en-US" sz="1400" dirty="0" smtClean="0"/>
              <a:t>with circulating </a:t>
            </a:r>
            <a:r>
              <a:rPr lang="en-US" sz="1400" dirty="0"/>
              <a:t>beam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373438" y="1619250"/>
            <a:ext cx="492125" cy="184150"/>
          </a:xfrm>
          <a:prstGeom prst="rect">
            <a:avLst/>
          </a:prstGeom>
          <a:solidFill>
            <a:schemeClr val="accent3"/>
          </a:solidFill>
          <a:ln>
            <a:solidFill>
              <a:schemeClr val="bg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</a:rPr>
              <a:t>ADJUST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3551238" y="1835150"/>
            <a:ext cx="787400" cy="184150"/>
          </a:xfrm>
          <a:prstGeom prst="rect">
            <a:avLst/>
          </a:prstGeom>
          <a:solidFill>
            <a:schemeClr val="accent3"/>
          </a:solidFill>
          <a:ln>
            <a:solidFill>
              <a:schemeClr val="bg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</a:rPr>
              <a:t>STABLE BEAMS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008688" y="1143000"/>
            <a:ext cx="787400" cy="184150"/>
          </a:xfrm>
          <a:prstGeom prst="rect">
            <a:avLst/>
          </a:prstGeom>
          <a:solidFill>
            <a:schemeClr val="accent3"/>
          </a:solidFill>
          <a:ln>
            <a:solidFill>
              <a:schemeClr val="bg2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600" b="1" dirty="0">
                <a:solidFill>
                  <a:srgbClr val="FF0000"/>
                </a:solidFill>
              </a:rPr>
              <a:t>STABLE BEAMS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 flipV="1">
            <a:off x="4127498" y="3733800"/>
            <a:ext cx="444502" cy="5289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4645035" y="2133600"/>
            <a:ext cx="8005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</a:t>
            </a:r>
            <a:r>
              <a:rPr lang="en-US" sz="1200" dirty="0" smtClean="0"/>
              <a:t>ection 1</a:t>
            </a:r>
            <a:endParaRPr lang="en-US" sz="1200" dirty="0"/>
          </a:p>
        </p:txBody>
      </p:sp>
      <p:sp>
        <p:nvSpPr>
          <p:cNvPr id="57" name="TextBox 56"/>
          <p:cNvSpPr txBox="1"/>
          <p:nvPr/>
        </p:nvSpPr>
        <p:spPr>
          <a:xfrm>
            <a:off x="762000" y="4599801"/>
            <a:ext cx="8005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</a:t>
            </a:r>
            <a:r>
              <a:rPr lang="en-US" sz="1200" dirty="0" smtClean="0"/>
              <a:t>ection 1</a:t>
            </a:r>
            <a:endParaRPr lang="en-US" sz="1200" dirty="0"/>
          </a:p>
        </p:txBody>
      </p:sp>
      <p:sp>
        <p:nvSpPr>
          <p:cNvPr id="58" name="TextBox 57"/>
          <p:cNvSpPr txBox="1"/>
          <p:nvPr/>
        </p:nvSpPr>
        <p:spPr>
          <a:xfrm>
            <a:off x="1790205" y="4599801"/>
            <a:ext cx="8005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</a:t>
            </a:r>
            <a:r>
              <a:rPr lang="en-US" sz="1200" dirty="0" smtClean="0"/>
              <a:t>ection 2</a:t>
            </a:r>
            <a:endParaRPr lang="en-US" sz="1200" dirty="0"/>
          </a:p>
        </p:txBody>
      </p:sp>
      <p:sp>
        <p:nvSpPr>
          <p:cNvPr id="59" name="TextBox 58"/>
          <p:cNvSpPr txBox="1"/>
          <p:nvPr/>
        </p:nvSpPr>
        <p:spPr>
          <a:xfrm>
            <a:off x="3314205" y="4599801"/>
            <a:ext cx="8005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</a:t>
            </a:r>
            <a:r>
              <a:rPr lang="en-US" sz="1200" dirty="0" smtClean="0"/>
              <a:t>ection 1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4267200" y="4603640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sp>
        <p:nvSpPr>
          <p:cNvPr id="4" name="Down Arrow 3"/>
          <p:cNvSpPr/>
          <p:nvPr/>
        </p:nvSpPr>
        <p:spPr bwMode="auto">
          <a:xfrm>
            <a:off x="3200400" y="4372425"/>
            <a:ext cx="304800" cy="228600"/>
          </a:xfrm>
          <a:prstGeom prst="downArrow">
            <a:avLst/>
          </a:prstGeom>
          <a:solidFill>
            <a:srgbClr val="C0504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3657600"/>
            <a:ext cx="2621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800000"/>
                </a:solidFill>
              </a:rPr>
              <a:t>Start run at FLAT TOP.</a:t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The rest is automatic.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50" name="Rectangle 21"/>
          <p:cNvSpPr>
            <a:spLocks noChangeArrowheads="1"/>
          </p:cNvSpPr>
          <p:nvPr/>
        </p:nvSpPr>
        <p:spPr bwMode="auto">
          <a:xfrm>
            <a:off x="4343400" y="4179860"/>
            <a:ext cx="1524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TextBox 35"/>
          <p:cNvSpPr txBox="1">
            <a:spLocks noChangeArrowheads="1"/>
          </p:cNvSpPr>
          <p:nvPr/>
        </p:nvSpPr>
        <p:spPr bwMode="auto">
          <a:xfrm>
            <a:off x="4572000" y="3733800"/>
            <a:ext cx="11938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smtClean="0"/>
              <a:t>DCS ramps up </a:t>
            </a:r>
            <a:r>
              <a:rPr lang="en-US" sz="1200" dirty="0"/>
              <a:t/>
            </a:r>
            <a:br>
              <a:rPr lang="en-US" sz="1200" dirty="0"/>
            </a:br>
            <a:r>
              <a:rPr lang="en-US" sz="1200" dirty="0" err="1" smtClean="0"/>
              <a:t>pixelHV</a:t>
            </a:r>
            <a:endParaRPr lang="en-US" sz="1200" dirty="0"/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4419600" y="3962400"/>
            <a:ext cx="381000" cy="3003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21"/>
          <p:cNvSpPr>
            <a:spLocks noChangeArrowheads="1"/>
          </p:cNvSpPr>
          <p:nvPr/>
        </p:nvSpPr>
        <p:spPr bwMode="auto">
          <a:xfrm>
            <a:off x="6781800" y="4179860"/>
            <a:ext cx="152400" cy="228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TextBox 35"/>
          <p:cNvSpPr txBox="1">
            <a:spLocks noChangeArrowheads="1"/>
          </p:cNvSpPr>
          <p:nvPr/>
        </p:nvSpPr>
        <p:spPr bwMode="auto">
          <a:xfrm>
            <a:off x="7369241" y="3733800"/>
            <a:ext cx="13905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dirty="0" smtClean="0"/>
              <a:t>DCS ramps down</a:t>
            </a:r>
            <a:br>
              <a:rPr lang="en-US" sz="1200" dirty="0" smtClean="0"/>
            </a:br>
            <a:r>
              <a:rPr lang="en-US" sz="1200" dirty="0" err="1" smtClean="0"/>
              <a:t>pixelHV</a:t>
            </a:r>
            <a:endParaRPr lang="en-US" sz="1200" dirty="0"/>
          </a:p>
        </p:txBody>
      </p:sp>
      <p:cxnSp>
        <p:nvCxnSpPr>
          <p:cNvPr id="61" name="Straight Connector 60"/>
          <p:cNvCxnSpPr/>
          <p:nvPr/>
        </p:nvCxnSpPr>
        <p:spPr bwMode="auto">
          <a:xfrm flipV="1">
            <a:off x="6858000" y="3657600"/>
            <a:ext cx="381000" cy="6051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 flipV="1">
            <a:off x="7086600" y="3962400"/>
            <a:ext cx="381000" cy="3003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3" name="Rectangle 22"/>
          <p:cNvSpPr>
            <a:spLocks noChangeArrowheads="1"/>
          </p:cNvSpPr>
          <p:nvPr/>
        </p:nvSpPr>
        <p:spPr bwMode="auto">
          <a:xfrm>
            <a:off x="4495800" y="4648200"/>
            <a:ext cx="46038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" name="TextBox 63"/>
          <p:cNvSpPr txBox="1"/>
          <p:nvPr/>
        </p:nvSpPr>
        <p:spPr>
          <a:xfrm>
            <a:off x="4530349" y="4605420"/>
            <a:ext cx="270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</a:t>
            </a:r>
            <a:endParaRPr lang="en-US" sz="1200" dirty="0"/>
          </a:p>
        </p:txBody>
      </p:sp>
      <p:sp>
        <p:nvSpPr>
          <p:cNvPr id="67" name="Rectangle 26"/>
          <p:cNvSpPr>
            <a:spLocks noChangeArrowheads="1"/>
          </p:cNvSpPr>
          <p:nvPr/>
        </p:nvSpPr>
        <p:spPr bwMode="auto">
          <a:xfrm>
            <a:off x="6934200" y="4648200"/>
            <a:ext cx="46038" cy="2286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68" name="Straight Connector 34"/>
          <p:cNvCxnSpPr>
            <a:cxnSpLocks noChangeShapeType="1"/>
          </p:cNvCxnSpPr>
          <p:nvPr/>
        </p:nvCxnSpPr>
        <p:spPr bwMode="auto">
          <a:xfrm flipH="1">
            <a:off x="5715000" y="4876800"/>
            <a:ext cx="12192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9" name="Straight Connector 34"/>
          <p:cNvCxnSpPr>
            <a:cxnSpLocks noChangeShapeType="1"/>
            <a:stCxn id="63" idx="2"/>
          </p:cNvCxnSpPr>
          <p:nvPr/>
        </p:nvCxnSpPr>
        <p:spPr bwMode="auto">
          <a:xfrm>
            <a:off x="4518819" y="4876800"/>
            <a:ext cx="53181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7" name="TextBox 11"/>
          <p:cNvSpPr txBox="1">
            <a:spLocks noChangeArrowheads="1"/>
          </p:cNvSpPr>
          <p:nvPr/>
        </p:nvSpPr>
        <p:spPr bwMode="auto">
          <a:xfrm>
            <a:off x="3352800" y="4876800"/>
            <a:ext cx="12623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 smtClean="0"/>
              <a:t>Collisions run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82032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2186551" y="2667000"/>
            <a:ext cx="498085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4000" b="1" dirty="0" smtClean="0">
                <a:solidFill>
                  <a:srgbClr val="000090"/>
                </a:solidFill>
              </a:rPr>
              <a:t>Automatic recovery </a:t>
            </a:r>
            <a:br>
              <a:rPr lang="en-US" sz="4000" b="1" dirty="0" smtClean="0">
                <a:solidFill>
                  <a:srgbClr val="000090"/>
                </a:solidFill>
              </a:rPr>
            </a:br>
            <a:r>
              <a:rPr lang="en-US" sz="4000" b="1" dirty="0" smtClean="0">
                <a:solidFill>
                  <a:srgbClr val="000090"/>
                </a:solidFill>
              </a:rPr>
              <a:t>from Soft Errors</a:t>
            </a:r>
            <a:endParaRPr lang="en-US" sz="40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28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Calibri" charset="0"/>
                <a:ea typeface="ＭＳ Ｐゴシック" charset="0"/>
              </a:rPr>
              <a:t>Automatic </a:t>
            </a:r>
            <a:r>
              <a:rPr lang="en-US" sz="3200" dirty="0">
                <a:latin typeface="Calibri" charset="0"/>
                <a:ea typeface="ＭＳ Ｐゴシック" charset="0"/>
              </a:rPr>
              <a:t>soft error recovery</a:t>
            </a:r>
          </a:p>
        </p:txBody>
      </p:sp>
      <p:sp>
        <p:nvSpPr>
          <p:cNvPr id="72706" name="Content Placeholder 2"/>
          <p:cNvSpPr>
            <a:spLocks noGrp="1"/>
          </p:cNvSpPr>
          <p:nvPr>
            <p:ph idx="1"/>
          </p:nvPr>
        </p:nvSpPr>
        <p:spPr>
          <a:xfrm>
            <a:off x="152400" y="1035907"/>
            <a:ext cx="3048000" cy="5715000"/>
          </a:xfrm>
        </p:spPr>
        <p:txBody>
          <a:bodyPr/>
          <a:lstStyle/>
          <a:p>
            <a:r>
              <a:rPr lang="en-US" sz="2000" dirty="0" smtClean="0">
                <a:latin typeface="Calibri" charset="0"/>
                <a:ea typeface="ＭＳ Ｐゴシック" charset="0"/>
              </a:rPr>
              <a:t>With higher instantaneous</a:t>
            </a:r>
            <a:br>
              <a:rPr lang="en-US" sz="2000" dirty="0" smtClean="0">
                <a:latin typeface="Calibri" charset="0"/>
                <a:ea typeface="ＭＳ Ｐゴシック" charset="0"/>
              </a:rPr>
            </a:br>
            <a:r>
              <a:rPr lang="en-US" sz="2000" dirty="0">
                <a:latin typeface="Calibri" charset="0"/>
                <a:ea typeface="ＭＳ Ｐゴシック" charset="0"/>
              </a:rPr>
              <a:t>l</a:t>
            </a:r>
            <a:r>
              <a:rPr lang="en-US" sz="2000" dirty="0" smtClean="0">
                <a:latin typeface="Calibri" charset="0"/>
                <a:ea typeface="ＭＳ Ｐゴシック" charset="0"/>
              </a:rPr>
              <a:t>uminosity in 2011 more and more frequent “soft errors” causing the run to get stuck</a:t>
            </a:r>
          </a:p>
          <a:p>
            <a:pPr lvl="1"/>
            <a:r>
              <a:rPr lang="en-US" sz="1600" dirty="0" smtClean="0">
                <a:latin typeface="Calibri" charset="0"/>
                <a:ea typeface="ＭＳ Ｐゴシック" charset="0"/>
              </a:rPr>
              <a:t>Proportional to integrated luminosity</a:t>
            </a:r>
          </a:p>
          <a:p>
            <a:pPr lvl="1"/>
            <a:r>
              <a:rPr lang="en-US" sz="1600" dirty="0" smtClean="0">
                <a:latin typeface="Calibri" charset="0"/>
                <a:ea typeface="ＭＳ Ｐゴシック" charset="0"/>
              </a:rPr>
              <a:t>Believed to be due to single event upsets</a:t>
            </a:r>
          </a:p>
          <a:p>
            <a:pPr marL="0" indent="0">
              <a:buNone/>
            </a:pPr>
            <a:endParaRPr lang="en-US" sz="2000" dirty="0">
              <a:latin typeface="Calibri" charset="0"/>
              <a:ea typeface="ＭＳ Ｐゴシック" charset="0"/>
            </a:endParaRPr>
          </a:p>
          <a:p>
            <a:r>
              <a:rPr lang="en-US" sz="2000" dirty="0" smtClean="0">
                <a:latin typeface="Calibri" charset="0"/>
                <a:ea typeface="ＭＳ Ｐゴシック" charset="0"/>
              </a:rPr>
              <a:t>Recovery procedure</a:t>
            </a:r>
          </a:p>
          <a:p>
            <a:pPr lvl="1"/>
            <a:r>
              <a:rPr lang="en-US" sz="1800" dirty="0" smtClean="0">
                <a:latin typeface="Calibri" charset="0"/>
                <a:ea typeface="ＭＳ Ｐゴシック" charset="0"/>
              </a:rPr>
              <a:t>Stop run </a:t>
            </a:r>
            <a:r>
              <a:rPr lang="en-US" sz="18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(30 sec)</a:t>
            </a:r>
          </a:p>
          <a:p>
            <a:pPr lvl="1"/>
            <a:r>
              <a:rPr lang="en-US" sz="1800" dirty="0" smtClean="0">
                <a:latin typeface="Calibri" charset="0"/>
                <a:ea typeface="ＭＳ Ｐゴシック" charset="0"/>
              </a:rPr>
              <a:t>Re-configure a sub-</a:t>
            </a:r>
            <a:br>
              <a:rPr lang="en-US" sz="1800" dirty="0" smtClean="0">
                <a:latin typeface="Calibri" charset="0"/>
                <a:ea typeface="ＭＳ Ｐゴシック" charset="0"/>
              </a:rPr>
            </a:br>
            <a:r>
              <a:rPr lang="en-US" sz="1800" dirty="0" smtClean="0">
                <a:latin typeface="Calibri" charset="0"/>
                <a:ea typeface="ＭＳ Ｐゴシック" charset="0"/>
              </a:rPr>
              <a:t>detector </a:t>
            </a:r>
            <a:r>
              <a:rPr lang="en-US" sz="18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(2-3 min)</a:t>
            </a:r>
          </a:p>
          <a:p>
            <a:pPr lvl="1"/>
            <a:r>
              <a:rPr lang="en-US" sz="1800" dirty="0" smtClean="0">
                <a:latin typeface="Calibri" charset="0"/>
                <a:ea typeface="ＭＳ Ｐゴシック" charset="0"/>
              </a:rPr>
              <a:t>Start new run </a:t>
            </a:r>
            <a:r>
              <a:rPr lang="en-US" sz="1800" dirty="0" smtClean="0">
                <a:solidFill>
                  <a:srgbClr val="FF0000"/>
                </a:solidFill>
                <a:latin typeface="Calibri" charset="0"/>
                <a:ea typeface="ＭＳ Ｐゴシック" charset="0"/>
              </a:rPr>
              <a:t>(20 sec)</a:t>
            </a:r>
          </a:p>
          <a:p>
            <a:pPr marL="0" indent="0">
              <a:buNone/>
            </a:pPr>
            <a:r>
              <a:rPr lang="en-US" sz="2000" dirty="0" smtClean="0">
                <a:latin typeface="Calibri" charset="0"/>
                <a:ea typeface="ＭＳ Ｐゴシック" charset="0"/>
              </a:rPr>
              <a:t/>
            </a:r>
            <a:br>
              <a:rPr lang="en-US" sz="2000" dirty="0" smtClean="0">
                <a:latin typeface="Calibri" charset="0"/>
                <a:ea typeface="ＭＳ Ｐゴシック" charset="0"/>
              </a:rPr>
            </a:br>
            <a:endParaRPr lang="en-US" sz="2000" dirty="0" smtClean="0">
              <a:latin typeface="Calibri" charset="0"/>
              <a:ea typeface="ＭＳ Ｐゴシック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276600" y="1066800"/>
            <a:ext cx="5584825" cy="4190999"/>
            <a:chOff x="279400" y="715885"/>
            <a:chExt cx="8582596" cy="5845675"/>
          </a:xfrm>
        </p:grpSpPr>
        <p:pic>
          <p:nvPicPr>
            <p:cNvPr id="5" name="Picture 2" descr="SEU-vs-lumi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00" y="715885"/>
              <a:ext cx="8582596" cy="5845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12"/>
            <p:cNvSpPr txBox="1">
              <a:spLocks noChangeArrowheads="1"/>
            </p:cNvSpPr>
            <p:nvPr/>
          </p:nvSpPr>
          <p:spPr bwMode="auto">
            <a:xfrm>
              <a:off x="1567521" y="822170"/>
              <a:ext cx="4835010" cy="81565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 dirty="0" smtClean="0"/>
                <a:t>One Single Event Upset  </a:t>
              </a:r>
              <a:br>
                <a:rPr lang="en-US" sz="1600" dirty="0" smtClean="0"/>
              </a:br>
              <a:r>
                <a:rPr lang="en-US" sz="1600" dirty="0" smtClean="0"/>
                <a:t>(</a:t>
              </a:r>
              <a:r>
                <a:rPr lang="en-US" sz="1600" dirty="0"/>
                <a:t>needing recovery) </a:t>
              </a:r>
              <a:r>
                <a:rPr lang="en-US" sz="1600" dirty="0" smtClean="0"/>
                <a:t>every </a:t>
              </a:r>
              <a:r>
                <a:rPr lang="en-US" sz="1600" dirty="0"/>
                <a:t>73 pb</a:t>
              </a:r>
              <a:r>
                <a:rPr lang="en-US" sz="1600" baseline="30000" dirty="0"/>
                <a:t>-1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276600" y="5334000"/>
            <a:ext cx="54966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Single-event upsets in the electronics of the Si-Pixel</a:t>
            </a:r>
            <a:br>
              <a:rPr lang="en-US" dirty="0" smtClean="0"/>
            </a:br>
            <a:r>
              <a:rPr lang="en-US" dirty="0" smtClean="0"/>
              <a:t>detector. Proportional to integrated luminosity.</a:t>
            </a:r>
            <a:endParaRPr lang="en-US" dirty="0"/>
          </a:p>
        </p:txBody>
      </p:sp>
      <p:sp>
        <p:nvSpPr>
          <p:cNvPr id="3" name="Left Brace 2"/>
          <p:cNvSpPr/>
          <p:nvPr/>
        </p:nvSpPr>
        <p:spPr bwMode="auto">
          <a:xfrm>
            <a:off x="381000" y="4724400"/>
            <a:ext cx="304800" cy="1295400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9753" y="6229290"/>
            <a:ext cx="2309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000" dirty="0">
                <a:solidFill>
                  <a:srgbClr val="FF0000"/>
                </a:solidFill>
                <a:latin typeface="Calibri" charset="0"/>
              </a:rPr>
              <a:t>3-10 min down-</a:t>
            </a:r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time</a:t>
            </a:r>
            <a:endParaRPr lang="en-US" sz="2400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9" name="Curved Left Arrow 8"/>
          <p:cNvSpPr/>
          <p:nvPr/>
        </p:nvSpPr>
        <p:spPr bwMode="auto">
          <a:xfrm rot="10800000">
            <a:off x="76200" y="5334000"/>
            <a:ext cx="304799" cy="1143000"/>
          </a:xfrm>
          <a:prstGeom prst="curvedLef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90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Calibri" charset="0"/>
                <a:ea typeface="ＭＳ Ｐゴシック" charset="0"/>
              </a:rPr>
              <a:t>Automatic soft error recovery</a:t>
            </a:r>
            <a:endParaRPr lang="en-US" sz="3200" dirty="0">
              <a:latin typeface="Calibri" charset="0"/>
              <a:ea typeface="ＭＳ Ｐゴシック" charset="0"/>
            </a:endParaRPr>
          </a:p>
        </p:txBody>
      </p:sp>
      <p:grpSp>
        <p:nvGrpSpPr>
          <p:cNvPr id="17410" name="Group 244"/>
          <p:cNvGrpSpPr>
            <a:grpSpLocks/>
          </p:cNvGrpSpPr>
          <p:nvPr/>
        </p:nvGrpSpPr>
        <p:grpSpPr bwMode="auto">
          <a:xfrm>
            <a:off x="990600" y="4878388"/>
            <a:ext cx="723900" cy="1676400"/>
            <a:chOff x="5105400" y="5181600"/>
            <a:chExt cx="723900" cy="1676400"/>
          </a:xfrm>
        </p:grpSpPr>
        <p:pic>
          <p:nvPicPr>
            <p:cNvPr id="17435" name="Picture 1236" descr="FRL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5791200"/>
              <a:ext cx="709558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436" name="Group 240"/>
            <p:cNvGrpSpPr>
              <a:grpSpLocks/>
            </p:cNvGrpSpPr>
            <p:nvPr/>
          </p:nvGrpSpPr>
          <p:grpSpPr bwMode="auto">
            <a:xfrm>
              <a:off x="5105400" y="5181600"/>
              <a:ext cx="723900" cy="533400"/>
              <a:chOff x="5105400" y="5181600"/>
              <a:chExt cx="723900" cy="533400"/>
            </a:xfrm>
          </p:grpSpPr>
          <p:sp>
            <p:nvSpPr>
              <p:cNvPr id="17438" name="Oval 11"/>
              <p:cNvSpPr>
                <a:spLocks noChangeArrowheads="1"/>
              </p:cNvSpPr>
              <p:nvPr/>
            </p:nvSpPr>
            <p:spPr bwMode="auto">
              <a:xfrm>
                <a:off x="5143500" y="5181600"/>
                <a:ext cx="685800" cy="533400"/>
              </a:xfrm>
              <a:prstGeom prst="ellipse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pic>
            <p:nvPicPr>
              <p:cNvPr id="17439" name="Picture 12" descr="XDAQLogo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05400" y="5257800"/>
                <a:ext cx="685800" cy="4079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437" name="Up-Down Arrow 248"/>
            <p:cNvSpPr>
              <a:spLocks noChangeArrowheads="1"/>
            </p:cNvSpPr>
            <p:nvPr/>
          </p:nvSpPr>
          <p:spPr bwMode="auto">
            <a:xfrm>
              <a:off x="5410200" y="5638800"/>
              <a:ext cx="152400" cy="457200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" name="Oval 9"/>
          <p:cNvSpPr/>
          <p:nvPr/>
        </p:nvSpPr>
        <p:spPr bwMode="auto">
          <a:xfrm>
            <a:off x="762000" y="1906588"/>
            <a:ext cx="990600" cy="3810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/>
          </a:p>
        </p:txBody>
      </p:sp>
      <p:sp>
        <p:nvSpPr>
          <p:cNvPr id="17412" name="Oval 204"/>
          <p:cNvSpPr>
            <a:spLocks noChangeArrowheads="1"/>
          </p:cNvSpPr>
          <p:nvPr/>
        </p:nvSpPr>
        <p:spPr bwMode="auto">
          <a:xfrm>
            <a:off x="1143000" y="2744788"/>
            <a:ext cx="9144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/>
          </a:p>
        </p:txBody>
      </p:sp>
      <p:sp>
        <p:nvSpPr>
          <p:cNvPr id="17413" name="Oval 205"/>
          <p:cNvSpPr>
            <a:spLocks noChangeArrowheads="1"/>
          </p:cNvSpPr>
          <p:nvPr/>
        </p:nvSpPr>
        <p:spPr bwMode="auto">
          <a:xfrm>
            <a:off x="914400" y="3429000"/>
            <a:ext cx="519113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/>
          </a:p>
        </p:txBody>
      </p:sp>
      <p:sp>
        <p:nvSpPr>
          <p:cNvPr id="17414" name="Oval 206"/>
          <p:cNvSpPr>
            <a:spLocks noChangeArrowheads="1"/>
          </p:cNvSpPr>
          <p:nvPr/>
        </p:nvSpPr>
        <p:spPr bwMode="auto">
          <a:xfrm>
            <a:off x="1600200" y="3429000"/>
            <a:ext cx="5334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/>
          </a:p>
        </p:txBody>
      </p:sp>
      <p:cxnSp>
        <p:nvCxnSpPr>
          <p:cNvPr id="17415" name="Straight Arrow Connector 218"/>
          <p:cNvCxnSpPr>
            <a:cxnSpLocks noChangeShapeType="1"/>
            <a:stCxn id="10" idx="4"/>
            <a:endCxn id="17412" idx="0"/>
          </p:cNvCxnSpPr>
          <p:nvPr/>
        </p:nvCxnSpPr>
        <p:spPr bwMode="auto">
          <a:xfrm>
            <a:off x="1257300" y="2287588"/>
            <a:ext cx="3429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6" name="Straight Arrow Connector 225"/>
          <p:cNvCxnSpPr>
            <a:cxnSpLocks noChangeShapeType="1"/>
            <a:stCxn id="17412" idx="4"/>
            <a:endCxn id="17413" idx="0"/>
          </p:cNvCxnSpPr>
          <p:nvPr/>
        </p:nvCxnSpPr>
        <p:spPr bwMode="auto">
          <a:xfrm flipH="1">
            <a:off x="1174750" y="3125788"/>
            <a:ext cx="425450" cy="3032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7" name="Straight Arrow Connector 227"/>
          <p:cNvCxnSpPr>
            <a:cxnSpLocks noChangeShapeType="1"/>
            <a:stCxn id="17412" idx="4"/>
            <a:endCxn id="17414" idx="0"/>
          </p:cNvCxnSpPr>
          <p:nvPr/>
        </p:nvCxnSpPr>
        <p:spPr bwMode="auto">
          <a:xfrm>
            <a:off x="1600200" y="3125788"/>
            <a:ext cx="266700" cy="3032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8" name="Straight Arrow Connector 344"/>
          <p:cNvCxnSpPr>
            <a:cxnSpLocks noChangeShapeType="1"/>
          </p:cNvCxnSpPr>
          <p:nvPr/>
        </p:nvCxnSpPr>
        <p:spPr bwMode="auto">
          <a:xfrm>
            <a:off x="1143000" y="4419600"/>
            <a:ext cx="228600" cy="4587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419" name="Group 243"/>
          <p:cNvGrpSpPr>
            <a:grpSpLocks/>
          </p:cNvGrpSpPr>
          <p:nvPr/>
        </p:nvGrpSpPr>
        <p:grpSpPr bwMode="auto">
          <a:xfrm>
            <a:off x="800100" y="4954588"/>
            <a:ext cx="723900" cy="1676400"/>
            <a:chOff x="5105400" y="5181600"/>
            <a:chExt cx="723900" cy="1676400"/>
          </a:xfrm>
        </p:grpSpPr>
        <p:pic>
          <p:nvPicPr>
            <p:cNvPr id="17432" name="Picture 1236" descr="FRL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5791200"/>
              <a:ext cx="709558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33" name="Oval 11"/>
            <p:cNvSpPr>
              <a:spLocks noChangeArrowheads="1"/>
            </p:cNvSpPr>
            <p:nvPr/>
          </p:nvSpPr>
          <p:spPr bwMode="auto">
            <a:xfrm>
              <a:off x="5143500" y="5181600"/>
              <a:ext cx="685800" cy="53340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7434" name="Up-Down Arrow 233"/>
            <p:cNvSpPr>
              <a:spLocks noChangeArrowheads="1"/>
            </p:cNvSpPr>
            <p:nvPr/>
          </p:nvSpPr>
          <p:spPr bwMode="auto">
            <a:xfrm>
              <a:off x="5410200" y="5638800"/>
              <a:ext cx="152400" cy="457200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7420" name="Straight Arrow Connector 254"/>
          <p:cNvCxnSpPr>
            <a:cxnSpLocks noChangeShapeType="1"/>
          </p:cNvCxnSpPr>
          <p:nvPr/>
        </p:nvCxnSpPr>
        <p:spPr bwMode="auto">
          <a:xfrm flipH="1">
            <a:off x="1128713" y="4419600"/>
            <a:ext cx="14287" cy="5365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21" name="Straight Arrow Connector 334"/>
          <p:cNvCxnSpPr>
            <a:cxnSpLocks noChangeShapeType="1"/>
            <a:stCxn id="10" idx="4"/>
          </p:cNvCxnSpPr>
          <p:nvPr/>
        </p:nvCxnSpPr>
        <p:spPr bwMode="auto">
          <a:xfrm flipH="1">
            <a:off x="609600" y="2287588"/>
            <a:ext cx="647700" cy="4556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2" name="TextBox 336"/>
          <p:cNvSpPr txBox="1">
            <a:spLocks noChangeArrowheads="1"/>
          </p:cNvSpPr>
          <p:nvPr/>
        </p:nvSpPr>
        <p:spPr bwMode="auto">
          <a:xfrm>
            <a:off x="609600" y="2668588"/>
            <a:ext cx="415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…</a:t>
            </a:r>
          </a:p>
        </p:txBody>
      </p:sp>
      <p:pic>
        <p:nvPicPr>
          <p:cNvPr id="17423" name="Picture 29" descr="Firefoxlogo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533400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424" name="Straight Arrow Connector 378"/>
          <p:cNvCxnSpPr>
            <a:cxnSpLocks noChangeShapeType="1"/>
            <a:endCxn id="10" idx="0"/>
          </p:cNvCxnSpPr>
          <p:nvPr/>
        </p:nvCxnSpPr>
        <p:spPr bwMode="auto">
          <a:xfrm rot="5400000">
            <a:off x="1143001" y="1792287"/>
            <a:ext cx="22860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5" name="Oval 205"/>
          <p:cNvSpPr>
            <a:spLocks noChangeArrowheads="1"/>
          </p:cNvSpPr>
          <p:nvPr/>
        </p:nvSpPr>
        <p:spPr bwMode="auto">
          <a:xfrm>
            <a:off x="914400" y="4038600"/>
            <a:ext cx="5334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/>
          </a:p>
        </p:txBody>
      </p:sp>
      <p:cxnSp>
        <p:nvCxnSpPr>
          <p:cNvPr id="17426" name="Straight Arrow Connector 225"/>
          <p:cNvCxnSpPr>
            <a:cxnSpLocks noChangeShapeType="1"/>
            <a:endCxn id="17425" idx="0"/>
          </p:cNvCxnSpPr>
          <p:nvPr/>
        </p:nvCxnSpPr>
        <p:spPr bwMode="auto">
          <a:xfrm>
            <a:off x="1157288" y="3810000"/>
            <a:ext cx="23812" cy="2286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7" name="Rectangle 40"/>
          <p:cNvSpPr>
            <a:spLocks noChangeArrowheads="1"/>
          </p:cNvSpPr>
          <p:nvPr/>
        </p:nvSpPr>
        <p:spPr bwMode="auto">
          <a:xfrm>
            <a:off x="152400" y="1066800"/>
            <a:ext cx="1981200" cy="762000"/>
          </a:xfrm>
          <a:prstGeom prst="rect">
            <a:avLst/>
          </a:prstGeom>
          <a:solidFill>
            <a:schemeClr val="bg1">
              <a:alpha val="5882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8" name="Content Placeholder 43"/>
          <p:cNvSpPr>
            <a:spLocks noGrp="1"/>
          </p:cNvSpPr>
          <p:nvPr>
            <p:ph idx="1"/>
          </p:nvPr>
        </p:nvSpPr>
        <p:spPr>
          <a:xfrm>
            <a:off x="2590800" y="1219200"/>
            <a:ext cx="6324600" cy="5410200"/>
          </a:xfrm>
        </p:spPr>
        <p:txBody>
          <a:bodyPr/>
          <a:lstStyle/>
          <a:p>
            <a:r>
              <a:rPr lang="en-US" sz="2400" dirty="0" smtClean="0">
                <a:latin typeface="Calibri" charset="0"/>
                <a:ea typeface="ＭＳ Ｐゴシック" charset="0"/>
              </a:rPr>
              <a:t>From 2012, new automatic recovery procedure in top-level control node</a:t>
            </a:r>
            <a:endParaRPr lang="en-US" sz="2400" dirty="0">
              <a:latin typeface="Calibri" charset="0"/>
              <a:ea typeface="ＭＳ Ｐゴシック" charset="0"/>
            </a:endParaRPr>
          </a:p>
          <a:p>
            <a:pPr marL="914400" lvl="1" indent="-457200">
              <a:buClr>
                <a:schemeClr val="bg2"/>
              </a:buClr>
              <a:buSzPct val="100000"/>
              <a:buFont typeface="Arial" charset="0"/>
              <a:buAutoNum type="arabicPeriod"/>
            </a:pPr>
            <a:r>
              <a:rPr lang="en-US" sz="2000" dirty="0" smtClean="0">
                <a:latin typeface="Calibri" charset="0"/>
                <a:ea typeface="ＭＳ Ｐゴシック" charset="0"/>
              </a:rPr>
              <a:t>Sub-system detects soft error and signals by changing its state to </a:t>
            </a:r>
            <a:r>
              <a:rPr lang="en-US" sz="2000" b="1" dirty="0" err="1" smtClean="0">
                <a:latin typeface="Calibri" charset="0"/>
                <a:ea typeface="ＭＳ Ｐゴシック" charset="0"/>
              </a:rPr>
              <a:t>RunningSoftErrorDetected</a:t>
            </a:r>
            <a:endParaRPr lang="en-US" sz="2000" b="1" dirty="0" smtClean="0">
              <a:latin typeface="Calibri" charset="0"/>
              <a:ea typeface="ＭＳ Ｐゴシック" charset="0"/>
            </a:endParaRPr>
          </a:p>
          <a:p>
            <a:pPr marL="914400" lvl="1" indent="-457200">
              <a:buClr>
                <a:schemeClr val="bg2"/>
              </a:buClr>
              <a:buSzPct val="100000"/>
              <a:buFont typeface="Arial" charset="0"/>
              <a:buAutoNum type="arabicPeriod"/>
            </a:pPr>
            <a:r>
              <a:rPr lang="en-US" sz="2000" dirty="0" smtClean="0">
                <a:latin typeface="Calibri" charset="0"/>
                <a:ea typeface="ＭＳ Ｐゴシック" charset="0"/>
              </a:rPr>
              <a:t>Top-level control node invokes recovery procedure </a:t>
            </a:r>
          </a:p>
          <a:p>
            <a:pPr marL="1314450" lvl="2" indent="-457200">
              <a:buSzPct val="100000"/>
              <a:buFont typeface="+mj-lt"/>
              <a:buAutoNum type="alphaLcParenR"/>
            </a:pPr>
            <a:r>
              <a:rPr lang="en-US" sz="1800" dirty="0" smtClean="0">
                <a:latin typeface="Calibri" charset="0"/>
                <a:ea typeface="ＭＳ Ｐゴシック" charset="0"/>
              </a:rPr>
              <a:t>Pause Triggers (TCDS)</a:t>
            </a:r>
          </a:p>
          <a:p>
            <a:pPr marL="1314450" lvl="2" indent="-457200">
              <a:buSzPct val="100000"/>
              <a:buFont typeface="+mj-lt"/>
              <a:buAutoNum type="alphaLcParenR"/>
            </a:pPr>
            <a:r>
              <a:rPr lang="en-US" sz="1800" dirty="0" smtClean="0">
                <a:latin typeface="Calibri" charset="0"/>
                <a:ea typeface="ＭＳ Ｐゴシック" charset="0"/>
              </a:rPr>
              <a:t>Invoke newly defined selective recovery transition on requesting detector (</a:t>
            </a:r>
            <a:r>
              <a:rPr lang="en-US" sz="1800" b="1" dirty="0" err="1" smtClean="0">
                <a:latin typeface="Calibri" charset="0"/>
                <a:ea typeface="ＭＳ Ｐゴシック" charset="0"/>
              </a:rPr>
              <a:t>FixSoftError</a:t>
            </a:r>
            <a:r>
              <a:rPr lang="en-US" sz="1800" dirty="0" smtClean="0">
                <a:latin typeface="Calibri" charset="0"/>
                <a:ea typeface="ＭＳ Ｐゴシック" charset="0"/>
              </a:rPr>
              <a:t>)</a:t>
            </a:r>
          </a:p>
          <a:p>
            <a:pPr marL="1314450" lvl="2" indent="-457200">
              <a:buSzPct val="100000"/>
              <a:buFont typeface="+mj-lt"/>
              <a:buAutoNum type="alphaLcParenR"/>
            </a:pPr>
            <a:r>
              <a:rPr lang="en-US" sz="1800" dirty="0" smtClean="0">
                <a:latin typeface="Calibri" charset="0"/>
                <a:ea typeface="ＭＳ Ｐゴシック" charset="0"/>
              </a:rPr>
              <a:t>In parallel perform preventive recovery of other detectors</a:t>
            </a:r>
          </a:p>
          <a:p>
            <a:pPr marL="1314450" lvl="2" indent="-457200">
              <a:buSzPct val="100000"/>
              <a:buFont typeface="+mj-lt"/>
              <a:buAutoNum type="alphaLcParenR"/>
            </a:pPr>
            <a:r>
              <a:rPr lang="en-US" sz="1800" dirty="0" smtClean="0">
                <a:latin typeface="Calibri" charset="0"/>
                <a:ea typeface="ＭＳ Ｐゴシック" charset="0"/>
              </a:rPr>
              <a:t>Resynchronize</a:t>
            </a:r>
          </a:p>
          <a:p>
            <a:pPr marL="1314450" lvl="2" indent="-457200">
              <a:buSzPct val="100000"/>
              <a:buFont typeface="+mj-lt"/>
              <a:buAutoNum type="alphaLcParenR"/>
            </a:pPr>
            <a:r>
              <a:rPr lang="en-US" sz="1800" dirty="0" smtClean="0">
                <a:latin typeface="Calibri" charset="0"/>
                <a:ea typeface="ＭＳ Ｐゴシック" charset="0"/>
              </a:rPr>
              <a:t>Resume</a:t>
            </a:r>
          </a:p>
          <a:p>
            <a:pPr marL="1314450" lvl="2" indent="-457200">
              <a:buSzPct val="100000"/>
              <a:buFont typeface="Arial" charset="0"/>
              <a:buAutoNum type="alphaLcParenR"/>
            </a:pPr>
            <a:endParaRPr lang="en-US" sz="1200" dirty="0" smtClean="0">
              <a:latin typeface="Calibri" charset="0"/>
              <a:ea typeface="ＭＳ Ｐゴシック" charset="0"/>
            </a:endParaRPr>
          </a:p>
        </p:txBody>
      </p:sp>
      <p:pic>
        <p:nvPicPr>
          <p:cNvPr id="46" name="Picture 45" descr="revolution-logo-256-25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2200" y="19431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219"/>
          <p:cNvSpPr txBox="1">
            <a:spLocks noChangeArrowheads="1"/>
          </p:cNvSpPr>
          <p:nvPr/>
        </p:nvSpPr>
        <p:spPr bwMode="auto">
          <a:xfrm>
            <a:off x="1447800" y="3886200"/>
            <a:ext cx="1828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en-US" sz="1600" dirty="0">
                <a:ea typeface="+mn-ea"/>
                <a:cs typeface="+mn-cs"/>
              </a:rPr>
              <a:t>Function </a:t>
            </a:r>
            <a:br>
              <a:rPr lang="en-US" sz="1600" dirty="0">
                <a:ea typeface="+mn-ea"/>
                <a:cs typeface="+mn-cs"/>
              </a:rPr>
            </a:br>
            <a:r>
              <a:rPr lang="en-US" sz="1600" dirty="0">
                <a:ea typeface="+mn-ea"/>
                <a:cs typeface="+mn-cs"/>
              </a:rPr>
              <a:t>Manager</a:t>
            </a:r>
            <a:endParaRPr lang="en-US" sz="1200" dirty="0">
              <a:solidFill>
                <a:schemeClr val="bg2">
                  <a:lumMod val="60000"/>
                  <a:lumOff val="40000"/>
                </a:schemeClr>
              </a:solidFill>
              <a:ea typeface="+mn-ea"/>
              <a:cs typeface="+mn-cs"/>
            </a:endParaRPr>
          </a:p>
        </p:txBody>
      </p:sp>
      <p:pic>
        <p:nvPicPr>
          <p:cNvPr id="17431" name="Picture 12" descr="XDAQ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500" y="5040313"/>
            <a:ext cx="685800" cy="40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Oval 204"/>
          <p:cNvSpPr>
            <a:spLocks noChangeArrowheads="1"/>
          </p:cNvSpPr>
          <p:nvPr/>
        </p:nvSpPr>
        <p:spPr bwMode="auto">
          <a:xfrm>
            <a:off x="152400" y="2743200"/>
            <a:ext cx="9144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/>
          </a:p>
        </p:txBody>
      </p:sp>
      <p:sp>
        <p:nvSpPr>
          <p:cNvPr id="34" name="Left Brace 33"/>
          <p:cNvSpPr/>
          <p:nvPr/>
        </p:nvSpPr>
        <p:spPr bwMode="auto">
          <a:xfrm>
            <a:off x="3200400" y="3429000"/>
            <a:ext cx="381000" cy="2133600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11937" y="5619690"/>
            <a:ext cx="25440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000" dirty="0" smtClean="0">
                <a:solidFill>
                  <a:srgbClr val="FF0000"/>
                </a:solidFill>
                <a:latin typeface="Calibri" charset="0"/>
              </a:rPr>
              <a:t>12 seconds down-time</a:t>
            </a:r>
            <a:endParaRPr lang="en-US" sz="2400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36" name="Curved Left Arrow 35"/>
          <p:cNvSpPr/>
          <p:nvPr/>
        </p:nvSpPr>
        <p:spPr bwMode="auto">
          <a:xfrm rot="10800000">
            <a:off x="2895600" y="4267200"/>
            <a:ext cx="228600" cy="1600200"/>
          </a:xfrm>
          <a:prstGeom prst="curvedLef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72637" y="6167735"/>
            <a:ext cx="7042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At least 46 hours of down-time avoided in 2012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2795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1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special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RunningDegraded</a:t>
            </a:r>
            <a:endParaRPr lang="en-US" dirty="0"/>
          </a:p>
          <a:p>
            <a:pPr lvl="1"/>
            <a:r>
              <a:rPr lang="en-US" dirty="0" smtClean="0"/>
              <a:t>Subsystems may change into </a:t>
            </a:r>
            <a:r>
              <a:rPr lang="en-US" b="1" dirty="0" err="1" smtClean="0"/>
              <a:t>RunningDegraded</a:t>
            </a:r>
            <a:r>
              <a:rPr lang="en-US" dirty="0" smtClean="0"/>
              <a:t> state</a:t>
            </a:r>
            <a:br>
              <a:rPr lang="en-US" dirty="0" smtClean="0"/>
            </a:br>
            <a:r>
              <a:rPr lang="en-US" dirty="0" smtClean="0"/>
              <a:t>if data taking is still continuing, but there is a problem requiring the attention of the shift crew</a:t>
            </a:r>
            <a:endParaRPr lang="en-US" dirty="0"/>
          </a:p>
          <a:p>
            <a:pPr lvl="1"/>
            <a:r>
              <a:rPr lang="en-US" dirty="0" smtClean="0"/>
              <a:t>The subsystem message panel should contain a message describing the problem</a:t>
            </a:r>
          </a:p>
          <a:p>
            <a:pPr lvl="1"/>
            <a:r>
              <a:rPr lang="en-US" dirty="0" smtClean="0"/>
              <a:t>Discuss with the shift leader how to proceed and check with the corresponding DOC if the message is not 100% clear.</a:t>
            </a:r>
          </a:p>
          <a:p>
            <a:r>
              <a:rPr lang="en-US" dirty="0" err="1" smtClean="0"/>
              <a:t>RunBlocked</a:t>
            </a:r>
            <a:endParaRPr lang="en-US" dirty="0" smtClean="0"/>
          </a:p>
          <a:p>
            <a:pPr lvl="1"/>
            <a:r>
              <a:rPr lang="en-US" dirty="0" smtClean="0"/>
              <a:t>The DAQ and Level-0 may change into the </a:t>
            </a:r>
            <a:r>
              <a:rPr lang="en-US" dirty="0" err="1" smtClean="0"/>
              <a:t>RunBlocked</a:t>
            </a:r>
            <a:r>
              <a:rPr lang="en-US" dirty="0" smtClean="0"/>
              <a:t> state if the DAQ received corrupted data from a subdetector</a:t>
            </a:r>
          </a:p>
          <a:p>
            <a:pPr lvl="2"/>
            <a:r>
              <a:rPr lang="en-US" dirty="0" smtClean="0"/>
              <a:t>It is possible to (Force-)Stop the run from </a:t>
            </a:r>
            <a:r>
              <a:rPr lang="en-US" dirty="0" err="1" smtClean="0"/>
              <a:t>RunBlocked</a:t>
            </a:r>
            <a:r>
              <a:rPr lang="en-US" dirty="0" smtClean="0"/>
              <a:t> state.</a:t>
            </a:r>
          </a:p>
        </p:txBody>
      </p:sp>
    </p:spTree>
    <p:extLst>
      <p:ext uri="{BB962C8B-B14F-4D97-AF65-F5344CB8AC3E}">
        <p14:creationId xmlns:p14="http://schemas.microsoft.com/office/powerpoint/2010/main" val="752797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29600" cy="533400"/>
          </a:xfrm>
        </p:spPr>
        <p:txBody>
          <a:bodyPr/>
          <a:lstStyle/>
          <a:p>
            <a:pPr marL="0" indent="0" algn="ctr"/>
            <a:r>
              <a:rPr lang="en-US" dirty="0" smtClean="0"/>
              <a:t>Part 4: Monitoring tools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508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91600" cy="5943600"/>
          </a:xfrm>
        </p:spPr>
        <p:txBody>
          <a:bodyPr/>
          <a:lstStyle/>
          <a:p>
            <a:r>
              <a:rPr lang="en-US" sz="2000" dirty="0" smtClean="0"/>
              <a:t>Document your shift in the e-log</a:t>
            </a:r>
          </a:p>
          <a:p>
            <a:pPr lvl="1"/>
            <a:r>
              <a:rPr lang="en-US" sz="1600" dirty="0">
                <a:latin typeface="Arial"/>
              </a:rPr>
              <a:t>Your entries are essential to make CMS run efficiently. The e-log is a primary source of information for improving the system. With your entries in the e-log you are part of the team which tries to improve the online system to achieve “smooth operation</a:t>
            </a:r>
            <a:r>
              <a:rPr lang="en-US" sz="1600" dirty="0" smtClean="0">
                <a:latin typeface="Arial"/>
              </a:rPr>
              <a:t>”</a:t>
            </a:r>
            <a:r>
              <a:rPr lang="en-US" sz="1600" dirty="0">
                <a:latin typeface="Arial"/>
              </a:rPr>
              <a:t>.</a:t>
            </a:r>
            <a:endParaRPr lang="en-US" sz="1600" dirty="0" smtClean="0"/>
          </a:p>
          <a:p>
            <a:r>
              <a:rPr lang="en-US" sz="2000" dirty="0" smtClean="0"/>
              <a:t>There should be an e-log window already open. Logout the old shifter and log in yourself as soon as you start your shift</a:t>
            </a:r>
          </a:p>
          <a:p>
            <a:pPr lvl="1"/>
            <a:r>
              <a:rPr lang="en-US" sz="1800" dirty="0" smtClean="0"/>
              <a:t>Use the Subsystems&gt;DAQ&gt;DAQ area – there is a link to it in the shifters guide</a:t>
            </a:r>
          </a:p>
          <a:p>
            <a:r>
              <a:rPr lang="en-US" sz="2000" dirty="0" smtClean="0"/>
              <a:t>Please “submit” comments in a timely manner</a:t>
            </a:r>
          </a:p>
          <a:p>
            <a:pPr lvl="1"/>
            <a:r>
              <a:rPr lang="en-US" sz="1800" dirty="0" smtClean="0"/>
              <a:t>That way people offsite can monitor what’s going on</a:t>
            </a:r>
          </a:p>
          <a:p>
            <a:pPr lvl="2"/>
            <a:r>
              <a:rPr lang="en-US" sz="1600" dirty="0" smtClean="0"/>
              <a:t>Many short entries are preferable to one long log entry at the end of your shift!</a:t>
            </a:r>
          </a:p>
          <a:p>
            <a:r>
              <a:rPr lang="en-US" sz="2000" dirty="0" smtClean="0"/>
              <a:t>Document any issues that come up or observations you have about the DAQ, e.g. </a:t>
            </a:r>
          </a:p>
          <a:p>
            <a:pPr lvl="1"/>
            <a:r>
              <a:rPr lang="en-US" sz="1800" dirty="0" smtClean="0"/>
              <a:t>If you have to constantly restart or </a:t>
            </a:r>
            <a:r>
              <a:rPr lang="en-US" sz="1800" dirty="0" err="1" smtClean="0"/>
              <a:t>resync</a:t>
            </a:r>
            <a:r>
              <a:rPr lang="en-US" sz="1800" dirty="0" smtClean="0"/>
              <a:t> a subdetector, If the DAQ goes into error at any time,</a:t>
            </a:r>
            <a:r>
              <a:rPr lang="en-US" sz="1100" dirty="0"/>
              <a:t> </a:t>
            </a:r>
            <a:r>
              <a:rPr lang="en-US" sz="1800" dirty="0" smtClean="0"/>
              <a:t>anything that seems funny or you don’t understand</a:t>
            </a:r>
          </a:p>
          <a:p>
            <a:pPr lvl="1"/>
            <a:r>
              <a:rPr lang="en-US" sz="1800" dirty="0" smtClean="0"/>
              <a:t>Make sure to copy / paste any error messages that are relevant</a:t>
            </a:r>
          </a:p>
          <a:p>
            <a:pPr lvl="2"/>
            <a:r>
              <a:rPr lang="en-US" sz="1400" dirty="0" smtClean="0"/>
              <a:t>From hotspot / RCMS / handsaw / etc.</a:t>
            </a:r>
            <a:endParaRPr lang="en-US" sz="1400" dirty="0"/>
          </a:p>
          <a:p>
            <a:pPr lvl="1"/>
            <a:r>
              <a:rPr lang="en-US" sz="1800" dirty="0" smtClean="0"/>
              <a:t>Add context information to the errors</a:t>
            </a:r>
          </a:p>
          <a:p>
            <a:r>
              <a:rPr lang="en-US" sz="2000" dirty="0"/>
              <a:t>Give a meaningful </a:t>
            </a:r>
            <a:r>
              <a:rPr lang="en-US" sz="2000" dirty="0" smtClean="0"/>
              <a:t>&amp; correct subject </a:t>
            </a:r>
            <a:r>
              <a:rPr lang="en-US" sz="2000" dirty="0"/>
              <a:t>to your log </a:t>
            </a:r>
            <a:r>
              <a:rPr lang="en-US" sz="2000" dirty="0" smtClean="0"/>
              <a:t>message</a:t>
            </a:r>
            <a:endParaRPr lang="en-US" sz="2000" dirty="0"/>
          </a:p>
          <a:p>
            <a:pPr lvl="2"/>
            <a:r>
              <a:rPr lang="en-US" sz="1600" dirty="0"/>
              <a:t>E.g.: “Run blocked due to </a:t>
            </a:r>
            <a:r>
              <a:rPr lang="en-US" sz="1600" dirty="0" smtClean="0"/>
              <a:t>HCAL FED </a:t>
            </a:r>
            <a:r>
              <a:rPr lang="en-US" sz="1600" dirty="0" smtClean="0"/>
              <a:t>1122 sending </a:t>
            </a:r>
            <a:r>
              <a:rPr lang="en-US" sz="1600" dirty="0"/>
              <a:t>events out of sequence</a:t>
            </a:r>
            <a:r>
              <a:rPr lang="en-US" sz="1600" dirty="0" smtClean="0"/>
              <a:t>”</a:t>
            </a:r>
            <a:br>
              <a:rPr lang="en-US" sz="1600" dirty="0" smtClean="0"/>
            </a:br>
            <a:r>
              <a:rPr lang="en-US" sz="1600" dirty="0" smtClean="0"/>
              <a:t> (instead of “DAQ crashed”)</a:t>
            </a:r>
            <a:endParaRPr lang="en-US" sz="16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72851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B-FN02_talk">
  <a:themeElements>
    <a:clrScheme name="EB-FN02_talk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EB-FN02_tal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lnDef>
  </a:objectDefaults>
  <a:extraClrSchemeLst>
    <a:extraClrScheme>
      <a:clrScheme name="EB-FN02_talk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B-FN02_talk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-FN02_talk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-FN02_talk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-FN02_talk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-FN02_talk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B-FN02_talk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EB-FN02_talk</Template>
  <TotalTime>187043</TotalTime>
  <Words>5014</Words>
  <Application>Microsoft Macintosh PowerPoint</Application>
  <PresentationFormat>On-screen Show (4:3)</PresentationFormat>
  <Paragraphs>1049</Paragraphs>
  <Slides>88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88</vt:i4>
      </vt:variant>
    </vt:vector>
  </HeadingPairs>
  <TitlesOfParts>
    <vt:vector size="89" baseType="lpstr">
      <vt:lpstr>EB-FN02_talk</vt:lpstr>
      <vt:lpstr>CMS DAQ-2 Shifter Tutorial</vt:lpstr>
      <vt:lpstr>DAQ2 Tutorial Outline </vt:lpstr>
      <vt:lpstr>Part 1: Your tasks as a DAQ shifter</vt:lpstr>
      <vt:lpstr>Context</vt:lpstr>
      <vt:lpstr>PowerPoint Presentation</vt:lpstr>
      <vt:lpstr>Your responsibilities as a DAQ Shifter</vt:lpstr>
      <vt:lpstr>Your responsibilities as a DAQ Shifter</vt:lpstr>
      <vt:lpstr>Your responsibilities as a DAQ Shifter</vt:lpstr>
      <vt:lpstr>E-Log</vt:lpstr>
      <vt:lpstr>Shift Bulletin Board</vt:lpstr>
      <vt:lpstr>General Rules and Policies</vt:lpstr>
      <vt:lpstr>General Rules and Policies</vt:lpstr>
      <vt:lpstr>General Rules and Policies</vt:lpstr>
      <vt:lpstr>Your shift outline</vt:lpstr>
      <vt:lpstr>Documentation and Resources</vt:lpstr>
      <vt:lpstr>Part 2: The central DAQ system</vt:lpstr>
      <vt:lpstr>The Central DAQ during Run-1 DAQ-1</vt:lpstr>
      <vt:lpstr>CMS DAQ for LHC Run-1</vt:lpstr>
      <vt:lpstr>Why build a new DAQ? </vt:lpstr>
      <vt:lpstr>LHC plans</vt:lpstr>
      <vt:lpstr>New or upgraded detectors in CMS</vt:lpstr>
      <vt:lpstr>Other reasons to upgrade</vt:lpstr>
      <vt:lpstr>PowerPoint Presentation</vt:lpstr>
      <vt:lpstr>The Central DAQ during Run-2 DAQ-2</vt:lpstr>
      <vt:lpstr>PowerPoint Presentation</vt:lpstr>
      <vt:lpstr>Frontend-Readout Optical Link</vt:lpstr>
      <vt:lpstr>Frontend-Readout Optical Link</vt:lpstr>
      <vt:lpstr>New in 2017: FEROL 40 board</vt:lpstr>
      <vt:lpstr>Data concentrator</vt:lpstr>
      <vt:lpstr>DAQ-1: FRL/Myrinet</vt:lpstr>
      <vt:lpstr>PowerPoint Presentation</vt:lpstr>
      <vt:lpstr>Core Event Builder</vt:lpstr>
      <vt:lpstr>PowerPoint Presentation</vt:lpstr>
      <vt:lpstr>Core event builder performance tuning</vt:lpstr>
      <vt:lpstr>Filter Farm</vt:lpstr>
      <vt:lpstr>HLT farm, DAQ2</vt:lpstr>
      <vt:lpstr>HLT farm, DAQ2</vt:lpstr>
      <vt:lpstr>File based Filter Farm Data Flow</vt:lpstr>
      <vt:lpstr>Merging</vt:lpstr>
      <vt:lpstr>Mini-Merge step</vt:lpstr>
      <vt:lpstr>Macro-Merge step and Transfer System</vt:lpstr>
      <vt:lpstr>PowerPoint Presentation</vt:lpstr>
      <vt:lpstr>Flow control</vt:lpstr>
      <vt:lpstr>Trigger, TCDS + flow control</vt:lpstr>
      <vt:lpstr>Software</vt:lpstr>
      <vt:lpstr>PowerPoint Presentation</vt:lpstr>
      <vt:lpstr>PowerPoint Presentation</vt:lpstr>
      <vt:lpstr>PowerPoint Presentation</vt:lpstr>
      <vt:lpstr>File-based Filter Farm Software</vt:lpstr>
      <vt:lpstr>How Run Control starts up a sub-system: Run Control + XDAQ system structure configurable</vt:lpstr>
      <vt:lpstr>Level-0 interaction</vt:lpstr>
      <vt:lpstr>RCMS: Registration and Keys</vt:lpstr>
      <vt:lpstr>Part 3: Controlling data taking through Run Control</vt:lpstr>
      <vt:lpstr>Create FM Level Zero</vt:lpstr>
      <vt:lpstr>1. RCMS interface</vt:lpstr>
      <vt:lpstr>1. RCMS interface</vt:lpstr>
      <vt:lpstr>1. RCMS interface</vt:lpstr>
      <vt:lpstr>Managing the run: start / stop runs</vt:lpstr>
      <vt:lpstr>Simplified state diagram for run control</vt:lpstr>
      <vt:lpstr>Full state diagram for run control</vt:lpstr>
      <vt:lpstr>Starting / Stopping runs</vt:lpstr>
      <vt:lpstr>Adding / removing subsystems and/or FEDs</vt:lpstr>
      <vt:lpstr>Adding / removing subsystems and/or FEDs</vt:lpstr>
      <vt:lpstr>Adding / removing subsystems and/or FEDs</vt:lpstr>
      <vt:lpstr>Sub-Systems Control Panel</vt:lpstr>
      <vt:lpstr>FM L0 built-in cross-checks</vt:lpstr>
      <vt:lpstr>Access Control</vt:lpstr>
      <vt:lpstr>Run and Trigger mode selection</vt:lpstr>
      <vt:lpstr>You may sometimes need: Manual RUN MODE</vt:lpstr>
      <vt:lpstr>You may rarely need: Manual L1/HLT MODE</vt:lpstr>
      <vt:lpstr>PowerPoint Presentation</vt:lpstr>
      <vt:lpstr>Level-0 Automator</vt:lpstr>
      <vt:lpstr>Level-0 Automator</vt:lpstr>
      <vt:lpstr>Level-0 timeline</vt:lpstr>
      <vt:lpstr>Level-0 timeline</vt:lpstr>
      <vt:lpstr>Level-0 timeline</vt:lpstr>
      <vt:lpstr>Tooltips for errors</vt:lpstr>
      <vt:lpstr>Going back to analyze problems</vt:lpstr>
      <vt:lpstr>FM L0 Links Panel</vt:lpstr>
      <vt:lpstr>PowerPoint Presentation</vt:lpstr>
      <vt:lpstr>PowerPoint Presentation</vt:lpstr>
      <vt:lpstr>DAQ actions on LHC and DCS state changes</vt:lpstr>
      <vt:lpstr>Automatic actions driven by the LHC …</vt:lpstr>
      <vt:lpstr>PowerPoint Presentation</vt:lpstr>
      <vt:lpstr>Automatic soft error recovery</vt:lpstr>
      <vt:lpstr>Automatic soft error recovery</vt:lpstr>
      <vt:lpstr>Other special states</vt:lpstr>
      <vt:lpstr>Part 4: Monitoring tools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Terabit/s Super-Fragment Builder and Trigger Throttling System for CMS</dc:title>
  <dc:creator>Hannes Sakulin</dc:creator>
  <cp:lastModifiedBy>Hannes Sakulin</cp:lastModifiedBy>
  <cp:revision>1213</cp:revision>
  <cp:lastPrinted>2018-02-28T15:37:59Z</cp:lastPrinted>
  <dcterms:created xsi:type="dcterms:W3CDTF">2010-12-06T14:35:08Z</dcterms:created>
  <dcterms:modified xsi:type="dcterms:W3CDTF">2018-03-01T10:50:49Z</dcterms:modified>
</cp:coreProperties>
</file>