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46"/>
  </p:notesMasterIdLst>
  <p:handoutMasterIdLst>
    <p:handoutMasterId r:id="rId47"/>
  </p:handoutMasterIdLst>
  <p:sldIdLst>
    <p:sldId id="896" r:id="rId2"/>
    <p:sldId id="952" r:id="rId3"/>
    <p:sldId id="920" r:id="rId4"/>
    <p:sldId id="921" r:id="rId5"/>
    <p:sldId id="805" r:id="rId6"/>
    <p:sldId id="909" r:id="rId7"/>
    <p:sldId id="912" r:id="rId8"/>
    <p:sldId id="966" r:id="rId9"/>
    <p:sldId id="963" r:id="rId10"/>
    <p:sldId id="941" r:id="rId11"/>
    <p:sldId id="914" r:id="rId12"/>
    <p:sldId id="915" r:id="rId13"/>
    <p:sldId id="916" r:id="rId14"/>
    <p:sldId id="967" r:id="rId15"/>
    <p:sldId id="969" r:id="rId16"/>
    <p:sldId id="971" r:id="rId17"/>
    <p:sldId id="954" r:id="rId18"/>
    <p:sldId id="956" r:id="rId19"/>
    <p:sldId id="957" r:id="rId20"/>
    <p:sldId id="962" r:id="rId21"/>
    <p:sldId id="965" r:id="rId22"/>
    <p:sldId id="959" r:id="rId23"/>
    <p:sldId id="960" r:id="rId24"/>
    <p:sldId id="961" r:id="rId25"/>
    <p:sldId id="906" r:id="rId26"/>
    <p:sldId id="943" r:id="rId27"/>
    <p:sldId id="918" r:id="rId28"/>
    <p:sldId id="945" r:id="rId29"/>
    <p:sldId id="953" r:id="rId30"/>
    <p:sldId id="944" r:id="rId31"/>
    <p:sldId id="905" r:id="rId32"/>
    <p:sldId id="932" r:id="rId33"/>
    <p:sldId id="934" r:id="rId34"/>
    <p:sldId id="947" r:id="rId35"/>
    <p:sldId id="933" r:id="rId36"/>
    <p:sldId id="936" r:id="rId37"/>
    <p:sldId id="948" r:id="rId38"/>
    <p:sldId id="949" r:id="rId39"/>
    <p:sldId id="950" r:id="rId40"/>
    <p:sldId id="870" r:id="rId41"/>
    <p:sldId id="919" r:id="rId42"/>
    <p:sldId id="922" r:id="rId43"/>
    <p:sldId id="923" r:id="rId44"/>
    <p:sldId id="951" r:id="rId4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introduction" id="{1121F149-D8C0-724F-9234-C763FE5AACB8}">
          <p14:sldIdLst>
            <p14:sldId id="896"/>
            <p14:sldId id="952"/>
          </p14:sldIdLst>
        </p14:section>
        <p14:section name="aDAQmon" id="{D5C49730-69CA-E645-9061-EBC364046051}">
          <p14:sldIdLst>
            <p14:sldId id="920"/>
            <p14:sldId id="921"/>
          </p14:sldIdLst>
        </p14:section>
        <p14:section name="DAQView" id="{C31F83A9-9048-3B44-A7F7-D0F245C9D0AC}">
          <p14:sldIdLst>
            <p14:sldId id="805"/>
            <p14:sldId id="909"/>
            <p14:sldId id="912"/>
            <p14:sldId id="966"/>
            <p14:sldId id="963"/>
            <p14:sldId id="941"/>
            <p14:sldId id="914"/>
            <p14:sldId id="915"/>
            <p14:sldId id="916"/>
            <p14:sldId id="967"/>
            <p14:sldId id="969"/>
            <p14:sldId id="971"/>
          </p14:sldIdLst>
        </p14:section>
        <p14:section name="DAQ Expert" id="{DB308214-923C-5341-B4B4-A627C2C34996}">
          <p14:sldIdLst>
            <p14:sldId id="954"/>
            <p14:sldId id="956"/>
            <p14:sldId id="957"/>
            <p14:sldId id="962"/>
            <p14:sldId id="965"/>
            <p14:sldId id="959"/>
            <p14:sldId id="960"/>
            <p14:sldId id="961"/>
          </p14:sldIdLst>
        </p14:section>
        <p14:section name="F3mon" id="{692DC3D2-AE68-B049-84FE-33683ADCD9AF}">
          <p14:sldIdLst>
            <p14:sldId id="906"/>
            <p14:sldId id="943"/>
            <p14:sldId id="918"/>
            <p14:sldId id="945"/>
            <p14:sldId id="953"/>
          </p14:sldIdLst>
        </p14:section>
        <p14:section name="Storage Manager" id="{8AA59013-52DB-CB4A-84D6-6E191C2F5423}">
          <p14:sldIdLst>
            <p14:sldId id="944"/>
          </p14:sldIdLst>
        </p14:section>
        <p14:section name="TCDS" id="{4490AC66-83D8-2C4B-88AE-55BE837E0517}">
          <p14:sldIdLst>
            <p14:sldId id="905"/>
            <p14:sldId id="932"/>
            <p14:sldId id="934"/>
            <p14:sldId id="947"/>
            <p14:sldId id="933"/>
            <p14:sldId id="936"/>
            <p14:sldId id="948"/>
            <p14:sldId id="949"/>
            <p14:sldId id="950"/>
          </p14:sldIdLst>
        </p14:section>
        <p14:section name="HotSpot" id="{630E2824-6CAC-FE46-8CDA-08A591D44F57}">
          <p14:sldIdLst>
            <p14:sldId id="870"/>
            <p14:sldId id="919"/>
          </p14:sldIdLst>
        </p14:section>
        <p14:section name="Handsaw" id="{4C3C6549-49CA-0E46-8386-39D4DDD1A634}">
          <p14:sldIdLst>
            <p14:sldId id="922"/>
          </p14:sldIdLst>
        </p14:section>
        <p14:section name="End part" id="{5FD9C769-26F9-0343-8266-9F01E7372E9A}">
          <p14:sldIdLst>
            <p14:sldId id="923"/>
            <p14:sldId id="95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0BDFE"/>
    <a:srgbClr val="FBFB1D"/>
    <a:srgbClr val="F48718"/>
    <a:srgbClr val="F7C51A"/>
    <a:srgbClr val="F24175"/>
    <a:srgbClr val="000000"/>
    <a:srgbClr val="1331FF"/>
    <a:srgbClr val="FED7EE"/>
    <a:srgbClr val="C1C7FF"/>
    <a:srgbClr val="AFA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38" autoAdjust="0"/>
    <p:restoredTop sz="50067" autoAdjust="0"/>
  </p:normalViewPr>
  <p:slideViewPr>
    <p:cSldViewPr>
      <p:cViewPr varScale="1">
        <p:scale>
          <a:sx n="139" d="100"/>
          <a:sy n="139" d="100"/>
        </p:scale>
        <p:origin x="-5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48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AC46237-558E-274A-9550-F759E20A4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90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56CBD0-888D-9B4F-906E-32F4A8E2EFB5}" type="datetime1">
              <a:rPr lang="en-US"/>
              <a:pPr>
                <a:defRPr/>
              </a:pPr>
              <a:t>01.03.18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FB70502-7BD6-284B-8359-775D3C69F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6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B70502-7BD6-284B-8359-775D3C69F171}" type="slidenum">
              <a:rPr lang="en-US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8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3" name="Rectangle 19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7200" y="3886200"/>
            <a:ext cx="8534400" cy="13716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 dirty="0" err="1" smtClean="0"/>
              <a:t>styleq</a:t>
            </a:r>
            <a:endParaRPr lang="en-US" dirty="0"/>
          </a:p>
        </p:txBody>
      </p:sp>
      <p:sp>
        <p:nvSpPr>
          <p:cNvPr id="1128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334000"/>
            <a:ext cx="8534400" cy="685800"/>
          </a:xfrm>
        </p:spPr>
        <p:txBody>
          <a:bodyPr/>
          <a:lstStyle>
            <a:lvl1pPr marL="0" indent="0">
              <a:buFont typeface="Wingdings" pitchFamily="-65" charset="2"/>
              <a:buNone/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43093509-2566-AE47-B167-87C723268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1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457200"/>
            <a:ext cx="2171700" cy="6172200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62700" cy="6172200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52989-6179-144F-BBB1-E7577F0D8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5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/>
              <a:t>Body Level One</a:t>
            </a:r>
          </a:p>
          <a:p>
            <a:pPr lvl="1">
              <a:defRPr sz="1800"/>
            </a:pPr>
            <a:r>
              <a:rPr sz="2500"/>
              <a:t>Body Level Two</a:t>
            </a:r>
          </a:p>
          <a:p>
            <a:pPr lvl="2">
              <a:defRPr sz="1800"/>
            </a:pPr>
            <a:r>
              <a:rPr sz="2500"/>
              <a:t>Body Level Three</a:t>
            </a:r>
          </a:p>
          <a:p>
            <a:pPr lvl="3">
              <a:defRPr sz="1800"/>
            </a:pPr>
            <a:r>
              <a:rPr sz="2500"/>
              <a:t>Body Level Four</a:t>
            </a:r>
          </a:p>
          <a:p>
            <a:pPr lvl="4">
              <a:defRPr sz="1800"/>
            </a:pPr>
            <a:r>
              <a:rPr sz="25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41612295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3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724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2672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3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9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4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223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246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27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6868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10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10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0"/>
            <a:lstStyle/>
            <a:p>
              <a:pPr algn="l" eaLnBrk="1" hangingPunct="1"/>
              <a:endParaRPr lang="en-US" sz="1200">
                <a:solidFill>
                  <a:srgbClr val="7F7F7F"/>
                </a:solidFill>
              </a:endParaRPr>
            </a:p>
          </p:txBody>
        </p:sp>
        <p:sp>
          <p:nvSpPr>
            <p:cNvPr id="10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17"/>
          <p:cNvSpPr>
            <a:spLocks noChangeArrowheads="1"/>
          </p:cNvSpPr>
          <p:nvPr/>
        </p:nvSpPr>
        <p:spPr bwMode="auto">
          <a:xfrm>
            <a:off x="838200" y="22225"/>
            <a:ext cx="5410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</a:rPr>
              <a:t>DAQ2</a:t>
            </a:r>
            <a:r>
              <a:rPr lang="en-US" sz="1200" baseline="0" dirty="0" smtClean="0">
                <a:solidFill>
                  <a:schemeClr val="bg1"/>
                </a:solidFill>
              </a:rPr>
              <a:t> Shift Tutorial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1030" name="Rectangle 18"/>
          <p:cNvSpPr>
            <a:spLocks noChangeArrowheads="1"/>
          </p:cNvSpPr>
          <p:nvPr/>
        </p:nvSpPr>
        <p:spPr bwMode="auto">
          <a:xfrm>
            <a:off x="6629400" y="22225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1" hangingPunct="1"/>
            <a:r>
              <a:rPr lang="en-US" sz="1200" dirty="0" err="1" smtClean="0">
                <a:solidFill>
                  <a:schemeClr val="bg2"/>
                </a:solidFill>
              </a:rPr>
              <a:t>cDAQ</a:t>
            </a:r>
            <a:r>
              <a:rPr lang="en-US" sz="1200" dirty="0" smtClean="0">
                <a:solidFill>
                  <a:schemeClr val="bg2"/>
                </a:solidFill>
              </a:rPr>
              <a:t> group</a:t>
            </a:r>
            <a:endParaRPr lang="en-US" sz="1200" dirty="0">
              <a:solidFill>
                <a:schemeClr val="bg2"/>
              </a:solidFill>
            </a:endParaRPr>
          </a:p>
        </p:txBody>
      </p:sp>
      <p:pic>
        <p:nvPicPr>
          <p:cNvPr id="1031" name="Picture 19" descr="CMS-Color-Labe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50800"/>
            <a:ext cx="4826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20"/>
          <p:cNvSpPr>
            <a:spLocks noChangeArrowheads="1"/>
          </p:cNvSpPr>
          <p:nvPr userDrawn="1"/>
        </p:nvSpPr>
        <p:spPr bwMode="auto">
          <a:xfrm>
            <a:off x="6096000" y="22225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1" hangingPunct="1"/>
            <a:fld id="{606A63B2-37B0-3A4B-8A17-696EFA1BC3FE}" type="slidenum">
              <a:rPr lang="en-US" sz="1200">
                <a:solidFill>
                  <a:schemeClr val="bg2"/>
                </a:solidFill>
              </a:rPr>
              <a:pPr eaLnBrk="1" hangingPunct="1"/>
              <a:t>‹#›</a:t>
            </a:fld>
            <a:endParaRPr lang="en-US" sz="120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  <p:sldLayoutId id="2147484205" r:id="rId12"/>
    <p:sldLayoutId id="2147484206" r:id="rId1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/>
          <a:ea typeface="ＭＳ Ｐゴシック" pitchFamily="-65" charset="-128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0"/>
        <a:buChar char="n"/>
        <a:defRPr sz="2800"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¨"/>
        <a:defRPr sz="2400"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¨"/>
        <a:defRPr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pub/CMS/ShiftNews/DAQStuck5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q-expert.cern.ch/" TargetMode="External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hyperlink" Target="http://daq-expert.cms/nm/dashboard.js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q-expert.cern.ch/dashboard-demo.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tiff"/><Relationship Id="rId5" Type="http://schemas.openxmlformats.org/officeDocument/2006/relationships/image" Target="../media/image29.tiff"/><Relationship Id="rId6" Type="http://schemas.openxmlformats.org/officeDocument/2006/relationships/image" Target="../media/image30.png"/><Relationship Id="rId7" Type="http://schemas.openxmlformats.org/officeDocument/2006/relationships/hyperlink" Target="http://es-cdaq.cms/f3mon" TargetMode="External"/><Relationship Id="rId8" Type="http://schemas.openxmlformats.org/officeDocument/2006/relationships/hyperlink" Target="http://cmsdaqfff/prod/doc/presentation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hyperlink" Target="http://cmsonline.cern.ch/daqStatusSCX/DAQstatusGre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cms-storagemanager-alerting@cern.ch" TargetMode="External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sonline.cern.ch/webcenter/portal/cmsonline/pages_common/storagemanager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tcds-control-central.cms:2000/urn:xdaq-application:lid=100" TargetMode="External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png"/><Relationship Id="rId3" Type="http://schemas.openxmlformats.org/officeDocument/2006/relationships/hyperlink" Target="http://tcds-control-central.cms:2000/urn:xdaq-application:lid=100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png"/><Relationship Id="rId3" Type="http://schemas.openxmlformats.org/officeDocument/2006/relationships/hyperlink" Target="http://tcds-control-central.cms:2000/urn:xdaq-application:lid=100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tcds-control-cpm-pri.cms:2050/urn:xdaq-application:lid=100" TargetMode="External"/><Relationship Id="rId3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hyperlink" Target="http://tcds-control-cpm-pri.cms:2050/urn:xdaq-application:lid=100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tcds-control-cpm-pri.cms:2050/urn:xdaq-application:lid=100" TargetMode="External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4.png"/><Relationship Id="rId3" Type="http://schemas.openxmlformats.org/officeDocument/2006/relationships/hyperlink" Target="http://tcds-control-cpm-pri.cms:2050/urn:xdaq-application:lid=10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xdaq.web.cern.ch/xdaq/xmas/14/hotspot/hotspot.swf" TargetMode="External"/><Relationship Id="rId3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daq-expert.cms/daq2view-react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62200"/>
            <a:ext cx="8686800" cy="42672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Monitoring of the DAQ2 system</a:t>
            </a:r>
          </a:p>
          <a:p>
            <a:pPr marL="457200" lvl="1" indent="0" algn="ctr">
              <a:buNone/>
            </a:pPr>
            <a:endParaRPr lang="en-US" dirty="0" smtClean="0"/>
          </a:p>
          <a:p>
            <a:pPr marL="457200" lvl="1" indent="0" algn="ctr">
              <a:buNone/>
            </a:pPr>
            <a:r>
              <a:rPr lang="en-US" dirty="0" smtClean="0"/>
              <a:t>Remi Mommsen, FNAL</a:t>
            </a:r>
          </a:p>
          <a:p>
            <a:pPr marL="457200" lvl="1" indent="0" algn="ctr">
              <a:buNone/>
            </a:pPr>
            <a:r>
              <a:rPr lang="en-US" dirty="0" smtClean="0"/>
              <a:t>Andre Holzner, UCSD</a:t>
            </a:r>
          </a:p>
        </p:txBody>
      </p:sp>
    </p:spTree>
    <p:extLst>
      <p:ext uri="{BB962C8B-B14F-4D97-AF65-F5344CB8AC3E}">
        <p14:creationId xmlns:p14="http://schemas.microsoft.com/office/powerpoint/2010/main" val="76052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 smtClean="0"/>
              <a:t> – FEROL and FMM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Entries are of form</a:t>
            </a:r>
          </a:p>
          <a:p>
            <a:pPr lvl="1"/>
            <a:r>
              <a:rPr lang="en-US" sz="1400" dirty="0" err="1" smtClean="0"/>
              <a:t>FRL_geoslot</a:t>
            </a:r>
            <a:r>
              <a:rPr lang="en-US" sz="1400" dirty="0" smtClean="0"/>
              <a:t>: </a:t>
            </a:r>
            <a:r>
              <a:rPr lang="en-US" sz="1400" b="1" dirty="0" err="1" smtClean="0"/>
              <a:t>FEDSourceID</a:t>
            </a:r>
            <a:r>
              <a:rPr lang="en-US" sz="1400" dirty="0" smtClean="0"/>
              <a:t> or</a:t>
            </a:r>
          </a:p>
          <a:p>
            <a:pPr lvl="1"/>
            <a:r>
              <a:rPr lang="en-US" sz="1400" dirty="0" err="1" smtClean="0"/>
              <a:t>FRL_geoslot</a:t>
            </a:r>
            <a:r>
              <a:rPr lang="en-US" sz="1400" dirty="0" smtClean="0"/>
              <a:t>: </a:t>
            </a:r>
            <a:r>
              <a:rPr lang="en-US" sz="1400" b="1" dirty="0" smtClean="0"/>
              <a:t>FEDSourceID1, FEDSourceID2 </a:t>
            </a:r>
            <a:r>
              <a:rPr lang="en-US" sz="1400" dirty="0" smtClean="0"/>
              <a:t>or</a:t>
            </a:r>
          </a:p>
          <a:p>
            <a:pPr lvl="1"/>
            <a:r>
              <a:rPr lang="en-US" sz="1400" b="1" dirty="0" err="1" smtClean="0"/>
              <a:t>FEDSourceID</a:t>
            </a:r>
            <a:endParaRPr lang="en-US" sz="1400" b="1" dirty="0" smtClean="0"/>
          </a:p>
          <a:p>
            <a:pPr marL="914400" lvl="2" indent="0">
              <a:buNone/>
            </a:pPr>
            <a:r>
              <a:rPr lang="en-US" sz="1200" dirty="0" smtClean="0"/>
              <a:t>For a pseudo-FED (=TTS link only, but no data is read out by DAQ)</a:t>
            </a:r>
          </a:p>
          <a:p>
            <a:r>
              <a:rPr lang="en-US" sz="1800" dirty="0" smtClean="0"/>
              <a:t>Additional info may be displayed next to the </a:t>
            </a:r>
            <a:r>
              <a:rPr lang="en-US" sz="1800" b="1" dirty="0" err="1" smtClean="0"/>
              <a:t>FEDSourceID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dirty="0" smtClean="0"/>
              <a:t>(from left to right)</a:t>
            </a:r>
          </a:p>
          <a:p>
            <a:pPr lvl="1"/>
            <a:r>
              <a:rPr lang="en-US" sz="1400" dirty="0" smtClean="0"/>
              <a:t>Percentage of time during which FED was in Warning (                 ) or Busy (               ) during the last 3 seconds (if non-zero)</a:t>
            </a:r>
          </a:p>
          <a:p>
            <a:pPr lvl="1"/>
            <a:r>
              <a:rPr lang="en-US" sz="1400" dirty="0" smtClean="0"/>
              <a:t>Current state of TTS if other than Ready</a:t>
            </a:r>
            <a:endParaRPr lang="en-US" sz="1400" u="sng" dirty="0" smtClean="0"/>
          </a:p>
          <a:p>
            <a:pPr lvl="1"/>
            <a:r>
              <a:rPr lang="en-US" sz="1400" dirty="0" err="1" smtClean="0"/>
              <a:t>FEDSourceID</a:t>
            </a:r>
            <a:r>
              <a:rPr lang="en-US" sz="1400" dirty="0" smtClean="0"/>
              <a:t> (expected) </a:t>
            </a:r>
            <a:r>
              <a:rPr lang="en-US" sz="1400" b="1" dirty="0" smtClean="0">
                <a:latin typeface="Times New Roman"/>
                <a:cs typeface="Times New Roman"/>
              </a:rPr>
              <a:t>601</a:t>
            </a:r>
          </a:p>
          <a:p>
            <a:pPr lvl="2"/>
            <a:r>
              <a:rPr lang="en-US" sz="1200" dirty="0" smtClean="0"/>
              <a:t>Grey if FRL input not enabled (FMM not enabled in case of pseudo-FED)</a:t>
            </a:r>
          </a:p>
          <a:p>
            <a:pPr lvl="2"/>
            <a:r>
              <a:rPr lang="en-US" sz="1200" dirty="0" smtClean="0"/>
              <a:t>Highlighted in color of current TTS state if other than Ready</a:t>
            </a:r>
          </a:p>
          <a:p>
            <a:pPr lvl="1"/>
            <a:r>
              <a:rPr lang="en-US" sz="1400" dirty="0" smtClean="0"/>
              <a:t>Percentage of time with DAQ backpressure </a:t>
            </a:r>
            <a:br>
              <a:rPr lang="en-US" sz="1400" dirty="0" smtClean="0"/>
            </a:br>
            <a:r>
              <a:rPr lang="en-US" sz="1400" dirty="0" smtClean="0"/>
              <a:t>during last update interval (5s) if non-</a:t>
            </a:r>
            <a:r>
              <a:rPr lang="en-US" sz="1400" dirty="0" smtClean="0"/>
              <a:t>zero</a:t>
            </a:r>
          </a:p>
          <a:p>
            <a:pPr lvl="2"/>
            <a:r>
              <a:rPr lang="en-US" sz="1000" dirty="0" smtClean="0"/>
              <a:t>&lt; is meant to be an arrow, not an inequality </a:t>
            </a:r>
            <a:endParaRPr lang="en-US" sz="1000" dirty="0" smtClean="0"/>
          </a:p>
          <a:p>
            <a:pPr lvl="1"/>
            <a:r>
              <a:rPr lang="en-US" sz="1400" dirty="0" smtClean="0"/>
              <a:t>Warnings</a:t>
            </a:r>
          </a:p>
          <a:p>
            <a:pPr lvl="2"/>
            <a:r>
              <a:rPr lang="en-US" sz="1200" dirty="0" smtClean="0"/>
              <a:t>Received source ID different to expected</a:t>
            </a:r>
          </a:p>
          <a:p>
            <a:pPr lvl="2"/>
            <a:r>
              <a:rPr lang="en-US" sz="1200" dirty="0" smtClean="0"/>
              <a:t>FED or SLINK CRC errors </a:t>
            </a:r>
          </a:p>
          <a:p>
            <a:pPr lvl="2"/>
            <a:r>
              <a:rPr lang="en-US" sz="1200" dirty="0" smtClean="0"/>
              <a:t>Number of fragments received by FRL</a:t>
            </a:r>
            <a:r>
              <a:rPr lang="en-US" sz="1200" dirty="0"/>
              <a:t> </a:t>
            </a:r>
            <a:r>
              <a:rPr lang="en-US" sz="1200" dirty="0" smtClean="0"/>
              <a:t>if no data is flowing and this FRL is lagging “behind”</a:t>
            </a:r>
          </a:p>
          <a:p>
            <a:r>
              <a:rPr lang="en-US" sz="1800" dirty="0" err="1" smtClean="0"/>
              <a:t>uTCA</a:t>
            </a:r>
            <a:r>
              <a:rPr lang="en-US" sz="1800" dirty="0" smtClean="0"/>
              <a:t> FEDs (FED id &gt;= 1024) do not have an FMM</a:t>
            </a:r>
          </a:p>
          <a:p>
            <a:pPr lvl="1"/>
            <a:r>
              <a:rPr lang="en-US" sz="1400" dirty="0" smtClean="0"/>
              <a:t>Busy/warning in column ‘P’ </a:t>
            </a:r>
            <a:r>
              <a:rPr lang="en-US" sz="1400" dirty="0" err="1" smtClean="0"/>
              <a:t>DAQView</a:t>
            </a:r>
            <a:endParaRPr lang="en-US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724400" y="4687669"/>
            <a:ext cx="3251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FF0000"/>
                </a:solidFill>
              </a:rPr>
              <a:t>Use this to judge whether a FED is creating dead-time because of a FED problem or because of DAQ-backpressure</a:t>
            </a:r>
            <a:endParaRPr lang="en-US" sz="12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3502" t="41343" r="54275" b="54795"/>
          <a:stretch/>
        </p:blipFill>
        <p:spPr>
          <a:xfrm>
            <a:off x="3505200" y="1295401"/>
            <a:ext cx="5537464" cy="18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98584" y="3184997"/>
            <a:ext cx="632930" cy="215444"/>
          </a:xfrm>
          <a:prstGeom prst="rect">
            <a:avLst/>
          </a:prstGeom>
          <a:solidFill>
            <a:srgbClr val="F7C278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W:9.9%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3184997"/>
            <a:ext cx="583493" cy="215444"/>
          </a:xfrm>
          <a:prstGeom prst="rect">
            <a:avLst/>
          </a:prstGeom>
          <a:solidFill>
            <a:srgbClr val="F24175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B</a:t>
            </a:r>
            <a:r>
              <a:rPr lang="en-US" sz="1400" b="1" dirty="0" smtClean="0">
                <a:latin typeface="Times New Roman"/>
                <a:cs typeface="Times New Roman"/>
              </a:rPr>
              <a:t>:0.2%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3657600"/>
            <a:ext cx="179536" cy="215444"/>
          </a:xfrm>
          <a:prstGeom prst="rect">
            <a:avLst/>
          </a:prstGeom>
          <a:solidFill>
            <a:srgbClr val="F7C51A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u="sng" dirty="0" smtClean="0">
                <a:latin typeface="Times New Roman"/>
                <a:cs typeface="Times New Roman"/>
              </a:rPr>
              <a:t>W</a:t>
            </a:r>
            <a:endParaRPr lang="en-US" sz="1400" b="1" u="sng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8725" y="4726012"/>
            <a:ext cx="506549" cy="215444"/>
          </a:xfrm>
          <a:prstGeom prst="rect">
            <a:avLst/>
          </a:prstGeom>
          <a:solidFill>
            <a:srgbClr val="F48718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&lt;6.9%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0" y="5715000"/>
            <a:ext cx="745396" cy="184666"/>
          </a:xfrm>
          <a:prstGeom prst="rect">
            <a:avLst/>
          </a:prstGeom>
          <a:solidFill>
            <a:srgbClr val="F48718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#FCRC=69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86600" y="5943600"/>
            <a:ext cx="330907" cy="184666"/>
          </a:xfrm>
          <a:prstGeom prst="rect">
            <a:avLst/>
          </a:prstGeom>
          <a:solidFill>
            <a:srgbClr val="FBFB1D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9605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cxnSp>
        <p:nvCxnSpPr>
          <p:cNvPr id="5" name="Curved Connector 4"/>
          <p:cNvCxnSpPr/>
          <p:nvPr/>
        </p:nvCxnSpPr>
        <p:spPr bwMode="auto">
          <a:xfrm rot="10800000">
            <a:off x="4876800" y="4840069"/>
            <a:ext cx="457200" cy="76200"/>
          </a:xfrm>
          <a:prstGeom prst="curvedConnector3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3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209800"/>
            <a:ext cx="6134100" cy="195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 smtClean="0"/>
              <a:t> – RU/EVM Information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5029200"/>
            <a:ext cx="1600200" cy="469359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EVM/RU host </a:t>
            </a:r>
          </a:p>
          <a:p>
            <a:pPr algn="l"/>
            <a:r>
              <a:rPr lang="en-US" sz="1050" dirty="0" smtClean="0"/>
              <a:t>(</a:t>
            </a:r>
            <a:r>
              <a:rPr lang="en-US" sz="1050" dirty="0"/>
              <a:t>link to </a:t>
            </a:r>
            <a:r>
              <a:rPr lang="en-US" sz="1050" dirty="0" err="1"/>
              <a:t>hyperdaq</a:t>
            </a:r>
            <a:r>
              <a:rPr lang="en-US" sz="1050" dirty="0"/>
              <a:t> page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cxnSp>
        <p:nvCxnSpPr>
          <p:cNvPr id="6" name="Straight Connector 5"/>
          <p:cNvCxnSpPr>
            <a:endCxn id="5" idx="0"/>
          </p:cNvCxnSpPr>
          <p:nvPr/>
        </p:nvCxnSpPr>
        <p:spPr bwMode="auto">
          <a:xfrm flipH="1">
            <a:off x="1714500" y="4191000"/>
            <a:ext cx="723900" cy="838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-20297" y="2362200"/>
            <a:ext cx="16002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First row is TCDS / EVM</a:t>
            </a:r>
            <a:endParaRPr lang="en-US" sz="1400" dirty="0"/>
          </a:p>
        </p:txBody>
      </p:sp>
      <p:cxnSp>
        <p:nvCxnSpPr>
          <p:cNvPr id="8" name="Straight Connector 7"/>
          <p:cNvCxnSpPr/>
          <p:nvPr/>
        </p:nvCxnSpPr>
        <p:spPr bwMode="auto">
          <a:xfrm flipH="1">
            <a:off x="1219202" y="2634896"/>
            <a:ext cx="240752" cy="3210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590800" y="1371600"/>
            <a:ext cx="16002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ate (kHz)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2971800" y="1676400"/>
            <a:ext cx="30480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048000" y="5486400"/>
            <a:ext cx="1600200" cy="73866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# fragments built by RU/EVM since start of run</a:t>
            </a:r>
            <a:endParaRPr lang="en-US" sz="1400" dirty="0"/>
          </a:p>
        </p:txBody>
      </p:sp>
      <p:cxnSp>
        <p:nvCxnSpPr>
          <p:cNvPr id="14" name="Straight Connector 13"/>
          <p:cNvCxnSpPr>
            <a:endCxn id="13" idx="0"/>
          </p:cNvCxnSpPr>
          <p:nvPr/>
        </p:nvCxnSpPr>
        <p:spPr bwMode="auto">
          <a:xfrm flipH="1">
            <a:off x="3848100" y="4191000"/>
            <a:ext cx="1257300" cy="1295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724400" y="5105400"/>
            <a:ext cx="2057400" cy="64633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# incomplete fragments</a:t>
            </a:r>
            <a:br>
              <a:rPr lang="en-US" sz="1400" dirty="0" smtClean="0"/>
            </a:br>
            <a:r>
              <a:rPr lang="en-US" sz="1100" dirty="0" smtClean="0"/>
              <a:t>&gt;&gt; 1 indicates a problem on the RU</a:t>
            </a:r>
            <a:endParaRPr lang="en-US" sz="11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5105400" y="4114800"/>
            <a:ext cx="1066800" cy="1066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038600" y="1219200"/>
            <a:ext cx="2209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Throughput (MB/s)</a:t>
            </a:r>
            <a:endParaRPr lang="en-US" sz="14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 flipV="1">
            <a:off x="3581400" y="1524000"/>
            <a:ext cx="1219200" cy="838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67400" y="1371600"/>
            <a:ext cx="27432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Super-fragment size (</a:t>
            </a:r>
            <a:r>
              <a:rPr lang="en-US" sz="1400" dirty="0" err="1" smtClean="0"/>
              <a:t>kB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29" name="Straight Connector 28"/>
          <p:cNvCxnSpPr/>
          <p:nvPr/>
        </p:nvCxnSpPr>
        <p:spPr bwMode="auto">
          <a:xfrm flipV="1">
            <a:off x="4419600" y="1676400"/>
            <a:ext cx="1905000" cy="76200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781800" y="5257800"/>
            <a:ext cx="2133600" cy="47705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# events currently in RU</a:t>
            </a:r>
          </a:p>
          <a:p>
            <a:pPr algn="l"/>
            <a:r>
              <a:rPr lang="en-US" sz="1100" dirty="0" smtClean="0"/>
              <a:t>&gt;&gt;1 indicates problem in IB</a:t>
            </a:r>
            <a:endParaRPr lang="en-U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6888480" y="1752600"/>
            <a:ext cx="2255520" cy="47705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# requests by BU</a:t>
            </a:r>
            <a:br>
              <a:rPr lang="en-US" sz="1400" dirty="0" smtClean="0"/>
            </a:br>
            <a:r>
              <a:rPr lang="en-US" sz="1100" dirty="0" smtClean="0"/>
              <a:t>normal EVM &gt;&gt; 1 &amp;&amp; RUs &lt; 10</a:t>
            </a:r>
            <a:endParaRPr lang="en-US" sz="1100" dirty="0"/>
          </a:p>
        </p:txBody>
      </p:sp>
      <p:cxnSp>
        <p:nvCxnSpPr>
          <p:cNvPr id="46" name="Straight Connector 45"/>
          <p:cNvCxnSpPr/>
          <p:nvPr/>
        </p:nvCxnSpPr>
        <p:spPr bwMode="auto">
          <a:xfrm flipH="1">
            <a:off x="7391400" y="2209800"/>
            <a:ext cx="457200" cy="228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6934200" y="4114800"/>
            <a:ext cx="533400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0" y="3200400"/>
            <a:ext cx="16002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Each row is one </a:t>
            </a:r>
            <a:r>
              <a:rPr lang="en-US" sz="1400" dirty="0" err="1" smtClean="0"/>
              <a:t>FEDbuilder</a:t>
            </a:r>
            <a:endParaRPr lang="en-US" sz="1400" dirty="0"/>
          </a:p>
        </p:txBody>
      </p:sp>
      <p:cxnSp>
        <p:nvCxnSpPr>
          <p:cNvPr id="67" name="Straight Connector 66"/>
          <p:cNvCxnSpPr/>
          <p:nvPr/>
        </p:nvCxnSpPr>
        <p:spPr bwMode="auto">
          <a:xfrm flipH="1">
            <a:off x="1219200" y="3361054"/>
            <a:ext cx="304800" cy="29654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7543800" y="3048000"/>
            <a:ext cx="1981200" cy="73866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Shaded values </a:t>
            </a:r>
            <a:br>
              <a:rPr lang="en-US" sz="1400" dirty="0" smtClean="0"/>
            </a:br>
            <a:r>
              <a:rPr lang="en-US" sz="1400" dirty="0" smtClean="0"/>
              <a:t>mean </a:t>
            </a:r>
            <a:r>
              <a:rPr lang="en-US" sz="1400" dirty="0" err="1" smtClean="0"/>
              <a:t>FEDbuilder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smtClean="0"/>
              <a:t>is not in readout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410200" y="6265702"/>
            <a:ext cx="3733800" cy="57708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screenshot still from classic </a:t>
            </a:r>
            <a:r>
              <a:rPr lang="en-US" sz="1050" dirty="0" err="1" smtClean="0"/>
              <a:t>DAQView</a:t>
            </a:r>
            <a:r>
              <a:rPr lang="en-US" sz="1050" dirty="0" smtClean="0"/>
              <a:t>, appearance is slightly different in current DAQ2View</a:t>
            </a:r>
          </a:p>
          <a:p>
            <a:pPr algn="r"/>
            <a:r>
              <a:rPr lang="en-US" sz="1050" dirty="0" smtClean="0"/>
              <a:t>DAQ2View allows sorting columns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50646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  <p:bldP spid="15" grpId="0"/>
      <p:bldP spid="20" grpId="0"/>
      <p:bldP spid="28" grpId="0"/>
      <p:bldP spid="44" grpId="0"/>
      <p:bldP spid="45" grpId="0"/>
      <p:bldP spid="66" grpId="0"/>
      <p:bldP spid="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 bwMode="auto">
          <a:xfrm>
            <a:off x="2819400" y="4416623"/>
            <a:ext cx="0" cy="19841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762000" y="4267200"/>
            <a:ext cx="0" cy="2057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1143000" y="4572000"/>
            <a:ext cx="0" cy="1371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30414"/>
          <a:stretch/>
        </p:blipFill>
        <p:spPr>
          <a:xfrm>
            <a:off x="-35813" y="1752601"/>
            <a:ext cx="9144000" cy="2837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 smtClean="0"/>
              <a:t> – FFF/BU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1371600"/>
            <a:ext cx="1600200" cy="461665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BU host</a:t>
            </a:r>
          </a:p>
          <a:p>
            <a:pPr algn="l"/>
            <a:r>
              <a:rPr lang="en-US" sz="900" dirty="0"/>
              <a:t>(link to </a:t>
            </a:r>
            <a:r>
              <a:rPr lang="en-US" sz="900" dirty="0" err="1"/>
              <a:t>hyperdaq</a:t>
            </a:r>
            <a:r>
              <a:rPr lang="en-US" sz="900" dirty="0"/>
              <a:t> page</a:t>
            </a:r>
            <a:r>
              <a:rPr lang="en-US" sz="900" dirty="0" smtClean="0"/>
              <a:t>)</a:t>
            </a:r>
            <a:endParaRPr lang="en-US" sz="9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533400" y="1752600"/>
            <a:ext cx="304800" cy="53977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57200" y="6019800"/>
            <a:ext cx="22860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Rate per BU (kHz)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16983" y="5126645"/>
            <a:ext cx="1828800" cy="307777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Throughput (MB/s)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 bwMode="auto">
          <a:xfrm flipH="1" flipV="1">
            <a:off x="1676400" y="4648201"/>
            <a:ext cx="228600" cy="4571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752600" y="1371600"/>
            <a:ext cx="1828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Event size (</a:t>
            </a:r>
            <a:r>
              <a:rPr lang="en-US" sz="1400" dirty="0" err="1" smtClean="0"/>
              <a:t>kB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1828800" y="1676400"/>
            <a:ext cx="53340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Arrow Connector 18"/>
          <p:cNvCxnSpPr>
            <a:endCxn id="21" idx="0"/>
          </p:cNvCxnSpPr>
          <p:nvPr/>
        </p:nvCxnSpPr>
        <p:spPr bwMode="auto">
          <a:xfrm flipH="1">
            <a:off x="330350" y="1295400"/>
            <a:ext cx="507850" cy="457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04800" y="990600"/>
            <a:ext cx="4191000" cy="30777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Confused? Try the table help button!</a:t>
            </a:r>
            <a:endParaRPr lang="en-US" sz="1400" dirty="0"/>
          </a:p>
        </p:txBody>
      </p:sp>
      <p:sp>
        <p:nvSpPr>
          <p:cNvPr id="21" name="Oval 20"/>
          <p:cNvSpPr/>
          <p:nvPr/>
        </p:nvSpPr>
        <p:spPr bwMode="auto">
          <a:xfrm>
            <a:off x="-28714" y="1752600"/>
            <a:ext cx="718127" cy="228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29000" y="1371600"/>
            <a:ext cx="31242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Events</a:t>
            </a:r>
            <a:r>
              <a:rPr lang="en-US" sz="1400" dirty="0"/>
              <a:t> </a:t>
            </a:r>
            <a:r>
              <a:rPr lang="en-US" sz="1400" dirty="0" smtClean="0"/>
              <a:t>built since start of run</a:t>
            </a:r>
            <a:endParaRPr lang="en-US" sz="1400" dirty="0"/>
          </a:p>
        </p:txBody>
      </p:sp>
      <p:cxnSp>
        <p:nvCxnSpPr>
          <p:cNvPr id="37" name="Straight Connector 36"/>
          <p:cNvCxnSpPr/>
          <p:nvPr/>
        </p:nvCxnSpPr>
        <p:spPr bwMode="auto">
          <a:xfrm flipV="1">
            <a:off x="2667000" y="1676400"/>
            <a:ext cx="76200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41"/>
          <p:cNvSpPr txBox="1"/>
          <p:nvPr/>
        </p:nvSpPr>
        <p:spPr>
          <a:xfrm>
            <a:off x="1981200" y="6334780"/>
            <a:ext cx="22098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# events being </a:t>
            </a:r>
            <a:r>
              <a:rPr lang="en-US" sz="1400" dirty="0" smtClean="0"/>
              <a:t>built</a:t>
            </a:r>
          </a:p>
          <a:p>
            <a:r>
              <a:rPr lang="en-US" sz="1400" dirty="0" smtClean="0"/>
              <a:t>in this moment</a:t>
            </a:r>
            <a:endParaRPr lang="en-US" sz="1400" dirty="0"/>
          </a:p>
        </p:txBody>
      </p:sp>
      <p:cxnSp>
        <p:nvCxnSpPr>
          <p:cNvPr id="43" name="Straight Connector 42"/>
          <p:cNvCxnSpPr>
            <a:endCxn id="45" idx="2"/>
          </p:cNvCxnSpPr>
          <p:nvPr/>
        </p:nvCxnSpPr>
        <p:spPr bwMode="auto">
          <a:xfrm flipV="1">
            <a:off x="4876800" y="4572000"/>
            <a:ext cx="0" cy="838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Rectangle 44"/>
          <p:cNvSpPr/>
          <p:nvPr/>
        </p:nvSpPr>
        <p:spPr bwMode="auto">
          <a:xfrm>
            <a:off x="3048000" y="1905000"/>
            <a:ext cx="3657600" cy="2667000"/>
          </a:xfrm>
          <a:prstGeom prst="rect">
            <a:avLst/>
          </a:prstGeom>
          <a:noFill/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72000" y="5334000"/>
            <a:ext cx="25146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Resource information </a:t>
            </a:r>
            <a:br>
              <a:rPr lang="en-US" sz="1400" dirty="0" smtClean="0"/>
            </a:br>
            <a:r>
              <a:rPr lang="en-US" sz="1400" dirty="0" smtClean="0"/>
              <a:t>(see next page)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5943600" y="6400800"/>
            <a:ext cx="2209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# files written</a:t>
            </a:r>
            <a:endParaRPr lang="en-US" sz="1400" dirty="0"/>
          </a:p>
        </p:txBody>
      </p:sp>
      <p:cxnSp>
        <p:nvCxnSpPr>
          <p:cNvPr id="58" name="Straight Connector 57"/>
          <p:cNvCxnSpPr>
            <a:endCxn id="57" idx="0"/>
          </p:cNvCxnSpPr>
          <p:nvPr/>
        </p:nvCxnSpPr>
        <p:spPr bwMode="auto">
          <a:xfrm>
            <a:off x="7010400" y="4572000"/>
            <a:ext cx="38100" cy="1828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7054392" y="5735360"/>
            <a:ext cx="1422609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# LS for which </a:t>
            </a:r>
            <a:br>
              <a:rPr lang="en-US" sz="1400" dirty="0" smtClean="0"/>
            </a:br>
            <a:r>
              <a:rPr lang="en-US" sz="1400" dirty="0" smtClean="0"/>
              <a:t>there is a file</a:t>
            </a:r>
            <a:endParaRPr lang="en-US" sz="1400" dirty="0"/>
          </a:p>
        </p:txBody>
      </p:sp>
      <p:cxnSp>
        <p:nvCxnSpPr>
          <p:cNvPr id="61" name="Straight Connector 60"/>
          <p:cNvCxnSpPr/>
          <p:nvPr/>
        </p:nvCxnSpPr>
        <p:spPr bwMode="auto">
          <a:xfrm>
            <a:off x="7391400" y="4572000"/>
            <a:ext cx="0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6096000" y="533400"/>
            <a:ext cx="1828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Current LS number</a:t>
            </a:r>
            <a:endParaRPr lang="en-US" sz="1400" dirty="0"/>
          </a:p>
        </p:txBody>
      </p:sp>
      <p:cxnSp>
        <p:nvCxnSpPr>
          <p:cNvPr id="65" name="Straight Connector 64"/>
          <p:cNvCxnSpPr/>
          <p:nvPr/>
        </p:nvCxnSpPr>
        <p:spPr bwMode="auto">
          <a:xfrm flipV="1">
            <a:off x="7620000" y="838200"/>
            <a:ext cx="0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0" y="5105400"/>
            <a:ext cx="1600200" cy="523220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e</a:t>
            </a:r>
            <a:r>
              <a:rPr lang="en-US" sz="1400" dirty="0" smtClean="0"/>
              <a:t>ach </a:t>
            </a:r>
            <a:r>
              <a:rPr lang="en-US" sz="1400" dirty="0" smtClean="0"/>
              <a:t>line is one </a:t>
            </a:r>
            <a:r>
              <a:rPr lang="en-US" sz="1400" dirty="0" smtClean="0"/>
              <a:t>appliance</a:t>
            </a:r>
            <a:endParaRPr lang="en-US" sz="1400" dirty="0" smtClean="0"/>
          </a:p>
        </p:txBody>
      </p:sp>
      <p:cxnSp>
        <p:nvCxnSpPr>
          <p:cNvPr id="90" name="Straight Connector 89"/>
          <p:cNvCxnSpPr/>
          <p:nvPr/>
        </p:nvCxnSpPr>
        <p:spPr bwMode="auto">
          <a:xfrm flipV="1">
            <a:off x="381000" y="4495800"/>
            <a:ext cx="0" cy="6095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6934200" y="1066800"/>
            <a:ext cx="2209800" cy="523220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# LS queued on output disk on FUs</a:t>
            </a:r>
            <a:endParaRPr lang="en-US" sz="1400" dirty="0"/>
          </a:p>
        </p:txBody>
      </p:sp>
      <p:cxnSp>
        <p:nvCxnSpPr>
          <p:cNvPr id="48" name="Straight Connector 47"/>
          <p:cNvCxnSpPr/>
          <p:nvPr/>
        </p:nvCxnSpPr>
        <p:spPr bwMode="auto">
          <a:xfrm flipV="1">
            <a:off x="8382000" y="1524000"/>
            <a:ext cx="0" cy="381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7843484" y="4959152"/>
            <a:ext cx="1267034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# LS </a:t>
            </a:r>
            <a:r>
              <a:rPr lang="en-US" sz="1400" smtClean="0"/>
              <a:t>queued for FUs</a:t>
            </a:r>
            <a:endParaRPr lang="en-US" sz="1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8153400" y="4572000"/>
            <a:ext cx="0" cy="381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76200" y="6400800"/>
            <a:ext cx="22860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BU state</a:t>
            </a:r>
            <a:endParaRPr lang="en-US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7848600" y="6172200"/>
            <a:ext cx="1295400" cy="523220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output</a:t>
            </a:r>
          </a:p>
          <a:p>
            <a:pPr algn="r"/>
            <a:r>
              <a:rPr lang="en-US" sz="1400" dirty="0" smtClean="0"/>
              <a:t>bandwidth</a:t>
            </a:r>
            <a:endParaRPr lang="en-US" sz="1400" dirty="0"/>
          </a:p>
        </p:txBody>
      </p:sp>
      <p:cxnSp>
        <p:nvCxnSpPr>
          <p:cNvPr id="70" name="Straight Connector 69"/>
          <p:cNvCxnSpPr/>
          <p:nvPr/>
        </p:nvCxnSpPr>
        <p:spPr bwMode="auto">
          <a:xfrm flipV="1">
            <a:off x="8991600" y="4572000"/>
            <a:ext cx="0" cy="1600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2360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 animBg="1"/>
      <p:bldP spid="16" grpId="0"/>
      <p:bldP spid="20" grpId="0" animBg="1"/>
      <p:bldP spid="21" grpId="0" animBg="1"/>
      <p:bldP spid="35" grpId="0"/>
      <p:bldP spid="42" grpId="0"/>
      <p:bldP spid="45" grpId="0" animBg="1"/>
      <p:bldP spid="47" grpId="0"/>
      <p:bldP spid="57" grpId="0"/>
      <p:bldP spid="60" grpId="0"/>
      <p:bldP spid="64" grpId="0"/>
      <p:bldP spid="87" grpId="0" animBg="1"/>
      <p:bldP spid="44" grpId="0" animBg="1"/>
      <p:bldP spid="54" grpId="0"/>
      <p:bldP spid="50" grpId="0"/>
      <p:bldP spid="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 smtClean="0"/>
              <a:t> – BU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3733800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BUs have use a fixed number of requests (20 in the current configuration)</a:t>
            </a:r>
          </a:p>
          <a:p>
            <a:pPr lvl="1"/>
            <a:r>
              <a:rPr lang="en-US" sz="1400" dirty="0" smtClean="0"/>
              <a:t>Each request corresponds to multiple events (32 in the current configuration)</a:t>
            </a:r>
          </a:p>
          <a:p>
            <a:r>
              <a:rPr lang="en-US" sz="1600" dirty="0" smtClean="0"/>
              <a:t>The number of active requests may vary during a run</a:t>
            </a:r>
          </a:p>
          <a:p>
            <a:pPr lvl="1"/>
            <a:r>
              <a:rPr lang="en-US" sz="1400" dirty="0" smtClean="0"/>
              <a:t>Load balancing between independent appliances</a:t>
            </a:r>
          </a:p>
          <a:p>
            <a:pPr lvl="1"/>
            <a:r>
              <a:rPr lang="en-US" sz="1400" dirty="0" smtClean="0"/>
              <a:t>Backpressure mechanism if FFF/HLT cannot keep up</a:t>
            </a:r>
          </a:p>
          <a:p>
            <a:r>
              <a:rPr lang="en-US" sz="1600" dirty="0" smtClean="0"/>
              <a:t>A request is </a:t>
            </a:r>
            <a:r>
              <a:rPr lang="en-US" sz="1600" dirty="0"/>
              <a:t>sent to the EVM (</a:t>
            </a:r>
            <a:r>
              <a:rPr lang="en-US" sz="1600" dirty="0" smtClean="0"/>
              <a:t>#req. sent) when all events of the request have been handled</a:t>
            </a:r>
          </a:p>
          <a:p>
            <a:pPr lvl="1"/>
            <a:r>
              <a:rPr lang="en-US" sz="1200" dirty="0" smtClean="0"/>
              <a:t>If #</a:t>
            </a:r>
            <a:r>
              <a:rPr lang="en-US" sz="1200" dirty="0" err="1" smtClean="0"/>
              <a:t>req</a:t>
            </a:r>
            <a:r>
              <a:rPr lang="en-US" sz="1200" dirty="0" smtClean="0"/>
              <a:t> sent &gt; 0, the BU is able to accept new events</a:t>
            </a:r>
          </a:p>
          <a:p>
            <a:r>
              <a:rPr lang="en-US" sz="1600" dirty="0" smtClean="0"/>
              <a:t>When the BU got at least one fragment for the request, the request is ‘used’ (#req. used)</a:t>
            </a:r>
          </a:p>
          <a:p>
            <a:pPr lvl="1"/>
            <a:r>
              <a:rPr lang="en-US" sz="1200" dirty="0" smtClean="0"/>
              <a:t>The more request are used, the busier is the BU (either building events or waiting for data)</a:t>
            </a:r>
          </a:p>
          <a:p>
            <a:r>
              <a:rPr lang="en-US" sz="1600" dirty="0" smtClean="0"/>
              <a:t>Resources can be blocked (#req. blocked)</a:t>
            </a:r>
          </a:p>
          <a:p>
            <a:pPr lvl="1"/>
            <a:r>
              <a:rPr lang="en-US" sz="1400" dirty="0" smtClean="0"/>
              <a:t>RAM disk becomes full</a:t>
            </a:r>
          </a:p>
          <a:p>
            <a:pPr lvl="1"/>
            <a:r>
              <a:rPr lang="en-US" sz="1400" dirty="0" smtClean="0"/>
              <a:t>Not enough FU CPU cores are available to process data</a:t>
            </a:r>
          </a:p>
          <a:p>
            <a:pPr lvl="1"/>
            <a:r>
              <a:rPr lang="en-US" sz="1400" dirty="0" smtClean="0"/>
              <a:t>FU processing lags behind</a:t>
            </a:r>
          </a:p>
          <a:p>
            <a:r>
              <a:rPr lang="en-US" sz="1800" dirty="0" smtClean="0"/>
              <a:t>Requests have a priority depending on the load of the BU appliance</a:t>
            </a:r>
          </a:p>
          <a:p>
            <a:pPr lvl="1"/>
            <a:r>
              <a:rPr lang="en-US" sz="1400" dirty="0" smtClean="0"/>
              <a:t>BUs with lower priority number get events first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38648"/>
          <a:stretch/>
        </p:blipFill>
        <p:spPr>
          <a:xfrm>
            <a:off x="-6571" y="4953000"/>
            <a:ext cx="9144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30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/>
              <a:t> </a:t>
            </a:r>
            <a:r>
              <a:rPr lang="en-US" dirty="0" smtClean="0"/>
              <a:t>– Running, or not?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t="-1050" b="-1613"/>
          <a:stretch/>
        </p:blipFill>
        <p:spPr bwMode="auto">
          <a:xfrm>
            <a:off x="0" y="3886200"/>
            <a:ext cx="9144000" cy="130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295400"/>
            <a:ext cx="6848868" cy="1981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34200" y="1981200"/>
            <a:ext cx="22098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LVL0:</a:t>
            </a:r>
            <a:br>
              <a:rPr lang="en-US" sz="1400" dirty="0" smtClean="0"/>
            </a:br>
            <a:r>
              <a:rPr lang="en-US" sz="1400" dirty="0" smtClean="0"/>
              <a:t>DAQ is running</a:t>
            </a:r>
            <a:endParaRPr lang="en-US" sz="1400" dirty="0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768883" y="1828800"/>
            <a:ext cx="1393917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562600" y="3429000"/>
            <a:ext cx="2209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No, rate is 0 kHz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5638800" y="3733800"/>
            <a:ext cx="7620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362200" y="5410200"/>
            <a:ext cx="20574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None of the HF FEDs </a:t>
            </a:r>
            <a:br>
              <a:rPr lang="en-US" sz="1400" dirty="0" smtClean="0">
                <a:latin typeface="Arial" pitchFamily="-65" charset="0"/>
              </a:rPr>
            </a:br>
            <a:r>
              <a:rPr lang="en-US" sz="1400" dirty="0" smtClean="0">
                <a:latin typeface="Arial" pitchFamily="-65" charset="0"/>
              </a:rPr>
              <a:t>has sent </a:t>
            </a:r>
            <a:r>
              <a:rPr lang="en-US" sz="1400" dirty="0">
                <a:latin typeface="Arial" pitchFamily="-65" charset="0"/>
              </a:rPr>
              <a:t>any events</a:t>
            </a:r>
          </a:p>
        </p:txBody>
      </p:sp>
      <p:cxnSp>
        <p:nvCxnSpPr>
          <p:cNvPr id="21" name="Straight Connector 20"/>
          <p:cNvCxnSpPr>
            <a:stCxn id="20" idx="0"/>
          </p:cNvCxnSpPr>
          <p:nvPr/>
        </p:nvCxnSpPr>
        <p:spPr bwMode="auto">
          <a:xfrm flipV="1">
            <a:off x="3390900" y="4800600"/>
            <a:ext cx="647700" cy="609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257800" y="5410200"/>
            <a:ext cx="2209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-65" charset="0"/>
              </a:rPr>
              <a:t>No fragments in RU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77000" y="5791200"/>
            <a:ext cx="26670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Many events requested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6781800" y="4800600"/>
            <a:ext cx="91440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8153400" y="4876800"/>
            <a:ext cx="76200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33400" y="6096000"/>
            <a:ext cx="7696200" cy="30777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 data flow as HF has not sent any data 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Talk to HCAL expert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403421" y="6442502"/>
            <a:ext cx="3733800" cy="415498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screenshot still from classic </a:t>
            </a:r>
            <a:r>
              <a:rPr lang="en-US" sz="1050" dirty="0" err="1" smtClean="0"/>
              <a:t>DAQView</a:t>
            </a:r>
            <a:r>
              <a:rPr lang="en-US" sz="1050" dirty="0" smtClean="0"/>
              <a:t>, appearance is slightly different in current DAQ2View</a:t>
            </a:r>
          </a:p>
        </p:txBody>
      </p:sp>
    </p:spTree>
    <p:extLst>
      <p:ext uri="{BB962C8B-B14F-4D97-AF65-F5344CB8AC3E}">
        <p14:creationId xmlns:p14="http://schemas.microsoft.com/office/powerpoint/2010/main" val="335934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0" grpId="0"/>
      <p:bldP spid="24" grpId="0"/>
      <p:bldP spid="25" grpId="0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 smtClean="0"/>
              <a:t> – Who Blocks the Run?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12431109" cy="3378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408" y="990600"/>
            <a:ext cx="22098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ECAL is 100%</a:t>
            </a:r>
            <a:br>
              <a:rPr lang="en-US" sz="1400" dirty="0">
                <a:latin typeface="Arial" pitchFamily="-65" charset="0"/>
              </a:rPr>
            </a:br>
            <a:r>
              <a:rPr lang="en-US" sz="1400" dirty="0">
                <a:latin typeface="Arial" pitchFamily="-65" charset="0"/>
              </a:rPr>
              <a:t>in Warning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flipH="1" flipV="1">
            <a:off x="685800" y="1524000"/>
            <a:ext cx="152402" cy="1701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927173" y="1092200"/>
            <a:ext cx="2209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ate is 0 kHz</a:t>
            </a:r>
            <a:endParaRPr lang="en-US" sz="14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 flipH="1" flipV="1">
            <a:off x="8229601" y="1397000"/>
            <a:ext cx="45720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1905001" y="1168400"/>
            <a:ext cx="25908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FED 602 is in warning</a:t>
            </a:r>
            <a:br>
              <a:rPr lang="en-US" sz="1400" dirty="0">
                <a:latin typeface="Arial" pitchFamily="-65" charset="0"/>
              </a:rPr>
            </a:br>
            <a:r>
              <a:rPr lang="en-US" sz="1400" dirty="0">
                <a:latin typeface="Arial" pitchFamily="-65" charset="0"/>
              </a:rPr>
              <a:t>and last event is 9605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495801" y="1168400"/>
            <a:ext cx="251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There’s </a:t>
            </a:r>
            <a:r>
              <a:rPr lang="en-US" sz="1400" dirty="0" smtClean="0">
                <a:latin typeface="Arial" pitchFamily="-65" charset="0"/>
              </a:rPr>
              <a:t>backpressure</a:t>
            </a:r>
            <a:br>
              <a:rPr lang="en-US" sz="1400" dirty="0" smtClean="0">
                <a:latin typeface="Arial" pitchFamily="-65" charset="0"/>
              </a:rPr>
            </a:br>
            <a:r>
              <a:rPr lang="en-US" sz="1400" dirty="0" smtClean="0">
                <a:latin typeface="Arial" pitchFamily="-65" charset="0"/>
              </a:rPr>
              <a:t>from </a:t>
            </a:r>
            <a:r>
              <a:rPr lang="en-US" sz="1400" dirty="0">
                <a:latin typeface="Arial" pitchFamily="-65" charset="0"/>
              </a:rPr>
              <a:t>DAQ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 flipH="1" flipV="1">
            <a:off x="2819400" y="1676400"/>
            <a:ext cx="990601" cy="1549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4191001" y="1676400"/>
            <a:ext cx="914399" cy="1549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6248400" y="5486400"/>
            <a:ext cx="274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RU waits for data from FED </a:t>
            </a:r>
            <a:r>
              <a:rPr lang="en-US" sz="1400" dirty="0" smtClean="0">
                <a:latin typeface="Arial" pitchFamily="-65" charset="0"/>
              </a:rPr>
              <a:t>59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 flipV="1">
            <a:off x="7543800" y="4826000"/>
            <a:ext cx="762001" cy="736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Rectangle 36"/>
          <p:cNvSpPr/>
          <p:nvPr/>
        </p:nvSpPr>
        <p:spPr>
          <a:xfrm>
            <a:off x="1219201" y="5664200"/>
            <a:ext cx="3505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FED 59 has not sent any data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 flipV="1">
            <a:off x="3810001" y="4826000"/>
            <a:ext cx="22860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flipV="1">
            <a:off x="3810001" y="4826000"/>
            <a:ext cx="281940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33400" y="6096000"/>
            <a:ext cx="7696200" cy="30777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FED 59 is the culprit 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sym typeface="Wingdings"/>
              </a:rPr>
              <a:t> Talk to Tracker expert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403421" y="6442502"/>
            <a:ext cx="3733800" cy="415498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screenshot still from classic </a:t>
            </a:r>
            <a:r>
              <a:rPr lang="en-US" sz="1050" dirty="0" err="1" smtClean="0"/>
              <a:t>DAQView</a:t>
            </a:r>
            <a:r>
              <a:rPr lang="en-US" sz="1050" dirty="0" smtClean="0"/>
              <a:t>, appearance is slightly different in current DAQ2View</a:t>
            </a:r>
          </a:p>
        </p:txBody>
      </p:sp>
    </p:spTree>
    <p:extLst>
      <p:ext uri="{BB962C8B-B14F-4D97-AF65-F5344CB8AC3E}">
        <p14:creationId xmlns:p14="http://schemas.microsoft.com/office/powerpoint/2010/main" val="412493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2" grpId="0"/>
      <p:bldP spid="23" grpId="0"/>
      <p:bldP spid="33" grpId="0"/>
      <p:bldP spid="37" grpId="0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36369"/>
            <a:ext cx="9144000" cy="1181155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0200"/>
            <a:ext cx="9144000" cy="1548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 smtClean="0"/>
              <a:t> – DAQ backpressure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990600"/>
            <a:ext cx="12954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ECAL is 5</a:t>
            </a:r>
            <a:r>
              <a:rPr lang="en-US" sz="1400" dirty="0" smtClean="0">
                <a:latin typeface="Arial" pitchFamily="-65" charset="0"/>
              </a:rPr>
              <a:t>0</a:t>
            </a:r>
            <a:r>
              <a:rPr lang="en-US" sz="1400" dirty="0">
                <a:latin typeface="Arial" pitchFamily="-65" charset="0"/>
              </a:rPr>
              <a:t>%</a:t>
            </a:r>
            <a:br>
              <a:rPr lang="en-US" sz="1400" dirty="0">
                <a:latin typeface="Arial" pitchFamily="-65" charset="0"/>
              </a:rPr>
            </a:br>
            <a:r>
              <a:rPr lang="en-US" sz="1400" dirty="0">
                <a:latin typeface="Arial" pitchFamily="-65" charset="0"/>
              </a:rPr>
              <a:t>in Warning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762000" y="1600200"/>
            <a:ext cx="609600" cy="762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/>
        </p:nvSpPr>
        <p:spPr>
          <a:xfrm>
            <a:off x="2971800" y="9906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There’s </a:t>
            </a:r>
            <a:r>
              <a:rPr lang="en-US" sz="1400" dirty="0" smtClean="0">
                <a:latin typeface="Arial" pitchFamily="-65" charset="0"/>
              </a:rPr>
              <a:t>backpressure</a:t>
            </a:r>
            <a:br>
              <a:rPr lang="en-US" sz="1400" dirty="0" smtClean="0">
                <a:latin typeface="Arial" pitchFamily="-65" charset="0"/>
              </a:rPr>
            </a:br>
            <a:r>
              <a:rPr lang="en-US" sz="1400" dirty="0" smtClean="0">
                <a:latin typeface="Arial" pitchFamily="-65" charset="0"/>
              </a:rPr>
              <a:t>from </a:t>
            </a:r>
            <a:r>
              <a:rPr lang="en-US" sz="1400" dirty="0">
                <a:latin typeface="Arial" pitchFamily="-65" charset="0"/>
              </a:rPr>
              <a:t>DAQ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 flipH="1" flipV="1">
            <a:off x="3505200" y="1600200"/>
            <a:ext cx="381000" cy="762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391400" y="914400"/>
            <a:ext cx="17526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Very few events </a:t>
            </a:r>
            <a:br>
              <a:rPr lang="en-US" sz="1400" dirty="0">
                <a:latin typeface="Arial" pitchFamily="-65" charset="0"/>
              </a:rPr>
            </a:br>
            <a:r>
              <a:rPr lang="en-US" sz="1400" dirty="0" smtClean="0">
                <a:latin typeface="Arial" pitchFamily="-65" charset="0"/>
              </a:rPr>
              <a:t>requested by BUs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 flipH="1" flipV="1">
            <a:off x="8610600" y="1447800"/>
            <a:ext cx="3810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457986" y="3423792"/>
            <a:ext cx="20193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Some BUs </a:t>
            </a:r>
            <a:r>
              <a:rPr lang="en-US" sz="1400" smtClean="0">
                <a:latin typeface="Arial" pitchFamily="-65" charset="0"/>
              </a:rPr>
              <a:t>have Failed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49" name="Straight Connector 48"/>
          <p:cNvCxnSpPr>
            <a:endCxn id="48" idx="2"/>
          </p:cNvCxnSpPr>
          <p:nvPr/>
        </p:nvCxnSpPr>
        <p:spPr bwMode="auto">
          <a:xfrm flipV="1">
            <a:off x="762000" y="3731569"/>
            <a:ext cx="705636" cy="4292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2803689" y="3376254"/>
            <a:ext cx="17526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latin typeface="Arial" pitchFamily="-65" charset="0"/>
              </a:rPr>
              <a:t>R</a:t>
            </a:r>
            <a:r>
              <a:rPr lang="en-US" sz="1400" dirty="0" smtClean="0">
                <a:latin typeface="Arial" pitchFamily="-65" charset="0"/>
              </a:rPr>
              <a:t>esources blocked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53" name="Straight Connector 52"/>
          <p:cNvCxnSpPr>
            <a:endCxn id="52" idx="2"/>
          </p:cNvCxnSpPr>
          <p:nvPr/>
        </p:nvCxnSpPr>
        <p:spPr bwMode="auto">
          <a:xfrm flipH="1" flipV="1">
            <a:off x="3679989" y="3684031"/>
            <a:ext cx="610386" cy="59712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4781550" y="3347592"/>
            <a:ext cx="17526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Many FUs </a:t>
            </a:r>
            <a:r>
              <a:rPr lang="en-US" sz="1400" smtClean="0">
                <a:latin typeface="Arial" pitchFamily="-65" charset="0"/>
              </a:rPr>
              <a:t>are stale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56" name="Straight Connector 55"/>
          <p:cNvCxnSpPr>
            <a:endCxn id="55" idx="2"/>
          </p:cNvCxnSpPr>
          <p:nvPr/>
        </p:nvCxnSpPr>
        <p:spPr bwMode="auto">
          <a:xfrm flipV="1">
            <a:off x="5657850" y="3655369"/>
            <a:ext cx="0" cy="45211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6629400" y="3655369"/>
            <a:ext cx="23622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smtClean="0">
                <a:latin typeface="Arial" pitchFamily="-65" charset="0"/>
              </a:rPr>
              <a:t>Data queued on HLT output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64" name="Straight Connector 63"/>
          <p:cNvCxnSpPr>
            <a:stCxn id="58" idx="2"/>
          </p:cNvCxnSpPr>
          <p:nvPr/>
        </p:nvCxnSpPr>
        <p:spPr bwMode="auto">
          <a:xfrm>
            <a:off x="7810500" y="3963146"/>
            <a:ext cx="1075932" cy="7590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428134" y="5648980"/>
            <a:ext cx="7696200" cy="52322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FFF output bandwidth is too high 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/>
              <a:t> HLT is accepting too many events</a:t>
            </a:r>
            <a:br>
              <a:rPr lang="en-US" sz="1400" dirty="0" smtClean="0"/>
            </a:br>
            <a:r>
              <a:rPr lang="en-US" sz="1400" dirty="0" smtClean="0"/>
              <a:t> </a:t>
            </a:r>
            <a:r>
              <a:rPr lang="en-US" sz="14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/>
              <a:t> </a:t>
            </a:r>
            <a:r>
              <a:rPr lang="en-US" sz="1400" dirty="0" smtClean="0"/>
              <a:t>Check with trigger shifter for high L1 rates or call HLT DOC</a:t>
            </a:r>
            <a:endParaRPr lang="en-US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5562600" y="1219200"/>
            <a:ext cx="17526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The rate is 10 kHz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88" name="Straight Connector 87"/>
          <p:cNvCxnSpPr/>
          <p:nvPr/>
        </p:nvCxnSpPr>
        <p:spPr bwMode="auto">
          <a:xfrm flipH="1" flipV="1">
            <a:off x="6629400" y="1524000"/>
            <a:ext cx="1371600" cy="381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29400" y="5341203"/>
            <a:ext cx="1875934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Data queued for HLT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25" name="Straight Connector 24"/>
          <p:cNvCxnSpPr>
            <a:stCxn id="24" idx="0"/>
          </p:cNvCxnSpPr>
          <p:nvPr/>
        </p:nvCxnSpPr>
        <p:spPr bwMode="auto">
          <a:xfrm flipV="1">
            <a:off x="7567367" y="4822722"/>
            <a:ext cx="916757" cy="51848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76200" y="6248400"/>
            <a:ext cx="64770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charset="0"/>
              <a:buChar char="•"/>
            </a:pPr>
            <a:r>
              <a:rPr lang="en-US" sz="1400" dirty="0" smtClean="0">
                <a:latin typeface="Arial" pitchFamily="-65" charset="0"/>
              </a:rPr>
              <a:t>DAQ FM goes into ‘Running Degraded’ when BUs fail</a:t>
            </a:r>
          </a:p>
          <a:p>
            <a:pPr marL="285750" indent="-285750" algn="l">
              <a:buFont typeface="Arial" charset="0"/>
              <a:buChar char="•"/>
            </a:pPr>
            <a:r>
              <a:rPr lang="en-US" sz="1400" dirty="0" smtClean="0">
                <a:latin typeface="Arial" pitchFamily="-65" charset="0"/>
              </a:rPr>
              <a:t>After massive failures on the FFF/HLT, DAQ </a:t>
            </a:r>
            <a:r>
              <a:rPr lang="en-US" sz="1400" dirty="0" err="1" smtClean="0">
                <a:latin typeface="Arial" pitchFamily="-65" charset="0"/>
              </a:rPr>
              <a:t>oncall</a:t>
            </a:r>
            <a:r>
              <a:rPr lang="en-US" sz="1400" dirty="0" smtClean="0">
                <a:latin typeface="Arial" pitchFamily="-65" charset="0"/>
              </a:rPr>
              <a:t> has to be called</a:t>
            </a:r>
            <a:endParaRPr lang="en-US" sz="1400" dirty="0">
              <a:latin typeface="Arial" pitchFamily="-65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5999" y="6324600"/>
            <a:ext cx="3041221" cy="57708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screenshot still from classic </a:t>
            </a:r>
            <a:r>
              <a:rPr lang="en-US" sz="1050" dirty="0" err="1" smtClean="0"/>
              <a:t>DAQView</a:t>
            </a:r>
            <a:r>
              <a:rPr lang="en-US" sz="1050" dirty="0" smtClean="0"/>
              <a:t>, appearance is slightly different in current DAQ2View</a:t>
            </a:r>
          </a:p>
        </p:txBody>
      </p:sp>
    </p:spTree>
    <p:extLst>
      <p:ext uri="{BB962C8B-B14F-4D97-AF65-F5344CB8AC3E}">
        <p14:creationId xmlns:p14="http://schemas.microsoft.com/office/powerpoint/2010/main" val="298262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30" grpId="0"/>
      <p:bldP spid="48" grpId="0"/>
      <p:bldP spid="52" grpId="0"/>
      <p:bldP spid="55" grpId="0"/>
      <p:bldP spid="58" grpId="0"/>
      <p:bldP spid="70" grpId="0" animBg="1"/>
      <p:bldP spid="87" grpId="0"/>
      <p:bldP spid="24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Automatic detection of problems in the event builder</a:t>
            </a:r>
          </a:p>
          <a:p>
            <a:pPr lvl="1"/>
            <a:r>
              <a:rPr lang="en-US" sz="1800" dirty="0" smtClean="0"/>
              <a:t>and instructions to fix the problem</a:t>
            </a:r>
          </a:p>
          <a:p>
            <a:r>
              <a:rPr lang="en-US" sz="2000" dirty="0" smtClean="0"/>
              <a:t>Web application</a:t>
            </a:r>
          </a:p>
          <a:p>
            <a:r>
              <a:rPr lang="en-US" sz="2000" dirty="0" smtClean="0"/>
              <a:t>Two main components:</a:t>
            </a:r>
          </a:p>
          <a:p>
            <a:pPr lvl="1"/>
            <a:r>
              <a:rPr lang="en-US" sz="1800" dirty="0" smtClean="0"/>
              <a:t>Dashboard</a:t>
            </a:r>
          </a:p>
          <a:p>
            <a:pPr lvl="2"/>
            <a:r>
              <a:rPr lang="en-US" sz="1600" dirty="0" smtClean="0"/>
              <a:t>current status/problem and instructions how to fix it</a:t>
            </a:r>
          </a:p>
          <a:p>
            <a:pPr lvl="2"/>
            <a:r>
              <a:rPr lang="en-US" sz="1600" dirty="0" smtClean="0"/>
              <a:t>recent problems</a:t>
            </a:r>
          </a:p>
          <a:p>
            <a:pPr lvl="2"/>
            <a:r>
              <a:rPr lang="en-US" sz="1600" dirty="0" smtClean="0"/>
              <a:t>recent sound messages and state changes</a:t>
            </a:r>
          </a:p>
          <a:p>
            <a:pPr lvl="1"/>
            <a:r>
              <a:rPr lang="en-US" sz="1800" dirty="0" smtClean="0"/>
              <a:t>Browser</a:t>
            </a:r>
          </a:p>
          <a:p>
            <a:pPr lvl="2"/>
            <a:r>
              <a:rPr lang="en-US" sz="1600" dirty="0" smtClean="0"/>
              <a:t>timeline of error conditions and other information</a:t>
            </a:r>
          </a:p>
          <a:p>
            <a:pPr lvl="2"/>
            <a:r>
              <a:rPr lang="en-US" sz="1600" dirty="0" smtClean="0"/>
              <a:t>mainly for DAQ DOC 	</a:t>
            </a:r>
          </a:p>
          <a:p>
            <a:r>
              <a:rPr lang="en-US" sz="2000" dirty="0" smtClean="0"/>
              <a:t>Replaces the Run I DAQ Doctor</a:t>
            </a:r>
          </a:p>
          <a:p>
            <a:r>
              <a:rPr lang="en-US" sz="2000" dirty="0" smtClean="0"/>
              <a:t>Core logic: classic ‘flow chart’ (see backup slides)</a:t>
            </a:r>
          </a:p>
          <a:p>
            <a:pPr lvl="1"/>
            <a:r>
              <a:rPr lang="en-US" sz="1800" dirty="0">
                <a:hlinkClick r:id="rId2"/>
              </a:rPr>
              <a:t>https://twiki.cern.ch/twiki/pub/CMS/ShiftNews/DAQStuck5.</a:t>
            </a:r>
            <a:r>
              <a:rPr lang="en-US" sz="1800" dirty="0" smtClean="0">
                <a:hlinkClick r:id="rId2"/>
              </a:rPr>
              <a:t>pdf</a:t>
            </a:r>
            <a:endParaRPr lang="en-US" sz="1800" dirty="0" smtClean="0"/>
          </a:p>
          <a:p>
            <a:pPr lvl="1"/>
            <a:r>
              <a:rPr lang="en-US" sz="1800" dirty="0" smtClean="0"/>
              <a:t>however not maintained anymore, </a:t>
            </a:r>
            <a:r>
              <a:rPr lang="en-US" sz="1800" dirty="0" smtClean="0"/>
              <a:t>conditions and solutions </a:t>
            </a:r>
            <a:r>
              <a:rPr lang="en-US" sz="1800" dirty="0" smtClean="0"/>
              <a:t>were and will be added to the </a:t>
            </a:r>
            <a:r>
              <a:rPr lang="en-US" sz="1800" dirty="0" err="1" smtClean="0"/>
              <a:t>DAQExpert</a:t>
            </a:r>
            <a:endParaRPr lang="en-US" sz="1800" dirty="0" smtClean="0"/>
          </a:p>
          <a:p>
            <a:r>
              <a:rPr lang="en-US" sz="2000" dirty="0" err="1" smtClean="0"/>
              <a:t>DAQExpert</a:t>
            </a:r>
            <a:r>
              <a:rPr lang="en-US" sz="2000" dirty="0" smtClean="0"/>
              <a:t> has been used throughout 2017, your </a:t>
            </a:r>
            <a:r>
              <a:rPr lang="en-US" sz="2000" dirty="0" smtClean="0"/>
              <a:t>feedback is </a:t>
            </a:r>
            <a:r>
              <a:rPr lang="en-US" sz="2000" dirty="0" smtClean="0"/>
              <a:t>welcome </a:t>
            </a:r>
            <a:r>
              <a:rPr lang="en-US" sz="2000" dirty="0" smtClean="0"/>
              <a:t>! </a:t>
            </a:r>
          </a:p>
          <a:p>
            <a:pPr lvl="1"/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743200"/>
            <a:ext cx="4876800" cy="11430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1676400"/>
            <a:ext cx="2590800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the first place to look at when</a:t>
            </a:r>
            <a:br>
              <a:rPr lang="en-US" sz="1400" dirty="0" smtClean="0"/>
            </a:br>
            <a:r>
              <a:rPr lang="en-US" sz="1400" dirty="0" smtClean="0"/>
              <a:t>triggers stop unexpectedly !</a:t>
            </a:r>
            <a:endParaRPr lang="en-US" sz="1400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5105400" y="2209800"/>
            <a:ext cx="1066800" cy="533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5951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introduction/documentation at: </a:t>
            </a:r>
            <a:r>
              <a:rPr lang="en-US" sz="2400" dirty="0">
                <a:hlinkClick r:id="rId2"/>
              </a:rPr>
              <a:t>http://daq-expert.cern.ch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774689"/>
            <a:ext cx="6668931" cy="508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6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8655513" cy="510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 dashboard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0" y="533400"/>
            <a:ext cx="33481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err="1">
                <a:hlinkClick r:id="rId3"/>
              </a:rPr>
              <a:t>daq-expert.cms</a:t>
            </a:r>
            <a:r>
              <a:rPr lang="en-US" sz="1400" dirty="0">
                <a:hlinkClick r:id="rId3"/>
              </a:rPr>
              <a:t>/nm/</a:t>
            </a:r>
            <a:r>
              <a:rPr lang="en-US" sz="1400" dirty="0" err="1">
                <a:hlinkClick r:id="rId3"/>
              </a:rPr>
              <a:t>dashboard.jsp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1981200"/>
            <a:ext cx="259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overall status</a:t>
            </a:r>
            <a:br>
              <a:rPr lang="en-US" sz="1400" dirty="0" smtClean="0"/>
            </a:br>
            <a:r>
              <a:rPr lang="en-US" sz="1400" dirty="0" smtClean="0"/>
              <a:t>(nothing to worry about at the moment)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0" y="5410200"/>
            <a:ext cx="20574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recent problems</a:t>
            </a:r>
            <a:br>
              <a:rPr lang="en-US" sz="1400" dirty="0" smtClean="0"/>
            </a:br>
            <a:r>
              <a:rPr lang="en-US" sz="1400" dirty="0" smtClean="0"/>
              <a:t>and proposed solutions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467600" y="4038600"/>
            <a:ext cx="137160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 recent events</a:t>
            </a:r>
            <a:br>
              <a:rPr lang="en-US" sz="1400" dirty="0" smtClean="0"/>
            </a:br>
            <a:r>
              <a:rPr lang="en-US" sz="1400" dirty="0" smtClean="0"/>
              <a:t>(includes state changes and sound messages)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443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RCMS/LVL0 interface</a:t>
            </a:r>
          </a:p>
          <a:p>
            <a:pPr lvl="1"/>
            <a:r>
              <a:rPr lang="en-US" dirty="0"/>
              <a:t>Has been </a:t>
            </a:r>
            <a:r>
              <a:rPr lang="en-US" dirty="0" smtClean="0"/>
              <a:t>covered </a:t>
            </a:r>
            <a:r>
              <a:rPr lang="en-US" dirty="0"/>
              <a:t>by Hannes</a:t>
            </a:r>
          </a:p>
          <a:p>
            <a:r>
              <a:rPr lang="en-US" dirty="0" err="1"/>
              <a:t>aDAQMon</a:t>
            </a:r>
            <a:endParaRPr lang="en-US" dirty="0"/>
          </a:p>
          <a:p>
            <a:pPr lvl="1"/>
            <a:r>
              <a:rPr lang="en-US" dirty="0"/>
              <a:t>Overview screen to see at a glance the CMS running configuration and rates.</a:t>
            </a:r>
          </a:p>
          <a:p>
            <a:r>
              <a:rPr lang="en-US" dirty="0" err="1"/>
              <a:t>DAQView</a:t>
            </a:r>
            <a:endParaRPr lang="en-US" dirty="0"/>
          </a:p>
          <a:p>
            <a:pPr lvl="1"/>
            <a:r>
              <a:rPr lang="en-US" dirty="0"/>
              <a:t>Most comprehensive monitoring tool for issues with data flow. Here you can monitor the data from FEDs to BUs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DAQ Expert application</a:t>
            </a:r>
          </a:p>
          <a:p>
            <a:pPr lvl="1"/>
            <a:r>
              <a:rPr lang="en-US" dirty="0" smtClean="0"/>
              <a:t>automatic detection of error conditions and displaying of instructions how to get the run going again</a:t>
            </a:r>
          </a:p>
          <a:p>
            <a:pPr lvl="1"/>
            <a:r>
              <a:rPr lang="en-US" dirty="0" smtClean="0"/>
              <a:t>replacement of the DAQ doctor </a:t>
            </a:r>
            <a:endParaRPr lang="en-US" dirty="0"/>
          </a:p>
          <a:p>
            <a:r>
              <a:rPr lang="en-US" dirty="0"/>
              <a:t>Elastic Search / Filter Farm monitoring (HLT, File Merging &amp; Transfers)</a:t>
            </a:r>
          </a:p>
          <a:p>
            <a:pPr lvl="1"/>
            <a:r>
              <a:rPr lang="en-US" dirty="0"/>
              <a:t>Shows state of HLT processing. Important monitor of file-based filter farm (FFF). </a:t>
            </a:r>
          </a:p>
          <a:p>
            <a:r>
              <a:rPr lang="en-US" dirty="0"/>
              <a:t>CPM controller</a:t>
            </a:r>
          </a:p>
          <a:p>
            <a:pPr lvl="1"/>
            <a:r>
              <a:rPr lang="en-US" dirty="0"/>
              <a:t>Central Partition Manager for the TCDS system. Good place to see rates, state of detector inputs, etc.</a:t>
            </a:r>
          </a:p>
          <a:p>
            <a:r>
              <a:rPr lang="en-US" dirty="0" err="1"/>
              <a:t>HotSpot</a:t>
            </a:r>
            <a:endParaRPr lang="en-US" dirty="0"/>
          </a:p>
          <a:p>
            <a:pPr lvl="1"/>
            <a:r>
              <a:rPr lang="en-US" dirty="0"/>
              <a:t>Central display for sentinel messages for errors from all processes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Handsaw</a:t>
            </a:r>
          </a:p>
          <a:p>
            <a:pPr lvl="1"/>
            <a:r>
              <a:rPr lang="en-US" dirty="0"/>
              <a:t>Scrolling display of error </a:t>
            </a:r>
            <a:r>
              <a:rPr lang="en-US" dirty="0" smtClean="0"/>
              <a:t>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0983"/>
          <a:stretch/>
        </p:blipFill>
        <p:spPr>
          <a:xfrm>
            <a:off x="685800" y="914400"/>
            <a:ext cx="7496875" cy="5717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 dashboard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1752600"/>
            <a:ext cx="26670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overall status: there is a problem now which you need to solve !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1981200"/>
            <a:ext cx="1219200" cy="3048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15" y="12954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problem is currently active</a:t>
            </a:r>
            <a:endParaRPr lang="en-US" sz="1400" dirty="0"/>
          </a:p>
        </p:txBody>
      </p:sp>
      <p:cxnSp>
        <p:nvCxnSpPr>
          <p:cNvPr id="14" name="Straight Connector 13"/>
          <p:cNvCxnSpPr>
            <a:stCxn id="11" idx="2"/>
            <a:endCxn id="10" idx="0"/>
          </p:cNvCxnSpPr>
          <p:nvPr/>
        </p:nvCxnSpPr>
        <p:spPr bwMode="auto">
          <a:xfrm>
            <a:off x="1320915" y="1603177"/>
            <a:ext cx="431685" cy="3780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953000" y="3581400"/>
            <a:ext cx="1295400" cy="7386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follow these steps to fix the problem</a:t>
            </a:r>
            <a:endParaRPr lang="en-US" sz="14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990600" y="2590800"/>
            <a:ext cx="228600" cy="76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0" y="2667000"/>
            <a:ext cx="990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symptoms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2212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5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 </a:t>
            </a:r>
            <a:r>
              <a:rPr lang="en-US" dirty="0" smtClean="0"/>
              <a:t>dashboard demo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34619" y="6452009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10200"/>
          </a:xfrm>
        </p:spPr>
        <p:txBody>
          <a:bodyPr/>
          <a:lstStyle/>
          <a:p>
            <a:r>
              <a:rPr lang="en-US" sz="2000" dirty="0" smtClean="0"/>
              <a:t>Example walkthrough: </a:t>
            </a:r>
            <a:r>
              <a:rPr lang="en-US" sz="1800" dirty="0">
                <a:hlinkClick r:id="rId2"/>
              </a:rPr>
              <a:t>http://daq-expert.cern.ch/dashboard-</a:t>
            </a:r>
            <a:r>
              <a:rPr lang="en-US" sz="1800" dirty="0" smtClean="0">
                <a:hlinkClick r:id="rId2"/>
              </a:rPr>
              <a:t>demo.html</a:t>
            </a:r>
            <a:endParaRPr lang="en-US" sz="18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shows:</a:t>
            </a:r>
          </a:p>
          <a:p>
            <a:pPr lvl="1"/>
            <a:r>
              <a:rPr lang="en-US" sz="1400" dirty="0" smtClean="0"/>
              <a:t>normal (‘happy’) state</a:t>
            </a:r>
            <a:endParaRPr lang="en-US" sz="1400" dirty="0"/>
          </a:p>
          <a:p>
            <a:pPr lvl="1"/>
            <a:r>
              <a:rPr lang="en-US" sz="1400" dirty="0" smtClean="0"/>
              <a:t>an event </a:t>
            </a:r>
            <a:r>
              <a:rPr lang="en-US" sz="1400" dirty="0"/>
              <a:t>that generates </a:t>
            </a:r>
            <a:r>
              <a:rPr lang="en-US" sz="1400" dirty="0" smtClean="0"/>
              <a:t>a sound </a:t>
            </a:r>
            <a:r>
              <a:rPr lang="en-US" sz="1400" dirty="0"/>
              <a:t>in </a:t>
            </a:r>
            <a:r>
              <a:rPr lang="en-US" sz="1400" dirty="0" smtClean="0"/>
              <a:t>the control room</a:t>
            </a:r>
            <a:endParaRPr lang="en-US" sz="1400" dirty="0"/>
          </a:p>
          <a:p>
            <a:pPr lvl="1"/>
            <a:r>
              <a:rPr lang="en-US" sz="1400" dirty="0" smtClean="0"/>
              <a:t>an event </a:t>
            </a:r>
            <a:r>
              <a:rPr lang="en-US" sz="1400" dirty="0"/>
              <a:t>that generates spoken </a:t>
            </a:r>
            <a:r>
              <a:rPr lang="en-US" sz="1400" dirty="0" smtClean="0"/>
              <a:t>text in the control room</a:t>
            </a:r>
            <a:endParaRPr lang="en-US" sz="1400" dirty="0"/>
          </a:p>
          <a:p>
            <a:pPr lvl="1"/>
            <a:r>
              <a:rPr lang="en-US" sz="1400" dirty="0" smtClean="0"/>
              <a:t>a problem </a:t>
            </a:r>
            <a:r>
              <a:rPr lang="en-US" sz="1400" dirty="0"/>
              <a:t>without known solution (i.e. </a:t>
            </a:r>
            <a:r>
              <a:rPr lang="en-US" sz="1400" dirty="0" smtClean="0"/>
              <a:t>no </a:t>
            </a:r>
            <a:r>
              <a:rPr lang="en-US" sz="1400" dirty="0"/>
              <a:t>recovery suggestions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/>
              <a:t>a new problem which </a:t>
            </a:r>
            <a:r>
              <a:rPr lang="en-US" sz="1400" dirty="0" smtClean="0"/>
              <a:t>is </a:t>
            </a:r>
            <a:r>
              <a:rPr lang="en-US" sz="1400" dirty="0"/>
              <a:t>considered more </a:t>
            </a:r>
            <a:r>
              <a:rPr lang="en-US" sz="1400" dirty="0" smtClean="0"/>
              <a:t>important than </a:t>
            </a:r>
            <a:r>
              <a:rPr lang="en-US" sz="1400" dirty="0"/>
              <a:t>the currently active </a:t>
            </a:r>
            <a:r>
              <a:rPr lang="en-US" sz="1400" dirty="0" smtClean="0"/>
              <a:t>problem (problems overlapping in time)</a:t>
            </a:r>
          </a:p>
          <a:p>
            <a:pPr lvl="1"/>
            <a:endParaRPr lang="en-US" sz="1400" dirty="0" smtClean="0"/>
          </a:p>
          <a:p>
            <a:r>
              <a:rPr lang="en-US" sz="1800" dirty="0" smtClean="0"/>
              <a:t>have a look at this in your browser after the tutorial !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02602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43000"/>
            <a:ext cx="8534400" cy="54815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 browser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3657600"/>
            <a:ext cx="304800" cy="3048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533400" y="3962400"/>
            <a:ext cx="3048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85800" y="4419600"/>
            <a:ext cx="272964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FC = flow chart case</a:t>
            </a:r>
          </a:p>
          <a:p>
            <a:pPr algn="l"/>
            <a:r>
              <a:rPr lang="en-US" sz="1400" dirty="0" smtClean="0"/>
              <a:t>1 event </a:t>
            </a:r>
            <a:r>
              <a:rPr lang="en-US" sz="1400" dirty="0" smtClean="0"/>
              <a:t>in the time range shown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124200" y="1066800"/>
            <a:ext cx="298860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time axis</a:t>
            </a:r>
          </a:p>
          <a:p>
            <a:pPr algn="l"/>
            <a:r>
              <a:rPr lang="en-US" sz="1400" dirty="0" smtClean="0"/>
              <a:t>(scroll to zoom in/out, pan to move)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2895600" y="1524000"/>
            <a:ext cx="304800" cy="228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6096000" y="1447800"/>
            <a:ext cx="60960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172200" y="5334000"/>
            <a:ext cx="12954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total events collected in run</a:t>
            </a:r>
            <a:endParaRPr lang="en-US" sz="14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6096000" y="5105400"/>
            <a:ext cx="152400" cy="228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7974067" y="2362200"/>
            <a:ext cx="1143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LHC and CMS DAQ</a:t>
            </a:r>
          </a:p>
          <a:p>
            <a:pPr algn="l"/>
            <a:r>
              <a:rPr lang="en-US" sz="1400" dirty="0" smtClean="0"/>
              <a:t>state changes etc.</a:t>
            </a:r>
            <a:br>
              <a:rPr lang="en-US" sz="1400" dirty="0" smtClean="0"/>
            </a:b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8001000" y="3733800"/>
            <a:ext cx="1143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downtime /   problems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191000" y="5257800"/>
            <a:ext cx="1143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readout rate</a:t>
            </a:r>
            <a:endParaRPr lang="en-US" sz="1400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H="1">
            <a:off x="4038600" y="5486400"/>
            <a:ext cx="228600" cy="533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>
            <a:stCxn id="18" idx="2"/>
            <a:endCxn id="19" idx="0"/>
          </p:cNvCxnSpPr>
          <p:nvPr/>
        </p:nvCxnSpPr>
        <p:spPr bwMode="auto">
          <a:xfrm>
            <a:off x="7810500" y="917377"/>
            <a:ext cx="647700" cy="3018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477000" y="609600"/>
            <a:ext cx="2667000" cy="30777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Confused? Try the help button!</a:t>
            </a:r>
            <a:endParaRPr lang="en-US" sz="1400" dirty="0"/>
          </a:p>
        </p:txBody>
      </p:sp>
      <p:sp>
        <p:nvSpPr>
          <p:cNvPr id="19" name="Oval 18"/>
          <p:cNvSpPr/>
          <p:nvPr/>
        </p:nvSpPr>
        <p:spPr bwMode="auto">
          <a:xfrm>
            <a:off x="8153400" y="1219200"/>
            <a:ext cx="609600" cy="304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13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4" grpId="0" animBg="1"/>
      <p:bldP spid="20" grpId="0" animBg="1"/>
      <p:bldP spid="23" grpId="0" animBg="1"/>
      <p:bldP spid="24" grpId="0" animBg="1"/>
      <p:bldP spid="25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8534400" cy="54885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 browser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3581400"/>
            <a:ext cx="914400" cy="2286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124200" y="3810000"/>
            <a:ext cx="228600" cy="381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352800" y="4191000"/>
            <a:ext cx="23199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click on it for further details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2396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Expert browser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66800"/>
            <a:ext cx="8001000" cy="549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6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86800" cy="682896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546105" y="4800600"/>
                </a:moveTo>
                <a:cubicBezTo>
                  <a:pt x="412836" y="4800600"/>
                  <a:pt x="304800" y="4908636"/>
                  <a:pt x="304800" y="5041905"/>
                </a:cubicBezTo>
                <a:lnTo>
                  <a:pt x="304800" y="6007095"/>
                </a:lnTo>
                <a:cubicBezTo>
                  <a:pt x="304800" y="6140364"/>
                  <a:pt x="412836" y="6248400"/>
                  <a:pt x="546105" y="6248400"/>
                </a:cubicBezTo>
                <a:lnTo>
                  <a:pt x="7378695" y="6248400"/>
                </a:lnTo>
                <a:cubicBezTo>
                  <a:pt x="7511964" y="6248400"/>
                  <a:pt x="7620000" y="6140364"/>
                  <a:pt x="7620000" y="6007095"/>
                </a:cubicBezTo>
                <a:lnTo>
                  <a:pt x="7620000" y="5041905"/>
                </a:lnTo>
                <a:cubicBezTo>
                  <a:pt x="7620000" y="4908636"/>
                  <a:pt x="7511964" y="4800600"/>
                  <a:pt x="7378695" y="4800600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048000" y="6172200"/>
            <a:ext cx="1676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dirty="0" smtClean="0"/>
              <a:t>F3 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36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900" dirty="0" smtClean="0">
                <a:solidFill>
                  <a:srgbClr val="363929"/>
                </a:solidFill>
              </a:rPr>
              <a:t>File-based Filter Farm (FFF/F3)</a:t>
            </a:r>
            <a:endParaRPr sz="3900" dirty="0">
              <a:solidFill>
                <a:srgbClr val="363929"/>
              </a:solidFill>
            </a:endParaRP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xfrm>
            <a:off x="381000" y="2949067"/>
            <a:ext cx="8382000" cy="37853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endParaRPr lang="en-US" sz="1600" dirty="0"/>
          </a:p>
          <a:p>
            <a:r>
              <a:rPr lang="en-US" sz="1600" dirty="0"/>
              <a:t>Filter Units (FUs) run the CMSSW processes selecting events for permanent storage</a:t>
            </a:r>
          </a:p>
          <a:p>
            <a:pPr lvl="1"/>
            <a:r>
              <a:rPr lang="en-US" sz="1400" dirty="0"/>
              <a:t>Each FU runs multiple, multi-threaded CMSSW instances</a:t>
            </a:r>
          </a:p>
          <a:p>
            <a:pPr lvl="1"/>
            <a:r>
              <a:rPr lang="en-US" sz="1400" dirty="0"/>
              <a:t>Accepted events are written to the local disk</a:t>
            </a:r>
          </a:p>
          <a:p>
            <a:r>
              <a:rPr lang="en-US" sz="1600" dirty="0" smtClean="0"/>
              <a:t>The Storage and Transfer System </a:t>
            </a:r>
            <a:r>
              <a:rPr lang="en-US" sz="1600" dirty="0"/>
              <a:t>a</a:t>
            </a:r>
            <a:r>
              <a:rPr sz="1600" dirty="0" smtClean="0"/>
              <a:t>ggregate</a:t>
            </a:r>
            <a:r>
              <a:rPr lang="en-US" sz="1600" dirty="0" smtClean="0"/>
              <a:t>s</a:t>
            </a:r>
            <a:r>
              <a:rPr sz="1600" dirty="0" smtClean="0"/>
              <a:t> </a:t>
            </a:r>
            <a:r>
              <a:rPr sz="1600" dirty="0"/>
              <a:t>files (event data, DQM histograms &amp; </a:t>
            </a:r>
            <a:r>
              <a:rPr sz="1600" dirty="0" smtClean="0"/>
              <a:t>metadata) </a:t>
            </a:r>
          </a:p>
          <a:p>
            <a:pPr lvl="1"/>
            <a:r>
              <a:rPr sz="1400" dirty="0"/>
              <a:t>Micro-merger on each FU aggregates the data from all processes on the FU</a:t>
            </a:r>
          </a:p>
          <a:p>
            <a:pPr lvl="1"/>
            <a:r>
              <a:rPr sz="1400" dirty="0"/>
              <a:t>Mini-merger on the BU aggregates the data from all FUs</a:t>
            </a:r>
          </a:p>
          <a:p>
            <a:pPr lvl="1"/>
            <a:r>
              <a:rPr sz="1400" dirty="0" smtClean="0"/>
              <a:t>M</a:t>
            </a:r>
            <a:r>
              <a:rPr lang="en-US" sz="1400" dirty="0" smtClean="0"/>
              <a:t>acro</a:t>
            </a:r>
            <a:r>
              <a:rPr sz="1400" dirty="0" smtClean="0"/>
              <a:t>-</a:t>
            </a:r>
            <a:r>
              <a:rPr sz="1400" dirty="0"/>
              <a:t>merger(s) aggregate the data from all BUs</a:t>
            </a:r>
          </a:p>
          <a:p>
            <a:pPr lvl="1"/>
            <a:r>
              <a:rPr sz="1400" dirty="0"/>
              <a:t>Data are aggregated per </a:t>
            </a:r>
            <a:r>
              <a:rPr lang="en-US" sz="1400" dirty="0"/>
              <a:t>stream and </a:t>
            </a:r>
            <a:r>
              <a:rPr sz="1400" dirty="0"/>
              <a:t>luminosity section</a:t>
            </a:r>
            <a:endParaRPr lang="en-US" sz="1400" dirty="0"/>
          </a:p>
          <a:p>
            <a:pPr lvl="1"/>
            <a:r>
              <a:rPr lang="en-US" sz="1400" dirty="0"/>
              <a:t>DQM data might suffer delays when merging is lagging behind</a:t>
            </a:r>
          </a:p>
          <a:p>
            <a:r>
              <a:rPr lang="en-US" sz="1600" dirty="0"/>
              <a:t>Error stream contains events which crashed the CMSSW process</a:t>
            </a:r>
          </a:p>
          <a:p>
            <a:pPr lvl="1"/>
            <a:r>
              <a:rPr lang="en-US" sz="1400" dirty="0" err="1" smtClean="0"/>
              <a:t>Backtrace</a:t>
            </a:r>
            <a:r>
              <a:rPr lang="en-US" sz="1400" dirty="0" smtClean="0"/>
              <a:t> is available from F3 mon (see next slide)</a:t>
            </a:r>
          </a:p>
          <a:p>
            <a:pPr lvl="1"/>
            <a:r>
              <a:rPr lang="en-US" sz="1400" dirty="0" smtClean="0"/>
              <a:t>CMSSW </a:t>
            </a:r>
            <a:r>
              <a:rPr lang="en-US" sz="1400" dirty="0"/>
              <a:t>processes are restarted after a </a:t>
            </a:r>
            <a:r>
              <a:rPr lang="en-US" sz="1400" dirty="0" smtClean="0"/>
              <a:t>crash a </a:t>
            </a:r>
            <a:r>
              <a:rPr lang="en-US" sz="1400" dirty="0"/>
              <a:t>few </a:t>
            </a:r>
            <a:r>
              <a:rPr lang="en-US" sz="1400" dirty="0" smtClean="0"/>
              <a:t>times, after that they are “quarantined”</a:t>
            </a:r>
            <a:endParaRPr lang="en-US" sz="1400" dirty="0"/>
          </a:p>
          <a:p>
            <a:pPr lvl="2"/>
            <a:r>
              <a:rPr lang="en-US" sz="1000" dirty="0" smtClean="0"/>
              <a:t>DAQ </a:t>
            </a:r>
            <a:r>
              <a:rPr lang="en-US" sz="1000" dirty="0" err="1" smtClean="0"/>
              <a:t>oncall</a:t>
            </a:r>
            <a:r>
              <a:rPr lang="en-US" sz="1000" dirty="0" smtClean="0"/>
              <a:t> needs to clean up the FFF when this happens</a:t>
            </a:r>
          </a:p>
          <a:p>
            <a:pPr lvl="1"/>
            <a:r>
              <a:rPr lang="en-US" sz="1400" dirty="0" smtClean="0"/>
              <a:t>If there is a low rate of crashes, the HLT DOC should be notified</a:t>
            </a:r>
            <a:endParaRPr sz="1400" dirty="0"/>
          </a:p>
        </p:txBody>
      </p:sp>
      <p:pic>
        <p:nvPicPr>
          <p:cNvPr id="72" name="40 GbE switchBU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00200" y="990600"/>
            <a:ext cx="5701309" cy="192967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741108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034" y="1280225"/>
            <a:ext cx="7360933" cy="554710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5004" y="1323976"/>
            <a:ext cx="173355" cy="133350"/>
          </a:xfrm>
          <a:prstGeom prst="rect">
            <a:avLst/>
          </a:prstGeom>
        </p:spPr>
      </p:pic>
      <p:pic>
        <p:nvPicPr>
          <p:cNvPr id="28" name="Picture 2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213475" y="3152775"/>
            <a:ext cx="533401" cy="1587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56" y="4766193"/>
            <a:ext cx="4720344" cy="1841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>
              <a:tabLst>
                <a:tab pos="7977188" algn="r"/>
              </a:tabLst>
            </a:pPr>
            <a:r>
              <a:rPr lang="en-US" dirty="0"/>
              <a:t>F3 </a:t>
            </a:r>
            <a:r>
              <a:rPr lang="en-US" dirty="0" smtClean="0"/>
              <a:t>Mon	</a:t>
            </a:r>
            <a:r>
              <a:rPr lang="en-US" sz="2000" dirty="0" smtClean="0">
                <a:solidFill>
                  <a:srgbClr val="1155CC"/>
                </a:solidFill>
                <a:cs typeface="Arial" charset="0"/>
                <a:hlinkClick r:id="rId7"/>
              </a:rPr>
              <a:t>http</a:t>
            </a:r>
            <a:r>
              <a:rPr lang="en-US" sz="2000" dirty="0">
                <a:solidFill>
                  <a:srgbClr val="1155CC"/>
                </a:solidFill>
                <a:cs typeface="Arial" charset="0"/>
                <a:hlinkClick r:id="rId7"/>
              </a:rPr>
              <a:t>://</a:t>
            </a:r>
            <a:r>
              <a:rPr lang="en-US" sz="2000" dirty="0" smtClean="0">
                <a:solidFill>
                  <a:srgbClr val="1155CC"/>
                </a:solidFill>
                <a:cs typeface="Arial" charset="0"/>
                <a:hlinkClick r:id="rId7"/>
              </a:rPr>
              <a:t>es-cdaq.cms/f3mon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6551711"/>
            <a:ext cx="6311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/>
              <a:t>Animated introduction available at </a:t>
            </a:r>
            <a:r>
              <a:rPr lang="en-US" sz="1400" dirty="0">
                <a:hlinkClick r:id="rId8"/>
              </a:rPr>
              <a:t>http://cmsdaqfff/prod/doc/presentation</a:t>
            </a:r>
            <a:r>
              <a:rPr lang="en-US" sz="1400" dirty="0" smtClean="0">
                <a:hlinkClick r:id="rId8"/>
              </a:rPr>
              <a:t>/</a:t>
            </a:r>
            <a:endParaRPr lang="en-US" sz="1400" dirty="0"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09" y="194270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5278" y="3502223"/>
            <a:ext cx="1600200" cy="307777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List of recent runs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16" name="Straight Connector 15"/>
          <p:cNvCxnSpPr>
            <a:endCxn id="15" idx="2"/>
          </p:cNvCxnSpPr>
          <p:nvPr/>
        </p:nvCxnSpPr>
        <p:spPr bwMode="auto">
          <a:xfrm flipH="1" flipV="1">
            <a:off x="965378" y="3810000"/>
            <a:ext cx="634822" cy="2843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241478" y="4674905"/>
            <a:ext cx="1524000" cy="307777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Access old runs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21" name="Straight Connector 20"/>
          <p:cNvCxnSpPr>
            <a:endCxn id="20" idx="3"/>
          </p:cNvCxnSpPr>
          <p:nvPr/>
        </p:nvCxnSpPr>
        <p:spPr bwMode="auto">
          <a:xfrm flipH="1">
            <a:off x="1765478" y="4242648"/>
            <a:ext cx="1130122" cy="58614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21392" y="1442401"/>
            <a:ext cx="9906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Active run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27" name="Straight Connector 26"/>
          <p:cNvCxnSpPr>
            <a:endCxn id="26" idx="2"/>
          </p:cNvCxnSpPr>
          <p:nvPr/>
        </p:nvCxnSpPr>
        <p:spPr bwMode="auto">
          <a:xfrm flipH="1" flipV="1">
            <a:off x="616692" y="1750178"/>
            <a:ext cx="654466" cy="1746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810988" y="877606"/>
            <a:ext cx="1507066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smtClean="0">
                <a:latin typeface="Arial" pitchFamily="-65" charset="0"/>
              </a:rPr>
              <a:t>Errors from HLT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32" name="Straight Connector 31"/>
          <p:cNvCxnSpPr>
            <a:endCxn id="31" idx="2"/>
          </p:cNvCxnSpPr>
          <p:nvPr/>
        </p:nvCxnSpPr>
        <p:spPr bwMode="auto">
          <a:xfrm flipH="1" flipV="1">
            <a:off x="1564521" y="1185383"/>
            <a:ext cx="530084" cy="14766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343400" y="5029200"/>
            <a:ext cx="2209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Time chart of HLT activity</a:t>
            </a:r>
            <a:endParaRPr lang="en-US" sz="1400" dirty="0">
              <a:latin typeface="Arial" pitchFamily="-65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62700" y="910480"/>
            <a:ext cx="2667000" cy="3385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Confused? Try the guide!</a:t>
            </a:r>
            <a:endParaRPr lang="en-US" sz="1600" dirty="0"/>
          </a:p>
        </p:txBody>
      </p:sp>
      <p:sp>
        <p:nvSpPr>
          <p:cNvPr id="40" name="Oval 39"/>
          <p:cNvSpPr/>
          <p:nvPr/>
        </p:nvSpPr>
        <p:spPr bwMode="auto">
          <a:xfrm>
            <a:off x="8087755" y="1289652"/>
            <a:ext cx="609600" cy="228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62800" y="2057400"/>
            <a:ext cx="1828800" cy="307777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Stream rates </a:t>
            </a:r>
            <a:r>
              <a:rPr lang="en-US" sz="1400" dirty="0" err="1" smtClean="0">
                <a:latin typeface="Arial" pitchFamily="-65" charset="0"/>
              </a:rPr>
              <a:t>vs</a:t>
            </a:r>
            <a:r>
              <a:rPr lang="en-US" sz="1400" dirty="0" smtClean="0">
                <a:latin typeface="Arial" pitchFamily="-65" charset="0"/>
              </a:rPr>
              <a:t> LS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 flipV="1">
            <a:off x="6781800" y="2362200"/>
            <a:ext cx="914400" cy="228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7632284" y="4099411"/>
            <a:ext cx="1676400" cy="492443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Stream names</a:t>
            </a:r>
            <a:br>
              <a:rPr lang="en-US" sz="1400" dirty="0" smtClean="0">
                <a:latin typeface="Arial" pitchFamily="-65" charset="0"/>
              </a:rPr>
            </a:br>
            <a:r>
              <a:rPr lang="en-US" sz="1100" dirty="0" smtClean="0">
                <a:latin typeface="Arial" pitchFamily="-65" charset="0"/>
              </a:rPr>
              <a:t>(click to hide them)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48" name="Straight Connector 47"/>
          <p:cNvCxnSpPr>
            <a:endCxn id="47" idx="1"/>
          </p:cNvCxnSpPr>
          <p:nvPr/>
        </p:nvCxnSpPr>
        <p:spPr bwMode="auto">
          <a:xfrm>
            <a:off x="6705600" y="4242648"/>
            <a:ext cx="926684" cy="10298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3238500" y="2264033"/>
            <a:ext cx="1943100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Completeness </a:t>
            </a:r>
            <a:r>
              <a:rPr lang="en-US" sz="1400" smtClean="0">
                <a:latin typeface="Arial" pitchFamily="-65" charset="0"/>
              </a:rPr>
              <a:t>of data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54" name="Straight Connector 53"/>
          <p:cNvCxnSpPr>
            <a:stCxn id="53" idx="2"/>
          </p:cNvCxnSpPr>
          <p:nvPr/>
        </p:nvCxnSpPr>
        <p:spPr bwMode="auto">
          <a:xfrm flipH="1">
            <a:off x="4191000" y="2571810"/>
            <a:ext cx="19050" cy="65165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4703604" y="3280398"/>
            <a:ext cx="1219200" cy="307777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smtClean="0">
                <a:latin typeface="Arial" pitchFamily="-65" charset="0"/>
              </a:rPr>
              <a:t>Error events!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46" name="Straight Connector 45"/>
          <p:cNvCxnSpPr>
            <a:stCxn id="45" idx="3"/>
            <a:endCxn id="28" idx="1"/>
          </p:cNvCxnSpPr>
          <p:nvPr/>
        </p:nvCxnSpPr>
        <p:spPr bwMode="auto">
          <a:xfrm flipV="1">
            <a:off x="5922804" y="3232150"/>
            <a:ext cx="290671" cy="20213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3132578" y="914400"/>
            <a:ext cx="24384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Both boxes must be green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50" name="Straight Connector 49"/>
          <p:cNvCxnSpPr>
            <a:endCxn id="49" idx="2"/>
          </p:cNvCxnSpPr>
          <p:nvPr/>
        </p:nvCxnSpPr>
        <p:spPr bwMode="auto">
          <a:xfrm flipH="1" flipV="1">
            <a:off x="4351778" y="1222177"/>
            <a:ext cx="64416" cy="14766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813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20" grpId="0" animBg="1"/>
      <p:bldP spid="26" grpId="0"/>
      <p:bldP spid="31" grpId="0"/>
      <p:bldP spid="35" grpId="0"/>
      <p:bldP spid="39" grpId="0" animBg="1"/>
      <p:bldP spid="40" grpId="0" animBg="1"/>
      <p:bldP spid="43" grpId="0" animBg="1"/>
      <p:bldP spid="47" grpId="0" animBg="1"/>
      <p:bldP spid="53" grpId="0" animBg="1"/>
      <p:bldP spid="45" grpId="0" animBg="1"/>
      <p:bldP spid="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F3 Mon – Bad Situation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31849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4449" t="274" r="50023" b="95605"/>
          <a:stretch/>
        </p:blipFill>
        <p:spPr>
          <a:xfrm>
            <a:off x="3284692" y="1387785"/>
            <a:ext cx="1524001" cy="2886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4572774"/>
            <a:ext cx="1943100" cy="523220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Merging incomplete</a:t>
            </a:r>
            <a:br>
              <a:rPr lang="en-US" sz="1400" dirty="0" smtClean="0">
                <a:latin typeface="Arial" pitchFamily="-65" charset="0"/>
              </a:rPr>
            </a:br>
            <a:r>
              <a:rPr lang="en-US" sz="1400" dirty="0" smtClean="0">
                <a:latin typeface="Arial" pitchFamily="-65" charset="0"/>
              </a:rPr>
              <a:t>(color is not green)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10" name="Straight Connector 9"/>
          <p:cNvCxnSpPr>
            <a:stCxn id="9" idx="0"/>
          </p:cNvCxnSpPr>
          <p:nvPr/>
        </p:nvCxnSpPr>
        <p:spPr bwMode="auto">
          <a:xfrm flipH="1" flipV="1">
            <a:off x="3505200" y="4038602"/>
            <a:ext cx="133350" cy="53417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789392" y="2046717"/>
            <a:ext cx="990600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Huge rate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14" name="Straight Connector 13"/>
          <p:cNvCxnSpPr>
            <a:endCxn id="13" idx="2"/>
          </p:cNvCxnSpPr>
          <p:nvPr/>
        </p:nvCxnSpPr>
        <p:spPr bwMode="auto">
          <a:xfrm flipV="1">
            <a:off x="2971800" y="2354494"/>
            <a:ext cx="312892" cy="16010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>
            <a:stCxn id="17" idx="1"/>
            <a:endCxn id="13" idx="2"/>
          </p:cNvCxnSpPr>
          <p:nvPr/>
        </p:nvCxnSpPr>
        <p:spPr bwMode="auto">
          <a:xfrm flipH="1" flipV="1">
            <a:off x="3284692" y="2354494"/>
            <a:ext cx="1439708" cy="128846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62000" y="988682"/>
            <a:ext cx="1143000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Many alerts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23" name="Straight Connector 22"/>
          <p:cNvCxnSpPr>
            <a:endCxn id="22" idx="2"/>
          </p:cNvCxnSpPr>
          <p:nvPr/>
        </p:nvCxnSpPr>
        <p:spPr bwMode="auto">
          <a:xfrm flipV="1">
            <a:off x="1219200" y="1296459"/>
            <a:ext cx="114300" cy="2275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748" y="4305687"/>
            <a:ext cx="3695700" cy="2418294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 bwMode="auto">
          <a:xfrm flipH="1" flipV="1">
            <a:off x="6299144" y="1863047"/>
            <a:ext cx="2082856" cy="24426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3621692" y="5149290"/>
            <a:ext cx="1397056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smtClean="0">
                <a:latin typeface="Arial" pitchFamily="-65" charset="0"/>
              </a:rPr>
              <a:t>&gt;5GB/s output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30" name="Straight Connector 29"/>
          <p:cNvCxnSpPr>
            <a:endCxn id="29" idx="2"/>
          </p:cNvCxnSpPr>
          <p:nvPr/>
        </p:nvCxnSpPr>
        <p:spPr bwMode="auto">
          <a:xfrm flipH="1" flipV="1">
            <a:off x="4320220" y="5457067"/>
            <a:ext cx="2232980" cy="4865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298478" y="5514834"/>
            <a:ext cx="3213044" cy="95410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tabLst>
                <a:tab pos="301625" algn="l"/>
              </a:tabLst>
            </a:pPr>
            <a:r>
              <a:rPr lang="en-US" sz="1400" dirty="0" smtClean="0"/>
              <a:t>FFF output bandwidth is too high</a:t>
            </a:r>
            <a:br>
              <a:rPr lang="en-US" sz="1400" dirty="0" smtClean="0"/>
            </a:br>
            <a:r>
              <a:rPr lang="en-US" sz="1400" dirty="0" smtClean="0"/>
              <a:t> 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>
                <a:sym typeface="Wingdings"/>
              </a:rPr>
              <a:t>	</a:t>
            </a:r>
            <a:r>
              <a:rPr lang="en-US" sz="1400" dirty="0" smtClean="0"/>
              <a:t>HLT is accepting too many events</a:t>
            </a:r>
            <a:br>
              <a:rPr lang="en-US" sz="1400" dirty="0" smtClean="0"/>
            </a:br>
            <a:r>
              <a:rPr lang="en-US" sz="1400" dirty="0" smtClean="0"/>
              <a:t> </a:t>
            </a:r>
            <a:r>
              <a:rPr lang="en-US" sz="1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>
                <a:sym typeface="Wingdings"/>
              </a:rPr>
              <a:t>	</a:t>
            </a:r>
            <a:r>
              <a:rPr lang="en-US" sz="1400" dirty="0" smtClean="0"/>
              <a:t>Check with trigger shifter for high</a:t>
            </a:r>
            <a:br>
              <a:rPr lang="en-US" sz="1400" dirty="0" smtClean="0"/>
            </a:br>
            <a:r>
              <a:rPr lang="en-US" sz="1400" dirty="0" smtClean="0"/>
              <a:t>	L1 rates or call HLT DOC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724400" y="3581400"/>
            <a:ext cx="381000" cy="12311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tabLst>
                <a:tab pos="301625" algn="l"/>
              </a:tabLst>
            </a:pPr>
            <a:endParaRPr lang="en-US" sz="200" dirty="0"/>
          </a:p>
        </p:txBody>
      </p:sp>
    </p:spTree>
    <p:extLst>
      <p:ext uri="{BB962C8B-B14F-4D97-AF65-F5344CB8AC3E}">
        <p14:creationId xmlns:p14="http://schemas.microsoft.com/office/powerpoint/2010/main" val="155515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22" grpId="0" animBg="1"/>
      <p:bldP spid="29" grpId="0" animBg="1"/>
      <p:bldP spid="35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F3 Mon – Alerts Panel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9144000" cy="45360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988682"/>
            <a:ext cx="2743200" cy="307777"/>
          </a:xfrm>
          <a:prstGeom prst="rect">
            <a:avLst/>
          </a:prstGeom>
          <a:solidFill>
            <a:schemeClr val="bg1">
              <a:alpha val="80000"/>
            </a:schemeClr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Arial" pitchFamily="-65" charset="0"/>
              </a:rPr>
              <a:t>Click here to open alerts panel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1219200" y="1253253"/>
            <a:ext cx="114300" cy="2275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8902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9313"/>
            <a:ext cx="9144000" cy="5219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aDAQmon</a:t>
            </a:r>
            <a:r>
              <a:rPr lang="en-US" dirty="0" smtClean="0"/>
              <a:t> – DAQ Status Display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20018547">
            <a:off x="5062593" y="2716946"/>
            <a:ext cx="2137932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HLT Output Streams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6219" y="1219200"/>
            <a:ext cx="5087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r"/>
            <a:r>
              <a:rPr lang="en-US" sz="1400" dirty="0">
                <a:cs typeface="Arial" charset="0"/>
                <a:hlinkClick r:id="rId3"/>
              </a:rPr>
              <a:t>http://cmsonline.cern.ch/</a:t>
            </a:r>
            <a:r>
              <a:rPr lang="en-US" sz="1400" dirty="0" err="1">
                <a:cs typeface="Arial" charset="0"/>
                <a:hlinkClick r:id="rId3"/>
              </a:rPr>
              <a:t>daqStatusSCX</a:t>
            </a:r>
            <a:r>
              <a:rPr lang="en-US" sz="1400" dirty="0">
                <a:cs typeface="Arial" charset="0"/>
                <a:hlinkClick r:id="rId3"/>
              </a:rPr>
              <a:t>/</a:t>
            </a:r>
            <a:r>
              <a:rPr lang="en-US" sz="1400" dirty="0" err="1">
                <a:cs typeface="Arial" charset="0"/>
                <a:hlinkClick r:id="rId3"/>
              </a:rPr>
              <a:t>DAQstatusGre.html</a:t>
            </a:r>
            <a:endParaRPr lang="en-US" sz="1400" dirty="0"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018547">
            <a:off x="3689169" y="5104783"/>
            <a:ext cx="2173045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Data taking history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018547">
            <a:off x="357630" y="3079404"/>
            <a:ext cx="1763993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DAQ flow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018547">
            <a:off x="3460568" y="3482866"/>
            <a:ext cx="2173045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DAQ sub-system configuration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200" y="1295400"/>
            <a:ext cx="38100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Status bar gives a quick overview of the DAQ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2264967" y="1550988"/>
            <a:ext cx="173433" cy="27781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 rot="20018547">
            <a:off x="7414155" y="3079403"/>
            <a:ext cx="1473409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3"/>
                </a:solidFill>
              </a:rPr>
              <a:t>HLT </a:t>
            </a:r>
            <a:r>
              <a:rPr lang="en-US" sz="1400" dirty="0">
                <a:solidFill>
                  <a:schemeClr val="accent3"/>
                </a:solidFill>
              </a:rPr>
              <a:t>activity</a:t>
            </a:r>
          </a:p>
        </p:txBody>
      </p:sp>
    </p:spTree>
    <p:extLst>
      <p:ext uri="{BB962C8B-B14F-4D97-AF65-F5344CB8AC3E}">
        <p14:creationId xmlns:p14="http://schemas.microsoft.com/office/powerpoint/2010/main" val="391096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20" grpId="0"/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en-US" dirty="0" smtClean="0"/>
              <a:t>Storage Manager </a:t>
            </a:r>
            <a:r>
              <a:rPr lang="en-US" dirty="0"/>
              <a:t>Page </a:t>
            </a:r>
            <a:r>
              <a:rPr lang="en-US" dirty="0" smtClean="0"/>
              <a:t>1 </a:t>
            </a:r>
            <a:br>
              <a:rPr lang="en-US" dirty="0" smtClean="0"/>
            </a:br>
            <a:r>
              <a:rPr lang="en-US" sz="1400" dirty="0" smtClean="0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https</a:t>
            </a:r>
            <a:r>
              <a:rPr lang="en-US" sz="1400" dirty="0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://</a:t>
            </a:r>
            <a:r>
              <a:rPr lang="en-US" sz="1400" dirty="0" err="1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cmsonline.cern.ch</a:t>
            </a:r>
            <a:r>
              <a:rPr lang="en-US" sz="1400" dirty="0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/</a:t>
            </a:r>
            <a:r>
              <a:rPr lang="en-US" sz="1400" dirty="0" err="1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webcenter</a:t>
            </a:r>
            <a:r>
              <a:rPr lang="en-US" sz="1400" dirty="0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/portal/</a:t>
            </a:r>
            <a:r>
              <a:rPr lang="en-US" sz="1400" dirty="0" err="1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cmsonline</a:t>
            </a:r>
            <a:r>
              <a:rPr lang="en-US" sz="1400" dirty="0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/</a:t>
            </a:r>
            <a:r>
              <a:rPr lang="en-US" sz="1400" dirty="0" err="1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pages_common</a:t>
            </a:r>
            <a:r>
              <a:rPr lang="en-US" sz="1400" dirty="0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/</a:t>
            </a:r>
            <a:r>
              <a:rPr lang="en-US" sz="1400" dirty="0" err="1">
                <a:solidFill>
                  <a:srgbClr val="1155CC"/>
                </a:solidFill>
                <a:latin typeface="Calibri" pitchFamily="-65" charset="0"/>
                <a:cs typeface="Arial" charset="0"/>
                <a:hlinkClick r:id="rId2"/>
              </a:rPr>
              <a:t>storagemanager</a:t>
            </a:r>
            <a:endParaRPr lang="en-US" sz="1400" dirty="0">
              <a:solidFill>
                <a:srgbClr val="1155CC"/>
              </a:solidFill>
              <a:latin typeface="Calibri" pitchFamily="-65" charset="0"/>
              <a:cs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18288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Gives an overview of the data transfer to tier 0 for recent runs</a:t>
            </a:r>
          </a:p>
          <a:p>
            <a:pPr lvl="1"/>
            <a:r>
              <a:rPr lang="en-US" sz="1400" dirty="0" smtClean="0"/>
              <a:t>Number of files, sizes and event rates per stream</a:t>
            </a:r>
          </a:p>
          <a:p>
            <a:pPr lvl="1"/>
            <a:r>
              <a:rPr lang="en-US" sz="1400" dirty="0" smtClean="0"/>
              <a:t>Totals per run</a:t>
            </a:r>
          </a:p>
          <a:p>
            <a:r>
              <a:rPr lang="en-US" sz="1600" dirty="0" smtClean="0"/>
              <a:t>Check that files are injected, transferred and checked</a:t>
            </a:r>
          </a:p>
          <a:p>
            <a:pPr lvl="1"/>
            <a:r>
              <a:rPr lang="en-US" sz="1400" dirty="0" smtClean="0"/>
              <a:t>Suspicious values are color coded</a:t>
            </a:r>
          </a:p>
          <a:p>
            <a:pPr lvl="1"/>
            <a:r>
              <a:rPr lang="en-US" sz="1400" dirty="0" smtClean="0"/>
              <a:t>in </a:t>
            </a:r>
            <a:r>
              <a:rPr lang="en-US" sz="1400" dirty="0" smtClean="0"/>
              <a:t>case of problems: m</a:t>
            </a:r>
            <a:r>
              <a:rPr lang="en-US" sz="1400" dirty="0" smtClean="0"/>
              <a:t>ake </a:t>
            </a:r>
            <a:r>
              <a:rPr lang="en-US" sz="1400" dirty="0"/>
              <a:t>an </a:t>
            </a:r>
            <a:r>
              <a:rPr lang="en-US" sz="1400" dirty="0" err="1"/>
              <a:t>elog</a:t>
            </a:r>
            <a:r>
              <a:rPr lang="en-US" sz="1400" dirty="0"/>
              <a:t> entry and send an email to </a:t>
            </a:r>
            <a:r>
              <a:rPr lang="en-US" sz="1400" dirty="0" smtClean="0">
                <a:hlinkClick r:id="rId3"/>
              </a:rPr>
              <a:t>cms-storagemanager-alerting@</a:t>
            </a:r>
            <a:r>
              <a:rPr lang="en-US" sz="1400" dirty="0" smtClean="0">
                <a:hlinkClick r:id="rId3"/>
              </a:rPr>
              <a:t>cern.ch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49877"/>
          <a:stretch/>
        </p:blipFill>
        <p:spPr>
          <a:xfrm>
            <a:off x="152400" y="3124200"/>
            <a:ext cx="8838067" cy="343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6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86800" cy="682896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698497 h 6858000"/>
              <a:gd name="connsiteX4" fmla="*/ 368303 w 9144000"/>
              <a:gd name="connsiteY4" fmla="*/ 838200 h 6858000"/>
              <a:gd name="connsiteX5" fmla="*/ 1101422 w 9144000"/>
              <a:gd name="connsiteY5" fmla="*/ 1283278 h 6858000"/>
              <a:gd name="connsiteX6" fmla="*/ 1295400 w 9144000"/>
              <a:gd name="connsiteY6" fmla="*/ 698497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698497 h 6858000"/>
              <a:gd name="connsiteX4" fmla="*/ 379158 w 9144000"/>
              <a:gd name="connsiteY4" fmla="*/ 1283278 h 6858000"/>
              <a:gd name="connsiteX5" fmla="*/ 1101422 w 9144000"/>
              <a:gd name="connsiteY5" fmla="*/ 1283278 h 6858000"/>
              <a:gd name="connsiteX6" fmla="*/ 1295400 w 9144000"/>
              <a:gd name="connsiteY6" fmla="*/ 698497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698497 h 6858000"/>
              <a:gd name="connsiteX4" fmla="*/ 379158 w 9144000"/>
              <a:gd name="connsiteY4" fmla="*/ 1283278 h 6858000"/>
              <a:gd name="connsiteX5" fmla="*/ 1101422 w 9144000"/>
              <a:gd name="connsiteY5" fmla="*/ 1283278 h 6858000"/>
              <a:gd name="connsiteX6" fmla="*/ 1284545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1121864 h 6858000"/>
              <a:gd name="connsiteX4" fmla="*/ 379158 w 9144000"/>
              <a:gd name="connsiteY4" fmla="*/ 1283278 h 6858000"/>
              <a:gd name="connsiteX5" fmla="*/ 1101422 w 9144000"/>
              <a:gd name="connsiteY5" fmla="*/ 1283278 h 6858000"/>
              <a:gd name="connsiteX6" fmla="*/ 1284545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39455 w 9144000"/>
              <a:gd name="connsiteY3" fmla="*/ 1121864 h 6858000"/>
              <a:gd name="connsiteX4" fmla="*/ 379158 w 9144000"/>
              <a:gd name="connsiteY4" fmla="*/ 1283278 h 6858000"/>
              <a:gd name="connsiteX5" fmla="*/ 1101422 w 9144000"/>
              <a:gd name="connsiteY5" fmla="*/ 1283278 h 6858000"/>
              <a:gd name="connsiteX6" fmla="*/ 1284545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1121864 h 6858000"/>
              <a:gd name="connsiteX4" fmla="*/ 379158 w 9144000"/>
              <a:gd name="connsiteY4" fmla="*/ 1283278 h 6858000"/>
              <a:gd name="connsiteX5" fmla="*/ 1101422 w 9144000"/>
              <a:gd name="connsiteY5" fmla="*/ 1283278 h 6858000"/>
              <a:gd name="connsiteX6" fmla="*/ 1284545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1121864 h 6858000"/>
              <a:gd name="connsiteX4" fmla="*/ 379158 w 9144000"/>
              <a:gd name="connsiteY4" fmla="*/ 1283278 h 6858000"/>
              <a:gd name="connsiteX5" fmla="*/ 1144842 w 9144000"/>
              <a:gd name="connsiteY5" fmla="*/ 1283278 h 6858000"/>
              <a:gd name="connsiteX6" fmla="*/ 1284545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1121864 h 6858000"/>
              <a:gd name="connsiteX4" fmla="*/ 379158 w 9144000"/>
              <a:gd name="connsiteY4" fmla="*/ 1283278 h 6858000"/>
              <a:gd name="connsiteX5" fmla="*/ 1144842 w 9144000"/>
              <a:gd name="connsiteY5" fmla="*/ 1283278 h 6858000"/>
              <a:gd name="connsiteX6" fmla="*/ 1306255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1121864 h 6858000"/>
              <a:gd name="connsiteX4" fmla="*/ 379158 w 9144000"/>
              <a:gd name="connsiteY4" fmla="*/ 1283278 h 6858000"/>
              <a:gd name="connsiteX5" fmla="*/ 1144842 w 9144000"/>
              <a:gd name="connsiteY5" fmla="*/ 1283278 h 6858000"/>
              <a:gd name="connsiteX6" fmla="*/ 1300781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  <a:gd name="connsiteX0" fmla="*/ 0 w 9144000"/>
              <a:gd name="connsiteY0" fmla="*/ 0 h 6858000"/>
              <a:gd name="connsiteX1" fmla="*/ 368303 w 9144000"/>
              <a:gd name="connsiteY1" fmla="*/ 0 h 6858000"/>
              <a:gd name="connsiteX2" fmla="*/ 228600 w 9144000"/>
              <a:gd name="connsiteY2" fmla="*/ 139703 h 6858000"/>
              <a:gd name="connsiteX3" fmla="*/ 228600 w 9144000"/>
              <a:gd name="connsiteY3" fmla="*/ 1121864 h 6858000"/>
              <a:gd name="connsiteX4" fmla="*/ 379158 w 9144000"/>
              <a:gd name="connsiteY4" fmla="*/ 1283278 h 6858000"/>
              <a:gd name="connsiteX5" fmla="*/ 1144842 w 9144000"/>
              <a:gd name="connsiteY5" fmla="*/ 1283278 h 6858000"/>
              <a:gd name="connsiteX6" fmla="*/ 1295307 w 9144000"/>
              <a:gd name="connsiteY6" fmla="*/ 1132720 h 6858000"/>
              <a:gd name="connsiteX7" fmla="*/ 1295400 w 9144000"/>
              <a:gd name="connsiteY7" fmla="*/ 139703 h 6858000"/>
              <a:gd name="connsiteX8" fmla="*/ 1155697 w 9144000"/>
              <a:gd name="connsiteY8" fmla="*/ 0 h 6858000"/>
              <a:gd name="connsiteX9" fmla="*/ 9144000 w 9144000"/>
              <a:gd name="connsiteY9" fmla="*/ 0 h 6858000"/>
              <a:gd name="connsiteX10" fmla="*/ 9144000 w 9144000"/>
              <a:gd name="connsiteY10" fmla="*/ 6858000 h 6858000"/>
              <a:gd name="connsiteX11" fmla="*/ 0 w 9144000"/>
              <a:gd name="connsiteY11" fmla="*/ 6858000 h 6858000"/>
              <a:gd name="connsiteX12" fmla="*/ 0 w 9144000"/>
              <a:gd name="connsiteY1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368303" y="0"/>
                </a:lnTo>
                <a:cubicBezTo>
                  <a:pt x="291147" y="0"/>
                  <a:pt x="228600" y="62547"/>
                  <a:pt x="228600" y="139703"/>
                </a:cubicBezTo>
                <a:lnTo>
                  <a:pt x="228600" y="1121864"/>
                </a:lnTo>
                <a:cubicBezTo>
                  <a:pt x="228600" y="1199020"/>
                  <a:pt x="302002" y="1283278"/>
                  <a:pt x="379158" y="1283278"/>
                </a:cubicBezTo>
                <a:lnTo>
                  <a:pt x="1144842" y="1283278"/>
                </a:lnTo>
                <a:cubicBezTo>
                  <a:pt x="1221998" y="1283278"/>
                  <a:pt x="1295307" y="1209876"/>
                  <a:pt x="1295307" y="1132720"/>
                </a:cubicBezTo>
                <a:cubicBezTo>
                  <a:pt x="1293513" y="801714"/>
                  <a:pt x="1297194" y="470709"/>
                  <a:pt x="1295400" y="139703"/>
                </a:cubicBezTo>
                <a:cubicBezTo>
                  <a:pt x="1295400" y="62547"/>
                  <a:pt x="1232853" y="0"/>
                  <a:pt x="1155697" y="0"/>
                </a:cubicBez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04800" y="1600200"/>
            <a:ext cx="1752600" cy="1295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sz="2800" dirty="0" smtClean="0">
                <a:latin typeface="Helvetica"/>
                <a:ea typeface="Helvetica"/>
                <a:cs typeface="Helvetica"/>
                <a:sym typeface="Helvetica"/>
              </a:rPr>
              <a:t>Central</a:t>
            </a:r>
            <a:br>
              <a:rPr lang="en-US" sz="2800" dirty="0" smtClean="0">
                <a:latin typeface="Helvetica"/>
                <a:ea typeface="Helvetica"/>
                <a:cs typeface="Helvetica"/>
                <a:sym typeface="Helvetica"/>
              </a:rPr>
            </a:br>
            <a:r>
              <a:rPr lang="en-US" sz="2800" dirty="0" smtClean="0">
                <a:latin typeface="Helvetica"/>
                <a:ea typeface="Helvetica"/>
                <a:cs typeface="Helvetica"/>
                <a:sym typeface="Helvetica"/>
              </a:rPr>
              <a:t>Partition</a:t>
            </a:r>
            <a:br>
              <a:rPr lang="en-US" sz="2800" dirty="0" smtClean="0">
                <a:latin typeface="Helvetica"/>
                <a:ea typeface="Helvetica"/>
                <a:cs typeface="Helvetica"/>
                <a:sym typeface="Helvetica"/>
              </a:rPr>
            </a:br>
            <a:r>
              <a:rPr lang="en-US" sz="2800" dirty="0" smtClean="0">
                <a:latin typeface="Helvetica"/>
                <a:ea typeface="Helvetica"/>
                <a:cs typeface="Helvetica"/>
                <a:sym typeface="Helvetica"/>
              </a:rPr>
              <a:t>Manager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89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2519" indent="-212519" defTabSz="279311">
              <a:spcBef>
                <a:spcPts val="1969"/>
              </a:spcBef>
              <a:defRPr sz="1800"/>
            </a:pPr>
            <a:r>
              <a:rPr lang="en-US" sz="1700" dirty="0"/>
              <a:t>Combines the pre-LS1:</a:t>
            </a:r>
          </a:p>
          <a:p>
            <a:pPr marL="425038" lvl="1" indent="-212519" defTabSz="279311">
              <a:spcBef>
                <a:spcPts val="1969"/>
              </a:spcBef>
              <a:defRPr sz="1800"/>
            </a:pPr>
            <a:r>
              <a:rPr lang="en-US" sz="1700" dirty="0"/>
              <a:t>Trigger Control System (TCS)</a:t>
            </a:r>
            <a:br>
              <a:rPr lang="en-US" sz="1700" dirty="0"/>
            </a:br>
            <a:r>
              <a:rPr lang="en-US" sz="1400" dirty="0"/>
              <a:t>The conductor of all CMS triggering and data-taking</a:t>
            </a:r>
            <a:endParaRPr lang="en-US" sz="1700" dirty="0"/>
          </a:p>
          <a:p>
            <a:pPr marL="425038" lvl="1" indent="-212519" defTabSz="279311">
              <a:spcBef>
                <a:spcPts val="1969"/>
              </a:spcBef>
              <a:defRPr sz="1800"/>
            </a:pPr>
            <a:r>
              <a:rPr lang="en-US" sz="1700" dirty="0"/>
              <a:t>Trigger Timing and Control (TTC)</a:t>
            </a:r>
            <a:br>
              <a:rPr lang="en-US" sz="1700" dirty="0"/>
            </a:br>
            <a:r>
              <a:rPr lang="en-US" sz="1400" dirty="0"/>
              <a:t>The distributor of clock, L1As, and </a:t>
            </a:r>
            <a:r>
              <a:rPr lang="en-US" sz="1400" dirty="0" err="1"/>
              <a:t>synchronisation</a:t>
            </a:r>
            <a:r>
              <a:rPr lang="en-US" sz="1400" dirty="0"/>
              <a:t> signals</a:t>
            </a:r>
            <a:endParaRPr lang="en-US" sz="1700" dirty="0"/>
          </a:p>
          <a:p>
            <a:pPr marL="425038" lvl="1" indent="-212519" defTabSz="279311">
              <a:spcBef>
                <a:spcPts val="1969"/>
              </a:spcBef>
              <a:defRPr sz="1800"/>
            </a:pPr>
            <a:r>
              <a:rPr lang="en-US" sz="1700" dirty="0"/>
              <a:t>Trigger Throttling System (TTS)</a:t>
            </a:r>
            <a:br>
              <a:rPr lang="en-US" sz="1700" dirty="0"/>
            </a:br>
            <a:r>
              <a:rPr lang="en-US" sz="1400" dirty="0"/>
              <a:t>The feedback of readiness states from FEDs to TCS</a:t>
            </a:r>
          </a:p>
          <a:p>
            <a:pPr marL="212519" indent="-212519" defTabSz="279311">
              <a:spcBef>
                <a:spcPts val="1969"/>
              </a:spcBef>
              <a:defRPr sz="1800"/>
            </a:pPr>
            <a:r>
              <a:rPr lang="en-US" sz="1700" dirty="0"/>
              <a:t>Many-legged creature:</a:t>
            </a:r>
          </a:p>
          <a:p>
            <a:pPr marL="425038" lvl="1" indent="-212519" defTabSz="279311">
              <a:spcBef>
                <a:spcPts val="1969"/>
              </a:spcBef>
              <a:defRPr sz="1800"/>
            </a:pPr>
            <a:r>
              <a:rPr lang="en-US" sz="1700" dirty="0"/>
              <a:t>The ‘head’ is the Central Partition Manager (controlled by central DAQ)</a:t>
            </a:r>
          </a:p>
          <a:p>
            <a:pPr marL="425038" lvl="1" indent="-212519" defTabSz="279311">
              <a:spcBef>
                <a:spcPts val="1969"/>
              </a:spcBef>
              <a:defRPr sz="1800"/>
            </a:pPr>
            <a:r>
              <a:rPr lang="en-US" sz="1700" dirty="0"/>
              <a:t>Many different legs (i.e., partitions) across the different subsystems (controlled by the subsystems)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1202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6000"/>
            <a:ext cx="9144000" cy="541130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57199" y="3810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pPr>
              <a:tabLst>
                <a:tab pos="8028000" algn="r"/>
              </a:tabLst>
            </a:pPr>
            <a:r>
              <a:rPr lang="en-US" kern="0" dirty="0" err="1" smtClean="0">
                <a:latin typeface="Helvetica"/>
                <a:ea typeface="Helvetica"/>
                <a:cs typeface="Helvetica"/>
                <a:sym typeface="Helvetica"/>
              </a:rPr>
              <a:t>TCDSCentral</a:t>
            </a:r>
            <a:r>
              <a:rPr lang="en-US" kern="0" dirty="0" smtClean="0">
                <a:latin typeface="Helvetica"/>
                <a:ea typeface="Helvetica"/>
                <a:cs typeface="Helvetica"/>
                <a:sym typeface="Helvetica"/>
              </a:rPr>
              <a:t> 	</a:t>
            </a:r>
            <a:r>
              <a:rPr lang="en-US" sz="1200" kern="0" dirty="0" smtClean="0">
                <a:sym typeface="Helvetica"/>
                <a:hlinkClick r:id="rId3"/>
              </a:rPr>
              <a:t>http://t</a:t>
            </a:r>
            <a:r>
              <a:rPr lang="en-US" sz="1200" kern="0" dirty="0" smtClean="0">
                <a:hlinkClick r:id="rId3"/>
              </a:rPr>
              <a:t>cds-control-central.cms:2000/urn:xdaq-application:lid=100</a:t>
            </a:r>
            <a:endParaRPr lang="en-US" kern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3505200"/>
            <a:ext cx="1714461" cy="158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883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6000"/>
            <a:ext cx="9144000" cy="3558448"/>
          </a:xfrm>
          <a:prstGeom prst="rect">
            <a:avLst/>
          </a:prstGeom>
        </p:spPr>
      </p:pic>
      <p:sp>
        <p:nvSpPr>
          <p:cNvPr id="5" name="Shape 41"/>
          <p:cNvSpPr/>
          <p:nvPr/>
        </p:nvSpPr>
        <p:spPr>
          <a:xfrm>
            <a:off x="2608188" y="2393465"/>
            <a:ext cx="1524000" cy="257772"/>
          </a:xfrm>
          <a:prstGeom prst="roundRect">
            <a:avLst>
              <a:gd name="adj" fmla="val 50000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6" name="Shape 42"/>
          <p:cNvSpPr/>
          <p:nvPr/>
        </p:nvSpPr>
        <p:spPr>
          <a:xfrm>
            <a:off x="838200" y="5410200"/>
            <a:ext cx="7149675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defRPr sz="1800"/>
            </a:pPr>
            <a:r>
              <a:rPr sz="1700" b="1" dirty="0">
                <a:latin typeface="Helvetica"/>
                <a:ea typeface="Helvetica"/>
                <a:cs typeface="Helvetica"/>
                <a:sym typeface="Helvetica"/>
              </a:rPr>
              <a:t>TTC machine interface applications</a:t>
            </a:r>
          </a:p>
          <a:p>
            <a:pPr lvl="0">
              <a:defRPr sz="1800"/>
            </a:pPr>
            <a:r>
              <a:rPr sz="1700" dirty="0"/>
              <a:t>Provide the connection between the LHC RF and timing signals and CMS.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57199" y="3810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pPr>
              <a:tabLst>
                <a:tab pos="8028000" algn="r"/>
              </a:tabLst>
            </a:pPr>
            <a:r>
              <a:rPr lang="en-US" kern="0" dirty="0" err="1" smtClean="0">
                <a:latin typeface="Helvetica"/>
                <a:ea typeface="Helvetica"/>
                <a:cs typeface="Helvetica"/>
                <a:sym typeface="Helvetica"/>
              </a:rPr>
              <a:t>TCDSCentral</a:t>
            </a:r>
            <a:r>
              <a:rPr lang="en-US" kern="0" dirty="0" smtClean="0">
                <a:latin typeface="Helvetica"/>
                <a:ea typeface="Helvetica"/>
                <a:cs typeface="Helvetica"/>
                <a:sym typeface="Helvetica"/>
              </a:rPr>
              <a:t> 	</a:t>
            </a:r>
            <a:r>
              <a:rPr lang="en-US" sz="1400" kern="0" dirty="0">
                <a:sym typeface="Helvetica"/>
                <a:hlinkClick r:id="rId3"/>
              </a:rPr>
              <a:t> </a:t>
            </a:r>
            <a:r>
              <a:rPr lang="en-US" sz="1200" kern="0" dirty="0">
                <a:sym typeface="Helvetica"/>
                <a:hlinkClick r:id="rId3"/>
              </a:rPr>
              <a:t>http://t</a:t>
            </a:r>
            <a:r>
              <a:rPr lang="en-US" sz="1200" kern="0" dirty="0">
                <a:hlinkClick r:id="rId3"/>
              </a:rPr>
              <a:t>cds-control-central.cms:2000/urn:xdaq-application:lid=100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45021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9629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8028000" algn="r"/>
              </a:tabLst>
            </a:pPr>
            <a:r>
              <a:rPr lang="en-US" dirty="0" err="1" smtClean="0">
                <a:latin typeface="Helvetica"/>
                <a:ea typeface="Helvetica"/>
                <a:cs typeface="Helvetica"/>
                <a:sym typeface="Helvetica"/>
              </a:rPr>
              <a:t>TCDSCentral</a:t>
            </a:r>
            <a:r>
              <a:rPr lang="en-US" dirty="0" smtClean="0">
                <a:latin typeface="Helvetica"/>
                <a:ea typeface="Helvetica"/>
                <a:cs typeface="Helvetica"/>
                <a:sym typeface="Helvetica"/>
              </a:rPr>
              <a:t> 	</a:t>
            </a:r>
            <a:r>
              <a:rPr lang="en-US" sz="1400" dirty="0">
                <a:sym typeface="Helvetica"/>
                <a:hlinkClick r:id="rId3"/>
              </a:rPr>
              <a:t> </a:t>
            </a:r>
            <a:r>
              <a:rPr lang="en-US" sz="1200" dirty="0">
                <a:sym typeface="Helvetica"/>
                <a:hlinkClick r:id="rId3"/>
              </a:rPr>
              <a:t>http://t</a:t>
            </a:r>
            <a:r>
              <a:rPr lang="en-US" sz="1200" dirty="0">
                <a:hlinkClick r:id="rId3"/>
              </a:rPr>
              <a:t>cds-control-central.cms:2000/urn:xdaq-application:lid=100</a:t>
            </a:r>
            <a:endParaRPr lang="en-US" dirty="0"/>
          </a:p>
        </p:txBody>
      </p:sp>
      <p:sp>
        <p:nvSpPr>
          <p:cNvPr id="6" name="Shape 47"/>
          <p:cNvSpPr/>
          <p:nvPr/>
        </p:nvSpPr>
        <p:spPr>
          <a:xfrm>
            <a:off x="275734" y="3846219"/>
            <a:ext cx="6223000" cy="263867"/>
          </a:xfrm>
          <a:prstGeom prst="roundRect">
            <a:avLst>
              <a:gd name="adj" fmla="val 20257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7" name="Shape 48"/>
          <p:cNvSpPr/>
          <p:nvPr/>
        </p:nvSpPr>
        <p:spPr>
          <a:xfrm>
            <a:off x="533400" y="5397480"/>
            <a:ext cx="8153400" cy="104644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l">
              <a:defRPr sz="1800"/>
            </a:pPr>
            <a:r>
              <a:rPr sz="1700" b="1" dirty="0">
                <a:latin typeface="Helvetica"/>
                <a:ea typeface="Helvetica"/>
                <a:cs typeface="Helvetica"/>
                <a:sym typeface="Helvetica"/>
              </a:rPr>
              <a:t>Central Partition Manager (CPM)</a:t>
            </a:r>
          </a:p>
          <a:p>
            <a:pPr lvl="0" algn="l">
              <a:defRPr sz="1800"/>
            </a:pPr>
            <a:r>
              <a:rPr sz="1700" dirty="0"/>
              <a:t>Drives CMS. Controls triggers, calibration </a:t>
            </a:r>
            <a:r>
              <a:rPr sz="1700" dirty="0" smtClean="0"/>
              <a:t>sequence,</a:t>
            </a:r>
            <a:r>
              <a:rPr lang="en-US" sz="1700" dirty="0" smtClean="0"/>
              <a:t> </a:t>
            </a:r>
            <a:r>
              <a:rPr sz="1700" dirty="0" smtClean="0"/>
              <a:t>timing </a:t>
            </a:r>
            <a:r>
              <a:rPr sz="1700" dirty="0"/>
              <a:t>and synchronisation, …</a:t>
            </a:r>
          </a:p>
          <a:p>
            <a:pPr lvl="0" algn="l">
              <a:defRPr sz="1800"/>
            </a:pPr>
            <a:r>
              <a:rPr sz="1700" b="1" dirty="0">
                <a:latin typeface="Helvetica"/>
                <a:ea typeface="Helvetica"/>
                <a:cs typeface="Helvetica"/>
                <a:sym typeface="Helvetica"/>
              </a:rPr>
              <a:t>This application should tell you what and how many triggers are flowing,</a:t>
            </a:r>
          </a:p>
          <a:p>
            <a:pPr lvl="0" algn="l">
              <a:defRPr sz="1800"/>
            </a:pPr>
            <a:r>
              <a:rPr sz="1700" b="1" dirty="0">
                <a:latin typeface="Helvetica"/>
                <a:ea typeface="Helvetica"/>
                <a:cs typeface="Helvetica"/>
                <a:sym typeface="Helvetica"/>
              </a:rPr>
              <a:t>or why not.</a:t>
            </a:r>
          </a:p>
        </p:txBody>
      </p:sp>
      <p:sp>
        <p:nvSpPr>
          <p:cNvPr id="8" name="Shape 41"/>
          <p:cNvSpPr/>
          <p:nvPr/>
        </p:nvSpPr>
        <p:spPr>
          <a:xfrm>
            <a:off x="3819426" y="2400640"/>
            <a:ext cx="1524000" cy="257772"/>
          </a:xfrm>
          <a:prstGeom prst="roundRect">
            <a:avLst>
              <a:gd name="adj" fmla="val 50000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47741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533400"/>
          </a:xfrm>
        </p:spPr>
        <p:txBody>
          <a:bodyPr/>
          <a:lstStyle/>
          <a:p>
            <a:pPr>
              <a:tabLst>
                <a:tab pos="8028000" algn="r"/>
              </a:tabLst>
            </a:pPr>
            <a:r>
              <a:rPr lang="en-US" dirty="0" err="1" smtClean="0">
                <a:latin typeface="Helvetica"/>
                <a:ea typeface="Helvetica"/>
                <a:cs typeface="Helvetica"/>
                <a:sym typeface="Helvetica"/>
              </a:rPr>
              <a:t>CPMController</a:t>
            </a:r>
            <a:r>
              <a:rPr lang="en-US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dirty="0" smtClean="0"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://tcds-control-cpm-pri.cms:2050/urn:xdaq-application:lid=100</a:t>
            </a:r>
            <a:endParaRPr lang="en-US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" y="914400"/>
            <a:ext cx="9144000" cy="670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870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61296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787" y="4991601"/>
            <a:ext cx="1882013" cy="312524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533400"/>
          </a:xfrm>
        </p:spPr>
        <p:txBody>
          <a:bodyPr/>
          <a:lstStyle/>
          <a:p>
            <a:pPr>
              <a:tabLst>
                <a:tab pos="8028000" algn="r"/>
              </a:tabLst>
            </a:pPr>
            <a:r>
              <a:rPr lang="en-US" dirty="0" err="1" smtClean="0">
                <a:latin typeface="Helvetica"/>
                <a:ea typeface="Helvetica"/>
                <a:cs typeface="Helvetica"/>
                <a:sym typeface="Helvetica"/>
              </a:rPr>
              <a:t>CPMController</a:t>
            </a:r>
            <a:r>
              <a:rPr lang="en-US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dirty="0" smtClean="0"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lang="en-US" sz="1200" dirty="0" smtClean="0">
                <a:hlinkClick r:id="rId4"/>
              </a:rPr>
              <a:t>http://tcds-control-cpm-pri.cms:2050/urn:xdaq-application:lid=100</a:t>
            </a:r>
            <a:endParaRPr lang="en-US" sz="3200" dirty="0"/>
          </a:p>
        </p:txBody>
      </p:sp>
      <p:sp>
        <p:nvSpPr>
          <p:cNvPr id="4" name="Shape 52"/>
          <p:cNvSpPr/>
          <p:nvPr/>
        </p:nvSpPr>
        <p:spPr>
          <a:xfrm>
            <a:off x="2537586" y="3407127"/>
            <a:ext cx="3634613" cy="21554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2000" tIns="72000" rIns="72000" bIns="72000" anchor="ctr">
            <a:normAutofit/>
          </a:bodyPr>
          <a:lstStyle/>
          <a:p>
            <a:pPr lvl="0" algn="l">
              <a:defRPr sz="1800"/>
            </a:pPr>
            <a:r>
              <a:rPr b="1" dirty="0" smtClean="0">
                <a:latin typeface="Helvetica"/>
                <a:ea typeface="Helvetica"/>
                <a:cs typeface="Helvetica"/>
                <a:sym typeface="Helvetica"/>
              </a:rPr>
              <a:t>Running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state shows if triggers are flowing or why not:</a:t>
            </a:r>
          </a:p>
          <a:p>
            <a:pPr marL="285750" lvl="0" indent="-285750" algn="l">
              <a:buFont typeface="Arial" charset="0"/>
              <a:buChar char="•"/>
              <a:defRPr sz="1800"/>
            </a:pPr>
            <a:r>
              <a:rPr dirty="0"/>
              <a:t>Stopped</a:t>
            </a:r>
          </a:p>
          <a:p>
            <a:pPr marL="285750" lvl="0" indent="-285750" algn="l">
              <a:buFont typeface="Arial" charset="0"/>
              <a:buChar char="•"/>
              <a:defRPr sz="1800"/>
            </a:pPr>
            <a:r>
              <a:rPr dirty="0"/>
              <a:t>Running</a:t>
            </a:r>
          </a:p>
          <a:p>
            <a:pPr marL="285750" lvl="0" indent="-285750" algn="l">
              <a:buFont typeface="Arial" charset="0"/>
              <a:buChar char="•"/>
              <a:defRPr sz="1800"/>
            </a:pPr>
            <a:r>
              <a:rPr dirty="0"/>
              <a:t>Blocked by TTS</a:t>
            </a:r>
          </a:p>
          <a:p>
            <a:pPr marL="285750" lvl="0" indent="-285750" algn="l">
              <a:buFont typeface="Arial" charset="0"/>
              <a:buChar char="•"/>
              <a:defRPr sz="1800"/>
            </a:pPr>
            <a:r>
              <a:rPr dirty="0"/>
              <a:t>Blocked by DAQ backpressure</a:t>
            </a:r>
          </a:p>
          <a:p>
            <a:pPr marL="285750" lvl="0" indent="-285750" algn="l">
              <a:buFont typeface="Arial" charset="0"/>
              <a:buChar char="•"/>
              <a:defRPr sz="1800"/>
            </a:pPr>
            <a:r>
              <a:rPr dirty="0"/>
              <a:t>etc.</a:t>
            </a:r>
          </a:p>
        </p:txBody>
      </p:sp>
      <p:sp>
        <p:nvSpPr>
          <p:cNvPr id="15" name="Shape 62"/>
          <p:cNvSpPr/>
          <p:nvPr/>
        </p:nvSpPr>
        <p:spPr>
          <a:xfrm>
            <a:off x="6924040" y="2126588"/>
            <a:ext cx="1163320" cy="235611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6" name="Shape 65"/>
          <p:cNvSpPr/>
          <p:nvPr/>
        </p:nvSpPr>
        <p:spPr>
          <a:xfrm>
            <a:off x="5099079" y="1601488"/>
            <a:ext cx="4044921" cy="3847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lang="en-US" sz="2500" dirty="0" smtClean="0"/>
              <a:t>TTS and trigger blockers tab</a:t>
            </a:r>
          </a:p>
        </p:txBody>
      </p:sp>
      <p:sp>
        <p:nvSpPr>
          <p:cNvPr id="17" name="Shape 62"/>
          <p:cNvSpPr/>
          <p:nvPr/>
        </p:nvSpPr>
        <p:spPr>
          <a:xfrm>
            <a:off x="228600" y="3396592"/>
            <a:ext cx="1752600" cy="1219200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857366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1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7" y="914400"/>
            <a:ext cx="9144000" cy="68501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533400"/>
          </a:xfrm>
        </p:spPr>
        <p:txBody>
          <a:bodyPr/>
          <a:lstStyle/>
          <a:p>
            <a:pPr>
              <a:tabLst>
                <a:tab pos="8028000" algn="r"/>
              </a:tabLst>
            </a:pPr>
            <a:r>
              <a:rPr lang="en-US" dirty="0" err="1" smtClean="0">
                <a:latin typeface="Helvetica"/>
                <a:ea typeface="Helvetica"/>
                <a:cs typeface="Helvetica"/>
                <a:sym typeface="Helvetica"/>
              </a:rPr>
              <a:t>CPMController</a:t>
            </a:r>
            <a:r>
              <a:rPr lang="en-US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dirty="0" smtClean="0"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://tcds-control-cpm-pri.cms:2050/urn:xdaq-application:lid=100</a:t>
            </a:r>
            <a:endParaRPr lang="en-US" sz="3200" dirty="0"/>
          </a:p>
        </p:txBody>
      </p:sp>
      <p:sp>
        <p:nvSpPr>
          <p:cNvPr id="4" name="Shape 52"/>
          <p:cNvSpPr/>
          <p:nvPr/>
        </p:nvSpPr>
        <p:spPr>
          <a:xfrm>
            <a:off x="3102655" y="2578817"/>
            <a:ext cx="5996814" cy="19268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2000" tIns="72000" rIns="72000" bIns="72000" anchor="ctr">
            <a:normAutofit/>
          </a:bodyPr>
          <a:lstStyle/>
          <a:p>
            <a:pPr lvl="0" algn="l">
              <a:defRPr sz="1800"/>
            </a:pPr>
            <a:r>
              <a:rPr lang="en-US" b="1" dirty="0">
                <a:latin typeface="Helvetica"/>
                <a:ea typeface="Helvetica"/>
                <a:cs typeface="Helvetica"/>
                <a:sym typeface="Helvetica"/>
              </a:rPr>
              <a:t>This tab shows:</a:t>
            </a:r>
          </a:p>
          <a:p>
            <a:pPr marL="285750" indent="-285750" algn="l">
              <a:buSzPct val="75000"/>
              <a:buFont typeface="Arial" charset="0"/>
              <a:buChar char="•"/>
              <a:defRPr sz="1800"/>
            </a:pPr>
            <a:r>
              <a:rPr lang="en-US" dirty="0"/>
              <a:t>What rate of triggers are flowing, per type</a:t>
            </a:r>
          </a:p>
          <a:p>
            <a:pPr marL="285750" indent="-285750" algn="l">
              <a:buSzPct val="75000"/>
              <a:buFont typeface="Arial" charset="0"/>
              <a:buChar char="•"/>
              <a:defRPr sz="1800"/>
            </a:pPr>
            <a:r>
              <a:rPr lang="en-US" dirty="0"/>
              <a:t>What rate of triggers are being suppressed, per type</a:t>
            </a:r>
          </a:p>
          <a:p>
            <a:pPr marL="285750" indent="-285750" algn="l">
              <a:buSzPct val="75000"/>
              <a:buFont typeface="Arial" charset="0"/>
              <a:buChar char="•"/>
              <a:defRPr sz="1800"/>
            </a:pPr>
            <a:r>
              <a:rPr lang="en-US" dirty="0"/>
              <a:t>What the </a:t>
            </a:r>
            <a:r>
              <a:rPr lang="en-US" dirty="0" err="1"/>
              <a:t>deadtime</a:t>
            </a:r>
            <a:r>
              <a:rPr lang="en-US" dirty="0"/>
              <a:t> is, per source</a:t>
            </a:r>
          </a:p>
          <a:p>
            <a:pPr marL="285750" indent="-285750" algn="l">
              <a:buSzPct val="75000"/>
              <a:buFont typeface="Arial" charset="0"/>
              <a:buChar char="•"/>
              <a:defRPr sz="1800"/>
            </a:pPr>
            <a:r>
              <a:rPr lang="en-US" dirty="0"/>
              <a:t>How much time each partition spends in TTS </a:t>
            </a:r>
            <a:r>
              <a:rPr lang="en-US" dirty="0" smtClean="0"/>
              <a:t>not-READY (at </a:t>
            </a:r>
            <a:r>
              <a:rPr lang="en-US" dirty="0"/>
              <a:t>the bottom)</a:t>
            </a:r>
          </a:p>
        </p:txBody>
      </p:sp>
      <p:sp>
        <p:nvSpPr>
          <p:cNvPr id="15" name="Shape 62"/>
          <p:cNvSpPr/>
          <p:nvPr/>
        </p:nvSpPr>
        <p:spPr>
          <a:xfrm>
            <a:off x="1524000" y="2232582"/>
            <a:ext cx="1163320" cy="235611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6" name="Shape 65"/>
          <p:cNvSpPr/>
          <p:nvPr/>
        </p:nvSpPr>
        <p:spPr>
          <a:xfrm>
            <a:off x="2537586" y="1721373"/>
            <a:ext cx="3563476" cy="3847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lang="en-US" sz="2500" dirty="0" smtClean="0"/>
              <a:t>Rates and </a:t>
            </a:r>
            <a:r>
              <a:rPr lang="en-US" sz="2500" dirty="0" err="1" smtClean="0"/>
              <a:t>deadtimes</a:t>
            </a:r>
            <a:r>
              <a:rPr lang="en-US" sz="2500" dirty="0" smtClean="0"/>
              <a:t> tab</a:t>
            </a:r>
          </a:p>
        </p:txBody>
      </p:sp>
      <p:sp>
        <p:nvSpPr>
          <p:cNvPr id="9" name="Shape 52"/>
          <p:cNvSpPr/>
          <p:nvPr/>
        </p:nvSpPr>
        <p:spPr>
          <a:xfrm>
            <a:off x="2236509" y="5517480"/>
            <a:ext cx="6400800" cy="12191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2000" tIns="72000" rIns="72000" bIns="72000" anchor="ctr">
            <a:normAutofit lnSpcReduction="10000"/>
          </a:bodyPr>
          <a:lstStyle/>
          <a:p>
            <a:pPr lvl="0" algn="l">
              <a:defRPr sz="1800"/>
            </a:pPr>
            <a:r>
              <a:rPr lang="en-US" b="1" dirty="0" smtClean="0">
                <a:latin typeface="Helvetica"/>
                <a:ea typeface="Helvetica"/>
                <a:cs typeface="Helvetica"/>
                <a:sym typeface="Helvetica"/>
              </a:rPr>
              <a:t>Dead times are shown twice</a:t>
            </a:r>
            <a:endParaRPr lang="en-US" b="1" dirty="0">
              <a:latin typeface="Helvetica"/>
              <a:ea typeface="Helvetica"/>
              <a:cs typeface="Helvetica"/>
              <a:sym typeface="Helvetica"/>
            </a:endParaRPr>
          </a:p>
          <a:p>
            <a:pPr marL="285750" indent="-285750" algn="l">
              <a:buSzPct val="75000"/>
              <a:buFont typeface="Arial" charset="0"/>
              <a:buChar char="•"/>
              <a:defRPr sz="1800"/>
            </a:pPr>
            <a:r>
              <a:rPr lang="en-US" dirty="0" smtClean="0"/>
              <a:t>Averaged over all bunch crossings</a:t>
            </a:r>
          </a:p>
          <a:p>
            <a:pPr marL="285750" indent="-285750" algn="l">
              <a:buSzPct val="75000"/>
              <a:buFont typeface="Arial" charset="0"/>
              <a:buChar char="•"/>
              <a:defRPr sz="1800"/>
            </a:pPr>
            <a:r>
              <a:rPr lang="en-US" dirty="0" smtClean="0"/>
              <a:t>Averaged over bunch crossings where collisions happen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BeamActive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hape 62"/>
          <p:cNvSpPr/>
          <p:nvPr/>
        </p:nvSpPr>
        <p:spPr>
          <a:xfrm>
            <a:off x="6858000" y="4876800"/>
            <a:ext cx="1981200" cy="304800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0" name="Shape 62"/>
          <p:cNvSpPr/>
          <p:nvPr/>
        </p:nvSpPr>
        <p:spPr>
          <a:xfrm>
            <a:off x="4495800" y="4876800"/>
            <a:ext cx="1981200" cy="228600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1" name="Shape 62"/>
          <p:cNvSpPr/>
          <p:nvPr/>
        </p:nvSpPr>
        <p:spPr>
          <a:xfrm>
            <a:off x="2286000" y="4876800"/>
            <a:ext cx="1981200" cy="304800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cxnSp>
        <p:nvCxnSpPr>
          <p:cNvPr id="12" name="Straight Connector 11"/>
          <p:cNvCxnSpPr>
            <a:endCxn id="11" idx="2"/>
          </p:cNvCxnSpPr>
          <p:nvPr/>
        </p:nvCxnSpPr>
        <p:spPr bwMode="auto">
          <a:xfrm flipH="1" flipV="1">
            <a:off x="3276600" y="5181600"/>
            <a:ext cx="533400" cy="762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4267200" y="5105400"/>
            <a:ext cx="914400" cy="838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5029200" y="5105400"/>
            <a:ext cx="2667000" cy="838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5791200"/>
            <a:ext cx="1770016" cy="685800"/>
          </a:xfrm>
          <a:prstGeom prst="rect">
            <a:avLst/>
          </a:prstGeom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Shape 62"/>
          <p:cNvSpPr/>
          <p:nvPr/>
        </p:nvSpPr>
        <p:spPr>
          <a:xfrm>
            <a:off x="152400" y="6172200"/>
            <a:ext cx="1981200" cy="304800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cxnSp>
        <p:nvCxnSpPr>
          <p:cNvPr id="27" name="Straight Connector 26"/>
          <p:cNvCxnSpPr>
            <a:endCxn id="22" idx="3"/>
          </p:cNvCxnSpPr>
          <p:nvPr/>
        </p:nvCxnSpPr>
        <p:spPr bwMode="auto">
          <a:xfrm flipH="1">
            <a:off x="2133600" y="6248400"/>
            <a:ext cx="381000" cy="76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752602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  <p:bldP spid="11" grpId="0" animBg="1"/>
      <p:bldP spid="2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62663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533400"/>
          </a:xfrm>
        </p:spPr>
        <p:txBody>
          <a:bodyPr/>
          <a:lstStyle/>
          <a:p>
            <a:pPr>
              <a:tabLst>
                <a:tab pos="8028000" algn="r"/>
              </a:tabLst>
            </a:pPr>
            <a:r>
              <a:rPr lang="en-US" dirty="0" err="1" smtClean="0">
                <a:latin typeface="Helvetica"/>
                <a:ea typeface="Helvetica"/>
                <a:cs typeface="Helvetica"/>
                <a:sym typeface="Helvetica"/>
              </a:rPr>
              <a:t>CPMController</a:t>
            </a:r>
            <a:r>
              <a:rPr lang="en-US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dirty="0" smtClean="0"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://tcds-control-cpm-pri.cms:2050/urn:xdaq-application:lid=100</a:t>
            </a:r>
            <a:endParaRPr lang="en-US" sz="3200" dirty="0"/>
          </a:p>
        </p:txBody>
      </p:sp>
      <p:sp>
        <p:nvSpPr>
          <p:cNvPr id="4" name="Shape 52"/>
          <p:cNvSpPr/>
          <p:nvPr/>
        </p:nvSpPr>
        <p:spPr>
          <a:xfrm>
            <a:off x="6046900" y="5792772"/>
            <a:ext cx="2491614" cy="7076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72000" tIns="72000" rIns="72000" bIns="72000" anchor="ctr">
            <a:normAutofit/>
          </a:bodyPr>
          <a:lstStyle/>
          <a:p>
            <a:pPr lvl="0" algn="l">
              <a:defRPr sz="1800"/>
            </a:pPr>
            <a:r>
              <a:rPr lang="en-US" dirty="0" smtClean="0"/>
              <a:t>Click here to change </a:t>
            </a:r>
            <a:r>
              <a:rPr lang="en-US" smtClean="0"/>
              <a:t>the random trigger rate</a:t>
            </a:r>
            <a:endParaRPr dirty="0"/>
          </a:p>
        </p:txBody>
      </p:sp>
      <p:sp>
        <p:nvSpPr>
          <p:cNvPr id="15" name="Shape 62"/>
          <p:cNvSpPr/>
          <p:nvPr/>
        </p:nvSpPr>
        <p:spPr>
          <a:xfrm>
            <a:off x="3148134" y="2130472"/>
            <a:ext cx="762000" cy="210727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6" name="Shape 65"/>
          <p:cNvSpPr/>
          <p:nvPr/>
        </p:nvSpPr>
        <p:spPr>
          <a:xfrm>
            <a:off x="3601801" y="1730511"/>
            <a:ext cx="1978106" cy="3847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lang="en-US" sz="2500" dirty="0" smtClean="0"/>
              <a:t>Input Sources</a:t>
            </a:r>
          </a:p>
        </p:txBody>
      </p:sp>
      <p:sp>
        <p:nvSpPr>
          <p:cNvPr id="17" name="Shape 62"/>
          <p:cNvSpPr/>
          <p:nvPr/>
        </p:nvSpPr>
        <p:spPr>
          <a:xfrm>
            <a:off x="5925818" y="4717906"/>
            <a:ext cx="2247901" cy="990600"/>
          </a:xfrm>
          <a:prstGeom prst="roundRect">
            <a:avLst>
              <a:gd name="adj" fmla="val 24175"/>
            </a:avLst>
          </a:prstGeom>
          <a:ln w="38100">
            <a:solidFill>
              <a:srgbClr val="FF26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96880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3"/>
          <p:cNvGrpSpPr/>
          <p:nvPr/>
        </p:nvGrpSpPr>
        <p:grpSpPr>
          <a:xfrm>
            <a:off x="3013583" y="726257"/>
            <a:ext cx="6962759" cy="6041574"/>
            <a:chOff x="0" y="0"/>
            <a:chExt cx="16246436" cy="11747503"/>
          </a:xfrm>
        </p:grpSpPr>
        <p:pic>
          <p:nvPicPr>
            <p:cNvPr id="41" name="10 GbE)136 x 40 GbE switchBU56 Gbps IB-FDR10 GbE40 GbEFU PCs36 x 40 GbE64 BU-FU 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66447" y="128432"/>
              <a:ext cx="14508091" cy="114082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" name="Shape 42"/>
            <p:cNvSpPr/>
            <p:nvPr/>
          </p:nvSpPr>
          <p:spPr>
            <a:xfrm>
              <a:off x="0" y="0"/>
              <a:ext cx="16246437" cy="1174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85"/>
                  </a:moveTo>
                  <a:lnTo>
                    <a:pt x="21494" y="21387"/>
                  </a:lnTo>
                  <a:lnTo>
                    <a:pt x="0" y="21600"/>
                  </a:lnTo>
                  <a:lnTo>
                    <a:pt x="147" y="0"/>
                  </a:lnTo>
                  <a:lnTo>
                    <a:pt x="4678" y="52"/>
                  </a:lnTo>
                  <a:lnTo>
                    <a:pt x="4703" y="6386"/>
                  </a:lnTo>
                  <a:lnTo>
                    <a:pt x="5009" y="6399"/>
                  </a:lnTo>
                  <a:lnTo>
                    <a:pt x="5024" y="9234"/>
                  </a:lnTo>
                  <a:lnTo>
                    <a:pt x="5050" y="10528"/>
                  </a:lnTo>
                  <a:lnTo>
                    <a:pt x="4854" y="11233"/>
                  </a:lnTo>
                  <a:lnTo>
                    <a:pt x="4837" y="11944"/>
                  </a:lnTo>
                  <a:lnTo>
                    <a:pt x="4433" y="11982"/>
                  </a:lnTo>
                  <a:lnTo>
                    <a:pt x="4464" y="15988"/>
                  </a:lnTo>
                  <a:lnTo>
                    <a:pt x="15874" y="15976"/>
                  </a:lnTo>
                  <a:lnTo>
                    <a:pt x="15889" y="17962"/>
                  </a:lnTo>
                  <a:lnTo>
                    <a:pt x="18678" y="17887"/>
                  </a:lnTo>
                  <a:lnTo>
                    <a:pt x="18638" y="16005"/>
                  </a:lnTo>
                  <a:lnTo>
                    <a:pt x="20003" y="15942"/>
                  </a:lnTo>
                  <a:lnTo>
                    <a:pt x="20048" y="11912"/>
                  </a:lnTo>
                  <a:lnTo>
                    <a:pt x="5055" y="11962"/>
                  </a:lnTo>
                  <a:lnTo>
                    <a:pt x="5002" y="11209"/>
                  </a:lnTo>
                  <a:lnTo>
                    <a:pt x="5346" y="10578"/>
                  </a:lnTo>
                  <a:lnTo>
                    <a:pt x="5375" y="6406"/>
                  </a:lnTo>
                  <a:lnTo>
                    <a:pt x="6246" y="6351"/>
                  </a:lnTo>
                  <a:lnTo>
                    <a:pt x="6265" y="5055"/>
                  </a:lnTo>
                  <a:lnTo>
                    <a:pt x="7396" y="4999"/>
                  </a:lnTo>
                  <a:lnTo>
                    <a:pt x="7462" y="2695"/>
                  </a:lnTo>
                  <a:lnTo>
                    <a:pt x="7481" y="142"/>
                  </a:lnTo>
                  <a:lnTo>
                    <a:pt x="21600" y="285"/>
                  </a:lnTo>
                  <a:close/>
                </a:path>
              </a:pathLst>
            </a:custGeom>
            <a:solidFill>
              <a:srgbClr val="FFFFFF">
                <a:alpha val="76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 sz="120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6" t="6201" r="70340" b="48205"/>
          <a:stretch/>
        </p:blipFill>
        <p:spPr>
          <a:xfrm>
            <a:off x="-60995" y="2461494"/>
            <a:ext cx="4046532" cy="3451236"/>
          </a:xfrm>
          <a:prstGeom prst="rect">
            <a:avLst/>
          </a:prstGeom>
        </p:spPr>
      </p:pic>
      <p:sp>
        <p:nvSpPr>
          <p:cNvPr id="44" name="Shape 44"/>
          <p:cNvSpPr/>
          <p:nvPr/>
        </p:nvSpPr>
        <p:spPr>
          <a:xfrm>
            <a:off x="4422540" y="3888863"/>
            <a:ext cx="5038042" cy="1296014"/>
          </a:xfrm>
          <a:prstGeom prst="rect">
            <a:avLst/>
          </a:prstGeom>
          <a:noFill/>
          <a:ln w="38100" cap="flat">
            <a:solidFill>
              <a:srgbClr val="068EEB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275469">
              <a:defRPr sz="3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200"/>
          </a:p>
        </p:txBody>
      </p:sp>
      <p:sp>
        <p:nvSpPr>
          <p:cNvPr id="50" name="Shape 50"/>
          <p:cNvSpPr/>
          <p:nvPr/>
        </p:nvSpPr>
        <p:spPr>
          <a:xfrm>
            <a:off x="8144080" y="5221076"/>
            <a:ext cx="886937" cy="463380"/>
          </a:xfrm>
          <a:prstGeom prst="rect">
            <a:avLst/>
          </a:prstGeom>
          <a:ln w="38100">
            <a:solidFill>
              <a:srgbClr val="068EEB"/>
            </a:solidFill>
            <a:miter lim="400000"/>
          </a:ln>
        </p:spPr>
        <p:txBody>
          <a:bodyPr lIns="0" tIns="0" rIns="0" bIns="0" anchor="ctr"/>
          <a:lstStyle/>
          <a:p>
            <a:pPr defTabSz="275469">
              <a:defRPr sz="3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200"/>
          </a:p>
        </p:txBody>
      </p:sp>
      <p:sp>
        <p:nvSpPr>
          <p:cNvPr id="57" name="Shape 57"/>
          <p:cNvSpPr/>
          <p:nvPr/>
        </p:nvSpPr>
        <p:spPr>
          <a:xfrm>
            <a:off x="139347" y="1557669"/>
            <a:ext cx="2895600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defRPr sz="2400"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 algn="ctr">
              <a:defRPr sz="1800"/>
            </a:pPr>
            <a:r>
              <a:rPr sz="1200" dirty="0">
                <a:latin typeface="Arial" pitchFamily="-65" charset="0"/>
                <a:ea typeface="ＭＳ Ｐゴシック" charset="0"/>
                <a:cs typeface="ＭＳ Ｐゴシック" charset="0"/>
              </a:rPr>
              <a:t>Main</a:t>
            </a:r>
            <a:r>
              <a:rPr sz="1200" dirty="0"/>
              <a:t> </a:t>
            </a:r>
            <a:r>
              <a:rPr sz="1200" dirty="0">
                <a:latin typeface="Arial" pitchFamily="-65" charset="0"/>
                <a:ea typeface="ＭＳ Ｐゴシック" charset="0"/>
                <a:cs typeface="ＭＳ Ｐゴシック" charset="0"/>
              </a:rPr>
              <a:t>systems (LHC, DCS,...) status</a:t>
            </a:r>
          </a:p>
        </p:txBody>
      </p:sp>
      <p:sp>
        <p:nvSpPr>
          <p:cNvPr id="59" name="Shape 59"/>
          <p:cNvSpPr/>
          <p:nvPr/>
        </p:nvSpPr>
        <p:spPr>
          <a:xfrm>
            <a:off x="2198016" y="4374177"/>
            <a:ext cx="2444861" cy="259481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  <a:effectLst>
            <a:outerShdw blurRad="101600" dir="2700000" rotWithShape="0">
              <a:srgbClr val="FFFDFA"/>
            </a:outerShdw>
          </a:effectLst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grpSp>
        <p:nvGrpSpPr>
          <p:cNvPr id="3" name="Group 2"/>
          <p:cNvGrpSpPr/>
          <p:nvPr/>
        </p:nvGrpSpPr>
        <p:grpSpPr>
          <a:xfrm>
            <a:off x="2633838" y="822068"/>
            <a:ext cx="3173393" cy="3016112"/>
            <a:chOff x="2633838" y="822068"/>
            <a:chExt cx="3173393" cy="3016112"/>
          </a:xfrm>
        </p:grpSpPr>
        <p:sp>
          <p:nvSpPr>
            <p:cNvPr id="49" name="Shape 49"/>
            <p:cNvSpPr/>
            <p:nvPr/>
          </p:nvSpPr>
          <p:spPr>
            <a:xfrm>
              <a:off x="4421359" y="1137548"/>
              <a:ext cx="1206717" cy="2700632"/>
            </a:xfrm>
            <a:prstGeom prst="rect">
              <a:avLst/>
            </a:prstGeom>
            <a:ln w="38100">
              <a:solidFill>
                <a:srgbClr val="068EEB"/>
              </a:solidFill>
              <a:miter lim="400000"/>
            </a:ln>
          </p:spPr>
          <p:txBody>
            <a:bodyPr lIns="0" tIns="0" rIns="0" bIns="0" anchor="ctr"/>
            <a:lstStyle/>
            <a:p>
              <a:pPr defTabSz="275469">
                <a:defRPr sz="34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200"/>
            </a:p>
          </p:txBody>
        </p:sp>
        <p:sp>
          <p:nvSpPr>
            <p:cNvPr id="58" name="Shape 58"/>
            <p:cNvSpPr/>
            <p:nvPr/>
          </p:nvSpPr>
          <p:spPr>
            <a:xfrm flipV="1">
              <a:off x="2633838" y="1396590"/>
              <a:ext cx="1761239" cy="2008864"/>
            </a:xfrm>
            <a:prstGeom prst="line">
              <a:avLst/>
            </a:prstGeom>
            <a:ln w="38100">
              <a:solidFill>
                <a:srgbClr val="F12A10"/>
              </a:solidFill>
              <a:miter lim="400000"/>
              <a:headEnd type="oval"/>
              <a:tailEnd type="oval"/>
            </a:ln>
            <a:effectLst>
              <a:outerShdw blurRad="101600" dir="2700000" rotWithShape="0">
                <a:srgbClr val="FFFDFA"/>
              </a:outerShdw>
            </a:effectLst>
          </p:spPr>
          <p:txBody>
            <a:bodyPr lIns="0" tIns="0" rIns="0" bIns="0" anchor="ctr"/>
            <a:lstStyle/>
            <a:p>
              <a:pPr algn="l" defTabSz="21099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78" name="Shape 78"/>
            <p:cNvSpPr/>
            <p:nvPr/>
          </p:nvSpPr>
          <p:spPr>
            <a:xfrm>
              <a:off x="4370615" y="822068"/>
              <a:ext cx="1436616" cy="184666"/>
            </a:xfrm>
            <a:prstGeom prst="rect">
              <a:avLst/>
            </a:prstGeom>
            <a:solidFill>
              <a:srgbClr val="FFF7F1">
                <a:alpha val="80000"/>
              </a:srgbClr>
            </a:solidFill>
            <a:ln w="2540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sz="1200" dirty="0">
                  <a:latin typeface="Arial" pitchFamily="-65" charset="0"/>
                </a:rPr>
                <a:t>FED-RU data stream</a:t>
              </a:r>
            </a:p>
          </p:txBody>
        </p:sp>
      </p:grpSp>
      <p:sp>
        <p:nvSpPr>
          <p:cNvPr id="60" name="Shape 60"/>
          <p:cNvSpPr/>
          <p:nvPr/>
        </p:nvSpPr>
        <p:spPr>
          <a:xfrm>
            <a:off x="2667993" y="4007145"/>
            <a:ext cx="2467369" cy="119353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  <a:effectLst>
            <a:outerShdw blurRad="101600" dir="2700000" rotWithShape="0">
              <a:srgbClr val="FFFDFA"/>
            </a:outerShdw>
          </a:effectLst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1" name="Shape 61"/>
          <p:cNvSpPr/>
          <p:nvPr/>
        </p:nvSpPr>
        <p:spPr>
          <a:xfrm>
            <a:off x="2362201" y="4974151"/>
            <a:ext cx="2302236" cy="78118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  <a:effectLst>
            <a:outerShdw blurRad="101600" dir="2700000" rotWithShape="0">
              <a:srgbClr val="FFFDFA"/>
            </a:outerShdw>
          </a:effectLst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3" name="Shape 63"/>
          <p:cNvSpPr/>
          <p:nvPr/>
        </p:nvSpPr>
        <p:spPr>
          <a:xfrm flipV="1">
            <a:off x="3200400" y="5409904"/>
            <a:ext cx="4897442" cy="298517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  <a:effectLst>
            <a:outerShdw blurRad="101600" dir="2700000" rotWithShape="0">
              <a:srgbClr val="FFFDFA"/>
            </a:outerShdw>
          </a:effectLst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6" name="Shape 66"/>
          <p:cNvSpPr/>
          <p:nvPr/>
        </p:nvSpPr>
        <p:spPr>
          <a:xfrm flipH="1" flipV="1">
            <a:off x="809814" y="1846921"/>
            <a:ext cx="290981" cy="913798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  <a:effectLst>
            <a:outerShdw blurRad="101600" dir="2700000" rotWithShape="0">
              <a:srgbClr val="FFFDFA"/>
            </a:outerShdw>
          </a:effectLst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67" name="Shape 67"/>
          <p:cNvSpPr/>
          <p:nvPr/>
        </p:nvSpPr>
        <p:spPr>
          <a:xfrm>
            <a:off x="451833" y="3162346"/>
            <a:ext cx="1746184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sz="1200" dirty="0">
                <a:latin typeface="Arial" pitchFamily="-65" charset="0"/>
              </a:rPr>
              <a:t>FED RU configuration</a:t>
            </a:r>
          </a:p>
        </p:txBody>
      </p:sp>
      <p:sp>
        <p:nvSpPr>
          <p:cNvPr id="81" name="Shape 81"/>
          <p:cNvSpPr/>
          <p:nvPr/>
        </p:nvSpPr>
        <p:spPr>
          <a:xfrm>
            <a:off x="5410200" y="1707177"/>
            <a:ext cx="778233" cy="369332"/>
          </a:xfrm>
          <a:prstGeom prst="rect">
            <a:avLst/>
          </a:prstGeom>
          <a:solidFill>
            <a:srgbClr val="FFF7F1">
              <a:alpha val="80000"/>
            </a:srgbClr>
          </a:solidFill>
          <a:ln w="254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sz="1200" dirty="0">
                <a:latin typeface="Arial" pitchFamily="-65" charset="0"/>
                <a:sym typeface="Arial Bold"/>
              </a:rPr>
              <a:t>Box color:</a:t>
            </a:r>
          </a:p>
          <a:p>
            <a:pPr algn="l"/>
            <a:r>
              <a:rPr sz="1200" dirty="0">
                <a:latin typeface="Arial" pitchFamily="-65" charset="0"/>
                <a:sym typeface="Arial Bold"/>
              </a:rPr>
              <a:t>Sub-Sys ID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6719" r="42729" b="51649"/>
          <a:stretch/>
        </p:blipFill>
        <p:spPr>
          <a:xfrm>
            <a:off x="6494962" y="1137548"/>
            <a:ext cx="2825023" cy="243028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4800600" y="2185307"/>
            <a:ext cx="1303176" cy="1352006"/>
            <a:chOff x="4800600" y="2185307"/>
            <a:chExt cx="1303176" cy="1352006"/>
          </a:xfrm>
        </p:grpSpPr>
        <p:grpSp>
          <p:nvGrpSpPr>
            <p:cNvPr id="48" name="Group 48"/>
            <p:cNvGrpSpPr/>
            <p:nvPr/>
          </p:nvGrpSpPr>
          <p:grpSpPr>
            <a:xfrm>
              <a:off x="5138057" y="2185307"/>
              <a:ext cx="965719" cy="1352006"/>
              <a:chOff x="0" y="0"/>
              <a:chExt cx="2253343" cy="2628899"/>
            </a:xfrm>
          </p:grpSpPr>
          <p:pic>
            <p:nvPicPr>
              <p:cNvPr id="46" name="droppedImage.png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2253343" cy="2628900"/>
              </a:xfrm>
              <a:prstGeom prst="rect">
                <a:avLst/>
              </a:prstGeom>
              <a:solidFill>
                <a:srgbClr val="FFF7F1">
                  <a:alpha val="80000"/>
                </a:srgbClr>
              </a:solidFill>
              <a:ln w="25400">
                <a:noFill/>
                <a:miter lim="400000"/>
              </a:ln>
            </p:spPr>
          </p:pic>
          <p:sp>
            <p:nvSpPr>
              <p:cNvPr id="47" name="Shape 47"/>
              <p:cNvSpPr/>
              <p:nvPr/>
            </p:nvSpPr>
            <p:spPr>
              <a:xfrm>
                <a:off x="850900" y="691091"/>
                <a:ext cx="546100" cy="355601"/>
              </a:xfrm>
              <a:prstGeom prst="rect">
                <a:avLst/>
              </a:prstGeom>
              <a:solidFill>
                <a:srgbClr val="000000">
                  <a:alpha val="47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75469">
                  <a:defRPr sz="34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200"/>
              </a:p>
            </p:txBody>
          </p:sp>
        </p:grpSp>
        <p:sp>
          <p:nvSpPr>
            <p:cNvPr id="68" name="Shape 68"/>
            <p:cNvSpPr/>
            <p:nvPr/>
          </p:nvSpPr>
          <p:spPr>
            <a:xfrm flipH="1">
              <a:off x="5305000" y="2478878"/>
              <a:ext cx="279711" cy="122621"/>
            </a:xfrm>
            <a:prstGeom prst="line">
              <a:avLst/>
            </a:prstGeom>
            <a:ln w="38100">
              <a:solidFill>
                <a:srgbClr val="F12A10"/>
              </a:solidFill>
              <a:miter lim="400000"/>
              <a:headEnd type="oval"/>
            </a:ln>
          </p:spPr>
          <p:txBody>
            <a:bodyPr lIns="0" tIns="0" rIns="0" bIns="0" anchor="ctr"/>
            <a:lstStyle/>
            <a:p>
              <a:pPr algn="l" defTabSz="21099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69" name="Shape 69"/>
            <p:cNvSpPr/>
            <p:nvPr/>
          </p:nvSpPr>
          <p:spPr>
            <a:xfrm flipH="1">
              <a:off x="5223229" y="2655593"/>
              <a:ext cx="365248" cy="339475"/>
            </a:xfrm>
            <a:prstGeom prst="line">
              <a:avLst/>
            </a:prstGeom>
            <a:ln w="38100">
              <a:solidFill>
                <a:srgbClr val="F12A10"/>
              </a:solidFill>
              <a:miter lim="400000"/>
              <a:headEnd type="oval"/>
            </a:ln>
          </p:spPr>
          <p:txBody>
            <a:bodyPr lIns="0" tIns="0" rIns="0" bIns="0" anchor="ctr"/>
            <a:lstStyle/>
            <a:p>
              <a:pPr algn="l" defTabSz="21099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82" name="Shape 82"/>
            <p:cNvSpPr/>
            <p:nvPr/>
          </p:nvSpPr>
          <p:spPr>
            <a:xfrm>
              <a:off x="4800600" y="2606189"/>
              <a:ext cx="504420" cy="184666"/>
            </a:xfrm>
            <a:prstGeom prst="rect">
              <a:avLst/>
            </a:prstGeom>
            <a:solidFill>
              <a:srgbClr val="FFF7F1">
                <a:alpha val="80000"/>
              </a:srgbClr>
            </a:solidFill>
            <a:ln w="2540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sz="1200" dirty="0">
                  <a:latin typeface="Arial" pitchFamily="-65" charset="0"/>
                </a:rPr>
                <a:t>FED IN</a:t>
              </a:r>
            </a:p>
          </p:txBody>
        </p:sp>
        <p:sp>
          <p:nvSpPr>
            <p:cNvPr id="83" name="Shape 83"/>
            <p:cNvSpPr/>
            <p:nvPr/>
          </p:nvSpPr>
          <p:spPr>
            <a:xfrm>
              <a:off x="4876800" y="2987189"/>
              <a:ext cx="672585" cy="184666"/>
            </a:xfrm>
            <a:prstGeom prst="rect">
              <a:avLst/>
            </a:prstGeom>
            <a:solidFill>
              <a:srgbClr val="FFF7F1">
                <a:alpha val="80000"/>
              </a:srgbClr>
            </a:solidFill>
            <a:ln w="2540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sz="1200" dirty="0">
                  <a:latin typeface="Arial" pitchFamily="-65" charset="0"/>
                </a:rPr>
                <a:t>FED OUT</a:t>
              </a:r>
            </a:p>
          </p:txBody>
        </p:sp>
      </p:grpSp>
      <p:sp>
        <p:nvSpPr>
          <p:cNvPr id="70" name="Shape 70"/>
          <p:cNvSpPr/>
          <p:nvPr/>
        </p:nvSpPr>
        <p:spPr>
          <a:xfrm flipV="1">
            <a:off x="5623266" y="2073875"/>
            <a:ext cx="849155" cy="246015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71" name="Shape 71"/>
          <p:cNvSpPr/>
          <p:nvPr/>
        </p:nvSpPr>
        <p:spPr>
          <a:xfrm flipV="1">
            <a:off x="2740780" y="3178279"/>
            <a:ext cx="2882486" cy="404683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  <a:effectLst>
            <a:outerShdw blurRad="101600" dir="2700000" rotWithShape="0">
              <a:srgbClr val="FFFDFA"/>
            </a:outerShdw>
          </a:effectLst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sp>
        <p:nvSpPr>
          <p:cNvPr id="72" name="Shape 72"/>
          <p:cNvSpPr/>
          <p:nvPr/>
        </p:nvSpPr>
        <p:spPr>
          <a:xfrm>
            <a:off x="451833" y="3986107"/>
            <a:ext cx="1474763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sz="1200" dirty="0">
                <a:latin typeface="Arial" pitchFamily="-65" charset="0"/>
              </a:rPr>
              <a:t>RU bandwidth plot</a:t>
            </a:r>
          </a:p>
        </p:txBody>
      </p:sp>
      <p:sp>
        <p:nvSpPr>
          <p:cNvPr id="73" name="Shape 73"/>
          <p:cNvSpPr/>
          <p:nvPr/>
        </p:nvSpPr>
        <p:spPr>
          <a:xfrm>
            <a:off x="451833" y="4610332"/>
            <a:ext cx="1461939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sz="1200" dirty="0">
                <a:latin typeface="Arial" pitchFamily="-65" charset="0"/>
              </a:rPr>
              <a:t>BU bandwidth plot</a:t>
            </a:r>
          </a:p>
        </p:txBody>
      </p:sp>
      <p:sp>
        <p:nvSpPr>
          <p:cNvPr id="74" name="Shape 74"/>
          <p:cNvSpPr/>
          <p:nvPr/>
        </p:nvSpPr>
        <p:spPr>
          <a:xfrm>
            <a:off x="451833" y="5051399"/>
            <a:ext cx="884707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sz="1200" dirty="0">
                <a:latin typeface="Arial" pitchFamily="-65" charset="0"/>
              </a:rPr>
              <a:t># Ev. in BU</a:t>
            </a:r>
          </a:p>
        </p:txBody>
      </p:sp>
      <p:sp>
        <p:nvSpPr>
          <p:cNvPr id="75" name="Shape 75"/>
          <p:cNvSpPr/>
          <p:nvPr/>
        </p:nvSpPr>
        <p:spPr>
          <a:xfrm>
            <a:off x="451833" y="5258600"/>
            <a:ext cx="1276917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sz="1200" dirty="0">
                <a:latin typeface="Arial" pitchFamily="-65" charset="0"/>
              </a:rPr>
              <a:t>BU RAM disk %</a:t>
            </a:r>
          </a:p>
        </p:txBody>
      </p:sp>
      <p:sp>
        <p:nvSpPr>
          <p:cNvPr id="76" name="Shape 76"/>
          <p:cNvSpPr/>
          <p:nvPr/>
        </p:nvSpPr>
        <p:spPr>
          <a:xfrm>
            <a:off x="451833" y="5462411"/>
            <a:ext cx="1253686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sz="1200" dirty="0">
                <a:latin typeface="Arial" pitchFamily="-65" charset="0"/>
              </a:rPr>
              <a:t>BU OUT disk %</a:t>
            </a:r>
          </a:p>
        </p:txBody>
      </p:sp>
      <p:sp>
        <p:nvSpPr>
          <p:cNvPr id="77" name="Shape 77"/>
          <p:cNvSpPr/>
          <p:nvPr/>
        </p:nvSpPr>
        <p:spPr>
          <a:xfrm>
            <a:off x="6629400" y="853589"/>
            <a:ext cx="1881750" cy="184666"/>
          </a:xfrm>
          <a:prstGeom prst="rect">
            <a:avLst/>
          </a:prstGeom>
          <a:solidFill>
            <a:srgbClr val="FFF7F1">
              <a:alpha val="80000"/>
            </a:srgbClr>
          </a:solidFill>
          <a:ln w="254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sz="1200" dirty="0">
                <a:latin typeface="Arial" pitchFamily="-65" charset="0"/>
              </a:rPr>
              <a:t>DAQ Sub-Sys configuration</a:t>
            </a:r>
          </a:p>
        </p:txBody>
      </p:sp>
      <p:sp>
        <p:nvSpPr>
          <p:cNvPr id="91" name="Shape 91"/>
          <p:cNvSpPr/>
          <p:nvPr/>
        </p:nvSpPr>
        <p:spPr>
          <a:xfrm>
            <a:off x="1128510" y="6250627"/>
            <a:ext cx="1910779" cy="184666"/>
          </a:xfrm>
          <a:prstGeom prst="rect">
            <a:avLst/>
          </a:prstGeom>
          <a:solidFill>
            <a:srgbClr val="FFF7F1"/>
          </a:solidFill>
          <a:ln w="3175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sz="1200" dirty="0">
                <a:latin typeface="Arial" pitchFamily="-65" charset="0"/>
              </a:rPr>
              <a:t>Event storage summary</a:t>
            </a:r>
          </a:p>
        </p:txBody>
      </p:sp>
      <p:sp>
        <p:nvSpPr>
          <p:cNvPr id="56" name="Shape 56"/>
          <p:cNvSpPr/>
          <p:nvPr/>
        </p:nvSpPr>
        <p:spPr>
          <a:xfrm>
            <a:off x="4800978" y="243222"/>
            <a:ext cx="47346" cy="232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3444" tIns="23444" rIns="23444" bIns="23444" anchor="ctr">
            <a:spAutoFit/>
          </a:bodyPr>
          <a:lstStyle/>
          <a:p>
            <a:pPr lvl="2">
              <a:defRPr sz="1800"/>
            </a:pPr>
            <a:endParaRPr sz="1200" b="1" dirty="0"/>
          </a:p>
        </p:txBody>
      </p:sp>
      <p:sp>
        <p:nvSpPr>
          <p:cNvPr id="62" name="Shape 66"/>
          <p:cNvSpPr/>
          <p:nvPr/>
        </p:nvSpPr>
        <p:spPr>
          <a:xfrm flipH="1" flipV="1">
            <a:off x="1311883" y="5798652"/>
            <a:ext cx="290143" cy="425892"/>
          </a:xfrm>
          <a:prstGeom prst="line">
            <a:avLst/>
          </a:prstGeom>
          <a:ln w="38100">
            <a:solidFill>
              <a:srgbClr val="F12A10"/>
            </a:solidFill>
            <a:miter lim="400000"/>
            <a:headEnd type="oval"/>
            <a:tailEnd type="oval"/>
          </a:ln>
          <a:effectLst>
            <a:outerShdw blurRad="101600" dir="2700000" rotWithShape="0">
              <a:srgbClr val="FFFDFA"/>
            </a:outerShdw>
          </a:effectLst>
        </p:spPr>
        <p:txBody>
          <a:bodyPr lIns="0" tIns="0" rIns="0" bIns="0" anchor="ctr"/>
          <a:lstStyle/>
          <a:p>
            <a:pPr algn="l" defTabSz="210998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grpSp>
        <p:nvGrpSpPr>
          <p:cNvPr id="9" name="Group 8"/>
          <p:cNvGrpSpPr/>
          <p:nvPr/>
        </p:nvGrpSpPr>
        <p:grpSpPr>
          <a:xfrm>
            <a:off x="5261490" y="3627504"/>
            <a:ext cx="2822217" cy="1783844"/>
            <a:chOff x="5242636" y="3702918"/>
            <a:chExt cx="2822217" cy="1783844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5" t="25471" r="83447" b="63396"/>
            <a:stretch/>
          </p:blipFill>
          <p:spPr>
            <a:xfrm>
              <a:off x="5242636" y="3749112"/>
              <a:ext cx="614671" cy="1737650"/>
            </a:xfrm>
            <a:prstGeom prst="rect">
              <a:avLst/>
            </a:prstGeom>
          </p:spPr>
        </p:pic>
        <p:sp>
          <p:nvSpPr>
            <p:cNvPr id="95" name="Shape 79"/>
            <p:cNvSpPr/>
            <p:nvPr/>
          </p:nvSpPr>
          <p:spPr>
            <a:xfrm>
              <a:off x="6122784" y="4045885"/>
              <a:ext cx="1229504" cy="369332"/>
            </a:xfrm>
            <a:prstGeom prst="rect">
              <a:avLst/>
            </a:prstGeom>
            <a:solidFill>
              <a:srgbClr val="FFF7F1">
                <a:alpha val="80000"/>
              </a:srgbClr>
            </a:solidFill>
            <a:ln w="2540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lvl="0" algn="l">
                <a:defRPr sz="1800"/>
              </a:pPr>
              <a:r>
                <a:rPr sz="1200" dirty="0">
                  <a:latin typeface="Arial" pitchFamily="-65" charset="0"/>
                  <a:sym typeface="Arial"/>
                </a:rPr>
                <a:t>RU/BU box </a:t>
              </a:r>
              <a:r>
                <a:rPr lang="en-US" sz="1200" dirty="0" smtClean="0">
                  <a:latin typeface="Arial" pitchFamily="-65" charset="0"/>
                  <a:sym typeface="Arial"/>
                </a:rPr>
                <a:t>color</a:t>
              </a:r>
              <a:r>
                <a:rPr sz="1200" dirty="0" smtClean="0">
                  <a:latin typeface="Arial" pitchFamily="-65" charset="0"/>
                  <a:sym typeface="Arial"/>
                </a:rPr>
                <a:t>: </a:t>
              </a:r>
              <a:endParaRPr sz="1200" dirty="0">
                <a:latin typeface="Arial" pitchFamily="-65" charset="0"/>
                <a:sym typeface="Arial"/>
              </a:endParaRPr>
            </a:p>
            <a:p>
              <a:pPr lvl="0" algn="l">
                <a:defRPr sz="1800"/>
              </a:pPr>
              <a:r>
                <a:rPr lang="en-US" sz="1200" dirty="0" smtClean="0">
                  <a:latin typeface="Arial" pitchFamily="-65" charset="0"/>
                  <a:sym typeface="Arial"/>
                </a:rPr>
                <a:t>Application state</a:t>
              </a:r>
              <a:endParaRPr sz="1200" dirty="0">
                <a:latin typeface="Arial" pitchFamily="-65" charset="0"/>
                <a:sym typeface="Arial"/>
              </a:endParaRPr>
            </a:p>
          </p:txBody>
        </p:sp>
        <p:pic>
          <p:nvPicPr>
            <p:cNvPr id="97" name="Picture 9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23" t="27746" r="70350" b="65243"/>
            <a:stretch/>
          </p:blipFill>
          <p:spPr>
            <a:xfrm>
              <a:off x="7330902" y="3702918"/>
              <a:ext cx="733951" cy="1162373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5546458" y="4281049"/>
            <a:ext cx="2571042" cy="1018854"/>
            <a:chOff x="5527604" y="4356463"/>
            <a:chExt cx="2571042" cy="1018854"/>
          </a:xfrm>
        </p:grpSpPr>
        <p:sp>
          <p:nvSpPr>
            <p:cNvPr id="87" name="Shape 87"/>
            <p:cNvSpPr/>
            <p:nvPr/>
          </p:nvSpPr>
          <p:spPr>
            <a:xfrm>
              <a:off x="5527604" y="4808743"/>
              <a:ext cx="134975" cy="162866"/>
            </a:xfrm>
            <a:prstGeom prst="rect">
              <a:avLst/>
            </a:prstGeom>
            <a:ln w="28575" cmpd="sng">
              <a:solidFill>
                <a:srgbClr val="F12A10"/>
              </a:solidFill>
              <a:miter lim="400000"/>
            </a:ln>
          </p:spPr>
          <p:txBody>
            <a:bodyPr lIns="0" tIns="0" rIns="0" bIns="0" anchor="ctr"/>
            <a:lstStyle/>
            <a:p>
              <a:pPr defTabSz="275469">
                <a:defRPr sz="34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200"/>
            </a:p>
          </p:txBody>
        </p:sp>
        <p:sp>
          <p:nvSpPr>
            <p:cNvPr id="88" name="Shape 88"/>
            <p:cNvSpPr/>
            <p:nvPr/>
          </p:nvSpPr>
          <p:spPr>
            <a:xfrm>
              <a:off x="5693229" y="4356463"/>
              <a:ext cx="108857" cy="124097"/>
            </a:xfrm>
            <a:prstGeom prst="rect">
              <a:avLst/>
            </a:prstGeom>
            <a:ln w="28575" cmpd="sng">
              <a:solidFill>
                <a:srgbClr val="F12A10"/>
              </a:solidFill>
              <a:miter lim="400000"/>
            </a:ln>
          </p:spPr>
          <p:txBody>
            <a:bodyPr lIns="0" tIns="0" rIns="0" bIns="0" anchor="ctr"/>
            <a:lstStyle/>
            <a:p>
              <a:pPr defTabSz="275469">
                <a:defRPr sz="34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200"/>
            </a:p>
          </p:txBody>
        </p:sp>
        <p:sp>
          <p:nvSpPr>
            <p:cNvPr id="89" name="Shape 89"/>
            <p:cNvSpPr/>
            <p:nvPr/>
          </p:nvSpPr>
          <p:spPr>
            <a:xfrm>
              <a:off x="5690098" y="4878976"/>
              <a:ext cx="695511" cy="281855"/>
            </a:xfrm>
            <a:prstGeom prst="line">
              <a:avLst/>
            </a:prstGeom>
            <a:ln w="38100">
              <a:solidFill>
                <a:srgbClr val="F12A10"/>
              </a:solidFill>
              <a:miter lim="400000"/>
              <a:headEnd type="oval"/>
              <a:tailEnd type="oval"/>
            </a:ln>
          </p:spPr>
          <p:txBody>
            <a:bodyPr lIns="0" tIns="0" rIns="0" bIns="0" anchor="ctr"/>
            <a:lstStyle/>
            <a:p>
              <a:pPr algn="l" defTabSz="21099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90" name="Shape 90"/>
            <p:cNvSpPr/>
            <p:nvPr/>
          </p:nvSpPr>
          <p:spPr>
            <a:xfrm>
              <a:off x="5753007" y="4498955"/>
              <a:ext cx="628582" cy="673962"/>
            </a:xfrm>
            <a:prstGeom prst="line">
              <a:avLst/>
            </a:prstGeom>
            <a:ln w="38100">
              <a:solidFill>
                <a:srgbClr val="F12A10"/>
              </a:solidFill>
              <a:miter lim="400000"/>
              <a:headEnd type="oval"/>
              <a:tailEnd type="oval"/>
            </a:ln>
          </p:spPr>
          <p:txBody>
            <a:bodyPr lIns="0" tIns="0" rIns="0" bIns="0" anchor="ctr"/>
            <a:lstStyle/>
            <a:p>
              <a:pPr algn="l" defTabSz="21099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79" name="Shape 79"/>
            <p:cNvSpPr/>
            <p:nvPr/>
          </p:nvSpPr>
          <p:spPr>
            <a:xfrm>
              <a:off x="6482443" y="5005985"/>
              <a:ext cx="1616203" cy="369332"/>
            </a:xfrm>
            <a:prstGeom prst="rect">
              <a:avLst/>
            </a:prstGeom>
            <a:solidFill>
              <a:srgbClr val="FFF7F1">
                <a:alpha val="80000"/>
              </a:srgbClr>
            </a:solidFill>
            <a:ln w="25400">
              <a:noFill/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lvl="0" algn="l">
                <a:defRPr sz="1800"/>
              </a:pPr>
              <a:r>
                <a:rPr sz="1200" dirty="0">
                  <a:latin typeface="Arial" pitchFamily="-65" charset="0"/>
                  <a:sym typeface="Arial"/>
                </a:rPr>
                <a:t>RU/BU box RED frame: </a:t>
              </a:r>
            </a:p>
            <a:p>
              <a:pPr lvl="0" algn="l">
                <a:defRPr sz="1800"/>
              </a:pPr>
              <a:r>
                <a:rPr sz="1200" dirty="0">
                  <a:latin typeface="Arial" pitchFamily="-65" charset="0"/>
                  <a:sym typeface="Arial"/>
                </a:rPr>
                <a:t>flash data not updated</a:t>
              </a:r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38" t="6849" r="18334" b="54691"/>
          <a:stretch/>
        </p:blipFill>
        <p:spPr>
          <a:xfrm>
            <a:off x="4253755" y="5680275"/>
            <a:ext cx="2604245" cy="237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50" grpId="0" animBg="1"/>
      <p:bldP spid="57" grpId="0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3" grpId="0" animBg="1"/>
      <p:bldP spid="66" grpId="0" animBg="1"/>
      <p:bldP spid="67" grpId="0" animBg="1"/>
      <p:bldP spid="81" grpId="0" animBg="1"/>
      <p:bldP spid="81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7" grpId="1" animBg="1"/>
      <p:bldP spid="91" grpId="0" animBg="1"/>
      <p:bldP spid="6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977188" algn="r"/>
              </a:tabLst>
            </a:pPr>
            <a:r>
              <a:rPr lang="en-US" dirty="0" err="1" smtClean="0"/>
              <a:t>HotSpot</a:t>
            </a:r>
            <a:r>
              <a:rPr lang="en-US" dirty="0"/>
              <a:t>	</a:t>
            </a:r>
            <a:r>
              <a:rPr lang="en-US" sz="1600" dirty="0"/>
              <a:t> </a:t>
            </a:r>
            <a:r>
              <a:rPr lang="en-US" sz="1400" dirty="0">
                <a:hlinkClick r:id="rId2"/>
              </a:rPr>
              <a:t>https://xdaq.web.cern.ch/xdaq/xmas/</a:t>
            </a:r>
            <a:r>
              <a:rPr lang="en-US" sz="1400" dirty="0" smtClean="0">
                <a:hlinkClick r:id="rId2"/>
              </a:rPr>
              <a:t>14/</a:t>
            </a:r>
            <a:r>
              <a:rPr lang="en-US" sz="1400" dirty="0">
                <a:hlinkClick r:id="rId2"/>
              </a:rPr>
              <a:t>hotspot/hotspot.swf</a:t>
            </a:r>
            <a:endParaRPr lang="en-US"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2500"/>
            <a:ext cx="9144000" cy="49367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943600"/>
            <a:ext cx="3962400" cy="33855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latin typeface="Arial" pitchFamily="-65" charset="0"/>
              </a:rPr>
              <a:t>Make sure that it updates (pulsates)</a:t>
            </a:r>
            <a:endParaRPr lang="en-US" sz="1600" dirty="0">
              <a:latin typeface="Arial" pitchFamily="-65" charset="0"/>
            </a:endParaRPr>
          </a:p>
        </p:txBody>
      </p:sp>
      <p:cxnSp>
        <p:nvCxnSpPr>
          <p:cNvPr id="7" name="Straight Connector 6"/>
          <p:cNvCxnSpPr>
            <a:stCxn id="6" idx="1"/>
          </p:cNvCxnSpPr>
          <p:nvPr/>
        </p:nvCxnSpPr>
        <p:spPr bwMode="auto">
          <a:xfrm flipH="1" flipV="1">
            <a:off x="152400" y="5867400"/>
            <a:ext cx="304800" cy="2454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267200" y="5105400"/>
            <a:ext cx="3962400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latin typeface="Arial" pitchFamily="-65" charset="0"/>
              </a:rPr>
              <a:t>Check regularly for Errors or Fatal by clicking on corresponding button</a:t>
            </a:r>
            <a:endParaRPr lang="en-US" sz="1600" dirty="0"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53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HotSpot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066800"/>
            <a:ext cx="7010744" cy="548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1447800"/>
            <a:ext cx="1600200" cy="33855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latin typeface="Arial" pitchFamily="-65" charset="0"/>
              </a:rPr>
              <a:t>Click on error</a:t>
            </a:r>
            <a:endParaRPr lang="en-US" sz="1600" dirty="0">
              <a:latin typeface="Arial" pitchFamily="-65" charset="0"/>
            </a:endParaRPr>
          </a:p>
        </p:txBody>
      </p:sp>
      <p:cxnSp>
        <p:nvCxnSpPr>
          <p:cNvPr id="6" name="Straight Connector 5"/>
          <p:cNvCxnSpPr>
            <a:stCxn id="5" idx="1"/>
          </p:cNvCxnSpPr>
          <p:nvPr/>
        </p:nvCxnSpPr>
        <p:spPr bwMode="auto">
          <a:xfrm flipH="1">
            <a:off x="3733800" y="1617077"/>
            <a:ext cx="838200" cy="5927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676400" y="5410200"/>
            <a:ext cx="2362200" cy="584776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latin typeface="Arial" pitchFamily="-65" charset="0"/>
              </a:rPr>
              <a:t>Analyze the error and take appropriate action</a:t>
            </a:r>
            <a:endParaRPr lang="en-US" sz="1600" dirty="0">
              <a:latin typeface="Arial" pitchFamily="-65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4038600"/>
            <a:ext cx="1447800" cy="83099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latin typeface="Arial" pitchFamily="-65" charset="0"/>
              </a:rPr>
              <a:t>You can use HTML to copy it into the </a:t>
            </a:r>
            <a:r>
              <a:rPr lang="en-US" sz="1600" dirty="0" err="1" smtClean="0">
                <a:latin typeface="Arial" pitchFamily="-65" charset="0"/>
              </a:rPr>
              <a:t>elog</a:t>
            </a:r>
            <a:endParaRPr lang="en-US" sz="1600" dirty="0">
              <a:latin typeface="Arial" pitchFamily="-65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1600200" y="3048001"/>
            <a:ext cx="609600" cy="12191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6200" y="1981200"/>
            <a:ext cx="1524000" cy="83099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latin typeface="Arial" pitchFamily="-65" charset="0"/>
              </a:rPr>
              <a:t>Acknowledge understood errors</a:t>
            </a:r>
            <a:endParaRPr lang="en-US" sz="1600" dirty="0">
              <a:latin typeface="Arial" pitchFamily="-65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295400" y="1752600"/>
            <a:ext cx="137160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6583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0"/>
            <a:ext cx="8686800" cy="2057400"/>
          </a:xfrm>
        </p:spPr>
        <p:txBody>
          <a:bodyPr/>
          <a:lstStyle/>
          <a:p>
            <a:r>
              <a:rPr lang="en-US" sz="2000" dirty="0" smtClean="0"/>
              <a:t>Running in a terminal on the shifter console</a:t>
            </a:r>
          </a:p>
          <a:p>
            <a:pPr lvl="1"/>
            <a:r>
              <a:rPr lang="en-US" sz="1600" dirty="0" smtClean="0"/>
              <a:t>You need an account in the online cluster to start it</a:t>
            </a:r>
          </a:p>
          <a:p>
            <a:r>
              <a:rPr lang="en-US" sz="2000" dirty="0" smtClean="0"/>
              <a:t>Scrolling display of error messages from DAQ</a:t>
            </a:r>
          </a:p>
          <a:p>
            <a:pPr lvl="1"/>
            <a:r>
              <a:rPr lang="en-US" sz="1600" dirty="0" smtClean="0"/>
              <a:t>All messages (and more) are in </a:t>
            </a:r>
            <a:r>
              <a:rPr lang="en-US" sz="1600" dirty="0" err="1" smtClean="0"/>
              <a:t>HotSpot</a:t>
            </a:r>
            <a:r>
              <a:rPr lang="en-US" sz="1600" dirty="0" smtClean="0"/>
              <a:t> or LVL0</a:t>
            </a:r>
          </a:p>
          <a:p>
            <a:pPr lvl="1"/>
            <a:r>
              <a:rPr lang="en-US" sz="1600" dirty="0" smtClean="0"/>
              <a:t>Handsaw is often quicker to find the most relevant message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5745"/>
          <a:stretch/>
        </p:blipFill>
        <p:spPr>
          <a:xfrm>
            <a:off x="0" y="1143000"/>
            <a:ext cx="9144000" cy="314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6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 if it does not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Don</a:t>
            </a:r>
            <a:r>
              <a:rPr lang="fr-FR" sz="2000" dirty="0" smtClean="0"/>
              <a:t>’</a:t>
            </a:r>
            <a:r>
              <a:rPr lang="en-US" sz="2000" dirty="0" smtClean="0"/>
              <a:t>t panic! Keep cool.</a:t>
            </a:r>
          </a:p>
          <a:p>
            <a:pPr lvl="1"/>
            <a:r>
              <a:rPr lang="en-US" sz="1800" dirty="0" smtClean="0"/>
              <a:t>Not always easy, especially during stable beams</a:t>
            </a:r>
          </a:p>
          <a:p>
            <a:pPr lvl="1"/>
            <a:r>
              <a:rPr lang="en-US" sz="1800" dirty="0" smtClean="0"/>
              <a:t>Think before clicking! </a:t>
            </a:r>
          </a:p>
          <a:p>
            <a:pPr lvl="1"/>
            <a:r>
              <a:rPr lang="en-US" sz="1800" dirty="0" smtClean="0"/>
              <a:t>GUIs are sometimes slow in reacting. Be patient…</a:t>
            </a:r>
          </a:p>
          <a:p>
            <a:r>
              <a:rPr lang="en-US" sz="2200" dirty="0" smtClean="0"/>
              <a:t>Look at what the </a:t>
            </a:r>
            <a:r>
              <a:rPr lang="en-US" sz="2200" b="1" dirty="0" smtClean="0"/>
              <a:t>DAQ expert application suggests</a:t>
            </a:r>
          </a:p>
          <a:p>
            <a:pPr lvl="1"/>
            <a:r>
              <a:rPr lang="en-US" sz="1800" dirty="0" smtClean="0"/>
              <a:t>suggestions are </a:t>
            </a:r>
            <a:r>
              <a:rPr lang="en-US" sz="1800" dirty="0" smtClean="0"/>
              <a:t>a superset of the </a:t>
            </a:r>
            <a:r>
              <a:rPr lang="en-US" sz="1800" dirty="0" smtClean="0"/>
              <a:t>‘DAQ stuck’ flow chart</a:t>
            </a:r>
          </a:p>
          <a:p>
            <a:r>
              <a:rPr lang="en-US" sz="2000" dirty="0" smtClean="0"/>
              <a:t>Look for error messages (LVL0, </a:t>
            </a:r>
            <a:r>
              <a:rPr lang="en-US" sz="2000" dirty="0" err="1" smtClean="0"/>
              <a:t>HotSpot</a:t>
            </a:r>
            <a:r>
              <a:rPr lang="en-US" sz="2000" dirty="0" smtClean="0"/>
              <a:t>, Handsaw)</a:t>
            </a:r>
            <a:endParaRPr lang="en-US" sz="1800" dirty="0" smtClean="0"/>
          </a:p>
          <a:p>
            <a:r>
              <a:rPr lang="en-US" sz="2000" dirty="0" smtClean="0"/>
              <a:t>Look at </a:t>
            </a:r>
            <a:r>
              <a:rPr lang="en-US" sz="2000" dirty="0" err="1" smtClean="0"/>
              <a:t>DAQView</a:t>
            </a:r>
            <a:r>
              <a:rPr lang="en-US" sz="2000" dirty="0" smtClean="0"/>
              <a:t> for anything suspicious</a:t>
            </a:r>
          </a:p>
          <a:p>
            <a:pPr lvl="1"/>
            <a:r>
              <a:rPr lang="en-US" sz="1800" dirty="0" smtClean="0"/>
              <a:t>Figure out what subsystem is causing problems</a:t>
            </a:r>
          </a:p>
          <a:p>
            <a:pPr lvl="1"/>
            <a:r>
              <a:rPr lang="en-US" sz="1800" dirty="0" smtClean="0"/>
              <a:t>Be aware that one subsystem might get backpressure from DAQ due to other issues</a:t>
            </a:r>
          </a:p>
          <a:p>
            <a:r>
              <a:rPr lang="en-US" sz="2400" dirty="0" smtClean="0"/>
              <a:t>Talk to the shift leader and other shifters</a:t>
            </a:r>
          </a:p>
          <a:p>
            <a:pPr lvl="1"/>
            <a:r>
              <a:rPr lang="en-US" sz="2000" dirty="0" smtClean="0"/>
              <a:t>They might be aware of problems affecting DAQ</a:t>
            </a:r>
          </a:p>
          <a:p>
            <a:pPr lvl="1"/>
            <a:r>
              <a:rPr lang="en-US" sz="2000" dirty="0" smtClean="0"/>
              <a:t>E.g. if a subsystem lost power, DAQ will go into error</a:t>
            </a:r>
            <a:br>
              <a:rPr lang="en-US" sz="2000" dirty="0" smtClean="0"/>
            </a:br>
            <a:r>
              <a:rPr lang="en-US" sz="2000" dirty="0" smtClean="0"/>
              <a:t>(you might be the first to realize it!)</a:t>
            </a:r>
          </a:p>
          <a:p>
            <a:r>
              <a:rPr lang="en-US" sz="2400" dirty="0" smtClean="0"/>
              <a:t>If you are unsure or stuck, </a:t>
            </a:r>
            <a:r>
              <a:rPr lang="en-US" sz="2400" dirty="0" smtClean="0"/>
              <a:t>do not </a:t>
            </a:r>
            <a:r>
              <a:rPr lang="en-US" sz="2400" dirty="0" smtClean="0"/>
              <a:t>hesitate to call the DAQ </a:t>
            </a:r>
            <a:r>
              <a:rPr lang="en-US" sz="2400" dirty="0" err="1" smtClean="0"/>
              <a:t>oncall</a:t>
            </a:r>
            <a:r>
              <a:rPr lang="en-US" sz="2400" dirty="0" smtClean="0"/>
              <a:t> anytime (76600)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175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Happy Shifting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73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86800" cy="682896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connsiteX0" fmla="*/ 1016014 w 9144000"/>
              <a:gd name="connsiteY0" fmla="*/ 914400 h 6858000"/>
              <a:gd name="connsiteX1" fmla="*/ 304800 w 9144000"/>
              <a:gd name="connsiteY1" fmla="*/ 1625614 h 6858000"/>
              <a:gd name="connsiteX2" fmla="*/ 304800 w 9144000"/>
              <a:gd name="connsiteY2" fmla="*/ 4470386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16014 w 9144000"/>
              <a:gd name="connsiteY8" fmla="*/ 914400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304800 w 9144000"/>
              <a:gd name="connsiteY1" fmla="*/ 1625614 h 6858000"/>
              <a:gd name="connsiteX2" fmla="*/ 304800 w 9144000"/>
              <a:gd name="connsiteY2" fmla="*/ 4470386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298865 w 9144000"/>
              <a:gd name="connsiteY1" fmla="*/ 776988 h 6858000"/>
              <a:gd name="connsiteX2" fmla="*/ 304800 w 9144000"/>
              <a:gd name="connsiteY2" fmla="*/ 4470386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583734 w 9144000"/>
              <a:gd name="connsiteY1" fmla="*/ 1032169 h 6858000"/>
              <a:gd name="connsiteX2" fmla="*/ 304800 w 9144000"/>
              <a:gd name="connsiteY2" fmla="*/ 4470386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583734 w 9144000"/>
              <a:gd name="connsiteY1" fmla="*/ 1032169 h 6858000"/>
              <a:gd name="connsiteX2" fmla="*/ 589669 w 9144000"/>
              <a:gd name="connsiteY2" fmla="*/ 4547534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583734 w 9144000"/>
              <a:gd name="connsiteY1" fmla="*/ 1032169 h 6858000"/>
              <a:gd name="connsiteX2" fmla="*/ 571865 w 9144000"/>
              <a:gd name="connsiteY2" fmla="*/ 4547534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583734 w 9144000"/>
              <a:gd name="connsiteY1" fmla="*/ 1032169 h 6858000"/>
              <a:gd name="connsiteX2" fmla="*/ 601539 w 9144000"/>
              <a:gd name="connsiteY2" fmla="*/ 4541600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583734 w 9144000"/>
              <a:gd name="connsiteY1" fmla="*/ 1032169 h 6858000"/>
              <a:gd name="connsiteX2" fmla="*/ 577800 w 9144000"/>
              <a:gd name="connsiteY2" fmla="*/ 4541600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625614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027883 w 9144000"/>
              <a:gd name="connsiteY0" fmla="*/ 421841 h 6858000"/>
              <a:gd name="connsiteX1" fmla="*/ 583734 w 9144000"/>
              <a:gd name="connsiteY1" fmla="*/ 1032169 h 6858000"/>
              <a:gd name="connsiteX2" fmla="*/ 577800 w 9144000"/>
              <a:gd name="connsiteY2" fmla="*/ 4541600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115252 h 6858000"/>
              <a:gd name="connsiteX7" fmla="*/ 8104247 w 9144000"/>
              <a:gd name="connsiteY7" fmla="*/ 421841 h 6858000"/>
              <a:gd name="connsiteX8" fmla="*/ 1027883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158448 w 9144000"/>
              <a:gd name="connsiteY0" fmla="*/ 421841 h 6858000"/>
              <a:gd name="connsiteX1" fmla="*/ 583734 w 9144000"/>
              <a:gd name="connsiteY1" fmla="*/ 1032169 h 6858000"/>
              <a:gd name="connsiteX2" fmla="*/ 577800 w 9144000"/>
              <a:gd name="connsiteY2" fmla="*/ 4541600 h 6858000"/>
              <a:gd name="connsiteX3" fmla="*/ 1016014 w 9144000"/>
              <a:gd name="connsiteY3" fmla="*/ 5181600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115252 h 6858000"/>
              <a:gd name="connsiteX7" fmla="*/ 8104247 w 9144000"/>
              <a:gd name="connsiteY7" fmla="*/ 421841 h 6858000"/>
              <a:gd name="connsiteX8" fmla="*/ 1158448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  <a:gd name="connsiteX0" fmla="*/ 1158448 w 9144000"/>
              <a:gd name="connsiteY0" fmla="*/ 421841 h 6858000"/>
              <a:gd name="connsiteX1" fmla="*/ 583734 w 9144000"/>
              <a:gd name="connsiteY1" fmla="*/ 1032169 h 6858000"/>
              <a:gd name="connsiteX2" fmla="*/ 577800 w 9144000"/>
              <a:gd name="connsiteY2" fmla="*/ 4541600 h 6858000"/>
              <a:gd name="connsiteX3" fmla="*/ 1205926 w 9144000"/>
              <a:gd name="connsiteY3" fmla="*/ 5187534 h 6858000"/>
              <a:gd name="connsiteX4" fmla="*/ 8127986 w 9144000"/>
              <a:gd name="connsiteY4" fmla="*/ 5181600 h 6858000"/>
              <a:gd name="connsiteX5" fmla="*/ 8839200 w 9144000"/>
              <a:gd name="connsiteY5" fmla="*/ 4470386 h 6858000"/>
              <a:gd name="connsiteX6" fmla="*/ 8839200 w 9144000"/>
              <a:gd name="connsiteY6" fmla="*/ 1115252 h 6858000"/>
              <a:gd name="connsiteX7" fmla="*/ 8104247 w 9144000"/>
              <a:gd name="connsiteY7" fmla="*/ 421841 h 6858000"/>
              <a:gd name="connsiteX8" fmla="*/ 1158448 w 9144000"/>
              <a:gd name="connsiteY8" fmla="*/ 421841 h 6858000"/>
              <a:gd name="connsiteX9" fmla="*/ 0 w 9144000"/>
              <a:gd name="connsiteY9" fmla="*/ 0 h 6858000"/>
              <a:gd name="connsiteX10" fmla="*/ 9144000 w 9144000"/>
              <a:gd name="connsiteY10" fmla="*/ 0 h 6858000"/>
              <a:gd name="connsiteX11" fmla="*/ 9144000 w 9144000"/>
              <a:gd name="connsiteY11" fmla="*/ 6858000 h 6858000"/>
              <a:gd name="connsiteX12" fmla="*/ 0 w 9144000"/>
              <a:gd name="connsiteY12" fmla="*/ 6858000 h 6858000"/>
              <a:gd name="connsiteX13" fmla="*/ 0 w 9144000"/>
              <a:gd name="connsiteY1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144000" h="6858000">
                <a:moveTo>
                  <a:pt x="1158448" y="421841"/>
                </a:moveTo>
                <a:cubicBezTo>
                  <a:pt x="765655" y="421841"/>
                  <a:pt x="583734" y="639376"/>
                  <a:pt x="583734" y="1032169"/>
                </a:cubicBezTo>
                <a:cubicBezTo>
                  <a:pt x="585712" y="2263302"/>
                  <a:pt x="575822" y="3310467"/>
                  <a:pt x="577800" y="4541600"/>
                </a:cubicBezTo>
                <a:cubicBezTo>
                  <a:pt x="577800" y="4934393"/>
                  <a:pt x="813133" y="5187534"/>
                  <a:pt x="1205926" y="5187534"/>
                </a:cubicBezTo>
                <a:lnTo>
                  <a:pt x="8127986" y="5181600"/>
                </a:lnTo>
                <a:cubicBezTo>
                  <a:pt x="8520779" y="5181600"/>
                  <a:pt x="8839200" y="4863179"/>
                  <a:pt x="8839200" y="4470386"/>
                </a:cubicBezTo>
                <a:lnTo>
                  <a:pt x="8839200" y="1115252"/>
                </a:lnTo>
                <a:cubicBezTo>
                  <a:pt x="8839200" y="722459"/>
                  <a:pt x="8497040" y="421841"/>
                  <a:pt x="8104247" y="421841"/>
                </a:cubicBezTo>
                <a:lnTo>
                  <a:pt x="1158448" y="421841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971800" y="1371600"/>
            <a:ext cx="3048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dirty="0" err="1" smtClean="0"/>
              <a:t>DAQView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12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0" y="1219200"/>
            <a:ext cx="5638800" cy="685800"/>
          </a:xfrm>
          <a:prstGeom prst="roundRect">
            <a:avLst/>
          </a:prstGeom>
          <a:solidFill>
            <a:schemeClr val="accent1">
              <a:alpha val="34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Status &amp; navigation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503" y="1219200"/>
            <a:ext cx="3519291" cy="381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10187"/>
          <a:stretch/>
        </p:blipFill>
        <p:spPr>
          <a:xfrm>
            <a:off x="0" y="1219200"/>
            <a:ext cx="5638799" cy="56388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-16924" y="1905000"/>
            <a:ext cx="3445924" cy="4953000"/>
          </a:xfrm>
          <a:prstGeom prst="roundRect">
            <a:avLst>
              <a:gd name="adj" fmla="val 5621"/>
            </a:avLst>
          </a:prstGeom>
          <a:solidFill>
            <a:srgbClr val="CCFFCC">
              <a:alpha val="34000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FED Builder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FEROL/FMM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985125" algn="r"/>
              </a:tabLst>
            </a:pPr>
            <a:r>
              <a:rPr lang="en-US" dirty="0" err="1" smtClean="0"/>
              <a:t>DAQView</a:t>
            </a:r>
            <a:r>
              <a:rPr lang="en-US" dirty="0" smtClean="0"/>
              <a:t> 	</a:t>
            </a:r>
            <a:r>
              <a:rPr lang="en-US" sz="1800" dirty="0" smtClean="0">
                <a:solidFill>
                  <a:srgbClr val="1155CC"/>
                </a:solidFill>
                <a:latin typeface="Calibri" pitchFamily="-65" charset="0"/>
                <a:cs typeface="Arial" charset="0"/>
                <a:hlinkClick r:id="rId4"/>
              </a:rPr>
              <a:t>http</a:t>
            </a:r>
            <a:r>
              <a:rPr lang="en-US" sz="1800" dirty="0">
                <a:solidFill>
                  <a:srgbClr val="1155CC"/>
                </a:solidFill>
                <a:latin typeface="Calibri" pitchFamily="-65" charset="0"/>
                <a:cs typeface="Arial" charset="0"/>
                <a:hlinkClick r:id="rId4"/>
              </a:rPr>
              <a:t>://daq-expert.cms/daq2view-react</a:t>
            </a:r>
            <a:r>
              <a:rPr lang="en-US" sz="1800" dirty="0" smtClean="0">
                <a:solidFill>
                  <a:srgbClr val="1155CC"/>
                </a:solidFill>
                <a:latin typeface="Calibri" pitchFamily="-65" charset="0"/>
                <a:cs typeface="Arial" charset="0"/>
                <a:hlinkClick r:id="rId4"/>
              </a:rPr>
              <a:t>/</a:t>
            </a:r>
            <a:endParaRPr lang="en-US" sz="1800" dirty="0">
              <a:solidFill>
                <a:srgbClr val="1155CC"/>
              </a:solidFill>
              <a:latin typeface="Calibri" pitchFamily="-65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429000" y="1905000"/>
            <a:ext cx="2209800" cy="4953000"/>
          </a:xfrm>
          <a:prstGeom prst="roundRect">
            <a:avLst>
              <a:gd name="adj" fmla="val 5621"/>
            </a:avLst>
          </a:prstGeom>
          <a:solidFill>
            <a:srgbClr val="3366FF">
              <a:alpha val="34000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-65" charset="0"/>
              </a:rPr>
              <a:t>Event Builder</a:t>
            </a:r>
            <a:br>
              <a:rPr lang="en-US" dirty="0" smtClean="0">
                <a:solidFill>
                  <a:schemeClr val="tx1"/>
                </a:solidFill>
                <a:latin typeface="Arial" pitchFamily="-65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itchFamily="-65" charset="0"/>
              </a:rPr>
              <a:t>RU/EVM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638800" y="1295400"/>
            <a:ext cx="3505200" cy="3733800"/>
          </a:xfrm>
          <a:prstGeom prst="roundRect">
            <a:avLst>
              <a:gd name="adj" fmla="val 5621"/>
            </a:avLst>
          </a:prstGeom>
          <a:solidFill>
            <a:srgbClr val="FF6600">
              <a:alpha val="34000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tx1"/>
                </a:solidFill>
                <a:latin typeface="Arial" pitchFamily="-65" charset="0"/>
              </a:rPr>
              <a:t>FFF Appliances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BU &amp; FU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72200" y="5562600"/>
            <a:ext cx="2596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Background turns red</a:t>
            </a:r>
            <a:br>
              <a:rPr lang="en-US" dirty="0" smtClean="0"/>
            </a:br>
            <a:r>
              <a:rPr lang="en-US" dirty="0" smtClean="0"/>
              <a:t>when EvB is Enabled &amp; </a:t>
            </a:r>
            <a:br>
              <a:rPr lang="en-US" dirty="0" smtClean="0"/>
            </a:br>
            <a:r>
              <a:rPr lang="en-US" dirty="0" smtClean="0"/>
              <a:t>no data is flowing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1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DAQView</a:t>
            </a:r>
            <a:r>
              <a:rPr lang="en-US" sz="3200" dirty="0" smtClean="0"/>
              <a:t> - Navigation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914400"/>
            <a:ext cx="3008691" cy="1524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00400"/>
            <a:ext cx="9144000" cy="1323938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 bwMode="auto">
          <a:xfrm flipV="1">
            <a:off x="228600" y="2438400"/>
            <a:ext cx="0" cy="9144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>
            <a:off x="2819400" y="2819400"/>
            <a:ext cx="0" cy="3780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2362200" y="2514600"/>
            <a:ext cx="1828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Stop refreshing page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04800" y="2514600"/>
            <a:ext cx="21336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-65" charset="0"/>
              </a:rPr>
              <a:t>Switch pages between</a:t>
            </a:r>
            <a:br>
              <a:rPr lang="en-US" sz="1400" dirty="0">
                <a:latin typeface="Arial" pitchFamily="-65" charset="0"/>
              </a:rPr>
            </a:br>
            <a:r>
              <a:rPr lang="en-US" sz="1400" dirty="0" err="1">
                <a:latin typeface="Arial" pitchFamily="-65" charset="0"/>
              </a:rPr>
              <a:t>FEDbuilder</a:t>
            </a:r>
            <a:r>
              <a:rPr lang="en-US" sz="1400" dirty="0">
                <a:latin typeface="Arial" pitchFamily="-65" charset="0"/>
              </a:rPr>
              <a:t>, FFF, and all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 flipV="1">
            <a:off x="609600" y="3048000"/>
            <a:ext cx="2286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-228600" y="4724400"/>
            <a:ext cx="15240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Current run</a:t>
            </a:r>
            <a:endParaRPr lang="en-US" sz="1400" dirty="0"/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228600" y="4343400"/>
            <a:ext cx="0" cy="3780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-381000" y="5257800"/>
            <a:ext cx="32004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Duration and start time of </a:t>
            </a:r>
            <a:r>
              <a:rPr lang="en-US" sz="1400" dirty="0" smtClean="0">
                <a:latin typeface="Arial" pitchFamily="-65" charset="0"/>
              </a:rPr>
              <a:t>run</a:t>
            </a:r>
            <a:endParaRPr lang="en-US" sz="1400" dirty="0">
              <a:latin typeface="Arial" pitchFamily="-65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6000" y="6172200"/>
            <a:ext cx="3124200" cy="492443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Arial" pitchFamily="-65" charset="0"/>
              </a:rPr>
              <a:t>Last update of </a:t>
            </a:r>
            <a:r>
              <a:rPr lang="en-US" sz="1400" dirty="0" smtClean="0">
                <a:latin typeface="Arial" pitchFamily="-65" charset="0"/>
              </a:rPr>
              <a:t>page must be current!</a:t>
            </a:r>
            <a:endParaRPr lang="en-US" sz="1400" dirty="0">
              <a:latin typeface="Arial" pitchFamily="-65" charset="0"/>
            </a:endParaRPr>
          </a:p>
          <a:p>
            <a:pPr algn="r"/>
            <a:r>
              <a:rPr lang="en-US" sz="1100" dirty="0" smtClean="0">
                <a:latin typeface="Arial" pitchFamily="-65" charset="0"/>
              </a:rPr>
              <a:t>If this is </a:t>
            </a:r>
            <a:r>
              <a:rPr lang="en-US" sz="1100" dirty="0">
                <a:latin typeface="Arial" pitchFamily="-65" charset="0"/>
              </a:rPr>
              <a:t>stale, </a:t>
            </a:r>
            <a:r>
              <a:rPr lang="en-US" sz="1100" dirty="0" smtClean="0">
                <a:latin typeface="Arial" pitchFamily="-65" charset="0"/>
              </a:rPr>
              <a:t>call the </a:t>
            </a:r>
            <a:r>
              <a:rPr lang="en-US" sz="1100" dirty="0" err="1" smtClean="0">
                <a:latin typeface="Arial" pitchFamily="-65" charset="0"/>
              </a:rPr>
              <a:t>oncall</a:t>
            </a:r>
            <a:r>
              <a:rPr lang="en-US" sz="1100" dirty="0" smtClean="0">
                <a:latin typeface="Arial" pitchFamily="-65" charset="0"/>
              </a:rPr>
              <a:t> expert</a:t>
            </a:r>
            <a:endParaRPr lang="en-US" sz="1100" dirty="0">
              <a:latin typeface="Arial" pitchFamily="-65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 flipV="1">
            <a:off x="8305800" y="4419600"/>
            <a:ext cx="0" cy="1752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1219200" y="4495800"/>
            <a:ext cx="0" cy="762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3657600" y="2133600"/>
            <a:ext cx="18288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g</a:t>
            </a:r>
            <a:r>
              <a:rPr lang="en-US" sz="1400" dirty="0" smtClean="0"/>
              <a:t>o back/forth in time</a:t>
            </a:r>
            <a:endParaRPr lang="en-US" sz="1400" dirty="0"/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4343400" y="2438400"/>
            <a:ext cx="0" cy="7590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4876800" y="2438400"/>
            <a:ext cx="0" cy="7590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5029200" y="2438400"/>
            <a:ext cx="18288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go to a specific point in time</a:t>
            </a:r>
            <a:endParaRPr lang="en-US" sz="1400" dirty="0"/>
          </a:p>
        </p:txBody>
      </p:sp>
      <p:cxnSp>
        <p:nvCxnSpPr>
          <p:cNvPr id="53" name="Straight Connector 52"/>
          <p:cNvCxnSpPr/>
          <p:nvPr/>
        </p:nvCxnSpPr>
        <p:spPr bwMode="auto">
          <a:xfrm>
            <a:off x="5943600" y="2895600"/>
            <a:ext cx="0" cy="3018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6019800" y="914400"/>
            <a:ext cx="1828800" cy="73866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get a link for current view </a:t>
            </a:r>
            <a:r>
              <a:rPr lang="en-US" sz="1400" dirty="0" smtClean="0"/>
              <a:t>(useful to paste to ELOG)</a:t>
            </a:r>
            <a:endParaRPr lang="en-US" sz="1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6934200" y="1676400"/>
            <a:ext cx="0" cy="1981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7543800" y="2743200"/>
            <a:ext cx="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7162800" y="1981200"/>
            <a:ext cx="18288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switch to </a:t>
            </a:r>
            <a:r>
              <a:rPr lang="en-US" sz="1400" dirty="0" err="1" smtClean="0"/>
              <a:t>DAQExpert</a:t>
            </a:r>
            <a:r>
              <a:rPr lang="en-US" sz="1400" dirty="0" smtClean="0"/>
              <a:t> for this point in time</a:t>
            </a:r>
            <a:endParaRPr lang="en-US" sz="1400" dirty="0"/>
          </a:p>
        </p:txBody>
      </p:sp>
      <p:cxnSp>
        <p:nvCxnSpPr>
          <p:cNvPr id="68" name="Straight Connector 67"/>
          <p:cNvCxnSpPr/>
          <p:nvPr/>
        </p:nvCxnSpPr>
        <p:spPr bwMode="auto">
          <a:xfrm>
            <a:off x="2209800" y="4419600"/>
            <a:ext cx="0" cy="381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3200400" y="4419600"/>
            <a:ext cx="0" cy="381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4038600" y="4495800"/>
            <a:ext cx="0" cy="1066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1295400" y="4800600"/>
            <a:ext cx="3200400" cy="523220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current Level0 FM state and time</a:t>
            </a:r>
            <a:br>
              <a:rPr lang="en-US" sz="1400" dirty="0" smtClean="0">
                <a:latin typeface="Arial" pitchFamily="-65" charset="0"/>
              </a:rPr>
            </a:br>
            <a:r>
              <a:rPr lang="en-US" sz="1400" dirty="0" smtClean="0">
                <a:latin typeface="Arial" pitchFamily="-65" charset="0"/>
              </a:rPr>
              <a:t>when state was reached</a:t>
            </a:r>
            <a:endParaRPr lang="en-US" sz="1400" dirty="0">
              <a:latin typeface="Arial" pitchFamily="-65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048000" y="5562600"/>
            <a:ext cx="1981200" cy="307777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DAQ subsystem state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75" name="Straight Connector 74"/>
          <p:cNvCxnSpPr/>
          <p:nvPr/>
        </p:nvCxnSpPr>
        <p:spPr bwMode="auto">
          <a:xfrm>
            <a:off x="4572000" y="4495800"/>
            <a:ext cx="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4267200" y="5181600"/>
            <a:ext cx="1295400" cy="307777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LHC states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5181600" y="4495800"/>
            <a:ext cx="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5791200" y="4953000"/>
            <a:ext cx="19812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DAQ  configuration</a:t>
            </a:r>
            <a:endParaRPr lang="en-US" sz="1400" dirty="0">
              <a:latin typeface="Arial" pitchFamily="-65" charset="0"/>
            </a:endParaRPr>
          </a:p>
          <a:p>
            <a:r>
              <a:rPr lang="en-US" sz="1400" dirty="0" smtClean="0">
                <a:latin typeface="Arial" pitchFamily="-65" charset="0"/>
              </a:rPr>
              <a:t>(blacklist version etc.)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 flipV="1">
            <a:off x="6781800" y="4419600"/>
            <a:ext cx="0" cy="533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1261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7" grpId="0"/>
      <p:bldP spid="41" grpId="0"/>
      <p:bldP spid="42" grpId="0"/>
      <p:bldP spid="48" grpId="0"/>
      <p:bldP spid="52" grpId="0"/>
      <p:bldP spid="54" grpId="0"/>
      <p:bldP spid="62" grpId="0"/>
      <p:bldP spid="70" grpId="0" animBg="1"/>
      <p:bldP spid="74" grpId="0" animBg="1"/>
      <p:bldP spid="77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DAQView</a:t>
            </a:r>
            <a:r>
              <a:rPr lang="en-US" sz="3200" dirty="0" smtClean="0"/>
              <a:t> </a:t>
            </a:r>
            <a:r>
              <a:rPr lang="mr-IN" sz="3200" dirty="0" smtClean="0"/>
              <a:t>–</a:t>
            </a:r>
            <a:r>
              <a:rPr lang="en-US" sz="3200" dirty="0" smtClean="0"/>
              <a:t> Global TTS </a:t>
            </a:r>
            <a:endParaRPr lang="en-US" sz="3200" dirty="0"/>
          </a:p>
        </p:txBody>
      </p:sp>
      <p:sp>
        <p:nvSpPr>
          <p:cNvPr id="37" name="TextBox 36"/>
          <p:cNvSpPr txBox="1"/>
          <p:nvPr/>
        </p:nvSpPr>
        <p:spPr>
          <a:xfrm>
            <a:off x="-76200" y="4419600"/>
            <a:ext cx="1524000" cy="95410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dead time</a:t>
            </a:r>
            <a:r>
              <a:rPr lang="en-US" sz="1400" dirty="0"/>
              <a:t> </a:t>
            </a:r>
            <a:r>
              <a:rPr lang="en-US" sz="1400" dirty="0" smtClean="0"/>
              <a:t>in clock cycles with actual bunch crossings </a:t>
            </a:r>
            <a:endParaRPr lang="en-US" sz="1400" dirty="0"/>
          </a:p>
        </p:txBody>
      </p:sp>
      <p:cxnSp>
        <p:nvCxnSpPr>
          <p:cNvPr id="68" name="Straight Connector 67"/>
          <p:cNvCxnSpPr/>
          <p:nvPr/>
        </p:nvCxnSpPr>
        <p:spPr bwMode="auto">
          <a:xfrm>
            <a:off x="2057400" y="4038600"/>
            <a:ext cx="0" cy="381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1524000" y="4419600"/>
            <a:ext cx="1066800" cy="523220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total dead time in %</a:t>
            </a:r>
            <a:endParaRPr lang="en-US" sz="1400" dirty="0">
              <a:latin typeface="Arial" pitchFamily="-65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524000" y="1981200"/>
            <a:ext cx="1981200" cy="738664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Trigger throttling system (dead time from subsystems)</a:t>
            </a:r>
            <a:endParaRPr lang="en-US" sz="1400" dirty="0">
              <a:latin typeface="Arial" pitchFamily="-65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6600"/>
            <a:ext cx="9144000" cy="7707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121920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‘FB+DT Table’ view 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0738" y="2286000"/>
            <a:ext cx="15240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dead time</a:t>
            </a:r>
            <a:r>
              <a:rPr lang="en-US" sz="1400" dirty="0"/>
              <a:t> </a:t>
            </a:r>
            <a:r>
              <a:rPr lang="en-US" sz="1400" dirty="0" smtClean="0"/>
              <a:t>in all clock cycles</a:t>
            </a:r>
            <a:endParaRPr lang="en-US" sz="1400" dirty="0"/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762000" y="2819400"/>
            <a:ext cx="0" cy="9876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228600" y="3962400"/>
            <a:ext cx="0" cy="45422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2362200" y="2743200"/>
            <a:ext cx="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2667000" y="4038600"/>
            <a:ext cx="0" cy="1600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1447800" y="5562600"/>
            <a:ext cx="2514600" cy="738664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dead time from trigger rules</a:t>
            </a:r>
          </a:p>
          <a:p>
            <a:r>
              <a:rPr lang="en-US" sz="1400" dirty="0" smtClean="0">
                <a:latin typeface="Arial" pitchFamily="-65" charset="0"/>
              </a:rPr>
              <a:t>(can come from trigger microbursts)</a:t>
            </a:r>
            <a:endParaRPr lang="en-US" sz="1400" dirty="0">
              <a:latin typeface="Arial" pitchFamily="-65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429000" y="2057400"/>
            <a:ext cx="1981200" cy="738664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resonant trigger veto</a:t>
            </a:r>
          </a:p>
          <a:p>
            <a:r>
              <a:rPr lang="en-US" sz="1400" dirty="0" smtClean="0">
                <a:latin typeface="Arial" pitchFamily="-65" charset="0"/>
              </a:rPr>
              <a:t>(e.g. 11 kHz zero bias triggers)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58" name="Straight Connector 57"/>
          <p:cNvCxnSpPr/>
          <p:nvPr/>
        </p:nvCxnSpPr>
        <p:spPr bwMode="auto">
          <a:xfrm>
            <a:off x="4267200" y="2819400"/>
            <a:ext cx="0" cy="685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5410200" y="4038600"/>
            <a:ext cx="0" cy="609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4114800" y="4648200"/>
            <a:ext cx="2514600" cy="307777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backpressure from DAQ</a:t>
            </a:r>
            <a:endParaRPr lang="en-US" sz="1400" dirty="0">
              <a:latin typeface="Arial" pitchFamily="-65" charset="0"/>
            </a:endParaRPr>
          </a:p>
        </p:txBody>
      </p:sp>
      <p:cxnSp>
        <p:nvCxnSpPr>
          <p:cNvPr id="63" name="Straight Connector 62"/>
          <p:cNvCxnSpPr/>
          <p:nvPr/>
        </p:nvCxnSpPr>
        <p:spPr bwMode="auto">
          <a:xfrm>
            <a:off x="6781800" y="2438400"/>
            <a:ext cx="0" cy="990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5486400" y="2133600"/>
            <a:ext cx="2514600" cy="523220"/>
          </a:xfrm>
          <a:prstGeom prst="rect">
            <a:avLst/>
          </a:prstGeom>
          <a:solidFill>
            <a:schemeClr val="bg1"/>
          </a:solidFill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-65" charset="0"/>
              </a:rPr>
              <a:t>triggers lost</a:t>
            </a:r>
            <a:r>
              <a:rPr lang="en-US" sz="1400" dirty="0" smtClean="0">
                <a:latin typeface="Arial" pitchFamily="-65" charset="0"/>
              </a:rPr>
              <a:t> due to calibration</a:t>
            </a:r>
          </a:p>
          <a:p>
            <a:r>
              <a:rPr lang="en-US" sz="1400" dirty="0" smtClean="0">
                <a:latin typeface="Arial" pitchFamily="-65" charset="0"/>
              </a:rPr>
              <a:t>sequence</a:t>
            </a:r>
            <a:endParaRPr lang="en-US" sz="1400" dirty="0"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0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70" grpId="0" animBg="1"/>
      <p:bldP spid="74" grpId="0" animBg="1"/>
      <p:bldP spid="45" grpId="0"/>
      <p:bldP spid="56" grpId="0" animBg="1"/>
      <p:bldP spid="57" grpId="0" animBg="1"/>
      <p:bldP spid="61" grpId="0" animBg="1"/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3600"/>
            <a:ext cx="9144000" cy="1809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/>
          <a:lstStyle/>
          <a:p>
            <a:r>
              <a:rPr lang="en-US" dirty="0" err="1" smtClean="0"/>
              <a:t>DAQView</a:t>
            </a:r>
            <a:r>
              <a:rPr lang="en-US" dirty="0" smtClean="0"/>
              <a:t> – FED builder</a:t>
            </a:r>
            <a:endParaRPr lang="en-US" dirty="0"/>
          </a:p>
        </p:txBody>
      </p:sp>
      <p:cxnSp>
        <p:nvCxnSpPr>
          <p:cNvPr id="6" name="Straight Arrow Connector 5"/>
          <p:cNvCxnSpPr>
            <a:endCxn id="49" idx="0"/>
          </p:cNvCxnSpPr>
          <p:nvPr/>
        </p:nvCxnSpPr>
        <p:spPr bwMode="auto">
          <a:xfrm flipH="1">
            <a:off x="426987" y="1524000"/>
            <a:ext cx="228600" cy="6096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-9071" y="4800600"/>
            <a:ext cx="1143000" cy="73866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TTC partition name &amp; no.</a:t>
            </a:r>
            <a:endParaRPr lang="en-US" sz="1400" dirty="0"/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1143000" y="3962400"/>
            <a:ext cx="76200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066800" y="5105400"/>
            <a:ext cx="1981200" cy="1461939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Current TTS state of </a:t>
            </a:r>
            <a:r>
              <a:rPr lang="en-US" sz="1400" dirty="0"/>
              <a:t>partition</a:t>
            </a:r>
            <a:br>
              <a:rPr lang="en-US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100" dirty="0" smtClean="0"/>
              <a:t>P</a:t>
            </a:r>
            <a:r>
              <a:rPr lang="en-US" sz="1100" dirty="0"/>
              <a:t>: TTS state from </a:t>
            </a:r>
            <a:r>
              <a:rPr lang="en-US" sz="1100" dirty="0" smtClean="0"/>
              <a:t>TCDS</a:t>
            </a:r>
            <a:endParaRPr lang="en-US" sz="1100" dirty="0"/>
          </a:p>
          <a:p>
            <a:pPr algn="l"/>
            <a:r>
              <a:rPr lang="en-US" sz="1100" dirty="0"/>
              <a:t>F: TTS state from FMM </a:t>
            </a:r>
          </a:p>
          <a:p>
            <a:pPr algn="l"/>
            <a:r>
              <a:rPr lang="en-US" sz="1100" dirty="0" smtClean="0"/>
              <a:t>A</a:t>
            </a:r>
            <a:r>
              <a:rPr lang="en-US" sz="1100" dirty="0"/>
              <a:t>: APVE emulator TTS state</a:t>
            </a:r>
          </a:p>
          <a:p>
            <a:pPr algn="l"/>
            <a:endParaRPr lang="en-US" sz="14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295400" y="1524000"/>
            <a:ext cx="19050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%warning, %busy </a:t>
            </a:r>
            <a:br>
              <a:rPr lang="en-US" sz="1400" dirty="0" smtClean="0"/>
            </a:br>
            <a:r>
              <a:rPr lang="en-US" sz="1400" dirty="0" smtClean="0"/>
              <a:t>in TTS partition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600200" y="4495800"/>
            <a:ext cx="1981200" cy="47705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FEROL PC</a:t>
            </a:r>
            <a:br>
              <a:rPr lang="en-US" sz="1400" dirty="0" smtClean="0"/>
            </a:br>
            <a:r>
              <a:rPr lang="en-US" sz="1050" dirty="0" smtClean="0"/>
              <a:t>(link to </a:t>
            </a:r>
            <a:r>
              <a:rPr lang="en-US" sz="1050" dirty="0" err="1" smtClean="0"/>
              <a:t>hyperdaq</a:t>
            </a:r>
            <a:r>
              <a:rPr lang="en-US" sz="1050" dirty="0" smtClean="0"/>
              <a:t> page)</a:t>
            </a:r>
            <a:endParaRPr lang="en-US" sz="1050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H="1">
            <a:off x="1524000" y="2057400"/>
            <a:ext cx="30480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H="1">
            <a:off x="1752600" y="2057400"/>
            <a:ext cx="7620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 bwMode="auto">
          <a:xfrm>
            <a:off x="2514600" y="2362200"/>
            <a:ext cx="4724400" cy="1600200"/>
          </a:xfrm>
          <a:prstGeom prst="rect">
            <a:avLst/>
          </a:prstGeom>
          <a:noFill/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flipH="1">
            <a:off x="3810000" y="3962400"/>
            <a:ext cx="228600" cy="1066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971800" y="5029200"/>
            <a:ext cx="1752600" cy="523220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FED information (see next page)</a:t>
            </a:r>
            <a:endParaRPr lang="en-US" sz="14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 flipH="1">
            <a:off x="7315200" y="3810000"/>
            <a:ext cx="533400" cy="1371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410200" y="5105400"/>
            <a:ext cx="3733800" cy="738664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min/max # fragments received by FEROL. Highlighted in yellow if different to trigger. </a:t>
            </a:r>
          </a:p>
          <a:p>
            <a:pPr algn="l"/>
            <a:r>
              <a:rPr lang="en-US" sz="1400" dirty="0" smtClean="0"/>
              <a:t>Min is only displayed if not equal to max.</a:t>
            </a:r>
            <a:endParaRPr lang="en-US" sz="1400" dirty="0"/>
          </a:p>
        </p:txBody>
      </p:sp>
      <p:cxnSp>
        <p:nvCxnSpPr>
          <p:cNvPr id="44" name="Straight Connector 43"/>
          <p:cNvCxnSpPr/>
          <p:nvPr/>
        </p:nvCxnSpPr>
        <p:spPr bwMode="auto">
          <a:xfrm flipH="1" flipV="1">
            <a:off x="8305800" y="1905000"/>
            <a:ext cx="2286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7162800" y="1600200"/>
            <a:ext cx="1905000" cy="307777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FED builder name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152400" y="1143000"/>
            <a:ext cx="3429000" cy="30777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Confused? Try the table help button!</a:t>
            </a:r>
            <a:endParaRPr lang="en-US" sz="1400" dirty="0"/>
          </a:p>
        </p:txBody>
      </p:sp>
      <p:sp>
        <p:nvSpPr>
          <p:cNvPr id="49" name="Oval 48"/>
          <p:cNvSpPr/>
          <p:nvPr/>
        </p:nvSpPr>
        <p:spPr bwMode="auto">
          <a:xfrm>
            <a:off x="-30213" y="2133600"/>
            <a:ext cx="914400" cy="228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2057400" y="3962400"/>
            <a:ext cx="0" cy="533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04800" y="3962400"/>
            <a:ext cx="76200" cy="838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410200" y="6265702"/>
            <a:ext cx="3733800" cy="577081"/>
          </a:xfrm>
          <a:prstGeom prst="rect">
            <a:avLst/>
          </a:prstGeom>
          <a:noFill/>
          <a:ln w="3810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/>
              <a:t>screenshot still from classic </a:t>
            </a:r>
            <a:r>
              <a:rPr lang="en-US" sz="1050" dirty="0" err="1" smtClean="0"/>
              <a:t>DAQView</a:t>
            </a:r>
            <a:r>
              <a:rPr lang="en-US" sz="1050" dirty="0" smtClean="0"/>
              <a:t>, appearance is slightly different in current DAQ2View</a:t>
            </a:r>
          </a:p>
          <a:p>
            <a:pPr algn="r"/>
            <a:r>
              <a:rPr lang="en-US" sz="1050" dirty="0" smtClean="0"/>
              <a:t>DAQ2View allows sorting columns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85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4" grpId="0"/>
      <p:bldP spid="33" grpId="0" animBg="1"/>
      <p:bldP spid="36" grpId="0"/>
      <p:bldP spid="39" grpId="0"/>
      <p:bldP spid="45" grpId="0"/>
      <p:bldP spid="48" grpId="0" animBg="1"/>
      <p:bldP spid="49" grpId="0" animBg="1"/>
    </p:bldLst>
  </p:timing>
</p:sld>
</file>

<file path=ppt/theme/theme1.xml><?xml version="1.0" encoding="utf-8"?>
<a:theme xmlns:a="http://schemas.openxmlformats.org/drawingml/2006/main" name="EB-FN02_talk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554E86"/>
      </a:folHlink>
    </a:clrScheme>
    <a:fontScheme name="EB-FN02_tal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EB-FN02_talk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EB-FN02_talk</Template>
  <TotalTime>196506</TotalTime>
  <Words>2303</Words>
  <Application>Microsoft Macintosh PowerPoint</Application>
  <PresentationFormat>On-screen Show (4:3)</PresentationFormat>
  <Paragraphs>381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EB-FN02_talk</vt:lpstr>
      <vt:lpstr>PowerPoint Presentation</vt:lpstr>
      <vt:lpstr>Monitoring tools</vt:lpstr>
      <vt:lpstr>aDAQmon – DAQ Status Display</vt:lpstr>
      <vt:lpstr>PowerPoint Presentation</vt:lpstr>
      <vt:lpstr>PowerPoint Presentation</vt:lpstr>
      <vt:lpstr>DAQView  http://daq-expert.cms/daq2view-react/</vt:lpstr>
      <vt:lpstr>DAQView - Navigation</vt:lpstr>
      <vt:lpstr>DAQView – Global TTS </vt:lpstr>
      <vt:lpstr>DAQView – FED builder</vt:lpstr>
      <vt:lpstr>DAQView – FEROL and FMM</vt:lpstr>
      <vt:lpstr>DAQView – RU/EVM Information</vt:lpstr>
      <vt:lpstr>DAQView – FFF/BU</vt:lpstr>
      <vt:lpstr>DAQView – BU Resources</vt:lpstr>
      <vt:lpstr>DAQView – Running, or not?</vt:lpstr>
      <vt:lpstr>DAQView – Who Blocks the Run?</vt:lpstr>
      <vt:lpstr>DAQView – DAQ backpressure</vt:lpstr>
      <vt:lpstr>DAQ Expert</vt:lpstr>
      <vt:lpstr>DAQ expert</vt:lpstr>
      <vt:lpstr>DAQ Expert dashboard</vt:lpstr>
      <vt:lpstr>DAQ Expert dashboard</vt:lpstr>
      <vt:lpstr>DAQ Expert dashboard demo</vt:lpstr>
      <vt:lpstr>DAQ Expert browser</vt:lpstr>
      <vt:lpstr>DAQ Expert browser</vt:lpstr>
      <vt:lpstr>DAQ Expert browser</vt:lpstr>
      <vt:lpstr>PowerPoint Presentation</vt:lpstr>
      <vt:lpstr>File-based Filter Farm (FFF/F3)</vt:lpstr>
      <vt:lpstr>F3 Mon http://es-cdaq.cms/f3mon</vt:lpstr>
      <vt:lpstr>F3 Mon – Bad Situation</vt:lpstr>
      <vt:lpstr>F3 Mon – Alerts Panel</vt:lpstr>
      <vt:lpstr>Storage Manager Page 1  https://cmsonline.cern.ch/webcenter/portal/cmsonline/pages_common/storagemanager</vt:lpstr>
      <vt:lpstr>PowerPoint Presentation</vt:lpstr>
      <vt:lpstr>TCDS</vt:lpstr>
      <vt:lpstr>PowerPoint Presentation</vt:lpstr>
      <vt:lpstr>PowerPoint Presentation</vt:lpstr>
      <vt:lpstr>TCDSCentral   http://tcds-control-central.cms:2000/urn:xdaq-application:lid=100</vt:lpstr>
      <vt:lpstr>CPMController   http://tcds-control-cpm-pri.cms:2050/urn:xdaq-application:lid=100</vt:lpstr>
      <vt:lpstr>CPMController   http://tcds-control-cpm-pri.cms:2050/urn:xdaq-application:lid=100</vt:lpstr>
      <vt:lpstr>CPMController   http://tcds-control-cpm-pri.cms:2050/urn:xdaq-application:lid=100</vt:lpstr>
      <vt:lpstr>CPMController   http://tcds-control-cpm-pri.cms:2050/urn:xdaq-application:lid=100</vt:lpstr>
      <vt:lpstr>HotSpot  https://xdaq.web.cern.ch/xdaq/xmas/14/hotspot/hotspot.swf</vt:lpstr>
      <vt:lpstr>HotSpot</vt:lpstr>
      <vt:lpstr>Handsaw</vt:lpstr>
      <vt:lpstr>What to do if it does not work</vt:lpstr>
      <vt:lpstr>Happy Shifting…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Terabit/s Super-Fragment Builder and Trigger Throttling System for CMS</dc:title>
  <dc:creator>Hannes Sakulin</dc:creator>
  <cp:lastModifiedBy>Andre Holzner</cp:lastModifiedBy>
  <cp:revision>1413</cp:revision>
  <cp:lastPrinted>2014-05-26T13:35:13Z</cp:lastPrinted>
  <dcterms:created xsi:type="dcterms:W3CDTF">2010-12-06T14:35:08Z</dcterms:created>
  <dcterms:modified xsi:type="dcterms:W3CDTF">2018-03-01T13:57:47Z</dcterms:modified>
</cp:coreProperties>
</file>