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9" r:id="rId4"/>
    <p:sldId id="266" r:id="rId5"/>
    <p:sldId id="261" r:id="rId6"/>
    <p:sldId id="264" r:id="rId7"/>
    <p:sldId id="262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2" y="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153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4462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676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596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277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56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826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1886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378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5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3145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E503D-B647-4D78-BFF3-66614468F371}" type="datetimeFigureOut">
              <a:rPr lang="de-DE" smtClean="0"/>
              <a:t>15.03.2018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92A22-E6FB-4118-AA38-2570BD2FB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97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ARIES </a:t>
            </a:r>
            <a:r>
              <a:rPr lang="de-DE" dirty="0" smtClean="0"/>
              <a:t>TASK 15.4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Progress </a:t>
            </a:r>
            <a:r>
              <a:rPr lang="de-DE" dirty="0" err="1" smtClean="0"/>
              <a:t>report</a:t>
            </a:r>
            <a:r>
              <a:rPr lang="de-DE" dirty="0" smtClean="0"/>
              <a:t> 16.3.2018</a:t>
            </a:r>
          </a:p>
          <a:p>
            <a:r>
              <a:rPr lang="de-DE" dirty="0" smtClean="0"/>
              <a:t>Oliver </a:t>
            </a:r>
            <a:r>
              <a:rPr lang="de-DE" dirty="0" err="1" smtClean="0"/>
              <a:t>Kugeler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58444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QPR </a:t>
            </a:r>
            <a:r>
              <a:rPr lang="de-DE" dirty="0" err="1" smtClean="0"/>
              <a:t>development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6181" y="1647031"/>
            <a:ext cx="4608512" cy="4351338"/>
          </a:xfrm>
        </p:spPr>
        <p:txBody>
          <a:bodyPr/>
          <a:lstStyle/>
          <a:p>
            <a:r>
              <a:rPr lang="de-DE" dirty="0" err="1" smtClean="0"/>
              <a:t>Discrepancy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 </a:t>
            </a:r>
            <a:r>
              <a:rPr lang="de-DE" dirty="0" err="1" smtClean="0"/>
              <a:t>obtained</a:t>
            </a:r>
            <a:r>
              <a:rPr lang="de-DE" dirty="0" smtClean="0"/>
              <a:t> in </a:t>
            </a:r>
            <a:r>
              <a:rPr lang="de-DE" dirty="0" err="1" smtClean="0"/>
              <a:t>pulsed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CW </a:t>
            </a:r>
            <a:r>
              <a:rPr lang="de-DE" dirty="0" err="1" smtClean="0"/>
              <a:t>operation</a:t>
            </a:r>
            <a:endParaRPr lang="de-DE" dirty="0" smtClean="0"/>
          </a:p>
          <a:p>
            <a:r>
              <a:rPr lang="de-DE" dirty="0" err="1" smtClean="0"/>
              <a:t>Reason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behavior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presently</a:t>
            </a:r>
            <a:r>
              <a:rPr lang="de-DE" dirty="0" smtClean="0"/>
              <a:t> </a:t>
            </a:r>
            <a:r>
              <a:rPr lang="de-DE" dirty="0" err="1" smtClean="0"/>
              <a:t>analyzed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S. Keckert </a:t>
            </a:r>
            <a:r>
              <a:rPr lang="de-DE" dirty="0" err="1" smtClean="0"/>
              <a:t>and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published</a:t>
            </a:r>
            <a:r>
              <a:rPr lang="de-DE" dirty="0" smtClean="0"/>
              <a:t> in </a:t>
            </a:r>
            <a:r>
              <a:rPr lang="de-DE" dirty="0" err="1" smtClean="0"/>
              <a:t>his</a:t>
            </a:r>
            <a:r>
              <a:rPr lang="de-DE" dirty="0" smtClean="0"/>
              <a:t> </a:t>
            </a:r>
            <a:r>
              <a:rPr lang="de-DE" dirty="0" err="1" smtClean="0"/>
              <a:t>thesis</a:t>
            </a:r>
            <a:endParaRPr lang="de-DE" dirty="0"/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4"/>
          <a:stretch/>
        </p:blipFill>
        <p:spPr>
          <a:xfrm>
            <a:off x="5446720" y="1196753"/>
            <a:ext cx="6336704" cy="5049635"/>
          </a:xfrm>
          <a:prstGeom prst="rect">
            <a:avLst/>
          </a:prstGeom>
        </p:spPr>
      </p:pic>
      <p:sp>
        <p:nvSpPr>
          <p:cNvPr id="5" name="Freeform 17"/>
          <p:cNvSpPr/>
          <p:nvPr/>
        </p:nvSpPr>
        <p:spPr>
          <a:xfrm>
            <a:off x="7541128" y="1752600"/>
            <a:ext cx="3378200" cy="4140200"/>
          </a:xfrm>
          <a:custGeom>
            <a:avLst/>
            <a:gdLst>
              <a:gd name="connsiteX0" fmla="*/ 0 w 3378200"/>
              <a:gd name="connsiteY0" fmla="*/ 4140200 h 4140200"/>
              <a:gd name="connsiteX1" fmla="*/ 1481667 w 3378200"/>
              <a:gd name="connsiteY1" fmla="*/ 3361267 h 4140200"/>
              <a:gd name="connsiteX2" fmla="*/ 2929467 w 3378200"/>
              <a:gd name="connsiteY2" fmla="*/ 1210733 h 4140200"/>
              <a:gd name="connsiteX3" fmla="*/ 3378200 w 3378200"/>
              <a:gd name="connsiteY3" fmla="*/ 0 h 41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8200" h="4140200">
                <a:moveTo>
                  <a:pt x="0" y="4140200"/>
                </a:moveTo>
                <a:cubicBezTo>
                  <a:pt x="496711" y="3994855"/>
                  <a:pt x="993423" y="3849511"/>
                  <a:pt x="1481667" y="3361267"/>
                </a:cubicBezTo>
                <a:cubicBezTo>
                  <a:pt x="1969911" y="2873023"/>
                  <a:pt x="2613378" y="1770944"/>
                  <a:pt x="2929467" y="1210733"/>
                </a:cubicBezTo>
                <a:cubicBezTo>
                  <a:pt x="3245556" y="650522"/>
                  <a:pt x="3311878" y="325261"/>
                  <a:pt x="33782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TextBox 18"/>
          <p:cNvSpPr txBox="1"/>
          <p:nvPr/>
        </p:nvSpPr>
        <p:spPr>
          <a:xfrm>
            <a:off x="10487280" y="2780929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CW</a:t>
            </a:r>
          </a:p>
        </p:txBody>
      </p:sp>
      <p:sp>
        <p:nvSpPr>
          <p:cNvPr id="7" name="Freeform 19"/>
          <p:cNvSpPr/>
          <p:nvPr/>
        </p:nvSpPr>
        <p:spPr>
          <a:xfrm>
            <a:off x="6519013" y="4777709"/>
            <a:ext cx="2583016" cy="844158"/>
          </a:xfrm>
          <a:custGeom>
            <a:avLst/>
            <a:gdLst>
              <a:gd name="connsiteX0" fmla="*/ 43016 w 2583016"/>
              <a:gd name="connsiteY0" fmla="*/ 14424 h 844158"/>
              <a:gd name="connsiteX1" fmla="*/ 93816 w 2583016"/>
              <a:gd name="connsiteY1" fmla="*/ 14424 h 844158"/>
              <a:gd name="connsiteX2" fmla="*/ 1795616 w 2583016"/>
              <a:gd name="connsiteY2" fmla="*/ 403891 h 844158"/>
              <a:gd name="connsiteX3" fmla="*/ 2583016 w 2583016"/>
              <a:gd name="connsiteY3" fmla="*/ 844158 h 84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3016" h="844158">
                <a:moveTo>
                  <a:pt x="43016" y="14424"/>
                </a:moveTo>
                <a:cubicBezTo>
                  <a:pt x="-77634" y="-18032"/>
                  <a:pt x="93816" y="14424"/>
                  <a:pt x="93816" y="14424"/>
                </a:cubicBezTo>
                <a:cubicBezTo>
                  <a:pt x="385916" y="79335"/>
                  <a:pt x="1380750" y="265602"/>
                  <a:pt x="1795616" y="403891"/>
                </a:cubicBezTo>
                <a:cubicBezTo>
                  <a:pt x="2210482" y="542180"/>
                  <a:pt x="2396749" y="693169"/>
                  <a:pt x="2583016" y="84415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20"/>
          <p:cNvSpPr txBox="1"/>
          <p:nvPr/>
        </p:nvSpPr>
        <p:spPr>
          <a:xfrm>
            <a:off x="7037073" y="4206082"/>
            <a:ext cx="2172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24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Pulsed</a:t>
            </a:r>
            <a:r>
              <a:rPr lang="de-DE" sz="2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op.</a:t>
            </a:r>
            <a:endParaRPr lang="de-DE" sz="2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45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QPR </a:t>
            </a:r>
            <a:r>
              <a:rPr lang="de-DE" dirty="0" err="1" smtClean="0"/>
              <a:t>development</a:t>
            </a:r>
            <a:endParaRPr lang="de-DE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2403" y="1600201"/>
            <a:ext cx="62071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2783632" y="5157192"/>
            <a:ext cx="125675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Base </a:t>
            </a:r>
            <a:r>
              <a:rPr lang="de-DE" dirty="0" err="1"/>
              <a:t>flange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896201" y="3717032"/>
            <a:ext cx="165942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sample </a:t>
            </a:r>
            <a:r>
              <a:rPr lang="de-DE" dirty="0" err="1"/>
              <a:t>cylinder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536161" y="1340768"/>
            <a:ext cx="153708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sample </a:t>
            </a:r>
            <a:r>
              <a:rPr lang="de-DE" dirty="0" err="1"/>
              <a:t>mount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151784" y="1628801"/>
            <a:ext cx="2281522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Problem: </a:t>
            </a:r>
          </a:p>
          <a:p>
            <a:r>
              <a:rPr lang="de-DE" dirty="0"/>
              <a:t>RF </a:t>
            </a:r>
            <a:r>
              <a:rPr lang="de-DE" dirty="0" err="1"/>
              <a:t>penetrates</a:t>
            </a:r>
            <a:r>
              <a:rPr lang="de-DE" dirty="0"/>
              <a:t>  down </a:t>
            </a:r>
          </a:p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flange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heats</a:t>
            </a:r>
            <a:r>
              <a:rPr lang="de-DE" dirty="0"/>
              <a:t> </a:t>
            </a:r>
            <a:r>
              <a:rPr lang="de-DE" dirty="0" err="1"/>
              <a:t>up</a:t>
            </a:r>
            <a:endParaRPr lang="de-DE" dirty="0"/>
          </a:p>
          <a:p>
            <a:r>
              <a:rPr lang="de-DE" dirty="0" err="1"/>
              <a:t>stainless</a:t>
            </a:r>
            <a:r>
              <a:rPr lang="de-DE" dirty="0"/>
              <a:t> </a:t>
            </a:r>
            <a:r>
              <a:rPr lang="de-DE" dirty="0" err="1"/>
              <a:t>steel</a:t>
            </a:r>
            <a:r>
              <a:rPr lang="de-DE" dirty="0"/>
              <a:t> </a:t>
            </a:r>
            <a:r>
              <a:rPr lang="de-DE" dirty="0" err="1"/>
              <a:t>parts</a:t>
            </a:r>
            <a:endParaRPr lang="de-DE" dirty="0"/>
          </a:p>
        </p:txBody>
      </p:sp>
      <p:cxnSp>
        <p:nvCxnSpPr>
          <p:cNvPr id="14" name="Gerade Verbindung mit Pfeil 13"/>
          <p:cNvCxnSpPr/>
          <p:nvPr/>
        </p:nvCxnSpPr>
        <p:spPr>
          <a:xfrm flipH="1">
            <a:off x="7248128" y="3068960"/>
            <a:ext cx="216024" cy="1008112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68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2403" y="1600201"/>
            <a:ext cx="62071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2783632" y="5157192"/>
            <a:ext cx="125675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Base </a:t>
            </a:r>
            <a:r>
              <a:rPr lang="de-DE" dirty="0" err="1"/>
              <a:t>flange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896201" y="3717032"/>
            <a:ext cx="165942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sample </a:t>
            </a:r>
            <a:r>
              <a:rPr lang="de-DE" dirty="0" err="1"/>
              <a:t>cylinder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536161" y="1340768"/>
            <a:ext cx="153708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sample </a:t>
            </a:r>
            <a:r>
              <a:rPr lang="de-DE" dirty="0" err="1"/>
              <a:t>mount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151784" y="1628801"/>
            <a:ext cx="2281522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Problem: </a:t>
            </a:r>
          </a:p>
          <a:p>
            <a:r>
              <a:rPr lang="de-DE" dirty="0"/>
              <a:t>RF </a:t>
            </a:r>
            <a:r>
              <a:rPr lang="de-DE" dirty="0" err="1"/>
              <a:t>penetrates</a:t>
            </a:r>
            <a:r>
              <a:rPr lang="de-DE" dirty="0"/>
              <a:t>  down </a:t>
            </a:r>
          </a:p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flange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heats</a:t>
            </a:r>
            <a:r>
              <a:rPr lang="de-DE" dirty="0"/>
              <a:t> </a:t>
            </a:r>
            <a:r>
              <a:rPr lang="de-DE" dirty="0" err="1"/>
              <a:t>up</a:t>
            </a:r>
            <a:endParaRPr lang="de-DE" dirty="0"/>
          </a:p>
          <a:p>
            <a:r>
              <a:rPr lang="de-DE" dirty="0" err="1"/>
              <a:t>stainless</a:t>
            </a:r>
            <a:r>
              <a:rPr lang="de-DE" dirty="0"/>
              <a:t> </a:t>
            </a:r>
            <a:r>
              <a:rPr lang="de-DE" dirty="0" err="1"/>
              <a:t>steel</a:t>
            </a:r>
            <a:r>
              <a:rPr lang="de-DE" dirty="0"/>
              <a:t> </a:t>
            </a:r>
            <a:r>
              <a:rPr lang="de-DE" dirty="0" err="1"/>
              <a:t>parts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48415" y="5526524"/>
            <a:ext cx="2385397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Solution3: </a:t>
            </a:r>
            <a:endParaRPr lang="de-DE" dirty="0"/>
          </a:p>
          <a:p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flange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NbTi</a:t>
            </a:r>
            <a:endParaRPr lang="de-DE" dirty="0" smtClean="0"/>
          </a:p>
          <a:p>
            <a:r>
              <a:rPr lang="de-DE" dirty="0" smtClean="0"/>
              <a:t>(</a:t>
            </a:r>
            <a:r>
              <a:rPr lang="de-DE" dirty="0" err="1" smtClean="0"/>
              <a:t>ordered</a:t>
            </a:r>
            <a:r>
              <a:rPr lang="de-DE" dirty="0" smtClean="0"/>
              <a:t> at </a:t>
            </a:r>
            <a:r>
              <a:rPr lang="de-DE" dirty="0" err="1" smtClean="0"/>
              <a:t>Heraeeuss</a:t>
            </a:r>
            <a:r>
              <a:rPr lang="de-DE" dirty="0" smtClean="0"/>
              <a:t>, </a:t>
            </a:r>
          </a:p>
          <a:p>
            <a:r>
              <a:rPr lang="de-DE" dirty="0" err="1" smtClean="0"/>
              <a:t>fabricated</a:t>
            </a:r>
            <a:r>
              <a:rPr lang="de-DE" dirty="0" smtClean="0"/>
              <a:t> in-house)</a:t>
            </a:r>
            <a:endParaRPr lang="de-DE" dirty="0"/>
          </a:p>
        </p:txBody>
      </p:sp>
      <p:cxnSp>
        <p:nvCxnSpPr>
          <p:cNvPr id="10" name="Gerade Verbindung mit Pfeil 9"/>
          <p:cNvCxnSpPr>
            <a:stCxn id="13" idx="3"/>
          </p:cNvCxnSpPr>
          <p:nvPr/>
        </p:nvCxnSpPr>
        <p:spPr>
          <a:xfrm>
            <a:off x="2769520" y="3100775"/>
            <a:ext cx="2053333" cy="538277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H="1">
            <a:off x="7248128" y="3068960"/>
            <a:ext cx="216024" cy="1008112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 smtClean="0"/>
              <a:t>Solutions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498321" y="2500610"/>
            <a:ext cx="2271199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Solution1: </a:t>
            </a:r>
            <a:endParaRPr lang="de-DE" dirty="0"/>
          </a:p>
          <a:p>
            <a:r>
              <a:rPr lang="de-DE" dirty="0" err="1"/>
              <a:t>Coat</a:t>
            </a:r>
            <a:r>
              <a:rPr lang="de-DE" dirty="0"/>
              <a:t> </a:t>
            </a:r>
            <a:r>
              <a:rPr lang="de-DE" dirty="0" err="1"/>
              <a:t>exposed</a:t>
            </a:r>
            <a:r>
              <a:rPr lang="de-DE" dirty="0"/>
              <a:t> SS </a:t>
            </a:r>
            <a:r>
              <a:rPr lang="de-DE" dirty="0" err="1"/>
              <a:t>areas</a:t>
            </a:r>
            <a:endParaRPr lang="de-DE" dirty="0"/>
          </a:p>
          <a:p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 smtClean="0"/>
              <a:t>copper</a:t>
            </a:r>
            <a:endParaRPr lang="de-DE" dirty="0" smtClean="0"/>
          </a:p>
          <a:p>
            <a:r>
              <a:rPr lang="de-DE" dirty="0" smtClean="0"/>
              <a:t>(Workshop)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332745" y="3950637"/>
            <a:ext cx="2271199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Solution2: </a:t>
            </a:r>
            <a:endParaRPr lang="de-DE" dirty="0"/>
          </a:p>
          <a:p>
            <a:r>
              <a:rPr lang="de-DE" dirty="0" err="1"/>
              <a:t>Coat</a:t>
            </a:r>
            <a:r>
              <a:rPr lang="de-DE" dirty="0"/>
              <a:t> </a:t>
            </a:r>
            <a:r>
              <a:rPr lang="de-DE" dirty="0" err="1"/>
              <a:t>exposed</a:t>
            </a:r>
            <a:r>
              <a:rPr lang="de-DE" dirty="0"/>
              <a:t> SS </a:t>
            </a:r>
            <a:r>
              <a:rPr lang="de-DE" dirty="0" err="1"/>
              <a:t>areas</a:t>
            </a:r>
            <a:endParaRPr lang="de-DE" dirty="0"/>
          </a:p>
          <a:p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 smtClean="0"/>
              <a:t>niobium</a:t>
            </a:r>
            <a:r>
              <a:rPr lang="de-DE" dirty="0" smtClean="0"/>
              <a:t> </a:t>
            </a:r>
          </a:p>
          <a:p>
            <a:r>
              <a:rPr lang="de-DE" dirty="0" smtClean="0"/>
              <a:t>(</a:t>
            </a:r>
            <a:r>
              <a:rPr lang="de-DE" dirty="0" err="1" smtClean="0"/>
              <a:t>Jlab</a:t>
            </a:r>
            <a:r>
              <a:rPr lang="de-DE" dirty="0" smtClean="0"/>
              <a:t>)</a:t>
            </a:r>
            <a:endParaRPr lang="de-DE" dirty="0"/>
          </a:p>
        </p:txBody>
      </p:sp>
      <p:cxnSp>
        <p:nvCxnSpPr>
          <p:cNvPr id="17" name="Gerade Verbindung mit Pfeil 16"/>
          <p:cNvCxnSpPr>
            <a:stCxn id="14" idx="3"/>
          </p:cNvCxnSpPr>
          <p:nvPr/>
        </p:nvCxnSpPr>
        <p:spPr>
          <a:xfrm flipV="1">
            <a:off x="2603944" y="4301104"/>
            <a:ext cx="1773847" cy="249698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>
            <a:stCxn id="9" idx="3"/>
          </p:cNvCxnSpPr>
          <p:nvPr/>
        </p:nvCxnSpPr>
        <p:spPr>
          <a:xfrm flipV="1">
            <a:off x="2733812" y="5341859"/>
            <a:ext cx="2024339" cy="784830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340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Personnel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Sebastian Keckert </a:t>
            </a:r>
            <a:r>
              <a:rPr lang="de-DE" dirty="0" err="1" smtClean="0"/>
              <a:t>finishing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his</a:t>
            </a:r>
            <a:r>
              <a:rPr lang="de-DE" dirty="0" smtClean="0"/>
              <a:t> </a:t>
            </a:r>
            <a:r>
              <a:rPr lang="de-DE" dirty="0" err="1" smtClean="0"/>
              <a:t>PhD</a:t>
            </a:r>
            <a:r>
              <a:rPr lang="de-DE" dirty="0" smtClean="0"/>
              <a:t> </a:t>
            </a:r>
            <a:r>
              <a:rPr lang="de-DE" dirty="0" err="1" smtClean="0"/>
              <a:t>thesis</a:t>
            </a:r>
            <a:r>
              <a:rPr lang="de-DE" dirty="0" smtClean="0"/>
              <a:t> </a:t>
            </a:r>
            <a:endParaRPr lang="de-DE" dirty="0" smtClean="0"/>
          </a:p>
          <a:p>
            <a:r>
              <a:rPr lang="de-DE" dirty="0" smtClean="0"/>
              <a:t>Tobias Junginger </a:t>
            </a:r>
            <a:r>
              <a:rPr lang="de-DE" dirty="0" err="1" smtClean="0"/>
              <a:t>helping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debugging</a:t>
            </a:r>
            <a:r>
              <a:rPr lang="de-DE" dirty="0" smtClean="0"/>
              <a:t> </a:t>
            </a:r>
            <a:r>
              <a:rPr lang="de-DE" dirty="0" smtClean="0"/>
              <a:t>QPR -&gt; </a:t>
            </a:r>
            <a:r>
              <a:rPr lang="de-DE" dirty="0" err="1" smtClean="0"/>
              <a:t>left</a:t>
            </a:r>
            <a:r>
              <a:rPr lang="de-DE" dirty="0" smtClean="0"/>
              <a:t> HZB </a:t>
            </a:r>
            <a:r>
              <a:rPr lang="de-DE" dirty="0" err="1" smtClean="0"/>
              <a:t>for</a:t>
            </a:r>
            <a:r>
              <a:rPr lang="de-DE" dirty="0" smtClean="0"/>
              <a:t> STFC</a:t>
            </a:r>
            <a:endParaRPr lang="de-DE" dirty="0" smtClean="0"/>
          </a:p>
          <a:p>
            <a:r>
              <a:rPr lang="de-DE" dirty="0" smtClean="0"/>
              <a:t>Marie-Curie </a:t>
            </a:r>
            <a:r>
              <a:rPr lang="de-DE" dirty="0" smtClean="0"/>
              <a:t>EASITRAIN ESR </a:t>
            </a:r>
            <a:r>
              <a:rPr lang="de-DE" dirty="0" err="1" smtClean="0"/>
              <a:t>fellow</a:t>
            </a:r>
            <a:r>
              <a:rPr lang="de-DE" dirty="0" smtClean="0"/>
              <a:t> Dmitry Tikhonov </a:t>
            </a:r>
            <a:r>
              <a:rPr lang="de-DE" dirty="0" err="1" smtClean="0"/>
              <a:t>started</a:t>
            </a:r>
            <a:r>
              <a:rPr lang="de-DE" dirty="0" smtClean="0"/>
              <a:t> </a:t>
            </a:r>
            <a:r>
              <a:rPr lang="de-DE" dirty="0" err="1" smtClean="0"/>
              <a:t>working</a:t>
            </a:r>
            <a:r>
              <a:rPr lang="de-DE" dirty="0" smtClean="0"/>
              <a:t> on </a:t>
            </a:r>
            <a:r>
              <a:rPr lang="de-DE" dirty="0" smtClean="0"/>
              <a:t>QPR on March 1st</a:t>
            </a:r>
          </a:p>
          <a:p>
            <a:r>
              <a:rPr lang="de-DE" dirty="0" smtClean="0"/>
              <a:t>Knowledge </a:t>
            </a:r>
            <a:r>
              <a:rPr lang="de-DE" dirty="0" err="1" smtClean="0"/>
              <a:t>transfer</a:t>
            </a:r>
            <a:r>
              <a:rPr lang="de-DE" dirty="0" smtClean="0"/>
              <a:t> Keckert - &gt; Tikhonov </a:t>
            </a:r>
            <a:r>
              <a:rPr lang="de-DE" dirty="0" err="1" smtClean="0"/>
              <a:t>initiated</a:t>
            </a:r>
            <a:endParaRPr lang="de-DE" dirty="0" smtClean="0"/>
          </a:p>
          <a:p>
            <a:r>
              <a:rPr lang="de-DE" dirty="0" smtClean="0"/>
              <a:t>Tikhonov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reactivate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detachable</a:t>
            </a:r>
            <a:r>
              <a:rPr lang="de-DE" dirty="0" smtClean="0"/>
              <a:t> </a:t>
            </a:r>
            <a:r>
              <a:rPr lang="de-DE" dirty="0" err="1" smtClean="0"/>
              <a:t>samples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306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Collaborative </a:t>
            </a:r>
            <a:r>
              <a:rPr lang="de-DE" dirty="0" err="1" smtClean="0"/>
              <a:t>activities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Meeting on 14.3.2017 </a:t>
            </a:r>
            <a:r>
              <a:rPr lang="de-DE" dirty="0" err="1" smtClean="0"/>
              <a:t>with</a:t>
            </a:r>
            <a:r>
              <a:rPr lang="de-DE" dirty="0" smtClean="0"/>
              <a:t> CERN QPR </a:t>
            </a:r>
            <a:r>
              <a:rPr lang="de-DE" dirty="0" err="1" smtClean="0"/>
              <a:t>group</a:t>
            </a:r>
            <a:r>
              <a:rPr lang="de-DE" dirty="0" smtClean="0"/>
              <a:t> (Walter </a:t>
            </a:r>
            <a:r>
              <a:rPr lang="de-DE" dirty="0" err="1" smtClean="0"/>
              <a:t>Venturini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Marco Arzeo)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discuss</a:t>
            </a:r>
            <a:r>
              <a:rPr lang="de-DE" dirty="0" smtClean="0"/>
              <a:t> QPR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	</a:t>
            </a:r>
            <a:endParaRPr lang="de-DE" dirty="0" smtClean="0"/>
          </a:p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baseline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resonators</a:t>
            </a:r>
            <a:r>
              <a:rPr lang="de-DE" dirty="0" smtClean="0"/>
              <a:t> </a:t>
            </a:r>
            <a:r>
              <a:rPr lang="de-DE" dirty="0" err="1" smtClean="0"/>
              <a:t>exhibit</a:t>
            </a:r>
            <a:r>
              <a:rPr lang="de-DE" dirty="0" smtClean="0"/>
              <a:t> </a:t>
            </a:r>
            <a:r>
              <a:rPr lang="de-DE" dirty="0" err="1" smtClean="0"/>
              <a:t>poor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3rd </a:t>
            </a:r>
            <a:r>
              <a:rPr lang="de-DE" dirty="0" err="1" smtClean="0"/>
              <a:t>harmonic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R_res</a:t>
            </a:r>
            <a:r>
              <a:rPr lang="de-DE" dirty="0" smtClean="0"/>
              <a:t> </a:t>
            </a:r>
            <a:r>
              <a:rPr lang="de-DE" dirty="0" err="1" smtClean="0"/>
              <a:t>baseline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high (100 </a:t>
            </a:r>
            <a:r>
              <a:rPr lang="de-DE" dirty="0" err="1" smtClean="0"/>
              <a:t>nOhm</a:t>
            </a:r>
            <a:r>
              <a:rPr lang="de-DE" dirty="0" smtClean="0"/>
              <a:t> </a:t>
            </a:r>
            <a:r>
              <a:rPr lang="de-DE" dirty="0" err="1" smtClean="0"/>
              <a:t>instead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~5 </a:t>
            </a:r>
            <a:r>
              <a:rPr lang="de-DE" dirty="0" err="1" smtClean="0"/>
              <a:t>nOhm</a:t>
            </a:r>
            <a:r>
              <a:rPr lang="de-DE" dirty="0" smtClean="0"/>
              <a:t>)</a:t>
            </a:r>
            <a:br>
              <a:rPr lang="de-DE" dirty="0" smtClean="0"/>
            </a:br>
            <a:r>
              <a:rPr lang="de-DE" dirty="0" err="1" smtClean="0"/>
              <a:t>temperature</a:t>
            </a:r>
            <a:r>
              <a:rPr lang="de-DE" dirty="0" smtClean="0"/>
              <a:t> </a:t>
            </a:r>
            <a:r>
              <a:rPr lang="de-DE" dirty="0" err="1" smtClean="0"/>
              <a:t>dependence</a:t>
            </a:r>
            <a:r>
              <a:rPr lang="de-DE" dirty="0" smtClean="0"/>
              <a:t> </a:t>
            </a:r>
            <a:r>
              <a:rPr lang="de-DE" dirty="0" err="1" smtClean="0"/>
              <a:t>unphysical</a:t>
            </a:r>
            <a:endParaRPr lang="de-DE" dirty="0" smtClean="0"/>
          </a:p>
          <a:p>
            <a:r>
              <a:rPr lang="de-DE" dirty="0" err="1" smtClean="0"/>
              <a:t>Decision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intensify</a:t>
            </a:r>
            <a:r>
              <a:rPr lang="de-DE" dirty="0" smtClean="0"/>
              <a:t> </a:t>
            </a:r>
            <a:r>
              <a:rPr lang="de-DE" dirty="0" err="1" smtClean="0"/>
              <a:t>collaboration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mutually</a:t>
            </a:r>
            <a:r>
              <a:rPr lang="de-DE" dirty="0" smtClean="0"/>
              <a:t>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in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other‘s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endParaRPr lang="de-DE" dirty="0" smtClean="0"/>
          </a:p>
          <a:p>
            <a:r>
              <a:rPr lang="de-DE" dirty="0" smtClean="0"/>
              <a:t>CERN </a:t>
            </a:r>
            <a:r>
              <a:rPr lang="de-DE" dirty="0" err="1" smtClean="0"/>
              <a:t>commissioning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2nd QPR in April </a:t>
            </a:r>
            <a:r>
              <a:rPr lang="de-DE" dirty="0" err="1" smtClean="0"/>
              <a:t>envisioned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383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Sample </a:t>
            </a:r>
            <a:r>
              <a:rPr lang="de-DE" dirty="0" err="1" smtClean="0"/>
              <a:t>procurement</a:t>
            </a:r>
            <a:endParaRPr lang="de-DE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60947"/>
          <a:stretch>
            <a:fillRect/>
          </a:stretch>
        </p:blipFill>
        <p:spPr bwMode="auto">
          <a:xfrm>
            <a:off x="1631504" y="1340768"/>
            <a:ext cx="2304256" cy="48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/>
        </p:nvSpPr>
        <p:spPr>
          <a:xfrm>
            <a:off x="6600056" y="1340768"/>
            <a:ext cx="35101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Position 1: </a:t>
            </a:r>
            <a:r>
              <a:rPr lang="en-US" b="1" dirty="0" err="1">
                <a:latin typeface="Arial" pitchFamily="34" charset="0"/>
                <a:ea typeface="Calibri" pitchFamily="34" charset="0"/>
                <a:cs typeface="Times New Roman" pitchFamily="18" charset="0"/>
              </a:rPr>
              <a:t>Nb</a:t>
            </a:r>
            <a:r>
              <a:rPr lang="en-US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high RRR sample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400" b="1" dirty="0" err="1">
                <a:latin typeface="Arial" pitchFamily="34" charset="0"/>
                <a:ea typeface="Calibri" pitchFamily="34" charset="0"/>
                <a:cs typeface="Times New Roman" pitchFamily="18" charset="0"/>
              </a:rPr>
              <a:t>Quantity</a:t>
            </a:r>
            <a:r>
              <a:rPr lang="de-DE" sz="14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de-DE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1, optional 5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4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Material:</a:t>
            </a:r>
            <a:r>
              <a:rPr lang="de-DE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Niobium, RRR 300, </a:t>
            </a:r>
            <a:r>
              <a:rPr lang="de-DE" sz="1400" dirty="0" err="1">
                <a:latin typeface="Arial" pitchFamily="34" charset="0"/>
                <a:ea typeface="Calibri" pitchFamily="34" charset="0"/>
                <a:cs typeface="Times New Roman" pitchFamily="18" charset="0"/>
              </a:rPr>
              <a:t>fine-grain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Optional surface treatment:</a:t>
            </a:r>
            <a: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150 µm bulk-BCP, 800 °C bake-out, flash-BCP</a:t>
            </a:r>
            <a:b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BCP may be replaced (even partially) by EP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Position 2: Nb/Cu </a:t>
            </a:r>
            <a:r>
              <a:rPr lang="fr-FR" b="1" dirty="0" err="1">
                <a:latin typeface="Arial" pitchFamily="34" charset="0"/>
                <a:ea typeface="Calibri" pitchFamily="34" charset="0"/>
                <a:cs typeface="Times New Roman" pitchFamily="18" charset="0"/>
              </a:rPr>
              <a:t>sample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400" b="1" dirty="0" err="1">
                <a:latin typeface="Arial" pitchFamily="34" charset="0"/>
                <a:ea typeface="Calibri" pitchFamily="34" charset="0"/>
                <a:cs typeface="Times New Roman" pitchFamily="18" charset="0"/>
              </a:rPr>
              <a:t>Quantity</a:t>
            </a:r>
            <a:r>
              <a:rPr lang="fr-FR" sz="14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fr-FR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1, </a:t>
            </a:r>
            <a:r>
              <a:rPr lang="fr-FR" sz="1400" dirty="0" err="1">
                <a:latin typeface="Arial" pitchFamily="34" charset="0"/>
                <a:ea typeface="Calibri" pitchFamily="34" charset="0"/>
                <a:cs typeface="Times New Roman" pitchFamily="18" charset="0"/>
              </a:rPr>
              <a:t>optional</a:t>
            </a:r>
            <a:r>
              <a:rPr lang="fr-FR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5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Material:</a:t>
            </a:r>
            <a: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- bottom part and cylindrical part (full height): Niobium, RRR 300, fine-grain</a:t>
            </a:r>
            <a:b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- inner part of sample disk (diameter 71 mm): OFHC copper, optional 5N-Cu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The joint between niobium and copper is also marked in the drawing.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Optional surface treatment:</a:t>
            </a:r>
            <a: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150 µm bulk-BCP, 800 °C bake-out, flash-BCP</a:t>
            </a:r>
            <a:b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en-US" sz="1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BCP may be replaced (even partially) by EP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54919"/>
          <a:stretch>
            <a:fillRect/>
          </a:stretch>
        </p:blipFill>
        <p:spPr bwMode="auto">
          <a:xfrm>
            <a:off x="3863753" y="1412776"/>
            <a:ext cx="2659903" cy="48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495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Sample </a:t>
            </a:r>
            <a:r>
              <a:rPr lang="de-DE" dirty="0" err="1" smtClean="0"/>
              <a:t>procurement</a:t>
            </a:r>
            <a:r>
              <a:rPr lang="de-DE" dirty="0" smtClean="0"/>
              <a:t> - </a:t>
            </a:r>
            <a:r>
              <a:rPr lang="de-DE" dirty="0" err="1" smtClean="0"/>
              <a:t>Offers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186033"/>
              </p:ext>
            </p:extLst>
          </p:nvPr>
        </p:nvGraphicFramePr>
        <p:xfrm>
          <a:off x="2063552" y="1397000"/>
          <a:ext cx="7848000" cy="289466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6680">
                <a:tc>
                  <a:txBody>
                    <a:bodyPr/>
                    <a:lstStyle/>
                    <a:p>
                      <a:r>
                        <a:rPr lang="de-DE" dirty="0" smtClean="0"/>
                        <a:t>16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/>
                        <a:t>Zanon</a:t>
                      </a:r>
                      <a:endParaRPr lang="de-DE" dirty="0" smtClean="0"/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Niowave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Research Instruments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664">
                <a:tc>
                  <a:txBody>
                    <a:bodyPr/>
                    <a:lstStyle/>
                    <a:p>
                      <a:r>
                        <a:rPr lang="de-DE" dirty="0" smtClean="0"/>
                        <a:t>1 </a:t>
                      </a:r>
                      <a:r>
                        <a:rPr lang="de-DE" dirty="0" err="1" smtClean="0"/>
                        <a:t>Nb</a:t>
                      </a:r>
                      <a:r>
                        <a:rPr lang="de-DE" dirty="0" smtClean="0"/>
                        <a:t> sample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$ 14000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664">
                <a:tc>
                  <a:txBody>
                    <a:bodyPr/>
                    <a:lstStyle/>
                    <a:p>
                      <a:r>
                        <a:rPr lang="de-DE" dirty="0" smtClean="0"/>
                        <a:t>5 </a:t>
                      </a:r>
                      <a:r>
                        <a:rPr lang="de-DE" dirty="0" err="1" smtClean="0"/>
                        <a:t>Nb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samples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$ 42000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664">
                <a:tc>
                  <a:txBody>
                    <a:bodyPr/>
                    <a:lstStyle/>
                    <a:p>
                      <a:r>
                        <a:rPr lang="de-DE" dirty="0" smtClean="0"/>
                        <a:t>1 </a:t>
                      </a:r>
                      <a:r>
                        <a:rPr lang="de-DE" dirty="0" err="1" smtClean="0"/>
                        <a:t>Cu</a:t>
                      </a:r>
                      <a:r>
                        <a:rPr lang="de-DE" dirty="0" smtClean="0"/>
                        <a:t>/</a:t>
                      </a:r>
                      <a:r>
                        <a:rPr lang="de-DE" dirty="0" err="1" smtClean="0"/>
                        <a:t>Nb</a:t>
                      </a:r>
                      <a:r>
                        <a:rPr lang="de-DE" dirty="0" smtClean="0"/>
                        <a:t> sample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$ 14000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664">
                <a:tc>
                  <a:txBody>
                    <a:bodyPr/>
                    <a:lstStyle/>
                    <a:p>
                      <a:r>
                        <a:rPr lang="de-DE" dirty="0" smtClean="0"/>
                        <a:t>5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Cu</a:t>
                      </a:r>
                      <a:r>
                        <a:rPr lang="de-DE" baseline="0" dirty="0" smtClean="0"/>
                        <a:t>/</a:t>
                      </a:r>
                      <a:r>
                        <a:rPr lang="de-DE" baseline="0" dirty="0" err="1" smtClean="0"/>
                        <a:t>Nb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samples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$ 42000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4664">
                <a:tc>
                  <a:txBody>
                    <a:bodyPr/>
                    <a:lstStyle/>
                    <a:p>
                      <a:r>
                        <a:rPr lang="de-DE" dirty="0" smtClean="0"/>
                        <a:t>1+1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17200 €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$ 28000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16900 €</a:t>
                      </a:r>
                      <a:endParaRPr lang="de-DE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4664">
                <a:tc>
                  <a:txBody>
                    <a:bodyPr/>
                    <a:lstStyle/>
                    <a:p>
                      <a:r>
                        <a:rPr lang="de-DE" dirty="0" smtClean="0"/>
                        <a:t>5+5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47600 €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$ 84000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46100 €</a:t>
                      </a:r>
                      <a:endParaRPr lang="de-DE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656" y="4437112"/>
            <a:ext cx="5431904" cy="179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3000864" y="6237312"/>
            <a:ext cx="273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Copper</a:t>
            </a:r>
            <a:r>
              <a:rPr lang="de-DE" dirty="0"/>
              <a:t>/</a:t>
            </a:r>
            <a:r>
              <a:rPr lang="de-DE" dirty="0" err="1"/>
              <a:t>Nb</a:t>
            </a:r>
            <a:r>
              <a:rPr lang="de-DE" dirty="0"/>
              <a:t> </a:t>
            </a:r>
            <a:r>
              <a:rPr lang="de-DE" dirty="0" err="1"/>
              <a:t>welds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Zanon</a:t>
            </a:r>
            <a:endParaRPr lang="de-DE" dirty="0"/>
          </a:p>
        </p:txBody>
      </p:sp>
      <p:sp>
        <p:nvSpPr>
          <p:cNvPr id="3" name="Abgerundetes Rechteck 2"/>
          <p:cNvSpPr/>
          <p:nvPr/>
        </p:nvSpPr>
        <p:spPr>
          <a:xfrm>
            <a:off x="7703617" y="3277274"/>
            <a:ext cx="2484255" cy="139890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10187872" y="3172078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winner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557961" y="5243639"/>
            <a:ext cx="36964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Dmitry Tikhonov will </a:t>
            </a:r>
            <a:r>
              <a:rPr lang="de-DE" dirty="0" err="1" smtClean="0"/>
              <a:t>supervise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Manufacture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his</a:t>
            </a:r>
            <a:r>
              <a:rPr lang="de-DE" dirty="0" smtClean="0"/>
              <a:t> EASITRAIN</a:t>
            </a:r>
          </a:p>
          <a:p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industry</a:t>
            </a:r>
            <a:r>
              <a:rPr lang="de-DE" dirty="0" smtClean="0"/>
              <a:t> </a:t>
            </a:r>
            <a:r>
              <a:rPr lang="de-DE" dirty="0" err="1" smtClean="0"/>
              <a:t>secondment</a:t>
            </a:r>
            <a:r>
              <a:rPr lang="de-DE" dirty="0" smtClean="0"/>
              <a:t> at RI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485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</Words>
  <Application>Microsoft Office PowerPoint</Application>
  <PresentationFormat>Breitbild</PresentationFormat>
  <Paragraphs>83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</vt:lpstr>
      <vt:lpstr>ARIES TASK 15.4</vt:lpstr>
      <vt:lpstr>QPR development</vt:lpstr>
      <vt:lpstr>QPR development</vt:lpstr>
      <vt:lpstr>Solutions</vt:lpstr>
      <vt:lpstr>Personnel</vt:lpstr>
      <vt:lpstr>Collaborative activities</vt:lpstr>
      <vt:lpstr>Sample procurement</vt:lpstr>
      <vt:lpstr>Sample procurement - Offers</vt:lpstr>
    </vt:vector>
  </TitlesOfParts>
  <Company>HZB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ARIES PROGRESS REPORT</dc:title>
  <dc:creator>Kugeler, Oliver</dc:creator>
  <cp:lastModifiedBy>Kugeler, Oliver</cp:lastModifiedBy>
  <cp:revision>12</cp:revision>
  <dcterms:created xsi:type="dcterms:W3CDTF">2018-03-14T13:02:41Z</dcterms:created>
  <dcterms:modified xsi:type="dcterms:W3CDTF">2018-03-15T16:37:21Z</dcterms:modified>
</cp:coreProperties>
</file>