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3"/>
  </p:notesMasterIdLst>
  <p:sldIdLst>
    <p:sldId id="256" r:id="rId2"/>
    <p:sldId id="279" r:id="rId3"/>
    <p:sldId id="353" r:id="rId4"/>
    <p:sldId id="361" r:id="rId5"/>
    <p:sldId id="343" r:id="rId6"/>
    <p:sldId id="357" r:id="rId7"/>
    <p:sldId id="368" r:id="rId8"/>
    <p:sldId id="356" r:id="rId9"/>
    <p:sldId id="355" r:id="rId10"/>
    <p:sldId id="362" r:id="rId11"/>
    <p:sldId id="358" r:id="rId12"/>
    <p:sldId id="359" r:id="rId13"/>
    <p:sldId id="363" r:id="rId14"/>
    <p:sldId id="364" r:id="rId15"/>
    <p:sldId id="365" r:id="rId16"/>
    <p:sldId id="366" r:id="rId17"/>
    <p:sldId id="370" r:id="rId18"/>
    <p:sldId id="371" r:id="rId19"/>
    <p:sldId id="367" r:id="rId20"/>
    <p:sldId id="369" r:id="rId21"/>
    <p:sldId id="35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8" autoAdjust="0"/>
    <p:restoredTop sz="94630" autoAdjust="0"/>
  </p:normalViewPr>
  <p:slideViewPr>
    <p:cSldViewPr snapToGrid="0" snapToObjects="1">
      <p:cViewPr varScale="1">
        <p:scale>
          <a:sx n="146" d="100"/>
          <a:sy n="146" d="100"/>
        </p:scale>
        <p:origin x="34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115F4-DBAC-8645-8278-6F1CBECF3433}" type="datetimeFigureOut">
              <a:rPr lang="en-US" smtClean="0"/>
              <a:t>6/19/18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77CC7-F83A-3B4A-B49A-493B8F7ED4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5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CB-BD3B-6F44-84D4-1B24FE7E1B21}" type="datetimeFigureOut">
              <a:rPr lang="en-US" smtClean="0"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A3EC-79E9-9546-B942-01C1DB36514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Bildobjekt 7" descr="ESS-vit-logg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CB-BD3B-6F44-84D4-1B24FE7E1B21}" type="datetimeFigureOut">
              <a:rPr lang="en-US" smtClean="0"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A3EC-79E9-9546-B942-01C1DB36514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Bildobjekt 5" descr="ESS-vit-logg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CB-BD3B-6F44-84D4-1B24FE7E1B21}" type="datetimeFigureOut">
              <a:rPr lang="en-US" smtClean="0"/>
              <a:t>6/19/18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A3EC-79E9-9546-B942-01C1DB36514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Bildobjekt 7" descr="ESS-vit-logg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CB-BD3B-6F44-84D4-1B24FE7E1B21}" type="datetimeFigureOut">
              <a:rPr lang="en-US" smtClean="0"/>
              <a:t>6/19/18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A3EC-79E9-9546-B942-01C1DB36514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ktangel 6"/>
          <p:cNvSpPr/>
          <p:nvPr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60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0EACB-BD3B-6F44-84D4-1B24FE7E1B21}" type="datetimeFigureOut">
              <a:rPr lang="en-US" smtClean="0"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9A3EC-79E9-9546-B942-01C1DB365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64343"/>
            <a:ext cx="8205651" cy="2236107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Interfacing Geant4/Garfield++ and Geant4/</a:t>
            </a:r>
            <a:r>
              <a:rPr lang="en-US" sz="4800" dirty="0" err="1"/>
              <a:t>Degrad</a:t>
            </a:r>
            <a:br>
              <a:rPr lang="en-US" sz="4800" dirty="0"/>
            </a:br>
            <a:r>
              <a:rPr lang="en-US" dirty="0"/>
              <a:t>A step by step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4296229"/>
            <a:ext cx="7772400" cy="1982315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RD51 collaboration meeting Munich</a:t>
            </a:r>
          </a:p>
          <a:p>
            <a:r>
              <a:rPr lang="en-US" dirty="0">
                <a:solidFill>
                  <a:schemeClr val="bg1"/>
                </a:solidFill>
              </a:rPr>
              <a:t>19.06.2018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3100" dirty="0">
                <a:solidFill>
                  <a:schemeClr val="bg1"/>
                </a:solidFill>
              </a:rPr>
              <a:t>Carlos </a:t>
            </a:r>
            <a:r>
              <a:rPr lang="en-GB" sz="3100" dirty="0">
                <a:solidFill>
                  <a:schemeClr val="bg1"/>
                </a:solidFill>
              </a:rPr>
              <a:t>Azevedo</a:t>
            </a:r>
            <a:r>
              <a:rPr lang="en-GB" sz="3200" dirty="0">
                <a:solidFill>
                  <a:schemeClr val="bg1"/>
                </a:solidFill>
              </a:rPr>
              <a:t>, I3N - Physics Department, University of Aveiro</a:t>
            </a:r>
          </a:p>
          <a:p>
            <a:r>
              <a:rPr lang="en-US" sz="3200" dirty="0" err="1">
                <a:solidFill>
                  <a:schemeClr val="bg1"/>
                </a:solidFill>
              </a:rPr>
              <a:t>Lennert</a:t>
            </a:r>
            <a:r>
              <a:rPr lang="en-US" sz="3200" dirty="0">
                <a:solidFill>
                  <a:schemeClr val="bg1"/>
                </a:solidFill>
              </a:rPr>
              <a:t> de </a:t>
            </a:r>
            <a:r>
              <a:rPr lang="en-US" sz="3200" dirty="0" err="1">
                <a:solidFill>
                  <a:schemeClr val="bg1"/>
                </a:solidFill>
              </a:rPr>
              <a:t>Keukeleere</a:t>
            </a:r>
            <a:r>
              <a:rPr lang="en-US" sz="3200" dirty="0">
                <a:solidFill>
                  <a:schemeClr val="bg1"/>
                </a:solidFill>
              </a:rPr>
              <a:t>, IKS KU Leuven</a:t>
            </a:r>
          </a:p>
          <a:p>
            <a:r>
              <a:rPr lang="en-US" sz="3200" dirty="0">
                <a:solidFill>
                  <a:schemeClr val="bg1"/>
                </a:solidFill>
              </a:rPr>
              <a:t>Dorothea Pfeiffer, European Spallation Source ERIC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endParaRPr lang="en-US" sz="32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54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Case B – D: Heed responsible for creation of electron-ion pairs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271" y="1489707"/>
            <a:ext cx="5656729" cy="5259435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6529E8-969A-274F-B075-872F341139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123" y="1489706"/>
            <a:ext cx="3383148" cy="5259435"/>
          </a:xfrm>
        </p:spPr>
        <p:txBody>
          <a:bodyPr>
            <a:noAutofit/>
          </a:bodyPr>
          <a:lstStyle/>
          <a:p>
            <a:r>
              <a:rPr lang="en-US" sz="2400" dirty="0" err="1"/>
              <a:t>Parameterisation</a:t>
            </a:r>
            <a:r>
              <a:rPr lang="en-US" sz="2400" dirty="0"/>
              <a:t> has to be added to physics list</a:t>
            </a:r>
          </a:p>
          <a:p>
            <a:r>
              <a:rPr lang="en-US" sz="2400" dirty="0"/>
              <a:t>G4VFastSimulation-ManagerProcess has to be defined to trigger the </a:t>
            </a:r>
            <a:r>
              <a:rPr lang="en-US" sz="2400" dirty="0" err="1"/>
              <a:t>FastSimulationModel</a:t>
            </a:r>
            <a:endParaRPr lang="en-US" sz="2400" dirty="0"/>
          </a:p>
          <a:p>
            <a:r>
              <a:rPr lang="en-US" sz="2400" dirty="0"/>
              <a:t>For charged particles, PAI model has to be activated as extra EM model </a:t>
            </a:r>
          </a:p>
        </p:txBody>
      </p:sp>
    </p:spTree>
    <p:extLst>
      <p:ext uri="{BB962C8B-B14F-4D97-AF65-F5344CB8AC3E}">
        <p14:creationId xmlns:p14="http://schemas.microsoft.com/office/powerpoint/2010/main" val="1058640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Definition of </a:t>
            </a:r>
            <a:r>
              <a:rPr lang="en-GB" sz="4000" dirty="0" err="1"/>
              <a:t>FastSimulationModel</a:t>
            </a:r>
            <a:endParaRPr lang="en-GB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943" y="1467733"/>
            <a:ext cx="5718628" cy="5297861"/>
          </a:xfrm>
          <a:prstGeom prst="rect">
            <a:avLst/>
          </a:prstGeom>
        </p:spPr>
      </p:pic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72939237-D3B6-8D4C-9D25-4265F9E31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70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Definition of </a:t>
            </a:r>
            <a:r>
              <a:rPr lang="en-GB" sz="4000" dirty="0" err="1"/>
              <a:t>FastSimulationModel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/>
              <a:t>IsApplicable</a:t>
            </a:r>
            <a:r>
              <a:rPr lang="en-GB" sz="4000" dirty="0"/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497" y="1542170"/>
            <a:ext cx="6578839" cy="404002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5582193"/>
            <a:ext cx="7920880" cy="943149"/>
          </a:xfrm>
        </p:spPr>
        <p:txBody>
          <a:bodyPr>
            <a:no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FastSimulationModel</a:t>
            </a:r>
            <a:r>
              <a:rPr lang="en-US" sz="2400" dirty="0"/>
              <a:t> is applicable for certain particle types</a:t>
            </a:r>
          </a:p>
          <a:p>
            <a:endParaRPr lang="en-US" sz="2400" dirty="0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BF3E94C8-8076-0647-961A-8F4B639B5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447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Definition of </a:t>
            </a:r>
            <a:r>
              <a:rPr lang="en-GB" sz="4000" dirty="0" err="1"/>
              <a:t>FastSimulationModel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/>
              <a:t>ModelTrigger</a:t>
            </a:r>
            <a:r>
              <a:rPr lang="en-GB" sz="4000" dirty="0"/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497" y="1619438"/>
            <a:ext cx="6578839" cy="388548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5582193"/>
            <a:ext cx="7920880" cy="943149"/>
          </a:xfrm>
        </p:spPr>
        <p:txBody>
          <a:bodyPr>
            <a:no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FastSimulationModel</a:t>
            </a:r>
            <a:r>
              <a:rPr lang="en-US" sz="2400" dirty="0"/>
              <a:t> is triggered at each step for certain particle energies</a:t>
            </a:r>
          </a:p>
          <a:p>
            <a:endParaRPr lang="en-US" sz="2400" dirty="0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59A8229B-615C-E947-8E45-D73A114D7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073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Definition of </a:t>
            </a:r>
            <a:r>
              <a:rPr lang="en-GB" sz="4000" dirty="0" err="1"/>
              <a:t>FastSimulationModel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/>
              <a:t>DoIt</a:t>
            </a:r>
            <a:r>
              <a:rPr lang="en-GB" sz="4000" dirty="0"/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45" y="1487681"/>
            <a:ext cx="5771300" cy="402446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5582193"/>
            <a:ext cx="7920880" cy="943149"/>
          </a:xfrm>
        </p:spPr>
        <p:txBody>
          <a:bodyPr>
            <a:noAutofit/>
          </a:bodyPr>
          <a:lstStyle/>
          <a:p>
            <a:r>
              <a:rPr lang="en-US" sz="2400" dirty="0"/>
              <a:t>The primary particle in Geant4 is killed</a:t>
            </a:r>
          </a:p>
          <a:p>
            <a:r>
              <a:rPr lang="en-US" sz="2400" dirty="0"/>
              <a:t>Heed track is created</a:t>
            </a:r>
          </a:p>
          <a:p>
            <a:endParaRPr lang="en-US" sz="2400" dirty="0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9C14BE22-090B-3C4B-AFF2-43E304E60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284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Definition of </a:t>
            </a:r>
            <a:r>
              <a:rPr lang="en-GB" sz="4000" dirty="0" err="1"/>
              <a:t>FastSimulationModel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/>
              <a:t>DoIt</a:t>
            </a:r>
            <a:r>
              <a:rPr lang="en-GB" sz="4000" dirty="0"/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560" y="1417638"/>
            <a:ext cx="5425440" cy="213370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540" y="1541340"/>
            <a:ext cx="3577243" cy="4424031"/>
          </a:xfrm>
        </p:spPr>
        <p:txBody>
          <a:bodyPr>
            <a:noAutofit/>
          </a:bodyPr>
          <a:lstStyle/>
          <a:p>
            <a:r>
              <a:rPr lang="en-US" sz="2400" dirty="0"/>
              <a:t>For electrons, Heed </a:t>
            </a:r>
            <a:r>
              <a:rPr lang="en-US" sz="2400" dirty="0" err="1"/>
              <a:t>TransportDeltaElectron</a:t>
            </a:r>
            <a:r>
              <a:rPr lang="en-US" sz="2400" dirty="0"/>
              <a:t> is used</a:t>
            </a:r>
          </a:p>
          <a:p>
            <a:r>
              <a:rPr lang="en-US" sz="2400" dirty="0"/>
              <a:t>The produced conduction electrons are retrieved</a:t>
            </a:r>
          </a:p>
          <a:p>
            <a:r>
              <a:rPr lang="en-US" sz="2400" dirty="0"/>
              <a:t>For charged particles, Heed </a:t>
            </a:r>
            <a:r>
              <a:rPr lang="en-US" sz="2400" dirty="0" err="1"/>
              <a:t>NewTrack</a:t>
            </a:r>
            <a:r>
              <a:rPr lang="en-US" sz="2400" dirty="0"/>
              <a:t> is used</a:t>
            </a:r>
          </a:p>
          <a:p>
            <a:r>
              <a:rPr lang="en-US" sz="2400" dirty="0"/>
              <a:t>First the clusters, and then the conduction electrons are retrieved</a:t>
            </a:r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1E6FE2-7338-4F4F-AB3B-49F0D8819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560" y="3551340"/>
            <a:ext cx="5445217" cy="16289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1124BD-3CED-0A4D-B967-5E1900E0F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8560" y="5180329"/>
            <a:ext cx="5425440" cy="172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960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Definition of </a:t>
            </a:r>
            <a:r>
              <a:rPr lang="en-GB" sz="4000" dirty="0" err="1"/>
              <a:t>FastSimulationModel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/>
              <a:t>DoIt</a:t>
            </a:r>
            <a:r>
              <a:rPr lang="en-GB" sz="4000" dirty="0"/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209" y="1450715"/>
            <a:ext cx="5329791" cy="213370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540" y="1541340"/>
            <a:ext cx="3577243" cy="4424031"/>
          </a:xfrm>
        </p:spPr>
        <p:txBody>
          <a:bodyPr>
            <a:noAutofit/>
          </a:bodyPr>
          <a:lstStyle/>
          <a:p>
            <a:r>
              <a:rPr lang="en-US" sz="2400" dirty="0"/>
              <a:t>For photons, Heed </a:t>
            </a:r>
            <a:r>
              <a:rPr lang="en-US" sz="2400" dirty="0" err="1"/>
              <a:t>TransportPhoton</a:t>
            </a:r>
            <a:r>
              <a:rPr lang="en-US" sz="2400" dirty="0"/>
              <a:t>() is used</a:t>
            </a:r>
          </a:p>
          <a:p>
            <a:r>
              <a:rPr lang="en-US" sz="2400" dirty="0"/>
              <a:t>The produced conduction electrons are retrieved</a:t>
            </a:r>
          </a:p>
          <a:p>
            <a:r>
              <a:rPr lang="en-US" sz="2400" dirty="0"/>
              <a:t>With the conduction electrons, the Garfield++ simulation (drift, avalanches, signal creation) is continued as needed</a:t>
            </a:r>
          </a:p>
          <a:p>
            <a:endParaRPr lang="en-US" sz="2400" dirty="0"/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3706EE47-8E6D-FE4F-A221-C2ABD9F28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404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Geant4/</a:t>
            </a:r>
            <a:r>
              <a:rPr lang="en-GB" sz="4000" dirty="0" err="1"/>
              <a:t>Degrad</a:t>
            </a:r>
            <a:r>
              <a:rPr lang="en-GB" sz="4000" dirty="0"/>
              <a:t> interface:</a:t>
            </a:r>
            <a:br>
              <a:rPr lang="en-GB" sz="4000" dirty="0"/>
            </a:br>
            <a:r>
              <a:rPr lang="en-GB" sz="4000" dirty="0"/>
              <a:t>Electroluminescence example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415" y="1497875"/>
            <a:ext cx="4470062" cy="4824836"/>
          </a:xfrm>
        </p:spPr>
        <p:txBody>
          <a:bodyPr>
            <a:noAutofit/>
          </a:bodyPr>
          <a:lstStyle/>
          <a:p>
            <a:r>
              <a:rPr lang="en-US" sz="2400" dirty="0"/>
              <a:t>As before, a </a:t>
            </a:r>
            <a:r>
              <a:rPr lang="en-US" sz="2400" dirty="0" err="1"/>
              <a:t>FastSimulationModel</a:t>
            </a:r>
            <a:r>
              <a:rPr lang="en-US" sz="2400" dirty="0"/>
              <a:t> is defined and attached to a gas region</a:t>
            </a:r>
          </a:p>
          <a:p>
            <a:r>
              <a:rPr lang="en-US" sz="2400" dirty="0"/>
              <a:t>The model is applicable for electrons with </a:t>
            </a:r>
            <a:r>
              <a:rPr lang="en-US" sz="2400" dirty="0" err="1"/>
              <a:t>Ekin</a:t>
            </a:r>
            <a:r>
              <a:rPr lang="en-US" sz="2400" dirty="0"/>
              <a:t> &gt; 7 eV, produced via the photo-electric effect in Geant4</a:t>
            </a:r>
          </a:p>
          <a:p>
            <a:r>
              <a:rPr lang="en-US" sz="2400" dirty="0" err="1"/>
              <a:t>Degrad</a:t>
            </a:r>
            <a:r>
              <a:rPr lang="en-US" sz="2400" dirty="0"/>
              <a:t> is a Fortran program, the easiest way to execute it is to just run it using the system function</a:t>
            </a:r>
          </a:p>
          <a:p>
            <a:r>
              <a:rPr lang="en-US" sz="2400" dirty="0"/>
              <a:t>The </a:t>
            </a:r>
            <a:r>
              <a:rPr lang="en-US" sz="2400" dirty="0" err="1"/>
              <a:t>Degrad</a:t>
            </a:r>
            <a:r>
              <a:rPr lang="en-US" sz="2400" dirty="0"/>
              <a:t> input cards are fed to </a:t>
            </a:r>
            <a:r>
              <a:rPr lang="en-US" sz="2400" dirty="0" err="1"/>
              <a:t>Degrad</a:t>
            </a:r>
            <a:r>
              <a:rPr lang="en-US" sz="2400" dirty="0"/>
              <a:t> using a pipe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E40DF1-5836-A54F-8D05-EE9BDC03B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477" y="1417638"/>
            <a:ext cx="4578523" cy="544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7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Geant4/</a:t>
            </a:r>
            <a:r>
              <a:rPr lang="en-GB" sz="4000" dirty="0" err="1"/>
              <a:t>Degrad</a:t>
            </a:r>
            <a:r>
              <a:rPr lang="en-GB" sz="4000" dirty="0"/>
              <a:t> interface:</a:t>
            </a:r>
            <a:br>
              <a:rPr lang="en-GB" sz="4000" dirty="0"/>
            </a:br>
            <a:r>
              <a:rPr lang="en-GB" sz="4000" dirty="0"/>
              <a:t>Electroluminescence example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044" y="1456280"/>
            <a:ext cx="3597019" cy="5249320"/>
          </a:xfrm>
        </p:spPr>
        <p:txBody>
          <a:bodyPr>
            <a:noAutofit/>
          </a:bodyPr>
          <a:lstStyle/>
          <a:p>
            <a:r>
              <a:rPr lang="en-US" sz="2400" dirty="0" err="1"/>
              <a:t>Degrad</a:t>
            </a:r>
            <a:r>
              <a:rPr lang="en-US" sz="2400" dirty="0"/>
              <a:t> write the position and time of the thermalized electrons to a text file</a:t>
            </a:r>
          </a:p>
          <a:p>
            <a:r>
              <a:rPr lang="en-US" sz="2400" dirty="0"/>
              <a:t>Text file is looped through in Geant4</a:t>
            </a:r>
          </a:p>
          <a:p>
            <a:r>
              <a:rPr lang="en-US" sz="2400" dirty="0"/>
              <a:t>If position of electron is inside the gas volume (in </a:t>
            </a:r>
            <a:r>
              <a:rPr lang="en-US" sz="2400" dirty="0" err="1"/>
              <a:t>Degrad</a:t>
            </a:r>
            <a:r>
              <a:rPr lang="en-US" sz="2400" dirty="0"/>
              <a:t> the volume is indefinite, hence the check), new secondary electrons are created in Geant4</a:t>
            </a:r>
          </a:p>
          <a:p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03B1DD-76AF-E543-AC79-EA923E865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399" y="2719950"/>
            <a:ext cx="4882602" cy="37766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4A837B-1031-EF4C-9E51-A0013CD14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209" y="1456280"/>
            <a:ext cx="4930791" cy="1263670"/>
          </a:xfrm>
          <a:prstGeom prst="rect">
            <a:avLst/>
          </a:prstGeom>
        </p:spPr>
      </p:pic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527AE06-F872-9948-AD3E-50FBD4AA1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655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Garfield++ </a:t>
            </a:r>
            <a:r>
              <a:rPr lang="en-GB" sz="4000" dirty="0" err="1"/>
              <a:t>FastSimulationModel</a:t>
            </a:r>
            <a:r>
              <a:rPr lang="en-GB" sz="4000" dirty="0"/>
              <a:t>: Electroluminescence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844" y="1757275"/>
            <a:ext cx="5185156" cy="256217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670" y="1417638"/>
            <a:ext cx="3896136" cy="5348921"/>
          </a:xfrm>
        </p:spPr>
        <p:txBody>
          <a:bodyPr>
            <a:noAutofit/>
          </a:bodyPr>
          <a:lstStyle/>
          <a:p>
            <a:r>
              <a:rPr lang="en-US" sz="2200" dirty="0"/>
              <a:t>Garfield++ </a:t>
            </a:r>
            <a:r>
              <a:rPr lang="en-US" sz="2200" dirty="0" err="1"/>
              <a:t>FastSimulationModel</a:t>
            </a:r>
            <a:r>
              <a:rPr lang="en-US" sz="2200" dirty="0"/>
              <a:t> is valid for electrons with </a:t>
            </a:r>
            <a:r>
              <a:rPr lang="en-US" sz="2200" dirty="0" err="1"/>
              <a:t>Ekin</a:t>
            </a:r>
            <a:r>
              <a:rPr lang="en-US" sz="2200" dirty="0"/>
              <a:t> &lt; 7 eV (these electrons were just created in the </a:t>
            </a:r>
            <a:r>
              <a:rPr lang="en-US" sz="2200" dirty="0" err="1"/>
              <a:t>Degrad</a:t>
            </a:r>
            <a:r>
              <a:rPr lang="en-US" sz="2200" dirty="0"/>
              <a:t> </a:t>
            </a:r>
            <a:r>
              <a:rPr lang="en-US" sz="2200" dirty="0" err="1"/>
              <a:t>FastSimulationModel</a:t>
            </a:r>
            <a:r>
              <a:rPr lang="en-US" sz="2200" dirty="0"/>
              <a:t>)</a:t>
            </a:r>
          </a:p>
          <a:p>
            <a:r>
              <a:rPr lang="en-US" sz="2200" dirty="0" err="1"/>
              <a:t>AvalancheMicroscopic</a:t>
            </a:r>
            <a:r>
              <a:rPr lang="en-US" sz="2200" dirty="0"/>
              <a:t> is used to create an electron avalanche</a:t>
            </a:r>
          </a:p>
          <a:p>
            <a:r>
              <a:rPr lang="en-US" sz="2200" dirty="0"/>
              <a:t>Callback function is written to access the excitation levels</a:t>
            </a:r>
          </a:p>
          <a:p>
            <a:r>
              <a:rPr lang="en-US" sz="2200" dirty="0"/>
              <a:t>Time and position of excitations are stored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6C76F3-A164-0E46-96C6-8BEBCE7A2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844" y="4319454"/>
            <a:ext cx="5185156" cy="8044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5E6C6C-216E-D84A-903B-C8B73AA58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805" y="5114883"/>
            <a:ext cx="5190609" cy="642316"/>
          </a:xfrm>
          <a:prstGeom prst="rect">
            <a:avLst/>
          </a:prstGeom>
        </p:spPr>
      </p:pic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B9BDE75D-0F0E-5848-89DA-69D897FCD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119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Interface paper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06" y="1449842"/>
            <a:ext cx="6388589" cy="49471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92DAAD-96AE-A44A-841D-CFD8A62D50EC}"/>
              </a:ext>
            </a:extLst>
          </p:cNvPr>
          <p:cNvSpPr txBox="1"/>
          <p:nvPr/>
        </p:nvSpPr>
        <p:spPr>
          <a:xfrm>
            <a:off x="1531219" y="6124624"/>
            <a:ext cx="5292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Contains model verification and source examples, </a:t>
            </a:r>
            <a:br>
              <a:rPr lang="en-US" dirty="0"/>
            </a:br>
            <a:r>
              <a:rPr lang="en-US" dirty="0"/>
              <a:t>submitted to NIM A: https://</a:t>
            </a:r>
            <a:r>
              <a:rPr lang="en-US" dirty="0" err="1"/>
              <a:t>arxiv.org</a:t>
            </a:r>
            <a:r>
              <a:rPr lang="en-US" dirty="0"/>
              <a:t>/abs/1806.05880</a:t>
            </a:r>
          </a:p>
          <a:p>
            <a:r>
              <a:rPr lang="en-US" dirty="0"/>
              <a:t> 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726A8B6B-E062-8A41-ABB7-F3BB0B37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524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Garfield++ </a:t>
            </a:r>
            <a:r>
              <a:rPr lang="en-GB" sz="4000" dirty="0" err="1"/>
              <a:t>FastSimulationModel</a:t>
            </a:r>
            <a:r>
              <a:rPr lang="en-GB" sz="4000" dirty="0"/>
              <a:t>: Electroluminescence example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E6B69-50C9-BD45-8A7A-95CAF3E394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415" y="1898679"/>
            <a:ext cx="3577243" cy="4424031"/>
          </a:xfrm>
        </p:spPr>
        <p:txBody>
          <a:bodyPr>
            <a:noAutofit/>
          </a:bodyPr>
          <a:lstStyle/>
          <a:p>
            <a:r>
              <a:rPr lang="en-US" sz="2400" dirty="0"/>
              <a:t>At the stored excitation positions, optical photons are produced in Geant4 as secondary particles in the </a:t>
            </a:r>
            <a:r>
              <a:rPr lang="en-US" sz="2400" dirty="0" err="1"/>
              <a:t>DoIt</a:t>
            </a:r>
            <a:r>
              <a:rPr lang="en-US" sz="2400" dirty="0"/>
              <a:t>() method of the </a:t>
            </a:r>
            <a:r>
              <a:rPr lang="en-US" sz="2400" dirty="0" err="1"/>
              <a:t>FastSimulationModel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180228-F7A6-A946-87C7-F3098BA50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312" y="1898679"/>
            <a:ext cx="5387688" cy="14125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98538C-BE8D-C143-9F70-161AF5010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312" y="3322025"/>
            <a:ext cx="5387688" cy="850688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BEDBCE2-4ADB-0449-B151-D9F5D0664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6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7920880" cy="4968552"/>
          </a:xfrm>
        </p:spPr>
        <p:txBody>
          <a:bodyPr>
            <a:noAutofit/>
          </a:bodyPr>
          <a:lstStyle/>
          <a:p>
            <a:r>
              <a:rPr lang="en-US" dirty="0"/>
              <a:t>Geant4/Garfield++ and Geant4/</a:t>
            </a:r>
            <a:r>
              <a:rPr lang="en-US" dirty="0" err="1"/>
              <a:t>Degrad</a:t>
            </a:r>
            <a:r>
              <a:rPr lang="en-US" dirty="0"/>
              <a:t> interface works</a:t>
            </a:r>
          </a:p>
          <a:p>
            <a:r>
              <a:rPr lang="en-US" dirty="0"/>
              <a:t>Depending on the use case, different ways exist to interface the Monte Carlo programs</a:t>
            </a:r>
          </a:p>
          <a:p>
            <a:r>
              <a:rPr lang="en-US" dirty="0"/>
              <a:t>Paper under review at NIM A</a:t>
            </a:r>
          </a:p>
          <a:p>
            <a:r>
              <a:rPr lang="en-US" dirty="0"/>
              <a:t>During work on paper, bugs in Heed C++ implementation detected and corrected</a:t>
            </a:r>
          </a:p>
          <a:p>
            <a:r>
              <a:rPr lang="en-US" dirty="0"/>
              <a:t>Possibility to create a Heed like physics process in Geant4 should be investigated Geant4 collaboration to further facilitate the simulations</a:t>
            </a:r>
          </a:p>
          <a:p>
            <a:endParaRPr lang="en-US" sz="2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47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Task division between Geant4 and Garfield++/</a:t>
            </a:r>
            <a:r>
              <a:rPr lang="en-GB" sz="4000" dirty="0" err="1"/>
              <a:t>Degrad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9" y="1552724"/>
            <a:ext cx="9039671" cy="508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2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Geant4/Garfield++ interface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98" y="1639967"/>
            <a:ext cx="7607300" cy="197226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4B6B701-A0F8-9F44-9DF5-3FC25F8CA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4432663"/>
            <a:ext cx="7920880" cy="2092680"/>
          </a:xfrm>
        </p:spPr>
        <p:txBody>
          <a:bodyPr>
            <a:noAutofit/>
          </a:bodyPr>
          <a:lstStyle/>
          <a:p>
            <a:r>
              <a:rPr lang="en-US" sz="2400" dirty="0"/>
              <a:t>Geant4 and Garfield++ are used in the same user C++ program</a:t>
            </a:r>
          </a:p>
          <a:p>
            <a:r>
              <a:rPr lang="en-US" sz="2400" dirty="0"/>
              <a:t>Garfield++ includes are added to the </a:t>
            </a:r>
            <a:r>
              <a:rPr lang="en-US" sz="2400" dirty="0" err="1"/>
              <a:t>CMakeList.txt</a:t>
            </a:r>
            <a:r>
              <a:rPr lang="en-US" sz="2400" dirty="0"/>
              <a:t> file</a:t>
            </a:r>
          </a:p>
          <a:p>
            <a:r>
              <a:rPr lang="en-US" sz="2400" dirty="0"/>
              <a:t>User program is linked against Geant4 and Garfield++ libraries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7743AA69-3844-0645-A007-82A0E02BD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04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EEC730-7AE6-974D-A99A-1CDFCC66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4551"/>
            <a:ext cx="4728558" cy="35489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Geant4 parameters: Lower production cut and lowest electron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9FB2DA-FFF4-0748-8D4A-D74ED19DD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709" y="3433057"/>
            <a:ext cx="4563291" cy="34249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7315F5-AA8E-3A46-BE96-1560523EC453}"/>
              </a:ext>
            </a:extLst>
          </p:cNvPr>
          <p:cNvSpPr txBox="1"/>
          <p:nvPr/>
        </p:nvSpPr>
        <p:spPr>
          <a:xfrm>
            <a:off x="0" y="4951937"/>
            <a:ext cx="48070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production cut: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Minimum energy transfer required to produce </a:t>
            </a:r>
            <a:br>
              <a:rPr lang="en-GB" dirty="0"/>
            </a:br>
            <a:r>
              <a:rPr lang="en-GB" dirty="0"/>
              <a:t>a new particle. If the transferred </a:t>
            </a:r>
            <a:br>
              <a:rPr lang="en-GB" dirty="0"/>
            </a:br>
            <a:r>
              <a:rPr lang="en-GB" dirty="0"/>
              <a:t>energy is lower than the lower production cut, </a:t>
            </a:r>
            <a:br>
              <a:rPr lang="en-GB" dirty="0"/>
            </a:br>
            <a:r>
              <a:rPr lang="en-GB" dirty="0"/>
              <a:t>the energy is merely recorded as being deposited</a:t>
            </a:r>
            <a:br>
              <a:rPr lang="en-GB" dirty="0"/>
            </a:br>
            <a:r>
              <a:rPr lang="en-GB" dirty="0"/>
              <a:t>in the step.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12155B-E31C-CC4C-AC7C-DD349EF8F51D}"/>
              </a:ext>
            </a:extLst>
          </p:cNvPr>
          <p:cNvSpPr txBox="1"/>
          <p:nvPr/>
        </p:nvSpPr>
        <p:spPr>
          <a:xfrm>
            <a:off x="4815840" y="1417638"/>
            <a:ext cx="44158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Lowest electron energy limit: </a:t>
            </a:r>
            <a:br>
              <a:rPr lang="en-GB" dirty="0"/>
            </a:br>
            <a:r>
              <a:rPr lang="en-GB" dirty="0"/>
              <a:t>Energy threshold below which an electron </a:t>
            </a:r>
            <a:br>
              <a:rPr lang="en-GB" dirty="0"/>
            </a:br>
            <a:r>
              <a:rPr lang="en-GB" dirty="0"/>
              <a:t>is not tracked anymore. If the kinetic energy </a:t>
            </a:r>
            <a:br>
              <a:rPr lang="en-GB" dirty="0"/>
            </a:br>
            <a:r>
              <a:rPr lang="en-GB" dirty="0"/>
              <a:t>of an electron falls below the lowest electron</a:t>
            </a:r>
            <a:br>
              <a:rPr lang="en-GB" dirty="0"/>
            </a:br>
            <a:r>
              <a:rPr lang="en-GB" dirty="0"/>
              <a:t>energy limit value during a step, the full </a:t>
            </a:r>
            <a:br>
              <a:rPr lang="en-GB" dirty="0"/>
            </a:br>
            <a:r>
              <a:rPr lang="en-GB" dirty="0"/>
              <a:t>energy deposition independently of </a:t>
            </a:r>
            <a:br>
              <a:rPr lang="en-GB" dirty="0"/>
            </a:br>
            <a:r>
              <a:rPr lang="en-GB" dirty="0"/>
              <a:t>material is enforced.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5350C2-29B5-374D-9C9F-1D014BF0A95F}"/>
              </a:ext>
            </a:extLst>
          </p:cNvPr>
          <p:cNvSpPr txBox="1"/>
          <p:nvPr/>
        </p:nvSpPr>
        <p:spPr>
          <a:xfrm>
            <a:off x="599853" y="1715916"/>
            <a:ext cx="31324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PAI model: Mean </a:t>
            </a:r>
            <a:r>
              <a:rPr lang="en-GB" dirty="0">
                <a:solidFill>
                  <a:schemeClr val="bg1"/>
                </a:solidFill>
              </a:rPr>
              <a:t>number of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electron-ion pairs produced by</a:t>
            </a:r>
          </a:p>
          <a:p>
            <a:r>
              <a:rPr lang="en-GB" dirty="0">
                <a:solidFill>
                  <a:schemeClr val="bg1"/>
                </a:solidFill>
              </a:rPr>
              <a:t>10 </a:t>
            </a:r>
            <a:r>
              <a:rPr lang="en-GB" dirty="0" err="1">
                <a:solidFill>
                  <a:schemeClr val="bg1"/>
                </a:solidFill>
              </a:rPr>
              <a:t>keV</a:t>
            </a:r>
            <a:r>
              <a:rPr lang="en-GB" dirty="0">
                <a:solidFill>
                  <a:schemeClr val="bg1"/>
                </a:solidFill>
              </a:rPr>
              <a:t> electron in a very large</a:t>
            </a:r>
          </a:p>
          <a:p>
            <a:r>
              <a:rPr lang="en-GB" dirty="0">
                <a:solidFill>
                  <a:schemeClr val="bg1"/>
                </a:solidFill>
              </a:rPr>
              <a:t>volume of He/</a:t>
            </a:r>
            <a:r>
              <a:rPr lang="en-GB" dirty="0" err="1">
                <a:solidFill>
                  <a:schemeClr val="bg1"/>
                </a:solidFill>
              </a:rPr>
              <a:t>isoButane</a:t>
            </a:r>
            <a:r>
              <a:rPr lang="en-GB" dirty="0">
                <a:solidFill>
                  <a:schemeClr val="bg1"/>
                </a:solidFill>
              </a:rPr>
              <a:t> 70/30.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4879E6-E542-7543-B7CE-BD67C0C1ABBF}"/>
              </a:ext>
            </a:extLst>
          </p:cNvPr>
          <p:cNvSpPr txBox="1"/>
          <p:nvPr/>
        </p:nvSpPr>
        <p:spPr>
          <a:xfrm>
            <a:off x="5434976" y="4416006"/>
            <a:ext cx="2854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Variance of electron-ion pair</a:t>
            </a:r>
          </a:p>
          <a:p>
            <a:r>
              <a:rPr lang="en-US" dirty="0">
                <a:solidFill>
                  <a:schemeClr val="bg1"/>
                </a:solidFill>
              </a:rPr>
              <a:t>distribution</a:t>
            </a:r>
          </a:p>
        </p:txBody>
      </p:sp>
    </p:spTree>
    <p:extLst>
      <p:ext uri="{BB962C8B-B14F-4D97-AF65-F5344CB8AC3E}">
        <p14:creationId xmlns:p14="http://schemas.microsoft.com/office/powerpoint/2010/main" val="278415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Physics list: </a:t>
            </a:r>
            <a:r>
              <a:rPr lang="en-GB" sz="4000" dirty="0" err="1"/>
              <a:t>SetCuts</a:t>
            </a:r>
            <a:r>
              <a:rPr lang="en-GB" sz="4000" dirty="0"/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653" y="1484767"/>
            <a:ext cx="7120815" cy="212058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A82676-FBD9-B340-989D-FA1A15DF67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3605348"/>
            <a:ext cx="7920880" cy="2919995"/>
          </a:xfrm>
        </p:spPr>
        <p:txBody>
          <a:bodyPr>
            <a:noAutofit/>
          </a:bodyPr>
          <a:lstStyle/>
          <a:p>
            <a:r>
              <a:rPr lang="en-US" sz="2400" dirty="0"/>
              <a:t>Lower production cut and lowest electron energy have to be set in </a:t>
            </a:r>
            <a:r>
              <a:rPr lang="en-US" sz="2400" dirty="0" err="1"/>
              <a:t>SetCut</a:t>
            </a:r>
            <a:r>
              <a:rPr lang="en-US" sz="2400" dirty="0"/>
              <a:t>() method of physics list</a:t>
            </a:r>
          </a:p>
          <a:p>
            <a:r>
              <a:rPr lang="en-US" sz="2400" dirty="0"/>
              <a:t>If PAI model is used, parameters are of crucial importance to create enough electron-ion pairs</a:t>
            </a:r>
          </a:p>
          <a:p>
            <a:r>
              <a:rPr lang="en-US" sz="2400" dirty="0"/>
              <a:t>Deposited energy is not influenced!</a:t>
            </a:r>
          </a:p>
          <a:p>
            <a:r>
              <a:rPr lang="en-US" sz="2400" dirty="0"/>
              <a:t>Correct values depend on the gas mixture</a:t>
            </a:r>
          </a:p>
          <a:p>
            <a:r>
              <a:rPr lang="en-US" sz="2400" dirty="0"/>
              <a:t>Paper gives guidelines how to determine the correct values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24F17C6D-D509-164C-8B43-474A3AFE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095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Case A: Geant4 only for creation of electron-ion pairs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83" y="1459432"/>
            <a:ext cx="7598931" cy="539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00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Performance of different options</a:t>
            </a:r>
            <a:br>
              <a:rPr lang="en-GB" sz="4000" dirty="0"/>
            </a:br>
            <a:r>
              <a:rPr lang="en-GB" sz="4000" dirty="0"/>
              <a:t>for creation of electron-ion pairs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267" y="2154616"/>
            <a:ext cx="7607300" cy="144787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B4601A-08F1-E14E-9544-A7E9CF4E4E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4432663"/>
            <a:ext cx="7920880" cy="2092680"/>
          </a:xfrm>
        </p:spPr>
        <p:txBody>
          <a:bodyPr>
            <a:noAutofit/>
          </a:bodyPr>
          <a:lstStyle/>
          <a:p>
            <a:r>
              <a:rPr lang="en-GB" dirty="0"/>
              <a:t>Comparison of simulation times for 10</a:t>
            </a:r>
            <a:r>
              <a:rPr lang="en-GB" baseline="30000" dirty="0"/>
              <a:t>5</a:t>
            </a:r>
            <a:r>
              <a:rPr lang="en-GB" dirty="0"/>
              <a:t>  1 GeV electrons in 1 cm of </a:t>
            </a:r>
            <a:r>
              <a:rPr lang="en-GB" dirty="0" err="1"/>
              <a:t>Ar</a:t>
            </a:r>
            <a:r>
              <a:rPr lang="en-GB" dirty="0"/>
              <a:t>/CO2  70/30</a:t>
            </a:r>
          </a:p>
          <a:p>
            <a:r>
              <a:rPr lang="en-US" dirty="0"/>
              <a:t>Most efficient way of interfacing is to use Geant4 PAI model in conjunction with the Heed PAI model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CE075D13-C52D-E54D-AEFA-08F9A2FB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9304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Case B – D: Heed responsible for creation of electron-ion pairs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4C76A-E534-914D-A7EC-C34045EA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559378"/>
            <a:ext cx="7607300" cy="2578100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3EE2672-1E94-0745-98B9-29F726DC8D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4432663"/>
            <a:ext cx="7920880" cy="2092680"/>
          </a:xfrm>
        </p:spPr>
        <p:txBody>
          <a:bodyPr>
            <a:noAutofit/>
          </a:bodyPr>
          <a:lstStyle/>
          <a:p>
            <a:r>
              <a:rPr lang="en-US" sz="2400" dirty="0"/>
              <a:t>Geant4 has parametrization feature</a:t>
            </a:r>
          </a:p>
          <a:p>
            <a:r>
              <a:rPr lang="en-US" sz="2400" dirty="0"/>
              <a:t>G4VFastSimulationModels can be used as alternative to the Geant4 physics</a:t>
            </a:r>
          </a:p>
          <a:p>
            <a:r>
              <a:rPr lang="en-US" sz="2400" dirty="0"/>
              <a:t>Definition of a gas region in which the Garfield </a:t>
            </a:r>
            <a:r>
              <a:rPr lang="en-US" sz="2400" dirty="0" err="1"/>
              <a:t>FastSimulationModel</a:t>
            </a:r>
            <a:r>
              <a:rPr lang="en-US" sz="2400" dirty="0"/>
              <a:t> is used</a:t>
            </a:r>
          </a:p>
          <a:p>
            <a:endParaRPr lang="en-US" sz="2400" dirty="0"/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F4736C18-1223-4945-8731-3004D8A9B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fld id="{083EDD99-8D7F-4555-B1F8-00CDF4A366AB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251256"/>
      </p:ext>
    </p:extLst>
  </p:cSld>
  <p:clrMapOvr>
    <a:masterClrMapping/>
  </p:clrMapOvr>
</p:sld>
</file>

<file path=ppt/theme/theme1.xml><?xml version="1.0" encoding="utf-8"?>
<a:theme xmlns:a="http://schemas.openxmlformats.org/drawingml/2006/main" name="ES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6017</TotalTime>
  <Words>692</Words>
  <Application>Microsoft Macintosh PowerPoint</Application>
  <PresentationFormat>On-screen Show (4:3)</PresentationFormat>
  <Paragraphs>96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ESS</vt:lpstr>
      <vt:lpstr>Interfacing Geant4/Garfield++ and Geant4/Degrad A step by step introduction</vt:lpstr>
      <vt:lpstr>Interface paper</vt:lpstr>
      <vt:lpstr>Task division between Geant4 and Garfield++/Degrad</vt:lpstr>
      <vt:lpstr>Geant4/Garfield++ interface</vt:lpstr>
      <vt:lpstr>Geant4 parameters: Lower production cut and lowest electron energy</vt:lpstr>
      <vt:lpstr>Physics list: SetCuts()</vt:lpstr>
      <vt:lpstr>Case A: Geant4 only for creation of electron-ion pairs</vt:lpstr>
      <vt:lpstr>Performance of different options for creation of electron-ion pairs</vt:lpstr>
      <vt:lpstr>Case B – D: Heed responsible for creation of electron-ion pairs</vt:lpstr>
      <vt:lpstr>Case B – D: Heed responsible for creation of electron-ion pairs</vt:lpstr>
      <vt:lpstr>Definition of FastSimulationModel</vt:lpstr>
      <vt:lpstr>Definition of FastSimulationModel: IsApplicable()</vt:lpstr>
      <vt:lpstr>Definition of FastSimulationModel: ModelTrigger()</vt:lpstr>
      <vt:lpstr>Definition of FastSimulationModel: DoIt()</vt:lpstr>
      <vt:lpstr>Definition of FastSimulationModel: DoIt()</vt:lpstr>
      <vt:lpstr>Definition of FastSimulationModel: DoIt()</vt:lpstr>
      <vt:lpstr>Geant4/Degrad interface: Electroluminescence example</vt:lpstr>
      <vt:lpstr>Geant4/Degrad interface: Electroluminescence example</vt:lpstr>
      <vt:lpstr>Garfield++ FastSimulationModel: Electroluminescence example</vt:lpstr>
      <vt:lpstr>Garfield++ FastSimulationModel: Electroluminescence example</vt:lpstr>
      <vt:lpstr>Conclusions</vt:lpstr>
    </vt:vector>
  </TitlesOfParts>
  <Company>CERN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Gd foils</dc:title>
  <dc:creator>Dorothea Pfeiffer</dc:creator>
  <cp:lastModifiedBy>Microsoft Office User</cp:lastModifiedBy>
  <cp:revision>263</cp:revision>
  <cp:lastPrinted>2018-06-19T07:42:32Z</cp:lastPrinted>
  <dcterms:created xsi:type="dcterms:W3CDTF">2016-01-27T12:07:57Z</dcterms:created>
  <dcterms:modified xsi:type="dcterms:W3CDTF">2018-06-19T07:43:37Z</dcterms:modified>
</cp:coreProperties>
</file>