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336" r:id="rId4"/>
    <p:sldId id="337" r:id="rId5"/>
    <p:sldId id="329" r:id="rId6"/>
    <p:sldId id="314" r:id="rId7"/>
    <p:sldId id="315" r:id="rId8"/>
    <p:sldId id="313" r:id="rId9"/>
    <p:sldId id="327" r:id="rId10"/>
    <p:sldId id="317" r:id="rId11"/>
    <p:sldId id="316" r:id="rId12"/>
    <p:sldId id="335" r:id="rId13"/>
    <p:sldId id="338" r:id="rId14"/>
    <p:sldId id="332" r:id="rId15"/>
    <p:sldId id="303" r:id="rId16"/>
    <p:sldId id="324" r:id="rId17"/>
    <p:sldId id="325" r:id="rId18"/>
    <p:sldId id="333" r:id="rId19"/>
    <p:sldId id="334" r:id="rId20"/>
    <p:sldId id="268" r:id="rId21"/>
    <p:sldId id="33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CC"/>
    <a:srgbClr val="A1FDF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33" autoAdjust="0"/>
    <p:restoredTop sz="93410" autoAdjust="0"/>
  </p:normalViewPr>
  <p:slideViewPr>
    <p:cSldViewPr>
      <p:cViewPr>
        <p:scale>
          <a:sx n="82" d="100"/>
          <a:sy n="82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B8B958-2071-42A2-AAAA-07EB67AF8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B8B958-2071-42A2-AAAA-07EB67AF82F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B8B958-2071-42A2-AAAA-07EB67AF82F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5FB31-8B64-42D4-8B30-366C9F75F7D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E5805-44F9-49F9-AB8C-FBFDF7DFC5D8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pitchFamily="34" charset="0"/>
            </a:endParaRPr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1131D7-5FE2-42ED-B226-DCFC6B430BFD}" type="slidenum">
              <a:rPr lang="ru-RU" smtClean="0">
                <a:latin typeface="Arial" pitchFamily="34" charset="0"/>
              </a:rPr>
              <a:pPr/>
              <a:t>13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188ED-D64B-45AB-81C8-BB55B793D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9298A-1EEF-4473-B741-FC114051D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D09A6-8C6D-4F74-8551-EC77E6A96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1FB7E-3510-4614-9FE6-7EF67BBFF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1FB01-080B-46B4-B542-026CE3A85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E481D-DA39-4224-AD7C-BC27F22F2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34251-0D2D-456C-AD9D-7A73DB170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3330C-0794-4A55-9F91-9416223FA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4E235-7801-4107-ACD3-1406B8D23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A914A-A5FF-4591-9BD7-32EDD0208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23A16-6F4D-484F-8740-75453AF47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8E126-1E22-4881-81E5-BAE10C426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39623-A231-4BEC-A2E0-4050AA52C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7BBCE-0DE4-4D86-BEE8-FA938872C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E28CD-66DB-4CEC-A1F9-3C4EAF40B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7D91F-7863-4EDE-B76F-0482D9AE2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373725C-4FCA-40BE-A07B-08C042BF9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3.jpeg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57313"/>
            <a:ext cx="9144000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Трековые системы </a:t>
            </a:r>
            <a:r>
              <a:rPr lang="ru-RU" sz="32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коллайдерных</a:t>
            </a:r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экспериментов: </a:t>
            </a:r>
            <a:b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от  ALICE(LHC) до MPD(NICA)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b="1" dirty="0" smtClean="0">
              <a:solidFill>
                <a:schemeClr val="accent2"/>
              </a:solidFill>
            </a:endParaRP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0" y="3571876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Кондратьев В.П. 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0" y="58578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6 марта </a:t>
            </a:r>
            <a:r>
              <a:rPr lang="en-US" dirty="0" smtClean="0"/>
              <a:t>201</a:t>
            </a:r>
            <a:r>
              <a:rPr lang="ru-RU" dirty="0" smtClean="0"/>
              <a:t>8 </a:t>
            </a:r>
            <a:r>
              <a:rPr lang="ru-RU" dirty="0"/>
              <a:t>г.</a:t>
            </a:r>
          </a:p>
        </p:txBody>
      </p:sp>
      <p:pic>
        <p:nvPicPr>
          <p:cNvPr id="11270" name="Picture 10" descr="SPbG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4429125"/>
            <a:ext cx="144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3586C1-6342-4324-B1A3-8E05F2EDBC80}" type="slidenum">
              <a:rPr lang="ru-RU" altLang="en-US" smtClean="0"/>
              <a:pPr/>
              <a:t>10</a:t>
            </a:fld>
            <a:endParaRPr lang="ru-RU" alt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786812" cy="785818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Кремниевые позиционно-чувствительные детекторы для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endParaRPr lang="ru-RU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71538" y="4572008"/>
            <a:ext cx="6786610" cy="1214446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dirty="0" smtClean="0"/>
              <a:t>Пиксельная </a:t>
            </a:r>
            <a:r>
              <a:rPr lang="ru-RU" sz="1800" dirty="0" smtClean="0"/>
              <a:t>матрица  с активной площадью </a:t>
            </a:r>
            <a:r>
              <a:rPr lang="ru-RU" sz="1800" dirty="0" smtClean="0">
                <a:solidFill>
                  <a:schemeClr val="accent2"/>
                </a:solidFill>
              </a:rPr>
              <a:t>15,3х30 мм</a:t>
            </a:r>
            <a:r>
              <a:rPr lang="ru-RU" sz="1800" baseline="30000" dirty="0" smtClean="0">
                <a:solidFill>
                  <a:schemeClr val="accent2"/>
                </a:solidFill>
              </a:rPr>
              <a:t>2</a:t>
            </a:r>
            <a:r>
              <a:rPr lang="ru-RU" sz="1800" dirty="0" smtClean="0">
                <a:solidFill>
                  <a:schemeClr val="accent2"/>
                </a:solidFill>
              </a:rPr>
              <a:t>  </a:t>
            </a:r>
            <a:r>
              <a:rPr lang="ru-RU" sz="1800" dirty="0" smtClean="0"/>
              <a:t>и толщиной  </a:t>
            </a:r>
            <a:r>
              <a:rPr lang="ru-RU" sz="1800" dirty="0" smtClean="0">
                <a:solidFill>
                  <a:schemeClr val="accent2"/>
                </a:solidFill>
              </a:rPr>
              <a:t>50 мкм </a:t>
            </a:r>
            <a:r>
              <a:rPr lang="ru-RU" sz="1800" dirty="0" smtClean="0"/>
              <a:t>состоит из </a:t>
            </a:r>
            <a:r>
              <a:rPr lang="ru-RU" sz="1800" dirty="0" smtClean="0">
                <a:solidFill>
                  <a:schemeClr val="accent2"/>
                </a:solidFill>
              </a:rPr>
              <a:t>512х1024 пикселей</a:t>
            </a:r>
            <a:r>
              <a:rPr lang="ru-RU" sz="1800" dirty="0" smtClean="0"/>
              <a:t>  размером </a:t>
            </a:r>
            <a:r>
              <a:rPr lang="ru-RU" sz="1800" dirty="0" smtClean="0">
                <a:solidFill>
                  <a:schemeClr val="accent2"/>
                </a:solidFill>
              </a:rPr>
              <a:t>28х28 мкм</a:t>
            </a:r>
            <a:r>
              <a:rPr lang="ru-RU" sz="1800" baseline="30000" dirty="0" smtClean="0">
                <a:solidFill>
                  <a:schemeClr val="accent2"/>
                </a:solidFill>
              </a:rPr>
              <a:t>2</a:t>
            </a:r>
            <a:r>
              <a:rPr lang="ru-RU" sz="1800" dirty="0" smtClean="0"/>
              <a:t>. 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>
                <a:solidFill>
                  <a:schemeClr val="accent2"/>
                </a:solidFill>
              </a:rPr>
              <a:t>      Пространственное </a:t>
            </a:r>
            <a:r>
              <a:rPr lang="ru-RU" sz="1800" b="1" dirty="0" smtClean="0">
                <a:solidFill>
                  <a:schemeClr val="accent2"/>
                </a:solidFill>
              </a:rPr>
              <a:t>разрешение</a:t>
            </a:r>
            <a:r>
              <a:rPr lang="ru-RU" sz="1800" b="1" dirty="0" smtClean="0">
                <a:solidFill>
                  <a:schemeClr val="accent2"/>
                </a:solidFill>
              </a:rPr>
              <a:t>: </a:t>
            </a:r>
            <a:r>
              <a:rPr lang="en-US" sz="1800" dirty="0" smtClean="0">
                <a:solidFill>
                  <a:schemeClr val="accent2"/>
                </a:solidFill>
              </a:rPr>
              <a:t>  </a:t>
            </a:r>
            <a:r>
              <a:rPr lang="el-GR" sz="1800" dirty="0" smtClean="0">
                <a:solidFill>
                  <a:srgbClr val="C00000"/>
                </a:solidFill>
              </a:rPr>
              <a:t>σ</a:t>
            </a:r>
            <a:r>
              <a:rPr lang="en-US" sz="1800" baseline="-25000" dirty="0" smtClean="0">
                <a:solidFill>
                  <a:srgbClr val="C00000"/>
                </a:solidFill>
              </a:rPr>
              <a:t>r</a:t>
            </a:r>
            <a:r>
              <a:rPr lang="el-GR" sz="1800" baseline="-25000" dirty="0" smtClean="0">
                <a:solidFill>
                  <a:srgbClr val="C00000"/>
                </a:solidFill>
              </a:rPr>
              <a:t>φ</a:t>
            </a:r>
            <a:r>
              <a:rPr lang="ru-RU" sz="1800" baseline="-250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= </a:t>
            </a:r>
            <a:r>
              <a:rPr lang="en-US" sz="1800" dirty="0" smtClean="0">
                <a:solidFill>
                  <a:srgbClr val="C00000"/>
                </a:solidFill>
              </a:rPr>
              <a:t>4</a:t>
            </a:r>
            <a:r>
              <a:rPr lang="ru-RU" sz="1800" dirty="0" smtClean="0">
                <a:solidFill>
                  <a:srgbClr val="C00000"/>
                </a:solidFill>
              </a:rPr>
              <a:t> мкм, </a:t>
            </a:r>
            <a:r>
              <a:rPr lang="el-GR" sz="1800" dirty="0" smtClean="0">
                <a:solidFill>
                  <a:srgbClr val="C00000"/>
                </a:solidFill>
              </a:rPr>
              <a:t>σ</a:t>
            </a:r>
            <a:r>
              <a:rPr lang="en-US" sz="1800" baseline="-25000" dirty="0" smtClean="0">
                <a:solidFill>
                  <a:srgbClr val="C00000"/>
                </a:solidFill>
              </a:rPr>
              <a:t>z</a:t>
            </a:r>
            <a:r>
              <a:rPr lang="ru-RU" sz="1800" baseline="-250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= </a:t>
            </a:r>
            <a:r>
              <a:rPr lang="en-US" sz="1800" dirty="0" smtClean="0">
                <a:solidFill>
                  <a:srgbClr val="C00000"/>
                </a:solidFill>
              </a:rPr>
              <a:t>4</a:t>
            </a:r>
            <a:r>
              <a:rPr lang="ru-RU" sz="1800" dirty="0" smtClean="0">
                <a:solidFill>
                  <a:srgbClr val="C00000"/>
                </a:solidFill>
              </a:rPr>
              <a:t> мкм</a:t>
            </a:r>
            <a:endParaRPr lang="ru-RU" sz="1700" dirty="0" smtClean="0"/>
          </a:p>
          <a:p>
            <a:pPr eaLnBrk="1" hangingPunct="1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</p:txBody>
      </p:sp>
      <p:pic>
        <p:nvPicPr>
          <p:cNvPr id="18437" name="Picture 9" descr="pix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525415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10"/>
          <p:cNvSpPr txBox="1">
            <a:spLocks noChangeArrowheads="1"/>
          </p:cNvSpPr>
          <p:nvPr/>
        </p:nvSpPr>
        <p:spPr bwMode="auto">
          <a:xfrm>
            <a:off x="1214414" y="3929066"/>
            <a:ext cx="6786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Монолитные активные </a:t>
            </a:r>
            <a:r>
              <a:rPr lang="ru-RU" dirty="0" smtClean="0"/>
              <a:t>пиксельные </a:t>
            </a:r>
            <a:r>
              <a:rPr lang="ru-RU" dirty="0"/>
              <a:t>детекторы (</a:t>
            </a:r>
            <a:r>
              <a:rPr lang="en-US" dirty="0">
                <a:solidFill>
                  <a:srgbClr val="C00000"/>
                </a:solidFill>
              </a:rPr>
              <a:t>MAPS</a:t>
            </a:r>
            <a:r>
              <a:rPr lang="en-US" dirty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4381500" y="3295650"/>
          <a:ext cx="381000" cy="266700"/>
        </p:xfrm>
        <a:graphic>
          <a:graphicData uri="http://schemas.openxmlformats.org/presentationml/2006/ole">
            <p:oleObj spid="_x0000_s1026" name="Формула" r:id="rId3" imgW="380880" imgH="26640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4514850" y="3359150"/>
          <a:ext cx="114300" cy="139700"/>
        </p:xfrm>
        <a:graphic>
          <a:graphicData uri="http://schemas.openxmlformats.org/presentationml/2006/ole">
            <p:oleObj spid="_x0000_s1027" name="Формула" r:id="rId4" imgW="114120" imgH="139680" progId="Equation.3">
              <p:embed/>
            </p:oleObj>
          </a:graphicData>
        </a:graphic>
      </p:graphicFrame>
      <p:sp>
        <p:nvSpPr>
          <p:cNvPr id="2055" name="TextBox 13"/>
          <p:cNvSpPr txBox="1">
            <a:spLocks noChangeArrowheads="1"/>
          </p:cNvSpPr>
          <p:nvPr/>
        </p:nvSpPr>
        <p:spPr bwMode="auto">
          <a:xfrm>
            <a:off x="928662" y="4357694"/>
            <a:ext cx="728667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2400" dirty="0" smtClean="0"/>
              <a:t>Внутренний </a:t>
            </a:r>
            <a:r>
              <a:rPr lang="ru-RU" sz="2400" dirty="0" err="1" smtClean="0"/>
              <a:t>трекер</a:t>
            </a:r>
            <a:r>
              <a:rPr lang="ru-RU" sz="2400" dirty="0" smtClean="0"/>
              <a:t>  </a:t>
            </a:r>
            <a:r>
              <a:rPr lang="ru-RU" sz="2400" dirty="0"/>
              <a:t>из</a:t>
            </a:r>
            <a:r>
              <a:rPr lang="en-US" sz="2400" dirty="0"/>
              <a:t> 6</a:t>
            </a:r>
            <a:r>
              <a:rPr lang="ru-RU" sz="2400" dirty="0"/>
              <a:t> цилиндрических слоев </a:t>
            </a:r>
            <a:r>
              <a:rPr lang="ru-RU" sz="2400" dirty="0" smtClean="0"/>
              <a:t> </a:t>
            </a:r>
            <a:r>
              <a:rPr lang="ru-RU" sz="2400" dirty="0"/>
              <a:t>кремниевых </a:t>
            </a:r>
            <a:r>
              <a:rPr lang="ru-RU" sz="2400" dirty="0" smtClean="0"/>
              <a:t>пиксельных сенсоров </a:t>
            </a:r>
            <a:r>
              <a:rPr lang="en-US" sz="2400" dirty="0" smtClean="0">
                <a:solidFill>
                  <a:srgbClr val="FF0000"/>
                </a:solidFill>
              </a:rPr>
              <a:t>MAPS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 smtClean="0"/>
          </a:p>
        </p:txBody>
      </p:sp>
      <p:sp>
        <p:nvSpPr>
          <p:cNvPr id="1029" name="Номер слайда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0B30CB-FAA4-4C59-A725-D266ABF9ECB3}" type="slidenum">
              <a:rPr lang="ru-RU" smtClean="0"/>
              <a:pPr/>
              <a:t>11</a:t>
            </a:fld>
            <a:endParaRPr lang="ru-RU" dirty="0" smtClean="0"/>
          </a:p>
        </p:txBody>
      </p:sp>
      <p:pic>
        <p:nvPicPr>
          <p:cNvPr id="1030" name="Рисунок 9" descr="geo_6layers_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1143000"/>
            <a:ext cx="34671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8" descr="geo_6layers_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7838" y="0"/>
            <a:ext cx="4856162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-285784" y="285728"/>
            <a:ext cx="9644130" cy="5715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accent2"/>
                </a:solidFill>
              </a:rPr>
              <a:t>Геометрическая модель</a:t>
            </a:r>
            <a:r>
              <a:rPr lang="en-US" sz="2400" b="1" dirty="0" smtClean="0">
                <a:solidFill>
                  <a:schemeClr val="accent2"/>
                </a:solidFill>
              </a:rPr>
              <a:t> IT </a:t>
            </a:r>
            <a:r>
              <a:rPr lang="ru-RU" sz="2400" b="1" dirty="0" smtClean="0">
                <a:solidFill>
                  <a:schemeClr val="accent2"/>
                </a:solidFill>
              </a:rPr>
              <a:t>на базе пиксельных детекторов</a:t>
            </a:r>
          </a:p>
        </p:txBody>
      </p:sp>
      <p:sp>
        <p:nvSpPr>
          <p:cNvPr id="1033" name="Прямоугольник 8"/>
          <p:cNvSpPr>
            <a:spLocks noChangeArrowheads="1"/>
          </p:cNvSpPr>
          <p:nvPr/>
        </p:nvSpPr>
        <p:spPr bwMode="auto">
          <a:xfrm>
            <a:off x="4429124" y="3714750"/>
            <a:ext cx="4357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Диаметр </a:t>
            </a:r>
            <a:r>
              <a:rPr lang="ru-RU" dirty="0" err="1" smtClean="0">
                <a:solidFill>
                  <a:schemeClr val="accent2"/>
                </a:solidFill>
              </a:rPr>
              <a:t>ионопровода</a:t>
            </a:r>
            <a:r>
              <a:rPr lang="ru-RU" dirty="0" smtClean="0">
                <a:solidFill>
                  <a:schemeClr val="accent2"/>
                </a:solidFill>
              </a:rPr>
              <a:t>   Ø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=</a:t>
            </a:r>
            <a:r>
              <a:rPr lang="ru-RU" dirty="0">
                <a:solidFill>
                  <a:schemeClr val="accent2"/>
                </a:solidFill>
              </a:rPr>
              <a:t> 6</a:t>
            </a:r>
            <a:r>
              <a:rPr lang="en-US" dirty="0">
                <a:solidFill>
                  <a:schemeClr val="accent2"/>
                </a:solidFill>
              </a:rPr>
              <a:t>0</a:t>
            </a:r>
            <a:r>
              <a:rPr lang="ru-RU" dirty="0">
                <a:solidFill>
                  <a:schemeClr val="accent2"/>
                </a:solidFill>
              </a:rPr>
              <a:t> мм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582594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6"/>
                </a:solidFill>
              </a:rPr>
              <a:t>Пространственное разрешение внутреннего </a:t>
            </a:r>
            <a:r>
              <a:rPr lang="ru-RU" sz="2800" dirty="0" err="1" smtClean="0">
                <a:solidFill>
                  <a:schemeClr val="accent6"/>
                </a:solidFill>
              </a:rPr>
              <a:t>трекера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43702" y="6381750"/>
            <a:ext cx="2133600" cy="476250"/>
          </a:xfrm>
        </p:spPr>
        <p:txBody>
          <a:bodyPr/>
          <a:lstStyle/>
          <a:p>
            <a:pPr>
              <a:defRPr/>
            </a:pPr>
            <a:fld id="{7364E235-7801-4107-ACD3-1406B8D2313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" name="Содержимое 4" descr="alice_old+new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4572000" cy="3429024"/>
          </a:xfrm>
          <a:prstGeom prst="rect">
            <a:avLst/>
          </a:prstGeom>
        </p:spPr>
      </p:pic>
      <p:pic>
        <p:nvPicPr>
          <p:cNvPr id="6" name="Рисунок 5" descr="mpd_its_123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500498" y="1357298"/>
            <a:ext cx="4643502" cy="3500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57422" y="221455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ALICE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214311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MPD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485776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5286388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Старая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485776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Ø</a:t>
            </a:r>
            <a:r>
              <a:rPr lang="en-US" dirty="0" smtClean="0"/>
              <a:t> =</a:t>
            </a:r>
            <a:r>
              <a:rPr lang="ru-RU" dirty="0" smtClean="0"/>
              <a:t> 4</a:t>
            </a:r>
            <a:r>
              <a:rPr lang="en-US" dirty="0" smtClean="0"/>
              <a:t>0</a:t>
            </a:r>
            <a:r>
              <a:rPr lang="ru-RU" dirty="0" smtClean="0"/>
              <a:t> мм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72330" y="521495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Ø</a:t>
            </a:r>
            <a:r>
              <a:rPr lang="en-US" dirty="0" smtClean="0"/>
              <a:t> =</a:t>
            </a:r>
            <a:r>
              <a:rPr lang="ru-RU" dirty="0" smtClean="0"/>
              <a:t> 5</a:t>
            </a:r>
            <a:r>
              <a:rPr lang="en-US" dirty="0" smtClean="0"/>
              <a:t>0</a:t>
            </a:r>
            <a:r>
              <a:rPr lang="ru-RU" dirty="0" smtClean="0"/>
              <a:t> мм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72330" y="5572140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Ø</a:t>
            </a:r>
            <a:r>
              <a:rPr lang="en-US" dirty="0" smtClean="0"/>
              <a:t> =</a:t>
            </a:r>
            <a:r>
              <a:rPr lang="ru-RU" dirty="0" smtClean="0"/>
              <a:t> 6</a:t>
            </a:r>
            <a:r>
              <a:rPr lang="en-US" dirty="0" smtClean="0"/>
              <a:t>0</a:t>
            </a:r>
            <a:r>
              <a:rPr lang="ru-RU" dirty="0" smtClean="0"/>
              <a:t> мм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857884" y="5072074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000100" y="5072074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000100" y="5500702"/>
            <a:ext cx="1000132" cy="1588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857884" y="5429264"/>
            <a:ext cx="100013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929322" y="5715016"/>
            <a:ext cx="1000132" cy="1588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71563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/>
                </a:solidFill>
              </a:rPr>
              <a:t>Моделирование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ru-RU" sz="2400" dirty="0" smtClean="0">
                <a:solidFill>
                  <a:schemeClr val="accent2"/>
                </a:solidFill>
              </a:rPr>
              <a:t>идентификационной способности трековой системы в </a:t>
            </a:r>
            <a:r>
              <a:rPr lang="en-US" sz="2400" dirty="0" err="1" smtClean="0">
                <a:solidFill>
                  <a:schemeClr val="accent2"/>
                </a:solidFill>
              </a:rPr>
              <a:t>mpdRoot</a:t>
            </a:r>
            <a:endParaRPr lang="ru-RU" sz="2400" dirty="0" smtClean="0">
              <a:solidFill>
                <a:schemeClr val="accent2"/>
              </a:solidFill>
            </a:endParaRPr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EDC8E7-24E7-48CD-884A-97C45C4CB78A}" type="slidenum">
              <a:rPr lang="ru-RU" smtClean="0">
                <a:latin typeface="Arial" pitchFamily="34" charset="0"/>
              </a:rPr>
              <a:pPr/>
              <a:t>13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 rot="10800000" flipV="1">
            <a:off x="357158" y="5429264"/>
            <a:ext cx="8643968" cy="10156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Идентификационная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трековой 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системы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MPD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определяется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эффективностью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реконструкции  распадов  гиперонов  и очарованных частиц 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en-US" sz="2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Au+Au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столкновениях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энергии 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=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ГэВ 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4714876" y="6072206"/>
          <a:ext cx="525463" cy="357188"/>
        </p:xfrm>
        <a:graphic>
          <a:graphicData uri="http://schemas.openxmlformats.org/presentationml/2006/ole">
            <p:oleObj spid="_x0000_s86018" name="Формула" r:id="rId4" imgW="406048" imgH="266469" progId="Equation.3">
              <p:embed/>
            </p:oleObj>
          </a:graphicData>
        </a:graphic>
      </p:graphicFrame>
      <p:sp>
        <p:nvSpPr>
          <p:cNvPr id="6150" name="TextBox 8"/>
          <p:cNvSpPr txBox="1">
            <a:spLocks noChangeArrowheads="1"/>
          </p:cNvSpPr>
          <p:nvPr/>
        </p:nvSpPr>
        <p:spPr bwMode="auto">
          <a:xfrm>
            <a:off x="6429375" y="1000125"/>
            <a:ext cx="2571750" cy="64611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Генерация событий:</a:t>
            </a:r>
          </a:p>
          <a:p>
            <a:r>
              <a:rPr lang="ru-RU" dirty="0"/>
              <a:t> </a:t>
            </a:r>
            <a:r>
              <a:rPr lang="en-US" dirty="0"/>
              <a:t>  </a:t>
            </a:r>
            <a:r>
              <a:rPr lang="ru-RU" dirty="0"/>
              <a:t> </a:t>
            </a:r>
            <a:r>
              <a:rPr lang="en-US" dirty="0" err="1" smtClean="0"/>
              <a:t>UrQMD</a:t>
            </a:r>
            <a:r>
              <a:rPr lang="ru-RU" dirty="0" smtClean="0"/>
              <a:t> + </a:t>
            </a:r>
            <a:r>
              <a:rPr lang="en-US" dirty="0" smtClean="0"/>
              <a:t>QGSM</a:t>
            </a:r>
            <a:endParaRPr lang="ru-RU" dirty="0"/>
          </a:p>
        </p:txBody>
      </p:sp>
      <p:sp>
        <p:nvSpPr>
          <p:cNvPr id="6151" name="TextBox 9"/>
          <p:cNvSpPr txBox="1">
            <a:spLocks noChangeArrowheads="1"/>
          </p:cNvSpPr>
          <p:nvPr/>
        </p:nvSpPr>
        <p:spPr bwMode="auto">
          <a:xfrm>
            <a:off x="6286500" y="1928813"/>
            <a:ext cx="2857500" cy="7143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GEANT</a:t>
            </a:r>
            <a:r>
              <a:rPr lang="ru-RU"/>
              <a:t>-транспорт              частиц через детекторы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6429375" y="2928938"/>
            <a:ext cx="2357438" cy="3698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Генерация  хитов</a:t>
            </a:r>
          </a:p>
        </p:txBody>
      </p:sp>
      <p:sp>
        <p:nvSpPr>
          <p:cNvPr id="6153" name="TextBox 11"/>
          <p:cNvSpPr txBox="1">
            <a:spLocks noChangeArrowheads="1"/>
          </p:cNvSpPr>
          <p:nvPr/>
        </p:nvSpPr>
        <p:spPr bwMode="auto">
          <a:xfrm>
            <a:off x="6357938" y="4500563"/>
            <a:ext cx="2500312" cy="714375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Реконструкция распадов гиперонов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7429500" y="1643063"/>
            <a:ext cx="484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429500" y="2643188"/>
            <a:ext cx="484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429500" y="4214813"/>
            <a:ext cx="484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6429375" y="3571875"/>
            <a:ext cx="2357438" cy="64611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Реконструкция треков по хитам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7429500" y="3286125"/>
            <a:ext cx="484188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9" name="Rectangle 8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60" name="Rectangle 8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800"/>
              <a:t/>
            </a:r>
            <a:br>
              <a:rPr lang="ru-RU" sz="800"/>
            </a:br>
            <a:endParaRPr lang="ru-RU"/>
          </a:p>
          <a:p>
            <a:pPr eaLnBrk="0" hangingPunct="0"/>
            <a:r>
              <a:rPr lang="ru-RU" sz="1100">
                <a:ea typeface="Calibri" pitchFamily="34" charset="0"/>
                <a:cs typeface="Times New Roman" pitchFamily="18" charset="0"/>
              </a:rPr>
              <a:t>                    </a:t>
            </a:r>
            <a:endParaRPr lang="ru-RU" sz="800"/>
          </a:p>
          <a:p>
            <a:pPr eaLnBrk="0" hangingPunct="0"/>
            <a:endParaRPr lang="ru-RU"/>
          </a:p>
        </p:txBody>
      </p:sp>
      <p:sp>
        <p:nvSpPr>
          <p:cNvPr id="6161" name="Rectangle 99"/>
          <p:cNvSpPr>
            <a:spLocks noChangeArrowheads="1"/>
          </p:cNvSpPr>
          <p:nvPr/>
        </p:nvSpPr>
        <p:spPr bwMode="auto">
          <a:xfrm>
            <a:off x="0" y="2143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6162" name="Рисунок 81" descr="MpdRoo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357313"/>
            <a:ext cx="58483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15312" cy="50006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Реконструкция гиперонов</a:t>
            </a:r>
            <a:endParaRPr lang="ru-RU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Номер слайда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202796-F394-4395-914A-98180B582202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 rot="10800000" flipV="1">
            <a:off x="714374" y="5635109"/>
            <a:ext cx="8143906" cy="36933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Λ</a:t>
            </a:r>
            <a:r>
              <a:rPr lang="en-US" baseline="30000" dirty="0" smtClean="0">
                <a:solidFill>
                  <a:srgbClr val="C00000"/>
                </a:solidFill>
              </a:rPr>
              <a:t>0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– гипероны </a:t>
            </a:r>
            <a:r>
              <a:rPr lang="ru-RU" dirty="0" smtClean="0"/>
              <a:t>распадаются в основном в пределах внутреннего </a:t>
            </a:r>
            <a:r>
              <a:rPr lang="ru-RU" dirty="0" err="1" smtClean="0"/>
              <a:t>трекера</a:t>
            </a:r>
            <a:endParaRPr lang="en-US" dirty="0"/>
          </a:p>
        </p:txBody>
      </p:sp>
      <p:pic>
        <p:nvPicPr>
          <p:cNvPr id="5126" name="Рисунок 8" descr="lambda_tracks_6layers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3857625" cy="35591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7" name="Рисунок 13" descr="lambda_tracks_6layers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428750"/>
            <a:ext cx="3857625" cy="3443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8" name="TextBox 19"/>
          <p:cNvSpPr txBox="1">
            <a:spLocks noChangeArrowheads="1"/>
          </p:cNvSpPr>
          <p:nvPr/>
        </p:nvSpPr>
        <p:spPr bwMode="auto">
          <a:xfrm>
            <a:off x="3643313" y="785813"/>
            <a:ext cx="1928812" cy="461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/>
              <a:t>p +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357688" y="1928813"/>
            <a:ext cx="649287" cy="1587"/>
          </a:xfrm>
          <a:prstGeom prst="line">
            <a:avLst/>
          </a:prstGeom>
          <a:ln w="44450">
            <a:solidFill>
              <a:srgbClr val="30F0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357688" y="2500313"/>
            <a:ext cx="649287" cy="1587"/>
          </a:xfrm>
          <a:prstGeom prst="line">
            <a:avLst/>
          </a:prstGeom>
          <a:ln w="44450">
            <a:solidFill>
              <a:srgbClr val="2832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357688" y="3071813"/>
            <a:ext cx="649287" cy="1587"/>
          </a:xfrm>
          <a:prstGeom prst="line">
            <a:avLst/>
          </a:prstGeom>
          <a:ln w="44450">
            <a:solidFill>
              <a:srgbClr val="F75A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TextBox 14"/>
          <p:cNvSpPr txBox="1">
            <a:spLocks noChangeArrowheads="1"/>
          </p:cNvSpPr>
          <p:nvPr/>
        </p:nvSpPr>
        <p:spPr bwMode="auto">
          <a:xfrm>
            <a:off x="4500563" y="2143125"/>
            <a:ext cx="379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3" name="TextBox 15"/>
          <p:cNvSpPr txBox="1">
            <a:spLocks noChangeArrowheads="1"/>
          </p:cNvSpPr>
          <p:nvPr/>
        </p:nvSpPr>
        <p:spPr bwMode="auto">
          <a:xfrm>
            <a:off x="4500563" y="1571625"/>
            <a:ext cx="350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Λ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4" name="TextBox 16"/>
          <p:cNvSpPr txBox="1">
            <a:spLocks noChangeArrowheads="1"/>
          </p:cNvSpPr>
          <p:nvPr/>
        </p:nvSpPr>
        <p:spPr bwMode="auto">
          <a:xfrm>
            <a:off x="4500563" y="26431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cxnSp>
        <p:nvCxnSpPr>
          <p:cNvPr id="28" name="Прямая со стрелкой 27"/>
          <p:cNvCxnSpPr>
            <a:stCxn id="5128" idx="2"/>
          </p:cNvCxnSpPr>
          <p:nvPr/>
        </p:nvCxnSpPr>
        <p:spPr>
          <a:xfrm rot="5400000">
            <a:off x="2891632" y="1570831"/>
            <a:ext cx="2038350" cy="139223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5128" idx="2"/>
          </p:cNvCxnSpPr>
          <p:nvPr/>
        </p:nvCxnSpPr>
        <p:spPr>
          <a:xfrm rot="16200000" flipH="1">
            <a:off x="5141913" y="712787"/>
            <a:ext cx="1538288" cy="2608263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7" name="Прямоугольник 30"/>
          <p:cNvSpPr>
            <a:spLocks noChangeArrowheads="1"/>
          </p:cNvSpPr>
          <p:nvPr/>
        </p:nvSpPr>
        <p:spPr bwMode="auto">
          <a:xfrm>
            <a:off x="928662" y="4929198"/>
            <a:ext cx="30209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l</a:t>
            </a:r>
            <a:r>
              <a:rPr lang="ru-RU" dirty="0" smtClean="0">
                <a:solidFill>
                  <a:schemeClr val="accent2"/>
                </a:solidFill>
              </a:rPr>
              <a:t>Распад долгоживущего </a:t>
            </a:r>
            <a:r>
              <a:rPr lang="el-GR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b="1" baseline="30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dirty="0"/>
          </a:p>
        </p:txBody>
      </p:sp>
      <p:sp>
        <p:nvSpPr>
          <p:cNvPr id="5138" name="Прямоугольник 31"/>
          <p:cNvSpPr>
            <a:spLocks noChangeArrowheads="1"/>
          </p:cNvSpPr>
          <p:nvPr/>
        </p:nvSpPr>
        <p:spPr bwMode="auto">
          <a:xfrm>
            <a:off x="5429256" y="4929198"/>
            <a:ext cx="31898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Распад короткоживущего </a:t>
            </a:r>
            <a:r>
              <a:rPr lang="el-GR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b="1" baseline="30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dirty="0"/>
          </a:p>
        </p:txBody>
      </p:sp>
      <p:sp>
        <p:nvSpPr>
          <p:cNvPr id="5139" name="Text Box 51"/>
          <p:cNvSpPr txBox="1">
            <a:spLocks noChangeArrowheads="1"/>
          </p:cNvSpPr>
          <p:nvPr/>
        </p:nvSpPr>
        <p:spPr bwMode="auto">
          <a:xfrm>
            <a:off x="571500" y="500063"/>
            <a:ext cx="2571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Ξ¯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ru-RU" sz="2400" baseline="300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└→</a:t>
            </a:r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 +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l-GR" sz="2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0" name="Text Box 51"/>
          <p:cNvSpPr txBox="1">
            <a:spLocks noChangeArrowheads="1"/>
          </p:cNvSpPr>
          <p:nvPr/>
        </p:nvSpPr>
        <p:spPr bwMode="auto">
          <a:xfrm>
            <a:off x="6072188" y="571500"/>
            <a:ext cx="2643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¯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K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¯</a:t>
            </a:r>
            <a:endParaRPr lang="ru-RU" sz="2400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└→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 +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l-GR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285728"/>
            <a:ext cx="6858048" cy="57148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Реконструкция Λ</a:t>
            </a:r>
            <a:r>
              <a:rPr lang="ru-RU" sz="3600" b="1" baseline="30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- гиперонов </a:t>
            </a: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endParaRPr lang="ru-RU" sz="2400" dirty="0" smtClean="0">
              <a:solidFill>
                <a:srgbClr val="0070C0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7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41A441-43A1-4F46-969B-726BD1E172DC}" type="slidenum">
              <a:rPr lang="ru-RU" smtClean="0"/>
              <a:pPr/>
              <a:t>15</a:t>
            </a:fld>
            <a:endParaRPr lang="ru-RU" smtClean="0"/>
          </a:p>
        </p:txBody>
      </p:sp>
      <p:pic>
        <p:nvPicPr>
          <p:cNvPr id="8198" name="Рисунок 12" descr="lamddas_spectrum_6lay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6215063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Прямоугольник 13"/>
          <p:cNvSpPr>
            <a:spLocks noChangeArrowheads="1"/>
          </p:cNvSpPr>
          <p:nvPr/>
        </p:nvSpPr>
        <p:spPr bwMode="auto">
          <a:xfrm>
            <a:off x="1000125" y="5657850"/>
            <a:ext cx="7358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Чтобы добиться существенного подавления фона, необходимо использовать более </a:t>
            </a:r>
            <a:r>
              <a:rPr lang="ru-RU" dirty="0">
                <a:solidFill>
                  <a:srgbClr val="C00000"/>
                </a:solidFill>
              </a:rPr>
              <a:t>строгие критерии отбора </a:t>
            </a:r>
            <a:r>
              <a:rPr lang="ru-RU" dirty="0"/>
              <a:t>полезных событий.</a:t>
            </a:r>
          </a:p>
        </p:txBody>
      </p:sp>
      <p:graphicFrame>
        <p:nvGraphicFramePr>
          <p:cNvPr id="88065" name="Object 4"/>
          <p:cNvGraphicFramePr>
            <a:graphicFrameLocks noChangeAspect="1"/>
          </p:cNvGraphicFramePr>
          <p:nvPr/>
        </p:nvGraphicFramePr>
        <p:xfrm>
          <a:off x="2643174" y="785794"/>
          <a:ext cx="3187506" cy="500066"/>
        </p:xfrm>
        <a:graphic>
          <a:graphicData uri="http://schemas.openxmlformats.org/presentationml/2006/ole">
            <p:oleObj spid="_x0000_s88065" name="Формула" r:id="rId4" imgW="200628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accent6"/>
                </a:solidFill>
              </a:rPr>
              <a:t>Критерии отбора</a:t>
            </a:r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AD30BA-3529-42DE-8A0D-3911D14DDA9D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357188" y="1071563"/>
            <a:ext cx="335756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Топология  распада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-частицы на заряженные адроны определяется следующими параметрами: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расстояниями наибольшего сближения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DCA</a:t>
            </a:r>
            <a:r>
              <a:rPr lang="el-GR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,p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,p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расстоянием между двумя треками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DCA</a:t>
            </a:r>
            <a:r>
              <a:rPr lang="el-GR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длиной пробега гиперона 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Arial" charset="0"/>
              <a:buChar char="•"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углом </a:t>
            </a:r>
            <a:r>
              <a:rPr lang="el-GR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222" name="Рисунок 7" descr="Deca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285875"/>
            <a:ext cx="542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5"/>
          <p:cNvSpPr>
            <a:spLocks noChangeArrowheads="1"/>
          </p:cNvSpPr>
          <p:nvPr/>
        </p:nvSpPr>
        <p:spPr bwMode="auto">
          <a:xfrm>
            <a:off x="357188" y="3929063"/>
            <a:ext cx="68580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отбора:</a:t>
            </a:r>
          </a:p>
          <a:p>
            <a:r>
              <a:rPr lang="el-GR" sz="200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000" baseline="-2500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&gt;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&amp;&amp;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&amp;&amp;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US" sz="2000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000" baseline="-2500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&amp;&amp;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&amp;&amp; </a:t>
            </a:r>
            <a:r>
              <a:rPr lang="el-GR" sz="200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4714875"/>
            <a:ext cx="928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Оптимальные значения С</a:t>
            </a:r>
            <a:r>
              <a:rPr lang="en-US" baseline="-250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выбирались исходя из требования максимума значимости:  </a:t>
            </a:r>
            <a:endParaRPr lang="ru-RU"/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2500313" y="5429250"/>
            <a:ext cx="821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9875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- число полезных и фоновых событий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 </a:t>
            </a:r>
            <a:endParaRPr lang="ru-RU"/>
          </a:p>
        </p:txBody>
      </p:sp>
      <p:sp>
        <p:nvSpPr>
          <p:cNvPr id="9226" name="TextBox 26"/>
          <p:cNvSpPr txBox="1">
            <a:spLocks noChangeArrowheads="1"/>
          </p:cNvSpPr>
          <p:nvPr/>
        </p:nvSpPr>
        <p:spPr bwMode="auto">
          <a:xfrm>
            <a:off x="5643563" y="1071563"/>
            <a:ext cx="20716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40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/>
              <a:t>p + </a:t>
            </a:r>
            <a:r>
              <a:rPr lang="el-GR" sz="240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-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785813" y="5214938"/>
          <a:ext cx="1928812" cy="850900"/>
        </p:xfrm>
        <a:graphic>
          <a:graphicData uri="http://schemas.openxmlformats.org/presentationml/2006/ole">
            <p:oleObj spid="_x0000_s9218" name="Формула" r:id="rId4" imgW="9270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501091" cy="1143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3200" b="1" baseline="30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-спектры</a:t>
            </a:r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полученные с использованием     оптимизированных критериев отбора</a:t>
            </a:r>
            <a:endParaRPr lang="ru-RU" sz="32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17A51-99D8-4723-88E8-828345CB38F0}" type="slidenum">
              <a:rPr lang="ru-RU" smtClean="0"/>
              <a:pPr/>
              <a:t>17</a:t>
            </a:fld>
            <a:endParaRPr lang="ru-RU" smtClean="0"/>
          </a:p>
        </p:txBody>
      </p:sp>
      <p:pic>
        <p:nvPicPr>
          <p:cNvPr id="27652" name="Рисунок 4" descr="lamddas_spectrum_6layers_all_p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1433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1714500" y="5572125"/>
            <a:ext cx="1485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P</a:t>
            </a:r>
            <a:r>
              <a:rPr lang="en-US" b="1" baseline="-25000"/>
              <a:t>t</a:t>
            </a:r>
            <a:r>
              <a:rPr lang="ru-RU" b="1" baseline="-25000"/>
              <a:t>  </a:t>
            </a:r>
            <a:r>
              <a:rPr lang="en-US" b="1"/>
              <a:t>&gt; 0.1 </a:t>
            </a:r>
            <a:r>
              <a:rPr lang="ru-RU" b="1"/>
              <a:t>ГэВ</a:t>
            </a:r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5715000" y="5572125"/>
            <a:ext cx="209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0.1 &lt; P</a:t>
            </a:r>
            <a:r>
              <a:rPr lang="en-US" b="1" baseline="-25000"/>
              <a:t>t</a:t>
            </a:r>
            <a:r>
              <a:rPr lang="ru-RU" b="1" baseline="-25000"/>
              <a:t>  </a:t>
            </a:r>
            <a:r>
              <a:rPr lang="en-US" b="1"/>
              <a:t>&lt; 0.6 </a:t>
            </a:r>
            <a:r>
              <a:rPr lang="ru-RU" b="1"/>
              <a:t>ГэВ</a:t>
            </a:r>
          </a:p>
        </p:txBody>
      </p:sp>
      <p:pic>
        <p:nvPicPr>
          <p:cNvPr id="27655" name="Рисунок 7" descr="lamddas_spectrum_6layers_low_p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2071678"/>
            <a:ext cx="4443443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17A51-99D8-4723-88E8-828345CB38F0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8" name="Рисунок 7" descr="Lc_28_event_top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3929090" cy="3929090"/>
          </a:xfrm>
          <a:prstGeom prst="rect">
            <a:avLst/>
          </a:prstGeom>
        </p:spPr>
      </p:pic>
      <p:pic>
        <p:nvPicPr>
          <p:cNvPr id="9" name="Рисунок 8" descr="kon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929058" y="1142984"/>
            <a:ext cx="5072066" cy="4214842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357188"/>
            <a:ext cx="6858048" cy="64292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Реконструкция Λ</a:t>
            </a:r>
            <a:r>
              <a:rPr lang="en-US" sz="3600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endParaRPr lang="ru-RU" sz="2400" dirty="0" smtClean="0">
              <a:solidFill>
                <a:srgbClr val="0070C0"/>
              </a:solidFill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286116" y="928670"/>
            <a:ext cx="2786082" cy="46166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/>
              <a:t>p 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+ K</a:t>
            </a:r>
            <a:r>
              <a:rPr lang="en-US" altLang="ru-RU" sz="2400" b="1" baseline="30000" dirty="0" smtClean="0"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altLang="ru-RU" sz="2400" b="1" dirty="0" err="1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/>
              <a:t> 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5072074"/>
            <a:ext cx="920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протон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5429264"/>
            <a:ext cx="694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пион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5786454"/>
            <a:ext cx="675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каон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214414" y="5286388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214414" y="5643578"/>
            <a:ext cx="1000132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14414" y="5929330"/>
            <a:ext cx="1000132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57554" y="4143380"/>
            <a:ext cx="45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29586" y="4143380"/>
            <a:ext cx="45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643438" y="5214950"/>
            <a:ext cx="3786214" cy="83099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Сигнал: 3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/>
              <a:t>p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aseline="30000" dirty="0" smtClean="0"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601CC1-7D1D-43CC-B846-24495F02CC15}" type="slidenum">
              <a:rPr lang="ru-RU" smtClean="0"/>
              <a:pPr/>
              <a:t>19</a:t>
            </a:fld>
            <a:endParaRPr lang="ru-RU" smtClean="0"/>
          </a:p>
        </p:txBody>
      </p:sp>
      <p:pic>
        <p:nvPicPr>
          <p:cNvPr id="5" name="Рисунок 4" descr="Lc_1000_inv_mass_fi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629" y="714356"/>
            <a:ext cx="3714776" cy="4786346"/>
          </a:xfrm>
          <a:prstGeom prst="rect">
            <a:avLst/>
          </a:prstGeom>
        </p:spPr>
      </p:pic>
      <p:pic>
        <p:nvPicPr>
          <p:cNvPr id="6" name="Рисунок 5" descr="Lc_1000_dalitz_col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2" y="642918"/>
            <a:ext cx="4000528" cy="4857784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214290"/>
            <a:ext cx="6858048" cy="64292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Реконструкция  Λ</a:t>
            </a:r>
            <a:r>
              <a:rPr lang="en-US" sz="3600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барионов</a:t>
            </a: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endParaRPr lang="ru-RU" sz="2400" dirty="0" smtClean="0">
              <a:solidFill>
                <a:srgbClr val="0070C0"/>
              </a:solidFill>
            </a:endParaRPr>
          </a:p>
        </p:txBody>
      </p:sp>
      <p:sp>
        <p:nvSpPr>
          <p:cNvPr id="8" name="Прямоугольник 13"/>
          <p:cNvSpPr>
            <a:spLocks noChangeArrowheads="1"/>
          </p:cNvSpPr>
          <p:nvPr/>
        </p:nvSpPr>
        <p:spPr bwMode="auto">
          <a:xfrm>
            <a:off x="714348" y="5500702"/>
            <a:ext cx="79296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Дополнительное  </a:t>
            </a:r>
            <a:r>
              <a:rPr lang="ru-RU" dirty="0"/>
              <a:t>подавления </a:t>
            </a:r>
            <a:r>
              <a:rPr lang="ru-RU" dirty="0" smtClean="0"/>
              <a:t>фона  обусловлено ограничением фазового пространства, соответствующего </a:t>
            </a:r>
            <a:r>
              <a:rPr lang="ru-RU" dirty="0" err="1" smtClean="0"/>
              <a:t>трёхчастичному</a:t>
            </a:r>
            <a:r>
              <a:rPr lang="ru-RU" dirty="0" smtClean="0"/>
              <a:t> распаду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на основе диаграммы </a:t>
            </a:r>
            <a:r>
              <a:rPr lang="ru-RU" dirty="0" err="1" smtClean="0"/>
              <a:t>Далитца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1412875"/>
            <a:ext cx="8675687" cy="4445000"/>
          </a:xfrm>
        </p:spPr>
        <p:txBody>
          <a:bodyPr/>
          <a:lstStyle/>
          <a:p>
            <a:pPr marL="4152900" lvl="8" indent="-609600">
              <a:buNone/>
            </a:pPr>
            <a:endParaRPr lang="en-US" sz="2400" dirty="0" smtClean="0"/>
          </a:p>
          <a:p>
            <a:pPr>
              <a:buNone/>
            </a:pPr>
            <a:r>
              <a:rPr lang="ru-RU" sz="3600" dirty="0" smtClean="0"/>
              <a:t> «Все, что возможно, происходит. Возможно лишь то, что происходит.»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smtClean="0"/>
              <a:t>    Франц </a:t>
            </a:r>
            <a:r>
              <a:rPr lang="ru-RU" sz="2400" dirty="0" smtClean="0"/>
              <a:t>Кафка, из книги «Дневники (1910–1923</a:t>
            </a:r>
            <a:r>
              <a:rPr lang="ru-RU" sz="2400" dirty="0" smtClean="0"/>
              <a:t>)»</a:t>
            </a:r>
            <a:endParaRPr lang="ru-RU" sz="2400" dirty="0" smtClean="0"/>
          </a:p>
          <a:p>
            <a:pPr marL="609600" indent="-609600" eaLnBrk="1" hangingPunct="1"/>
            <a:endParaRPr lang="ru-RU" sz="3600" dirty="0" smtClean="0"/>
          </a:p>
        </p:txBody>
      </p:sp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B2218B-5161-4299-AD68-66C3FAD4470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accent2"/>
                </a:solidFill>
              </a:rPr>
              <a:t>Спасибо за внимание</a:t>
            </a:r>
            <a:r>
              <a:rPr lang="en-US" smtClean="0">
                <a:solidFill>
                  <a:schemeClr val="accent2"/>
                </a:solidFill>
              </a:rPr>
              <a:t>!</a:t>
            </a:r>
            <a:endParaRPr lang="ru-RU" smtClean="0">
              <a:solidFill>
                <a:schemeClr val="accent2"/>
              </a:solidFill>
            </a:endParaRPr>
          </a:p>
        </p:txBody>
      </p:sp>
      <p:sp>
        <p:nvSpPr>
          <p:cNvPr id="32771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601CC1-7D1D-43CC-B846-24495F02CC15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751525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«Многие </a:t>
            </a:r>
            <a:r>
              <a:rPr lang="ru-RU" dirty="0" smtClean="0"/>
              <a:t>так называемые ученые транспонируют мир поэта в другую, научную сферу и добиваются таким путем славы и </a:t>
            </a:r>
            <a:r>
              <a:rPr lang="ru-RU" dirty="0" smtClean="0"/>
              <a:t>веса</a:t>
            </a:r>
            <a:r>
              <a:rPr lang="ru-RU" dirty="0" smtClean="0"/>
              <a:t>.</a:t>
            </a:r>
            <a:r>
              <a:rPr lang="ru-RU" dirty="0" smtClean="0"/>
              <a:t>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sz="2400" dirty="0" smtClean="0"/>
              <a:t>Франц </a:t>
            </a:r>
            <a:r>
              <a:rPr lang="ru-RU" sz="2400" dirty="0" smtClean="0"/>
              <a:t>Кафка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4E235-7801-4107-ACD3-1406B8D2313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4E235-7801-4107-ACD3-1406B8D2313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14348" y="357166"/>
            <a:ext cx="842965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Возможно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0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зучение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экстремальн</a:t>
            </a:r>
            <a:r>
              <a:rPr lang="ru-RU" sz="2000" kern="0" dirty="0" err="1" smtClean="0">
                <a:latin typeface="Times New Roman" pitchFamily="18" charset="0"/>
                <a:cs typeface="Times New Roman" pitchFamily="18" charset="0"/>
              </a:rPr>
              <a:t>ых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состояний</a:t>
            </a:r>
            <a:r>
              <a:rPr kumimoji="0" lang="ru-RU" sz="20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возбу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жденной</a:t>
            </a:r>
          </a:p>
          <a:p>
            <a:pPr marL="609600" marR="0" lvl="0" indent="-6096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ядерной материи, образующихся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kern="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елятивистских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marR="0" lvl="0" indent="-6096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столкновениях ядер</a:t>
            </a:r>
          </a:p>
          <a:p>
            <a:pPr marL="609600" marR="0" lvl="0" indent="-6096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Происходит: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  в эксперименте </a:t>
            </a:r>
            <a:r>
              <a:rPr lang="en-US" sz="2000" kern="0" dirty="0" smtClean="0">
                <a:latin typeface="Times New Roman" pitchFamily="18" charset="0"/>
                <a:cs typeface="Times New Roman" pitchFamily="18" charset="0"/>
              </a:rPr>
              <a:t>ALICE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kern="0" dirty="0" err="1" smtClean="0">
                <a:latin typeface="Times New Roman" pitchFamily="18" charset="0"/>
                <a:cs typeface="Times New Roman" pitchFamily="18" charset="0"/>
              </a:rPr>
              <a:t>коллайдере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kern="0" dirty="0" smtClean="0">
                <a:latin typeface="Times New Roman" pitchFamily="18" charset="0"/>
                <a:cs typeface="Times New Roman" pitchFamily="18" charset="0"/>
              </a:rPr>
              <a:t>LHC</a:t>
            </a:r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lvl="0" indent="-609600">
              <a:spcBef>
                <a:spcPct val="20000"/>
              </a:spcBef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Будет происходить:</a:t>
            </a:r>
            <a:r>
              <a:rPr kumimoji="0" lang="ru-RU" sz="200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>
                <a:latin typeface="Times New Roman" pitchFamily="18" charset="0"/>
                <a:cs typeface="Times New Roman" pitchFamily="18" charset="0"/>
              </a:rPr>
              <a:t>в эксперименте </a:t>
            </a:r>
            <a:r>
              <a:rPr lang="en-US" sz="2000" kern="0" dirty="0" smtClean="0">
                <a:latin typeface="Times New Roman" pitchFamily="18" charset="0"/>
                <a:cs typeface="Times New Roman" pitchFamily="18" charset="0"/>
              </a:rPr>
              <a:t>MPD 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kern="0" dirty="0" err="1" smtClean="0">
                <a:latin typeface="Times New Roman" pitchFamily="18" charset="0"/>
                <a:cs typeface="Times New Roman" pitchFamily="18" charset="0"/>
              </a:rPr>
              <a:t>коллайдере</a:t>
            </a:r>
            <a:r>
              <a:rPr lang="ru-RU" sz="20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kern="0" dirty="0" smtClean="0">
                <a:latin typeface="Times New Roman" pitchFamily="18" charset="0"/>
                <a:cs typeface="Times New Roman" pitchFamily="18" charset="0"/>
              </a:rPr>
              <a:t>NICA</a:t>
            </a:r>
            <a:endParaRPr kumimoji="0" lang="en-US" sz="2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609600" marR="0" lvl="0" indent="-6096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6" descr="Fig_P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428868"/>
            <a:ext cx="5500726" cy="377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72518" cy="928686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Важные объекты исследования</a:t>
            </a:r>
            <a:endParaRPr lang="ru-RU" sz="32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501122" cy="1357322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транные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очарованные адроны 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пробники различных фазовых  состояний ядерной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материи 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частицы, входящие в состав экзотических ядер: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72264" y="6381750"/>
            <a:ext cx="2133600" cy="476250"/>
          </a:xfrm>
        </p:spPr>
        <p:txBody>
          <a:bodyPr/>
          <a:lstStyle/>
          <a:p>
            <a:pPr>
              <a:defRPr/>
            </a:pPr>
            <a:fld id="{7364E235-7801-4107-ACD3-1406B8D2313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6" name="Text Box 51"/>
          <p:cNvSpPr txBox="1">
            <a:spLocks noChangeArrowheads="1"/>
          </p:cNvSpPr>
          <p:nvPr/>
        </p:nvSpPr>
        <p:spPr bwMode="auto">
          <a:xfrm>
            <a:off x="4929190" y="2928934"/>
            <a:ext cx="2643187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Гиперядра:</a:t>
            </a:r>
          </a:p>
          <a:p>
            <a:r>
              <a:rPr lang="en-US" sz="2400" b="1" baseline="30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Λ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baseline="30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(Z+1) 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="1" baseline="30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28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" name="Text Box 51"/>
          <p:cNvSpPr txBox="1">
            <a:spLocks noChangeArrowheads="1"/>
          </p:cNvSpPr>
          <p:nvPr/>
        </p:nvSpPr>
        <p:spPr bwMode="auto">
          <a:xfrm>
            <a:off x="4929190" y="3929066"/>
            <a:ext cx="385765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400" baseline="30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Суперядра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ru-RU" sz="2400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(Z+1) 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 K</a:t>
            </a:r>
            <a:r>
              <a:rPr lang="en-US" altLang="ru-RU" sz="24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endParaRPr lang="en-US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l-GR" sz="28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8" name="Рисунок 7" descr="P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714621"/>
            <a:ext cx="2857520" cy="2652756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42844" y="5500702"/>
            <a:ext cx="8858312" cy="78581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Регистрация странных и очарованных частиц осложняется  малыми временами их жизни!</a:t>
            </a: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5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Рис. 1. Общий вид в разрезе типичного современного детектора элементарных частиц. Различные компоненты детектора имеют цилиндрическую форму и концентрическими слоями окружают место столкновения пучков. На торцах цилиндра установлены дополнительные детектирующие элементы. Кроме того, детектор обычно окружают один или несколько соленоидов — катушек, создающих сильное магнитное поле вдоль оси пучков. Рисунок И. Иван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13"/>
            <a:ext cx="52482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39825"/>
          </a:xfrm>
        </p:spPr>
        <p:txBody>
          <a:bodyPr/>
          <a:lstStyle/>
          <a:p>
            <a:r>
              <a:rPr lang="ru-RU" altLang="en-US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Схема типичной установки для экспериментов на </a:t>
            </a:r>
            <a:r>
              <a:rPr lang="ru-RU" altLang="en-US" sz="28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коллайдере</a:t>
            </a:r>
            <a:r>
              <a:rPr lang="ru-RU" altLang="en-US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en-US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EF4841-8B6B-455E-AAE0-FDF0FA916C73}" type="slidenum">
              <a:rPr lang="ru-RU" smtClean="0">
                <a:latin typeface="Arial" pitchFamily="34" charset="0"/>
              </a:rPr>
              <a:pPr/>
              <a:t>5</a:t>
            </a:fld>
            <a:endParaRPr lang="ru-RU" smtClean="0">
              <a:latin typeface="Arial" pitchFamily="34" charset="0"/>
            </a:endParaRPr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1357313"/>
            <a:ext cx="37861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44" y="5214938"/>
            <a:ext cx="8858312" cy="10001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    При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регистрации 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короткоживущих продуктов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ядро-ядерных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столкновений 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ключевую роль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играет </a:t>
            </a:r>
            <a:r>
              <a:rPr lang="ru-RU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вершинный трековый детектор</a:t>
            </a:r>
            <a:r>
              <a:rPr lang="ru-RU" sz="24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5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874E6A-368B-48ED-BE64-FE04519F19DF}" type="slidenum">
              <a:rPr lang="ru-RU" altLang="en-US" smtClean="0"/>
              <a:pPr/>
              <a:t>6</a:t>
            </a:fld>
            <a:endParaRPr lang="ru-RU" altLang="en-US" smtClean="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9286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Вершинные детекторы современных экспериментов, изучающих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АА-столкновения</a:t>
            </a:r>
            <a:endParaRPr lang="ru-RU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000636"/>
            <a:ext cx="9001156" cy="1214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Вершинный  трековый детектор современного эксперимента - это многослойная  система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полупроводниковых координатно-чувствительных детекторов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регистрирующих треки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короткоживущих частиц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вблизи вершин их рождения.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500" dirty="0" smtClean="0"/>
          </a:p>
          <a:p>
            <a:pPr eaLnBrk="1" hangingPunct="1">
              <a:lnSpc>
                <a:spcPct val="80000"/>
              </a:lnSpc>
            </a:pPr>
            <a:endParaRPr lang="ru-RU" sz="1500" dirty="0" smtClean="0"/>
          </a:p>
        </p:txBody>
      </p:sp>
      <p:sp>
        <p:nvSpPr>
          <p:cNvPr id="13317" name="AutoShape 5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AutoShape 6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AutoShape 7" descr="ALICE-SetUp-2008"/>
          <p:cNvSpPr>
            <a:spLocks noChangeAspect="1" noChangeArrowheads="1"/>
          </p:cNvSpPr>
          <p:nvPr/>
        </p:nvSpPr>
        <p:spPr bwMode="auto">
          <a:xfrm>
            <a:off x="3357563" y="14287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1285875"/>
            <a:ext cx="5643562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E7B803-5722-43F2-A78B-FBBB798522AB}" type="slidenum">
              <a:rPr lang="ru-RU" altLang="en-US" smtClean="0"/>
              <a:pPr/>
              <a:t>7</a:t>
            </a:fld>
            <a:endParaRPr lang="ru-RU" altLang="en-US" dirty="0" smtClean="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42852"/>
            <a:ext cx="8686800" cy="5000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Основная функции  вершинного трекового детектора 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85720" y="4572008"/>
            <a:ext cx="8858280" cy="1571636"/>
          </a:xfrm>
        </p:spPr>
        <p:txBody>
          <a:bodyPr/>
          <a:lstStyle/>
          <a:p>
            <a:pPr>
              <a:buFontTx/>
              <a:buNone/>
              <a:defRPr/>
            </a:pPr>
            <a:endParaRPr lang="ru-RU" sz="1400" dirty="0" smtClean="0"/>
          </a:p>
          <a:p>
            <a:pPr>
              <a:lnSpc>
                <a:spcPct val="80000"/>
              </a:lnSpc>
              <a:buNone/>
              <a:defRPr/>
            </a:pPr>
            <a:r>
              <a:rPr lang="ru-RU" sz="2400" dirty="0" smtClean="0">
                <a:latin typeface="+mj-lt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Идентификация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мультистранных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гиперонов и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гиперядер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очарованных 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адронов и </a:t>
            </a:r>
            <a:r>
              <a:rPr lang="ru-R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суперядер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инвариантной массе продуктов их распада. </a:t>
            </a:r>
            <a:r>
              <a:rPr lang="en-US" altLang="en-US" sz="2800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8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800" dirty="0" smtClean="0"/>
          </a:p>
        </p:txBody>
      </p:sp>
      <p:sp>
        <p:nvSpPr>
          <p:cNvPr id="14341" name="AutoShape 5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AutoShape 6" descr="ALICE-SetUp-2008"/>
          <p:cNvSpPr>
            <a:spLocks noChangeAspect="1" noChangeArrowheads="1"/>
          </p:cNvSpPr>
          <p:nvPr/>
        </p:nvSpPr>
        <p:spPr bwMode="auto">
          <a:xfrm>
            <a:off x="2857500" y="25717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AutoShape 7" descr="ALICE-SetUp-2008"/>
          <p:cNvSpPr>
            <a:spLocks noChangeAspect="1" noChangeArrowheads="1"/>
          </p:cNvSpPr>
          <p:nvPr/>
        </p:nvSpPr>
        <p:spPr bwMode="auto">
          <a:xfrm>
            <a:off x="3357563" y="14287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4" name="Picture 8" descr="vertexAli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5000660" cy="3775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Box 51"/>
          <p:cNvSpPr txBox="1">
            <a:spLocks noChangeArrowheads="1"/>
          </p:cNvSpPr>
          <p:nvPr/>
        </p:nvSpPr>
        <p:spPr bwMode="auto">
          <a:xfrm>
            <a:off x="6286512" y="714356"/>
            <a:ext cx="21431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ru-RU" sz="2400" b="1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 p +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 baseline="30000" dirty="0" smtClean="0">
                <a:latin typeface="Times New Roman" pitchFamily="18" charset="0"/>
                <a:cs typeface="Times New Roman" pitchFamily="18" charset="0"/>
              </a:rPr>
              <a:t>–</a:t>
            </a:r>
            <a:endParaRPr lang="ru-RU" altLang="ru-RU" sz="24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altLang="ru-RU" sz="2000" b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ru-RU" sz="2000" b="1" dirty="0" smtClean="0">
                <a:latin typeface="Times New Roman" pitchFamily="18" charset="0"/>
                <a:cs typeface="Times New Roman" pitchFamily="18" charset="0"/>
              </a:rPr>
              <a:t>c =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7.9</a:t>
            </a:r>
            <a:r>
              <a:rPr lang="en-US" altLang="ru-RU" sz="2000" b="1" dirty="0" smtClean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l-GR" altLang="ru-RU" sz="2000" b="1" dirty="0">
              <a:cs typeface="Times New Roman" pitchFamily="18" charset="0"/>
            </a:endParaRPr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6286513" y="1500174"/>
            <a:ext cx="2643206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Ξ¯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alt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ru-RU" altLang="ru-RU" sz="24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└→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 + </a:t>
            </a:r>
            <a:r>
              <a:rPr lang="ru-RU" alt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l-GR" alt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51"/>
          <p:cNvSpPr txBox="1">
            <a:spLocks noChangeArrowheads="1"/>
          </p:cNvSpPr>
          <p:nvPr/>
        </p:nvSpPr>
        <p:spPr bwMode="auto">
          <a:xfrm>
            <a:off x="6286512" y="2285992"/>
            <a:ext cx="2643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¯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K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¯</a:t>
            </a:r>
            <a:endParaRPr lang="ru-RU" altLang="ru-RU" sz="2400" b="1" baseline="30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└→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 + </a:t>
            </a:r>
            <a:r>
              <a:rPr lang="ru-RU" alt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endParaRPr lang="el-GR" alt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51"/>
          <p:cNvSpPr txBox="1">
            <a:spLocks noChangeArrowheads="1"/>
          </p:cNvSpPr>
          <p:nvPr/>
        </p:nvSpPr>
        <p:spPr bwMode="auto">
          <a:xfrm>
            <a:off x="6286512" y="3071810"/>
            <a:ext cx="264318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l-GR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Λ</a:t>
            </a:r>
            <a:r>
              <a:rPr lang="en-US" altLang="ru-RU" sz="2400" b="1" baseline="-25000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p </a:t>
            </a:r>
            <a:r>
              <a:rPr lang="en-US" altLang="ru-RU" sz="2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en-US" altLang="ru-RU" sz="2400" b="1" baseline="300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‒</a:t>
            </a:r>
            <a:r>
              <a:rPr lang="en-US" altLang="ru-RU" sz="2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ru-RU" sz="2400" b="1" dirty="0" err="1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baseline="300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n-US" altLang="ru-RU" sz="2400" b="1" baseline="30000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l-GR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c = </a:t>
            </a:r>
            <a:r>
              <a:rPr lang="ru-RU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68 </a:t>
            </a:r>
            <a:r>
              <a:rPr lang="el-GR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el-GR" altLang="ru-RU" sz="2000" b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51"/>
          <p:cNvSpPr txBox="1">
            <a:spLocks noChangeArrowheads="1"/>
          </p:cNvSpPr>
          <p:nvPr/>
        </p:nvSpPr>
        <p:spPr bwMode="auto">
          <a:xfrm>
            <a:off x="6286512" y="3929066"/>
            <a:ext cx="2489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altLang="ru-RU" sz="2400" b="1" baseline="30000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altLang="ru-RU" sz="2400" b="1" baseline="30000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¯</a:t>
            </a:r>
            <a:r>
              <a:rPr lang="en-US" altLang="ru-RU" sz="24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altLang="ru-RU" sz="2400" b="1" dirty="0" err="1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altLang="ru-RU" sz="2400" b="1" baseline="30000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+</a:t>
            </a:r>
          </a:p>
          <a:p>
            <a:pPr eaLnBrk="1" hangingPunct="1"/>
            <a:r>
              <a:rPr lang="el-GR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altLang="ru-RU" sz="2000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c = 123 </a:t>
            </a:r>
            <a:r>
              <a:rPr lang="en-US" altLang="ru-RU" sz="2000" b="1" dirty="0" err="1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μm</a:t>
            </a:r>
            <a:endParaRPr lang="el-GR" altLang="ru-RU" sz="2000" b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35392C-BA56-4CCD-8793-97FA9BF981CA}" type="slidenum">
              <a:rPr lang="ru-RU" altLang="en-US" smtClean="0"/>
              <a:pPr/>
              <a:t>8</a:t>
            </a:fld>
            <a:endParaRPr lang="ru-RU" altLang="en-US" smtClean="0"/>
          </a:p>
        </p:txBody>
      </p:sp>
      <p:pic>
        <p:nvPicPr>
          <p:cNvPr id="15363" name="Picture 24" descr="alic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142984"/>
            <a:ext cx="5357813" cy="3709988"/>
          </a:xfrm>
          <a:noFill/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0"/>
            <a:ext cx="6929437" cy="714375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Внутренний </a:t>
            </a:r>
            <a:r>
              <a:rPr lang="ru-RU" sz="28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трекер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эксперимента ALICE</a:t>
            </a:r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Rectangle 11"/>
          <p:cNvSpPr>
            <a:spLocks noGrp="1" noChangeArrowheads="1"/>
          </p:cNvSpPr>
          <p:nvPr>
            <p:ph type="body" sz="half" idx="3"/>
          </p:nvPr>
        </p:nvSpPr>
        <p:spPr>
          <a:xfrm>
            <a:off x="142844" y="5357826"/>
            <a:ext cx="8858312" cy="1000132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600" dirty="0" smtClean="0"/>
              <a:t>	</a:t>
            </a:r>
            <a:r>
              <a:rPr lang="ru-RU" sz="1800" dirty="0" smtClean="0"/>
              <a:t>Внутренняя трековая система (</a:t>
            </a:r>
            <a:r>
              <a:rPr lang="en-US" sz="1800" b="1" dirty="0" smtClean="0"/>
              <a:t>ITS</a:t>
            </a:r>
            <a:r>
              <a:rPr lang="en-US" sz="1800" dirty="0" smtClean="0"/>
              <a:t>)</a:t>
            </a:r>
            <a:r>
              <a:rPr lang="ru-RU" sz="1800" dirty="0" smtClean="0"/>
              <a:t>  состоит из 6 цилиндрических слоев кремниевых детекторов: 2 слоя – </a:t>
            </a:r>
            <a:r>
              <a:rPr lang="en-US" sz="1800" dirty="0" smtClean="0"/>
              <a:t>SPD</a:t>
            </a:r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accent2"/>
                </a:solidFill>
              </a:rPr>
              <a:t>(пиксельные детекторы</a:t>
            </a:r>
            <a:r>
              <a:rPr lang="ru-RU" sz="1800" dirty="0" smtClean="0"/>
              <a:t>), 2 слоя –</a:t>
            </a:r>
            <a:r>
              <a:rPr lang="en-US" sz="1800" dirty="0" smtClean="0"/>
              <a:t> SDD</a:t>
            </a:r>
            <a:r>
              <a:rPr lang="ru-RU" sz="1800" dirty="0" smtClean="0"/>
              <a:t> (</a:t>
            </a:r>
            <a:r>
              <a:rPr lang="ru-RU" sz="1800" dirty="0" smtClean="0">
                <a:solidFill>
                  <a:schemeClr val="accent2"/>
                </a:solidFill>
              </a:rPr>
              <a:t>дрейфовые детекторы</a:t>
            </a:r>
            <a:r>
              <a:rPr lang="ru-RU" sz="1800" dirty="0" smtClean="0"/>
              <a:t>)</a:t>
            </a:r>
            <a:r>
              <a:rPr lang="en-US" sz="1800" dirty="0" smtClean="0"/>
              <a:t> </a:t>
            </a:r>
            <a:r>
              <a:rPr lang="ru-RU" sz="1800" dirty="0" smtClean="0"/>
              <a:t>и 2 слоя – </a:t>
            </a:r>
            <a:r>
              <a:rPr lang="en-US" sz="1800" dirty="0" smtClean="0"/>
              <a:t>SSD</a:t>
            </a:r>
            <a:r>
              <a:rPr lang="ru-RU" sz="1800" dirty="0" smtClean="0"/>
              <a:t> (</a:t>
            </a:r>
            <a:r>
              <a:rPr lang="ru-RU" sz="1800" dirty="0" err="1" smtClean="0">
                <a:solidFill>
                  <a:schemeClr val="accent2"/>
                </a:solidFill>
              </a:rPr>
              <a:t>микростриповые</a:t>
            </a:r>
            <a:r>
              <a:rPr lang="ru-RU" sz="1800" dirty="0" smtClean="0">
                <a:solidFill>
                  <a:schemeClr val="accent2"/>
                </a:solidFill>
              </a:rPr>
              <a:t> детекторы</a:t>
            </a:r>
            <a:r>
              <a:rPr lang="ru-RU" sz="1800" dirty="0" smtClean="0"/>
              <a:t>).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800" dirty="0" smtClean="0"/>
              <a:t>      После модернизации </a:t>
            </a:r>
            <a:r>
              <a:rPr lang="en-US" sz="1800" dirty="0" smtClean="0"/>
              <a:t>ITS </a:t>
            </a:r>
            <a:r>
              <a:rPr lang="ru-RU" sz="1800" dirty="0" smtClean="0"/>
              <a:t>будет построен из 7 слоев </a:t>
            </a:r>
            <a:r>
              <a:rPr lang="ru-RU" sz="1800" dirty="0" smtClean="0">
                <a:solidFill>
                  <a:srgbClr val="FF0000"/>
                </a:solidFill>
              </a:rPr>
              <a:t>пиксельных детекторов.</a:t>
            </a: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  <p:sp>
        <p:nvSpPr>
          <p:cNvPr id="15366" name="AutoShape 14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AutoShape 16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AutoShape 18" descr="ALICE-SetUp-2008"/>
          <p:cNvSpPr>
            <a:spLocks noChangeAspect="1" noChangeArrowheads="1"/>
          </p:cNvSpPr>
          <p:nvPr/>
        </p:nvSpPr>
        <p:spPr bwMode="auto">
          <a:xfrm>
            <a:off x="3132138" y="234950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7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214313"/>
            <a:ext cx="9286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" descr="http://inspirehep.net/record/841752/files/figures_its-rf-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785794"/>
            <a:ext cx="336232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http://ep-news.web.cern.ch/sites/ep-news.web.cern.ch/files/its-layout%2B%2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071810"/>
            <a:ext cx="3455065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B289-D531-4C29-A080-E391A01D0B4F}" type="slidenum">
              <a:rPr lang="ru-RU" altLang="en-US" smtClean="0"/>
              <a:pPr/>
              <a:t>9</a:t>
            </a:fld>
            <a:endParaRPr lang="ru-RU" alt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500" y="357188"/>
            <a:ext cx="7429500" cy="928687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Трековая система эксперимента  </a:t>
            </a:r>
            <a:r>
              <a:rPr lang="en-US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MPD</a:t>
            </a:r>
            <a:endParaRPr lang="ru-RU" sz="2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AutoShape 14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AutoShape 16" descr="ALICE-SetUp-2008"/>
          <p:cNvSpPr>
            <a:spLocks noChangeAspect="1" noChangeArrowheads="1"/>
          </p:cNvSpPr>
          <p:nvPr/>
        </p:nvSpPr>
        <p:spPr bwMode="auto">
          <a:xfrm>
            <a:off x="3143250" y="238125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AutoShape 18" descr="ALICE-SetUp-2008"/>
          <p:cNvSpPr>
            <a:spLocks noChangeAspect="1" noChangeArrowheads="1"/>
          </p:cNvSpPr>
          <p:nvPr/>
        </p:nvSpPr>
        <p:spPr bwMode="auto">
          <a:xfrm>
            <a:off x="3132138" y="234950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Прямоугольник 13"/>
          <p:cNvSpPr>
            <a:spLocks noChangeArrowheads="1"/>
          </p:cNvSpPr>
          <p:nvPr/>
        </p:nvSpPr>
        <p:spPr bwMode="auto">
          <a:xfrm>
            <a:off x="857224" y="5214950"/>
            <a:ext cx="785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Трековая система включает </a:t>
            </a:r>
            <a:r>
              <a:rPr lang="ru-RU" dirty="0" err="1"/>
              <a:t>время-проекционную</a:t>
            </a:r>
            <a:r>
              <a:rPr lang="ru-RU" dirty="0"/>
              <a:t> камеру (</a:t>
            </a:r>
            <a:r>
              <a:rPr lang="en-US" dirty="0">
                <a:solidFill>
                  <a:schemeClr val="accent2"/>
                </a:solidFill>
              </a:rPr>
              <a:t>TPC</a:t>
            </a:r>
            <a:r>
              <a:rPr lang="ru-RU" dirty="0"/>
              <a:t>) и кремниевый внутренний </a:t>
            </a:r>
            <a:r>
              <a:rPr lang="ru-RU" dirty="0" err="1"/>
              <a:t>трекер</a:t>
            </a:r>
            <a:r>
              <a:rPr lang="ru-RU" dirty="0"/>
              <a:t> (</a:t>
            </a:r>
            <a:r>
              <a:rPr lang="en-US" dirty="0">
                <a:solidFill>
                  <a:schemeClr val="accent2"/>
                </a:solidFill>
              </a:rPr>
              <a:t>IT</a:t>
            </a:r>
            <a:r>
              <a:rPr lang="ru-RU" dirty="0"/>
              <a:t>), который</a:t>
            </a:r>
            <a:r>
              <a:rPr lang="en-US" dirty="0"/>
              <a:t> </a:t>
            </a:r>
            <a:r>
              <a:rPr lang="ru-RU" dirty="0"/>
              <a:t>планируется построить из </a:t>
            </a:r>
            <a:r>
              <a:rPr lang="ru-RU" dirty="0">
                <a:solidFill>
                  <a:srgbClr val="FF0000"/>
                </a:solidFill>
              </a:rPr>
              <a:t>пиксельных </a:t>
            </a:r>
            <a:r>
              <a:rPr lang="ru-RU" dirty="0" smtClean="0">
                <a:solidFill>
                  <a:srgbClr val="FF0000"/>
                </a:solidFill>
              </a:rPr>
              <a:t>детекторов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(5 или 6 слоев)</a:t>
            </a:r>
            <a:r>
              <a:rPr lang="en-US" dirty="0" smtClean="0"/>
              <a:t> </a:t>
            </a:r>
            <a:r>
              <a:rPr lang="ru-RU" dirty="0"/>
              <a:t>.</a:t>
            </a:r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58007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5" descr="http://nica.jinr.ru/images/subs/it_track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1785938"/>
            <a:ext cx="2928937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7" descr="http://www.enu.kz/upload/iblock/467/yaderka-anon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42875"/>
            <a:ext cx="200025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28428</TotalTime>
  <Words>751</Words>
  <Application>Microsoft Office PowerPoint</Application>
  <PresentationFormat>Экран (4:3)</PresentationFormat>
  <Paragraphs>138</Paragraphs>
  <Slides>21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Default Design</vt:lpstr>
      <vt:lpstr>Формула</vt:lpstr>
      <vt:lpstr>Microsoft Equation 3.0</vt:lpstr>
      <vt:lpstr>  Трековые системы коллайдерных экспериментов:  от  ALICE(LHC) до MPD(NICA)    </vt:lpstr>
      <vt:lpstr>Слайд 2</vt:lpstr>
      <vt:lpstr>Слайд 3</vt:lpstr>
      <vt:lpstr>Важные объекты исследования</vt:lpstr>
      <vt:lpstr>Схема типичной установки для экспериментов на коллайдере </vt:lpstr>
      <vt:lpstr>Вершинные детекторы современных экспериментов, изучающих АА-столкновения</vt:lpstr>
      <vt:lpstr>Основная функции  вершинного трекового детектора </vt:lpstr>
      <vt:lpstr>Внутренний трекер эксперимента ALICE </vt:lpstr>
      <vt:lpstr> Трековая система эксперимента  MPD</vt:lpstr>
      <vt:lpstr>Кремниевые позиционно-чувствительные детекторы для IT</vt:lpstr>
      <vt:lpstr>Геометрическая модель IT на базе пиксельных детекторов</vt:lpstr>
      <vt:lpstr>Пространственное разрешение внутреннего трекера</vt:lpstr>
      <vt:lpstr>Моделирование идентификационной способности трековой системы в mpdRoot</vt:lpstr>
      <vt:lpstr>Реконструкция гиперонов</vt:lpstr>
      <vt:lpstr>Реконструкция Λ0 - гиперонов  </vt:lpstr>
      <vt:lpstr>Критерии отбора</vt:lpstr>
      <vt:lpstr>Λ0-спектры, полученные с использованием     оптимизированных критериев отбора</vt:lpstr>
      <vt:lpstr>Реконструкция Λc </vt:lpstr>
      <vt:lpstr>Реконструкция  Λc - барионов </vt:lpstr>
      <vt:lpstr>Спасибо за внимание!</vt:lpstr>
      <vt:lpstr>Слайд 21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STS: models with cables and evaluation of cable influence on reconstruction results</dc:title>
  <dc:creator>Prokofyev Nikita</dc:creator>
  <cp:lastModifiedBy>Валерий</cp:lastModifiedBy>
  <cp:revision>376</cp:revision>
  <dcterms:created xsi:type="dcterms:W3CDTF">2011-09-10T12:03:54Z</dcterms:created>
  <dcterms:modified xsi:type="dcterms:W3CDTF">2018-03-03T09:19:29Z</dcterms:modified>
</cp:coreProperties>
</file>