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mp4" ContentType="video/mp4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  <p:sldMasterId id="2147483682" r:id="rId2"/>
  </p:sldMasterIdLst>
  <p:handoutMasterIdLst>
    <p:handoutMasterId r:id="rId26"/>
  </p:handoutMasterIdLst>
  <p:sldIdLst>
    <p:sldId id="280" r:id="rId3"/>
    <p:sldId id="256" r:id="rId4"/>
    <p:sldId id="257" r:id="rId5"/>
    <p:sldId id="265" r:id="rId6"/>
    <p:sldId id="288" r:id="rId7"/>
    <p:sldId id="290" r:id="rId8"/>
    <p:sldId id="285" r:id="rId9"/>
    <p:sldId id="292" r:id="rId10"/>
    <p:sldId id="291" r:id="rId11"/>
    <p:sldId id="296" r:id="rId12"/>
    <p:sldId id="266" r:id="rId13"/>
    <p:sldId id="281" r:id="rId14"/>
    <p:sldId id="283" r:id="rId15"/>
    <p:sldId id="299" r:id="rId16"/>
    <p:sldId id="301" r:id="rId17"/>
    <p:sldId id="302" r:id="rId18"/>
    <p:sldId id="270" r:id="rId19"/>
    <p:sldId id="287" r:id="rId20"/>
    <p:sldId id="286" r:id="rId21"/>
    <p:sldId id="295" r:id="rId22"/>
    <p:sldId id="294" r:id="rId23"/>
    <p:sldId id="300" r:id="rId24"/>
    <p:sldId id="297" r:id="rId25"/>
  </p:sldIdLst>
  <p:sldSz cx="9144000" cy="6858000" type="screen4x3"/>
  <p:notesSz cx="6797675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9F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14" autoAdjust="0"/>
    <p:restoredTop sz="94660"/>
  </p:normalViewPr>
  <p:slideViewPr>
    <p:cSldViewPr snapToGrid="0">
      <p:cViewPr varScale="1">
        <p:scale>
          <a:sx n="163" d="100"/>
          <a:sy n="163" d="100"/>
        </p:scale>
        <p:origin x="1704" y="15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2946400" cy="4952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2"/>
            <a:ext cx="2946400" cy="49529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2A8E17-32CF-4C12-BDE2-A3BF048B0129}" type="datetimeFigureOut">
              <a:rPr lang="en-GB" smtClean="0"/>
              <a:t>08/03/2018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377366"/>
            <a:ext cx="2946400" cy="49529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6"/>
            <a:ext cx="2946400" cy="49529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9CE801-DFAB-4F17-86AA-4C2A83A9F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0733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smtClean="0">
                <a:solidFill>
                  <a:srgbClr val="64BCD9"/>
                </a:solidFill>
              </a:rPr>
              <a:t>C. Garion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4104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7A63B190-2DAD-4F4F-99CF-D78B6032D6E6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103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3B190-2DAD-4F4F-99CF-D78B6032D6E6}" type="slidenum">
              <a:rPr lang="en-GB" smtClean="0"/>
              <a:t>‹#›</a:t>
            </a:fld>
            <a:endParaRPr lang="en-GB"/>
          </a:p>
        </p:txBody>
      </p:sp>
      <p:grpSp>
        <p:nvGrpSpPr>
          <p:cNvPr id="8" name="Grouper 7"/>
          <p:cNvGrpSpPr/>
          <p:nvPr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53634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3B190-2DAD-4F4F-99CF-D78B6032D6E6}" type="slidenum">
              <a:rPr lang="en-GB" smtClean="0"/>
              <a:t>‹#›</a:t>
            </a:fld>
            <a:endParaRPr lang="en-GB"/>
          </a:p>
        </p:txBody>
      </p:sp>
      <p:grpSp>
        <p:nvGrpSpPr>
          <p:cNvPr id="11" name="Grouper 10"/>
          <p:cNvGrpSpPr/>
          <p:nvPr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8156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3B190-2DAD-4F4F-99CF-D78B6032D6E6}" type="slidenum">
              <a:rPr lang="en-GB" smtClean="0"/>
              <a:t>‹#›</a:t>
            </a:fld>
            <a:endParaRPr lang="en-GB"/>
          </a:p>
        </p:txBody>
      </p:sp>
      <p:grpSp>
        <p:nvGrpSpPr>
          <p:cNvPr id="7" name="Grouper 6"/>
          <p:cNvGrpSpPr/>
          <p:nvPr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2138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3B190-2DAD-4F4F-99CF-D78B6032D6E6}" type="slidenum">
              <a:rPr lang="en-GB" smtClean="0"/>
              <a:t>‹#›</a:t>
            </a:fld>
            <a:endParaRPr lang="en-GB"/>
          </a:p>
        </p:txBody>
      </p:sp>
      <p:grpSp>
        <p:nvGrpSpPr>
          <p:cNvPr id="6" name="Grouper 5"/>
          <p:cNvGrpSpPr/>
          <p:nvPr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46893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noProof="0" smtClean="0"/>
              <a:t>Click icon to add picture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3B190-2DAD-4F4F-99CF-D78B6032D6E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53069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3B190-2DAD-4F4F-99CF-D78B6032D6E6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Image 11" descr="HLU-logoN-titl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2760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31C48-FC82-47B5-A548-3E8AAE7B8665}" type="datetimeFigureOut">
              <a:rPr lang="en-GB" smtClean="0"/>
              <a:t>08/03/2018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63B190-2DAD-4F4F-99CF-D78B6032D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95868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C. Garion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911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C. Garion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2992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C. Garion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3121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C. Garion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10517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C. Garion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97432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smtClean="0">
                <a:solidFill>
                  <a:srgbClr val="64BCD9"/>
                </a:solidFill>
              </a:rPr>
              <a:t>C. Garion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457200"/>
              <a:endParaRPr lang="en-GB">
                <a:solidFill>
                  <a:prstClr val="white"/>
                </a:solidFill>
              </a:endParaRPr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logo</a:t>
              </a:r>
            </a:p>
            <a:p>
              <a:pPr algn="ctr" defTabSz="457200"/>
              <a:r>
                <a:rPr lang="en-GB" sz="900" dirty="0">
                  <a:solidFill>
                    <a:prstClr val="black"/>
                  </a:solidFill>
                </a:rPr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8439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pPr defTabSz="457200"/>
            <a:r>
              <a:rPr lang="en-US" dirty="0" smtClean="0">
                <a:solidFill>
                  <a:prstClr val="white"/>
                </a:solidFill>
              </a:rPr>
              <a:t>28</a:t>
            </a:r>
            <a:r>
              <a:rPr lang="en-US" baseline="30000" dirty="0" smtClean="0">
                <a:solidFill>
                  <a:prstClr val="white"/>
                </a:solidFill>
              </a:rPr>
              <a:t>th</a:t>
            </a:r>
            <a:r>
              <a:rPr lang="en-US" dirty="0" smtClean="0">
                <a:solidFill>
                  <a:prstClr val="white"/>
                </a:solidFill>
              </a:rPr>
              <a:t> October 2015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C. Garion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9779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pPr defTabSz="457200"/>
            <a:r>
              <a:rPr lang="en-US" dirty="0" smtClean="0">
                <a:solidFill>
                  <a:prstClr val="white"/>
                </a:solidFill>
              </a:rPr>
              <a:t>28</a:t>
            </a:r>
            <a:r>
              <a:rPr lang="en-US" baseline="30000" dirty="0" smtClean="0">
                <a:solidFill>
                  <a:prstClr val="white"/>
                </a:solidFill>
              </a:rPr>
              <a:t>th</a:t>
            </a:r>
            <a:r>
              <a:rPr lang="en-US" dirty="0" smtClean="0">
                <a:solidFill>
                  <a:prstClr val="white"/>
                </a:solidFill>
              </a:rPr>
              <a:t> October 2015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>
                <a:solidFill>
                  <a:prstClr val="white"/>
                </a:solidFill>
              </a:rPr>
              <a:t>C. Garion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682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4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13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200"/>
            <a:r>
              <a:rPr lang="fr-FR" smtClean="0">
                <a:solidFill>
                  <a:srgbClr val="64BCD9"/>
                </a:solidFill>
              </a:rPr>
              <a:t>C. Garion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200"/>
            <a:fld id="{BFDCA1C4-9514-7B4F-976F-D92F7E296653}" type="slidenum">
              <a:rPr lang="fr-FR" smtClean="0">
                <a:solidFill>
                  <a:srgbClr val="64BCD9"/>
                </a:solidFill>
              </a:rPr>
              <a:pPr defTabSz="457200"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7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7A63B190-2DAD-4F4F-99CF-D78B6032D6E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0128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</p:sldLayoutIdLst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tif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tiff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tiff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37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10" Type="http://schemas.openxmlformats.org/officeDocument/2006/relationships/image" Target="../media/image9.png"/><Relationship Id="rId4" Type="http://schemas.openxmlformats.org/officeDocument/2006/relationships/hyperlink" Target="https://indico.cern.ch/event/659350/" TargetMode="External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5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Modification </a:t>
            </a:r>
            <a:r>
              <a:rPr lang="en-GB" dirty="0" smtClean="0"/>
              <a:t>of </a:t>
            </a:r>
            <a:r>
              <a:rPr lang="en-GB" dirty="0"/>
              <a:t>the shielded 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beam </a:t>
            </a:r>
            <a:r>
              <a:rPr lang="en-GB" dirty="0"/>
              <a:t>screen </a:t>
            </a:r>
            <a:r>
              <a:rPr lang="en-GB" dirty="0" smtClean="0"/>
              <a:t>design &amp;</a:t>
            </a:r>
            <a:br>
              <a:rPr lang="en-GB" dirty="0" smtClean="0"/>
            </a:br>
            <a:r>
              <a:rPr lang="en-GB" dirty="0" smtClean="0"/>
              <a:t>misalignment analysis 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M. Morrone, C. Garion</a:t>
            </a:r>
          </a:p>
          <a:p>
            <a:r>
              <a:rPr lang="en-GB" dirty="0" smtClean="0"/>
              <a:t>TE/VSC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HL-LHC TCC, 8</a:t>
            </a:r>
            <a:r>
              <a:rPr lang="en-GB" baseline="30000" dirty="0" smtClean="0"/>
              <a:t>th</a:t>
            </a:r>
            <a:r>
              <a:rPr lang="en-GB" dirty="0" smtClean="0"/>
              <a:t> March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66590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23975" y="2810790"/>
            <a:ext cx="8262825" cy="59096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Backup slides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 Morrone, C. Garion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031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2"/>
          <a:srcRect l="13705" r="17442"/>
          <a:stretch/>
        </p:blipFill>
        <p:spPr>
          <a:xfrm>
            <a:off x="4641626" y="763051"/>
            <a:ext cx="2256409" cy="2457606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64BCD9"/>
                </a:solidFill>
              </a:rPr>
              <a:t>C. Garion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11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5005" y="50005"/>
            <a:ext cx="8262825" cy="59096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Behaviour during a magnet quench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4304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2"/>
                </a:solidFill>
              </a:rPr>
              <a:t>Impact of CLIQ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460469" y="5620740"/>
            <a:ext cx="2568035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5"/>
                </a:solidFill>
              </a:rPr>
              <a:t>Integrated forces induced in half W block</a:t>
            </a:r>
            <a:endParaRPr lang="en-US" sz="800" dirty="0">
              <a:solidFill>
                <a:schemeClr val="accent5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452512" y="3400780"/>
            <a:ext cx="19864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>
                <a:solidFill>
                  <a:schemeClr val="accent5"/>
                </a:solidFill>
              </a:rPr>
              <a:t>Phase 1: Most critical!!</a:t>
            </a:r>
            <a:endParaRPr lang="en-GB" sz="1400" u="sng" dirty="0">
              <a:solidFill>
                <a:schemeClr val="accent5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32385" y="944015"/>
            <a:ext cx="2221907" cy="2195109"/>
            <a:chOff x="196553" y="3852473"/>
            <a:chExt cx="2221907" cy="2195109"/>
          </a:xfrm>
        </p:grpSpPr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579" r="10515"/>
            <a:stretch/>
          </p:blipFill>
          <p:spPr>
            <a:xfrm>
              <a:off x="196553" y="3852473"/>
              <a:ext cx="2221907" cy="2195109"/>
            </a:xfrm>
            <a:prstGeom prst="rect">
              <a:avLst/>
            </a:prstGeom>
          </p:spPr>
        </p:pic>
        <p:sp>
          <p:nvSpPr>
            <p:cNvPr id="58" name="TextBox 57"/>
            <p:cNvSpPr txBox="1"/>
            <p:nvPr/>
          </p:nvSpPr>
          <p:spPr>
            <a:xfrm>
              <a:off x="256803" y="3994243"/>
              <a:ext cx="280105" cy="2702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 smtClean="0"/>
                <a:t>1</a:t>
              </a:r>
              <a:endParaRPr lang="en-GB" sz="1000" dirty="0"/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 flipV="1">
              <a:off x="887512" y="4437489"/>
              <a:ext cx="342356" cy="31754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>
              <a:off x="1397402" y="4457337"/>
              <a:ext cx="279019" cy="28281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6"/>
            </a:lnRef>
            <a:fillRef idx="0">
              <a:schemeClr val="accent6"/>
            </a:fillRef>
            <a:effectRef idx="0">
              <a:schemeClr val="accent6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V="1">
              <a:off x="1229867" y="4437488"/>
              <a:ext cx="3646" cy="33987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>
              <a:off x="1385074" y="4432527"/>
              <a:ext cx="8683" cy="35227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64" name="Straight Arrow Connector 63"/>
            <p:cNvCxnSpPr/>
            <p:nvPr/>
          </p:nvCxnSpPr>
          <p:spPr>
            <a:xfrm>
              <a:off x="896347" y="4757516"/>
              <a:ext cx="33352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Arrow Connector 64"/>
            <p:cNvCxnSpPr/>
            <p:nvPr/>
          </p:nvCxnSpPr>
          <p:spPr>
            <a:xfrm>
              <a:off x="1385074" y="4784806"/>
              <a:ext cx="33352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/>
            <p:cNvCxnSpPr/>
            <p:nvPr/>
          </p:nvCxnSpPr>
          <p:spPr>
            <a:xfrm>
              <a:off x="1145555" y="5334368"/>
              <a:ext cx="333521" cy="0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2"/>
            </a:lnRef>
            <a:fillRef idx="0">
              <a:schemeClr val="accent2"/>
            </a:fillRef>
            <a:effectRef idx="0">
              <a:schemeClr val="accent2"/>
            </a:effectRef>
            <a:fontRef idx="minor">
              <a:schemeClr val="tx1"/>
            </a:fontRef>
          </p:style>
        </p:cxnSp>
        <p:sp>
          <p:nvSpPr>
            <p:cNvPr id="67" name="Curved Down Arrow 66"/>
            <p:cNvSpPr/>
            <p:nvPr/>
          </p:nvSpPr>
          <p:spPr>
            <a:xfrm>
              <a:off x="1145555" y="4980884"/>
              <a:ext cx="333521" cy="178620"/>
            </a:xfrm>
            <a:prstGeom prst="curvedDownArrow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000">
                <a:solidFill>
                  <a:schemeClr val="tx1"/>
                </a:solidFill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1416520" y="4913596"/>
              <a:ext cx="646070" cy="2702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Torque</a:t>
              </a:r>
              <a:endParaRPr lang="en-GB" sz="10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797822" y="5346667"/>
              <a:ext cx="1205575" cy="2702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dirty="0" smtClean="0"/>
                <a:t>Tangential force</a:t>
              </a:r>
              <a:endParaRPr lang="en-GB" sz="1000" dirty="0"/>
            </a:p>
          </p:txBody>
        </p:sp>
      </p:grp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4"/>
          <a:srcRect l="9455" r="13732"/>
          <a:stretch/>
        </p:blipFill>
        <p:spPr>
          <a:xfrm>
            <a:off x="2202255" y="959614"/>
            <a:ext cx="2356834" cy="2300920"/>
          </a:xfrm>
          <a:prstGeom prst="rect">
            <a:avLst/>
          </a:prstGeom>
        </p:spPr>
      </p:pic>
      <p:sp>
        <p:nvSpPr>
          <p:cNvPr id="71" name="TextBox 70"/>
          <p:cNvSpPr txBox="1"/>
          <p:nvPr/>
        </p:nvSpPr>
        <p:spPr>
          <a:xfrm>
            <a:off x="2728322" y="105431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2</a:t>
            </a:r>
            <a:endParaRPr lang="en-GB" sz="1000" dirty="0"/>
          </a:p>
        </p:txBody>
      </p:sp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2"/>
          <a:srcRect l="13705" r="17442"/>
          <a:stretch/>
        </p:blipFill>
        <p:spPr>
          <a:xfrm>
            <a:off x="6937589" y="826419"/>
            <a:ext cx="2177389" cy="2371540"/>
          </a:xfrm>
          <a:prstGeom prst="rect">
            <a:avLst/>
          </a:prstGeom>
        </p:spPr>
      </p:pic>
      <p:sp>
        <p:nvSpPr>
          <p:cNvPr id="72" name="TextBox 71"/>
          <p:cNvSpPr txBox="1"/>
          <p:nvPr/>
        </p:nvSpPr>
        <p:spPr>
          <a:xfrm>
            <a:off x="5105123" y="1054319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3</a:t>
            </a:r>
            <a:endParaRPr lang="en-GB" sz="1000" dirty="0"/>
          </a:p>
        </p:txBody>
      </p:sp>
      <p:graphicFrame>
        <p:nvGraphicFramePr>
          <p:cNvPr id="73" name="Table 7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6533909"/>
              </p:ext>
            </p:extLst>
          </p:nvPr>
        </p:nvGraphicFramePr>
        <p:xfrm>
          <a:off x="3565226" y="3747728"/>
          <a:ext cx="5296710" cy="15831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305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195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7140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875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8759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18680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100" dirty="0" smtClean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100" dirty="0" smtClean="0">
                          <a:effectLst/>
                        </a:rPr>
                        <a:t>component</a:t>
                      </a:r>
                      <a:endParaRPr lang="en-GB" sz="105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Q1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Q2</a:t>
                      </a:r>
                      <a:endParaRPr lang="en-GB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en-GB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049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Torque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9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[N m/W block] </a:t>
                      </a:r>
                      <a:endParaRPr lang="en-GB" sz="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Tangential</a:t>
                      </a:r>
                      <a:r>
                        <a:rPr lang="en-US" sz="9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force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[N/W block]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Torque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9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[N m/W block] </a:t>
                      </a:r>
                      <a:endParaRPr lang="en-GB" sz="8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Tangential</a:t>
                      </a:r>
                      <a:r>
                        <a:rPr lang="en-US" sz="9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force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[N/ W block]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9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4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>
                          <a:effectLst/>
                        </a:rPr>
                        <a:t>Cold </a:t>
                      </a:r>
                      <a:r>
                        <a:rPr lang="en-GB" sz="1000" dirty="0" smtClean="0">
                          <a:effectLst/>
                        </a:rPr>
                        <a:t>bore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latin typeface="+mn-lt"/>
                        </a:rPr>
                        <a:t>250 </a:t>
                      </a:r>
                      <a:endParaRPr lang="en-GB" sz="1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3400</a:t>
                      </a:r>
                      <a:endParaRPr lang="en-GB" sz="1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250</a:t>
                      </a:r>
                      <a:endParaRPr lang="en-GB" sz="1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3400	</a:t>
                      </a:r>
                      <a:endParaRPr lang="en-GB" sz="1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51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Heat absorber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latin typeface="+mn-lt"/>
                        </a:rPr>
                        <a:t>280</a:t>
                      </a:r>
                      <a:endParaRPr lang="en-GB" sz="1200" b="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2748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150</a:t>
                      </a:r>
                      <a:endParaRPr lang="en-GB" sz="1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2748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2200</a:t>
                      </a:r>
                      <a:endParaRPr lang="en-GB" sz="1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34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000" dirty="0" smtClean="0">
                          <a:effectLst/>
                        </a:rPr>
                        <a:t>Octagonal pipe</a:t>
                      </a:r>
                      <a:endParaRPr lang="en-GB" sz="9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latin typeface="+mn-lt"/>
                        </a:rPr>
                        <a:t>80 </a:t>
                      </a:r>
                      <a:endParaRPr lang="en-GB" sz="1200" b="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 smtClean="0">
                          <a:latin typeface="+mn-lt"/>
                        </a:rPr>
                        <a:t>1600</a:t>
                      </a:r>
                      <a:endParaRPr lang="en-GB" sz="1200" b="0" dirty="0" smtClean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2748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230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3027487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dirty="0" smtClean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3800</a:t>
                      </a:r>
                      <a:endParaRPr lang="en-GB" sz="12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136681" y="3677180"/>
            <a:ext cx="3042490" cy="2414119"/>
            <a:chOff x="8455685" y="-606522"/>
            <a:chExt cx="3828509" cy="3037801"/>
          </a:xfrm>
        </p:grpSpPr>
        <p:pic>
          <p:nvPicPr>
            <p:cNvPr id="52" name="Picture 5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55685" y="-606522"/>
              <a:ext cx="3828509" cy="3037801"/>
            </a:xfrm>
            <a:prstGeom prst="rect">
              <a:avLst/>
            </a:prstGeom>
          </p:spPr>
        </p:pic>
        <p:cxnSp>
          <p:nvCxnSpPr>
            <p:cNvPr id="53" name="Straight Connector 52"/>
            <p:cNvCxnSpPr/>
            <p:nvPr/>
          </p:nvCxnSpPr>
          <p:spPr>
            <a:xfrm>
              <a:off x="9248648" y="-487953"/>
              <a:ext cx="0" cy="2552389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>
              <a:off x="9772845" y="-497478"/>
              <a:ext cx="0" cy="2552389"/>
            </a:xfrm>
            <a:prstGeom prst="line">
              <a:avLst/>
            </a:prstGeom>
            <a:ln w="9525" cap="flat" cmpd="sng" algn="ctr">
              <a:solidFill>
                <a:schemeClr val="dk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sp>
          <p:nvSpPr>
            <p:cNvPr id="56" name="TextBox 55"/>
            <p:cNvSpPr txBox="1"/>
            <p:nvPr/>
          </p:nvSpPr>
          <p:spPr>
            <a:xfrm>
              <a:off x="8972238" y="-429697"/>
              <a:ext cx="374630" cy="3330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1</a:t>
              </a:r>
              <a:endParaRPr lang="en-GB" sz="800" dirty="0"/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9383032" y="-429697"/>
              <a:ext cx="374630" cy="3330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2</a:t>
              </a:r>
              <a:endParaRPr lang="en-GB" sz="800" dirty="0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0602441" y="-425190"/>
              <a:ext cx="304991" cy="27110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800" dirty="0"/>
                <a:t>4</a:t>
              </a:r>
              <a:endParaRPr lang="en-GB" sz="800" dirty="0"/>
            </a:p>
          </p:txBody>
        </p:sp>
        <p:pic>
          <p:nvPicPr>
            <p:cNvPr id="74" name="Picture 73"/>
            <p:cNvPicPr>
              <a:picLocks noChangeAspect="1"/>
            </p:cNvPicPr>
            <p:nvPr/>
          </p:nvPicPr>
          <p:blipFill rotWithShape="1">
            <a:blip r:embed="rId6"/>
            <a:srcRect l="633" t="19701" r="45944" b="33017"/>
            <a:stretch/>
          </p:blipFill>
          <p:spPr>
            <a:xfrm>
              <a:off x="11205127" y="59628"/>
              <a:ext cx="936105" cy="500547"/>
            </a:xfrm>
            <a:prstGeom prst="rect">
              <a:avLst/>
            </a:prstGeom>
          </p:spPr>
        </p:pic>
      </p:grpSp>
      <p:sp>
        <p:nvSpPr>
          <p:cNvPr id="75" name="TextBox 74"/>
          <p:cNvSpPr txBox="1"/>
          <p:nvPr/>
        </p:nvSpPr>
        <p:spPr>
          <a:xfrm>
            <a:off x="3492754" y="5734890"/>
            <a:ext cx="33890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>
                <a:solidFill>
                  <a:schemeClr val="accent5"/>
                </a:solidFill>
              </a:rPr>
              <a:t>Phase 4: Less severe than without CLIQ</a:t>
            </a:r>
            <a:endParaRPr lang="en-GB" sz="1400" u="sng" dirty="0">
              <a:solidFill>
                <a:schemeClr val="accent5"/>
              </a:solidFill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3506078" y="6049494"/>
            <a:ext cx="5714897" cy="276999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chemeClr val="accent5"/>
                </a:solidFill>
              </a:rPr>
              <a:t>E.g. </a:t>
            </a:r>
            <a:r>
              <a:rPr lang="en-US" sz="1200" dirty="0" err="1" smtClean="0">
                <a:solidFill>
                  <a:schemeClr val="accent5"/>
                </a:solidFill>
              </a:rPr>
              <a:t>Fy</a:t>
            </a:r>
            <a:r>
              <a:rPr lang="en-US" sz="1200" dirty="0" smtClean="0">
                <a:solidFill>
                  <a:schemeClr val="accent5"/>
                </a:solidFill>
              </a:rPr>
              <a:t> for the tungsten block:</a:t>
            </a:r>
            <a:r>
              <a:rPr lang="en-GB" sz="1200" dirty="0">
                <a:solidFill>
                  <a:schemeClr val="accent5"/>
                </a:solidFill>
              </a:rPr>
              <a:t> </a:t>
            </a:r>
            <a:r>
              <a:rPr lang="en-GB" sz="1200" dirty="0" smtClean="0">
                <a:solidFill>
                  <a:schemeClr val="accent5"/>
                </a:solidFill>
              </a:rPr>
              <a:t>Q1</a:t>
            </a:r>
            <a:r>
              <a:rPr lang="en-GB" sz="1200" baseline="-25000" dirty="0" smtClean="0">
                <a:solidFill>
                  <a:schemeClr val="accent5"/>
                </a:solidFill>
              </a:rPr>
              <a:t>NO CLIQ</a:t>
            </a:r>
            <a:r>
              <a:rPr lang="en-GB" sz="1200" dirty="0" smtClean="0">
                <a:solidFill>
                  <a:schemeClr val="accent5"/>
                </a:solidFill>
              </a:rPr>
              <a:t> ~230  [N/mm] &gt; Q1</a:t>
            </a:r>
            <a:r>
              <a:rPr lang="en-GB" sz="1200" baseline="-25000" dirty="0" smtClean="0">
                <a:solidFill>
                  <a:schemeClr val="accent5"/>
                </a:solidFill>
              </a:rPr>
              <a:t>CLIQ</a:t>
            </a:r>
            <a:r>
              <a:rPr lang="en-GB" sz="1200" dirty="0" smtClean="0">
                <a:solidFill>
                  <a:schemeClr val="accent5"/>
                </a:solidFill>
              </a:rPr>
              <a:t> </a:t>
            </a:r>
            <a:r>
              <a:rPr lang="en-GB" sz="1200" dirty="0">
                <a:solidFill>
                  <a:schemeClr val="accent5"/>
                </a:solidFill>
              </a:rPr>
              <a:t>~</a:t>
            </a:r>
            <a:r>
              <a:rPr lang="en-GB" sz="1200" dirty="0" smtClean="0">
                <a:solidFill>
                  <a:schemeClr val="accent5"/>
                </a:solidFill>
              </a:rPr>
              <a:t>200  [N/mm]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492754" y="5414133"/>
            <a:ext cx="30396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u="sng" dirty="0" smtClean="0">
                <a:solidFill>
                  <a:schemeClr val="accent5"/>
                </a:solidFill>
              </a:rPr>
              <a:t>Phase 2: Less severe than phase 1</a:t>
            </a:r>
            <a:endParaRPr lang="en-GB" sz="1400" u="sng" dirty="0">
              <a:solidFill>
                <a:schemeClr val="accent5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369515" y="6011048"/>
            <a:ext cx="280965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5"/>
                </a:solidFill>
              </a:rPr>
              <a:t>Integrated forces induced in half W block</a:t>
            </a:r>
            <a:endParaRPr lang="en-US" sz="800" dirty="0">
              <a:solidFill>
                <a:schemeClr val="accent5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32385" y="3111999"/>
            <a:ext cx="2221907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5"/>
                </a:solidFill>
              </a:rPr>
              <a:t>Force distribution</a:t>
            </a:r>
            <a:endParaRPr lang="en-US" sz="800" dirty="0">
              <a:solidFill>
                <a:schemeClr val="accent5"/>
              </a:solidFill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2718896" y="3093825"/>
            <a:ext cx="2809656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5"/>
                </a:solidFill>
              </a:rPr>
              <a:t>Deformation during the first phase</a:t>
            </a:r>
            <a:endParaRPr lang="en-US" sz="800" dirty="0">
              <a:solidFill>
                <a:schemeClr val="accent5"/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735599" y="3771406"/>
            <a:ext cx="0" cy="2028366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1297038" y="3815716"/>
            <a:ext cx="2423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/>
              <a:t>3</a:t>
            </a:r>
            <a:endParaRPr lang="en-GB" sz="800" dirty="0"/>
          </a:p>
        </p:txBody>
      </p:sp>
      <p:sp>
        <p:nvSpPr>
          <p:cNvPr id="43" name="TextBox 42"/>
          <p:cNvSpPr txBox="1"/>
          <p:nvPr/>
        </p:nvSpPr>
        <p:spPr>
          <a:xfrm>
            <a:off x="7102664" y="1048575"/>
            <a:ext cx="2551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4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332596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5005" y="50005"/>
            <a:ext cx="8262825" cy="59096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Impact of CLIQ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 Morrone, C. Garion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81759"/>
            <a:ext cx="9144000" cy="5379238"/>
          </a:xfrm>
          <a:prstGeom prst="rect">
            <a:avLst/>
          </a:prstGeom>
        </p:spPr>
      </p:pic>
      <p:sp>
        <p:nvSpPr>
          <p:cNvPr id="28" name="Curved Down Arrow 27"/>
          <p:cNvSpPr/>
          <p:nvPr/>
        </p:nvSpPr>
        <p:spPr>
          <a:xfrm>
            <a:off x="4237951" y="2815518"/>
            <a:ext cx="720971" cy="309001"/>
          </a:xfrm>
          <a:prstGeom prst="curvedDownArrow">
            <a:avLst>
              <a:gd name="adj1" fmla="val 391"/>
              <a:gd name="adj2" fmla="val 50000"/>
              <a:gd name="adj3" fmla="val 2500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>
          <a:xfrm flipV="1">
            <a:off x="4003452" y="3499294"/>
            <a:ext cx="0" cy="62475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5326424" y="3524329"/>
            <a:ext cx="0" cy="624751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4248274" y="4211796"/>
            <a:ext cx="827471" cy="276999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B050"/>
                </a:solidFill>
              </a:rPr>
              <a:t>NO CLIQ</a:t>
            </a:r>
            <a:endParaRPr lang="en-GB" sz="1200" b="1" dirty="0">
              <a:solidFill>
                <a:srgbClr val="00B05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273468" y="1760244"/>
            <a:ext cx="553357" cy="27699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CLIQ</a:t>
            </a:r>
            <a:endParaRPr lang="en-GB" sz="1200" b="1" dirty="0">
              <a:solidFill>
                <a:srgbClr val="FF0000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>
            <a:off x="3760204" y="2520808"/>
            <a:ext cx="591964" cy="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34" name="Rectangle 33"/>
          <p:cNvSpPr/>
          <p:nvPr/>
        </p:nvSpPr>
        <p:spPr>
          <a:xfrm>
            <a:off x="2590537" y="4989762"/>
            <a:ext cx="4142943" cy="584775"/>
          </a:xfrm>
          <a:prstGeom prst="rect">
            <a:avLst/>
          </a:prstGeom>
          <a:noFill/>
          <a:ln w="3175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FF0000"/>
                </a:solidFill>
              </a:rPr>
              <a:t>The pin becomes a structural component!</a:t>
            </a:r>
          </a:p>
          <a:p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New solution needs to be found!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22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5005" y="50005"/>
            <a:ext cx="8262825" cy="59096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Proposed solution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 Morrone, C. Garion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67861"/>
            <a:ext cx="9144000" cy="5280338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>
            <a:off x="3531604" y="3306254"/>
            <a:ext cx="591964" cy="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7" name="Curved Down Arrow 6"/>
          <p:cNvSpPr/>
          <p:nvPr/>
        </p:nvSpPr>
        <p:spPr>
          <a:xfrm>
            <a:off x="4278923" y="2854571"/>
            <a:ext cx="618370" cy="310422"/>
          </a:xfrm>
          <a:prstGeom prst="curvedDownArrow">
            <a:avLst>
              <a:gd name="adj1" fmla="val 391"/>
              <a:gd name="adj2" fmla="val 50000"/>
              <a:gd name="adj3" fmla="val 25000"/>
            </a:avLst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5052646" y="2332930"/>
            <a:ext cx="18499" cy="127191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071145" y="2599556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16 mm</a:t>
            </a:r>
            <a:endParaRPr lang="en-GB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4941241" y="3329881"/>
            <a:ext cx="0" cy="26364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897293" y="3642224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4 mm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00796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Morrone, C. Garion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75" y="900000"/>
            <a:ext cx="9154913" cy="525154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" y="1916832"/>
            <a:ext cx="7413471" cy="4252599"/>
          </a:xfrm>
          <a:prstGeom prst="rect">
            <a:avLst/>
          </a:prstGeom>
        </p:spPr>
      </p:pic>
      <p:sp>
        <p:nvSpPr>
          <p:cNvPr id="10" name="Titre 1"/>
          <p:cNvSpPr txBox="1">
            <a:spLocks/>
          </p:cNvSpPr>
          <p:nvPr/>
        </p:nvSpPr>
        <p:spPr>
          <a:xfrm>
            <a:off x="764400" y="3324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0" dirty="0" smtClean="0"/>
              <a:t>Q1 beam screen during the CLIQ discharge</a:t>
            </a:r>
            <a:endParaRPr lang="en-GB" sz="2400" b="0" dirty="0"/>
          </a:p>
        </p:txBody>
      </p:sp>
      <p:sp>
        <p:nvSpPr>
          <p:cNvPr id="11" name="TextBox 10"/>
          <p:cNvSpPr txBox="1"/>
          <p:nvPr/>
        </p:nvSpPr>
        <p:spPr>
          <a:xfrm>
            <a:off x="6012160" y="991249"/>
            <a:ext cx="24160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P506 Elastic limit 1350 MPa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(RED AREAS)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 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8472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Morrone, C. Garion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764400" y="3324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0" dirty="0" smtClean="0"/>
              <a:t>Proposed Q1 beam screen during the CLIQ discharge_v2</a:t>
            </a:r>
            <a:endParaRPr lang="en-GB" sz="2400" b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114" y="1616328"/>
            <a:ext cx="7918072" cy="454205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187624" y="5085184"/>
            <a:ext cx="24160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P506 Elastic limit 1350 MPa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(RED AREAS)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 </a:t>
            </a:r>
            <a:endParaRPr lang="en-GB" sz="1400" dirty="0">
              <a:solidFill>
                <a:srgbClr val="FF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79075" y="4433007"/>
            <a:ext cx="3352925" cy="19233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587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Morrone, C. Garion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1" name="Titre 1"/>
          <p:cNvSpPr txBox="1">
            <a:spLocks/>
          </p:cNvSpPr>
          <p:nvPr/>
        </p:nvSpPr>
        <p:spPr>
          <a:xfrm>
            <a:off x="764400" y="3324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0" dirty="0" smtClean="0"/>
              <a:t>Proposed Q1 beam screen during the CLIQ discharge_v2</a:t>
            </a:r>
            <a:endParaRPr lang="en-GB" sz="2400" b="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533833"/>
            <a:ext cx="8073949" cy="463147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43608" y="4221088"/>
            <a:ext cx="241604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P506 Elastic limit 1350 MPa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(RED AREAS)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 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397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17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5005" y="50005"/>
            <a:ext cx="8262825" cy="59096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Beam screen extremities and interconnections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4304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2"/>
                </a:solidFill>
              </a:rPr>
              <a:t>Layout</a:t>
            </a:r>
            <a:endParaRPr lang="en-GB" dirty="0">
              <a:solidFill>
                <a:schemeClr val="bg2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060"/>
          <a:stretch/>
        </p:blipFill>
        <p:spPr>
          <a:xfrm>
            <a:off x="552261" y="1134008"/>
            <a:ext cx="8039477" cy="231094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6151"/>
          <a:stretch/>
        </p:blipFill>
        <p:spPr>
          <a:xfrm>
            <a:off x="642479" y="3444450"/>
            <a:ext cx="7928355" cy="19840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2261" y="1099329"/>
            <a:ext cx="2386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5"/>
                </a:solidFill>
              </a:rPr>
              <a:t>0/90° cut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2479" y="5476902"/>
            <a:ext cx="23864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accent5"/>
                </a:solidFill>
              </a:rPr>
              <a:t>+/-45° cut</a:t>
            </a:r>
            <a:endParaRPr lang="en-GB" sz="1200" dirty="0">
              <a:solidFill>
                <a:schemeClr val="accent5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33599" y="5569235"/>
            <a:ext cx="57435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5"/>
                </a:solidFill>
              </a:rPr>
              <a:t>More compact components (transversally)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5"/>
                </a:solidFill>
              </a:rPr>
              <a:t>Longer </a:t>
            </a:r>
            <a:r>
              <a:rPr lang="en-GB" dirty="0">
                <a:solidFill>
                  <a:schemeClr val="accent5"/>
                </a:solidFill>
              </a:rPr>
              <a:t>absorber at the beam screen extremities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5"/>
                </a:solidFill>
              </a:rPr>
              <a:t>Update of the interconnection module design</a:t>
            </a:r>
          </a:p>
        </p:txBody>
      </p:sp>
      <p:sp>
        <p:nvSpPr>
          <p:cNvPr id="11" name="Oval 10"/>
          <p:cNvSpPr/>
          <p:nvPr/>
        </p:nvSpPr>
        <p:spPr>
          <a:xfrm>
            <a:off x="1409700" y="2504299"/>
            <a:ext cx="1529032" cy="40957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Oval 12"/>
          <p:cNvSpPr/>
          <p:nvPr/>
        </p:nvSpPr>
        <p:spPr>
          <a:xfrm>
            <a:off x="6400800" y="2442362"/>
            <a:ext cx="1529032" cy="40957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Oval 13"/>
          <p:cNvSpPr/>
          <p:nvPr/>
        </p:nvSpPr>
        <p:spPr>
          <a:xfrm>
            <a:off x="5967237" y="2811090"/>
            <a:ext cx="1529032" cy="40957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Oval 14"/>
          <p:cNvSpPr/>
          <p:nvPr/>
        </p:nvSpPr>
        <p:spPr>
          <a:xfrm>
            <a:off x="3372295" y="2754420"/>
            <a:ext cx="1529032" cy="409575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1878620" y="6618672"/>
            <a:ext cx="35432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2"/>
                </a:solidFill>
              </a:rPr>
              <a:t>*BPM model provided by WP 13</a:t>
            </a:r>
            <a:endParaRPr lang="en-GB" sz="10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186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5005" y="50005"/>
            <a:ext cx="8262825" cy="59096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Old pins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 Morrone, C. Garion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12716"/>
            <a:ext cx="9144000" cy="5158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5095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 Morrone, C. Garion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869" y="597066"/>
            <a:ext cx="5149080" cy="302536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4869" y="3622430"/>
            <a:ext cx="5158929" cy="3031151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65005" y="50005"/>
            <a:ext cx="8262825" cy="59096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Old W blocks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22375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00363" y="1198650"/>
            <a:ext cx="7192108" cy="28469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>
              <a:solidFill>
                <a:schemeClr val="accent5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5"/>
                </a:solidFill>
              </a:rPr>
              <a:t>Concept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5"/>
                </a:solidFill>
              </a:rPr>
              <a:t>Behaviour during quench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5"/>
                </a:solidFill>
              </a:rPr>
              <a:t>Main modifications of the beam screens due to CLIQ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5"/>
                </a:solidFill>
              </a:rPr>
              <a:t>Misalignment effects </a:t>
            </a:r>
            <a:r>
              <a:rPr lang="en-GB" dirty="0">
                <a:solidFill>
                  <a:schemeClr val="accent5"/>
                </a:solidFill>
              </a:rPr>
              <a:t>of the beam screen in the cold </a:t>
            </a:r>
            <a:r>
              <a:rPr lang="en-GB" dirty="0" smtClean="0">
                <a:solidFill>
                  <a:schemeClr val="accent5"/>
                </a:solidFill>
              </a:rPr>
              <a:t>bore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chemeClr val="accent5"/>
                </a:solidFill>
              </a:rPr>
              <a:t>Conclusions</a:t>
            </a:r>
            <a:endParaRPr lang="en-GB" dirty="0">
              <a:solidFill>
                <a:schemeClr val="accent5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dirty="0" smtClean="0">
              <a:solidFill>
                <a:schemeClr val="accent5"/>
              </a:solidFill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dirty="0">
              <a:solidFill>
                <a:schemeClr val="accent5"/>
              </a:solidFill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65005" y="50005"/>
            <a:ext cx="8262825" cy="59096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defRPr/>
            </a:pPr>
            <a:r>
              <a:rPr lang="en-GB" sz="2400" b="0" dirty="0" smtClean="0">
                <a:solidFill>
                  <a:srgbClr val="0093BE"/>
                </a:solidFill>
              </a:rPr>
              <a:t>Outline</a:t>
            </a:r>
            <a:endParaRPr lang="en-GB" sz="2400" b="0" dirty="0">
              <a:solidFill>
                <a:srgbClr val="0093B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112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 Morrone, C. Garion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9080"/>
            <a:ext cx="9144000" cy="5159839"/>
          </a:xfrm>
          <a:prstGeom prst="rect">
            <a:avLst/>
          </a:prstGeom>
        </p:spPr>
      </p:pic>
      <p:sp>
        <p:nvSpPr>
          <p:cNvPr id="6" name="Title 1"/>
          <p:cNvSpPr txBox="1">
            <a:spLocks/>
          </p:cNvSpPr>
          <p:nvPr/>
        </p:nvSpPr>
        <p:spPr>
          <a:xfrm>
            <a:off x="465005" y="50005"/>
            <a:ext cx="8262825" cy="59096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New pins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9520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 Morrone, C. Garion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9512"/>
            <a:ext cx="9144000" cy="5158976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465005" y="50005"/>
            <a:ext cx="8262825" cy="59096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New W blocks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97816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M. Morrone, C. Garion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40767"/>
            <a:ext cx="9144000" cy="44971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3984" y="4069890"/>
            <a:ext cx="3594927" cy="176804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35110"/>
          <a:stretch/>
        </p:blipFill>
        <p:spPr>
          <a:xfrm>
            <a:off x="0" y="1358342"/>
            <a:ext cx="2470175" cy="187220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5"/>
          <a:srcRect l="20236" r="26528"/>
          <a:stretch/>
        </p:blipFill>
        <p:spPr>
          <a:xfrm>
            <a:off x="7444049" y="1358342"/>
            <a:ext cx="1704862" cy="1837058"/>
          </a:xfrm>
          <a:prstGeom prst="rect">
            <a:avLst/>
          </a:prstGeom>
        </p:spPr>
      </p:pic>
      <p:sp>
        <p:nvSpPr>
          <p:cNvPr id="14" name="Titre 1"/>
          <p:cNvSpPr txBox="1">
            <a:spLocks/>
          </p:cNvSpPr>
          <p:nvPr/>
        </p:nvSpPr>
        <p:spPr>
          <a:xfrm>
            <a:off x="764400" y="3324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0" dirty="0" smtClean="0"/>
              <a:t>Details of the proposed beam screen design</a:t>
            </a:r>
            <a:endParaRPr lang="en-GB" sz="2400" b="0" dirty="0"/>
          </a:p>
        </p:txBody>
      </p:sp>
    </p:spTree>
    <p:extLst>
      <p:ext uri="{BB962C8B-B14F-4D97-AF65-F5344CB8AC3E}">
        <p14:creationId xmlns:p14="http://schemas.microsoft.com/office/powerpoint/2010/main" val="2983875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 Morrone, C. Garion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65005" y="50005"/>
            <a:ext cx="8262825" cy="59096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Supporting system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77"/>
          <a:stretch/>
        </p:blipFill>
        <p:spPr>
          <a:xfrm>
            <a:off x="1001059" y="1294694"/>
            <a:ext cx="6665834" cy="3523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9554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356" t="6745" b="6979"/>
          <a:stretch/>
        </p:blipFill>
        <p:spPr>
          <a:xfrm>
            <a:off x="1" y="722484"/>
            <a:ext cx="9144000" cy="530533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5005" y="50005"/>
            <a:ext cx="8262825" cy="59096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Concept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20272" y="980728"/>
            <a:ext cx="211686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Cold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bore (CB) at 1.9 K: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Arial"/>
                <a:ea typeface="+mn-ea"/>
                <a:cs typeface="+mn-cs"/>
              </a:rPr>
              <a:t> 4 mm thick tube in 316LN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94976" y="4525809"/>
            <a:ext cx="323285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accent5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Tungsten alloy blocks: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Chemical composition: 95% W, ~3.5% Ni, ~ 1.5%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Cu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Mechanically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connected to the beam screen tube: positioned with pins and titanium elastic rings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Heat load: 15-25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W/m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40 cm long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" y="5381483"/>
            <a:ext cx="2987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accent5"/>
                </a:solidFill>
              </a:defRPr>
            </a:lvl1pPr>
            <a:lvl2pPr marL="0" lvl="1">
              <a:defRPr sz="1200">
                <a:solidFill>
                  <a:schemeClr val="accent5"/>
                </a:solidFill>
              </a:defRPr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Cooling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tube: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Outer Diameter: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10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or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16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mm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Laser welded on the beam screen tube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24978" y="744522"/>
            <a:ext cx="325611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accent5"/>
                </a:solidFill>
              </a:defRPr>
            </a:lvl1pPr>
            <a:lvl2pPr marL="0" lvl="1">
              <a:defRPr sz="1200">
                <a:solidFill>
                  <a:schemeClr val="accent5"/>
                </a:solidFill>
              </a:defRPr>
            </a:lvl2pPr>
          </a:lstStyle>
          <a:p>
            <a:pPr lvl="0" defTabSz="914400"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screen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tube (BS) at </a:t>
            </a:r>
            <a:r>
              <a:rPr lang="en-GB" dirty="0" smtClean="0">
                <a:solidFill>
                  <a:schemeClr val="bg1"/>
                </a:solidFill>
              </a:rPr>
              <a:t>60-75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K: 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Perforated tube (~2%) in  High </a:t>
            </a:r>
            <a:r>
              <a:rPr kumimoji="0" lang="en-GB" sz="1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Mn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High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stainless steel (1740 l/s/m (H2 at 50K))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Internal copper layer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(75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m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m) for impedance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a-C coating (as a baseline) for e- cloud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mitigation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Laser treatments under investigation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64568" y="3778628"/>
            <a:ext cx="31348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500">
                <a:solidFill>
                  <a:schemeClr val="accent5"/>
                </a:solidFill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Elastic supporting system: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Low heat leak to the cold bore 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tube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1.9K.</a:t>
            </a:r>
            <a:r>
              <a:rPr lang="en-GB" sz="1200" dirty="0" smtClean="0">
                <a:solidFill>
                  <a:schemeClr val="bg1"/>
                </a:solidFill>
                <a:latin typeface="Arial"/>
              </a:rPr>
              <a:t>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Ceramic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ball with </a:t>
            </a:r>
            <a:endParaRPr kumimoji="0" lang="en-GB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titanium </a:t>
            </a: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spring</a:t>
            </a:r>
          </a:p>
        </p:txBody>
      </p:sp>
      <p:cxnSp>
        <p:nvCxnSpPr>
          <p:cNvPr id="18" name="Straight Arrow Connector 17"/>
          <p:cNvCxnSpPr/>
          <p:nvPr/>
        </p:nvCxnSpPr>
        <p:spPr>
          <a:xfrm flipH="1" flipV="1">
            <a:off x="6597530" y="3845304"/>
            <a:ext cx="446029" cy="48944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231140" y="698355"/>
            <a:ext cx="323553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>
              <a:defRPr sz="1200">
                <a:solidFill>
                  <a:schemeClr val="accent5"/>
                </a:solidFill>
              </a:defRPr>
            </a:lvl1pPr>
            <a:lvl2pPr marL="0" lvl="1">
              <a:defRPr sz="1200">
                <a:solidFill>
                  <a:schemeClr val="accent5"/>
                </a:solidFill>
              </a:defRPr>
            </a:lvl2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Thermal links: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 copper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Connected to the absorbers and the cooling </a:t>
            </a:r>
            <a:r>
              <a:rPr kumimoji="0" lang="en-GB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tubes or beam screen tube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 Morrone, C. Garion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5179323" y="4090027"/>
            <a:ext cx="446029" cy="489446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V="1">
            <a:off x="1033153" y="5381483"/>
            <a:ext cx="249382" cy="211739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1371600" y="2336220"/>
            <a:ext cx="587829" cy="139765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4156364" y="1529352"/>
            <a:ext cx="327238" cy="69133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7742713" y="1490565"/>
            <a:ext cx="267194" cy="19513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5638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  <p:bldP spid="14" grpId="0"/>
      <p:bldP spid="17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076942" y="6363991"/>
            <a:ext cx="4572000" cy="472694"/>
          </a:xfrm>
          <a:prstGeom prst="rect">
            <a:avLst/>
          </a:prstGeom>
        </p:spPr>
        <p:txBody>
          <a:bodyPr>
            <a:spAutoFit/>
          </a:bodyPr>
          <a:lstStyle/>
          <a:p>
            <a:pPr marL="6350" indent="-6350">
              <a:lnSpc>
                <a:spcPct val="103000"/>
              </a:lnSpc>
              <a:spcAft>
                <a:spcPts val="240"/>
              </a:spcAft>
            </a:pPr>
            <a:r>
              <a:rPr lang="en-GB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The study has been presented in the TE-TM </a:t>
            </a:r>
            <a:r>
              <a:rPr lang="en-GB" sz="12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dated 31.8.2017 </a:t>
            </a:r>
            <a:r>
              <a:rPr lang="en-GB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1200" dirty="0">
                <a:solidFill>
                  <a:srgbClr val="0000FF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https://indico.cern.ch/event/659350/</a:t>
            </a:r>
            <a:r>
              <a:rPr lang="en-GB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)</a:t>
            </a:r>
            <a:r>
              <a:rPr lang="en-GB" sz="12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 </a:t>
            </a:r>
          </a:p>
        </p:txBody>
      </p:sp>
      <p:sp>
        <p:nvSpPr>
          <p:cNvPr id="49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 Morrone, C. Garion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70" y="3810001"/>
            <a:ext cx="2869292" cy="2206836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4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5005" y="50005"/>
            <a:ext cx="8262825" cy="59096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Behaviour during a magnet quench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543047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bg2"/>
                </a:solidFill>
              </a:rPr>
              <a:t>Quench heaters vs CLIQ</a:t>
            </a:r>
            <a:endParaRPr lang="en-GB" dirty="0">
              <a:solidFill>
                <a:schemeClr val="bg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02214" y="1793017"/>
            <a:ext cx="249858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à"/>
            </a:pPr>
            <a:r>
              <a:rPr lang="en-GB" sz="1200" dirty="0" smtClean="0">
                <a:solidFill>
                  <a:schemeClr val="accent5"/>
                </a:solidFill>
                <a:sym typeface="Wingdings" pitchFamily="2" charset="2"/>
              </a:rPr>
              <a:t>Lorentz forces driven by GG’ product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200" dirty="0" smtClean="0">
                <a:solidFill>
                  <a:schemeClr val="accent5"/>
                </a:solidFill>
                <a:sym typeface="Wingdings" pitchFamily="2" charset="2"/>
              </a:rPr>
              <a:t>Lorentz </a:t>
            </a:r>
            <a:r>
              <a:rPr lang="en-GB" sz="1200" dirty="0">
                <a:solidFill>
                  <a:schemeClr val="accent5"/>
                </a:solidFill>
                <a:sym typeface="Wingdings" pitchFamily="2" charset="2"/>
              </a:rPr>
              <a:t>forces acting on the beam screen are pointing toward the cold </a:t>
            </a:r>
            <a:r>
              <a:rPr lang="en-GB" sz="1200" dirty="0" smtClean="0">
                <a:solidFill>
                  <a:schemeClr val="accent5"/>
                </a:solidFill>
                <a:sym typeface="Wingdings" pitchFamily="2" charset="2"/>
              </a:rPr>
              <a:t>bore</a:t>
            </a:r>
          </a:p>
          <a:p>
            <a:pPr marL="285750" indent="-285750">
              <a:buFont typeface="Wingdings" pitchFamily="2" charset="2"/>
              <a:buChar char="à"/>
            </a:pPr>
            <a:r>
              <a:rPr lang="en-GB" sz="1200" dirty="0" smtClean="0">
                <a:solidFill>
                  <a:schemeClr val="accent5"/>
                </a:solidFill>
                <a:sym typeface="Wingdings" pitchFamily="2" charset="2"/>
              </a:rPr>
              <a:t>Lorentz forces are maximum after 50 ÷ 60  </a:t>
            </a:r>
            <a:r>
              <a:rPr lang="en-GB" sz="1200" dirty="0" err="1" smtClean="0">
                <a:solidFill>
                  <a:schemeClr val="accent5"/>
                </a:solidFill>
                <a:sym typeface="Wingdings" pitchFamily="2" charset="2"/>
              </a:rPr>
              <a:t>ms</a:t>
            </a:r>
            <a:r>
              <a:rPr lang="en-GB" sz="1200" dirty="0" smtClean="0">
                <a:solidFill>
                  <a:schemeClr val="accent5"/>
                </a:solidFill>
                <a:sym typeface="Wingdings" pitchFamily="2" charset="2"/>
              </a:rPr>
              <a:t>.</a:t>
            </a:r>
          </a:p>
        </p:txBody>
      </p:sp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3961464" y="1307901"/>
            <a:ext cx="2330609" cy="2236704"/>
            <a:chOff x="5813258" y="1878732"/>
            <a:chExt cx="3151230" cy="3024260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6"/>
            <a:srcRect l="32194" t="14973" r="17356" b="14972"/>
            <a:stretch/>
          </p:blipFill>
          <p:spPr>
            <a:xfrm>
              <a:off x="6084679" y="2091987"/>
              <a:ext cx="2656873" cy="2604777"/>
            </a:xfrm>
            <a:prstGeom prst="rect">
              <a:avLst/>
            </a:prstGeom>
          </p:spPr>
        </p:pic>
        <p:cxnSp>
          <p:nvCxnSpPr>
            <p:cNvPr id="17" name="Straight Arrow Connector 16"/>
            <p:cNvCxnSpPr/>
            <p:nvPr/>
          </p:nvCxnSpPr>
          <p:spPr>
            <a:xfrm flipV="1">
              <a:off x="7413115" y="1878732"/>
              <a:ext cx="0" cy="5421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7392883" y="4407320"/>
              <a:ext cx="0" cy="49567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8450106" y="3394375"/>
              <a:ext cx="51438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H="1">
              <a:off x="5813258" y="3394375"/>
              <a:ext cx="54284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21" name="Rectangle 20"/>
            <p:cNvSpPr/>
            <p:nvPr/>
          </p:nvSpPr>
          <p:spPr>
            <a:xfrm rot="18661353">
              <a:off x="6013498" y="1909009"/>
              <a:ext cx="331088" cy="59156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P2</a:t>
              </a:r>
            </a:p>
          </p:txBody>
        </p:sp>
        <p:sp>
          <p:nvSpPr>
            <p:cNvPr id="22" name="Rectangle 21"/>
            <p:cNvSpPr/>
            <p:nvPr/>
          </p:nvSpPr>
          <p:spPr>
            <a:xfrm rot="13516307">
              <a:off x="8507593" y="1962551"/>
              <a:ext cx="329981" cy="5357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P1</a:t>
              </a:r>
            </a:p>
          </p:txBody>
        </p:sp>
        <p:sp>
          <p:nvSpPr>
            <p:cNvPr id="24" name="Rectangle 23"/>
            <p:cNvSpPr/>
            <p:nvPr/>
          </p:nvSpPr>
          <p:spPr>
            <a:xfrm rot="13365791">
              <a:off x="6069236" y="4334997"/>
              <a:ext cx="330496" cy="5357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P3</a:t>
              </a:r>
            </a:p>
          </p:txBody>
        </p:sp>
        <p:sp>
          <p:nvSpPr>
            <p:cNvPr id="25" name="Rectangle 24"/>
            <p:cNvSpPr/>
            <p:nvPr/>
          </p:nvSpPr>
          <p:spPr>
            <a:xfrm rot="18661353">
              <a:off x="8467133" y="4260544"/>
              <a:ext cx="331088" cy="59156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P4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3986590" y="3545945"/>
            <a:ext cx="23366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dirty="0" smtClean="0">
                <a:solidFill>
                  <a:schemeClr val="accent5"/>
                </a:solidFill>
              </a:rPr>
              <a:t>Expected forces in red</a:t>
            </a:r>
            <a:endParaRPr lang="en-GB" sz="800" dirty="0">
              <a:solidFill>
                <a:schemeClr val="accent5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7255333" y="1264985"/>
                <a:ext cx="1015278" cy="56996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400" b="0" i="1" smtClean="0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GB" sz="1400" b="0" i="1" smtClean="0">
                          <a:latin typeface="Cambria Math"/>
                          <a:ea typeface="Cambria Math"/>
                        </a:rPr>
                        <m:t>∝</m:t>
                      </m:r>
                      <m:f>
                        <m:f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1400" b="0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𝐺</m:t>
                          </m:r>
                          <m:acc>
                            <m:accPr>
                              <m:chr m:val="̇"/>
                              <m:ctrlPr>
                                <a:rPr lang="en-GB" sz="14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GB" sz="1400" b="0" i="1" smtClean="0">
                                  <a:solidFill>
                                    <a:srgbClr val="FF0000"/>
                                  </a:solidFill>
                                  <a:latin typeface="Cambria Math"/>
                                  <a:ea typeface="Cambria Math"/>
                                </a:rPr>
                                <m:t>𝐺</m:t>
                              </m:r>
                            </m:e>
                          </m:acc>
                        </m:num>
                        <m:den>
                          <m:r>
                            <a:rPr lang="en-GB" sz="1400" b="0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</m:den>
                      </m:f>
                      <m:sSup>
                        <m:sSupPr>
                          <m:ctrlPr>
                            <a:rPr lang="en-GB" sz="1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𝑟</m:t>
                          </m:r>
                        </m:e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/>
                            </a:rPr>
                            <m:t>3</m:t>
                          </m:r>
                        </m:sup>
                      </m:sSup>
                    </m:oMath>
                  </m:oMathPara>
                </a14:m>
                <a:endParaRPr lang="en-GB" sz="1400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55333" y="1264985"/>
                <a:ext cx="1015278" cy="569964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0" name="TextBox 29"/>
          <p:cNvSpPr txBox="1"/>
          <p:nvPr/>
        </p:nvSpPr>
        <p:spPr>
          <a:xfrm>
            <a:off x="1857118" y="5301093"/>
            <a:ext cx="12557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Courtesy of S. Izquierdo Bermudez &amp; E. Ravaioli</a:t>
            </a:r>
            <a:endParaRPr lang="en-GB" sz="600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3986590" y="3827322"/>
            <a:ext cx="2411186" cy="2361828"/>
            <a:chOff x="9725070" y="3355562"/>
            <a:chExt cx="3165741" cy="3100937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 rotWithShape="1">
            <a:blip r:embed="rId6"/>
            <a:srcRect l="32194" t="14973" r="17356" b="14972"/>
            <a:stretch/>
          </p:blipFill>
          <p:spPr>
            <a:xfrm>
              <a:off x="9996491" y="3626640"/>
              <a:ext cx="2656873" cy="2604777"/>
            </a:xfrm>
            <a:prstGeom prst="rect">
              <a:avLst/>
            </a:prstGeom>
          </p:spPr>
        </p:pic>
        <p:cxnSp>
          <p:nvCxnSpPr>
            <p:cNvPr id="32" name="Straight Arrow Connector 31"/>
            <p:cNvCxnSpPr/>
            <p:nvPr/>
          </p:nvCxnSpPr>
          <p:spPr>
            <a:xfrm flipV="1">
              <a:off x="11117707" y="3355562"/>
              <a:ext cx="0" cy="542156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11477747" y="3402046"/>
              <a:ext cx="0" cy="495672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9753529" y="5077532"/>
              <a:ext cx="514382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H="1">
              <a:off x="9725070" y="4789500"/>
              <a:ext cx="542841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sp>
          <p:nvSpPr>
            <p:cNvPr id="36" name="Rectangle 35"/>
            <p:cNvSpPr/>
            <p:nvPr/>
          </p:nvSpPr>
          <p:spPr>
            <a:xfrm rot="18661353">
              <a:off x="9925310" y="3443662"/>
              <a:ext cx="331088" cy="59156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P2</a:t>
              </a:r>
            </a:p>
          </p:txBody>
        </p:sp>
        <p:sp>
          <p:nvSpPr>
            <p:cNvPr id="37" name="Rectangle 36"/>
            <p:cNvSpPr/>
            <p:nvPr/>
          </p:nvSpPr>
          <p:spPr>
            <a:xfrm rot="13516307">
              <a:off x="12419405" y="3497204"/>
              <a:ext cx="329981" cy="5357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P1</a:t>
              </a:r>
            </a:p>
          </p:txBody>
        </p:sp>
        <p:sp>
          <p:nvSpPr>
            <p:cNvPr id="38" name="Rectangle 37"/>
            <p:cNvSpPr/>
            <p:nvPr/>
          </p:nvSpPr>
          <p:spPr>
            <a:xfrm rot="13365791">
              <a:off x="9981048" y="5869650"/>
              <a:ext cx="330496" cy="5357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P3</a:t>
              </a:r>
            </a:p>
          </p:txBody>
        </p:sp>
        <p:sp>
          <p:nvSpPr>
            <p:cNvPr id="39" name="Rectangle 38"/>
            <p:cNvSpPr/>
            <p:nvPr/>
          </p:nvSpPr>
          <p:spPr>
            <a:xfrm rot="18661353">
              <a:off x="12378945" y="5795197"/>
              <a:ext cx="331088" cy="59156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900" dirty="0"/>
                <a:t>P4</a:t>
              </a:r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>
              <a:off x="11117707" y="5950012"/>
              <a:ext cx="0" cy="495672"/>
            </a:xfrm>
            <a:prstGeom prst="straightConnector1">
              <a:avLst/>
            </a:prstGeom>
            <a:ln>
              <a:headEnd type="triangle"/>
              <a:tailEnd type="non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 flipV="1">
              <a:off x="11448378" y="5914343"/>
              <a:ext cx="0" cy="542156"/>
            </a:xfrm>
            <a:prstGeom prst="straightConnector1">
              <a:avLst/>
            </a:prstGeom>
            <a:ln>
              <a:headEnd type="triangle"/>
              <a:tailEnd type="non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2" name="Straight Arrow Connector 41"/>
            <p:cNvCxnSpPr/>
            <p:nvPr/>
          </p:nvCxnSpPr>
          <p:spPr>
            <a:xfrm>
              <a:off x="12376429" y="4782257"/>
              <a:ext cx="514382" cy="0"/>
            </a:xfrm>
            <a:prstGeom prst="straightConnector1">
              <a:avLst/>
            </a:prstGeom>
            <a:ln>
              <a:headEnd type="triangle"/>
              <a:tailEnd type="non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43" name="Straight Arrow Connector 42"/>
            <p:cNvCxnSpPr/>
            <p:nvPr/>
          </p:nvCxnSpPr>
          <p:spPr>
            <a:xfrm flipH="1">
              <a:off x="12347970" y="5077532"/>
              <a:ext cx="542841" cy="0"/>
            </a:xfrm>
            <a:prstGeom prst="straightConnector1">
              <a:avLst/>
            </a:prstGeom>
            <a:ln>
              <a:headEnd type="triangle"/>
              <a:tailEnd type="none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Box 43"/>
              <p:cNvSpPr txBox="1"/>
              <p:nvPr/>
            </p:nvSpPr>
            <p:spPr>
              <a:xfrm>
                <a:off x="6810502" y="4410086"/>
                <a:ext cx="2333498" cy="130086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GB" sz="1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</m:acc>
                  </m:oMath>
                </a14:m>
                <a:r>
                  <a:rPr lang="en-GB" sz="1400" dirty="0" smtClean="0">
                    <a:solidFill>
                      <a:srgbClr val="FF0000"/>
                    </a:solidFill>
                  </a:rPr>
                  <a:t> has opposite sign in the first phase of the CLIQ discharge!</a:t>
                </a:r>
              </a:p>
              <a:p>
                <a:r>
                  <a:rPr lang="en-US" sz="1400" dirty="0" smtClean="0">
                    <a:solidFill>
                      <a:srgbClr val="FF0000"/>
                    </a:solidFill>
                  </a:rPr>
                  <a:t>Therefore, opposite forces are expected in the same component.</a:t>
                </a:r>
                <a:endParaRPr lang="en-GB" sz="14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10502" y="4410086"/>
                <a:ext cx="2333498" cy="1300869"/>
              </a:xfrm>
              <a:prstGeom prst="rect">
                <a:avLst/>
              </a:prstGeom>
              <a:blipFill>
                <a:blip r:embed="rId8"/>
                <a:stretch>
                  <a:fillRect l="-4700" t="-3271" b="-747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465004" y="3387354"/>
            <a:ext cx="239020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chemeClr val="accent5"/>
                </a:solidFill>
              </a:rPr>
              <a:t>Magnet gradient decay </a:t>
            </a:r>
            <a:r>
              <a:rPr lang="en-GB" sz="800" dirty="0" smtClean="0">
                <a:solidFill>
                  <a:schemeClr val="accent5"/>
                </a:solidFill>
              </a:rPr>
              <a:t>with quench heaters</a:t>
            </a:r>
            <a:endParaRPr lang="en-GB" sz="800" dirty="0">
              <a:solidFill>
                <a:schemeClr val="accent5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401899" y="6003363"/>
            <a:ext cx="21022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accent5"/>
                </a:solidFill>
              </a:rPr>
              <a:t>C</a:t>
            </a:r>
            <a:r>
              <a:rPr lang="en-GB" sz="800" dirty="0" smtClean="0">
                <a:solidFill>
                  <a:schemeClr val="accent5"/>
                </a:solidFill>
              </a:rPr>
              <a:t>urrent decay with CLIQ discharge</a:t>
            </a:r>
            <a:endParaRPr lang="en-GB" sz="800" dirty="0">
              <a:solidFill>
                <a:schemeClr val="accent5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659144" y="1029917"/>
            <a:ext cx="220765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 smtClean="0">
                <a:solidFill>
                  <a:schemeClr val="accent5"/>
                </a:solidFill>
                <a:sym typeface="Wingdings" pitchFamily="2" charset="2"/>
              </a:rPr>
              <a:t>Specific Lorentz </a:t>
            </a:r>
            <a:r>
              <a:rPr lang="en-GB" sz="1200" dirty="0">
                <a:solidFill>
                  <a:schemeClr val="accent5"/>
                </a:solidFill>
                <a:sym typeface="Wingdings" pitchFamily="2" charset="2"/>
              </a:rPr>
              <a:t>forces </a:t>
            </a:r>
            <a:r>
              <a:rPr lang="en-GB" sz="1200" dirty="0" smtClean="0">
                <a:solidFill>
                  <a:schemeClr val="accent5"/>
                </a:solidFill>
                <a:sym typeface="Wingdings" pitchFamily="2" charset="2"/>
              </a:rPr>
              <a:t>reads:</a:t>
            </a:r>
            <a:endParaRPr lang="en-GB" sz="1200" dirty="0">
              <a:solidFill>
                <a:schemeClr val="accent5"/>
              </a:solidFill>
              <a:sym typeface="Wingdings" pitchFamily="2" charset="2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245" y="1201838"/>
            <a:ext cx="2745407" cy="222003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828737" y="2822126"/>
            <a:ext cx="1149419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 smtClean="0"/>
              <a:t>Courtesy of E. Todesco</a:t>
            </a:r>
            <a:endParaRPr lang="en-GB" sz="600" dirty="0"/>
          </a:p>
        </p:txBody>
      </p:sp>
      <p:pic>
        <p:nvPicPr>
          <p:cNvPr id="48" name="Q1_original_design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3809773" y="3716218"/>
            <a:ext cx="5334227" cy="297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1336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20" fill="hold" display="0">
                  <p:stCondLst>
                    <p:cond delay="indefinite"/>
                  </p:stCondLst>
                </p:cTn>
                <p:tgtEl>
                  <p:spTgt spid="48"/>
                </p:tgtEl>
              </p:cMediaNode>
            </p:video>
          </p:childTnLst>
        </p:cTn>
      </p:par>
    </p:tnLst>
    <p:bldLst>
      <p:bldP spid="30" grpId="0"/>
      <p:bldP spid="44" grpId="0"/>
      <p:bldP spid="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686800" y="6385660"/>
            <a:ext cx="360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5005" y="50005"/>
            <a:ext cx="8262825" cy="59096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Main modifications of the Q1 beam screen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 Morrone, C. Garion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68" y="3691848"/>
            <a:ext cx="4471874" cy="2522997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9080" y="3691848"/>
            <a:ext cx="4437720" cy="2517135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11" name="Rectangle 10"/>
          <p:cNvSpPr/>
          <p:nvPr/>
        </p:nvSpPr>
        <p:spPr>
          <a:xfrm>
            <a:off x="5718478" y="5657860"/>
            <a:ext cx="2913447" cy="584775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00B050"/>
                </a:solidFill>
              </a:rPr>
              <a:t>New pin (2 per W </a:t>
            </a:r>
            <a:r>
              <a:rPr lang="en-GB" sz="1600" dirty="0" smtClean="0">
                <a:solidFill>
                  <a:srgbClr val="00B050"/>
                </a:solidFill>
              </a:rPr>
              <a:t>block) </a:t>
            </a:r>
            <a:r>
              <a:rPr lang="en-GB" sz="1600" dirty="0">
                <a:solidFill>
                  <a:srgbClr val="00B050"/>
                </a:solidFill>
              </a:rPr>
              <a:t>+ </a:t>
            </a:r>
            <a:r>
              <a:rPr lang="en-GB" sz="1600" dirty="0" smtClean="0">
                <a:solidFill>
                  <a:srgbClr val="00B050"/>
                </a:solidFill>
              </a:rPr>
              <a:t>reinforcement plates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694191" y="3313373"/>
            <a:ext cx="1287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Old design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184174" y="3288864"/>
            <a:ext cx="1390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New design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1445" y="703927"/>
            <a:ext cx="4923007" cy="261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89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 Morrone, C. Garion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96" y="3741226"/>
            <a:ext cx="4471874" cy="2522998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629" y="3741226"/>
            <a:ext cx="4498546" cy="2538046"/>
          </a:xfrm>
          <a:prstGeom prst="rect">
            <a:avLst/>
          </a:prstGeom>
          <a:ln>
            <a:solidFill>
              <a:srgbClr val="00B050"/>
            </a:solidFill>
          </a:ln>
        </p:spPr>
      </p:pic>
      <p:sp>
        <p:nvSpPr>
          <p:cNvPr id="10" name="Rectangle 9"/>
          <p:cNvSpPr/>
          <p:nvPr/>
        </p:nvSpPr>
        <p:spPr>
          <a:xfrm>
            <a:off x="5674974" y="5925670"/>
            <a:ext cx="2406905" cy="338554"/>
          </a:xfrm>
          <a:prstGeom prst="rect">
            <a:avLst/>
          </a:prstGeom>
          <a:noFill/>
          <a:ln w="3175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600" dirty="0" smtClean="0">
                <a:solidFill>
                  <a:srgbClr val="00B050"/>
                </a:solidFill>
              </a:rPr>
              <a:t>New pin (2 per W block)</a:t>
            </a:r>
            <a:endParaRPr lang="en-GB" sz="1600" dirty="0">
              <a:solidFill>
                <a:srgbClr val="00B05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93382" y="3389571"/>
            <a:ext cx="12875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Old design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6183365" y="3365062"/>
            <a:ext cx="13901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New design</a:t>
            </a:r>
            <a:endParaRPr lang="en-GB" dirty="0"/>
          </a:p>
        </p:txBody>
      </p:sp>
      <p:sp>
        <p:nvSpPr>
          <p:cNvPr id="14" name="Title 1"/>
          <p:cNvSpPr txBox="1">
            <a:spLocks/>
          </p:cNvSpPr>
          <p:nvPr/>
        </p:nvSpPr>
        <p:spPr>
          <a:xfrm>
            <a:off x="465005" y="50005"/>
            <a:ext cx="8262825" cy="59096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Main modifications of the Q2x-Q3-D1 beam screens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4947" y="771832"/>
            <a:ext cx="4894385" cy="2602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0455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5005" y="50005"/>
            <a:ext cx="8262825" cy="59096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Misalignment effects of the beam screen in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 the cold bore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2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 Morrone, C. Garion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480" y="761967"/>
            <a:ext cx="3527582" cy="2643237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905000" y="1969712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0</a:t>
            </a:r>
            <a:endParaRPr lang="en-GB" sz="900" dirty="0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4093" y="3681371"/>
            <a:ext cx="4327771" cy="2286907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2102320" y="483536"/>
            <a:ext cx="58381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@ 5 </a:t>
            </a:r>
            <a:r>
              <a:rPr lang="en-GB" sz="900" dirty="0" err="1" smtClean="0"/>
              <a:t>ms</a:t>
            </a:r>
            <a:endParaRPr lang="en-GB" sz="900" dirty="0"/>
          </a:p>
        </p:txBody>
      </p:sp>
      <p:sp>
        <p:nvSpPr>
          <p:cNvPr id="31" name="TextBox 30"/>
          <p:cNvSpPr txBox="1"/>
          <p:nvPr/>
        </p:nvSpPr>
        <p:spPr>
          <a:xfrm>
            <a:off x="4714953" y="3413555"/>
            <a:ext cx="37369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Reaction torque of the BS fixed at one end during the CLIQ discharge</a:t>
            </a:r>
            <a:endParaRPr lang="en-GB" sz="900" dirty="0"/>
          </a:p>
        </p:txBody>
      </p:sp>
      <p:sp>
        <p:nvSpPr>
          <p:cNvPr id="13" name="TextBox 12"/>
          <p:cNvSpPr txBox="1"/>
          <p:nvPr/>
        </p:nvSpPr>
        <p:spPr>
          <a:xfrm>
            <a:off x="4789256" y="5821233"/>
            <a:ext cx="7120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700" dirty="0" smtClean="0"/>
              <a:t>magnification</a:t>
            </a:r>
          </a:p>
          <a:p>
            <a:r>
              <a:rPr lang="en-GB" sz="700" dirty="0" smtClean="0"/>
              <a:t>x 6000</a:t>
            </a:r>
            <a:endParaRPr lang="en-GB" sz="700" dirty="0"/>
          </a:p>
        </p:txBody>
      </p:sp>
      <p:sp>
        <p:nvSpPr>
          <p:cNvPr id="14" name="TextBox 13"/>
          <p:cNvSpPr txBox="1"/>
          <p:nvPr/>
        </p:nvSpPr>
        <p:spPr>
          <a:xfrm>
            <a:off x="6713294" y="3789038"/>
            <a:ext cx="64793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@ 85 </a:t>
            </a:r>
            <a:r>
              <a:rPr lang="en-GB" sz="900" dirty="0" err="1" smtClean="0"/>
              <a:t>ms</a:t>
            </a:r>
            <a:endParaRPr lang="en-GB" sz="900" dirty="0"/>
          </a:p>
        </p:txBody>
      </p:sp>
      <p:sp>
        <p:nvSpPr>
          <p:cNvPr id="15" name="TextBox 14"/>
          <p:cNvSpPr txBox="1"/>
          <p:nvPr/>
        </p:nvSpPr>
        <p:spPr>
          <a:xfrm>
            <a:off x="4707506" y="6141636"/>
            <a:ext cx="38972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Maximum V.M. stress on the fixed end of the BS due to the 1 mm offset .</a:t>
            </a:r>
            <a:endParaRPr lang="en-GB" sz="900" dirty="0"/>
          </a:p>
        </p:txBody>
      </p:sp>
      <p:sp>
        <p:nvSpPr>
          <p:cNvPr id="16" name="TextBox 15"/>
          <p:cNvSpPr txBox="1"/>
          <p:nvPr/>
        </p:nvSpPr>
        <p:spPr>
          <a:xfrm>
            <a:off x="255351" y="3385758"/>
            <a:ext cx="43332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Variation of the  forces in the W blocks due to 1 mm offset on the x-axis of the BS</a:t>
            </a:r>
          </a:p>
          <a:p>
            <a:r>
              <a:rPr lang="en-GB" sz="900" dirty="0"/>
              <a:t>i</a:t>
            </a:r>
            <a:r>
              <a:rPr lang="en-GB" sz="900" dirty="0" smtClean="0"/>
              <a:t>n comparison with the nominal case at 5 </a:t>
            </a:r>
            <a:r>
              <a:rPr lang="en-GB" sz="900" dirty="0" err="1" smtClean="0"/>
              <a:t>ms</a:t>
            </a:r>
            <a:r>
              <a:rPr lang="en-GB" sz="900" dirty="0" smtClean="0"/>
              <a:t>.</a:t>
            </a:r>
            <a:endParaRPr lang="en-GB" sz="900" dirty="0"/>
          </a:p>
        </p:txBody>
      </p:sp>
      <p:sp>
        <p:nvSpPr>
          <p:cNvPr id="17" name="TextBox 16"/>
          <p:cNvSpPr txBox="1"/>
          <p:nvPr/>
        </p:nvSpPr>
        <p:spPr>
          <a:xfrm>
            <a:off x="1881897" y="1741371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151853" y="2029684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x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8454" y="647303"/>
            <a:ext cx="4264022" cy="2712534"/>
          </a:xfrm>
          <a:prstGeom prst="rect">
            <a:avLst/>
          </a:prstGeom>
        </p:spPr>
      </p:pic>
      <p:cxnSp>
        <p:nvCxnSpPr>
          <p:cNvPr id="7" name="Straight Arrow Connector 6"/>
          <p:cNvCxnSpPr/>
          <p:nvPr/>
        </p:nvCxnSpPr>
        <p:spPr>
          <a:xfrm flipV="1">
            <a:off x="5945089" y="4881217"/>
            <a:ext cx="2555924" cy="105956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 rot="20196953">
            <a:off x="7251051" y="5353972"/>
            <a:ext cx="37702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1 m</a:t>
            </a:r>
            <a:endParaRPr lang="en-GB" sz="900" dirty="0"/>
          </a:p>
        </p:txBody>
      </p:sp>
      <p:sp>
        <p:nvSpPr>
          <p:cNvPr id="20" name="TextBox 19"/>
          <p:cNvSpPr txBox="1"/>
          <p:nvPr/>
        </p:nvSpPr>
        <p:spPr>
          <a:xfrm>
            <a:off x="7791012" y="5293092"/>
            <a:ext cx="113524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Twist angle: 0.01</a:t>
            </a:r>
            <a:r>
              <a:rPr lang="en-GB" sz="900" dirty="0" smtClean="0"/>
              <a:t>°</a:t>
            </a:r>
            <a:endParaRPr lang="en-GB" sz="9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8528" y="3754735"/>
            <a:ext cx="3527582" cy="2781615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47109" y="6441465"/>
            <a:ext cx="411042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900" dirty="0" smtClean="0"/>
              <a:t>Variation of the  forces in the W blocks due to 1.4 mm </a:t>
            </a:r>
            <a:r>
              <a:rPr lang="en-GB" sz="900" dirty="0"/>
              <a:t>offset at 45 ° </a:t>
            </a:r>
            <a:r>
              <a:rPr lang="en-GB" sz="900" dirty="0" smtClean="0"/>
              <a:t>of the BS</a:t>
            </a:r>
          </a:p>
          <a:p>
            <a:r>
              <a:rPr lang="en-GB" sz="900" dirty="0"/>
              <a:t>i</a:t>
            </a:r>
            <a:r>
              <a:rPr lang="en-GB" sz="900" dirty="0" smtClean="0"/>
              <a:t>n comparison with the nominal case at 5 </a:t>
            </a:r>
            <a:r>
              <a:rPr lang="en-GB" sz="900" dirty="0" err="1" smtClean="0"/>
              <a:t>ms</a:t>
            </a:r>
            <a:r>
              <a:rPr lang="en-GB" sz="900" dirty="0" smtClean="0"/>
              <a:t>.</a:t>
            </a:r>
            <a:endParaRPr lang="en-GB" sz="900" dirty="0"/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57401" y="4949325"/>
            <a:ext cx="66870" cy="299677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 flipH="1">
            <a:off x="2149158" y="5036702"/>
            <a:ext cx="77460" cy="347137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1881897" y="4937813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y</a:t>
            </a:r>
            <a:endParaRPr lang="en-GB" sz="900" dirty="0"/>
          </a:p>
        </p:txBody>
      </p:sp>
      <p:sp>
        <p:nvSpPr>
          <p:cNvPr id="38" name="TextBox 37"/>
          <p:cNvSpPr txBox="1"/>
          <p:nvPr/>
        </p:nvSpPr>
        <p:spPr>
          <a:xfrm>
            <a:off x="2113577" y="5155393"/>
            <a:ext cx="242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/>
              <a:t>x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1900256" y="5171540"/>
            <a:ext cx="2487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/>
              <a:t>0</a:t>
            </a:r>
            <a:endParaRPr lang="en-GB" sz="900" dirty="0"/>
          </a:p>
        </p:txBody>
      </p:sp>
      <p:sp>
        <p:nvSpPr>
          <p:cNvPr id="32" name="Rectangle 31"/>
          <p:cNvSpPr/>
          <p:nvPr/>
        </p:nvSpPr>
        <p:spPr>
          <a:xfrm>
            <a:off x="3995373" y="6343724"/>
            <a:ext cx="33345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The misalignment effects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r>
              <a:rPr lang="en-GB" sz="1400" dirty="0" smtClean="0">
                <a:solidFill>
                  <a:srgbClr val="FF0000"/>
                </a:solidFill>
              </a:rPr>
              <a:t>are negligible </a:t>
            </a:r>
          </a:p>
          <a:p>
            <a:r>
              <a:rPr lang="en-GB" sz="1400" dirty="0" smtClean="0">
                <a:solidFill>
                  <a:srgbClr val="FF0000"/>
                </a:solidFill>
              </a:rPr>
              <a:t>at the fixed point of the beam screen.  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2587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M. Morrone, C. Garion</a:t>
            </a:r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65005" y="50005"/>
            <a:ext cx="8262825" cy="59096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Conclusions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1902" y="1454657"/>
            <a:ext cx="4801379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The cost estimate for the beam screen </a:t>
            </a:r>
          </a:p>
          <a:p>
            <a:r>
              <a:rPr lang="en-GB" dirty="0" smtClean="0"/>
              <a:t>     modification is 250 </a:t>
            </a:r>
            <a:r>
              <a:rPr lang="en-GB" dirty="0" err="1" smtClean="0"/>
              <a:t>kCHF</a:t>
            </a:r>
            <a:r>
              <a:rPr lang="en-GB" dirty="0" smtClean="0"/>
              <a:t>, which includes: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raw material;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m</a:t>
            </a:r>
            <a:r>
              <a:rPr lang="en-GB" sz="1400" dirty="0" smtClean="0"/>
              <a:t>achining and assembly of additional pins;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r</a:t>
            </a:r>
            <a:r>
              <a:rPr lang="en-GB" sz="1400" dirty="0" smtClean="0"/>
              <a:t>einforcement plates;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e</a:t>
            </a:r>
            <a:r>
              <a:rPr lang="en-GB" sz="1400" dirty="0" smtClean="0"/>
              <a:t>lastic rings;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d</a:t>
            </a:r>
            <a:r>
              <a:rPr lang="en-GB" sz="1400" dirty="0" smtClean="0"/>
              <a:t>rawing updates.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81902" y="3559109"/>
            <a:ext cx="449135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 impact neither on schedule </a:t>
            </a:r>
          </a:p>
          <a:p>
            <a:r>
              <a:rPr lang="en-GB" dirty="0"/>
              <a:t> </a:t>
            </a:r>
            <a:r>
              <a:rPr lang="en-GB" dirty="0" smtClean="0"/>
              <a:t>    nor on the performance is expected</a:t>
            </a:r>
            <a:r>
              <a:rPr lang="en-GB" dirty="0"/>
              <a:t>: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no </a:t>
            </a:r>
            <a:r>
              <a:rPr lang="en-GB" sz="1400" dirty="0"/>
              <a:t>impact on </a:t>
            </a:r>
            <a:r>
              <a:rPr lang="en-GB" sz="1400" dirty="0" smtClean="0"/>
              <a:t>aperture</a:t>
            </a:r>
            <a:r>
              <a:rPr lang="en-GB" sz="1400" dirty="0"/>
              <a:t>;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no </a:t>
            </a:r>
            <a:r>
              <a:rPr lang="en-GB" sz="1400" dirty="0"/>
              <a:t>impact on field </a:t>
            </a:r>
            <a:r>
              <a:rPr lang="en-GB" sz="1400" dirty="0" smtClean="0"/>
              <a:t>quality;</a:t>
            </a: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non </a:t>
            </a:r>
            <a:r>
              <a:rPr lang="en-GB" sz="1400" dirty="0"/>
              <a:t>significant impact on shielding efficiency.</a:t>
            </a:r>
          </a:p>
          <a:p>
            <a:pPr lvl="1"/>
            <a:endParaRPr lang="en-GB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50887" y="609706"/>
            <a:ext cx="4026877" cy="592225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9460" y="5036436"/>
            <a:ext cx="486543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 impact on the beam screen fixed point</a:t>
            </a:r>
          </a:p>
          <a:p>
            <a:r>
              <a:rPr lang="en-GB" dirty="0"/>
              <a:t> </a:t>
            </a:r>
            <a:r>
              <a:rPr lang="en-GB" dirty="0" smtClean="0"/>
              <a:t>    due to a misalignment of the beam screen </a:t>
            </a:r>
          </a:p>
          <a:p>
            <a:r>
              <a:rPr lang="en-GB" dirty="0" smtClean="0"/>
              <a:t>     in the cold bore.</a:t>
            </a:r>
          </a:p>
        </p:txBody>
      </p:sp>
    </p:spTree>
    <p:extLst>
      <p:ext uri="{BB962C8B-B14F-4D97-AF65-F5344CB8AC3E}">
        <p14:creationId xmlns:p14="http://schemas.microsoft.com/office/powerpoint/2010/main" val="2629603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23975" y="2810790"/>
            <a:ext cx="8262825" cy="59096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93BE"/>
                </a:solidFill>
                <a:effectLst/>
                <a:uLnTx/>
                <a:uFillTx/>
                <a:latin typeface="Arial"/>
                <a:ea typeface="+mj-ea"/>
                <a:cs typeface="+mj-cs"/>
              </a:rPr>
              <a:t>Thank you for your attention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rgbClr val="0093BE"/>
              </a:solidFill>
              <a:effectLst/>
              <a:uLnTx/>
              <a:uFillTx/>
              <a:latin typeface="Arial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49622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32132</TotalTime>
  <Words>1005</Words>
  <Application>Microsoft Office PowerPoint</Application>
  <PresentationFormat>On-screen Show (4:3)</PresentationFormat>
  <Paragraphs>224</Paragraphs>
  <Slides>23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31" baseType="lpstr">
      <vt:lpstr>Arial</vt:lpstr>
      <vt:lpstr>Calibri</vt:lpstr>
      <vt:lpstr>Cambria Math</vt:lpstr>
      <vt:lpstr>Symbol</vt:lpstr>
      <vt:lpstr>Times New Roman</vt:lpstr>
      <vt:lpstr>Wingdings</vt:lpstr>
      <vt:lpstr>1_Thème Office</vt:lpstr>
      <vt:lpstr>Thème Office</vt:lpstr>
      <vt:lpstr>Modification of the shielded  beam screen design &amp; misalignment analysis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marco.morrone@cern.ch</dc:creator>
  <cp:lastModifiedBy>Marco Morrone</cp:lastModifiedBy>
  <cp:revision>182</cp:revision>
  <cp:lastPrinted>2018-03-08T13:10:38Z</cp:lastPrinted>
  <dcterms:created xsi:type="dcterms:W3CDTF">2017-10-10T06:10:51Z</dcterms:created>
  <dcterms:modified xsi:type="dcterms:W3CDTF">2018-03-08T13:10:59Z</dcterms:modified>
</cp:coreProperties>
</file>