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377" r:id="rId3"/>
    <p:sldId id="378" r:id="rId4"/>
    <p:sldId id="428" r:id="rId5"/>
    <p:sldId id="379" r:id="rId6"/>
    <p:sldId id="381" r:id="rId7"/>
    <p:sldId id="384" r:id="rId8"/>
    <p:sldId id="383" r:id="rId9"/>
    <p:sldId id="339" r:id="rId10"/>
    <p:sldId id="429" r:id="rId11"/>
    <p:sldId id="433" r:id="rId12"/>
    <p:sldId id="430" r:id="rId13"/>
    <p:sldId id="432" r:id="rId14"/>
    <p:sldId id="388" r:id="rId15"/>
    <p:sldId id="434" r:id="rId16"/>
    <p:sldId id="435" r:id="rId17"/>
    <p:sldId id="437" r:id="rId18"/>
    <p:sldId id="436" r:id="rId19"/>
    <p:sldId id="305" r:id="rId20"/>
    <p:sldId id="345" r:id="rId21"/>
    <p:sldId id="426" r:id="rId22"/>
    <p:sldId id="39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1"/>
  <p:showPr showNarration="1" showAnimation="0">
    <p:present/>
    <p:sldAll/>
    <p:penClr>
      <a:srgbClr val="FF0000"/>
    </p:penClr>
  </p:showPr>
  <p:clrMru>
    <a:srgbClr val="FF6600"/>
    <a:srgbClr val="0CAE27"/>
    <a:srgbClr val="360EE2"/>
    <a:srgbClr val="04AC5C"/>
    <a:srgbClr val="5B22C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085" autoAdjust="0"/>
    <p:restoredTop sz="88946" autoAdjust="0"/>
  </p:normalViewPr>
  <p:slideViewPr>
    <p:cSldViewPr>
      <p:cViewPr varScale="1">
        <p:scale>
          <a:sx n="108" d="100"/>
          <a:sy n="108" d="100"/>
        </p:scale>
        <p:origin x="-912" y="-96"/>
      </p:cViewPr>
      <p:guideLst>
        <p:guide orient="horz" pos="2160"/>
        <p:guide pos="2880"/>
      </p:guideLst>
    </p:cSldViewPr>
  </p:slideViewPr>
  <p:outlineViewPr>
    <p:cViewPr>
      <p:scale>
        <a:sx n="33" d="100"/>
        <a:sy n="33" d="100"/>
      </p:scale>
      <p:origin x="0" y="898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2E6EF0B-063D-4B97-B00C-0C847EA036FB}" type="datetimeFigureOut">
              <a:rPr lang="en-US"/>
              <a:pPr>
                <a:defRPr/>
              </a:pPr>
              <a:t>3/5/2018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0167A31-5537-4995-9024-F196B65188E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855663" fontAlgn="base">
              <a:spcBef>
                <a:spcPct val="0"/>
              </a:spcBef>
              <a:spcAft>
                <a:spcPct val="0"/>
              </a:spcAft>
              <a:defRPr/>
            </a:pPr>
            <a:fld id="{771A5F90-5CBB-4A74-8DD5-A44FE5787567}" type="slidenum">
              <a:rPr lang="en-US" smtClean="0"/>
              <a:pPr defTabSz="855663" fontAlgn="base">
                <a:spcBef>
                  <a:spcPct val="0"/>
                </a:spcBef>
                <a:spcAft>
                  <a:spcPct val="0"/>
                </a:spcAft>
                <a:defRPr/>
              </a:pPr>
              <a:t>3</a:t>
            </a:fld>
            <a:endParaRPr lang="en-US" smtClean="0"/>
          </a:p>
        </p:txBody>
      </p:sp>
      <p:sp>
        <p:nvSpPr>
          <p:cNvPr id="430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TextShape 1"/>
          <p:cNvSpPr txBox="1"/>
          <p:nvPr/>
        </p:nvSpPr>
        <p:spPr>
          <a:xfrm>
            <a:off x="3884760" y="8685360"/>
            <a:ext cx="2971440" cy="456840"/>
          </a:xfrm>
          <a:prstGeom prst="rect">
            <a:avLst/>
          </a:prstGeom>
          <a:noFill/>
          <a:ln>
            <a:noFill/>
          </a:ln>
        </p:spPr>
        <p:txBody>
          <a:bodyPr anchor="b"/>
          <a:lstStyle/>
          <a:p>
            <a:pPr algn="r">
              <a:lnSpc>
                <a:spcPct val="100000"/>
              </a:lnSpc>
            </a:pPr>
            <a:fld id="{0A7428C9-C71E-4EA8-AFAE-44607C621E95}" type="slidenum">
              <a:rPr lang="en-US" sz="1200" b="0" strike="noStrike" spc="-1">
                <a:solidFill>
                  <a:srgbClr val="000000"/>
                </a:solidFill>
                <a:uFill>
                  <a:solidFill>
                    <a:srgbClr val="FFFFFF"/>
                  </a:solidFill>
                </a:uFill>
                <a:latin typeface="+mn-lt"/>
                <a:ea typeface="+mn-ea"/>
              </a:rPr>
              <a:pPr algn="r">
                <a:lnSpc>
                  <a:spcPct val="100000"/>
                </a:lnSpc>
              </a:pPr>
              <a:t>11</a:t>
            </a:fld>
            <a:endParaRPr lang="en-US" sz="1200" b="0" strike="noStrike" spc="-1">
              <a:solidFill>
                <a:srgbClr val="000000"/>
              </a:solidFill>
              <a:uFill>
                <a:solidFill>
                  <a:srgbClr val="FFFFFF"/>
                </a:solidFill>
              </a:uFill>
              <a:latin typeface="Times New Roman"/>
            </a:endParaRPr>
          </a:p>
        </p:txBody>
      </p:sp>
      <p:sp>
        <p:nvSpPr>
          <p:cNvPr id="478" name="PlaceHolder 2"/>
          <p:cNvSpPr>
            <a:spLocks noGrp="1"/>
          </p:cNvSpPr>
          <p:nvPr>
            <p:ph type="body"/>
          </p:nvPr>
        </p:nvSpPr>
        <p:spPr>
          <a:xfrm>
            <a:off x="686520" y="4342680"/>
            <a:ext cx="5486400" cy="4114080"/>
          </a:xfrm>
          <a:prstGeom prst="rect">
            <a:avLst/>
          </a:prstGeom>
        </p:spPr>
        <p:txBody>
          <a:bodyPr anchor="ctr"/>
          <a:lstStyle/>
          <a:p>
            <a:endParaRPr lang="en-US" sz="2000" b="0" strike="noStrike" spc="-1">
              <a:solidFill>
                <a:srgbClr val="000000"/>
              </a:solidFill>
              <a:uFill>
                <a:solidFill>
                  <a:srgbClr val="FFFFFF"/>
                </a:solidFill>
              </a:u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TextShape 1"/>
          <p:cNvSpPr txBox="1"/>
          <p:nvPr/>
        </p:nvSpPr>
        <p:spPr>
          <a:xfrm>
            <a:off x="3884760" y="8685360"/>
            <a:ext cx="2971440" cy="456840"/>
          </a:xfrm>
          <a:prstGeom prst="rect">
            <a:avLst/>
          </a:prstGeom>
          <a:noFill/>
          <a:ln>
            <a:noFill/>
          </a:ln>
        </p:spPr>
        <p:txBody>
          <a:bodyPr anchor="b"/>
          <a:lstStyle/>
          <a:p>
            <a:pPr algn="r">
              <a:lnSpc>
                <a:spcPct val="100000"/>
              </a:lnSpc>
            </a:pPr>
            <a:fld id="{0A7428C9-C71E-4EA8-AFAE-44607C621E95}" type="slidenum">
              <a:rPr lang="en-US" sz="1200" b="0" strike="noStrike" spc="-1">
                <a:solidFill>
                  <a:srgbClr val="000000"/>
                </a:solidFill>
                <a:uFill>
                  <a:solidFill>
                    <a:srgbClr val="FFFFFF"/>
                  </a:solidFill>
                </a:uFill>
                <a:latin typeface="+mn-lt"/>
                <a:ea typeface="+mn-ea"/>
              </a:rPr>
              <a:pPr algn="r">
                <a:lnSpc>
                  <a:spcPct val="100000"/>
                </a:lnSpc>
              </a:pPr>
              <a:t>12</a:t>
            </a:fld>
            <a:endParaRPr lang="en-US" sz="1200" b="0" strike="noStrike" spc="-1">
              <a:solidFill>
                <a:srgbClr val="000000"/>
              </a:solidFill>
              <a:uFill>
                <a:solidFill>
                  <a:srgbClr val="FFFFFF"/>
                </a:solidFill>
              </a:uFill>
              <a:latin typeface="Times New Roman"/>
            </a:endParaRPr>
          </a:p>
        </p:txBody>
      </p:sp>
      <p:sp>
        <p:nvSpPr>
          <p:cNvPr id="478" name="PlaceHolder 2"/>
          <p:cNvSpPr>
            <a:spLocks noGrp="1"/>
          </p:cNvSpPr>
          <p:nvPr>
            <p:ph type="body"/>
          </p:nvPr>
        </p:nvSpPr>
        <p:spPr>
          <a:xfrm>
            <a:off x="686520" y="4342680"/>
            <a:ext cx="5486400" cy="4114080"/>
          </a:xfrm>
          <a:prstGeom prst="rect">
            <a:avLst/>
          </a:prstGeom>
        </p:spPr>
        <p:txBody>
          <a:bodyPr anchor="ctr"/>
          <a:lstStyle/>
          <a:p>
            <a:endParaRPr lang="en-US" sz="2000" b="0" strike="noStrike" spc="-1">
              <a:solidFill>
                <a:srgbClr val="000000"/>
              </a:solidFill>
              <a:uFill>
                <a:solidFill>
                  <a:srgbClr val="FFFFFF"/>
                </a:solidFill>
              </a:uFill>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6"/>
          <p:cNvSpPr>
            <a:spLocks noGrp="1" noChangeArrowheads="1"/>
          </p:cNvSpPr>
          <p:nvPr>
            <p:ph type="sldNum" sz="quarter"/>
          </p:nvPr>
        </p:nvSpPr>
        <p:spPr>
          <a:noFill/>
          <a:ln/>
        </p:spPr>
        <p:txBody>
          <a:bodyPr/>
          <a:lstStyle/>
          <a:p>
            <a:pPr>
              <a:buFont typeface="Times New Roman" pitchFamily="18" charset="0"/>
              <a:buNone/>
            </a:pPr>
            <a:fld id="{50AD686C-EC45-4DB4-9046-68930FAEA35E}" type="slidenum">
              <a:rPr lang="en-US" smtClean="0">
                <a:latin typeface="Times New Roman" pitchFamily="18" charset="0"/>
              </a:rPr>
              <a:pPr>
                <a:buFont typeface="Times New Roman" pitchFamily="18" charset="0"/>
                <a:buNone/>
              </a:pPr>
              <a:t>18</a:t>
            </a:fld>
            <a:endParaRPr lang="en-US" smtClean="0">
              <a:latin typeface="Times New Roman" pitchFamily="18" charset="0"/>
            </a:endParaRPr>
          </a:p>
        </p:txBody>
      </p:sp>
      <p:sp>
        <p:nvSpPr>
          <p:cNvPr id="56323" name="Rectangle 1"/>
          <p:cNvSpPr>
            <a:spLocks noGrp="1" noRot="1" noChangeAspect="1" noChangeArrowheads="1" noTextEdit="1"/>
          </p:cNvSpPr>
          <p:nvPr>
            <p:ph type="sldImg"/>
          </p:nvPr>
        </p:nvSpPr>
        <p:spPr>
          <a:xfrm>
            <a:off x="1143000" y="693738"/>
            <a:ext cx="4572000" cy="3429000"/>
          </a:xfrm>
          <a:prstGeom prst="rect">
            <a:avLst/>
          </a:prstGeom>
          <a:solidFill>
            <a:srgbClr val="FFFFFF"/>
          </a:solidFill>
          <a:ln>
            <a:solidFill>
              <a:srgbClr val="000000"/>
            </a:solidFill>
            <a:miter lim="800000"/>
          </a:ln>
        </p:spPr>
      </p:sp>
      <p:sp>
        <p:nvSpPr>
          <p:cNvPr id="56324" name="Rectangle 2"/>
          <p:cNvSpPr>
            <a:spLocks noGrp="1" noChangeArrowheads="1"/>
          </p:cNvSpPr>
          <p:nvPr>
            <p:ph type="body" idx="1"/>
          </p:nvPr>
        </p:nvSpPr>
        <p:spPr>
          <a:xfrm>
            <a:off x="686360" y="4342535"/>
            <a:ext cx="5486681" cy="4114511"/>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168B2B-7539-4C6C-9D76-5E443DFCFA7D}"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141401-ACA2-4247-845D-EAD59CF1BED4}" type="slidenum">
              <a:rPr lang="en-US" smtClean="0">
                <a:latin typeface="Arial" pitchFamily="34" charset="0"/>
              </a:rPr>
              <a:pPr fontAlgn="base">
                <a:spcBef>
                  <a:spcPct val="0"/>
                </a:spcBef>
                <a:spcAft>
                  <a:spcPct val="0"/>
                </a:spcAft>
                <a:defRPr/>
              </a:pPr>
              <a:t>21</a:t>
            </a:fld>
            <a:endParaRPr lang="en-US" smtClean="0">
              <a:latin typeface="Arial" pitchFamily="34" charset="0"/>
            </a:endParaRPr>
          </a:p>
        </p:txBody>
      </p:sp>
      <p:sp>
        <p:nvSpPr>
          <p:cNvPr id="44035" name="Rectangle 2"/>
          <p:cNvSpPr>
            <a:spLocks noGrp="1" noRot="1" noChangeAspect="1" noChangeArrowheads="1" noTextEdit="1"/>
          </p:cNvSpPr>
          <p:nvPr>
            <p:ph type="sldImg"/>
          </p:nvPr>
        </p:nvSpPr>
        <p:spPr bwMode="auto">
          <a:xfrm>
            <a:off x="1144588" y="685800"/>
            <a:ext cx="4570412" cy="3427413"/>
          </a:xfrm>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p:nvPr>
        </p:nvSpPr>
        <p:spPr>
          <a:noFill/>
          <a:ln/>
        </p:spPr>
        <p:txBody>
          <a:bodyPr/>
          <a:lstStyle/>
          <a:p>
            <a:pPr>
              <a:buFont typeface="Times New Roman" pitchFamily="18" charset="0"/>
              <a:buNone/>
            </a:pPr>
            <a:fld id="{1F873442-CF47-4895-938E-9D2C8844950D}" type="slidenum">
              <a:rPr lang="en-US" smtClean="0">
                <a:latin typeface="Times New Roman" pitchFamily="18" charset="0"/>
              </a:rPr>
              <a:pPr>
                <a:buFont typeface="Times New Roman" pitchFamily="18" charset="0"/>
                <a:buNone/>
              </a:pPr>
              <a:t>22</a:t>
            </a:fld>
            <a:endParaRPr lang="en-US" smtClean="0">
              <a:latin typeface="Times New Roman" pitchFamily="18" charset="0"/>
            </a:endParaRPr>
          </a:p>
        </p:txBody>
      </p:sp>
      <p:sp>
        <p:nvSpPr>
          <p:cNvPr id="38915"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38916" name="Rectangle 2"/>
          <p:cNvSpPr>
            <a:spLocks noGrp="1" noChangeArrowheads="1"/>
          </p:cNvSpPr>
          <p:nvPr>
            <p:ph type="body" idx="1"/>
          </p:nvPr>
        </p:nvSpPr>
        <p:spPr>
          <a:xfrm>
            <a:off x="686360" y="4342535"/>
            <a:ext cx="5486681" cy="4114511"/>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1F39A49-36CC-4BE8-BA3E-A091F4E106C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E7AD16F-517B-4403-99F1-392119C6D9F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3B162F-376A-42E6-993D-F85626A67C3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39AC0A-40A8-4CBC-BA6F-5684478B7F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81C074-369B-4666-B2C3-BF2FB73B28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478B5F-37F0-49C6-8790-2C7BDF394EE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EBD4A22-3619-4F64-B8F6-DB5FB037C9C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52573CE-475A-4582-A742-7EC9289433B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2DD3F49-C956-4E88-B811-C85C89B4419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4FFD4E-7F1C-41C0-A695-F34ED75AE59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0FD5BC9-6FDD-453F-A382-84DDAA607C9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C759B5D-0007-4B07-AD6A-A92EABBDDD8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8.png"/><Relationship Id="rId7"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40.jpeg"/><Relationship Id="rId5" Type="http://schemas.openxmlformats.org/officeDocument/2006/relationships/image" Target="../media/image2.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2.png"/><Relationship Id="rId7" Type="http://schemas.openxmlformats.org/officeDocument/2006/relationships/image" Target="../media/image46.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2.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2.png"/><Relationship Id="rId7"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jpeg"/><Relationship Id="rId10" Type="http://schemas.openxmlformats.org/officeDocument/2006/relationships/image" Target="../media/image53.png"/><Relationship Id="rId4" Type="http://schemas.openxmlformats.org/officeDocument/2006/relationships/image" Target="../media/image43.jpeg"/><Relationship Id="rId9" Type="http://schemas.openxmlformats.org/officeDocument/2006/relationships/image" Target="../media/image52.png"/></Relationships>
</file>

<file path=ppt/slides/_rels/slide13.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hyperlink" Target="https://indico.desy.de/indico/event/16161/session/8/contribution/16" TargetMode="External"/><Relationship Id="rId7" Type="http://schemas.openxmlformats.org/officeDocument/2006/relationships/image" Target="../media/image2.png"/><Relationship Id="rId2" Type="http://schemas.openxmlformats.org/officeDocument/2006/relationships/image" Target="../media/image54.jpeg"/><Relationship Id="rId1" Type="http://schemas.openxmlformats.org/officeDocument/2006/relationships/slideLayout" Target="../slideLayouts/slideLayout7.xml"/><Relationship Id="rId6" Type="http://schemas.openxmlformats.org/officeDocument/2006/relationships/hyperlink" Target="https://indico.desy.de/indico/event/18050/session/8/contribution/34" TargetMode="External"/><Relationship Id="rId5" Type="http://schemas.openxmlformats.org/officeDocument/2006/relationships/hyperlink" Target="https://indico.desy.de/indico/event/16161/contributions" TargetMode="External"/><Relationship Id="rId10" Type="http://schemas.openxmlformats.org/officeDocument/2006/relationships/image" Target="../media/image57.png"/><Relationship Id="rId4" Type="http://schemas.openxmlformats.org/officeDocument/2006/relationships/hyperlink" Target="https://indico.desy.de/indico/event/16161/session/8/" TargetMode="External"/><Relationship Id="rId9" Type="http://schemas.openxmlformats.org/officeDocument/2006/relationships/image" Target="../media/image56.png"/></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0.gif"/><Relationship Id="rId7" Type="http://schemas.openxmlformats.org/officeDocument/2006/relationships/image" Target="../media/image61.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jpe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6.png"/><Relationship Id="rId2" Type="http://schemas.openxmlformats.org/officeDocument/2006/relationships/image" Target="../media/image40.jpeg"/><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7.xml.rels><?xml version="1.0" encoding="UTF-8" standalone="yes"?>
<Relationships xmlns="http://schemas.openxmlformats.org/package/2006/relationships"><Relationship Id="rId3" Type="http://schemas.openxmlformats.org/officeDocument/2006/relationships/hyperlink" Target="http://top2017.lip.pt/" TargetMode="External"/><Relationship Id="rId7" Type="http://schemas.openxmlformats.org/officeDocument/2006/relationships/image" Target="../media/image68.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2.png"/><Relationship Id="rId4" Type="http://schemas.openxmlformats.org/officeDocument/2006/relationships/hyperlink" Target="https://indico.cern.ch/event/659310/"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19.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74.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2.png"/><Relationship Id="rId7" Type="http://schemas.openxmlformats.org/officeDocument/2006/relationships/image" Target="../media/image15.jpeg"/><Relationship Id="rId12" Type="http://schemas.openxmlformats.org/officeDocument/2006/relationships/image" Target="../media/image20.jpeg"/><Relationship Id="rId2" Type="http://schemas.openxmlformats.org/officeDocument/2006/relationships/image" Target="../media/image11.jpeg"/><Relationship Id="rId29"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png"/><Relationship Id="rId28" Type="http://schemas.microsoft.com/office/2007/relationships/hdphoto" Target="../media/hdphoto2.wdp"/><Relationship Id="rId10" Type="http://schemas.openxmlformats.org/officeDocument/2006/relationships/image" Target="../media/image18.jpeg"/><Relationship Id="rId31" Type="http://schemas.openxmlformats.org/officeDocument/2006/relationships/image" Target="../media/image23.jpeg"/><Relationship Id="rId4" Type="http://schemas.openxmlformats.org/officeDocument/2006/relationships/image" Target="../media/image12.jpeg"/><Relationship Id="rId9" Type="http://schemas.openxmlformats.org/officeDocument/2006/relationships/image" Target="../media/image17.jpeg"/><Relationship Id="rId30"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2.png"/><Relationship Id="rId7" Type="http://schemas.openxmlformats.org/officeDocument/2006/relationships/image" Target="../media/image34.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33.jpeg"/><Relationship Id="rId4" Type="http://schemas.openxmlformats.org/officeDocument/2006/relationships/image" Target="../media/image32.png"/><Relationship Id="rId9"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4267200"/>
            <a:ext cx="6705600" cy="1904999"/>
          </a:xfrm>
          <a:gradFill flip="none" rotWithShape="1">
            <a:gsLst>
              <a:gs pos="0">
                <a:srgbClr val="8488C4"/>
              </a:gs>
              <a:gs pos="53000">
                <a:srgbClr val="D4DEFF"/>
              </a:gs>
              <a:gs pos="83000">
                <a:srgbClr val="D4DEFF"/>
              </a:gs>
              <a:gs pos="100000">
                <a:srgbClr val="96AB94"/>
              </a:gs>
            </a:gsLst>
            <a:path path="circle">
              <a:fillToRect l="100000" t="100000"/>
            </a:path>
            <a:tileRect r="-100000" b="-100000"/>
          </a:gradFill>
        </p:spPr>
        <p:txBody>
          <a:bodyPr rtlCol="0">
            <a:normAutofit/>
          </a:bodyPr>
          <a:lstStyle/>
          <a:p>
            <a:pPr eaLnBrk="1" fontAlgn="auto" hangingPunct="1">
              <a:spcAft>
                <a:spcPts val="0"/>
              </a:spcAft>
              <a:defRPr/>
            </a:pPr>
            <a:r>
              <a:rPr lang="en-US" sz="3600" b="1" dirty="0" smtClean="0">
                <a:latin typeface="Arial" pitchFamily="34" charset="0"/>
                <a:cs typeface="Arial" pitchFamily="34" charset="0"/>
              </a:rPr>
              <a:t>HEPI TSU Activities at ATLAS Experiment</a:t>
            </a:r>
            <a:endParaRPr lang="en-US" sz="3600" b="1" dirty="0">
              <a:solidFill>
                <a:srgbClr val="C00000"/>
              </a:solidFill>
              <a:latin typeface="Arial" pitchFamily="34" charset="0"/>
              <a:cs typeface="Arial" pitchFamily="34" charset="0"/>
            </a:endParaRPr>
          </a:p>
        </p:txBody>
      </p:sp>
      <p:sp>
        <p:nvSpPr>
          <p:cNvPr id="3" name="Subtitle 2"/>
          <p:cNvSpPr>
            <a:spLocks noGrp="1"/>
          </p:cNvSpPr>
          <p:nvPr>
            <p:ph type="subTitle" idx="1"/>
          </p:nvPr>
        </p:nvSpPr>
        <p:spPr>
          <a:xfrm>
            <a:off x="0" y="0"/>
            <a:ext cx="9144000" cy="6858000"/>
          </a:xfrm>
          <a:gradFill flip="none" rotWithShape="1">
            <a:gsLst>
              <a:gs pos="0">
                <a:srgbClr val="8488C4"/>
              </a:gs>
              <a:gs pos="53000">
                <a:srgbClr val="D4DEFF"/>
              </a:gs>
              <a:gs pos="83000">
                <a:srgbClr val="D4DEFF"/>
              </a:gs>
              <a:gs pos="100000">
                <a:srgbClr val="96AB94"/>
              </a:gs>
            </a:gsLst>
            <a:path path="circle">
              <a:fillToRect l="100000" t="100000"/>
            </a:path>
            <a:tileRect r="-100000" b="-100000"/>
          </a:gradFill>
        </p:spPr>
        <p:txBody>
          <a:bodyPr rtlCol="0">
            <a:normAutofit/>
          </a:bodyPr>
          <a:lstStyle/>
          <a:p>
            <a:pPr eaLnBrk="1" fontAlgn="auto" hangingPunct="1">
              <a:spcAft>
                <a:spcPts val="0"/>
              </a:spcAft>
              <a:buFont typeface="Arial" charset="0"/>
              <a:buNone/>
              <a:defRPr/>
            </a:pPr>
            <a:endParaRPr lang="en-US" sz="2000" b="1" dirty="0" smtClean="0">
              <a:solidFill>
                <a:schemeClr val="tx1"/>
              </a:solidFill>
              <a:latin typeface="Arial" pitchFamily="34" charset="0"/>
              <a:cs typeface="Arial" pitchFamily="34" charset="0"/>
            </a:endParaRPr>
          </a:p>
          <a:p>
            <a:pPr>
              <a:defRPr/>
            </a:pPr>
            <a:r>
              <a:rPr lang="en-US" sz="2400" b="1" dirty="0" smtClean="0">
                <a:solidFill>
                  <a:schemeClr val="tx1"/>
                </a:solidFill>
              </a:rPr>
              <a:t>14</a:t>
            </a:r>
            <a:r>
              <a:rPr lang="en-US" sz="2400" b="1" baseline="30000" dirty="0" smtClean="0">
                <a:solidFill>
                  <a:schemeClr val="tx1"/>
                </a:solidFill>
              </a:rPr>
              <a:t>th</a:t>
            </a:r>
            <a:r>
              <a:rPr lang="en-US" sz="2400" b="1" dirty="0" smtClean="0">
                <a:solidFill>
                  <a:schemeClr val="tx1"/>
                </a:solidFill>
              </a:rPr>
              <a:t> International </a:t>
            </a:r>
            <a:r>
              <a:rPr lang="en-US" sz="2400" b="1" dirty="0" err="1" smtClean="0">
                <a:solidFill>
                  <a:schemeClr val="tx1"/>
                </a:solidFill>
              </a:rPr>
              <a:t>Masterclasses</a:t>
            </a:r>
            <a:r>
              <a:rPr lang="en-US" sz="2400" b="1" dirty="0" smtClean="0">
                <a:solidFill>
                  <a:schemeClr val="tx1"/>
                </a:solidFill>
              </a:rPr>
              <a:t> 2018</a:t>
            </a:r>
          </a:p>
          <a:p>
            <a:pPr>
              <a:defRPr/>
            </a:pPr>
            <a:r>
              <a:rPr lang="en-US" sz="2400" b="1" dirty="0" smtClean="0">
                <a:solidFill>
                  <a:schemeClr val="tx1"/>
                </a:solidFill>
              </a:rPr>
              <a:t>Hands on particle physics</a:t>
            </a:r>
          </a:p>
          <a:p>
            <a:pPr eaLnBrk="1" fontAlgn="auto" hangingPunct="1">
              <a:spcAft>
                <a:spcPts val="0"/>
              </a:spcAft>
              <a:buFont typeface="Arial" charset="0"/>
              <a:buNone/>
              <a:defRPr/>
            </a:pPr>
            <a:endParaRPr lang="en-US" sz="2000" b="1" dirty="0" smtClean="0">
              <a:solidFill>
                <a:schemeClr val="tx1"/>
              </a:solidFill>
              <a:latin typeface="Arial" pitchFamily="34" charset="0"/>
              <a:cs typeface="Arial" pitchFamily="34" charset="0"/>
            </a:endParaRPr>
          </a:p>
          <a:p>
            <a:pPr eaLnBrk="1" fontAlgn="auto" hangingPunct="1">
              <a:spcAft>
                <a:spcPts val="0"/>
              </a:spcAft>
              <a:buFont typeface="Arial" charset="0"/>
              <a:buNone/>
              <a:defRPr/>
            </a:pPr>
            <a:endParaRPr lang="en-US" sz="2000" b="1" dirty="0" smtClean="0">
              <a:solidFill>
                <a:schemeClr val="tx1"/>
              </a:solidFill>
              <a:latin typeface="Arial" pitchFamily="34" charset="0"/>
              <a:cs typeface="Arial" pitchFamily="34" charset="0"/>
            </a:endParaRPr>
          </a:p>
          <a:p>
            <a:pPr eaLnBrk="1" fontAlgn="auto" hangingPunct="1">
              <a:spcAft>
                <a:spcPts val="0"/>
              </a:spcAft>
              <a:buFont typeface="Arial" charset="0"/>
              <a:buNone/>
              <a:defRPr/>
            </a:pPr>
            <a:endParaRPr lang="en-US" sz="2000" b="1" dirty="0" smtClean="0">
              <a:solidFill>
                <a:schemeClr val="tx1"/>
              </a:solidFill>
              <a:latin typeface="Arial" pitchFamily="34" charset="0"/>
              <a:cs typeface="Arial" pitchFamily="34" charset="0"/>
            </a:endParaRPr>
          </a:p>
          <a:p>
            <a:pPr eaLnBrk="1" fontAlgn="auto" hangingPunct="1">
              <a:spcAft>
                <a:spcPts val="0"/>
              </a:spcAft>
              <a:defRPr/>
            </a:pPr>
            <a:r>
              <a:rPr lang="en-US" b="1" dirty="0" smtClean="0">
                <a:solidFill>
                  <a:schemeClr val="tx1"/>
                </a:solidFill>
              </a:rPr>
              <a:t>Georgians (HEPI TSU) in the ATLAS experiment</a:t>
            </a:r>
            <a:endParaRPr lang="en-US" sz="2000" b="1" u="sng" dirty="0" smtClean="0">
              <a:solidFill>
                <a:schemeClr val="tx1"/>
              </a:solidFill>
              <a:latin typeface="Arial" pitchFamily="34" charset="0"/>
              <a:cs typeface="Arial" pitchFamily="34" charset="0"/>
            </a:endParaRPr>
          </a:p>
          <a:p>
            <a:pPr eaLnBrk="1" fontAlgn="auto" hangingPunct="1">
              <a:spcAft>
                <a:spcPts val="0"/>
              </a:spcAft>
              <a:buFont typeface="Arial" charset="0"/>
              <a:buNone/>
              <a:defRPr/>
            </a:pPr>
            <a:endParaRPr lang="en-US" sz="2000" b="1" u="sng" dirty="0" smtClean="0">
              <a:solidFill>
                <a:schemeClr val="tx1"/>
              </a:solidFill>
              <a:latin typeface="Lucida Sans" pitchFamily="34" charset="0"/>
            </a:endParaRPr>
          </a:p>
          <a:p>
            <a:pPr eaLnBrk="1" fontAlgn="auto" hangingPunct="1">
              <a:spcAft>
                <a:spcPts val="0"/>
              </a:spcAft>
              <a:defRPr/>
            </a:pPr>
            <a:r>
              <a:rPr lang="en-US" sz="2000" b="1" dirty="0" smtClean="0">
                <a:solidFill>
                  <a:srgbClr val="0000CC"/>
                </a:solidFill>
                <a:latin typeface="Arial" pitchFamily="34" charset="0"/>
                <a:cs typeface="Arial" pitchFamily="34" charset="0"/>
              </a:rPr>
              <a:t>Tamar </a:t>
            </a:r>
            <a:r>
              <a:rPr lang="en-US" sz="2000" b="1" dirty="0" err="1" smtClean="0">
                <a:solidFill>
                  <a:srgbClr val="0000CC"/>
                </a:solidFill>
                <a:latin typeface="Arial" pitchFamily="34" charset="0"/>
                <a:cs typeface="Arial" pitchFamily="34" charset="0"/>
              </a:rPr>
              <a:t>Djobava</a:t>
            </a:r>
            <a:endParaRPr lang="en-US" sz="2000" b="1" dirty="0" smtClean="0">
              <a:solidFill>
                <a:srgbClr val="0000CC"/>
              </a:solidFill>
              <a:latin typeface="Arial" pitchFamily="34" charset="0"/>
              <a:cs typeface="Arial" pitchFamily="34" charset="0"/>
            </a:endParaRPr>
          </a:p>
          <a:p>
            <a:pPr eaLnBrk="1" fontAlgn="auto" hangingPunct="1">
              <a:spcAft>
                <a:spcPts val="0"/>
              </a:spcAft>
              <a:defRPr/>
            </a:pPr>
            <a:endParaRPr lang="en-US" sz="2000" b="1" dirty="0" smtClean="0">
              <a:solidFill>
                <a:srgbClr val="0000CC"/>
              </a:solidFill>
              <a:latin typeface="Arial" pitchFamily="34" charset="0"/>
              <a:cs typeface="Arial" pitchFamily="34" charset="0"/>
            </a:endParaRPr>
          </a:p>
          <a:p>
            <a:pPr eaLnBrk="1" fontAlgn="auto" hangingPunct="1">
              <a:spcAft>
                <a:spcPts val="0"/>
              </a:spcAft>
              <a:defRPr/>
            </a:pPr>
            <a:r>
              <a:rPr lang="en-US" sz="1400" b="1" dirty="0" smtClean="0">
                <a:solidFill>
                  <a:srgbClr val="0000CC"/>
                </a:solidFill>
                <a:latin typeface="Lucida Sans" pitchFamily="34" charset="0"/>
              </a:rPr>
              <a:t>On behalf of  the High Energy Physics Institute of Iv. </a:t>
            </a:r>
            <a:r>
              <a:rPr lang="en-US" sz="1400" b="1" dirty="0" err="1" smtClean="0">
                <a:solidFill>
                  <a:srgbClr val="0000CC"/>
                </a:solidFill>
                <a:latin typeface="Lucida Sans" pitchFamily="34" charset="0"/>
              </a:rPr>
              <a:t>Javakhishvili</a:t>
            </a:r>
            <a:r>
              <a:rPr lang="en-US" sz="1400" b="1" dirty="0" smtClean="0">
                <a:solidFill>
                  <a:srgbClr val="0000CC"/>
                </a:solidFill>
                <a:latin typeface="Lucida Sans" pitchFamily="34" charset="0"/>
              </a:rPr>
              <a:t> Tbilisi State University</a:t>
            </a:r>
          </a:p>
          <a:p>
            <a:pPr eaLnBrk="1" fontAlgn="auto" hangingPunct="1">
              <a:spcAft>
                <a:spcPts val="0"/>
              </a:spcAft>
              <a:defRPr/>
            </a:pPr>
            <a:r>
              <a:rPr lang="en-US" sz="1400" b="1" dirty="0" smtClean="0">
                <a:solidFill>
                  <a:srgbClr val="0000CC"/>
                </a:solidFill>
                <a:latin typeface="Lucida Sans" pitchFamily="34" charset="0"/>
              </a:rPr>
              <a:t> (HEPI TSU)</a:t>
            </a:r>
          </a:p>
          <a:p>
            <a:pPr eaLnBrk="1" fontAlgn="auto" hangingPunct="1">
              <a:spcAft>
                <a:spcPts val="0"/>
              </a:spcAft>
              <a:defRPr/>
            </a:pPr>
            <a:r>
              <a:rPr lang="en-US" sz="1400" b="1" dirty="0" smtClean="0">
                <a:solidFill>
                  <a:srgbClr val="0000CC"/>
                </a:solidFill>
                <a:latin typeface="Lucida Sans" pitchFamily="34" charset="0"/>
              </a:rPr>
              <a:t>Tamar.Djobava@cern.ch</a:t>
            </a:r>
          </a:p>
          <a:p>
            <a:pPr eaLnBrk="1" fontAlgn="auto" hangingPunct="1">
              <a:spcAft>
                <a:spcPts val="0"/>
              </a:spcAft>
              <a:defRPr/>
            </a:pPr>
            <a:endParaRPr lang="en-US" sz="2000" b="1" dirty="0" smtClean="0">
              <a:solidFill>
                <a:srgbClr val="0000CC"/>
              </a:solidFill>
              <a:latin typeface="Lucida Sans" pitchFamily="34" charset="0"/>
            </a:endParaRPr>
          </a:p>
          <a:p>
            <a:pPr>
              <a:buFont typeface="Arial" charset="0"/>
              <a:buNone/>
              <a:defRPr/>
            </a:pPr>
            <a:r>
              <a:rPr lang="en-US" sz="1800" b="1" dirty="0" smtClean="0">
                <a:solidFill>
                  <a:schemeClr val="tx1"/>
                </a:solidFill>
              </a:rPr>
              <a:t>6 March, 2018, Tbilisi, Georgia</a:t>
            </a:r>
          </a:p>
          <a:p>
            <a:pPr eaLnBrk="1" fontAlgn="auto" hangingPunct="1">
              <a:spcAft>
                <a:spcPts val="0"/>
              </a:spcAft>
              <a:defRPr/>
            </a:pPr>
            <a:endParaRPr lang="en-US" sz="1800" dirty="0"/>
          </a:p>
        </p:txBody>
      </p:sp>
      <p:pic>
        <p:nvPicPr>
          <p:cNvPr id="5128" name="Picture 6" descr="ATLAS_White_480x720_02"/>
          <p:cNvPicPr>
            <a:picLocks noChangeAspect="1" noChangeArrowheads="1"/>
          </p:cNvPicPr>
          <p:nvPr/>
        </p:nvPicPr>
        <p:blipFill>
          <a:blip r:embed="rId2" cstate="print"/>
          <a:srcRect/>
          <a:stretch>
            <a:fillRect/>
          </a:stretch>
        </p:blipFill>
        <p:spPr bwMode="auto">
          <a:xfrm>
            <a:off x="1295400" y="5638800"/>
            <a:ext cx="1053496" cy="1219200"/>
          </a:xfrm>
          <a:prstGeom prst="rect">
            <a:avLst/>
          </a:prstGeom>
          <a:noFill/>
          <a:ln w="9525">
            <a:noFill/>
            <a:miter lim="800000"/>
            <a:headEnd/>
            <a:tailEnd/>
          </a:ln>
        </p:spPr>
      </p:pic>
      <p:pic>
        <p:nvPicPr>
          <p:cNvPr id="5129" name="Picture 3"/>
          <p:cNvPicPr>
            <a:picLocks noChangeAspect="1" noChangeArrowheads="1"/>
          </p:cNvPicPr>
          <p:nvPr/>
        </p:nvPicPr>
        <p:blipFill>
          <a:blip r:embed="rId3"/>
          <a:srcRect/>
          <a:stretch>
            <a:fillRect/>
          </a:stretch>
        </p:blipFill>
        <p:spPr bwMode="auto">
          <a:xfrm>
            <a:off x="8229599" y="5715000"/>
            <a:ext cx="914401" cy="1143000"/>
          </a:xfrm>
          <a:prstGeom prst="rect">
            <a:avLst/>
          </a:prstGeom>
          <a:noFill/>
          <a:ln w="9525">
            <a:noFill/>
            <a:miter lim="800000"/>
            <a:headEnd/>
            <a:tailEnd/>
          </a:ln>
        </p:spPr>
      </p:pic>
      <p:pic>
        <p:nvPicPr>
          <p:cNvPr id="6" name="Picture 5" descr="index.jpg"/>
          <p:cNvPicPr>
            <a:picLocks noChangeAspect="1"/>
          </p:cNvPicPr>
          <p:nvPr/>
        </p:nvPicPr>
        <p:blipFill>
          <a:blip r:embed="rId4"/>
          <a:stretch>
            <a:fillRect/>
          </a:stretch>
        </p:blipFill>
        <p:spPr>
          <a:xfrm>
            <a:off x="0" y="5637445"/>
            <a:ext cx="1226004" cy="1220555"/>
          </a:xfrm>
          <a:prstGeom prst="rect">
            <a:avLst/>
          </a:prstGeom>
        </p:spPr>
      </p:pic>
      <p:pic>
        <p:nvPicPr>
          <p:cNvPr id="7" name="Picture 6" descr="index.png"/>
          <p:cNvPicPr>
            <a:picLocks noChangeAspect="1"/>
          </p:cNvPicPr>
          <p:nvPr/>
        </p:nvPicPr>
        <p:blipFill>
          <a:blip r:embed="rId5"/>
          <a:stretch>
            <a:fillRect/>
          </a:stretch>
        </p:blipFill>
        <p:spPr>
          <a:xfrm>
            <a:off x="7010400" y="5753100"/>
            <a:ext cx="1104900" cy="1104900"/>
          </a:xfrm>
          <a:prstGeom prst="rect">
            <a:avLst/>
          </a:prstGeom>
        </p:spPr>
      </p:pic>
      <p:pic>
        <p:nvPicPr>
          <p:cNvPr id="8" name="Picture 7" descr="ippog.png"/>
          <p:cNvPicPr>
            <a:picLocks noChangeAspect="1"/>
          </p:cNvPicPr>
          <p:nvPr/>
        </p:nvPicPr>
        <p:blipFill>
          <a:blip r:embed="rId6"/>
          <a:stretch>
            <a:fillRect/>
          </a:stretch>
        </p:blipFill>
        <p:spPr>
          <a:xfrm>
            <a:off x="0" y="0"/>
            <a:ext cx="1557195" cy="1295400"/>
          </a:xfrm>
          <a:prstGeom prst="rect">
            <a:avLst/>
          </a:prstGeom>
        </p:spPr>
      </p:pic>
      <p:pic>
        <p:nvPicPr>
          <p:cNvPr id="38913" name="Picture 1"/>
          <p:cNvPicPr>
            <a:picLocks noChangeAspect="1" noChangeArrowheads="1"/>
          </p:cNvPicPr>
          <p:nvPr/>
        </p:nvPicPr>
        <p:blipFill>
          <a:blip r:embed="rId7"/>
          <a:srcRect/>
          <a:stretch>
            <a:fillRect/>
          </a:stretch>
        </p:blipFill>
        <p:spPr bwMode="auto">
          <a:xfrm>
            <a:off x="3962400" y="5562600"/>
            <a:ext cx="923260" cy="6301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CustomShape 1"/>
          <p:cNvSpPr/>
          <p:nvPr/>
        </p:nvSpPr>
        <p:spPr>
          <a:xfrm>
            <a:off x="838200" y="69120"/>
            <a:ext cx="7543800" cy="646920"/>
          </a:xfrm>
          <a:prstGeom prst="rect">
            <a:avLst/>
          </a:prstGeom>
          <a:solidFill>
            <a:srgbClr val="FF6600"/>
          </a:solidFill>
          <a:ln>
            <a:noFill/>
          </a:ln>
          <a:effectLst/>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000" b="0" strike="noStrike" spc="-1" dirty="0">
                <a:solidFill>
                  <a:srgbClr val="000000"/>
                </a:solidFill>
                <a:uFill>
                  <a:solidFill>
                    <a:srgbClr val="FFFFFF"/>
                  </a:solidFill>
                </a:uFill>
                <a:latin typeface="Times New Roman"/>
              </a:rPr>
              <a:t>High Granularity </a:t>
            </a:r>
            <a:r>
              <a:rPr lang="en-US" sz="4000" b="0" strike="noStrike" spc="-1" dirty="0" err="1">
                <a:solidFill>
                  <a:srgbClr val="000000"/>
                </a:solidFill>
                <a:uFill>
                  <a:solidFill>
                    <a:srgbClr val="FFFFFF"/>
                  </a:solidFill>
                </a:uFill>
                <a:latin typeface="Times New Roman"/>
              </a:rPr>
              <a:t>TileCal</a:t>
            </a:r>
            <a:r>
              <a:rPr lang="en-US" sz="4000" b="0" strike="noStrike" spc="-1" dirty="0">
                <a:solidFill>
                  <a:srgbClr val="000000"/>
                </a:solidFill>
                <a:uFill>
                  <a:solidFill>
                    <a:srgbClr val="FFFFFF"/>
                  </a:solidFill>
                </a:uFill>
                <a:latin typeface="Times New Roman"/>
              </a:rPr>
              <a:t> study</a:t>
            </a:r>
            <a:endParaRPr lang="en-US" sz="4000" b="0" strike="noStrike" spc="-1" dirty="0">
              <a:solidFill>
                <a:srgbClr val="000000"/>
              </a:solidFill>
              <a:uFill>
                <a:solidFill>
                  <a:srgbClr val="FFFFFF"/>
                </a:solidFill>
              </a:uFill>
              <a:latin typeface="Arial"/>
            </a:endParaRPr>
          </a:p>
        </p:txBody>
      </p:sp>
      <p:sp>
        <p:nvSpPr>
          <p:cNvPr id="301" name="CustomShape 2"/>
          <p:cNvSpPr/>
          <p:nvPr/>
        </p:nvSpPr>
        <p:spPr>
          <a:xfrm>
            <a:off x="331920" y="1188000"/>
            <a:ext cx="4745160" cy="2536920"/>
          </a:xfrm>
          <a:prstGeom prst="rect">
            <a:avLst/>
          </a:prstGeom>
          <a:solidFill>
            <a:srgbClr val="B2B2B2"/>
          </a:solidFill>
          <a:ln w="29160">
            <a:solidFill>
              <a:srgbClr val="000000"/>
            </a:solidFill>
            <a:round/>
          </a:ln>
        </p:spPr>
        <p:style>
          <a:lnRef idx="0">
            <a:scrgbClr r="0" g="0" b="0"/>
          </a:lnRef>
          <a:fillRef idx="0">
            <a:scrgbClr r="0" g="0" b="0"/>
          </a:fillRef>
          <a:effectRef idx="0">
            <a:scrgbClr r="0" g="0" b="0"/>
          </a:effectRef>
          <a:fontRef idx="minor"/>
        </p:style>
        <p:txBody>
          <a:bodyPr lIns="94680" tIns="54000" rIns="94680" bIns="54000"/>
          <a:lstStyle/>
          <a:p>
            <a:pPr marL="392040" indent="-293400">
              <a:lnSpc>
                <a:spcPct val="100000"/>
              </a:lnSpc>
              <a:buClr>
                <a:srgbClr val="000000"/>
              </a:buClr>
              <a:buSzPct val="45000"/>
              <a:buFont typeface="Wingdings" charset="2"/>
              <a:buChar char=""/>
            </a:pPr>
            <a:r>
              <a:rPr lang="en-US" sz="1600" b="0" strike="noStrike" spc="-1">
                <a:solidFill>
                  <a:srgbClr val="000000"/>
                </a:solidFill>
                <a:uFill>
                  <a:solidFill>
                    <a:srgbClr val="FFFFFF"/>
                  </a:solidFill>
                </a:uFill>
                <a:latin typeface="Times New Roman"/>
              </a:rPr>
              <a:t>Improve granularity using multianode PMTs (8x8 channel matrix) </a:t>
            </a:r>
            <a:endParaRPr lang="en-US" sz="1600" b="0" strike="noStrike" spc="-1">
              <a:solidFill>
                <a:srgbClr val="000000"/>
              </a:solidFill>
              <a:uFill>
                <a:solidFill>
                  <a:srgbClr val="FFFFFF"/>
                </a:solidFill>
              </a:uFill>
              <a:latin typeface="Arial"/>
            </a:endParaRPr>
          </a:p>
          <a:p>
            <a:pPr marL="783720" lvl="1" indent="-293400">
              <a:lnSpc>
                <a:spcPct val="100000"/>
              </a:lnSpc>
              <a:buClr>
                <a:srgbClr val="000000"/>
              </a:buClr>
              <a:buSzPct val="75000"/>
              <a:buFont typeface="Symbol"/>
              <a:buChar char=""/>
            </a:pPr>
            <a:r>
              <a:rPr lang="en-US" sz="1500" b="1" strike="noStrike" spc="-1">
                <a:solidFill>
                  <a:srgbClr val="000000"/>
                </a:solidFill>
                <a:uFill>
                  <a:solidFill>
                    <a:srgbClr val="FFFFFF"/>
                  </a:solidFill>
                </a:uFill>
                <a:latin typeface="Times New Roman"/>
              </a:rPr>
              <a:t>Split BC cells (x2) </a:t>
            </a:r>
            <a:r>
              <a:rPr lang="en-US" sz="1500" b="1" strike="noStrike" spc="-1">
                <a:solidFill>
                  <a:srgbClr val="000000"/>
                </a:solidFill>
                <a:uFill>
                  <a:solidFill>
                    <a:srgbClr val="FFFFFF"/>
                  </a:solidFill>
                </a:uFill>
                <a:latin typeface="Times New Roman"/>
                <a:ea typeface="Cantarell"/>
              </a:rPr>
              <a:t>→ 3 → 4 longitudinal layers in LB</a:t>
            </a:r>
            <a:endParaRPr lang="en-US" sz="1500" b="0" strike="noStrike" spc="-1">
              <a:solidFill>
                <a:srgbClr val="000000"/>
              </a:solidFill>
              <a:uFill>
                <a:solidFill>
                  <a:srgbClr val="FFFFFF"/>
                </a:solidFill>
              </a:uFill>
              <a:latin typeface="Arial"/>
            </a:endParaRPr>
          </a:p>
          <a:p>
            <a:pPr marL="783720" lvl="1" indent="-293400">
              <a:lnSpc>
                <a:spcPct val="100000"/>
              </a:lnSpc>
              <a:buClr>
                <a:srgbClr val="000000"/>
              </a:buClr>
              <a:buSzPct val="75000"/>
              <a:buFont typeface="Symbol"/>
              <a:buChar char=""/>
            </a:pPr>
            <a:r>
              <a:rPr lang="en-US" sz="1500" b="1" strike="noStrike" spc="-1">
                <a:solidFill>
                  <a:srgbClr val="000000"/>
                </a:solidFill>
                <a:uFill>
                  <a:solidFill>
                    <a:srgbClr val="FFFFFF"/>
                  </a:solidFill>
                </a:uFill>
                <a:latin typeface="Times New Roman"/>
                <a:ea typeface="Cantarell"/>
              </a:rPr>
              <a:t>Split A cells (x4) → eta granularity = 0.1 → 0.025</a:t>
            </a:r>
            <a:endParaRPr lang="en-US" sz="1500" b="0" strike="noStrike" spc="-1">
              <a:solidFill>
                <a:srgbClr val="000000"/>
              </a:solidFill>
              <a:uFill>
                <a:solidFill>
                  <a:srgbClr val="FFFFFF"/>
                </a:solidFill>
              </a:uFill>
              <a:latin typeface="Arial"/>
            </a:endParaRPr>
          </a:p>
          <a:p>
            <a:pPr marL="392040" indent="-293400">
              <a:lnSpc>
                <a:spcPct val="100000"/>
              </a:lnSpc>
              <a:buClr>
                <a:srgbClr val="000000"/>
              </a:buClr>
              <a:buSzPct val="45000"/>
              <a:buFont typeface="Wingdings" charset="2"/>
              <a:buChar char=""/>
            </a:pPr>
            <a:r>
              <a:rPr lang="en-US" sz="1500" b="0" strike="noStrike" spc="-1">
                <a:solidFill>
                  <a:srgbClr val="000000"/>
                </a:solidFill>
                <a:uFill>
                  <a:solidFill>
                    <a:srgbClr val="FFFFFF"/>
                  </a:solidFill>
                </a:uFill>
                <a:latin typeface="Times New Roman"/>
                <a:ea typeface="Cantarell"/>
              </a:rPr>
              <a:t>Not changing the detector (only PMTs and optical guide)</a:t>
            </a:r>
            <a:endParaRPr lang="en-US" sz="1500" b="0" strike="noStrike" spc="-1">
              <a:solidFill>
                <a:srgbClr val="000000"/>
              </a:solidFill>
              <a:uFill>
                <a:solidFill>
                  <a:srgbClr val="FFFFFF"/>
                </a:solidFill>
              </a:uFill>
              <a:latin typeface="Arial"/>
            </a:endParaRPr>
          </a:p>
          <a:p>
            <a:pPr marL="392040" indent="-293400">
              <a:lnSpc>
                <a:spcPct val="100000"/>
              </a:lnSpc>
              <a:buClr>
                <a:srgbClr val="000000"/>
              </a:buClr>
              <a:buSzPct val="45000"/>
              <a:buFont typeface="Wingdings" charset="2"/>
              <a:buChar char=""/>
            </a:pPr>
            <a:r>
              <a:rPr lang="en-US" sz="1500" b="0" strike="noStrike" spc="-1">
                <a:solidFill>
                  <a:srgbClr val="000000"/>
                </a:solidFill>
                <a:uFill>
                  <a:solidFill>
                    <a:srgbClr val="FFFFFF"/>
                  </a:solidFill>
                </a:uFill>
                <a:latin typeface="Times New Roman"/>
                <a:ea typeface="Cantarell"/>
              </a:rPr>
              <a:t>This is an upgrade idea being studied in TileCal (not yet the baseline)</a:t>
            </a:r>
            <a:endParaRPr lang="en-US" sz="1500" b="0" strike="noStrike" spc="-1">
              <a:solidFill>
                <a:srgbClr val="000000"/>
              </a:solidFill>
              <a:uFill>
                <a:solidFill>
                  <a:srgbClr val="FFFFFF"/>
                </a:solidFill>
              </a:uFill>
              <a:latin typeface="Arial"/>
            </a:endParaRPr>
          </a:p>
        </p:txBody>
      </p:sp>
      <p:pic>
        <p:nvPicPr>
          <p:cNvPr id="302" name="Picture 89"/>
          <p:cNvPicPr/>
          <p:nvPr/>
        </p:nvPicPr>
        <p:blipFill>
          <a:blip r:embed="rId2"/>
          <a:stretch/>
        </p:blipFill>
        <p:spPr>
          <a:xfrm>
            <a:off x="344160" y="3804120"/>
            <a:ext cx="5472720" cy="1990440"/>
          </a:xfrm>
          <a:prstGeom prst="rect">
            <a:avLst/>
          </a:prstGeom>
          <a:ln>
            <a:noFill/>
          </a:ln>
        </p:spPr>
      </p:pic>
      <p:pic>
        <p:nvPicPr>
          <p:cNvPr id="303" name="Picture 90"/>
          <p:cNvPicPr/>
          <p:nvPr/>
        </p:nvPicPr>
        <p:blipFill>
          <a:blip r:embed="rId3"/>
          <a:stretch/>
        </p:blipFill>
        <p:spPr>
          <a:xfrm>
            <a:off x="5624640" y="906120"/>
            <a:ext cx="3018960" cy="1293480"/>
          </a:xfrm>
          <a:prstGeom prst="rect">
            <a:avLst/>
          </a:prstGeom>
          <a:ln>
            <a:noFill/>
          </a:ln>
        </p:spPr>
      </p:pic>
      <p:sp>
        <p:nvSpPr>
          <p:cNvPr id="304" name="CustomShape 3"/>
          <p:cNvSpPr/>
          <p:nvPr/>
        </p:nvSpPr>
        <p:spPr>
          <a:xfrm>
            <a:off x="5243040" y="2446920"/>
            <a:ext cx="3732120" cy="107028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marL="195840" indent="-195480">
              <a:lnSpc>
                <a:spcPct val="100000"/>
              </a:lnSpc>
              <a:buClr>
                <a:srgbClr val="000000"/>
              </a:buClr>
              <a:buSzPct val="45000"/>
              <a:buFont typeface="Wingdings" charset="2"/>
              <a:buChar char=""/>
            </a:pPr>
            <a:r>
              <a:rPr lang="en-US" sz="1300" b="0" strike="noStrike" spc="-1">
                <a:solidFill>
                  <a:srgbClr val="000000"/>
                </a:solidFill>
                <a:uFill>
                  <a:solidFill>
                    <a:srgbClr val="FFFFFF"/>
                  </a:solidFill>
                </a:uFill>
                <a:latin typeface="Arial"/>
              </a:rPr>
              <a:t>Higgs, W, Z, top (p</a:t>
            </a:r>
            <a:r>
              <a:rPr lang="en-US" sz="1300" b="0" strike="noStrike" spc="-1" baseline="-33000">
                <a:solidFill>
                  <a:srgbClr val="000000"/>
                </a:solidFill>
                <a:uFill>
                  <a:solidFill>
                    <a:srgbClr val="FFFFFF"/>
                  </a:solidFill>
                </a:uFill>
                <a:latin typeface="Arial"/>
              </a:rPr>
              <a:t>T </a:t>
            </a:r>
            <a:r>
              <a:rPr lang="en-US" sz="1300" b="0" strike="noStrike" spc="-1">
                <a:solidFill>
                  <a:srgbClr val="000000"/>
                </a:solidFill>
                <a:uFill>
                  <a:solidFill>
                    <a:srgbClr val="FFFFFF"/>
                  </a:solidFill>
                </a:uFill>
                <a:latin typeface="Arial"/>
              </a:rPr>
              <a:t>&gt; 2 TeV) decay to narrow jets with jet radius smaller than 0.4 in </a:t>
            </a:r>
            <a:r>
              <a:rPr lang="en-US" sz="1300" b="0" strike="noStrike" spc="-1">
                <a:solidFill>
                  <a:srgbClr val="000000"/>
                </a:solidFill>
                <a:uFill>
                  <a:solidFill>
                    <a:srgbClr val="FFFFFF"/>
                  </a:solidFill>
                </a:uFill>
                <a:latin typeface="Times New Roman"/>
              </a:rPr>
              <a:t>φ </a:t>
            </a:r>
            <a:r>
              <a:rPr lang="en-US" sz="1300" b="0" strike="noStrike" spc="-1">
                <a:solidFill>
                  <a:srgbClr val="000000"/>
                </a:solidFill>
                <a:uFill>
                  <a:solidFill>
                    <a:srgbClr val="FFFFFF"/>
                  </a:solidFill>
                </a:uFill>
                <a:latin typeface="Cantarell"/>
              </a:rPr>
              <a:t>x</a:t>
            </a:r>
            <a:r>
              <a:rPr lang="en-US" sz="1300" b="0" strike="noStrike" spc="-1">
                <a:solidFill>
                  <a:srgbClr val="000000"/>
                </a:solidFill>
                <a:uFill>
                  <a:solidFill>
                    <a:srgbClr val="FFFFFF"/>
                  </a:solidFill>
                </a:uFill>
                <a:latin typeface="Times New Roman"/>
              </a:rPr>
              <a:t> η</a:t>
            </a:r>
            <a:endParaRPr lang="en-US" sz="1300" b="0" strike="noStrike" spc="-1">
              <a:solidFill>
                <a:srgbClr val="000000"/>
              </a:solidFill>
              <a:uFill>
                <a:solidFill>
                  <a:srgbClr val="FFFFFF"/>
                </a:solidFill>
              </a:uFill>
              <a:latin typeface="Arial"/>
            </a:endParaRPr>
          </a:p>
          <a:p>
            <a:pPr marL="195840" indent="-195480">
              <a:lnSpc>
                <a:spcPct val="100000"/>
              </a:lnSpc>
              <a:buClr>
                <a:srgbClr val="000000"/>
              </a:buClr>
              <a:buSzPct val="45000"/>
              <a:buFont typeface="Wingdings" charset="2"/>
              <a:buChar char=""/>
            </a:pPr>
            <a:r>
              <a:rPr lang="en-US" sz="1300" b="0" strike="noStrike" spc="-1">
                <a:solidFill>
                  <a:srgbClr val="000000"/>
                </a:solidFill>
                <a:uFill>
                  <a:solidFill>
                    <a:srgbClr val="FFFFFF"/>
                  </a:solidFill>
                </a:uFill>
                <a:latin typeface="Arial"/>
              </a:rPr>
              <a:t>Such narrow jets have substructure (2 or 3 subjets) </a:t>
            </a:r>
          </a:p>
        </p:txBody>
      </p:sp>
      <p:pic>
        <p:nvPicPr>
          <p:cNvPr id="305" name="Picture 92"/>
          <p:cNvPicPr/>
          <p:nvPr/>
        </p:nvPicPr>
        <p:blipFill>
          <a:blip r:embed="rId4"/>
          <a:stretch/>
        </p:blipFill>
        <p:spPr>
          <a:xfrm>
            <a:off x="5972040" y="3664440"/>
            <a:ext cx="2802960" cy="2372040"/>
          </a:xfrm>
          <a:prstGeom prst="rect">
            <a:avLst/>
          </a:prstGeom>
          <a:ln>
            <a:noFill/>
          </a:ln>
        </p:spPr>
      </p:pic>
      <p:sp>
        <p:nvSpPr>
          <p:cNvPr id="306" name="CustomShape 4"/>
          <p:cNvSpPr/>
          <p:nvPr/>
        </p:nvSpPr>
        <p:spPr>
          <a:xfrm>
            <a:off x="5243040" y="822960"/>
            <a:ext cx="3649320" cy="2737080"/>
          </a:xfrm>
          <a:prstGeom prst="rect">
            <a:avLst/>
          </a:prstGeom>
          <a:noFill/>
          <a:ln w="29160">
            <a:round/>
          </a:ln>
        </p:spPr>
        <p:style>
          <a:lnRef idx="0">
            <a:scrgbClr r="0" g="0" b="0"/>
          </a:lnRef>
          <a:fillRef idx="0">
            <a:scrgbClr r="0" g="0" b="0"/>
          </a:fillRef>
          <a:effectRef idx="0">
            <a:scrgbClr r="0" g="0" b="0"/>
          </a:effectRef>
          <a:fontRef idx="minor"/>
        </p:style>
      </p:sp>
      <p:sp>
        <p:nvSpPr>
          <p:cNvPr id="307" name="CustomShape 5"/>
          <p:cNvSpPr/>
          <p:nvPr/>
        </p:nvSpPr>
        <p:spPr>
          <a:xfrm>
            <a:off x="331920" y="789840"/>
            <a:ext cx="3317400" cy="398160"/>
          </a:xfrm>
          <a:prstGeom prst="rect">
            <a:avLst/>
          </a:prstGeom>
          <a:solidFill>
            <a:srgbClr val="00CCFF"/>
          </a:solidFill>
          <a:ln w="29160">
            <a:solidFill>
              <a:srgbClr val="000000"/>
            </a:solidFill>
            <a:round/>
          </a:ln>
        </p:spPr>
        <p:style>
          <a:lnRef idx="0">
            <a:scrgbClr r="0" g="0" b="0"/>
          </a:lnRef>
          <a:fillRef idx="0">
            <a:scrgbClr r="0" g="0" b="0"/>
          </a:fillRef>
          <a:effectRef idx="0">
            <a:scrgbClr r="0" g="0" b="0"/>
          </a:effectRef>
          <a:fontRef idx="minor"/>
        </p:style>
        <p:txBody>
          <a:bodyPr lIns="94680" tIns="54000" rIns="94680" bIns="54000"/>
          <a:lstStyle/>
          <a:p>
            <a:pPr>
              <a:lnSpc>
                <a:spcPct val="100000"/>
              </a:lnSpc>
            </a:pPr>
            <a:r>
              <a:rPr lang="en-US" sz="1600" b="1" strike="noStrike" spc="-1">
                <a:solidFill>
                  <a:srgbClr val="FFFFFF"/>
                </a:solidFill>
                <a:uFill>
                  <a:solidFill>
                    <a:srgbClr val="FFFFFF"/>
                  </a:solidFill>
                </a:uFill>
                <a:latin typeface="Times New Roman"/>
              </a:rPr>
              <a:t> TileCal phase 2 upgrade geometry</a:t>
            </a:r>
            <a:endParaRPr lang="en-US" sz="1600" b="0" strike="noStrike" spc="-1">
              <a:solidFill>
                <a:srgbClr val="000000"/>
              </a:solidFill>
              <a:uFill>
                <a:solidFill>
                  <a:srgbClr val="FFFFFF"/>
                </a:solidFill>
              </a:uFill>
              <a:latin typeface="Arial"/>
            </a:endParaRPr>
          </a:p>
        </p:txBody>
      </p:sp>
      <p:sp>
        <p:nvSpPr>
          <p:cNvPr id="308" name="CustomShape 6"/>
          <p:cNvSpPr/>
          <p:nvPr/>
        </p:nvSpPr>
        <p:spPr>
          <a:xfrm>
            <a:off x="1293840" y="4174560"/>
            <a:ext cx="231840" cy="314640"/>
          </a:xfrm>
          <a:prstGeom prst="rect">
            <a:avLst/>
          </a:prstGeom>
          <a:noFill/>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09" name="CustomShape 7"/>
          <p:cNvSpPr/>
          <p:nvPr/>
        </p:nvSpPr>
        <p:spPr>
          <a:xfrm>
            <a:off x="1228320" y="4489560"/>
            <a:ext cx="198720" cy="248400"/>
          </a:xfrm>
          <a:prstGeom prst="rect">
            <a:avLst/>
          </a:prstGeom>
          <a:noFill/>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0" name="CustomShape 8"/>
          <p:cNvSpPr/>
          <p:nvPr/>
        </p:nvSpPr>
        <p:spPr>
          <a:xfrm>
            <a:off x="1163160" y="4755240"/>
            <a:ext cx="198720" cy="182160"/>
          </a:xfrm>
          <a:prstGeom prst="rect">
            <a:avLst/>
          </a:prstGeom>
          <a:noFill/>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1" name="Line 9"/>
          <p:cNvSpPr/>
          <p:nvPr/>
        </p:nvSpPr>
        <p:spPr>
          <a:xfrm>
            <a:off x="1260720" y="475524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2" name="Line 10"/>
          <p:cNvSpPr/>
          <p:nvPr/>
        </p:nvSpPr>
        <p:spPr>
          <a:xfrm>
            <a:off x="1309320" y="475560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3" name="Line 11"/>
          <p:cNvSpPr/>
          <p:nvPr/>
        </p:nvSpPr>
        <p:spPr>
          <a:xfrm>
            <a:off x="1211400" y="475560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4" name="CustomShape 12"/>
          <p:cNvSpPr/>
          <p:nvPr/>
        </p:nvSpPr>
        <p:spPr>
          <a:xfrm>
            <a:off x="3873600" y="4755240"/>
            <a:ext cx="380880" cy="198720"/>
          </a:xfrm>
          <a:prstGeom prst="rect">
            <a:avLst/>
          </a:prstGeom>
          <a:noFill/>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5" name="Line 13"/>
          <p:cNvSpPr/>
          <p:nvPr/>
        </p:nvSpPr>
        <p:spPr>
          <a:xfrm>
            <a:off x="4064040" y="475524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6" name="Line 14"/>
          <p:cNvSpPr/>
          <p:nvPr/>
        </p:nvSpPr>
        <p:spPr>
          <a:xfrm>
            <a:off x="4163760" y="475560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7" name="Line 15"/>
          <p:cNvSpPr/>
          <p:nvPr/>
        </p:nvSpPr>
        <p:spPr>
          <a:xfrm>
            <a:off x="3964320" y="475560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8" name="CustomShape 16"/>
          <p:cNvSpPr/>
          <p:nvPr/>
        </p:nvSpPr>
        <p:spPr>
          <a:xfrm>
            <a:off x="82800" y="4223880"/>
            <a:ext cx="663120" cy="24840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1000" b="0" strike="noStrike" spc="-1">
                <a:solidFill>
                  <a:srgbClr val="FF3333"/>
                </a:solidFill>
                <a:uFill>
                  <a:solidFill>
                    <a:srgbClr val="FFFFFF"/>
                  </a:solidFill>
                </a:uFill>
                <a:latin typeface="Arial"/>
              </a:rPr>
              <a:t>Split BC</a:t>
            </a:r>
            <a:endParaRPr lang="en-US" sz="1000" b="0" strike="noStrike" spc="-1">
              <a:solidFill>
                <a:srgbClr val="000000"/>
              </a:solidFill>
              <a:uFill>
                <a:solidFill>
                  <a:srgbClr val="FFFFFF"/>
                </a:solidFill>
              </a:uFill>
              <a:latin typeface="Arial"/>
            </a:endParaRPr>
          </a:p>
        </p:txBody>
      </p:sp>
      <p:sp>
        <p:nvSpPr>
          <p:cNvPr id="319" name="CustomShape 17"/>
          <p:cNvSpPr/>
          <p:nvPr/>
        </p:nvSpPr>
        <p:spPr>
          <a:xfrm>
            <a:off x="82800" y="5171040"/>
            <a:ext cx="663120" cy="24840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1000" b="0" strike="noStrike" spc="-1">
                <a:solidFill>
                  <a:srgbClr val="FF3333"/>
                </a:solidFill>
                <a:uFill>
                  <a:solidFill>
                    <a:srgbClr val="FFFFFF"/>
                  </a:solidFill>
                </a:uFill>
                <a:latin typeface="Arial"/>
              </a:rPr>
              <a:t>Split A</a:t>
            </a:r>
            <a:endParaRPr lang="en-US" sz="1000" b="0" strike="noStrike" spc="-1">
              <a:solidFill>
                <a:srgbClr val="000000"/>
              </a:solidFill>
              <a:uFill>
                <a:solidFill>
                  <a:srgbClr val="FFFFFF"/>
                </a:solidFill>
              </a:uFill>
              <a:latin typeface="Arial"/>
            </a:endParaRPr>
          </a:p>
        </p:txBody>
      </p:sp>
      <p:sp>
        <p:nvSpPr>
          <p:cNvPr id="320" name="Line 18"/>
          <p:cNvSpPr/>
          <p:nvPr/>
        </p:nvSpPr>
        <p:spPr>
          <a:xfrm>
            <a:off x="165600" y="4523040"/>
            <a:ext cx="580680" cy="360"/>
          </a:xfrm>
          <a:prstGeom prst="line">
            <a:avLst/>
          </a:prstGeom>
          <a:ln w="19080">
            <a:solidFill>
              <a:srgbClr val="FF3333"/>
            </a:solidFill>
            <a:round/>
            <a:tailEnd type="triangle" w="med" len="med"/>
          </a:ln>
        </p:spPr>
        <p:style>
          <a:lnRef idx="0">
            <a:scrgbClr r="0" g="0" b="0"/>
          </a:lnRef>
          <a:fillRef idx="0">
            <a:scrgbClr r="0" g="0" b="0"/>
          </a:fillRef>
          <a:effectRef idx="0">
            <a:scrgbClr r="0" g="0" b="0"/>
          </a:effectRef>
          <a:fontRef idx="minor"/>
        </p:style>
      </p:sp>
      <p:sp>
        <p:nvSpPr>
          <p:cNvPr id="321" name="Line 19"/>
          <p:cNvSpPr/>
          <p:nvPr/>
        </p:nvSpPr>
        <p:spPr>
          <a:xfrm flipV="1">
            <a:off x="414720" y="4980240"/>
            <a:ext cx="360000" cy="190800"/>
          </a:xfrm>
          <a:prstGeom prst="line">
            <a:avLst/>
          </a:prstGeom>
          <a:ln w="19080">
            <a:solidFill>
              <a:srgbClr val="FF3333"/>
            </a:solidFill>
            <a:round/>
            <a:tailEnd type="triangle" w="med" len="med"/>
          </a:ln>
        </p:spPr>
        <p:style>
          <a:lnRef idx="0">
            <a:scrgbClr r="0" g="0" b="0"/>
          </a:lnRef>
          <a:fillRef idx="0">
            <a:scrgbClr r="0" g="0" b="0"/>
          </a:fillRef>
          <a:effectRef idx="0">
            <a:scrgbClr r="0" g="0" b="0"/>
          </a:effectRef>
          <a:fontRef idx="minor"/>
        </p:style>
      </p:sp>
      <p:sp>
        <p:nvSpPr>
          <p:cNvPr id="322" name="CustomShape 20"/>
          <p:cNvSpPr/>
          <p:nvPr/>
        </p:nvSpPr>
        <p:spPr>
          <a:xfrm>
            <a:off x="2985840" y="5868000"/>
            <a:ext cx="5556960" cy="615240"/>
          </a:xfrm>
          <a:prstGeom prst="rect">
            <a:avLst/>
          </a:prstGeom>
          <a:solidFill>
            <a:srgbClr val="FFFFFF"/>
          </a:solidFill>
          <a:ln w="12600">
            <a:solidFill>
              <a:srgbClr val="FF3333"/>
            </a:solidFill>
            <a:round/>
          </a:ln>
        </p:spPr>
        <p:style>
          <a:lnRef idx="0">
            <a:scrgbClr r="0" g="0" b="0"/>
          </a:lnRef>
          <a:fillRef idx="0">
            <a:scrgbClr r="0" g="0" b="0"/>
          </a:fillRef>
          <a:effectRef idx="0">
            <a:scrgbClr r="0" g="0" b="0"/>
          </a:effectRef>
          <a:fontRef idx="minor"/>
        </p:style>
        <p:txBody>
          <a:bodyPr lIns="87120" tIns="46440" rIns="87120" bIns="46440"/>
          <a:lstStyle/>
          <a:p>
            <a:pPr algn="ctr">
              <a:lnSpc>
                <a:spcPct val="100000"/>
              </a:lnSpc>
            </a:pPr>
            <a:r>
              <a:rPr lang="en-US" sz="1600" b="0" strike="noStrike" spc="-1">
                <a:solidFill>
                  <a:srgbClr val="FF3333"/>
                </a:solidFill>
                <a:uFill>
                  <a:solidFill>
                    <a:srgbClr val="FFFFFF"/>
                  </a:solidFill>
                </a:uFill>
                <a:latin typeface="Arial"/>
              </a:rPr>
              <a:t>TileCal cell size (0.1x0.1)  becomes comparable with a typical separation between 2 quarks from W decays</a:t>
            </a:r>
            <a:endParaRPr lang="en-US" sz="1600" b="0" strike="noStrike" spc="-1">
              <a:solidFill>
                <a:srgbClr val="000000"/>
              </a:solidFill>
              <a:uFill>
                <a:solidFill>
                  <a:srgbClr val="FFFFFF"/>
                </a:solidFill>
              </a:uFill>
              <a:latin typeface="Arial"/>
            </a:endParaRPr>
          </a:p>
        </p:txBody>
      </p:sp>
      <p:sp>
        <p:nvSpPr>
          <p:cNvPr id="323" name="CustomShape 21"/>
          <p:cNvSpPr/>
          <p:nvPr/>
        </p:nvSpPr>
        <p:spPr>
          <a:xfrm>
            <a:off x="8187840" y="6324480"/>
            <a:ext cx="128592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fld id="{5CCABDE5-4844-4D0B-9ADB-F0D1CDDE3F73}" type="slidenum">
              <a:rPr lang="en-US" sz="1800" b="1" strike="noStrike" spc="-1">
                <a:solidFill>
                  <a:srgbClr val="000000"/>
                </a:solidFill>
                <a:uFill>
                  <a:solidFill>
                    <a:srgbClr val="FFFFFF"/>
                  </a:solidFill>
                </a:uFill>
                <a:latin typeface="Arial"/>
              </a:rPr>
              <a:pPr>
                <a:lnSpc>
                  <a:spcPct val="100000"/>
                </a:lnSpc>
              </a:pPr>
              <a:t>10</a:t>
            </a:fld>
            <a:endParaRPr lang="en-US" sz="1800" b="0" strike="noStrike" spc="-1">
              <a:solidFill>
                <a:srgbClr val="000000"/>
              </a:solidFill>
              <a:uFill>
                <a:solidFill>
                  <a:srgbClr val="FFFFFF"/>
                </a:solidFill>
              </a:uFill>
              <a:latin typeface="Arial"/>
            </a:endParaRPr>
          </a:p>
        </p:txBody>
      </p:sp>
      <p:pic>
        <p:nvPicPr>
          <p:cNvPr id="324" name="Picture 3"/>
          <p:cNvPicPr/>
          <p:nvPr/>
        </p:nvPicPr>
        <p:blipFill>
          <a:blip r:embed="rId5"/>
          <a:stretch/>
        </p:blipFill>
        <p:spPr>
          <a:xfrm>
            <a:off x="8458200" y="0"/>
            <a:ext cx="685440" cy="738000"/>
          </a:xfrm>
          <a:prstGeom prst="rect">
            <a:avLst/>
          </a:prstGeom>
          <a:ln w="9360">
            <a:noFill/>
          </a:ln>
        </p:spPr>
      </p:pic>
      <p:pic>
        <p:nvPicPr>
          <p:cNvPr id="325" name="Picture 4"/>
          <p:cNvPicPr/>
          <p:nvPr/>
        </p:nvPicPr>
        <p:blipFill>
          <a:blip r:embed="rId6"/>
          <a:stretch/>
        </p:blipFill>
        <p:spPr>
          <a:xfrm>
            <a:off x="0" y="0"/>
            <a:ext cx="761760" cy="837720"/>
          </a:xfrm>
          <a:prstGeom prst="rect">
            <a:avLst/>
          </a:prstGeom>
          <a:ln w="9360">
            <a:noFill/>
          </a:ln>
        </p:spPr>
      </p:pic>
      <p:pic>
        <p:nvPicPr>
          <p:cNvPr id="326" name="Picture 27"/>
          <p:cNvPicPr/>
          <p:nvPr/>
        </p:nvPicPr>
        <p:blipFill>
          <a:blip r:embed="rId7"/>
          <a:stretch/>
        </p:blipFill>
        <p:spPr>
          <a:xfrm>
            <a:off x="381000" y="5334000"/>
            <a:ext cx="1218840" cy="1523640"/>
          </a:xfrm>
          <a:prstGeom prst="rect">
            <a:avLst/>
          </a:prstGeom>
          <a:ln w="9360">
            <a:noFill/>
          </a:ln>
        </p:spPr>
      </p:pic>
      <p:pic>
        <p:nvPicPr>
          <p:cNvPr id="327" name="Picture 28"/>
          <p:cNvPicPr/>
          <p:nvPr/>
        </p:nvPicPr>
        <p:blipFill>
          <a:blip r:embed="rId8"/>
          <a:stretch/>
        </p:blipFill>
        <p:spPr>
          <a:xfrm>
            <a:off x="1828800" y="5334120"/>
            <a:ext cx="1158840" cy="1447560"/>
          </a:xfrm>
          <a:prstGeom prst="rect">
            <a:avLst/>
          </a:prstGeom>
          <a:ln>
            <a:noFill/>
          </a:ln>
        </p:spPr>
      </p:pic>
      <p:sp>
        <p:nvSpPr>
          <p:cNvPr id="328" name="CustomShape 22"/>
          <p:cNvSpPr/>
          <p:nvPr/>
        </p:nvSpPr>
        <p:spPr>
          <a:xfrm>
            <a:off x="380880" y="6581160"/>
            <a:ext cx="1221480" cy="27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1" strike="noStrike" spc="-1">
                <a:solidFill>
                  <a:srgbClr val="FF0000"/>
                </a:solidFill>
                <a:uFill>
                  <a:solidFill>
                    <a:srgbClr val="FFFFFF"/>
                  </a:solidFill>
                </a:uFill>
                <a:latin typeface="Arial"/>
              </a:rPr>
              <a:t>A. Durglishvili</a:t>
            </a:r>
            <a:endParaRPr lang="en-US" sz="1200" b="0" strike="noStrike" spc="-1">
              <a:solidFill>
                <a:srgbClr val="000000"/>
              </a:solidFill>
              <a:uFill>
                <a:solidFill>
                  <a:srgbClr val="FFFFFF"/>
                </a:solidFill>
              </a:uFill>
              <a:latin typeface="Arial"/>
            </a:endParaRPr>
          </a:p>
        </p:txBody>
      </p:sp>
      <p:sp>
        <p:nvSpPr>
          <p:cNvPr id="329" name="CustomShape 23"/>
          <p:cNvSpPr/>
          <p:nvPr/>
        </p:nvSpPr>
        <p:spPr>
          <a:xfrm>
            <a:off x="1758240" y="6581160"/>
            <a:ext cx="1336320" cy="2728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200" b="1" strike="noStrike" spc="-1">
                <a:solidFill>
                  <a:srgbClr val="FF0000"/>
                </a:solidFill>
                <a:uFill>
                  <a:solidFill>
                    <a:srgbClr val="FFFFFF"/>
                  </a:solidFill>
                </a:uFill>
                <a:latin typeface="Arial"/>
              </a:rPr>
              <a:t>B. Chargeishvili</a:t>
            </a:r>
            <a:endParaRPr lang="en-US"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TextShape 1"/>
          <p:cNvSpPr txBox="1"/>
          <p:nvPr/>
        </p:nvSpPr>
        <p:spPr>
          <a:xfrm>
            <a:off x="6553080" y="6356520"/>
            <a:ext cx="2133360" cy="364680"/>
          </a:xfrm>
          <a:prstGeom prst="rect">
            <a:avLst/>
          </a:prstGeom>
          <a:noFill/>
          <a:ln>
            <a:noFill/>
          </a:ln>
        </p:spPr>
        <p:txBody>
          <a:bodyPr anchor="ctr"/>
          <a:lstStyle/>
          <a:p>
            <a:pPr algn="r">
              <a:lnSpc>
                <a:spcPct val="100000"/>
              </a:lnSpc>
            </a:pPr>
            <a:fld id="{DBE600BE-45DA-404E-B1DA-2B56ED29ED7E}" type="slidenum">
              <a:rPr lang="en-US" sz="1400" b="1" strike="noStrike" spc="-1">
                <a:uFill>
                  <a:solidFill>
                    <a:srgbClr val="FFFFFF"/>
                  </a:solidFill>
                </a:uFill>
                <a:latin typeface="Arial"/>
              </a:rPr>
              <a:pPr algn="r">
                <a:lnSpc>
                  <a:spcPct val="100000"/>
                </a:lnSpc>
              </a:pPr>
              <a:t>11</a:t>
            </a:fld>
            <a:endParaRPr lang="en-US" sz="1400" b="0" strike="noStrike" spc="-1" dirty="0">
              <a:uFill>
                <a:solidFill>
                  <a:srgbClr val="FFFFFF"/>
                </a:solidFill>
              </a:uFill>
              <a:latin typeface="Times New Roman"/>
            </a:endParaRPr>
          </a:p>
        </p:txBody>
      </p:sp>
      <p:sp>
        <p:nvSpPr>
          <p:cNvPr id="270" name="TextShape 2"/>
          <p:cNvSpPr txBox="1"/>
          <p:nvPr/>
        </p:nvSpPr>
        <p:spPr>
          <a:xfrm>
            <a:off x="1219320" y="113760"/>
            <a:ext cx="7009920" cy="571680"/>
          </a:xfrm>
          <a:prstGeom prst="rect">
            <a:avLst/>
          </a:prstGeom>
          <a:solidFill>
            <a:srgbClr val="FF6600"/>
          </a:solidFill>
          <a:ln w="9360">
            <a:noFill/>
          </a:ln>
          <a:effectLst>
            <a:outerShdw blurRad="50800" dist="38100" dir="5400000" algn="t" rotWithShape="0">
              <a:prstClr val="black">
                <a:alpha val="40000"/>
              </a:prstClr>
            </a:outerShdw>
          </a:effectLst>
        </p:spPr>
        <p:txBody>
          <a:bodyPr anchor="ctr">
            <a:normAutofit fontScale="92500"/>
          </a:bodyPr>
          <a:lstStyle/>
          <a:p>
            <a:pPr algn="ctr">
              <a:lnSpc>
                <a:spcPct val="100000"/>
              </a:lnSpc>
            </a:pPr>
            <a:r>
              <a:rPr lang="en-US" sz="2400" b="1" strike="noStrike" spc="-1" dirty="0">
                <a:solidFill>
                  <a:srgbClr val="000000"/>
                </a:solidFill>
                <a:uFill>
                  <a:solidFill>
                    <a:srgbClr val="FFFFFF"/>
                  </a:solidFill>
                </a:uFill>
                <a:latin typeface="Calibri"/>
              </a:rPr>
              <a:t>Tile Calorimeter Demonstrator Test Beam </a:t>
            </a:r>
            <a:r>
              <a:rPr lang="en-US" sz="2400" b="1" strike="noStrike" spc="-1" dirty="0" smtClean="0">
                <a:solidFill>
                  <a:srgbClr val="000000"/>
                </a:solidFill>
                <a:uFill>
                  <a:solidFill>
                    <a:srgbClr val="FFFFFF"/>
                  </a:solidFill>
                </a:uFill>
                <a:latin typeface="Calibri"/>
              </a:rPr>
              <a:t>data -2015-2017</a:t>
            </a:r>
            <a:endParaRPr lang="en-US" sz="2400" b="0" strike="noStrike" spc="-1" dirty="0">
              <a:solidFill>
                <a:srgbClr val="000000"/>
              </a:solidFill>
              <a:uFill>
                <a:solidFill>
                  <a:srgbClr val="FFFFFF"/>
                </a:solidFill>
              </a:uFill>
              <a:latin typeface="Arial"/>
            </a:endParaRPr>
          </a:p>
        </p:txBody>
      </p:sp>
      <p:sp>
        <p:nvSpPr>
          <p:cNvPr id="271" name="CustomShape 3"/>
          <p:cNvSpPr/>
          <p:nvPr/>
        </p:nvSpPr>
        <p:spPr>
          <a:xfrm>
            <a:off x="2622240" y="1765800"/>
            <a:ext cx="543960" cy="919800"/>
          </a:xfrm>
          <a:prstGeom prst="rect">
            <a:avLst/>
          </a:prstGeom>
          <a:noFill/>
          <a:ln w="36000">
            <a:noFill/>
          </a:ln>
        </p:spPr>
        <p:style>
          <a:lnRef idx="0">
            <a:scrgbClr r="0" g="0" b="0"/>
          </a:lnRef>
          <a:fillRef idx="0">
            <a:scrgbClr r="0" g="0" b="0"/>
          </a:fillRef>
          <a:effectRef idx="0">
            <a:scrgbClr r="0" g="0" b="0"/>
          </a:effectRef>
          <a:fontRef idx="minor"/>
        </p:style>
      </p:sp>
      <p:sp>
        <p:nvSpPr>
          <p:cNvPr id="272" name="CustomShape 4"/>
          <p:cNvSpPr/>
          <p:nvPr/>
        </p:nvSpPr>
        <p:spPr>
          <a:xfrm>
            <a:off x="4474080" y="684000"/>
            <a:ext cx="1837080" cy="1294200"/>
          </a:xfrm>
          <a:prstGeom prst="rect">
            <a:avLst/>
          </a:prstGeom>
          <a:noFill/>
          <a:ln w="9360">
            <a:noFill/>
          </a:ln>
        </p:spPr>
        <p:style>
          <a:lnRef idx="0">
            <a:scrgbClr r="0" g="0" b="0"/>
          </a:lnRef>
          <a:fillRef idx="0">
            <a:scrgbClr r="0" g="0" b="0"/>
          </a:fillRef>
          <a:effectRef idx="0">
            <a:scrgbClr r="0" g="0" b="0"/>
          </a:effectRef>
          <a:fontRef idx="minor"/>
        </p:style>
      </p:sp>
      <p:sp>
        <p:nvSpPr>
          <p:cNvPr id="273" name="CustomShape 5"/>
          <p:cNvSpPr/>
          <p:nvPr/>
        </p:nvSpPr>
        <p:spPr>
          <a:xfrm>
            <a:off x="228600" y="4114800"/>
            <a:ext cx="4723920" cy="2590560"/>
          </a:xfrm>
          <a:prstGeom prst="rect">
            <a:avLst/>
          </a:prstGeom>
          <a:noFill/>
          <a:ln w="9360">
            <a:noFill/>
          </a:ln>
        </p:spPr>
        <p:style>
          <a:lnRef idx="0">
            <a:scrgbClr r="0" g="0" b="0"/>
          </a:lnRef>
          <a:fillRef idx="0">
            <a:scrgbClr r="0" g="0" b="0"/>
          </a:fillRef>
          <a:effectRef idx="0">
            <a:scrgbClr r="0" g="0" b="0"/>
          </a:effectRef>
          <a:fontRef idx="minor"/>
        </p:style>
      </p:sp>
      <p:sp>
        <p:nvSpPr>
          <p:cNvPr id="274" name="CustomShape 6"/>
          <p:cNvSpPr/>
          <p:nvPr/>
        </p:nvSpPr>
        <p:spPr>
          <a:xfrm>
            <a:off x="6095880" y="6172200"/>
            <a:ext cx="2057040" cy="304560"/>
          </a:xfrm>
          <a:prstGeom prst="rect">
            <a:avLst/>
          </a:prstGeom>
          <a:noFill/>
          <a:ln w="9360">
            <a:noFill/>
          </a:ln>
        </p:spPr>
        <p:style>
          <a:lnRef idx="0">
            <a:scrgbClr r="0" g="0" b="0"/>
          </a:lnRef>
          <a:fillRef idx="0">
            <a:scrgbClr r="0" g="0" b="0"/>
          </a:fillRef>
          <a:effectRef idx="0">
            <a:scrgbClr r="0" g="0" b="0"/>
          </a:effectRef>
          <a:fontRef idx="minor"/>
        </p:style>
      </p:sp>
      <p:sp>
        <p:nvSpPr>
          <p:cNvPr id="275" name="CustomShape 7"/>
          <p:cNvSpPr/>
          <p:nvPr/>
        </p:nvSpPr>
        <p:spPr>
          <a:xfrm>
            <a:off x="7924680" y="5887440"/>
            <a:ext cx="949680" cy="716760"/>
          </a:xfrm>
          <a:prstGeom prst="rect">
            <a:avLst/>
          </a:prstGeom>
          <a:noFill/>
          <a:ln w="9360">
            <a:noFill/>
          </a:ln>
        </p:spPr>
        <p:style>
          <a:lnRef idx="0">
            <a:scrgbClr r="0" g="0" b="0"/>
          </a:lnRef>
          <a:fillRef idx="0">
            <a:scrgbClr r="0" g="0" b="0"/>
          </a:fillRef>
          <a:effectRef idx="0">
            <a:scrgbClr r="0" g="0" b="0"/>
          </a:effectRef>
          <a:fontRef idx="minor"/>
        </p:style>
      </p:sp>
      <p:pic>
        <p:nvPicPr>
          <p:cNvPr id="276" name="Picture 3"/>
          <p:cNvPicPr/>
          <p:nvPr/>
        </p:nvPicPr>
        <p:blipFill>
          <a:blip r:embed="rId3" cstate="print"/>
          <a:stretch/>
        </p:blipFill>
        <p:spPr>
          <a:xfrm>
            <a:off x="8381880" y="0"/>
            <a:ext cx="761760" cy="820080"/>
          </a:xfrm>
          <a:prstGeom prst="rect">
            <a:avLst/>
          </a:prstGeom>
          <a:ln w="9360">
            <a:noFill/>
          </a:ln>
        </p:spPr>
      </p:pic>
      <p:pic>
        <p:nvPicPr>
          <p:cNvPr id="277" name="Picture 4"/>
          <p:cNvPicPr/>
          <p:nvPr/>
        </p:nvPicPr>
        <p:blipFill>
          <a:blip r:embed="rId4" cstate="print"/>
          <a:stretch/>
        </p:blipFill>
        <p:spPr>
          <a:xfrm>
            <a:off x="0" y="0"/>
            <a:ext cx="1142640" cy="1142640"/>
          </a:xfrm>
          <a:prstGeom prst="rect">
            <a:avLst/>
          </a:prstGeom>
          <a:ln w="9360">
            <a:noFill/>
          </a:ln>
        </p:spPr>
      </p:pic>
      <p:sp>
        <p:nvSpPr>
          <p:cNvPr id="278" name="CustomShape 8"/>
          <p:cNvSpPr/>
          <p:nvPr/>
        </p:nvSpPr>
        <p:spPr>
          <a:xfrm>
            <a:off x="7467480" y="4648320"/>
            <a:ext cx="167616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600" b="0" strike="noStrike" spc="-1" dirty="0">
              <a:solidFill>
                <a:srgbClr val="000000"/>
              </a:solidFill>
              <a:uFill>
                <a:solidFill>
                  <a:srgbClr val="FFFFFF"/>
                </a:solidFill>
              </a:uFill>
              <a:latin typeface="Arial"/>
            </a:endParaRPr>
          </a:p>
        </p:txBody>
      </p:sp>
      <p:sp>
        <p:nvSpPr>
          <p:cNvPr id="280" name="TextShape 9"/>
          <p:cNvSpPr txBox="1"/>
          <p:nvPr/>
        </p:nvSpPr>
        <p:spPr>
          <a:xfrm>
            <a:off x="5791680" y="2971800"/>
            <a:ext cx="1340640" cy="456840"/>
          </a:xfrm>
          <a:prstGeom prst="rect">
            <a:avLst/>
          </a:prstGeom>
          <a:noFill/>
          <a:ln w="9360">
            <a:noFill/>
          </a:ln>
        </p:spPr>
        <p:txBody>
          <a:bodyPr>
            <a:normAutofit fontScale="85000" lnSpcReduction="20000"/>
          </a:bodyPr>
          <a:lstStyle/>
          <a:p>
            <a:endParaRPr lang="en-US" sz="3200" b="0" strike="noStrike" spc="-1">
              <a:solidFill>
                <a:srgbClr val="000000"/>
              </a:solidFill>
              <a:uFill>
                <a:solidFill>
                  <a:srgbClr val="FFFFFF"/>
                </a:solidFill>
              </a:uFill>
              <a:latin typeface="Calibri"/>
            </a:endParaRPr>
          </a:p>
        </p:txBody>
      </p:sp>
      <p:sp>
        <p:nvSpPr>
          <p:cNvPr id="281" name="CustomShape 10"/>
          <p:cNvSpPr/>
          <p:nvPr/>
        </p:nvSpPr>
        <p:spPr>
          <a:xfrm>
            <a:off x="152280" y="3979800"/>
            <a:ext cx="2514240" cy="57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pic>
        <p:nvPicPr>
          <p:cNvPr id="21" name="Picture 20" descr="IMG_2624.JPG"/>
          <p:cNvPicPr>
            <a:picLocks noChangeAspect="1"/>
          </p:cNvPicPr>
          <p:nvPr/>
        </p:nvPicPr>
        <p:blipFill>
          <a:blip r:embed="rId5" cstate="print"/>
          <a:stretch>
            <a:fillRect/>
          </a:stretch>
        </p:blipFill>
        <p:spPr>
          <a:xfrm>
            <a:off x="1371600" y="863600"/>
            <a:ext cx="1981200" cy="2641600"/>
          </a:xfrm>
          <a:prstGeom prst="rect">
            <a:avLst/>
          </a:prstGeom>
        </p:spPr>
      </p:pic>
      <p:pic>
        <p:nvPicPr>
          <p:cNvPr id="24" name="Picture 23" descr="IMG_2632.JPG"/>
          <p:cNvPicPr>
            <a:picLocks noChangeAspect="1"/>
          </p:cNvPicPr>
          <p:nvPr/>
        </p:nvPicPr>
        <p:blipFill>
          <a:blip r:embed="rId6" cstate="print"/>
          <a:stretch>
            <a:fillRect/>
          </a:stretch>
        </p:blipFill>
        <p:spPr>
          <a:xfrm>
            <a:off x="4267200" y="838200"/>
            <a:ext cx="3733800" cy="2800350"/>
          </a:xfrm>
          <a:prstGeom prst="rect">
            <a:avLst/>
          </a:prstGeom>
        </p:spPr>
      </p:pic>
      <p:pic>
        <p:nvPicPr>
          <p:cNvPr id="25" name="Picture 24" descr="IMG_2848.JPG"/>
          <p:cNvPicPr>
            <a:picLocks noChangeAspect="1"/>
          </p:cNvPicPr>
          <p:nvPr/>
        </p:nvPicPr>
        <p:blipFill>
          <a:blip r:embed="rId7" cstate="print"/>
          <a:stretch>
            <a:fillRect/>
          </a:stretch>
        </p:blipFill>
        <p:spPr>
          <a:xfrm>
            <a:off x="228600" y="3714750"/>
            <a:ext cx="3683000" cy="2762250"/>
          </a:xfrm>
          <a:prstGeom prst="rect">
            <a:avLst/>
          </a:prstGeom>
        </p:spPr>
      </p:pic>
      <p:pic>
        <p:nvPicPr>
          <p:cNvPr id="26" name="Picture 25" descr="IMG_9540_lr_rs.jpg"/>
          <p:cNvPicPr>
            <a:picLocks noChangeAspect="1"/>
          </p:cNvPicPr>
          <p:nvPr/>
        </p:nvPicPr>
        <p:blipFill>
          <a:blip r:embed="rId8" cstate="print"/>
          <a:stretch>
            <a:fillRect/>
          </a:stretch>
        </p:blipFill>
        <p:spPr>
          <a:xfrm>
            <a:off x="4343400" y="3733800"/>
            <a:ext cx="4069080" cy="271272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TextShape 1"/>
          <p:cNvSpPr txBox="1"/>
          <p:nvPr/>
        </p:nvSpPr>
        <p:spPr>
          <a:xfrm>
            <a:off x="6553080" y="6356520"/>
            <a:ext cx="2133360" cy="364680"/>
          </a:xfrm>
          <a:prstGeom prst="rect">
            <a:avLst/>
          </a:prstGeom>
          <a:noFill/>
          <a:ln>
            <a:noFill/>
          </a:ln>
        </p:spPr>
        <p:txBody>
          <a:bodyPr anchor="ctr"/>
          <a:lstStyle/>
          <a:p>
            <a:pPr algn="r">
              <a:lnSpc>
                <a:spcPct val="100000"/>
              </a:lnSpc>
            </a:pPr>
            <a:fld id="{DBE600BE-45DA-404E-B1DA-2B56ED29ED7E}" type="slidenum">
              <a:rPr lang="en-US" sz="1400" b="1" strike="noStrike" spc="-1">
                <a:uFill>
                  <a:solidFill>
                    <a:srgbClr val="FFFFFF"/>
                  </a:solidFill>
                </a:uFill>
                <a:latin typeface="Arial"/>
              </a:rPr>
              <a:pPr algn="r">
                <a:lnSpc>
                  <a:spcPct val="100000"/>
                </a:lnSpc>
              </a:pPr>
              <a:t>12</a:t>
            </a:fld>
            <a:endParaRPr lang="en-US" sz="1400" b="0" strike="noStrike" spc="-1" dirty="0">
              <a:uFill>
                <a:solidFill>
                  <a:srgbClr val="FFFFFF"/>
                </a:solidFill>
              </a:uFill>
              <a:latin typeface="Times New Roman"/>
            </a:endParaRPr>
          </a:p>
        </p:txBody>
      </p:sp>
      <p:sp>
        <p:nvSpPr>
          <p:cNvPr id="270" name="TextShape 2"/>
          <p:cNvSpPr txBox="1"/>
          <p:nvPr/>
        </p:nvSpPr>
        <p:spPr>
          <a:xfrm>
            <a:off x="1219320" y="113760"/>
            <a:ext cx="7009920" cy="571680"/>
          </a:xfrm>
          <a:prstGeom prst="rect">
            <a:avLst/>
          </a:prstGeom>
          <a:solidFill>
            <a:srgbClr val="FF6600"/>
          </a:solidFill>
          <a:ln w="9360">
            <a:noFill/>
          </a:ln>
          <a:effectLst>
            <a:outerShdw blurRad="50800" dist="38100" dir="5400000" algn="t" rotWithShape="0">
              <a:prstClr val="black">
                <a:alpha val="40000"/>
              </a:prstClr>
            </a:outerShdw>
          </a:effectLst>
        </p:spPr>
        <p:txBody>
          <a:bodyPr anchor="ctr">
            <a:normAutofit fontScale="77500" lnSpcReduction="20000"/>
          </a:bodyPr>
          <a:lstStyle/>
          <a:p>
            <a:pPr algn="ctr">
              <a:lnSpc>
                <a:spcPct val="100000"/>
              </a:lnSpc>
            </a:pPr>
            <a:r>
              <a:rPr lang="en-US" sz="2400" b="1" strike="noStrike" spc="-1" dirty="0">
                <a:solidFill>
                  <a:srgbClr val="000000"/>
                </a:solidFill>
                <a:uFill>
                  <a:solidFill>
                    <a:srgbClr val="FFFFFF"/>
                  </a:solidFill>
                </a:uFill>
                <a:latin typeface="Calibri"/>
              </a:rPr>
              <a:t>Tile Calorimeter Demonstrator Test Beam data analysis –</a:t>
            </a:r>
            <a:r>
              <a:rPr lang="en-US" sz="2400" b="1" strike="noStrike" spc="-1" dirty="0" err="1">
                <a:solidFill>
                  <a:srgbClr val="000000"/>
                </a:solidFill>
                <a:uFill>
                  <a:solidFill>
                    <a:srgbClr val="FFFFFF"/>
                  </a:solidFill>
                </a:uFill>
                <a:latin typeface="Calibri"/>
              </a:rPr>
              <a:t>Muon</a:t>
            </a:r>
            <a:r>
              <a:rPr lang="en-US" sz="2400" b="1" strike="noStrike" spc="-1" dirty="0">
                <a:solidFill>
                  <a:srgbClr val="000000"/>
                </a:solidFill>
                <a:uFill>
                  <a:solidFill>
                    <a:srgbClr val="FFFFFF"/>
                  </a:solidFill>
                </a:uFill>
                <a:latin typeface="Calibri"/>
              </a:rPr>
              <a:t>  data  2017</a:t>
            </a:r>
            <a:endParaRPr lang="en-US" sz="2400" b="0" strike="noStrike" spc="-1" dirty="0">
              <a:solidFill>
                <a:srgbClr val="000000"/>
              </a:solidFill>
              <a:uFill>
                <a:solidFill>
                  <a:srgbClr val="FFFFFF"/>
                </a:solidFill>
              </a:uFill>
              <a:latin typeface="Arial"/>
            </a:endParaRPr>
          </a:p>
        </p:txBody>
      </p:sp>
      <p:sp>
        <p:nvSpPr>
          <p:cNvPr id="271" name="CustomShape 3"/>
          <p:cNvSpPr/>
          <p:nvPr/>
        </p:nvSpPr>
        <p:spPr>
          <a:xfrm>
            <a:off x="2622240" y="1765800"/>
            <a:ext cx="543960" cy="919800"/>
          </a:xfrm>
          <a:prstGeom prst="rect">
            <a:avLst/>
          </a:prstGeom>
          <a:noFill/>
          <a:ln w="36000">
            <a:noFill/>
          </a:ln>
        </p:spPr>
        <p:style>
          <a:lnRef idx="0">
            <a:scrgbClr r="0" g="0" b="0"/>
          </a:lnRef>
          <a:fillRef idx="0">
            <a:scrgbClr r="0" g="0" b="0"/>
          </a:fillRef>
          <a:effectRef idx="0">
            <a:scrgbClr r="0" g="0" b="0"/>
          </a:effectRef>
          <a:fontRef idx="minor"/>
        </p:style>
      </p:sp>
      <p:sp>
        <p:nvSpPr>
          <p:cNvPr id="272" name="CustomShape 4"/>
          <p:cNvSpPr/>
          <p:nvPr/>
        </p:nvSpPr>
        <p:spPr>
          <a:xfrm>
            <a:off x="4474080" y="684000"/>
            <a:ext cx="1837080" cy="1294200"/>
          </a:xfrm>
          <a:prstGeom prst="rect">
            <a:avLst/>
          </a:prstGeom>
          <a:noFill/>
          <a:ln w="9360">
            <a:noFill/>
          </a:ln>
        </p:spPr>
        <p:style>
          <a:lnRef idx="0">
            <a:scrgbClr r="0" g="0" b="0"/>
          </a:lnRef>
          <a:fillRef idx="0">
            <a:scrgbClr r="0" g="0" b="0"/>
          </a:fillRef>
          <a:effectRef idx="0">
            <a:scrgbClr r="0" g="0" b="0"/>
          </a:effectRef>
          <a:fontRef idx="minor"/>
        </p:style>
      </p:sp>
      <p:sp>
        <p:nvSpPr>
          <p:cNvPr id="273" name="CustomShape 5"/>
          <p:cNvSpPr/>
          <p:nvPr/>
        </p:nvSpPr>
        <p:spPr>
          <a:xfrm>
            <a:off x="228600" y="4114800"/>
            <a:ext cx="4723920" cy="2590560"/>
          </a:xfrm>
          <a:prstGeom prst="rect">
            <a:avLst/>
          </a:prstGeom>
          <a:noFill/>
          <a:ln w="9360">
            <a:noFill/>
          </a:ln>
        </p:spPr>
        <p:style>
          <a:lnRef idx="0">
            <a:scrgbClr r="0" g="0" b="0"/>
          </a:lnRef>
          <a:fillRef idx="0">
            <a:scrgbClr r="0" g="0" b="0"/>
          </a:fillRef>
          <a:effectRef idx="0">
            <a:scrgbClr r="0" g="0" b="0"/>
          </a:effectRef>
          <a:fontRef idx="minor"/>
        </p:style>
      </p:sp>
      <p:sp>
        <p:nvSpPr>
          <p:cNvPr id="274" name="CustomShape 6"/>
          <p:cNvSpPr/>
          <p:nvPr/>
        </p:nvSpPr>
        <p:spPr>
          <a:xfrm>
            <a:off x="6095880" y="6172200"/>
            <a:ext cx="2057040" cy="304560"/>
          </a:xfrm>
          <a:prstGeom prst="rect">
            <a:avLst/>
          </a:prstGeom>
          <a:noFill/>
          <a:ln w="9360">
            <a:noFill/>
          </a:ln>
        </p:spPr>
        <p:style>
          <a:lnRef idx="0">
            <a:scrgbClr r="0" g="0" b="0"/>
          </a:lnRef>
          <a:fillRef idx="0">
            <a:scrgbClr r="0" g="0" b="0"/>
          </a:fillRef>
          <a:effectRef idx="0">
            <a:scrgbClr r="0" g="0" b="0"/>
          </a:effectRef>
          <a:fontRef idx="minor"/>
        </p:style>
      </p:sp>
      <p:sp>
        <p:nvSpPr>
          <p:cNvPr id="275" name="CustomShape 7"/>
          <p:cNvSpPr/>
          <p:nvPr/>
        </p:nvSpPr>
        <p:spPr>
          <a:xfrm>
            <a:off x="7924680" y="5887440"/>
            <a:ext cx="949680" cy="716760"/>
          </a:xfrm>
          <a:prstGeom prst="rect">
            <a:avLst/>
          </a:prstGeom>
          <a:noFill/>
          <a:ln w="9360">
            <a:noFill/>
          </a:ln>
        </p:spPr>
        <p:style>
          <a:lnRef idx="0">
            <a:scrgbClr r="0" g="0" b="0"/>
          </a:lnRef>
          <a:fillRef idx="0">
            <a:scrgbClr r="0" g="0" b="0"/>
          </a:fillRef>
          <a:effectRef idx="0">
            <a:scrgbClr r="0" g="0" b="0"/>
          </a:effectRef>
          <a:fontRef idx="minor"/>
        </p:style>
      </p:sp>
      <p:pic>
        <p:nvPicPr>
          <p:cNvPr id="276" name="Picture 3"/>
          <p:cNvPicPr/>
          <p:nvPr/>
        </p:nvPicPr>
        <p:blipFill>
          <a:blip r:embed="rId3" cstate="print"/>
          <a:stretch/>
        </p:blipFill>
        <p:spPr>
          <a:xfrm>
            <a:off x="8381880" y="0"/>
            <a:ext cx="761760" cy="820080"/>
          </a:xfrm>
          <a:prstGeom prst="rect">
            <a:avLst/>
          </a:prstGeom>
          <a:ln w="9360">
            <a:noFill/>
          </a:ln>
        </p:spPr>
      </p:pic>
      <p:pic>
        <p:nvPicPr>
          <p:cNvPr id="277" name="Picture 4"/>
          <p:cNvPicPr/>
          <p:nvPr/>
        </p:nvPicPr>
        <p:blipFill>
          <a:blip r:embed="rId4" cstate="print"/>
          <a:stretch/>
        </p:blipFill>
        <p:spPr>
          <a:xfrm>
            <a:off x="0" y="0"/>
            <a:ext cx="1142640" cy="1142640"/>
          </a:xfrm>
          <a:prstGeom prst="rect">
            <a:avLst/>
          </a:prstGeom>
          <a:ln w="9360">
            <a:noFill/>
          </a:ln>
        </p:spPr>
      </p:pic>
      <p:sp>
        <p:nvSpPr>
          <p:cNvPr id="278" name="CustomShape 8"/>
          <p:cNvSpPr/>
          <p:nvPr/>
        </p:nvSpPr>
        <p:spPr>
          <a:xfrm>
            <a:off x="7467480" y="4648320"/>
            <a:ext cx="167616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1" strike="noStrike" spc="-1">
                <a:solidFill>
                  <a:srgbClr val="FF0000"/>
                </a:solidFill>
                <a:uFill>
                  <a:solidFill>
                    <a:srgbClr val="FFFFFF"/>
                  </a:solidFill>
                </a:uFill>
                <a:latin typeface="Arial"/>
              </a:rPr>
              <a:t>T.Zakareishvili</a:t>
            </a:r>
            <a:endParaRPr lang="en-US" sz="1600" b="0" strike="noStrike" spc="-1">
              <a:solidFill>
                <a:srgbClr val="000000"/>
              </a:solidFill>
              <a:uFill>
                <a:solidFill>
                  <a:srgbClr val="FFFFFF"/>
                </a:solidFill>
              </a:uFill>
              <a:latin typeface="Arial"/>
            </a:endParaRPr>
          </a:p>
        </p:txBody>
      </p:sp>
      <p:pic>
        <p:nvPicPr>
          <p:cNvPr id="279" name="Picture 28"/>
          <p:cNvPicPr/>
          <p:nvPr/>
        </p:nvPicPr>
        <p:blipFill>
          <a:blip r:embed="rId5" cstate="print"/>
          <a:stretch/>
        </p:blipFill>
        <p:spPr>
          <a:xfrm>
            <a:off x="7627680" y="2971800"/>
            <a:ext cx="1394280" cy="1599840"/>
          </a:xfrm>
          <a:prstGeom prst="rect">
            <a:avLst/>
          </a:prstGeom>
          <a:ln>
            <a:noFill/>
          </a:ln>
        </p:spPr>
      </p:pic>
      <p:sp>
        <p:nvSpPr>
          <p:cNvPr id="280" name="TextShape 9"/>
          <p:cNvSpPr txBox="1"/>
          <p:nvPr/>
        </p:nvSpPr>
        <p:spPr>
          <a:xfrm>
            <a:off x="5791680" y="2971800"/>
            <a:ext cx="1340640" cy="456840"/>
          </a:xfrm>
          <a:prstGeom prst="rect">
            <a:avLst/>
          </a:prstGeom>
          <a:noFill/>
          <a:ln w="9360">
            <a:noFill/>
          </a:ln>
        </p:spPr>
        <p:txBody>
          <a:bodyPr>
            <a:normAutofit fontScale="85000" lnSpcReduction="20000"/>
          </a:bodyPr>
          <a:lstStyle/>
          <a:p>
            <a:endParaRPr lang="en-US" sz="3200" b="0" strike="noStrike" spc="-1">
              <a:solidFill>
                <a:srgbClr val="000000"/>
              </a:solidFill>
              <a:uFill>
                <a:solidFill>
                  <a:srgbClr val="FFFFFF"/>
                </a:solidFill>
              </a:uFill>
              <a:latin typeface="Calibri"/>
            </a:endParaRPr>
          </a:p>
        </p:txBody>
      </p:sp>
      <p:sp>
        <p:nvSpPr>
          <p:cNvPr id="281" name="CustomShape 10"/>
          <p:cNvSpPr/>
          <p:nvPr/>
        </p:nvSpPr>
        <p:spPr>
          <a:xfrm>
            <a:off x="152280" y="3979800"/>
            <a:ext cx="2514240" cy="57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pic>
        <p:nvPicPr>
          <p:cNvPr id="282" name="Picture 2"/>
          <p:cNvPicPr/>
          <p:nvPr/>
        </p:nvPicPr>
        <p:blipFill>
          <a:blip r:embed="rId6" cstate="print"/>
          <a:stretch/>
        </p:blipFill>
        <p:spPr>
          <a:xfrm>
            <a:off x="76320" y="1143000"/>
            <a:ext cx="4114440" cy="1416600"/>
          </a:xfrm>
          <a:prstGeom prst="rect">
            <a:avLst/>
          </a:prstGeom>
          <a:ln w="9360">
            <a:noFill/>
          </a:ln>
        </p:spPr>
      </p:pic>
      <p:pic>
        <p:nvPicPr>
          <p:cNvPr id="283" name="Picture 3"/>
          <p:cNvPicPr/>
          <p:nvPr/>
        </p:nvPicPr>
        <p:blipFill>
          <a:blip r:embed="rId7" cstate="print"/>
          <a:stretch/>
        </p:blipFill>
        <p:spPr>
          <a:xfrm>
            <a:off x="4191120" y="1295280"/>
            <a:ext cx="4952520" cy="1454040"/>
          </a:xfrm>
          <a:prstGeom prst="rect">
            <a:avLst/>
          </a:prstGeom>
          <a:ln w="9360">
            <a:noFill/>
          </a:ln>
        </p:spPr>
      </p:pic>
      <p:pic>
        <p:nvPicPr>
          <p:cNvPr id="284" name="Picture 4"/>
          <p:cNvPicPr/>
          <p:nvPr/>
        </p:nvPicPr>
        <p:blipFill>
          <a:blip r:embed="rId8" cstate="print">
            <a:lum bright="-10000" contrast="20000"/>
          </a:blip>
          <a:stretch/>
        </p:blipFill>
        <p:spPr>
          <a:xfrm>
            <a:off x="0" y="2564904"/>
            <a:ext cx="3707904" cy="1728192"/>
          </a:xfrm>
          <a:prstGeom prst="rect">
            <a:avLst/>
          </a:prstGeom>
          <a:ln w="9360">
            <a:noFill/>
          </a:ln>
        </p:spPr>
      </p:pic>
      <p:pic>
        <p:nvPicPr>
          <p:cNvPr id="20" name="Picture 2"/>
          <p:cNvPicPr/>
          <p:nvPr/>
        </p:nvPicPr>
        <p:blipFill>
          <a:blip r:embed="rId9" cstate="print">
            <a:lum bright="-10000" contrast="30000"/>
          </a:blip>
          <a:stretch/>
        </p:blipFill>
        <p:spPr>
          <a:xfrm>
            <a:off x="4211960" y="2708920"/>
            <a:ext cx="2736304" cy="4149080"/>
          </a:xfrm>
          <a:prstGeom prst="rect">
            <a:avLst/>
          </a:prstGeom>
          <a:ln w="9360">
            <a:noFill/>
          </a:ln>
        </p:spPr>
      </p:pic>
      <p:sp>
        <p:nvSpPr>
          <p:cNvPr id="22" name="Rectangle 21"/>
          <p:cNvSpPr/>
          <p:nvPr/>
        </p:nvSpPr>
        <p:spPr>
          <a:xfrm>
            <a:off x="0" y="4452208"/>
            <a:ext cx="4067944" cy="2292935"/>
          </a:xfrm>
          <a:prstGeom prst="rect">
            <a:avLst/>
          </a:prstGeom>
        </p:spPr>
        <p:txBody>
          <a:bodyPr wrap="square">
            <a:spAutoFit/>
          </a:bodyPr>
          <a:lstStyle/>
          <a:p>
            <a:r>
              <a:rPr lang="en-GB" sz="1100" dirty="0" smtClean="0"/>
              <a:t>The </a:t>
            </a:r>
            <a:r>
              <a:rPr lang="en-GB" sz="1100" dirty="0"/>
              <a:t>response of the detector </a:t>
            </a:r>
            <a:r>
              <a:rPr lang="en-GB" sz="1100" dirty="0" smtClean="0"/>
              <a:t>has been </a:t>
            </a:r>
            <a:r>
              <a:rPr lang="en-GB" sz="1100" dirty="0"/>
              <a:t>studied determining the </a:t>
            </a:r>
            <a:r>
              <a:rPr lang="en-GB" sz="1100" dirty="0" smtClean="0"/>
              <a:t>ratio between </a:t>
            </a:r>
            <a:r>
              <a:rPr lang="en-GB" sz="1100" dirty="0"/>
              <a:t>the energy deposited in </a:t>
            </a:r>
            <a:r>
              <a:rPr lang="en-GB" sz="1100" dirty="0" smtClean="0"/>
              <a:t>a calorimeter </a:t>
            </a:r>
            <a:r>
              <a:rPr lang="en-GB" sz="1100" dirty="0"/>
              <a:t>cell (</a:t>
            </a:r>
            <a:r>
              <a:rPr lang="en-GB" sz="1100" dirty="0" err="1"/>
              <a:t>dE</a:t>
            </a:r>
            <a:r>
              <a:rPr lang="en-GB" sz="1100" dirty="0"/>
              <a:t>) and the </a:t>
            </a:r>
            <a:r>
              <a:rPr lang="en-GB" sz="1100" dirty="0" smtClean="0"/>
              <a:t>track path-length </a:t>
            </a:r>
            <a:r>
              <a:rPr lang="en-GB" sz="1100" dirty="0"/>
              <a:t>in the cell (dl) </a:t>
            </a:r>
            <a:r>
              <a:rPr lang="en-GB" sz="1100" dirty="0" smtClean="0"/>
              <a:t>using 165 </a:t>
            </a:r>
            <a:r>
              <a:rPr lang="en-GB" sz="1100" dirty="0" err="1" smtClean="0"/>
              <a:t>GeV</a:t>
            </a:r>
            <a:r>
              <a:rPr lang="en-GB" sz="1100" dirty="0" smtClean="0"/>
              <a:t> </a:t>
            </a:r>
            <a:r>
              <a:rPr lang="en-GB" sz="1100" dirty="0" err="1"/>
              <a:t>muons</a:t>
            </a:r>
            <a:r>
              <a:rPr lang="en-GB" sz="1100" dirty="0"/>
              <a:t> at an </a:t>
            </a:r>
            <a:r>
              <a:rPr lang="en-GB" sz="1100" dirty="0" smtClean="0"/>
              <a:t>incident angle </a:t>
            </a:r>
            <a:r>
              <a:rPr lang="en-GB" sz="1100" dirty="0"/>
              <a:t>of -90°.</a:t>
            </a:r>
          </a:p>
          <a:p>
            <a:r>
              <a:rPr lang="en-GB" sz="1100" dirty="0"/>
              <a:t>● The ratio of experimental </a:t>
            </a:r>
            <a:r>
              <a:rPr lang="en-GB" sz="1100" dirty="0" smtClean="0"/>
              <a:t>and simulated </a:t>
            </a:r>
            <a:r>
              <a:rPr lang="en-GB" sz="1100" dirty="0" err="1"/>
              <a:t>dE</a:t>
            </a:r>
            <a:r>
              <a:rPr lang="en-GB" sz="1100" dirty="0"/>
              <a:t>/dl values </a:t>
            </a:r>
            <a:r>
              <a:rPr lang="en-GB" sz="1100" dirty="0" smtClean="0"/>
              <a:t>was defined </a:t>
            </a:r>
            <a:r>
              <a:rPr lang="en-GB" sz="1100" dirty="0"/>
              <a:t>for each calorimeter cell</a:t>
            </a:r>
            <a:r>
              <a:rPr lang="en-GB" sz="1100" dirty="0" smtClean="0"/>
              <a:t>:</a:t>
            </a:r>
          </a:p>
          <a:p>
            <a:endParaRPr lang="en-GB" sz="1100" dirty="0"/>
          </a:p>
          <a:p>
            <a:endParaRPr lang="en-GB" sz="1100" dirty="0" smtClean="0"/>
          </a:p>
          <a:p>
            <a:endParaRPr lang="en-GB" sz="1100" dirty="0"/>
          </a:p>
          <a:p>
            <a:r>
              <a:rPr lang="en-GB" sz="1100" dirty="0"/>
              <a:t>● The red horizontal lines </a:t>
            </a:r>
            <a:r>
              <a:rPr lang="en-GB" sz="1100" dirty="0" smtClean="0"/>
              <a:t>– the mean </a:t>
            </a:r>
            <a:r>
              <a:rPr lang="en-GB" sz="1100" dirty="0"/>
              <a:t>values of </a:t>
            </a:r>
            <a:r>
              <a:rPr lang="en-GB" sz="1100" dirty="0" err="1"/>
              <a:t>dE</a:t>
            </a:r>
            <a:r>
              <a:rPr lang="en-GB" sz="1100" dirty="0"/>
              <a:t>/dl for </a:t>
            </a:r>
            <a:r>
              <a:rPr lang="en-GB" sz="1100" dirty="0" smtClean="0"/>
              <a:t>each layer</a:t>
            </a:r>
            <a:r>
              <a:rPr lang="en-GB" sz="1100" dirty="0"/>
              <a:t>.</a:t>
            </a:r>
          </a:p>
          <a:p>
            <a:r>
              <a:rPr lang="en-GB" sz="1100" dirty="0"/>
              <a:t>● The data show a layer </a:t>
            </a:r>
            <a:r>
              <a:rPr lang="en-GB" sz="1100" dirty="0" smtClean="0"/>
              <a:t>uniformity at </a:t>
            </a:r>
            <a:r>
              <a:rPr lang="en-GB" sz="1100" dirty="0"/>
              <a:t>1%. An </a:t>
            </a:r>
            <a:r>
              <a:rPr lang="en-GB" sz="1100" dirty="0" smtClean="0"/>
              <a:t>offset </a:t>
            </a:r>
            <a:r>
              <a:rPr lang="en-GB" sz="1100" dirty="0"/>
              <a:t>of max 4% </a:t>
            </a:r>
            <a:r>
              <a:rPr lang="en-GB" sz="1100" dirty="0" smtClean="0"/>
              <a:t>is observed </a:t>
            </a:r>
            <a:r>
              <a:rPr lang="en-GB" sz="1100" dirty="0"/>
              <a:t>for Data/MC.</a:t>
            </a:r>
          </a:p>
        </p:txBody>
      </p:sp>
      <p:pic>
        <p:nvPicPr>
          <p:cNvPr id="23" name="Picture 3"/>
          <p:cNvPicPr/>
          <p:nvPr/>
        </p:nvPicPr>
        <p:blipFill>
          <a:blip r:embed="rId10" cstate="print">
            <a:lum bright="-10000" contrast="30000"/>
          </a:blip>
          <a:srcRect l="31229" t="50225" r="34406" b="36274"/>
          <a:stretch/>
        </p:blipFill>
        <p:spPr>
          <a:xfrm>
            <a:off x="1475656" y="5589240"/>
            <a:ext cx="792088" cy="36004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 name="Picture 4"/>
          <p:cNvPicPr/>
          <p:nvPr/>
        </p:nvPicPr>
        <p:blipFill>
          <a:blip r:embed="rId2"/>
          <a:stretch/>
        </p:blipFill>
        <p:spPr>
          <a:xfrm>
            <a:off x="0" y="0"/>
            <a:ext cx="1066320" cy="1208520"/>
          </a:xfrm>
          <a:prstGeom prst="rect">
            <a:avLst/>
          </a:prstGeom>
          <a:ln w="9360">
            <a:noFill/>
          </a:ln>
        </p:spPr>
      </p:pic>
      <p:sp>
        <p:nvSpPr>
          <p:cNvPr id="176" name="CustomShape 1"/>
          <p:cNvSpPr/>
          <p:nvPr/>
        </p:nvSpPr>
        <p:spPr>
          <a:xfrm>
            <a:off x="533400" y="1143000"/>
            <a:ext cx="7924320" cy="5570760"/>
          </a:xfrm>
          <a:prstGeom prst="rect">
            <a:avLst/>
          </a:prstGeom>
          <a:solidFill>
            <a:schemeClr val="bg1"/>
          </a:solidFill>
          <a:ln>
            <a:noFill/>
          </a:ln>
          <a:effectLst/>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1" strike="noStrike" spc="-1" dirty="0" smtClean="0">
                <a:solidFill>
                  <a:srgbClr val="000000"/>
                </a:solidFill>
                <a:uFill>
                  <a:solidFill>
                    <a:srgbClr val="FFFFFF"/>
                  </a:solidFill>
                </a:uFill>
                <a:latin typeface="Arial"/>
              </a:rPr>
              <a:t>1</a:t>
            </a:r>
            <a:r>
              <a:rPr lang="en-US" sz="1400" b="0" strike="noStrike" spc="-1" dirty="0" smtClean="0">
                <a:solidFill>
                  <a:srgbClr val="000000"/>
                </a:solidFill>
                <a:uFill>
                  <a:solidFill>
                    <a:srgbClr val="FFFFFF"/>
                  </a:solidFill>
                </a:uFill>
                <a:latin typeface="Arial"/>
              </a:rPr>
              <a:t>. </a:t>
            </a:r>
            <a:r>
              <a:rPr lang="en-US" sz="1400" b="1" strike="noStrike" spc="-1" dirty="0">
                <a:solidFill>
                  <a:srgbClr val="000000"/>
                </a:solidFill>
                <a:uFill>
                  <a:solidFill>
                    <a:srgbClr val="FFFFFF"/>
                  </a:solidFill>
                </a:uFill>
                <a:latin typeface="Arial"/>
              </a:rPr>
              <a:t>2017, 24-27 January, Barcelona, Spain, 5</a:t>
            </a:r>
            <a:r>
              <a:rPr lang="en-US" sz="1400" b="1" strike="noStrike" spc="-1" baseline="30000" dirty="0">
                <a:solidFill>
                  <a:srgbClr val="000000"/>
                </a:solidFill>
                <a:uFill>
                  <a:solidFill>
                    <a:srgbClr val="FFFFFF"/>
                  </a:solidFill>
                </a:uFill>
                <a:latin typeface="Arial"/>
              </a:rPr>
              <a:t>th</a:t>
            </a:r>
            <a:r>
              <a:rPr lang="en-US" sz="1400" b="1" strike="noStrike" spc="-1" dirty="0">
                <a:solidFill>
                  <a:srgbClr val="000000"/>
                </a:solidFill>
                <a:uFill>
                  <a:solidFill>
                    <a:srgbClr val="FFFFFF"/>
                  </a:solidFill>
                </a:uFill>
                <a:latin typeface="Arial"/>
              </a:rPr>
              <a:t> Beam Telescopes and Test Beams Workshop 2017</a:t>
            </a:r>
            <a:endParaRPr lang="en-US" sz="1400" b="0" strike="noStrike" spc="-1" dirty="0">
              <a:solidFill>
                <a:srgbClr val="000000"/>
              </a:solidFill>
              <a:uFill>
                <a:solidFill>
                  <a:srgbClr val="FFFFFF"/>
                </a:solidFill>
              </a:uFill>
              <a:latin typeface="Arial"/>
            </a:endParaRPr>
          </a:p>
          <a:p>
            <a:pPr>
              <a:lnSpc>
                <a:spcPct val="100000"/>
              </a:lnSpc>
            </a:pPr>
            <a:r>
              <a:rPr lang="en-US" sz="1400" b="1" strike="noStrike" spc="-1" dirty="0">
                <a:solidFill>
                  <a:srgbClr val="000000"/>
                </a:solidFill>
                <a:uFill>
                  <a:solidFill>
                    <a:srgbClr val="FFFFFF"/>
                  </a:solidFill>
                </a:uFill>
                <a:latin typeface="Arial"/>
              </a:rPr>
              <a:t> “</a:t>
            </a:r>
            <a:r>
              <a:rPr lang="en-US" sz="1400" b="1" u="sng" strike="noStrike" spc="-1" dirty="0" err="1">
                <a:solidFill>
                  <a:srgbClr val="0000FF"/>
                </a:solidFill>
                <a:uFill>
                  <a:solidFill>
                    <a:srgbClr val="FFFFFF"/>
                  </a:solidFill>
                </a:uFill>
                <a:latin typeface="Arial"/>
                <a:hlinkClick r:id="rId3"/>
              </a:rPr>
              <a:t>Muon</a:t>
            </a:r>
            <a:r>
              <a:rPr lang="en-US" sz="1400" b="1" u="sng" strike="noStrike" spc="-1" dirty="0">
                <a:solidFill>
                  <a:srgbClr val="0000FF"/>
                </a:solidFill>
                <a:uFill>
                  <a:solidFill>
                    <a:srgbClr val="FFFFFF"/>
                  </a:solidFill>
                </a:uFill>
                <a:latin typeface="Arial"/>
                <a:hlinkClick r:id="rId3"/>
              </a:rPr>
              <a:t> Signals at a Low Signal-to-Noise Ratio Environment</a:t>
            </a:r>
            <a:r>
              <a:rPr lang="en-US" sz="1400" b="1" strike="noStrike" spc="-1" dirty="0">
                <a:solidFill>
                  <a:srgbClr val="000000"/>
                </a:solidFill>
                <a:uFill>
                  <a:solidFill>
                    <a:srgbClr val="FFFFFF"/>
                  </a:solidFill>
                </a:uFill>
                <a:latin typeface="Arial"/>
              </a:rPr>
              <a:t>”, T. </a:t>
            </a:r>
            <a:r>
              <a:rPr lang="en-US" sz="1400" b="1" strike="noStrike" spc="-1" dirty="0" err="1">
                <a:solidFill>
                  <a:srgbClr val="000000"/>
                </a:solidFill>
                <a:uFill>
                  <a:solidFill>
                    <a:srgbClr val="FFFFFF"/>
                  </a:solidFill>
                </a:uFill>
                <a:latin typeface="Arial"/>
              </a:rPr>
              <a:t>Zakareishvili</a:t>
            </a:r>
            <a:r>
              <a:rPr lang="en-US" sz="1400" b="1" strike="noStrike" spc="-1" dirty="0">
                <a:solidFill>
                  <a:srgbClr val="000000"/>
                </a:solidFill>
                <a:uFill>
                  <a:solidFill>
                    <a:srgbClr val="FFFFFF"/>
                  </a:solidFill>
                </a:uFill>
                <a:latin typeface="Arial"/>
              </a:rPr>
              <a:t>; Session: </a:t>
            </a:r>
            <a:r>
              <a:rPr lang="en-US" sz="1400" b="1" u="sng" strike="noStrike" spc="-1" dirty="0">
                <a:solidFill>
                  <a:srgbClr val="0000FF"/>
                </a:solidFill>
                <a:uFill>
                  <a:solidFill>
                    <a:srgbClr val="FFFFFF"/>
                  </a:solidFill>
                </a:uFill>
                <a:latin typeface="Arial"/>
                <a:hlinkClick r:id="rId4"/>
              </a:rPr>
              <a:t>Data Analysis and Test Beam Results</a:t>
            </a:r>
            <a:r>
              <a:rPr lang="en-US" sz="1400" b="1" strike="noStrike" spc="-1" dirty="0">
                <a:solidFill>
                  <a:srgbClr val="000000"/>
                </a:solidFill>
                <a:uFill>
                  <a:solidFill>
                    <a:srgbClr val="FFFFFF"/>
                  </a:solidFill>
                </a:uFill>
                <a:latin typeface="Arial"/>
              </a:rPr>
              <a:t>   </a:t>
            </a:r>
            <a:r>
              <a:rPr lang="en-US" sz="1400" b="1" u="sng" strike="noStrike" spc="-1" dirty="0">
                <a:solidFill>
                  <a:srgbClr val="0000FF"/>
                </a:solidFill>
                <a:uFill>
                  <a:solidFill>
                    <a:srgbClr val="FFFFFF"/>
                  </a:solidFill>
                </a:uFill>
                <a:latin typeface="Arial"/>
                <a:hlinkClick r:id="rId5"/>
              </a:rPr>
              <a:t>https://</a:t>
            </a:r>
            <a:r>
              <a:rPr lang="en-US" sz="1400" b="1" u="sng" strike="noStrike" spc="-1" dirty="0" smtClean="0">
                <a:solidFill>
                  <a:srgbClr val="0000FF"/>
                </a:solidFill>
                <a:uFill>
                  <a:solidFill>
                    <a:srgbClr val="FFFFFF"/>
                  </a:solidFill>
                </a:uFill>
                <a:latin typeface="Arial"/>
                <a:hlinkClick r:id="rId5"/>
              </a:rPr>
              <a:t>indico.desy.de/indico/event/16161/contributions</a:t>
            </a:r>
            <a:endParaRPr lang="en-US" sz="1400" b="1" u="sng" strike="noStrike" spc="-1" dirty="0" smtClean="0">
              <a:solidFill>
                <a:srgbClr val="0000FF"/>
              </a:solidFill>
              <a:uFill>
                <a:solidFill>
                  <a:srgbClr val="FFFFFF"/>
                </a:solidFill>
              </a:uFill>
              <a:latin typeface="Arial"/>
            </a:endParaRPr>
          </a:p>
          <a:p>
            <a:pPr>
              <a:lnSpc>
                <a:spcPct val="100000"/>
              </a:lnSpc>
            </a:pPr>
            <a:r>
              <a:rPr lang="en-US" sz="1400" b="1" u="sng" strike="noStrike" spc="-1" dirty="0" smtClean="0">
                <a:uFill>
                  <a:solidFill>
                    <a:srgbClr val="FFFFFF"/>
                  </a:solidFill>
                </a:uFill>
                <a:latin typeface="Arial"/>
              </a:rPr>
              <a:t> 2.2018, 16-19 </a:t>
            </a:r>
            <a:r>
              <a:rPr lang="en-US" sz="1400" b="1" u="sng" spc="-1" dirty="0" smtClean="0">
                <a:uFill>
                  <a:solidFill>
                    <a:srgbClr val="FFFFFF"/>
                  </a:solidFill>
                </a:uFill>
                <a:latin typeface="Arial"/>
              </a:rPr>
              <a:t>J</a:t>
            </a:r>
            <a:r>
              <a:rPr lang="en-US" sz="1400" b="1" u="sng" strike="noStrike" spc="-1" dirty="0" smtClean="0">
                <a:uFill>
                  <a:solidFill>
                    <a:srgbClr val="FFFFFF"/>
                  </a:solidFill>
                </a:uFill>
                <a:latin typeface="Arial"/>
              </a:rPr>
              <a:t>anuary, Zurich, Switzerland, </a:t>
            </a:r>
            <a:r>
              <a:rPr lang="en-US" sz="1400" b="1" u="sng" strike="noStrike" spc="-1" dirty="0" smtClean="0">
                <a:solidFill>
                  <a:srgbClr val="000000"/>
                </a:solidFill>
                <a:uFill>
                  <a:solidFill>
                    <a:srgbClr val="FFFFFF"/>
                  </a:solidFill>
                </a:uFill>
                <a:latin typeface="Arial"/>
              </a:rPr>
              <a:t>6</a:t>
            </a:r>
            <a:r>
              <a:rPr lang="en-US" sz="1400" b="1" spc="-1" baseline="30000" dirty="0" smtClean="0">
                <a:solidFill>
                  <a:srgbClr val="000000"/>
                </a:solidFill>
                <a:uFill>
                  <a:solidFill>
                    <a:srgbClr val="FFFFFF"/>
                  </a:solidFill>
                </a:uFill>
              </a:rPr>
              <a:t>th</a:t>
            </a:r>
            <a:r>
              <a:rPr lang="en-US" sz="1400" b="1" spc="-1" dirty="0" smtClean="0">
                <a:solidFill>
                  <a:srgbClr val="000000"/>
                </a:solidFill>
                <a:uFill>
                  <a:solidFill>
                    <a:srgbClr val="FFFFFF"/>
                  </a:solidFill>
                </a:uFill>
              </a:rPr>
              <a:t> Beam Telescopes and Test Beams Workshop 2018</a:t>
            </a:r>
            <a:endParaRPr lang="en-US" sz="1400" b="1" u="sng" spc="-1" dirty="0" smtClean="0">
              <a:solidFill>
                <a:srgbClr val="0000CC"/>
              </a:solidFill>
              <a:uFill>
                <a:solidFill>
                  <a:srgbClr val="FFFFFF"/>
                </a:solidFill>
              </a:uFill>
            </a:endParaRPr>
          </a:p>
          <a:p>
            <a:pPr>
              <a:lnSpc>
                <a:spcPct val="100000"/>
              </a:lnSpc>
            </a:pPr>
            <a:r>
              <a:rPr lang="en-US" sz="1400" b="1" u="sng" strike="noStrike" spc="-1" dirty="0" smtClean="0">
                <a:solidFill>
                  <a:srgbClr val="0000CC"/>
                </a:solidFill>
                <a:uFill>
                  <a:solidFill>
                    <a:srgbClr val="FFFFFF"/>
                  </a:solidFill>
                </a:uFill>
                <a:latin typeface="Arial"/>
              </a:rPr>
              <a:t>“</a:t>
            </a:r>
            <a:r>
              <a:rPr lang="en-US" sz="1400" b="1" dirty="0" smtClean="0">
                <a:solidFill>
                  <a:srgbClr val="0000CC"/>
                </a:solidFill>
                <a:latin typeface="Arial" pitchFamily="34" charset="0"/>
                <a:cs typeface="Arial" pitchFamily="34" charset="0"/>
                <a:hlinkClick r:id="rId6"/>
              </a:rPr>
              <a:t>Studies of the ATLAS </a:t>
            </a:r>
            <a:r>
              <a:rPr lang="en-US" sz="1400" b="1" dirty="0" err="1" smtClean="0">
                <a:solidFill>
                  <a:srgbClr val="0000CC"/>
                </a:solidFill>
                <a:latin typeface="Arial" pitchFamily="34" charset="0"/>
                <a:cs typeface="Arial" pitchFamily="34" charset="0"/>
                <a:hlinkClick r:id="rId6"/>
              </a:rPr>
              <a:t>hadronic</a:t>
            </a:r>
            <a:r>
              <a:rPr lang="en-US" sz="1400" b="1" dirty="0" smtClean="0">
                <a:solidFill>
                  <a:srgbClr val="0000CC"/>
                </a:solidFill>
                <a:latin typeface="Arial" pitchFamily="34" charset="0"/>
                <a:cs typeface="Arial" pitchFamily="34" charset="0"/>
                <a:hlinkClick r:id="rId6"/>
              </a:rPr>
              <a:t> Calorimeter response to different particles at Test Beams</a:t>
            </a:r>
            <a:r>
              <a:rPr lang="en-US" sz="1400" b="1" dirty="0" smtClean="0">
                <a:solidFill>
                  <a:srgbClr val="0000CC"/>
                </a:solidFill>
                <a:latin typeface="Arial" pitchFamily="34" charset="0"/>
                <a:cs typeface="Arial" pitchFamily="34" charset="0"/>
              </a:rPr>
              <a:t>”,</a:t>
            </a:r>
          </a:p>
          <a:p>
            <a:pPr>
              <a:lnSpc>
                <a:spcPct val="100000"/>
              </a:lnSpc>
            </a:pPr>
            <a:r>
              <a:rPr lang="en-US" sz="1400" b="1" spc="-1" dirty="0" smtClean="0">
                <a:solidFill>
                  <a:srgbClr val="000000"/>
                </a:solidFill>
                <a:uFill>
                  <a:solidFill>
                    <a:srgbClr val="FFFFFF"/>
                  </a:solidFill>
                </a:uFill>
              </a:rPr>
              <a:t>T. </a:t>
            </a:r>
            <a:r>
              <a:rPr lang="en-US" sz="1400" b="1" spc="-1" dirty="0" err="1" smtClean="0">
                <a:solidFill>
                  <a:srgbClr val="000000"/>
                </a:solidFill>
                <a:uFill>
                  <a:solidFill>
                    <a:srgbClr val="FFFFFF"/>
                  </a:solidFill>
                </a:uFill>
              </a:rPr>
              <a:t>Zakareishvili</a:t>
            </a:r>
            <a:r>
              <a:rPr lang="en-US" sz="1400" b="1" spc="-1" dirty="0" smtClean="0">
                <a:solidFill>
                  <a:srgbClr val="000000"/>
                </a:solidFill>
                <a:uFill>
                  <a:solidFill>
                    <a:srgbClr val="FFFFFF"/>
                  </a:solidFill>
                </a:uFill>
              </a:rPr>
              <a:t>; Session</a:t>
            </a:r>
            <a:r>
              <a:rPr lang="en-US" sz="1400" b="1" spc="-1" dirty="0" smtClean="0">
                <a:solidFill>
                  <a:srgbClr val="0000CC"/>
                </a:solidFill>
                <a:uFill>
                  <a:solidFill>
                    <a:srgbClr val="FFFFFF"/>
                  </a:solidFill>
                </a:uFill>
              </a:rPr>
              <a:t>:</a:t>
            </a:r>
            <a:r>
              <a:rPr lang="en-US" sz="1400" b="1" dirty="0" smtClean="0">
                <a:solidFill>
                  <a:srgbClr val="0000CC"/>
                </a:solidFill>
              </a:rPr>
              <a:t> </a:t>
            </a:r>
            <a:r>
              <a:rPr lang="en-US" sz="1400" b="1" dirty="0" err="1" smtClean="0">
                <a:solidFill>
                  <a:srgbClr val="0000CC"/>
                </a:solidFill>
              </a:rPr>
              <a:t>Analyis</a:t>
            </a:r>
            <a:r>
              <a:rPr lang="en-US" sz="1400" b="1" dirty="0" smtClean="0">
                <a:solidFill>
                  <a:srgbClr val="0000CC"/>
                </a:solidFill>
              </a:rPr>
              <a:t>, Scintillating </a:t>
            </a:r>
            <a:r>
              <a:rPr lang="en-US" sz="1400" b="1" dirty="0" err="1" smtClean="0">
                <a:solidFill>
                  <a:srgbClr val="0000CC"/>
                </a:solidFill>
              </a:rPr>
              <a:t>Fibres</a:t>
            </a:r>
            <a:r>
              <a:rPr lang="en-US" sz="1400" b="1" dirty="0" smtClean="0">
                <a:solidFill>
                  <a:srgbClr val="0000CC"/>
                </a:solidFill>
              </a:rPr>
              <a:t> &amp; Calorimeters. https://indico.desy.de/indico/event/18050/session/8/contribution/34/material/slides/0.pdf</a:t>
            </a:r>
            <a:endParaRPr lang="en-US" sz="1400" b="1" strike="noStrike" spc="-1" dirty="0">
              <a:solidFill>
                <a:srgbClr val="0000CC"/>
              </a:solidFill>
              <a:uFill>
                <a:solidFill>
                  <a:srgbClr val="FFFFFF"/>
                </a:solidFill>
              </a:uFill>
              <a:latin typeface="Arial" pitchFamily="34" charset="0"/>
              <a:cs typeface="Arial" pitchFamily="34" charset="0"/>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p:txBody>
      </p:sp>
      <p:sp>
        <p:nvSpPr>
          <p:cNvPr id="177" name="CustomShape 2"/>
          <p:cNvSpPr/>
          <p:nvPr/>
        </p:nvSpPr>
        <p:spPr>
          <a:xfrm>
            <a:off x="1371600" y="152280"/>
            <a:ext cx="6933960" cy="577800"/>
          </a:xfrm>
          <a:prstGeom prst="rect">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b="1" strike="noStrike" spc="-1">
                <a:solidFill>
                  <a:srgbClr val="000000"/>
                </a:solidFill>
                <a:uFill>
                  <a:solidFill>
                    <a:srgbClr val="FFFFFF"/>
                  </a:solidFill>
                </a:uFill>
                <a:latin typeface="Sylfaen"/>
              </a:rPr>
              <a:t> Conferences and workshops</a:t>
            </a:r>
            <a:endParaRPr lang="en-US" sz="3200" b="0" strike="noStrike" spc="-1">
              <a:solidFill>
                <a:srgbClr val="000000"/>
              </a:solidFill>
              <a:uFill>
                <a:solidFill>
                  <a:srgbClr val="FFFFFF"/>
                </a:solidFill>
              </a:uFill>
              <a:latin typeface="Arial"/>
            </a:endParaRPr>
          </a:p>
        </p:txBody>
      </p:sp>
      <p:sp>
        <p:nvSpPr>
          <p:cNvPr id="178" name="TextShape 3"/>
          <p:cNvSpPr txBox="1"/>
          <p:nvPr/>
        </p:nvSpPr>
        <p:spPr>
          <a:xfrm>
            <a:off x="6553080" y="6356520"/>
            <a:ext cx="2133360" cy="364680"/>
          </a:xfrm>
          <a:prstGeom prst="rect">
            <a:avLst/>
          </a:prstGeom>
          <a:noFill/>
          <a:ln>
            <a:noFill/>
          </a:ln>
        </p:spPr>
        <p:txBody>
          <a:bodyPr anchor="ctr"/>
          <a:lstStyle/>
          <a:p>
            <a:pPr algn="r">
              <a:lnSpc>
                <a:spcPct val="100000"/>
              </a:lnSpc>
            </a:pPr>
            <a:fld id="{D5FA5E75-E65D-4039-9B7F-BD402923CC39}" type="slidenum">
              <a:rPr lang="en-US" sz="2000" b="1" strike="noStrike" spc="-1">
                <a:uFill>
                  <a:solidFill>
                    <a:srgbClr val="FFFFFF"/>
                  </a:solidFill>
                </a:uFill>
                <a:latin typeface="Calibri"/>
              </a:rPr>
              <a:pPr algn="r">
                <a:lnSpc>
                  <a:spcPct val="100000"/>
                </a:lnSpc>
              </a:pPr>
              <a:t>13</a:t>
            </a:fld>
            <a:endParaRPr lang="en-US" sz="2000" b="0" strike="noStrike" spc="-1" dirty="0">
              <a:uFill>
                <a:solidFill>
                  <a:srgbClr val="FFFFFF"/>
                </a:solidFill>
              </a:uFill>
              <a:latin typeface="Times New Roman"/>
            </a:endParaRPr>
          </a:p>
        </p:txBody>
      </p:sp>
      <p:pic>
        <p:nvPicPr>
          <p:cNvPr id="179" name="Picture 3"/>
          <p:cNvPicPr/>
          <p:nvPr/>
        </p:nvPicPr>
        <p:blipFill>
          <a:blip r:embed="rId7"/>
          <a:stretch/>
        </p:blipFill>
        <p:spPr>
          <a:xfrm>
            <a:off x="8382000" y="76200"/>
            <a:ext cx="685440" cy="762000"/>
          </a:xfrm>
          <a:prstGeom prst="rect">
            <a:avLst/>
          </a:prstGeom>
          <a:ln w="9360">
            <a:noFill/>
          </a:ln>
        </p:spPr>
      </p:pic>
      <p:pic>
        <p:nvPicPr>
          <p:cNvPr id="180" name="Picture 2"/>
          <p:cNvPicPr/>
          <p:nvPr/>
        </p:nvPicPr>
        <p:blipFill>
          <a:blip r:embed="rId8" cstate="print"/>
          <a:stretch/>
        </p:blipFill>
        <p:spPr>
          <a:xfrm>
            <a:off x="685800" y="3657600"/>
            <a:ext cx="4419120" cy="2918160"/>
          </a:xfrm>
          <a:prstGeom prst="rect">
            <a:avLst/>
          </a:prstGeom>
          <a:ln w="9360">
            <a:noFill/>
          </a:ln>
          <a:effectLst/>
        </p:spPr>
      </p:pic>
      <p:pic>
        <p:nvPicPr>
          <p:cNvPr id="181" name="Picture 7"/>
          <p:cNvPicPr/>
          <p:nvPr/>
        </p:nvPicPr>
        <p:blipFill>
          <a:blip r:embed="rId9"/>
          <a:stretch/>
        </p:blipFill>
        <p:spPr>
          <a:xfrm>
            <a:off x="5334000" y="3200400"/>
            <a:ext cx="2485440" cy="1752120"/>
          </a:xfrm>
          <a:prstGeom prst="rect">
            <a:avLst/>
          </a:prstGeom>
          <a:ln>
            <a:noFill/>
          </a:ln>
        </p:spPr>
      </p:pic>
      <p:pic>
        <p:nvPicPr>
          <p:cNvPr id="9" name="Picture 8" descr="2017_PHY_PosterBeam_A2_rz_2.png"/>
          <p:cNvPicPr>
            <a:picLocks noChangeAspect="1"/>
          </p:cNvPicPr>
          <p:nvPr/>
        </p:nvPicPr>
        <p:blipFill>
          <a:blip r:embed="rId10"/>
          <a:stretch>
            <a:fillRect/>
          </a:stretch>
        </p:blipFill>
        <p:spPr>
          <a:xfrm>
            <a:off x="5257800" y="4800600"/>
            <a:ext cx="2658893" cy="187452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6781800" cy="792162"/>
          </a:xfr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r>
              <a:rPr lang="en-US" sz="2400" b="1" dirty="0" smtClean="0">
                <a:latin typeface="Arial" pitchFamily="34" charset="0"/>
                <a:cs typeface="Arial" pitchFamily="34" charset="0"/>
              </a:rPr>
              <a:t>Motivations for Top Quark Physics Studies</a:t>
            </a:r>
            <a:endParaRPr lang="en-US" sz="2400" b="1" dirty="0">
              <a:latin typeface="Arial" pitchFamily="34" charset="0"/>
              <a:cs typeface="Arial" pitchFamily="34" charset="0"/>
            </a:endParaRPr>
          </a:p>
        </p:txBody>
      </p:sp>
      <p:sp>
        <p:nvSpPr>
          <p:cNvPr id="3" name="Content Placeholder 2"/>
          <p:cNvSpPr>
            <a:spLocks noGrp="1"/>
          </p:cNvSpPr>
          <p:nvPr>
            <p:ph idx="1"/>
          </p:nvPr>
        </p:nvSpPr>
        <p:spPr>
          <a:xfrm>
            <a:off x="0" y="1143000"/>
            <a:ext cx="8991600" cy="5334000"/>
          </a:xfr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eaLnBrk="1" hangingPunct="1">
              <a:lnSpc>
                <a:spcPct val="80000"/>
              </a:lnSpc>
              <a:buFontTx/>
              <a:buBlip>
                <a:blip r:embed="rId2"/>
              </a:buBlip>
              <a:defRPr/>
            </a:pPr>
            <a:r>
              <a:rPr lang="en-US" sz="1400" b="1" dirty="0" smtClean="0">
                <a:solidFill>
                  <a:srgbClr val="FF0000"/>
                </a:solidFill>
                <a:latin typeface="Lucida Sans" pitchFamily="34" charset="0"/>
                <a:ea typeface="Arial Unicode MS" pitchFamily="34" charset="-128"/>
                <a:cs typeface="Arial Unicode MS" pitchFamily="34" charset="-128"/>
              </a:rPr>
              <a:t>The top quark was first observed in 1995 at the </a:t>
            </a:r>
            <a:r>
              <a:rPr lang="en-US" sz="1400" b="1" dirty="0" err="1" smtClean="0">
                <a:solidFill>
                  <a:srgbClr val="FF0000"/>
                </a:solidFill>
                <a:latin typeface="Lucida Sans" pitchFamily="34" charset="0"/>
                <a:ea typeface="Arial Unicode MS" pitchFamily="34" charset="-128"/>
                <a:cs typeface="Arial Unicode MS" pitchFamily="34" charset="-128"/>
              </a:rPr>
              <a:t>Fermilab</a:t>
            </a:r>
            <a:r>
              <a:rPr lang="en-US" sz="1400" b="1" dirty="0" smtClean="0">
                <a:solidFill>
                  <a:srgbClr val="FF0000"/>
                </a:solidFill>
                <a:latin typeface="Lucida Sans" pitchFamily="34" charset="0"/>
                <a:ea typeface="Arial Unicode MS" pitchFamily="34" charset="-128"/>
                <a:cs typeface="Arial Unicode MS" pitchFamily="34" charset="-128"/>
              </a:rPr>
              <a:t> </a:t>
            </a:r>
          </a:p>
          <a:p>
            <a:pPr eaLnBrk="1" hangingPunct="1">
              <a:lnSpc>
                <a:spcPct val="80000"/>
              </a:lnSpc>
              <a:buFontTx/>
              <a:buNone/>
              <a:defRPr/>
            </a:pPr>
            <a:r>
              <a:rPr lang="en-US" sz="1400" b="1" dirty="0" smtClean="0">
                <a:solidFill>
                  <a:srgbClr val="FF0000"/>
                </a:solidFill>
                <a:latin typeface="Lucida Sans" pitchFamily="34" charset="0"/>
                <a:ea typeface="Arial Unicode MS" pitchFamily="34" charset="-128"/>
                <a:cs typeface="Arial Unicode MS" pitchFamily="34" charset="-128"/>
              </a:rPr>
              <a:t>      pp̄  </a:t>
            </a:r>
            <a:r>
              <a:rPr lang="en-US" sz="1400" b="1" dirty="0" err="1" smtClean="0">
                <a:solidFill>
                  <a:srgbClr val="FF0000"/>
                </a:solidFill>
                <a:latin typeface="Lucida Sans" pitchFamily="34" charset="0"/>
                <a:ea typeface="Arial Unicode MS" pitchFamily="34" charset="-128"/>
                <a:cs typeface="Arial Unicode MS" pitchFamily="34" charset="-128"/>
              </a:rPr>
              <a:t>Tevatron</a:t>
            </a:r>
            <a:r>
              <a:rPr lang="en-US" sz="1400" b="1" dirty="0" smtClean="0">
                <a:solidFill>
                  <a:srgbClr val="FF0000"/>
                </a:solidFill>
                <a:latin typeface="Lucida Sans" pitchFamily="34" charset="0"/>
                <a:ea typeface="Arial Unicode MS" pitchFamily="34" charset="-128"/>
                <a:cs typeface="Arial Unicode MS" pitchFamily="34" charset="-128"/>
              </a:rPr>
              <a:t> collider by CDF and DO experiments:</a:t>
            </a:r>
          </a:p>
          <a:p>
            <a:pPr eaLnBrk="1" hangingPunct="1">
              <a:lnSpc>
                <a:spcPct val="80000"/>
              </a:lnSpc>
              <a:buFontTx/>
              <a:buBlip>
                <a:blip r:embed="rId2"/>
              </a:buBlip>
              <a:defRPr/>
            </a:pPr>
            <a:r>
              <a:rPr lang="en-US" sz="1400" b="1" dirty="0" smtClean="0">
                <a:latin typeface="Lucida Sans" pitchFamily="34" charset="0"/>
                <a:ea typeface="Arial Unicode MS" pitchFamily="34" charset="-128"/>
                <a:cs typeface="Arial Unicode MS" pitchFamily="34" charset="-128"/>
              </a:rPr>
              <a:t>    </a:t>
            </a:r>
            <a:r>
              <a:rPr lang="en-US" sz="1400" b="1" dirty="0" smtClean="0">
                <a:solidFill>
                  <a:srgbClr val="0000FF"/>
                </a:solidFill>
                <a:latin typeface="Lucida Sans" pitchFamily="34" charset="0"/>
                <a:ea typeface="Arial Unicode MS" pitchFamily="34" charset="-128"/>
                <a:cs typeface="Arial Unicode MS" pitchFamily="34" charset="-128"/>
              </a:rPr>
              <a:t>M</a:t>
            </a:r>
            <a:r>
              <a:rPr lang="en-US" sz="1400" b="1" baseline="-25000" dirty="0" smtClean="0">
                <a:solidFill>
                  <a:srgbClr val="0000FF"/>
                </a:solidFill>
                <a:latin typeface="Lucida Sans" pitchFamily="34" charset="0"/>
                <a:ea typeface="Arial Unicode MS" pitchFamily="34" charset="-128"/>
                <a:cs typeface="Arial Unicode MS" pitchFamily="34" charset="-128"/>
              </a:rPr>
              <a:t>t </a:t>
            </a:r>
            <a:r>
              <a:rPr lang="en-US" sz="1400" b="1" dirty="0" smtClean="0">
                <a:solidFill>
                  <a:srgbClr val="0000FF"/>
                </a:solidFill>
                <a:latin typeface="Lucida Sans" pitchFamily="34" charset="0"/>
                <a:ea typeface="Arial Unicode MS" pitchFamily="34" charset="-128"/>
                <a:cs typeface="Arial Unicode MS" pitchFamily="34" charset="-128"/>
              </a:rPr>
              <a:t>= 174.3±3.2 (stat) ±4.0 (</a:t>
            </a:r>
            <a:r>
              <a:rPr lang="en-US" sz="1400" b="1" dirty="0" err="1" smtClean="0">
                <a:solidFill>
                  <a:srgbClr val="0000FF"/>
                </a:solidFill>
                <a:latin typeface="Lucida Sans" pitchFamily="34" charset="0"/>
                <a:ea typeface="Arial Unicode MS" pitchFamily="34" charset="-128"/>
                <a:cs typeface="Arial Unicode MS" pitchFamily="34" charset="-128"/>
              </a:rPr>
              <a:t>syst</a:t>
            </a:r>
            <a:r>
              <a:rPr lang="en-US" sz="1400" b="1" dirty="0" smtClean="0">
                <a:solidFill>
                  <a:srgbClr val="0000FF"/>
                </a:solidFill>
                <a:latin typeface="Lucida Sans" pitchFamily="34" charset="0"/>
                <a:ea typeface="Arial Unicode MS" pitchFamily="34" charset="-128"/>
                <a:cs typeface="Arial Unicode MS" pitchFamily="34" charset="-128"/>
              </a:rPr>
              <a:t>)</a:t>
            </a:r>
          </a:p>
          <a:p>
            <a:pPr eaLnBrk="1" hangingPunct="1">
              <a:lnSpc>
                <a:spcPct val="80000"/>
              </a:lnSpc>
              <a:buFontTx/>
              <a:buBlip>
                <a:blip r:embed="rId2"/>
              </a:buBlip>
              <a:defRPr/>
            </a:pPr>
            <a:r>
              <a:rPr lang="en-US" sz="1400" b="1" dirty="0" smtClean="0">
                <a:solidFill>
                  <a:srgbClr val="0000FF"/>
                </a:solidFill>
                <a:latin typeface="Lucida Sans" pitchFamily="34" charset="0"/>
                <a:ea typeface="Arial Unicode MS" pitchFamily="34" charset="-128"/>
                <a:cs typeface="Arial Unicode MS" pitchFamily="34" charset="-128"/>
              </a:rPr>
              <a:t>    </a:t>
            </a:r>
            <a:r>
              <a:rPr lang="el-GR" sz="1400" b="1" dirty="0" smtClean="0">
                <a:solidFill>
                  <a:srgbClr val="0000FF"/>
                </a:solidFill>
                <a:latin typeface="Lucida Sans" pitchFamily="34" charset="0"/>
                <a:ea typeface="Arial Unicode MS" pitchFamily="34" charset="-128"/>
                <a:cs typeface="Arial Unicode MS" pitchFamily="34" charset="-128"/>
              </a:rPr>
              <a:t>σ</a:t>
            </a:r>
            <a:r>
              <a:rPr lang="en-US" sz="1400" b="1" baseline="-25000" dirty="0" err="1" smtClean="0">
                <a:solidFill>
                  <a:srgbClr val="0000FF"/>
                </a:solidFill>
                <a:latin typeface="Lucida Sans" pitchFamily="34" charset="0"/>
                <a:ea typeface="Arial Unicode MS" pitchFamily="34" charset="-128"/>
                <a:cs typeface="Arial Unicode MS" pitchFamily="34" charset="-128"/>
              </a:rPr>
              <a:t>tt</a:t>
            </a:r>
            <a:r>
              <a:rPr lang="en-US" sz="1400" b="1" baseline="-25000" dirty="0" smtClean="0">
                <a:solidFill>
                  <a:srgbClr val="0000FF"/>
                </a:solidFill>
                <a:latin typeface="Lucida Sans" pitchFamily="34" charset="0"/>
                <a:ea typeface="Arial Unicode MS" pitchFamily="34" charset="-128"/>
                <a:cs typeface="Arial Unicode MS" pitchFamily="34" charset="-128"/>
              </a:rPr>
              <a:t>̄ </a:t>
            </a:r>
            <a:r>
              <a:rPr lang="en-US" sz="1400" b="1" dirty="0" smtClean="0">
                <a:solidFill>
                  <a:srgbClr val="0000FF"/>
                </a:solidFill>
                <a:latin typeface="Lucida Sans" pitchFamily="34" charset="0"/>
                <a:ea typeface="Arial Unicode MS" pitchFamily="34" charset="-128"/>
                <a:cs typeface="Arial Unicode MS" pitchFamily="34" charset="-128"/>
              </a:rPr>
              <a:t>= (CDF M</a:t>
            </a:r>
            <a:r>
              <a:rPr lang="en-US" sz="1400" b="1" baseline="-25000" dirty="0" smtClean="0">
                <a:solidFill>
                  <a:srgbClr val="0000FF"/>
                </a:solidFill>
                <a:latin typeface="Lucida Sans" pitchFamily="34" charset="0"/>
                <a:ea typeface="Arial Unicode MS" pitchFamily="34" charset="-128"/>
                <a:cs typeface="Arial Unicode MS" pitchFamily="34" charset="-128"/>
              </a:rPr>
              <a:t>t </a:t>
            </a:r>
            <a:r>
              <a:rPr lang="en-US" sz="1400" b="1" dirty="0" smtClean="0">
                <a:solidFill>
                  <a:srgbClr val="0000FF"/>
                </a:solidFill>
                <a:latin typeface="Lucida Sans" pitchFamily="34" charset="0"/>
                <a:ea typeface="Arial Unicode MS" pitchFamily="34" charset="-128"/>
                <a:cs typeface="Arial Unicode MS" pitchFamily="34" charset="-128"/>
              </a:rPr>
              <a:t>= 175 </a:t>
            </a:r>
            <a:r>
              <a:rPr lang="en-US" sz="1400" b="1" dirty="0" err="1" smtClean="0">
                <a:solidFill>
                  <a:srgbClr val="0000FF"/>
                </a:solidFill>
                <a:latin typeface="Lucida Sans" pitchFamily="34" charset="0"/>
                <a:ea typeface="Arial Unicode MS" pitchFamily="34" charset="-128"/>
                <a:cs typeface="Arial Unicode MS" pitchFamily="34" charset="-128"/>
              </a:rPr>
              <a:t>GeV</a:t>
            </a:r>
            <a:r>
              <a:rPr lang="en-US" sz="1400" b="1" dirty="0" smtClean="0">
                <a:solidFill>
                  <a:srgbClr val="0000FF"/>
                </a:solidFill>
                <a:latin typeface="Lucida Sans" pitchFamily="34" charset="0"/>
                <a:ea typeface="Arial Unicode MS" pitchFamily="34" charset="-128"/>
                <a:cs typeface="Arial Unicode MS" pitchFamily="34" charset="-128"/>
              </a:rPr>
              <a:t>) = 6.5 ±</a:t>
            </a:r>
            <a:r>
              <a:rPr lang="en-US" sz="1400" b="1" baseline="-25000" dirty="0" smtClean="0">
                <a:solidFill>
                  <a:srgbClr val="0000FF"/>
                </a:solidFill>
                <a:latin typeface="Lucida Sans" pitchFamily="34" charset="0"/>
                <a:ea typeface="Arial Unicode MS" pitchFamily="34" charset="-128"/>
                <a:cs typeface="Arial Unicode MS" pitchFamily="34" charset="-128"/>
              </a:rPr>
              <a:t>1.4</a:t>
            </a:r>
            <a:r>
              <a:rPr lang="en-US" sz="1400" b="1" baseline="30000" dirty="0" smtClean="0">
                <a:solidFill>
                  <a:srgbClr val="0000FF"/>
                </a:solidFill>
                <a:latin typeface="Lucida Sans" pitchFamily="34" charset="0"/>
                <a:ea typeface="Arial Unicode MS" pitchFamily="34" charset="-128"/>
                <a:cs typeface="Arial Unicode MS" pitchFamily="34" charset="-128"/>
              </a:rPr>
              <a:t>1.7 </a:t>
            </a:r>
            <a:r>
              <a:rPr lang="en-US" sz="1400" b="1" dirty="0" err="1" smtClean="0">
                <a:solidFill>
                  <a:srgbClr val="0000FF"/>
                </a:solidFill>
                <a:latin typeface="Lucida Sans" pitchFamily="34" charset="0"/>
                <a:ea typeface="Arial Unicode MS" pitchFamily="34" charset="-128"/>
                <a:cs typeface="Arial Unicode MS" pitchFamily="34" charset="-128"/>
              </a:rPr>
              <a:t>pb</a:t>
            </a:r>
            <a:endParaRPr lang="en-US" sz="1400" b="1" dirty="0" smtClean="0">
              <a:solidFill>
                <a:srgbClr val="0000FF"/>
              </a:solidFill>
              <a:latin typeface="Lucida Sans" pitchFamily="34" charset="0"/>
              <a:ea typeface="Arial Unicode MS" pitchFamily="34" charset="-128"/>
              <a:cs typeface="Arial Unicode MS" pitchFamily="34" charset="-128"/>
            </a:endParaRPr>
          </a:p>
          <a:p>
            <a:pPr eaLnBrk="1" hangingPunct="1">
              <a:lnSpc>
                <a:spcPct val="80000"/>
              </a:lnSpc>
              <a:buFontTx/>
              <a:buBlip>
                <a:blip r:embed="rId2"/>
              </a:buBlip>
              <a:defRPr/>
            </a:pPr>
            <a:r>
              <a:rPr lang="en-US" sz="1400" b="1" dirty="0" smtClean="0">
                <a:solidFill>
                  <a:srgbClr val="0000FF"/>
                </a:solidFill>
                <a:latin typeface="Lucida Sans" pitchFamily="34" charset="0"/>
                <a:ea typeface="Arial Unicode MS" pitchFamily="34" charset="-128"/>
                <a:cs typeface="Arial Unicode MS" pitchFamily="34" charset="-128"/>
              </a:rPr>
              <a:t>    </a:t>
            </a:r>
            <a:r>
              <a:rPr lang="el-GR" sz="1400" b="1" dirty="0" smtClean="0">
                <a:solidFill>
                  <a:srgbClr val="0000FF"/>
                </a:solidFill>
                <a:latin typeface="Lucida Sans" pitchFamily="34" charset="0"/>
                <a:ea typeface="Arial Unicode MS" pitchFamily="34" charset="-128"/>
                <a:cs typeface="Arial Unicode MS" pitchFamily="34" charset="-128"/>
              </a:rPr>
              <a:t>σ</a:t>
            </a:r>
            <a:r>
              <a:rPr lang="en-US" sz="1400" b="1" baseline="-25000" dirty="0" err="1" smtClean="0">
                <a:solidFill>
                  <a:srgbClr val="0000FF"/>
                </a:solidFill>
                <a:latin typeface="Lucida Sans" pitchFamily="34" charset="0"/>
                <a:ea typeface="Arial Unicode MS" pitchFamily="34" charset="-128"/>
                <a:cs typeface="Arial Unicode MS" pitchFamily="34" charset="-128"/>
              </a:rPr>
              <a:t>tt</a:t>
            </a:r>
            <a:r>
              <a:rPr lang="en-US" sz="1400" b="1" baseline="-25000" dirty="0" smtClean="0">
                <a:solidFill>
                  <a:srgbClr val="0000FF"/>
                </a:solidFill>
                <a:latin typeface="Lucida Sans" pitchFamily="34" charset="0"/>
                <a:ea typeface="Arial Unicode MS" pitchFamily="34" charset="-128"/>
                <a:cs typeface="Arial Unicode MS" pitchFamily="34" charset="-128"/>
              </a:rPr>
              <a:t>̄ </a:t>
            </a:r>
            <a:r>
              <a:rPr lang="en-US" sz="1400" b="1" dirty="0" smtClean="0">
                <a:solidFill>
                  <a:srgbClr val="0000FF"/>
                </a:solidFill>
                <a:latin typeface="Lucida Sans" pitchFamily="34" charset="0"/>
                <a:ea typeface="Arial Unicode MS" pitchFamily="34" charset="-128"/>
                <a:cs typeface="Arial Unicode MS" pitchFamily="34" charset="-128"/>
              </a:rPr>
              <a:t>= (Do M</a:t>
            </a:r>
            <a:r>
              <a:rPr lang="en-US" sz="1400" b="1" baseline="-25000" dirty="0" smtClean="0">
                <a:solidFill>
                  <a:srgbClr val="0000FF"/>
                </a:solidFill>
                <a:latin typeface="Lucida Sans" pitchFamily="34" charset="0"/>
                <a:ea typeface="Arial Unicode MS" pitchFamily="34" charset="-128"/>
                <a:cs typeface="Arial Unicode MS" pitchFamily="34" charset="-128"/>
              </a:rPr>
              <a:t>t </a:t>
            </a:r>
            <a:r>
              <a:rPr lang="en-US" sz="1400" b="1" dirty="0" smtClean="0">
                <a:solidFill>
                  <a:srgbClr val="0000FF"/>
                </a:solidFill>
                <a:latin typeface="Lucida Sans" pitchFamily="34" charset="0"/>
                <a:ea typeface="Arial Unicode MS" pitchFamily="34" charset="-128"/>
                <a:cs typeface="Arial Unicode MS" pitchFamily="34" charset="-128"/>
              </a:rPr>
              <a:t>= 172 </a:t>
            </a:r>
            <a:r>
              <a:rPr lang="en-US" sz="1400" b="1" dirty="0" err="1" smtClean="0">
                <a:solidFill>
                  <a:srgbClr val="0000FF"/>
                </a:solidFill>
                <a:latin typeface="Lucida Sans" pitchFamily="34" charset="0"/>
                <a:ea typeface="Arial Unicode MS" pitchFamily="34" charset="-128"/>
                <a:cs typeface="Arial Unicode MS" pitchFamily="34" charset="-128"/>
              </a:rPr>
              <a:t>GeV</a:t>
            </a:r>
            <a:r>
              <a:rPr lang="en-US" sz="1400" b="1" dirty="0" smtClean="0">
                <a:solidFill>
                  <a:srgbClr val="0000FF"/>
                </a:solidFill>
                <a:latin typeface="Lucida Sans" pitchFamily="34" charset="0"/>
                <a:ea typeface="Arial Unicode MS" pitchFamily="34" charset="-128"/>
                <a:cs typeface="Arial Unicode MS" pitchFamily="34" charset="-128"/>
              </a:rPr>
              <a:t>) = 5.9 ±</a:t>
            </a:r>
            <a:r>
              <a:rPr lang="en-US" sz="1400" b="1" baseline="-25000" dirty="0" smtClean="0">
                <a:solidFill>
                  <a:srgbClr val="0000FF"/>
                </a:solidFill>
                <a:latin typeface="Lucida Sans" pitchFamily="34" charset="0"/>
                <a:ea typeface="Arial Unicode MS" pitchFamily="34" charset="-128"/>
                <a:cs typeface="Arial Unicode MS" pitchFamily="34" charset="-128"/>
              </a:rPr>
              <a:t> </a:t>
            </a:r>
            <a:r>
              <a:rPr lang="en-US" sz="1400" b="1" dirty="0" smtClean="0">
                <a:solidFill>
                  <a:srgbClr val="0000FF"/>
                </a:solidFill>
                <a:latin typeface="Lucida Sans" pitchFamily="34" charset="0"/>
                <a:ea typeface="Arial Unicode MS" pitchFamily="34" charset="-128"/>
                <a:cs typeface="Arial Unicode MS" pitchFamily="34" charset="-128"/>
              </a:rPr>
              <a:t>1.7</a:t>
            </a:r>
            <a:r>
              <a:rPr lang="en-US" sz="1400" b="1" baseline="30000" dirty="0" smtClean="0">
                <a:solidFill>
                  <a:srgbClr val="0000FF"/>
                </a:solidFill>
                <a:latin typeface="Lucida Sans" pitchFamily="34" charset="0"/>
                <a:ea typeface="Arial Unicode MS" pitchFamily="34" charset="-128"/>
                <a:cs typeface="Arial Unicode MS" pitchFamily="34" charset="-128"/>
              </a:rPr>
              <a:t> </a:t>
            </a:r>
            <a:r>
              <a:rPr lang="en-US" sz="1400" b="1" dirty="0" err="1" smtClean="0">
                <a:solidFill>
                  <a:srgbClr val="0000FF"/>
                </a:solidFill>
                <a:latin typeface="Lucida Sans" pitchFamily="34" charset="0"/>
                <a:ea typeface="Arial Unicode MS" pitchFamily="34" charset="-128"/>
                <a:cs typeface="Arial Unicode MS" pitchFamily="34" charset="-128"/>
              </a:rPr>
              <a:t>pb</a:t>
            </a:r>
            <a:endParaRPr lang="en-US" sz="1400" b="1" dirty="0" smtClean="0">
              <a:solidFill>
                <a:srgbClr val="0000FF"/>
              </a:solidFill>
              <a:latin typeface="Lucida Sans" pitchFamily="34" charset="0"/>
              <a:ea typeface="Arial Unicode MS" pitchFamily="34" charset="-128"/>
              <a:cs typeface="Arial Unicode MS" pitchFamily="34" charset="-128"/>
            </a:endParaRPr>
          </a:p>
          <a:p>
            <a:pPr eaLnBrk="1" hangingPunct="1">
              <a:lnSpc>
                <a:spcPct val="80000"/>
              </a:lnSpc>
              <a:buFontTx/>
              <a:buBlip>
                <a:blip r:embed="rId2"/>
              </a:buBlip>
              <a:defRPr/>
            </a:pPr>
            <a:r>
              <a:rPr lang="en-US" sz="1400" b="1" dirty="0" smtClean="0">
                <a:solidFill>
                  <a:srgbClr val="0000FF"/>
                </a:solidFill>
                <a:latin typeface="Lucida Sans" pitchFamily="34" charset="0"/>
              </a:rPr>
              <a:t>    </a:t>
            </a:r>
            <a:r>
              <a:rPr lang="en-US" sz="1400" b="1" dirty="0" err="1" smtClean="0">
                <a:solidFill>
                  <a:srgbClr val="0000FF"/>
                </a:solidFill>
                <a:latin typeface="Lucida Sans" pitchFamily="34" charset="0"/>
              </a:rPr>
              <a:t>Q</a:t>
            </a:r>
            <a:r>
              <a:rPr lang="en-US" sz="1400" b="1" baseline="30000" dirty="0" err="1" smtClean="0">
                <a:solidFill>
                  <a:srgbClr val="0000FF"/>
                </a:solidFill>
                <a:latin typeface="Lucida Sans" pitchFamily="34" charset="0"/>
              </a:rPr>
              <a:t>e</a:t>
            </a:r>
            <a:r>
              <a:rPr lang="en-US" sz="1400" b="1" baseline="-25000" dirty="0" err="1" smtClean="0">
                <a:solidFill>
                  <a:srgbClr val="0000FF"/>
                </a:solidFill>
                <a:latin typeface="Lucida Sans" pitchFamily="34" charset="0"/>
              </a:rPr>
              <a:t>em</a:t>
            </a:r>
            <a:r>
              <a:rPr lang="en-US" sz="1400" b="1" dirty="0" smtClean="0">
                <a:solidFill>
                  <a:srgbClr val="0000FF"/>
                </a:solidFill>
                <a:latin typeface="Lucida Sans" pitchFamily="34" charset="0"/>
              </a:rPr>
              <a:t>=2/3 </a:t>
            </a:r>
            <a:r>
              <a:rPr lang="en-US" sz="1400" b="1" dirty="0" smtClean="0">
                <a:solidFill>
                  <a:srgbClr val="0000FF"/>
                </a:solidFill>
                <a:latin typeface="Lucida Sans" pitchFamily="34" charset="0"/>
                <a:ea typeface="Arial Unicode MS" pitchFamily="34" charset="-128"/>
                <a:cs typeface="Arial Unicode MS" pitchFamily="34" charset="-128"/>
              </a:rPr>
              <a:t>l e l ; Weak </a:t>
            </a:r>
            <a:r>
              <a:rPr lang="en-US" sz="1400" b="1" dirty="0" err="1" smtClean="0">
                <a:solidFill>
                  <a:srgbClr val="0000FF"/>
                </a:solidFill>
                <a:latin typeface="Lucida Sans" pitchFamily="34" charset="0"/>
                <a:ea typeface="Arial Unicode MS" pitchFamily="34" charset="-128"/>
                <a:cs typeface="Arial Unicode MS" pitchFamily="34" charset="-128"/>
              </a:rPr>
              <a:t>isospin</a:t>
            </a:r>
            <a:r>
              <a:rPr lang="en-US" sz="1400" b="1" dirty="0" smtClean="0">
                <a:solidFill>
                  <a:srgbClr val="0000FF"/>
                </a:solidFill>
                <a:latin typeface="Lucida Sans" pitchFamily="34" charset="0"/>
                <a:ea typeface="Arial Unicode MS" pitchFamily="34" charset="-128"/>
                <a:cs typeface="Arial Unicode MS" pitchFamily="34" charset="-128"/>
              </a:rPr>
              <a:t> partner of b quark: </a:t>
            </a:r>
          </a:p>
          <a:p>
            <a:pPr eaLnBrk="1" hangingPunct="1">
              <a:lnSpc>
                <a:spcPct val="80000"/>
              </a:lnSpc>
              <a:buFontTx/>
              <a:buNone/>
              <a:defRPr/>
            </a:pPr>
            <a:r>
              <a:rPr lang="en-US" sz="1400" b="1" dirty="0" smtClean="0">
                <a:solidFill>
                  <a:srgbClr val="0000FF"/>
                </a:solidFill>
                <a:latin typeface="Lucida Sans" pitchFamily="34" charset="0"/>
                <a:ea typeface="Arial Unicode MS" pitchFamily="34" charset="-128"/>
                <a:cs typeface="Arial Unicode MS" pitchFamily="34" charset="-128"/>
              </a:rPr>
              <a:t>          T</a:t>
            </a:r>
            <a:r>
              <a:rPr lang="en-US" sz="1400" b="1" baseline="30000" dirty="0" smtClean="0">
                <a:solidFill>
                  <a:srgbClr val="0000FF"/>
                </a:solidFill>
                <a:latin typeface="Lucida Sans" pitchFamily="34" charset="0"/>
                <a:ea typeface="Arial Unicode MS" pitchFamily="34" charset="-128"/>
                <a:cs typeface="Arial Unicode MS" pitchFamily="34" charset="-128"/>
              </a:rPr>
              <a:t>t</a:t>
            </a:r>
            <a:r>
              <a:rPr lang="en-US" sz="1400" b="1" baseline="-25000" dirty="0" smtClean="0">
                <a:solidFill>
                  <a:srgbClr val="0000FF"/>
                </a:solidFill>
                <a:latin typeface="Lucida Sans" pitchFamily="34" charset="0"/>
                <a:ea typeface="Arial Unicode MS" pitchFamily="34" charset="-128"/>
                <a:cs typeface="Arial Unicode MS" pitchFamily="34" charset="-128"/>
              </a:rPr>
              <a:t>3 </a:t>
            </a:r>
            <a:r>
              <a:rPr lang="en-US" sz="1400" b="1" dirty="0" smtClean="0">
                <a:solidFill>
                  <a:srgbClr val="0000FF"/>
                </a:solidFill>
                <a:latin typeface="Lucida Sans" pitchFamily="34" charset="0"/>
                <a:ea typeface="Arial Unicode MS" pitchFamily="34" charset="-128"/>
                <a:cs typeface="Arial Unicode MS" pitchFamily="34" charset="-128"/>
              </a:rPr>
              <a:t>=1/2; Color triplet, spin ½;</a:t>
            </a:r>
          </a:p>
          <a:p>
            <a:pPr eaLnBrk="1" hangingPunct="1">
              <a:lnSpc>
                <a:spcPct val="80000"/>
              </a:lnSpc>
              <a:buFontTx/>
              <a:buBlip>
                <a:blip r:embed="rId2"/>
              </a:buBlip>
              <a:defRPr/>
            </a:pPr>
            <a:r>
              <a:rPr lang="en-US" sz="1400" b="1" dirty="0" smtClean="0">
                <a:latin typeface="Lucida Sans" pitchFamily="34" charset="0"/>
                <a:ea typeface="Arial Unicode MS" pitchFamily="34" charset="-128"/>
                <a:cs typeface="Arial Unicode MS" pitchFamily="34" charset="-128"/>
              </a:rPr>
              <a:t>The top quark is the heaviest elementary particle yet discovered. Its mass, of the same orders the electroweak scale, is about twice that of the </a:t>
            </a:r>
            <a:r>
              <a:rPr lang="en-US" sz="1400" b="1" dirty="0" smtClean="0">
                <a:solidFill>
                  <a:srgbClr val="FF3300"/>
                </a:solidFill>
                <a:latin typeface="Lucida Sans" pitchFamily="34" charset="0"/>
                <a:ea typeface="Arial Unicode MS" pitchFamily="34" charset="-128"/>
                <a:cs typeface="Arial Unicode MS" pitchFamily="34" charset="-128"/>
              </a:rPr>
              <a:t>W</a:t>
            </a:r>
            <a:r>
              <a:rPr lang="en-US" sz="1400" b="1" dirty="0" smtClean="0">
                <a:latin typeface="Lucida Sans" pitchFamily="34" charset="0"/>
                <a:ea typeface="Arial Unicode MS" pitchFamily="34" charset="-128"/>
                <a:cs typeface="Arial Unicode MS" pitchFamily="34" charset="-128"/>
              </a:rPr>
              <a:t> and </a:t>
            </a:r>
            <a:r>
              <a:rPr lang="en-US" sz="1400" b="1" dirty="0" smtClean="0">
                <a:solidFill>
                  <a:srgbClr val="FF3300"/>
                </a:solidFill>
                <a:latin typeface="Lucida Sans" pitchFamily="34" charset="0"/>
                <a:ea typeface="Arial Unicode MS" pitchFamily="34" charset="-128"/>
                <a:cs typeface="Arial Unicode MS" pitchFamily="34" charset="-128"/>
              </a:rPr>
              <a:t>Z </a:t>
            </a:r>
            <a:r>
              <a:rPr lang="en-US" sz="1400" b="1" dirty="0" smtClean="0">
                <a:latin typeface="Lucida Sans" pitchFamily="34" charset="0"/>
                <a:ea typeface="Arial Unicode MS" pitchFamily="34" charset="-128"/>
                <a:cs typeface="Arial Unicode MS" pitchFamily="34" charset="-128"/>
              </a:rPr>
              <a:t>bosons and about </a:t>
            </a:r>
            <a:r>
              <a:rPr lang="en-US" sz="1400" b="1" dirty="0" smtClean="0">
                <a:solidFill>
                  <a:srgbClr val="FF0000"/>
                </a:solidFill>
                <a:latin typeface="Lucida Sans" pitchFamily="34" charset="0"/>
                <a:ea typeface="Arial Unicode MS" pitchFamily="34" charset="-128"/>
                <a:cs typeface="Arial Unicode MS" pitchFamily="34" charset="-128"/>
              </a:rPr>
              <a:t>3</a:t>
            </a:r>
            <a:r>
              <a:rPr lang="en-US" sz="1400" b="1" dirty="0" smtClean="0">
                <a:solidFill>
                  <a:srgbClr val="FF3300"/>
                </a:solidFill>
                <a:latin typeface="Lucida Sans" pitchFamily="34" charset="0"/>
                <a:ea typeface="Arial Unicode MS" pitchFamily="34" charset="-128"/>
                <a:cs typeface="Arial Unicode MS" pitchFamily="34" charset="-128"/>
              </a:rPr>
              <a:t>5 times larger than its </a:t>
            </a:r>
            <a:r>
              <a:rPr lang="en-US" sz="1400" b="1" dirty="0" err="1" smtClean="0">
                <a:solidFill>
                  <a:srgbClr val="FF3300"/>
                </a:solidFill>
                <a:latin typeface="Lucida Sans" pitchFamily="34" charset="0"/>
                <a:ea typeface="Arial Unicode MS" pitchFamily="34" charset="-128"/>
                <a:cs typeface="Arial Unicode MS" pitchFamily="34" charset="-128"/>
              </a:rPr>
              <a:t>isospin</a:t>
            </a:r>
            <a:r>
              <a:rPr lang="en-US" sz="1400" b="1" dirty="0" smtClean="0">
                <a:solidFill>
                  <a:srgbClr val="FF3300"/>
                </a:solidFill>
                <a:latin typeface="Lucida Sans" pitchFamily="34" charset="0"/>
                <a:ea typeface="Arial Unicode MS" pitchFamily="34" charset="-128"/>
                <a:cs typeface="Arial Unicode MS" pitchFamily="34" charset="-128"/>
              </a:rPr>
              <a:t> partner, the b quark</a:t>
            </a:r>
            <a:r>
              <a:rPr lang="en-US" sz="1400" b="1" dirty="0" smtClean="0">
                <a:latin typeface="Lucida Sans" pitchFamily="34" charset="0"/>
                <a:ea typeface="Arial Unicode MS" pitchFamily="34" charset="-128"/>
                <a:cs typeface="Arial Unicode MS" pitchFamily="34" charset="-128"/>
              </a:rPr>
              <a:t> and slightly less than the mass of the </a:t>
            </a:r>
            <a:r>
              <a:rPr lang="en-US" sz="1400" b="1" dirty="0" smtClean="0">
                <a:solidFill>
                  <a:srgbClr val="FF0000"/>
                </a:solidFill>
                <a:latin typeface="Lucida Sans" pitchFamily="34" charset="0"/>
                <a:ea typeface="Arial Unicode MS" pitchFamily="34" charset="-128"/>
                <a:cs typeface="Arial Unicode MS" pitchFamily="34" charset="-128"/>
              </a:rPr>
              <a:t>gold nucleus</a:t>
            </a:r>
            <a:r>
              <a:rPr lang="en-US" sz="1400" b="1" dirty="0" smtClean="0">
                <a:latin typeface="Lucida Sans" pitchFamily="34" charset="0"/>
                <a:ea typeface="Arial Unicode MS" pitchFamily="34" charset="-128"/>
                <a:cs typeface="Arial Unicode MS" pitchFamily="34" charset="-128"/>
              </a:rPr>
              <a:t>.</a:t>
            </a:r>
          </a:p>
          <a:p>
            <a:pPr>
              <a:lnSpc>
                <a:spcPct val="80000"/>
              </a:lnSpc>
              <a:spcAft>
                <a:spcPct val="20000"/>
              </a:spcAft>
              <a:buBlip>
                <a:blip r:embed="rId3"/>
              </a:buBlip>
              <a:defRPr/>
            </a:pPr>
            <a:r>
              <a:rPr lang="en-US" sz="1400" b="1" dirty="0" smtClean="0">
                <a:latin typeface="Arial" pitchFamily="34" charset="0"/>
                <a:ea typeface="Arial Unicode MS" pitchFamily="34" charset="-128"/>
                <a:cs typeface="Arial" pitchFamily="34" charset="0"/>
              </a:rPr>
              <a:t>Large value of top mass and short lifetime (</a:t>
            </a:r>
            <a:r>
              <a:rPr lang="el-GR" sz="1400" b="1" dirty="0" smtClean="0">
                <a:solidFill>
                  <a:srgbClr val="FF3300"/>
                </a:solidFill>
                <a:latin typeface="Arial" pitchFamily="34" charset="0"/>
                <a:ea typeface="Arial Unicode MS" pitchFamily="34" charset="-128"/>
                <a:cs typeface="Arial" pitchFamily="34" charset="0"/>
              </a:rPr>
              <a:t>τ</a:t>
            </a:r>
            <a:r>
              <a:rPr lang="en-US" sz="1400" b="1" baseline="-25000" dirty="0" smtClean="0">
                <a:solidFill>
                  <a:srgbClr val="FF3300"/>
                </a:solidFill>
                <a:latin typeface="Arial" pitchFamily="34" charset="0"/>
                <a:ea typeface="Arial Unicode MS" pitchFamily="34" charset="-128"/>
                <a:cs typeface="Arial" pitchFamily="34" charset="0"/>
              </a:rPr>
              <a:t>t </a:t>
            </a:r>
            <a:r>
              <a:rPr lang="en-US" sz="1400" b="1" dirty="0" smtClean="0">
                <a:solidFill>
                  <a:srgbClr val="FF3300"/>
                </a:solidFill>
                <a:latin typeface="Arial" pitchFamily="34" charset="0"/>
                <a:ea typeface="Arial Unicode MS" pitchFamily="34" charset="-128"/>
                <a:cs typeface="Arial" pitchFamily="34" charset="0"/>
              </a:rPr>
              <a:t>~ 5x10</a:t>
            </a:r>
            <a:r>
              <a:rPr lang="en-US" sz="1400" b="1" baseline="30000" dirty="0" smtClean="0">
                <a:solidFill>
                  <a:srgbClr val="FF3300"/>
                </a:solidFill>
                <a:latin typeface="Arial" pitchFamily="34" charset="0"/>
                <a:ea typeface="Arial Unicode MS" pitchFamily="34" charset="-128"/>
                <a:cs typeface="Arial" pitchFamily="34" charset="0"/>
              </a:rPr>
              <a:t>- 25</a:t>
            </a:r>
            <a:r>
              <a:rPr lang="en-US" sz="1400" b="1" dirty="0" smtClean="0">
                <a:solidFill>
                  <a:srgbClr val="FF3300"/>
                </a:solidFill>
                <a:latin typeface="Arial" pitchFamily="34" charset="0"/>
                <a:ea typeface="Arial Unicode MS" pitchFamily="34" charset="-128"/>
                <a:cs typeface="Arial" pitchFamily="34" charset="0"/>
              </a:rPr>
              <a:t> sec</a:t>
            </a:r>
            <a:r>
              <a:rPr lang="en-US" sz="1400" b="1" dirty="0" smtClean="0">
                <a:latin typeface="Arial" pitchFamily="34" charset="0"/>
                <a:ea typeface="Arial Unicode MS" pitchFamily="34" charset="-128"/>
                <a:cs typeface="Arial" pitchFamily="34" charset="0"/>
              </a:rPr>
              <a:t>) make top quark unique:</a:t>
            </a:r>
          </a:p>
          <a:p>
            <a:pPr lvl="1">
              <a:lnSpc>
                <a:spcPct val="80000"/>
              </a:lnSpc>
              <a:spcAft>
                <a:spcPct val="20000"/>
              </a:spcAft>
              <a:defRPr/>
            </a:pPr>
            <a:r>
              <a:rPr lang="en-US" sz="1400" b="1" dirty="0" smtClean="0">
                <a:latin typeface="Arial" pitchFamily="34" charset="0"/>
                <a:ea typeface="Arial Unicode MS" pitchFamily="34" charset="-128"/>
                <a:cs typeface="Arial" pitchFamily="34" charset="0"/>
              </a:rPr>
              <a:t>Decays before </a:t>
            </a:r>
            <a:r>
              <a:rPr lang="en-US" sz="1400" b="1" dirty="0" err="1" smtClean="0">
                <a:latin typeface="Arial" pitchFamily="34" charset="0"/>
                <a:ea typeface="Arial Unicode MS" pitchFamily="34" charset="-128"/>
                <a:cs typeface="Arial" pitchFamily="34" charset="0"/>
              </a:rPr>
              <a:t>hadronization</a:t>
            </a:r>
            <a:endParaRPr lang="en-US" sz="1400" b="1" dirty="0" smtClean="0">
              <a:latin typeface="Arial" pitchFamily="34" charset="0"/>
              <a:ea typeface="Arial Unicode MS" pitchFamily="34" charset="-128"/>
              <a:cs typeface="Arial" pitchFamily="34" charset="0"/>
            </a:endParaRPr>
          </a:p>
          <a:p>
            <a:pPr lvl="1">
              <a:lnSpc>
                <a:spcPct val="80000"/>
              </a:lnSpc>
              <a:spcAft>
                <a:spcPct val="20000"/>
              </a:spcAft>
              <a:defRPr/>
            </a:pPr>
            <a:r>
              <a:rPr lang="en-US" sz="1400" b="1" dirty="0" smtClean="0">
                <a:latin typeface="Arial" pitchFamily="34" charset="0"/>
                <a:ea typeface="Arial Unicode MS" pitchFamily="34" charset="-128"/>
                <a:cs typeface="Arial" pitchFamily="34" charset="0"/>
              </a:rPr>
              <a:t>Sensitive window for</a:t>
            </a:r>
            <a:r>
              <a:rPr lang="en-US" sz="1400" b="1" i="1" dirty="0" smtClean="0">
                <a:latin typeface="Arial" pitchFamily="34" charset="0"/>
                <a:ea typeface="Arial Unicode MS" pitchFamily="34" charset="-128"/>
                <a:cs typeface="Arial" pitchFamily="34" charset="0"/>
              </a:rPr>
              <a:t> </a:t>
            </a:r>
            <a:r>
              <a:rPr lang="en-US" sz="1400" b="1" dirty="0" smtClean="0">
                <a:latin typeface="Arial" pitchFamily="34" charset="0"/>
                <a:ea typeface="Arial Unicode MS" pitchFamily="34" charset="-128"/>
                <a:cs typeface="Arial" pitchFamily="34" charset="0"/>
              </a:rPr>
              <a:t> New Physics</a:t>
            </a:r>
          </a:p>
          <a:p>
            <a:pPr lvl="2">
              <a:lnSpc>
                <a:spcPct val="80000"/>
              </a:lnSpc>
              <a:spcAft>
                <a:spcPct val="20000"/>
              </a:spcAft>
              <a:buClr>
                <a:srgbClr val="C51907"/>
              </a:buClr>
              <a:buBlip>
                <a:blip r:embed="rId3"/>
              </a:buBlip>
              <a:defRPr/>
            </a:pPr>
            <a:r>
              <a:rPr lang="en-US" sz="1400" b="1" dirty="0" smtClean="0">
                <a:solidFill>
                  <a:srgbClr val="FF0000"/>
                </a:solidFill>
                <a:latin typeface="Lucida Sans" pitchFamily="34" charset="0"/>
                <a:ea typeface="Arial Unicode MS" pitchFamily="34" charset="-128"/>
                <a:cs typeface="Arial Unicode MS" pitchFamily="34" charset="-128"/>
              </a:rPr>
              <a:t>Many new heavy particles produce top quarks</a:t>
            </a:r>
          </a:p>
          <a:p>
            <a:pPr lvl="2">
              <a:lnSpc>
                <a:spcPct val="80000"/>
              </a:lnSpc>
              <a:spcAft>
                <a:spcPct val="20000"/>
              </a:spcAft>
              <a:buClr>
                <a:srgbClr val="C51907"/>
              </a:buClr>
              <a:buFontTx/>
              <a:buBlip>
                <a:blip r:embed="rId2"/>
              </a:buBlip>
              <a:defRPr/>
            </a:pPr>
            <a:r>
              <a:rPr lang="nl-NL" sz="1400" b="1" dirty="0" smtClean="0">
                <a:solidFill>
                  <a:srgbClr val="FF0000"/>
                </a:solidFill>
                <a:latin typeface="Lucida Sans" pitchFamily="34" charset="0"/>
                <a:ea typeface="Arial Unicode MS" pitchFamily="34" charset="-128"/>
                <a:cs typeface="Arial Unicode MS" pitchFamily="34" charset="-128"/>
              </a:rPr>
              <a:t>Detailed properties of top probe SM &amp; beyond</a:t>
            </a:r>
          </a:p>
          <a:p>
            <a:pPr lvl="2">
              <a:lnSpc>
                <a:spcPct val="80000"/>
              </a:lnSpc>
              <a:spcAft>
                <a:spcPct val="20000"/>
              </a:spcAft>
              <a:buClr>
                <a:srgbClr val="C51907"/>
              </a:buClr>
              <a:buNone/>
              <a:defRPr/>
            </a:pPr>
            <a:endParaRPr lang="en-US" sz="1600" b="1" dirty="0" smtClean="0">
              <a:solidFill>
                <a:schemeClr val="tx2"/>
              </a:solidFill>
              <a:latin typeface="Lucida Sans" pitchFamily="34" charset="0"/>
              <a:ea typeface="Arial Unicode MS" pitchFamily="34" charset="-128"/>
              <a:cs typeface="Arial Unicode MS" pitchFamily="34" charset="-128"/>
            </a:endParaRPr>
          </a:p>
          <a:p>
            <a:pPr>
              <a:lnSpc>
                <a:spcPct val="80000"/>
              </a:lnSpc>
              <a:defRPr/>
            </a:pPr>
            <a:r>
              <a:rPr lang="nl-NL" sz="1600" dirty="0" smtClean="0"/>
              <a:t>And in addition ...</a:t>
            </a:r>
          </a:p>
          <a:p>
            <a:pPr>
              <a:lnSpc>
                <a:spcPct val="80000"/>
              </a:lnSpc>
              <a:buNone/>
              <a:defRPr/>
            </a:pPr>
            <a:endParaRPr lang="nl-NL" sz="1600" dirty="0" smtClean="0"/>
          </a:p>
          <a:p>
            <a:pPr>
              <a:lnSpc>
                <a:spcPct val="80000"/>
              </a:lnSpc>
              <a:buNone/>
              <a:defRPr/>
            </a:pPr>
            <a:endParaRPr lang="nl-NL" sz="1600" dirty="0" smtClean="0"/>
          </a:p>
          <a:p>
            <a:pPr>
              <a:lnSpc>
                <a:spcPct val="80000"/>
              </a:lnSpc>
              <a:buBlip>
                <a:blip r:embed="rId3"/>
              </a:buBlip>
              <a:defRPr/>
            </a:pPr>
            <a:r>
              <a:rPr lang="nl-NL" sz="1600" b="1" i="1" dirty="0" smtClean="0">
                <a:latin typeface="Arial" pitchFamily="34" charset="0"/>
                <a:cs typeface="Arial" pitchFamily="34" charset="0"/>
              </a:rPr>
              <a:t>Experiment:</a:t>
            </a:r>
            <a:r>
              <a:rPr lang="nl-NL" sz="1600" b="1" dirty="0" smtClean="0">
                <a:latin typeface="Arial" pitchFamily="34" charset="0"/>
                <a:cs typeface="Arial" pitchFamily="34" charset="0"/>
              </a:rPr>
              <a:t> </a:t>
            </a:r>
            <a:r>
              <a:rPr lang="nl-NL" sz="1600" b="1" dirty="0" smtClean="0">
                <a:solidFill>
                  <a:srgbClr val="0000FF"/>
                </a:solidFill>
                <a:latin typeface="Arial" pitchFamily="34" charset="0"/>
                <a:cs typeface="Arial" pitchFamily="34" charset="0"/>
              </a:rPr>
              <a:t>Top quark useful to calibrate the detector</a:t>
            </a:r>
            <a:endParaRPr lang="en-US" sz="1600" b="1" i="1" dirty="0" smtClean="0">
              <a:solidFill>
                <a:srgbClr val="0000FF"/>
              </a:solidFill>
              <a:latin typeface="Arial" pitchFamily="34" charset="0"/>
              <a:cs typeface="Arial" pitchFamily="34" charset="0"/>
            </a:endParaRPr>
          </a:p>
          <a:p>
            <a:pPr>
              <a:lnSpc>
                <a:spcPct val="80000"/>
              </a:lnSpc>
              <a:buBlip>
                <a:blip r:embed="rId3"/>
              </a:buBlip>
              <a:defRPr/>
            </a:pPr>
            <a:r>
              <a:rPr lang="en-US" sz="1600" b="1" i="1" dirty="0" smtClean="0">
                <a:latin typeface="Arial" pitchFamily="34" charset="0"/>
                <a:cs typeface="Arial" pitchFamily="34" charset="0"/>
              </a:rPr>
              <a:t>Beyond Top</a:t>
            </a:r>
            <a:r>
              <a:rPr lang="en-US" sz="1600" b="1" i="1" dirty="0" smtClean="0">
                <a:solidFill>
                  <a:srgbClr val="0000FF"/>
                </a:solidFill>
                <a:latin typeface="Arial" pitchFamily="34" charset="0"/>
                <a:cs typeface="Arial" pitchFamily="34" charset="0"/>
              </a:rPr>
              <a:t>:</a:t>
            </a:r>
            <a:r>
              <a:rPr lang="en-US" sz="1600" b="1" dirty="0" smtClean="0">
                <a:solidFill>
                  <a:srgbClr val="0000FF"/>
                </a:solidFill>
                <a:latin typeface="Arial" pitchFamily="34" charset="0"/>
                <a:cs typeface="Arial" pitchFamily="34" charset="0"/>
              </a:rPr>
              <a:t> Top quarks are major source of background for almost every search for physics beyond the SM – New Physics</a:t>
            </a:r>
          </a:p>
          <a:p>
            <a:pPr>
              <a:lnSpc>
                <a:spcPct val="80000"/>
              </a:lnSpc>
              <a:spcAft>
                <a:spcPct val="20000"/>
              </a:spcAft>
              <a:defRPr/>
            </a:pPr>
            <a:endParaRPr lang="ru-RU" sz="1400" b="1" dirty="0" smtClean="0">
              <a:solidFill>
                <a:schemeClr val="tx2"/>
              </a:solidFill>
              <a:latin typeface="Lucida Sans" pitchFamily="34" charset="0"/>
              <a:ea typeface="Arial Unicode MS" pitchFamily="34" charset="-128"/>
              <a:cs typeface="Arial Unicode MS" pitchFamily="34" charset="-128"/>
            </a:endParaRPr>
          </a:p>
          <a:p>
            <a:pPr>
              <a:defRPr/>
            </a:pPr>
            <a:endParaRPr lang="en-US" sz="1600" dirty="0"/>
          </a:p>
        </p:txBody>
      </p:sp>
      <p:sp>
        <p:nvSpPr>
          <p:cNvPr id="5" name="Slide Number Placeholder 4"/>
          <p:cNvSpPr>
            <a:spLocks noGrp="1"/>
          </p:cNvSpPr>
          <p:nvPr>
            <p:ph type="sldNum" sz="quarter" idx="12"/>
          </p:nvPr>
        </p:nvSpPr>
        <p:spPr/>
        <p:txBody>
          <a:bodyPr/>
          <a:lstStyle/>
          <a:p>
            <a:pPr>
              <a:defRPr/>
            </a:pPr>
            <a:fld id="{80108750-DDE5-4B6D-9C17-B49D1DA6EABC}" type="slidenum">
              <a:rPr lang="en-US" sz="1400" b="1" smtClean="0">
                <a:solidFill>
                  <a:schemeClr val="tx1"/>
                </a:solidFill>
              </a:rPr>
              <a:pPr>
                <a:defRPr/>
              </a:pPr>
              <a:t>14</a:t>
            </a:fld>
            <a:endParaRPr lang="en-US" sz="1400" b="1" dirty="0">
              <a:solidFill>
                <a:schemeClr val="tx1"/>
              </a:solidFill>
            </a:endParaRPr>
          </a:p>
        </p:txBody>
      </p:sp>
      <p:pic>
        <p:nvPicPr>
          <p:cNvPr id="18442" name="Picture 4" descr="ATLAS_White_480x720_02"/>
          <p:cNvPicPr>
            <a:picLocks noChangeAspect="1" noChangeArrowheads="1"/>
          </p:cNvPicPr>
          <p:nvPr/>
        </p:nvPicPr>
        <p:blipFill>
          <a:blip r:embed="rId4"/>
          <a:srcRect/>
          <a:stretch>
            <a:fillRect/>
          </a:stretch>
        </p:blipFill>
        <p:spPr bwMode="auto">
          <a:xfrm>
            <a:off x="0" y="0"/>
            <a:ext cx="990600" cy="1143000"/>
          </a:xfrm>
          <a:prstGeom prst="rect">
            <a:avLst/>
          </a:prstGeom>
          <a:noFill/>
          <a:ln w="9525">
            <a:noFill/>
            <a:miter lim="800000"/>
            <a:headEnd/>
            <a:tailEnd/>
          </a:ln>
        </p:spPr>
      </p:pic>
      <p:pic>
        <p:nvPicPr>
          <p:cNvPr id="9" name="Picture 8" descr="images_7.jpg"/>
          <p:cNvPicPr>
            <a:picLocks noChangeAspect="1"/>
          </p:cNvPicPr>
          <p:nvPr/>
        </p:nvPicPr>
        <p:blipFill>
          <a:blip r:embed="rId5"/>
          <a:stretch>
            <a:fillRect/>
          </a:stretch>
        </p:blipFill>
        <p:spPr>
          <a:xfrm>
            <a:off x="5715000" y="990600"/>
            <a:ext cx="1471612" cy="1630518"/>
          </a:xfrm>
          <a:prstGeom prst="rect">
            <a:avLst/>
          </a:prstGeom>
        </p:spPr>
      </p:pic>
      <p:pic>
        <p:nvPicPr>
          <p:cNvPr id="10" name="Picture 9" descr="Top_quark_big.png"/>
          <p:cNvPicPr>
            <a:picLocks noChangeAspect="1"/>
          </p:cNvPicPr>
          <p:nvPr/>
        </p:nvPicPr>
        <p:blipFill>
          <a:blip r:embed="rId6" cstate="print"/>
          <a:stretch>
            <a:fillRect/>
          </a:stretch>
        </p:blipFill>
        <p:spPr>
          <a:xfrm>
            <a:off x="7315200" y="914400"/>
            <a:ext cx="1397995" cy="1690848"/>
          </a:xfrm>
          <a:prstGeom prst="rect">
            <a:avLst/>
          </a:prstGeom>
        </p:spPr>
      </p:pic>
      <p:pic>
        <p:nvPicPr>
          <p:cNvPr id="12" name="Picture 11" descr="SMMassSize.png"/>
          <p:cNvPicPr>
            <a:picLocks noChangeAspect="1"/>
          </p:cNvPicPr>
          <p:nvPr/>
        </p:nvPicPr>
        <p:blipFill>
          <a:blip r:embed="rId7" cstate="print"/>
          <a:stretch>
            <a:fillRect/>
          </a:stretch>
        </p:blipFill>
        <p:spPr>
          <a:xfrm>
            <a:off x="5638800" y="3657600"/>
            <a:ext cx="2901330" cy="1886264"/>
          </a:xfrm>
          <a:prstGeom prst="rect">
            <a:avLst/>
          </a:prstGeom>
        </p:spPr>
      </p:pic>
      <p:pic>
        <p:nvPicPr>
          <p:cNvPr id="13" name="Picture 3"/>
          <p:cNvPicPr/>
          <p:nvPr/>
        </p:nvPicPr>
        <p:blipFill>
          <a:blip r:embed="rId8" cstate="print"/>
          <a:stretch/>
        </p:blipFill>
        <p:spPr>
          <a:xfrm>
            <a:off x="8381880" y="0"/>
            <a:ext cx="761760" cy="820080"/>
          </a:xfrm>
          <a:prstGeom prst="rect">
            <a:avLst/>
          </a:prstGeom>
          <a:ln w="9360">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TextShape 1"/>
          <p:cNvSpPr txBox="1"/>
          <p:nvPr/>
        </p:nvSpPr>
        <p:spPr>
          <a:xfrm>
            <a:off x="457200" y="274680"/>
            <a:ext cx="8229240" cy="1142640"/>
          </a:xfrm>
          <a:prstGeom prst="rect">
            <a:avLst/>
          </a:prstGeom>
          <a:noFill/>
          <a:ln w="9360">
            <a:noFill/>
          </a:ln>
        </p:spPr>
        <p:txBody>
          <a:bodyPr anchor="ctr"/>
          <a:lstStyle/>
          <a:p>
            <a:endParaRPr lang="en-US" sz="4400" b="0" strike="noStrike" spc="-1">
              <a:solidFill>
                <a:srgbClr val="000000"/>
              </a:solidFill>
              <a:uFill>
                <a:solidFill>
                  <a:srgbClr val="FFFFFF"/>
                </a:solidFill>
              </a:uFill>
              <a:latin typeface="Arial"/>
            </a:endParaRPr>
          </a:p>
        </p:txBody>
      </p:sp>
      <p:sp>
        <p:nvSpPr>
          <p:cNvPr id="426" name="TextShape 2"/>
          <p:cNvSpPr txBox="1"/>
          <p:nvPr/>
        </p:nvSpPr>
        <p:spPr>
          <a:xfrm>
            <a:off x="457200" y="1600200"/>
            <a:ext cx="8229240" cy="4525560"/>
          </a:xfrm>
          <a:prstGeom prst="rect">
            <a:avLst/>
          </a:prstGeom>
          <a:noFill/>
          <a:ln w="9360">
            <a:noFill/>
          </a:ln>
        </p:spPr>
        <p:txBody>
          <a:bodyPr/>
          <a:lstStyle/>
          <a:p>
            <a:endParaRPr lang="en-US" sz="3200" b="0" strike="noStrike" spc="-1">
              <a:solidFill>
                <a:srgbClr val="000000"/>
              </a:solidFill>
              <a:uFill>
                <a:solidFill>
                  <a:srgbClr val="FFFFFF"/>
                </a:solidFill>
              </a:uFill>
              <a:latin typeface="Calibri"/>
            </a:endParaRPr>
          </a:p>
        </p:txBody>
      </p:sp>
      <p:sp>
        <p:nvSpPr>
          <p:cNvPr id="427" name="TextShape 3"/>
          <p:cNvSpPr txBox="1"/>
          <p:nvPr/>
        </p:nvSpPr>
        <p:spPr>
          <a:xfrm>
            <a:off x="6553080" y="6356520"/>
            <a:ext cx="2133360" cy="364680"/>
          </a:xfrm>
          <a:prstGeom prst="rect">
            <a:avLst/>
          </a:prstGeom>
          <a:noFill/>
          <a:ln>
            <a:noFill/>
          </a:ln>
        </p:spPr>
        <p:txBody>
          <a:bodyPr anchor="ctr"/>
          <a:lstStyle/>
          <a:p>
            <a:pPr algn="r">
              <a:lnSpc>
                <a:spcPct val="100000"/>
              </a:lnSpc>
            </a:pPr>
            <a:fld id="{0E735D99-71E3-4FEE-8DFB-59BBEAFB1B2E}" type="slidenum">
              <a:rPr lang="en-US" sz="1400" b="1" strike="noStrike" spc="-1">
                <a:solidFill>
                  <a:srgbClr val="000000"/>
                </a:solidFill>
                <a:uFill>
                  <a:solidFill>
                    <a:srgbClr val="FFFFFF"/>
                  </a:solidFill>
                </a:uFill>
                <a:latin typeface="Calibri"/>
              </a:rPr>
              <a:pPr algn="r">
                <a:lnSpc>
                  <a:spcPct val="100000"/>
                </a:lnSpc>
              </a:pPr>
              <a:t>15</a:t>
            </a:fld>
            <a:endParaRPr lang="en-US" sz="1400" b="0" strike="noStrike" spc="-1">
              <a:solidFill>
                <a:srgbClr val="000000"/>
              </a:solidFill>
              <a:uFill>
                <a:solidFill>
                  <a:srgbClr val="FFFFFF"/>
                </a:solidFill>
              </a:uFill>
              <a:latin typeface="Times New Roman"/>
            </a:endParaRPr>
          </a:p>
        </p:txBody>
      </p:sp>
      <p:pic>
        <p:nvPicPr>
          <p:cNvPr id="428" name="Picture 2"/>
          <p:cNvPicPr/>
          <p:nvPr/>
        </p:nvPicPr>
        <p:blipFill>
          <a:blip r:embed="rId2"/>
          <a:stretch/>
        </p:blipFill>
        <p:spPr>
          <a:xfrm>
            <a:off x="533400" y="228600"/>
            <a:ext cx="8305800" cy="5638800"/>
          </a:xfrm>
          <a:prstGeom prst="rect">
            <a:avLst/>
          </a:prstGeom>
          <a:ln w="9360">
            <a:noFill/>
          </a:ln>
        </p:spPr>
      </p:pic>
      <p:pic>
        <p:nvPicPr>
          <p:cNvPr id="429" name="Picture 4"/>
          <p:cNvPicPr/>
          <p:nvPr/>
        </p:nvPicPr>
        <p:blipFill>
          <a:blip r:embed="rId3"/>
          <a:stretch/>
        </p:blipFill>
        <p:spPr>
          <a:xfrm>
            <a:off x="0" y="0"/>
            <a:ext cx="761760" cy="837720"/>
          </a:xfrm>
          <a:prstGeom prst="rect">
            <a:avLst/>
          </a:prstGeom>
          <a:ln w="9360">
            <a:noFill/>
          </a:ln>
        </p:spPr>
      </p:pic>
      <p:pic>
        <p:nvPicPr>
          <p:cNvPr id="430" name="Picture 3"/>
          <p:cNvPicPr/>
          <p:nvPr/>
        </p:nvPicPr>
        <p:blipFill>
          <a:blip r:embed="rId4"/>
          <a:stretch/>
        </p:blipFill>
        <p:spPr>
          <a:xfrm>
            <a:off x="8458200" y="0"/>
            <a:ext cx="685440" cy="738000"/>
          </a:xfrm>
          <a:prstGeom prst="rect">
            <a:avLst/>
          </a:prstGeom>
          <a:ln w="9360">
            <a:noFill/>
          </a:ln>
        </p:spPr>
      </p:pic>
      <p:sp>
        <p:nvSpPr>
          <p:cNvPr id="8" name="Rectangle 7"/>
          <p:cNvSpPr/>
          <p:nvPr/>
        </p:nvSpPr>
        <p:spPr>
          <a:xfrm>
            <a:off x="457200" y="5867400"/>
            <a:ext cx="6858000" cy="646331"/>
          </a:xfrm>
          <a:prstGeom prst="rect">
            <a:avLst/>
          </a:prstGeom>
        </p:spPr>
        <p:txBody>
          <a:bodyPr wrap="square">
            <a:spAutoFit/>
          </a:bodyPr>
          <a:lstStyle/>
          <a:p>
            <a:pPr>
              <a:lnSpc>
                <a:spcPct val="100000"/>
              </a:lnSpc>
            </a:pPr>
            <a:r>
              <a:rPr lang="en-US" sz="1200" b="1" spc="-1" dirty="0" smtClean="0">
                <a:uFill>
                  <a:solidFill>
                    <a:srgbClr val="FFFFFF"/>
                  </a:solidFill>
                </a:uFill>
              </a:rPr>
              <a:t>Analysis Team: </a:t>
            </a:r>
            <a:r>
              <a:rPr lang="en-US" sz="1200" b="1" spc="-1" dirty="0" err="1" smtClean="0">
                <a:uFill>
                  <a:solidFill>
                    <a:srgbClr val="FFFFFF"/>
                  </a:solidFill>
                </a:uFill>
              </a:rPr>
              <a:t>J.Araque</a:t>
            </a:r>
            <a:r>
              <a:rPr lang="en-US" sz="1200" b="1" spc="-1" dirty="0" smtClean="0">
                <a:uFill>
                  <a:solidFill>
                    <a:srgbClr val="FFFFFF"/>
                  </a:solidFill>
                </a:uFill>
              </a:rPr>
              <a:t>, </a:t>
            </a:r>
            <a:r>
              <a:rPr lang="en-US" sz="1200" b="1" spc="-1" dirty="0" err="1" smtClean="0">
                <a:uFill>
                  <a:solidFill>
                    <a:srgbClr val="FFFFFF"/>
                  </a:solidFill>
                </a:uFill>
              </a:rPr>
              <a:t>N.Castro</a:t>
            </a:r>
            <a:r>
              <a:rPr lang="en-US" sz="1200" b="1" spc="-1" dirty="0" smtClean="0">
                <a:uFill>
                  <a:solidFill>
                    <a:srgbClr val="FFFFFF"/>
                  </a:solidFill>
                </a:uFill>
              </a:rPr>
              <a:t>, </a:t>
            </a:r>
            <a:r>
              <a:rPr lang="en-US" sz="1200" b="1" spc="-1" dirty="0" err="1" smtClean="0">
                <a:uFill>
                  <a:solidFill>
                    <a:srgbClr val="FFFFFF"/>
                  </a:solidFill>
                </a:uFill>
              </a:rPr>
              <a:t>B.Galhardo</a:t>
            </a:r>
            <a:r>
              <a:rPr lang="en-US" sz="1200" b="1" spc="-1" dirty="0" smtClean="0">
                <a:uFill>
                  <a:solidFill>
                    <a:srgbClr val="FFFFFF"/>
                  </a:solidFill>
                </a:uFill>
              </a:rPr>
              <a:t>, </a:t>
            </a:r>
            <a:r>
              <a:rPr lang="en-US" sz="1200" b="1" spc="-1" dirty="0" err="1" smtClean="0">
                <a:uFill>
                  <a:solidFill>
                    <a:srgbClr val="FFFFFF"/>
                  </a:solidFill>
                </a:uFill>
              </a:rPr>
              <a:t>F.Veloso</a:t>
            </a:r>
            <a:r>
              <a:rPr lang="en-US" sz="1200" b="1" spc="-1" dirty="0" smtClean="0">
                <a:uFill>
                  <a:solidFill>
                    <a:srgbClr val="FFFFFF"/>
                  </a:solidFill>
                </a:uFill>
              </a:rPr>
              <a:t>, (LIP, Portugal)  </a:t>
            </a:r>
          </a:p>
          <a:p>
            <a:pPr>
              <a:lnSpc>
                <a:spcPct val="100000"/>
              </a:lnSpc>
            </a:pPr>
            <a:r>
              <a:rPr lang="en-US" sz="1200" b="1" spc="-1" dirty="0" smtClean="0">
                <a:uFill>
                  <a:solidFill>
                    <a:srgbClr val="FFFFFF"/>
                  </a:solidFill>
                </a:uFill>
              </a:rPr>
              <a:t>                          </a:t>
            </a:r>
            <a:r>
              <a:rPr lang="en-US" sz="1200" b="1" spc="-1" dirty="0" err="1" smtClean="0">
                <a:uFill>
                  <a:solidFill>
                    <a:srgbClr val="FFFFFF"/>
                  </a:solidFill>
                </a:uFill>
              </a:rPr>
              <a:t>A.Durglishvili</a:t>
            </a:r>
            <a:r>
              <a:rPr lang="en-US" sz="1200" b="1" spc="-1" dirty="0" smtClean="0">
                <a:uFill>
                  <a:solidFill>
                    <a:srgbClr val="FFFFFF"/>
                  </a:solidFill>
                </a:uFill>
              </a:rPr>
              <a:t>, </a:t>
            </a:r>
            <a:r>
              <a:rPr lang="en-US" sz="1200" b="1" spc="-1" dirty="0" err="1" smtClean="0">
                <a:uFill>
                  <a:solidFill>
                    <a:srgbClr val="FFFFFF"/>
                  </a:solidFill>
                </a:uFill>
              </a:rPr>
              <a:t>T.Djobava</a:t>
            </a:r>
            <a:r>
              <a:rPr lang="en-US" sz="1200" b="1" spc="-1" dirty="0" smtClean="0">
                <a:uFill>
                  <a:solidFill>
                    <a:srgbClr val="FFFFFF"/>
                  </a:solidFill>
                </a:uFill>
              </a:rPr>
              <a:t>, </a:t>
            </a:r>
            <a:r>
              <a:rPr lang="en-US" sz="1200" b="1" spc="-1" dirty="0" err="1" smtClean="0">
                <a:uFill>
                  <a:solidFill>
                    <a:srgbClr val="FFFFFF"/>
                  </a:solidFill>
                </a:uFill>
              </a:rPr>
              <a:t>M.Mosidze</a:t>
            </a:r>
            <a:r>
              <a:rPr lang="en-US" sz="1200" b="1" spc="-1" dirty="0" smtClean="0">
                <a:uFill>
                  <a:solidFill>
                    <a:srgbClr val="FFFFFF"/>
                  </a:solidFill>
                </a:uFill>
              </a:rPr>
              <a:t> (HEPI TSU, Georgia)  </a:t>
            </a:r>
          </a:p>
          <a:p>
            <a:pPr>
              <a:lnSpc>
                <a:spcPct val="100000"/>
              </a:lnSpc>
            </a:pPr>
            <a:r>
              <a:rPr lang="en-US" sz="1200" b="1" spc="-1" dirty="0" smtClean="0">
                <a:uFill>
                  <a:solidFill>
                    <a:srgbClr val="FFFFFF"/>
                  </a:solidFill>
                </a:uFill>
              </a:rPr>
              <a:t>                          </a:t>
            </a:r>
            <a:r>
              <a:rPr lang="en-US" sz="1200" b="1" spc="-1" dirty="0" err="1" smtClean="0">
                <a:uFill>
                  <a:solidFill>
                    <a:srgbClr val="FFFFFF"/>
                  </a:solidFill>
                </a:uFill>
              </a:rPr>
              <a:t>S.Hellman</a:t>
            </a:r>
            <a:r>
              <a:rPr lang="en-US" sz="1200" b="1" spc="-1" dirty="0" smtClean="0">
                <a:uFill>
                  <a:solidFill>
                    <a:srgbClr val="FFFFFF"/>
                  </a:solidFill>
                </a:uFill>
              </a:rPr>
              <a:t>, </a:t>
            </a:r>
            <a:r>
              <a:rPr lang="en-US" sz="1200" b="1" spc="-1" dirty="0" err="1" smtClean="0">
                <a:uFill>
                  <a:solidFill>
                    <a:srgbClr val="FFFFFF"/>
                  </a:solidFill>
                </a:uFill>
              </a:rPr>
              <a:t>S.Molander</a:t>
            </a:r>
            <a:r>
              <a:rPr lang="en-US" sz="1200" b="1" spc="-1" dirty="0" smtClean="0">
                <a:uFill>
                  <a:solidFill>
                    <a:srgbClr val="FFFFFF"/>
                  </a:solidFill>
                </a:uFill>
              </a:rPr>
              <a:t> (Stockholm University, Sweden) </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TextShape 1"/>
          <p:cNvSpPr txBox="1"/>
          <p:nvPr/>
        </p:nvSpPr>
        <p:spPr>
          <a:xfrm>
            <a:off x="762000" y="274680"/>
            <a:ext cx="7620000" cy="1142640"/>
          </a:xfrm>
          <a:prstGeom prst="rect">
            <a:avLst/>
          </a:prstGeom>
          <a:solidFill>
            <a:srgbClr val="FF0000"/>
          </a:solidFill>
          <a:ln w="9360">
            <a:noFill/>
          </a:ln>
          <a:effectLst>
            <a:outerShdw blurRad="50800" dist="38100" dir="5400000" algn="t" rotWithShape="0">
              <a:prstClr val="black">
                <a:alpha val="40000"/>
              </a:prstClr>
            </a:outerShdw>
          </a:effectLst>
        </p:spPr>
        <p:txBody>
          <a:bodyPr anchor="ctr"/>
          <a:lstStyle/>
          <a:p>
            <a:pPr algn="ctr">
              <a:lnSpc>
                <a:spcPct val="100000"/>
              </a:lnSpc>
            </a:pPr>
            <a:r>
              <a:rPr lang="en-US" sz="4400" b="0" strike="noStrike" spc="-1" dirty="0">
                <a:solidFill>
                  <a:srgbClr val="000000"/>
                </a:solidFill>
                <a:uFill>
                  <a:solidFill>
                    <a:srgbClr val="FFFFFF"/>
                  </a:solidFill>
                </a:uFill>
                <a:latin typeface="Calibri"/>
              </a:rPr>
              <a:t>Results of </a:t>
            </a:r>
            <a:r>
              <a:rPr lang="en-US" sz="4400" b="0" i="1" strike="noStrike" spc="-1" dirty="0" err="1">
                <a:solidFill>
                  <a:srgbClr val="000000"/>
                </a:solidFill>
                <a:uFill>
                  <a:solidFill>
                    <a:srgbClr val="FFFFFF"/>
                  </a:solidFill>
                </a:uFill>
                <a:latin typeface="Calibri"/>
              </a:rPr>
              <a:t>t→qZ</a:t>
            </a:r>
            <a:r>
              <a:rPr lang="en-US" sz="4400" b="0" strike="noStrike" spc="-1" dirty="0">
                <a:solidFill>
                  <a:srgbClr val="000000"/>
                </a:solidFill>
                <a:uFill>
                  <a:solidFill>
                    <a:srgbClr val="FFFFFF"/>
                  </a:solidFill>
                </a:uFill>
                <a:latin typeface="Calibri"/>
              </a:rPr>
              <a:t> FCNC search</a:t>
            </a:r>
          </a:p>
        </p:txBody>
      </p:sp>
      <p:sp>
        <p:nvSpPr>
          <p:cNvPr id="432" name="TextShape 2"/>
          <p:cNvSpPr txBox="1"/>
          <p:nvPr/>
        </p:nvSpPr>
        <p:spPr>
          <a:xfrm>
            <a:off x="6553080" y="6356520"/>
            <a:ext cx="2133360" cy="364680"/>
          </a:xfrm>
          <a:prstGeom prst="rect">
            <a:avLst/>
          </a:prstGeom>
          <a:noFill/>
          <a:ln>
            <a:noFill/>
          </a:ln>
        </p:spPr>
        <p:txBody>
          <a:bodyPr anchor="ctr"/>
          <a:lstStyle/>
          <a:p>
            <a:pPr algn="r">
              <a:lnSpc>
                <a:spcPct val="100000"/>
              </a:lnSpc>
            </a:pPr>
            <a:fld id="{44F84C06-857E-4A08-AFC6-357327220F5E}" type="slidenum">
              <a:rPr lang="en-US" sz="1400" b="1" strike="noStrike" spc="-1">
                <a:solidFill>
                  <a:srgbClr val="000000"/>
                </a:solidFill>
                <a:uFill>
                  <a:solidFill>
                    <a:srgbClr val="FFFFFF"/>
                  </a:solidFill>
                </a:uFill>
                <a:latin typeface="Calibri"/>
              </a:rPr>
              <a:pPr algn="r">
                <a:lnSpc>
                  <a:spcPct val="100000"/>
                </a:lnSpc>
              </a:pPr>
              <a:t>16</a:t>
            </a:fld>
            <a:endParaRPr lang="en-US" sz="1400" b="0" strike="noStrike" spc="-1">
              <a:solidFill>
                <a:srgbClr val="000000"/>
              </a:solidFill>
              <a:uFill>
                <a:solidFill>
                  <a:srgbClr val="FFFFFF"/>
                </a:solidFill>
              </a:uFill>
              <a:latin typeface="Times New Roman"/>
            </a:endParaRPr>
          </a:p>
        </p:txBody>
      </p:sp>
      <p:pic>
        <p:nvPicPr>
          <p:cNvPr id="433" name="Picture 4"/>
          <p:cNvPicPr/>
          <p:nvPr/>
        </p:nvPicPr>
        <p:blipFill>
          <a:blip r:embed="rId2"/>
          <a:stretch/>
        </p:blipFill>
        <p:spPr>
          <a:xfrm>
            <a:off x="0" y="0"/>
            <a:ext cx="761760" cy="837720"/>
          </a:xfrm>
          <a:prstGeom prst="rect">
            <a:avLst/>
          </a:prstGeom>
          <a:ln w="9360">
            <a:noFill/>
          </a:ln>
        </p:spPr>
      </p:pic>
      <p:pic>
        <p:nvPicPr>
          <p:cNvPr id="434" name="Picture 3"/>
          <p:cNvPicPr/>
          <p:nvPr/>
        </p:nvPicPr>
        <p:blipFill>
          <a:blip r:embed="rId3"/>
          <a:stretch/>
        </p:blipFill>
        <p:spPr>
          <a:xfrm>
            <a:off x="8458200" y="0"/>
            <a:ext cx="685440" cy="738000"/>
          </a:xfrm>
          <a:prstGeom prst="rect">
            <a:avLst/>
          </a:prstGeom>
          <a:ln w="9360">
            <a:noFill/>
          </a:ln>
        </p:spPr>
      </p:pic>
      <p:pic>
        <p:nvPicPr>
          <p:cNvPr id="435" name="Picture 434"/>
          <p:cNvPicPr/>
          <p:nvPr/>
        </p:nvPicPr>
        <p:blipFill>
          <a:blip r:embed="rId4"/>
          <a:stretch/>
        </p:blipFill>
        <p:spPr>
          <a:xfrm>
            <a:off x="4314240" y="1554480"/>
            <a:ext cx="2287440" cy="2792880"/>
          </a:xfrm>
          <a:prstGeom prst="rect">
            <a:avLst/>
          </a:prstGeom>
          <a:ln>
            <a:noFill/>
          </a:ln>
        </p:spPr>
      </p:pic>
      <p:pic>
        <p:nvPicPr>
          <p:cNvPr id="436" name="Picture 435"/>
          <p:cNvPicPr/>
          <p:nvPr/>
        </p:nvPicPr>
        <p:blipFill>
          <a:blip r:embed="rId5"/>
          <a:stretch/>
        </p:blipFill>
        <p:spPr>
          <a:xfrm>
            <a:off x="6737040" y="1554480"/>
            <a:ext cx="2249280" cy="2761560"/>
          </a:xfrm>
          <a:prstGeom prst="rect">
            <a:avLst/>
          </a:prstGeom>
          <a:ln>
            <a:noFill/>
          </a:ln>
        </p:spPr>
      </p:pic>
      <p:pic>
        <p:nvPicPr>
          <p:cNvPr id="437" name="Picture 436"/>
          <p:cNvPicPr/>
          <p:nvPr/>
        </p:nvPicPr>
        <p:blipFill>
          <a:blip r:embed="rId6"/>
          <a:stretch/>
        </p:blipFill>
        <p:spPr>
          <a:xfrm>
            <a:off x="4389120" y="4316040"/>
            <a:ext cx="4587480" cy="2084760"/>
          </a:xfrm>
          <a:prstGeom prst="rect">
            <a:avLst/>
          </a:prstGeom>
          <a:ln>
            <a:noFill/>
          </a:ln>
        </p:spPr>
      </p:pic>
      <p:pic>
        <p:nvPicPr>
          <p:cNvPr id="438" name="Picture 437"/>
          <p:cNvPicPr/>
          <p:nvPr/>
        </p:nvPicPr>
        <p:blipFill>
          <a:blip r:embed="rId7"/>
          <a:stretch/>
        </p:blipFill>
        <p:spPr>
          <a:xfrm>
            <a:off x="113400" y="4350240"/>
            <a:ext cx="4200840" cy="725040"/>
          </a:xfrm>
          <a:prstGeom prst="rect">
            <a:avLst/>
          </a:prstGeom>
          <a:ln>
            <a:noFill/>
          </a:ln>
        </p:spPr>
      </p:pic>
      <p:sp>
        <p:nvSpPr>
          <p:cNvPr id="439" name="CustomShape 3"/>
          <p:cNvSpPr/>
          <p:nvPr/>
        </p:nvSpPr>
        <p:spPr>
          <a:xfrm>
            <a:off x="0" y="1524000"/>
            <a:ext cx="4070880" cy="2560320"/>
          </a:xfrm>
          <a:prstGeom prst="rect">
            <a:avLst/>
          </a:prstGeom>
          <a:solidFill>
            <a:srgbClr val="FFFFFF"/>
          </a:solidFill>
          <a:ln w="29160">
            <a:noFill/>
          </a:ln>
        </p:spPr>
        <p:style>
          <a:lnRef idx="0">
            <a:scrgbClr r="0" g="0" b="0"/>
          </a:lnRef>
          <a:fillRef idx="0">
            <a:scrgbClr r="0" g="0" b="0"/>
          </a:fillRef>
          <a:effectRef idx="0">
            <a:scrgbClr r="0" g="0" b="0"/>
          </a:effectRef>
          <a:fontRef idx="minor"/>
        </p:style>
        <p:txBody>
          <a:bodyPr lIns="94680" tIns="54000" rIns="94680" bIns="54000"/>
          <a:lstStyle/>
          <a:p>
            <a:pPr marL="392040" indent="-293400">
              <a:lnSpc>
                <a:spcPct val="100000"/>
              </a:lnSpc>
              <a:spcBef>
                <a:spcPts val="289"/>
              </a:spcBef>
              <a:buClr>
                <a:srgbClr val="000000"/>
              </a:buClr>
              <a:buSzPct val="45000"/>
              <a:buFont typeface="Wingdings" charset="2"/>
              <a:buChar char=""/>
            </a:pPr>
            <a:r>
              <a:rPr lang="en-US" sz="1800" b="0" strike="noStrike" spc="-1" dirty="0">
                <a:solidFill>
                  <a:srgbClr val="000000"/>
                </a:solidFill>
                <a:uFill>
                  <a:solidFill>
                    <a:srgbClr val="FFFFFF"/>
                  </a:solidFill>
                </a:uFill>
                <a:latin typeface="Times New Roman"/>
                <a:ea typeface="Cantarell"/>
              </a:rPr>
              <a:t>36 fb</a:t>
            </a:r>
            <a:r>
              <a:rPr lang="en-US" sz="1800" b="0" strike="noStrike" spc="-1" baseline="33000" dirty="0">
                <a:solidFill>
                  <a:srgbClr val="000000"/>
                </a:solidFill>
                <a:uFill>
                  <a:solidFill>
                    <a:srgbClr val="FFFFFF"/>
                  </a:solidFill>
                </a:uFill>
                <a:latin typeface="Times New Roman"/>
                <a:ea typeface="Cantarell"/>
              </a:rPr>
              <a:t>-1</a:t>
            </a:r>
            <a:r>
              <a:rPr lang="en-US" sz="1800" b="0" strike="noStrike" spc="-1" dirty="0">
                <a:solidFill>
                  <a:srgbClr val="000000"/>
                </a:solidFill>
                <a:uFill>
                  <a:solidFill>
                    <a:srgbClr val="FFFFFF"/>
                  </a:solidFill>
                </a:uFill>
                <a:latin typeface="Times New Roman"/>
                <a:ea typeface="Cantarell"/>
              </a:rPr>
              <a:t> of 13 </a:t>
            </a:r>
            <a:r>
              <a:rPr lang="en-US" sz="1800" b="0" strike="noStrike" spc="-1" dirty="0" err="1">
                <a:solidFill>
                  <a:srgbClr val="000000"/>
                </a:solidFill>
                <a:uFill>
                  <a:solidFill>
                    <a:srgbClr val="FFFFFF"/>
                  </a:solidFill>
                </a:uFill>
                <a:latin typeface="Times New Roman"/>
                <a:ea typeface="Cantarell"/>
              </a:rPr>
              <a:t>TeV</a:t>
            </a:r>
            <a:r>
              <a:rPr lang="en-US" sz="1800" b="0" strike="noStrike" spc="-1" dirty="0">
                <a:solidFill>
                  <a:srgbClr val="000000"/>
                </a:solidFill>
                <a:uFill>
                  <a:solidFill>
                    <a:srgbClr val="FFFFFF"/>
                  </a:solidFill>
                </a:uFill>
                <a:latin typeface="Times New Roman"/>
                <a:ea typeface="Cantarell"/>
              </a:rPr>
              <a:t> data </a:t>
            </a:r>
            <a:r>
              <a:rPr lang="en-US" sz="1800" b="0" strike="noStrike" spc="-1" dirty="0" err="1">
                <a:solidFill>
                  <a:srgbClr val="000000"/>
                </a:solidFill>
                <a:uFill>
                  <a:solidFill>
                    <a:srgbClr val="FFFFFF"/>
                  </a:solidFill>
                </a:uFill>
                <a:latin typeface="Times New Roman"/>
                <a:ea typeface="Cantarell"/>
              </a:rPr>
              <a:t>analysed</a:t>
            </a:r>
            <a:endParaRPr lang="en-US" sz="1800" b="0" strike="noStrike" spc="-1" dirty="0">
              <a:solidFill>
                <a:srgbClr val="000000"/>
              </a:solidFill>
              <a:uFill>
                <a:solidFill>
                  <a:srgbClr val="FFFFFF"/>
                </a:solidFill>
              </a:uFill>
              <a:latin typeface="Arial"/>
            </a:endParaRPr>
          </a:p>
          <a:p>
            <a:pPr marL="392040" indent="-293400">
              <a:lnSpc>
                <a:spcPct val="100000"/>
              </a:lnSpc>
              <a:spcBef>
                <a:spcPts val="289"/>
              </a:spcBef>
              <a:buClr>
                <a:srgbClr val="000000"/>
              </a:buClr>
              <a:buSzPct val="45000"/>
              <a:buFont typeface="Wingdings" charset="2"/>
              <a:buChar char=""/>
            </a:pPr>
            <a:r>
              <a:rPr lang="en-US" sz="1800" b="0" strike="noStrike" spc="-1" dirty="0">
                <a:solidFill>
                  <a:srgbClr val="000000"/>
                </a:solidFill>
                <a:uFill>
                  <a:solidFill>
                    <a:srgbClr val="FFFFFF"/>
                  </a:solidFill>
                </a:uFill>
                <a:latin typeface="Times New Roman"/>
                <a:ea typeface="Cantarell"/>
              </a:rPr>
              <a:t>Observed data agree well with the SM background expectations</a:t>
            </a:r>
            <a:endParaRPr lang="en-US" sz="1800" b="0" strike="noStrike" spc="-1" dirty="0">
              <a:solidFill>
                <a:srgbClr val="000000"/>
              </a:solidFill>
              <a:uFill>
                <a:solidFill>
                  <a:srgbClr val="FFFFFF"/>
                </a:solidFill>
              </a:uFill>
              <a:latin typeface="Arial"/>
            </a:endParaRPr>
          </a:p>
          <a:p>
            <a:pPr marL="392040" indent="-293400">
              <a:lnSpc>
                <a:spcPct val="100000"/>
              </a:lnSpc>
              <a:spcBef>
                <a:spcPts val="289"/>
              </a:spcBef>
              <a:buClr>
                <a:srgbClr val="000000"/>
              </a:buClr>
              <a:buSzPct val="45000"/>
              <a:buFont typeface="Wingdings" charset="2"/>
              <a:buChar char=""/>
            </a:pPr>
            <a:r>
              <a:rPr lang="en-US" sz="1800" b="0" strike="noStrike" spc="-1" dirty="0">
                <a:solidFill>
                  <a:srgbClr val="000000"/>
                </a:solidFill>
                <a:uFill>
                  <a:solidFill>
                    <a:srgbClr val="FFFFFF"/>
                  </a:solidFill>
                </a:uFill>
                <a:latin typeface="Times New Roman"/>
                <a:ea typeface="Cantarell"/>
              </a:rPr>
              <a:t>No evidence of signal is found</a:t>
            </a:r>
            <a:endParaRPr lang="en-US" sz="1800" b="0" strike="noStrike" spc="-1" dirty="0">
              <a:solidFill>
                <a:srgbClr val="000000"/>
              </a:solidFill>
              <a:uFill>
                <a:solidFill>
                  <a:srgbClr val="FFFFFF"/>
                </a:solidFill>
              </a:uFill>
              <a:latin typeface="Arial"/>
            </a:endParaRPr>
          </a:p>
          <a:p>
            <a:pPr marL="392040" indent="-293400">
              <a:lnSpc>
                <a:spcPct val="100000"/>
              </a:lnSpc>
              <a:spcBef>
                <a:spcPts val="289"/>
              </a:spcBef>
              <a:buClr>
                <a:srgbClr val="000000"/>
              </a:buClr>
              <a:buSzPct val="45000"/>
              <a:buFont typeface="Wingdings" charset="2"/>
              <a:buChar char=""/>
            </a:pPr>
            <a:r>
              <a:rPr lang="en-US" sz="1800" b="0" strike="noStrike" spc="-1" dirty="0">
                <a:solidFill>
                  <a:srgbClr val="000000"/>
                </a:solidFill>
                <a:uFill>
                  <a:solidFill>
                    <a:srgbClr val="FFFFFF"/>
                  </a:solidFill>
                </a:uFill>
                <a:latin typeface="Times New Roman"/>
                <a:ea typeface="Cantarell"/>
              </a:rPr>
              <a:t>95% CL upper limits are set on the branching ratios of </a:t>
            </a:r>
            <a:r>
              <a:rPr lang="en-US" sz="1800" b="0" i="1" strike="noStrike" spc="-1" dirty="0" err="1">
                <a:solidFill>
                  <a:srgbClr val="000000"/>
                </a:solidFill>
                <a:uFill>
                  <a:solidFill>
                    <a:srgbClr val="FFFFFF"/>
                  </a:solidFill>
                </a:uFill>
                <a:latin typeface="Times New Roman"/>
                <a:ea typeface="Cantarell"/>
              </a:rPr>
              <a:t>t→uZ</a:t>
            </a:r>
            <a:r>
              <a:rPr lang="en-US" sz="1800" b="0" i="1" strike="noStrike" spc="-1" dirty="0">
                <a:solidFill>
                  <a:srgbClr val="000000"/>
                </a:solidFill>
                <a:uFill>
                  <a:solidFill>
                    <a:srgbClr val="FFFFFF"/>
                  </a:solidFill>
                </a:uFill>
                <a:latin typeface="Times New Roman"/>
                <a:ea typeface="Cantarell"/>
              </a:rPr>
              <a:t> </a:t>
            </a:r>
            <a:r>
              <a:rPr lang="en-US" sz="1800" b="0" strike="noStrike" spc="-1" dirty="0" smtClean="0">
                <a:solidFill>
                  <a:srgbClr val="000000"/>
                </a:solidFill>
                <a:uFill>
                  <a:solidFill>
                    <a:srgbClr val="FFFFFF"/>
                  </a:solidFill>
                </a:uFill>
                <a:latin typeface="Times New Roman"/>
                <a:ea typeface="Cantarell"/>
              </a:rPr>
              <a:t>and  </a:t>
            </a:r>
            <a:r>
              <a:rPr lang="en-US" sz="1800" b="0" strike="noStrike" spc="-1" dirty="0" err="1" smtClean="0">
                <a:solidFill>
                  <a:srgbClr val="000000"/>
                </a:solidFill>
                <a:uFill>
                  <a:solidFill>
                    <a:srgbClr val="FFFFFF"/>
                  </a:solidFill>
                </a:uFill>
                <a:latin typeface="Times New Roman"/>
                <a:ea typeface="Cantarell"/>
              </a:rPr>
              <a:t>t</a:t>
            </a:r>
            <a:r>
              <a:rPr lang="en-US" sz="1800" b="0" i="1" strike="noStrike" spc="-1" dirty="0" err="1" smtClean="0">
                <a:solidFill>
                  <a:srgbClr val="000000"/>
                </a:solidFill>
                <a:uFill>
                  <a:solidFill>
                    <a:srgbClr val="FFFFFF"/>
                  </a:solidFill>
                </a:uFill>
                <a:latin typeface="Times New Roman"/>
                <a:ea typeface="Cantarell"/>
              </a:rPr>
              <a:t>→cZ</a:t>
            </a:r>
            <a:endParaRPr lang="en-US" sz="1800" b="0" strike="noStrike" spc="-1" dirty="0">
              <a:solidFill>
                <a:srgbClr val="000000"/>
              </a:solidFill>
              <a:uFill>
                <a:solidFill>
                  <a:srgbClr val="FFFFFF"/>
                </a:solidFill>
              </a:uFill>
              <a:latin typeface="Arial"/>
            </a:endParaRPr>
          </a:p>
          <a:p>
            <a:pPr marL="392040" indent="-293400">
              <a:lnSpc>
                <a:spcPct val="100000"/>
              </a:lnSpc>
              <a:spcBef>
                <a:spcPts val="289"/>
              </a:spcBef>
              <a:buClr>
                <a:srgbClr val="000000"/>
              </a:buClr>
              <a:buSzPct val="45000"/>
              <a:buFont typeface="Wingdings" charset="2"/>
              <a:buChar char=""/>
            </a:pPr>
            <a:r>
              <a:rPr lang="en-US" sz="1800" b="0" strike="noStrike" spc="-1" dirty="0" smtClean="0">
                <a:solidFill>
                  <a:srgbClr val="000000"/>
                </a:solidFill>
                <a:uFill>
                  <a:solidFill>
                    <a:srgbClr val="FFFFFF"/>
                  </a:solidFill>
                </a:uFill>
                <a:latin typeface="Times New Roman"/>
                <a:ea typeface="Cantarell"/>
              </a:rPr>
              <a:t>Paper </a:t>
            </a:r>
            <a:r>
              <a:rPr lang="en-US" sz="1800" b="0" strike="noStrike" spc="-1" dirty="0">
                <a:solidFill>
                  <a:srgbClr val="000000"/>
                </a:solidFill>
                <a:uFill>
                  <a:solidFill>
                    <a:srgbClr val="FFFFFF"/>
                  </a:solidFill>
                </a:uFill>
                <a:latin typeface="Times New Roman"/>
                <a:ea typeface="Cantarell"/>
              </a:rPr>
              <a:t>draft is preparing for </a:t>
            </a:r>
            <a:r>
              <a:rPr lang="en-US" sz="1800" b="0" strike="noStrike" spc="-1" dirty="0" smtClean="0">
                <a:solidFill>
                  <a:srgbClr val="000000"/>
                </a:solidFill>
                <a:uFill>
                  <a:solidFill>
                    <a:srgbClr val="FFFFFF"/>
                  </a:solidFill>
                </a:uFill>
                <a:latin typeface="Times New Roman"/>
                <a:ea typeface="Cantarell"/>
              </a:rPr>
              <a:t>2-nd circulation </a:t>
            </a:r>
            <a:endParaRPr lang="en-US"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Picture 4"/>
          <p:cNvPicPr/>
          <p:nvPr/>
        </p:nvPicPr>
        <p:blipFill>
          <a:blip r:embed="rId2"/>
          <a:stretch/>
        </p:blipFill>
        <p:spPr>
          <a:xfrm>
            <a:off x="0" y="0"/>
            <a:ext cx="1142640" cy="1294920"/>
          </a:xfrm>
          <a:prstGeom prst="rect">
            <a:avLst/>
          </a:prstGeom>
          <a:ln w="9360">
            <a:noFill/>
          </a:ln>
        </p:spPr>
      </p:pic>
      <p:sp>
        <p:nvSpPr>
          <p:cNvPr id="183" name="CustomShape 1"/>
          <p:cNvSpPr/>
          <p:nvPr/>
        </p:nvSpPr>
        <p:spPr>
          <a:xfrm>
            <a:off x="457200" y="1219200"/>
            <a:ext cx="7924320" cy="5205240"/>
          </a:xfrm>
          <a:prstGeom prst="rect">
            <a:avLst/>
          </a:prstGeom>
          <a:solidFill>
            <a:schemeClr val="bg1"/>
          </a:solidFill>
          <a:ln>
            <a:noFill/>
          </a:ln>
          <a:effectLst/>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pc="-1" dirty="0">
              <a:solidFill>
                <a:srgbClr val="000000"/>
              </a:solidFill>
              <a:uFill>
                <a:solidFill>
                  <a:srgbClr val="FFFFFF"/>
                </a:solidFill>
              </a:uFill>
              <a:latin typeface="Arial"/>
            </a:endParaRPr>
          </a:p>
          <a:p>
            <a:pPr>
              <a:lnSpc>
                <a:spcPct val="100000"/>
              </a:lnSpc>
            </a:pPr>
            <a:r>
              <a:rPr lang="en-US" sz="1400" b="1" strike="noStrike" spc="-1" dirty="0" smtClean="0">
                <a:solidFill>
                  <a:srgbClr val="000000"/>
                </a:solidFill>
                <a:uFill>
                  <a:solidFill>
                    <a:srgbClr val="FFFFFF"/>
                  </a:solidFill>
                </a:uFill>
                <a:latin typeface="Arial"/>
              </a:rPr>
              <a:t> </a:t>
            </a:r>
            <a:r>
              <a:rPr lang="en-US" sz="1400" b="1" strike="noStrike" spc="-1" dirty="0">
                <a:solidFill>
                  <a:srgbClr val="000000"/>
                </a:solidFill>
                <a:uFill>
                  <a:solidFill>
                    <a:srgbClr val="FFFFFF"/>
                  </a:solidFill>
                </a:uFill>
                <a:latin typeface="Arial"/>
              </a:rPr>
              <a:t>2017,  17-22 September, Braga, Portugal, Top2017 - 10th International Workshop on Top Quark Physics , (</a:t>
            </a:r>
            <a:r>
              <a:rPr lang="en-US" sz="1400" b="1" u="sng" strike="noStrike" spc="-1" dirty="0">
                <a:solidFill>
                  <a:srgbClr val="0000FF"/>
                </a:solidFill>
                <a:uFill>
                  <a:solidFill>
                    <a:srgbClr val="FFFFFF"/>
                  </a:solidFill>
                </a:uFill>
                <a:latin typeface="Arial"/>
                <a:hlinkClick r:id="rId3"/>
              </a:rPr>
              <a:t>http://top2017.lip.pt/</a:t>
            </a:r>
            <a:r>
              <a:rPr lang="en-US" sz="1400" b="1" strike="noStrike" spc="-1" dirty="0">
                <a:solidFill>
                  <a:srgbClr val="000000"/>
                </a:solidFill>
                <a:uFill>
                  <a:solidFill>
                    <a:srgbClr val="FFFFFF"/>
                  </a:solidFill>
                </a:uFill>
                <a:latin typeface="Arial"/>
              </a:rPr>
              <a:t> ) “Search for </a:t>
            </a:r>
            <a:r>
              <a:rPr lang="en-US" sz="1400" b="1" strike="noStrike" spc="-1" dirty="0" err="1">
                <a:solidFill>
                  <a:srgbClr val="000000"/>
                </a:solidFill>
                <a:uFill>
                  <a:solidFill>
                    <a:srgbClr val="FFFFFF"/>
                  </a:solidFill>
                </a:uFill>
                <a:latin typeface="Arial"/>
              </a:rPr>
              <a:t>tZ</a:t>
            </a:r>
            <a:r>
              <a:rPr lang="en-US" sz="1400" b="1" strike="noStrike" spc="-1" dirty="0">
                <a:solidFill>
                  <a:srgbClr val="000000"/>
                </a:solidFill>
                <a:uFill>
                  <a:solidFill>
                    <a:srgbClr val="FFFFFF"/>
                  </a:solidFill>
                </a:uFill>
                <a:latin typeface="Arial"/>
              </a:rPr>
              <a:t> Flavor Changing Neutral Currents in top quark decays with ATLAS at 13 </a:t>
            </a:r>
            <a:r>
              <a:rPr lang="en-US" sz="1400" b="1" strike="noStrike" spc="-1" dirty="0" err="1">
                <a:solidFill>
                  <a:srgbClr val="000000"/>
                </a:solidFill>
                <a:uFill>
                  <a:solidFill>
                    <a:srgbClr val="FFFFFF"/>
                  </a:solidFill>
                </a:uFill>
                <a:latin typeface="Arial"/>
              </a:rPr>
              <a:t>TeV</a:t>
            </a:r>
            <a:r>
              <a:rPr lang="en-US" sz="1400" b="1" strike="noStrike" spc="-1" dirty="0">
                <a:solidFill>
                  <a:srgbClr val="000000"/>
                </a:solidFill>
                <a:uFill>
                  <a:solidFill>
                    <a:srgbClr val="FFFFFF"/>
                  </a:solidFill>
                </a:uFill>
                <a:latin typeface="Arial"/>
              </a:rPr>
              <a:t>”, </a:t>
            </a:r>
            <a:r>
              <a:rPr lang="en-US" sz="1400" b="1" strike="noStrike" spc="-1" dirty="0" err="1">
                <a:solidFill>
                  <a:srgbClr val="000000"/>
                </a:solidFill>
                <a:uFill>
                  <a:solidFill>
                    <a:srgbClr val="FFFFFF"/>
                  </a:solidFill>
                </a:uFill>
                <a:latin typeface="Arial"/>
              </a:rPr>
              <a:t>A.Durglishvili</a:t>
            </a:r>
            <a:r>
              <a:rPr lang="en-US" sz="1400" b="1" strike="noStrike" spc="-1" dirty="0">
                <a:solidFill>
                  <a:srgbClr val="000000"/>
                </a:solidFill>
                <a:uFill>
                  <a:solidFill>
                    <a:srgbClr val="FFFFFF"/>
                  </a:solidFill>
                </a:uFill>
                <a:latin typeface="Arial"/>
              </a:rPr>
              <a:t>, Poster session; </a:t>
            </a:r>
            <a:r>
              <a:rPr lang="en-US" sz="1400" b="1" u="sng" strike="noStrike" spc="-1" dirty="0">
                <a:solidFill>
                  <a:srgbClr val="0000FF"/>
                </a:solidFill>
                <a:uFill>
                  <a:solidFill>
                    <a:srgbClr val="FFFFFF"/>
                  </a:solidFill>
                </a:uFill>
                <a:latin typeface="Arial"/>
                <a:hlinkClick r:id="rId4"/>
              </a:rPr>
              <a:t>https://indico.cern.ch/event/659310/</a:t>
            </a: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p:txBody>
      </p:sp>
      <p:sp>
        <p:nvSpPr>
          <p:cNvPr id="184" name="CustomShape 2"/>
          <p:cNvSpPr/>
          <p:nvPr/>
        </p:nvSpPr>
        <p:spPr>
          <a:xfrm>
            <a:off x="1371600" y="152400"/>
            <a:ext cx="6933960" cy="577800"/>
          </a:xfrm>
          <a:prstGeom prst="rect">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b="1" strike="noStrike" spc="-1" dirty="0">
                <a:solidFill>
                  <a:srgbClr val="000000"/>
                </a:solidFill>
                <a:uFill>
                  <a:solidFill>
                    <a:srgbClr val="FFFFFF"/>
                  </a:solidFill>
                </a:uFill>
                <a:latin typeface="Sylfaen"/>
              </a:rPr>
              <a:t> Conferences and workshops</a:t>
            </a:r>
            <a:endParaRPr lang="en-US" sz="3200" b="0" strike="noStrike" spc="-1" dirty="0">
              <a:solidFill>
                <a:srgbClr val="000000"/>
              </a:solidFill>
              <a:uFill>
                <a:solidFill>
                  <a:srgbClr val="FFFFFF"/>
                </a:solidFill>
              </a:uFill>
              <a:latin typeface="Arial"/>
            </a:endParaRPr>
          </a:p>
        </p:txBody>
      </p:sp>
      <p:sp>
        <p:nvSpPr>
          <p:cNvPr id="185" name="TextShape 3"/>
          <p:cNvSpPr txBox="1"/>
          <p:nvPr/>
        </p:nvSpPr>
        <p:spPr>
          <a:xfrm>
            <a:off x="6553080" y="6356520"/>
            <a:ext cx="2133360" cy="364680"/>
          </a:xfrm>
          <a:prstGeom prst="rect">
            <a:avLst/>
          </a:prstGeom>
          <a:noFill/>
          <a:ln>
            <a:noFill/>
          </a:ln>
        </p:spPr>
        <p:txBody>
          <a:bodyPr anchor="ctr"/>
          <a:lstStyle/>
          <a:p>
            <a:pPr algn="r">
              <a:lnSpc>
                <a:spcPct val="100000"/>
              </a:lnSpc>
            </a:pPr>
            <a:fld id="{C2C93FEE-5D9E-4146-8FFE-AEFC1274B21D}" type="slidenum">
              <a:rPr lang="en-US" sz="2000" b="1" strike="noStrike" spc="-1">
                <a:uFill>
                  <a:solidFill>
                    <a:srgbClr val="FFFFFF"/>
                  </a:solidFill>
                </a:uFill>
                <a:latin typeface="Calibri"/>
              </a:rPr>
              <a:pPr algn="r">
                <a:lnSpc>
                  <a:spcPct val="100000"/>
                </a:lnSpc>
              </a:pPr>
              <a:t>17</a:t>
            </a:fld>
            <a:endParaRPr lang="en-US" sz="2000" b="0" strike="noStrike" spc="-1" dirty="0">
              <a:uFill>
                <a:solidFill>
                  <a:srgbClr val="FFFFFF"/>
                </a:solidFill>
              </a:uFill>
              <a:latin typeface="Times New Roman"/>
            </a:endParaRPr>
          </a:p>
        </p:txBody>
      </p:sp>
      <p:pic>
        <p:nvPicPr>
          <p:cNvPr id="186" name="Picture 3"/>
          <p:cNvPicPr/>
          <p:nvPr/>
        </p:nvPicPr>
        <p:blipFill>
          <a:blip r:embed="rId5"/>
          <a:stretch/>
        </p:blipFill>
        <p:spPr>
          <a:xfrm>
            <a:off x="8382000" y="152400"/>
            <a:ext cx="685800" cy="762000"/>
          </a:xfrm>
          <a:prstGeom prst="rect">
            <a:avLst/>
          </a:prstGeom>
          <a:ln w="9360">
            <a:noFill/>
          </a:ln>
        </p:spPr>
      </p:pic>
      <p:pic>
        <p:nvPicPr>
          <p:cNvPr id="188" name="Picture 3"/>
          <p:cNvPicPr/>
          <p:nvPr/>
        </p:nvPicPr>
        <p:blipFill>
          <a:blip r:embed="rId6"/>
          <a:srcRect l="23023" t="17587" r="20777" b="19662"/>
          <a:stretch/>
        </p:blipFill>
        <p:spPr>
          <a:xfrm>
            <a:off x="533520" y="3048120"/>
            <a:ext cx="2629800" cy="2057040"/>
          </a:xfrm>
          <a:prstGeom prst="rect">
            <a:avLst/>
          </a:prstGeom>
          <a:ln w="9360">
            <a:noFill/>
          </a:ln>
        </p:spPr>
      </p:pic>
      <p:pic>
        <p:nvPicPr>
          <p:cNvPr id="9" name="Picture 8" descr="TOP2017.png"/>
          <p:cNvPicPr>
            <a:picLocks noChangeAspect="1"/>
          </p:cNvPicPr>
          <p:nvPr/>
        </p:nvPicPr>
        <p:blipFill>
          <a:blip r:embed="rId7"/>
          <a:stretch>
            <a:fillRect/>
          </a:stretch>
        </p:blipFill>
        <p:spPr>
          <a:xfrm>
            <a:off x="3505200" y="2682974"/>
            <a:ext cx="4724400" cy="3565426"/>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5"/>
          <p:cNvSpPr>
            <a:spLocks noGrp="1"/>
          </p:cNvSpPr>
          <p:nvPr>
            <p:ph type="sldNum" sz="quarter" idx="4294967295"/>
          </p:nvPr>
        </p:nvSpPr>
        <p:spPr>
          <a:xfrm>
            <a:off x="8153400" y="6356350"/>
            <a:ext cx="838200" cy="365125"/>
          </a:xfrm>
          <a:prstGeom prst="rect">
            <a:avLst/>
          </a:prstGeom>
          <a:noFill/>
          <a:ln/>
        </p:spPr>
        <p:txBody>
          <a:bodyPr/>
          <a:lstStyle/>
          <a:p>
            <a:pPr>
              <a:buFont typeface="Times New Roman" pitchFamily="18" charset="0"/>
              <a:buNone/>
            </a:pPr>
            <a:r>
              <a:rPr lang="en-US" sz="1400" b="1" dirty="0" smtClean="0">
                <a:solidFill>
                  <a:schemeClr val="tx1"/>
                </a:solidFill>
                <a:latin typeface="Times New Roman" pitchFamily="18" charset="0"/>
              </a:rPr>
              <a:t>      </a:t>
            </a:r>
            <a:fld id="{112495CA-4B59-4E3D-8EC5-7F355EAA139F}" type="slidenum">
              <a:rPr lang="en-US" sz="1400" b="1" smtClean="0">
                <a:solidFill>
                  <a:schemeClr val="tx1"/>
                </a:solidFill>
                <a:latin typeface="Times New Roman" pitchFamily="18" charset="0"/>
              </a:rPr>
              <a:pPr>
                <a:buFont typeface="Times New Roman" pitchFamily="18" charset="0"/>
                <a:buNone/>
              </a:pPr>
              <a:t>18</a:t>
            </a:fld>
            <a:endParaRPr lang="en-US" sz="1400" b="1" dirty="0" smtClean="0">
              <a:solidFill>
                <a:schemeClr val="tx1"/>
              </a:solidFill>
              <a:latin typeface="Times New Roman" pitchFamily="18" charset="0"/>
            </a:endParaRPr>
          </a:p>
        </p:txBody>
      </p:sp>
      <p:sp>
        <p:nvSpPr>
          <p:cNvPr id="25604" name="Rectangle 1"/>
          <p:cNvSpPr>
            <a:spLocks noGrp="1" noChangeArrowheads="1"/>
          </p:cNvSpPr>
          <p:nvPr>
            <p:ph type="title"/>
          </p:nvPr>
        </p:nvSpPr>
        <p:spPr>
          <a:xfrm>
            <a:off x="1219200" y="228600"/>
            <a:ext cx="6781800" cy="646628"/>
          </a:xfrm>
          <a:gradFill>
            <a:gsLst>
              <a:gs pos="0">
                <a:srgbClr val="8488C4"/>
              </a:gs>
              <a:gs pos="53000">
                <a:srgbClr val="D4DEFF"/>
              </a:gs>
              <a:gs pos="83000">
                <a:srgbClr val="D4DEFF"/>
              </a:gs>
              <a:gs pos="100000">
                <a:srgbClr val="96AB94"/>
              </a:gs>
            </a:gsLst>
            <a:path path="circle">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tIns="73729"/>
          <a:lstStyle/>
          <a:p>
            <a:pPr algn="ctr" eaLnBrk="1">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 pos="8709249" algn="l"/>
                <a:tab pos="9123975" algn="l"/>
              </a:tabLst>
            </a:pPr>
            <a:r>
              <a:rPr lang="en-US" sz="3600" dirty="0" smtClean="0">
                <a:latin typeface="Arial" pitchFamily="34" charset="0"/>
                <a:cs typeface="Arial" pitchFamily="34" charset="0"/>
              </a:rPr>
              <a:t>Future </a:t>
            </a:r>
          </a:p>
        </p:txBody>
      </p:sp>
      <p:sp>
        <p:nvSpPr>
          <p:cNvPr id="25605" name="Rectangle 2"/>
          <p:cNvSpPr>
            <a:spLocks noGrp="1" noChangeArrowheads="1"/>
          </p:cNvSpPr>
          <p:nvPr>
            <p:ph type="body" idx="4294967295"/>
          </p:nvPr>
        </p:nvSpPr>
        <p:spPr>
          <a:xfrm>
            <a:off x="456481" y="1078674"/>
            <a:ext cx="8228160" cy="4728016"/>
          </a:xfrm>
          <a:prstGeom prst="rect">
            <a:avLst/>
          </a:prstGeom>
        </p:spPr>
        <p:txBody>
          <a:bodyPr tIns="40551"/>
          <a:lstStyle/>
          <a:p>
            <a:pPr marL="391686" indent="-293764" eaLnBrk="1">
              <a:lnSpc>
                <a:spcPct val="84000"/>
              </a:lnSpc>
              <a:buClr>
                <a:srgbClr val="0084D1"/>
              </a:buClr>
              <a:buSzPct val="45000"/>
              <a:buFont typeface="Wingdings" pitchFamily="2" charset="2"/>
              <a:buChar char=""/>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endParaRPr lang="en-US" sz="2000" b="1" dirty="0" smtClean="0">
              <a:solidFill>
                <a:srgbClr val="666666"/>
              </a:solidFill>
              <a:latin typeface="Comfortaa" charset="0"/>
            </a:endParaRPr>
          </a:p>
          <a:p>
            <a:pPr fontAlgn="auto">
              <a:spcBef>
                <a:spcPts val="0"/>
              </a:spcBef>
              <a:spcAft>
                <a:spcPts val="0"/>
              </a:spcAft>
              <a:buClr>
                <a:schemeClr val="hlink"/>
              </a:buClr>
              <a:buNone/>
              <a:defRPr/>
            </a:pPr>
            <a:endParaRPr lang="en-US" sz="1800" b="1" dirty="0" smtClean="0">
              <a:latin typeface="Arial" pitchFamily="34" charset="0"/>
              <a:cs typeface="Arial" pitchFamily="34" charset="0"/>
            </a:endParaRPr>
          </a:p>
          <a:p>
            <a:pPr fontAlgn="auto">
              <a:spcBef>
                <a:spcPts val="0"/>
              </a:spcBef>
              <a:spcAft>
                <a:spcPts val="0"/>
              </a:spcAft>
              <a:buClr>
                <a:schemeClr val="hlink"/>
              </a:buClr>
              <a:buNone/>
              <a:defRPr/>
            </a:pPr>
            <a:endParaRPr lang="en-US" sz="1800" b="1" dirty="0">
              <a:latin typeface="Arial" pitchFamily="34" charset="0"/>
              <a:cs typeface="Arial" pitchFamily="34" charset="0"/>
            </a:endParaRPr>
          </a:p>
        </p:txBody>
      </p:sp>
      <p:pic>
        <p:nvPicPr>
          <p:cNvPr id="7" name="Picture 2"/>
          <p:cNvPicPr>
            <a:picLocks noChangeAspect="1" noChangeArrowheads="1"/>
          </p:cNvPicPr>
          <p:nvPr/>
        </p:nvPicPr>
        <p:blipFill>
          <a:blip r:embed="rId3"/>
          <a:srcRect/>
          <a:stretch>
            <a:fillRect/>
          </a:stretch>
        </p:blipFill>
        <p:spPr bwMode="auto">
          <a:xfrm>
            <a:off x="8229600" y="0"/>
            <a:ext cx="914400" cy="984738"/>
          </a:xfrm>
          <a:prstGeom prst="rect">
            <a:avLst/>
          </a:prstGeom>
          <a:noFill/>
          <a:ln w="9525">
            <a:noFill/>
            <a:miter lim="800000"/>
            <a:headEnd/>
            <a:tailEnd/>
          </a:ln>
        </p:spPr>
      </p:pic>
      <p:pic>
        <p:nvPicPr>
          <p:cNvPr id="8" name="Picture 4" descr="ATLAS_White_480x720_02"/>
          <p:cNvPicPr>
            <a:picLocks noChangeAspect="1" noChangeArrowheads="1"/>
          </p:cNvPicPr>
          <p:nvPr/>
        </p:nvPicPr>
        <p:blipFill>
          <a:blip r:embed="rId4" cstate="print"/>
          <a:srcRect/>
          <a:stretch>
            <a:fillRect/>
          </a:stretch>
        </p:blipFill>
        <p:spPr bwMode="auto">
          <a:xfrm>
            <a:off x="0" y="0"/>
            <a:ext cx="990600" cy="1066800"/>
          </a:xfrm>
          <a:prstGeom prst="rect">
            <a:avLst/>
          </a:prstGeom>
          <a:noFill/>
          <a:ln w="9525">
            <a:noFill/>
            <a:miter lim="800000"/>
            <a:headEnd/>
            <a:tailEnd/>
          </a:ln>
        </p:spPr>
      </p:pic>
      <p:pic>
        <p:nvPicPr>
          <p:cNvPr id="9" name="Picture 8" descr="IMG_2842.JPG"/>
          <p:cNvPicPr>
            <a:picLocks noChangeAspect="1"/>
          </p:cNvPicPr>
          <p:nvPr/>
        </p:nvPicPr>
        <p:blipFill>
          <a:blip r:embed="rId5" cstate="print"/>
          <a:stretch>
            <a:fillRect/>
          </a:stretch>
        </p:blipFill>
        <p:spPr>
          <a:xfrm>
            <a:off x="5588000" y="1600200"/>
            <a:ext cx="3556000" cy="2590800"/>
          </a:xfrm>
          <a:prstGeom prst="rect">
            <a:avLst/>
          </a:prstGeom>
        </p:spPr>
      </p:pic>
      <p:pic>
        <p:nvPicPr>
          <p:cNvPr id="10" name="Picture 9" descr="collaboration_lg.jpg"/>
          <p:cNvPicPr>
            <a:picLocks noChangeAspect="1"/>
          </p:cNvPicPr>
          <p:nvPr/>
        </p:nvPicPr>
        <p:blipFill>
          <a:blip r:embed="rId6" cstate="print"/>
          <a:stretch>
            <a:fillRect/>
          </a:stretch>
        </p:blipFill>
        <p:spPr>
          <a:xfrm>
            <a:off x="381000" y="1447800"/>
            <a:ext cx="4263838" cy="3162992"/>
          </a:xfrm>
          <a:prstGeom prst="rect">
            <a:avLst/>
          </a:prstGeom>
        </p:spPr>
      </p:pic>
      <p:sp>
        <p:nvSpPr>
          <p:cNvPr id="11" name="Rectangle 10"/>
          <p:cNvSpPr/>
          <p:nvPr/>
        </p:nvSpPr>
        <p:spPr>
          <a:xfrm>
            <a:off x="5562600" y="4495800"/>
            <a:ext cx="3581400" cy="923330"/>
          </a:xfrm>
          <a:prstGeom prst="rect">
            <a:avLst/>
          </a:prstGeom>
          <a:gradFill>
            <a:gsLst>
              <a:gs pos="0">
                <a:srgbClr val="8488C4"/>
              </a:gs>
              <a:gs pos="53000">
                <a:srgbClr val="D4DEFF"/>
              </a:gs>
              <a:gs pos="83000">
                <a:srgbClr val="D4DEFF"/>
              </a:gs>
              <a:gs pos="100000">
                <a:srgbClr val="96AB94"/>
              </a:gs>
            </a:gsLst>
            <a:path path="circle">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b="1" dirty="0" smtClean="0">
                <a:solidFill>
                  <a:srgbClr val="360EE2"/>
                </a:solidFill>
              </a:rPr>
              <a:t>Attract and involve young scientists, PhD, Masters and Bachelor students in ATLAS</a:t>
            </a:r>
            <a:endParaRPr lang="en-US" b="1" dirty="0">
              <a:solidFill>
                <a:srgbClr val="360EE2"/>
              </a:solidFill>
            </a:endParaRPr>
          </a:p>
        </p:txBody>
      </p:sp>
      <p:sp>
        <p:nvSpPr>
          <p:cNvPr id="14" name="Left Arrow 13"/>
          <p:cNvSpPr/>
          <p:nvPr/>
        </p:nvSpPr>
        <p:spPr>
          <a:xfrm>
            <a:off x="4648200" y="2895600"/>
            <a:ext cx="9144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04800" y="4724400"/>
            <a:ext cx="4343400" cy="646331"/>
          </a:xfrm>
          <a:prstGeom prst="rect">
            <a:avLst/>
          </a:prstGeo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b="1" dirty="0" smtClean="0">
                <a:solidFill>
                  <a:srgbClr val="360EE2"/>
                </a:solidFill>
              </a:rPr>
              <a:t>ATLAS Collaboration members at CERN (Bldg. 40)</a:t>
            </a:r>
            <a:endParaRPr lang="en-US" b="1" dirty="0">
              <a:solidFill>
                <a:srgbClr val="360EE2"/>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5090384-C86D-4696-BB6B-EC940B4E4058}" type="slidenum">
              <a:rPr lang="en-US"/>
              <a:pPr>
                <a:defRPr/>
              </a:pPr>
              <a:t>19</a:t>
            </a:fld>
            <a:endParaRPr lang="en-US"/>
          </a:p>
        </p:txBody>
      </p:sp>
      <p:pic>
        <p:nvPicPr>
          <p:cNvPr id="39939" name="Picture 4" descr="RaphaelsCollider.jpg"/>
          <p:cNvPicPr>
            <a:picLocks noChangeAspect="1"/>
          </p:cNvPicPr>
          <p:nvPr/>
        </p:nvPicPr>
        <p:blipFill>
          <a:blip r:embed="rId3"/>
          <a:srcRect/>
          <a:stretch>
            <a:fillRect/>
          </a:stretch>
        </p:blipFill>
        <p:spPr bwMode="auto">
          <a:xfrm>
            <a:off x="0" y="0"/>
            <a:ext cx="9144000" cy="7100888"/>
          </a:xfrm>
          <a:prstGeom prst="rect">
            <a:avLst/>
          </a:prstGeom>
          <a:noFill/>
          <a:ln w="9525">
            <a:noFill/>
            <a:miter lim="800000"/>
            <a:headEnd/>
            <a:tailEnd/>
          </a:ln>
        </p:spPr>
      </p:pic>
      <p:sp>
        <p:nvSpPr>
          <p:cNvPr id="39940" name="TextBox 5"/>
          <p:cNvSpPr txBox="1">
            <a:spLocks noChangeArrowheads="1"/>
          </p:cNvSpPr>
          <p:nvPr/>
        </p:nvSpPr>
        <p:spPr bwMode="auto">
          <a:xfrm>
            <a:off x="533400" y="5638800"/>
            <a:ext cx="8305800" cy="1077913"/>
          </a:xfrm>
          <a:prstGeom prst="rect">
            <a:avLst/>
          </a:prstGeom>
          <a:solidFill>
            <a:schemeClr val="bg1"/>
          </a:solidFill>
          <a:ln w="9525">
            <a:noFill/>
            <a:miter lim="800000"/>
            <a:headEnd/>
            <a:tailEnd/>
          </a:ln>
        </p:spPr>
        <p:txBody>
          <a:bodyPr>
            <a:spAutoFit/>
          </a:bodyPr>
          <a:lstStyle/>
          <a:p>
            <a:pPr algn="ctr"/>
            <a:r>
              <a:rPr lang="en-US" sz="3200" b="1" dirty="0">
                <a:solidFill>
                  <a:srgbClr val="C00000"/>
                </a:solidFill>
                <a:latin typeface="Times New Roman" pitchFamily="18" charset="0"/>
                <a:cs typeface="Times New Roman" pitchFamily="18" charset="0"/>
              </a:rPr>
              <a:t>Thanks a lot </a:t>
            </a:r>
            <a:r>
              <a:rPr lang="en-US" sz="3200" b="1" dirty="0">
                <a:solidFill>
                  <a:srgbClr val="C00000"/>
                </a:solidFill>
                <a:latin typeface="AcadNusx" pitchFamily="2" charset="0"/>
              </a:rPr>
              <a:t>!</a:t>
            </a:r>
          </a:p>
          <a:p>
            <a:pPr algn="ctr"/>
            <a:r>
              <a:rPr lang="en-US" sz="3200" b="1" dirty="0" err="1">
                <a:solidFill>
                  <a:srgbClr val="C00000"/>
                </a:solidFill>
                <a:latin typeface="AcadNusx" pitchFamily="2" charset="0"/>
              </a:rPr>
              <a:t>gmadlobT</a:t>
            </a:r>
            <a:r>
              <a:rPr lang="en-US" sz="3200" b="1" dirty="0">
                <a:solidFill>
                  <a:srgbClr val="C00000"/>
                </a:solidFill>
                <a:latin typeface="AcadNusx" pitchFamily="2" charset="0"/>
              </a:rPr>
              <a:t> </a:t>
            </a:r>
            <a:r>
              <a:rPr lang="en-US" sz="3200" b="1" dirty="0" err="1">
                <a:solidFill>
                  <a:srgbClr val="C00000"/>
                </a:solidFill>
                <a:latin typeface="AcadNusx" pitchFamily="2" charset="0"/>
              </a:rPr>
              <a:t>yuradRebisaTvis</a:t>
            </a:r>
            <a:r>
              <a:rPr lang="en-US" sz="3200" b="1" dirty="0">
                <a:solidFill>
                  <a:srgbClr val="C00000"/>
                </a:solidFill>
                <a:latin typeface="AcadNusx" pitchFamily="2" charset="0"/>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endParaRPr lang="ru-RU" smtClean="0"/>
          </a:p>
        </p:txBody>
      </p:sp>
      <p:pic>
        <p:nvPicPr>
          <p:cNvPr id="6147" name="Picture 5" descr="LHC-ATLAS"/>
          <p:cNvPicPr>
            <a:picLocks noGrp="1" noChangeAspect="1" noChangeArrowheads="1"/>
          </p:cNvPicPr>
          <p:nvPr>
            <p:ph idx="1"/>
          </p:nvPr>
        </p:nvPicPr>
        <p:blipFill>
          <a:blip r:embed="rId2"/>
          <a:srcRect/>
          <a:stretch>
            <a:fillRect/>
          </a:stretch>
        </p:blipFill>
        <p:spPr>
          <a:xfrm>
            <a:off x="0" y="0"/>
            <a:ext cx="9144000" cy="6858000"/>
          </a:xfrm>
        </p:spPr>
      </p:pic>
      <p:sp>
        <p:nvSpPr>
          <p:cNvPr id="6148" name="Rectangle 4"/>
          <p:cNvSpPr>
            <a:spLocks noChangeArrowheads="1"/>
          </p:cNvSpPr>
          <p:nvPr/>
        </p:nvSpPr>
        <p:spPr bwMode="auto">
          <a:xfrm>
            <a:off x="1447800" y="1219200"/>
            <a:ext cx="4800600" cy="646113"/>
          </a:xfrm>
          <a:prstGeom prst="rect">
            <a:avLst/>
          </a:prstGeom>
          <a:solidFill>
            <a:schemeClr val="bg1"/>
          </a:solidFill>
          <a:ln w="9525">
            <a:noFill/>
            <a:miter lim="800000"/>
            <a:headEnd/>
            <a:tailEnd/>
          </a:ln>
        </p:spPr>
        <p:txBody>
          <a:bodyPr>
            <a:spAutoFit/>
          </a:bodyPr>
          <a:lstStyle/>
          <a:p>
            <a:pPr algn="ctr"/>
            <a:r>
              <a:rPr lang="en-US" b="1" dirty="0">
                <a:solidFill>
                  <a:srgbClr val="FF0000"/>
                </a:solidFill>
              </a:rPr>
              <a:t>The Large </a:t>
            </a:r>
            <a:r>
              <a:rPr lang="en-US" b="1" dirty="0" err="1">
                <a:solidFill>
                  <a:srgbClr val="FF0000"/>
                </a:solidFill>
              </a:rPr>
              <a:t>Hadron</a:t>
            </a:r>
            <a:r>
              <a:rPr lang="en-US" b="1" dirty="0">
                <a:solidFill>
                  <a:srgbClr val="FF0000"/>
                </a:solidFill>
              </a:rPr>
              <a:t> Collider Project:</a:t>
            </a:r>
          </a:p>
          <a:p>
            <a:pPr algn="ctr"/>
            <a:r>
              <a:rPr lang="en-US" b="1" i="1" dirty="0">
                <a:solidFill>
                  <a:srgbClr val="FF0000"/>
                </a:solidFill>
              </a:rPr>
              <a:t>A dream became reality…</a:t>
            </a:r>
            <a:endParaRPr lang="en-US" sz="1400" b="1" i="1" dirty="0">
              <a:solidFill>
                <a:srgbClr val="FF0000"/>
              </a:solidFill>
            </a:endParaRPr>
          </a:p>
        </p:txBody>
      </p:sp>
      <p:sp>
        <p:nvSpPr>
          <p:cNvPr id="6" name="Slide Number Placeholder 5"/>
          <p:cNvSpPr>
            <a:spLocks noGrp="1"/>
          </p:cNvSpPr>
          <p:nvPr>
            <p:ph type="sldNum" sz="quarter" idx="12"/>
          </p:nvPr>
        </p:nvSpPr>
        <p:spPr/>
        <p:txBody>
          <a:bodyPr/>
          <a:lstStyle/>
          <a:p>
            <a:pPr>
              <a:defRPr/>
            </a:pPr>
            <a:fld id="{F333FBF1-ECD2-4B7C-B261-CC3FEFB16F8A}" type="slidenum">
              <a:rPr lang="en-US"/>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endParaRPr lang="en-US" smtClean="0"/>
          </a:p>
        </p:txBody>
      </p:sp>
      <p:sp>
        <p:nvSpPr>
          <p:cNvPr id="40963" name="Content Placeholder 2"/>
          <p:cNvSpPr>
            <a:spLocks noGrp="1"/>
          </p:cNvSpPr>
          <p:nvPr>
            <p:ph idx="1"/>
          </p:nvPr>
        </p:nvSpPr>
        <p:spPr/>
        <p:txBody>
          <a:bodyPr/>
          <a:lstStyle/>
          <a:p>
            <a:pPr>
              <a:buFont typeface="Arial" pitchFamily="34" charset="0"/>
              <a:buNone/>
            </a:pPr>
            <a:r>
              <a:rPr lang="en-US" sz="6000" smtClean="0">
                <a:latin typeface="Arial" pitchFamily="34" charset="0"/>
                <a:cs typeface="Arial" pitchFamily="34" charset="0"/>
              </a:rPr>
              <a:t>          </a:t>
            </a:r>
          </a:p>
          <a:p>
            <a:pPr>
              <a:buFont typeface="Arial" pitchFamily="34" charset="0"/>
              <a:buNone/>
            </a:pPr>
            <a:r>
              <a:rPr lang="en-US" sz="6000" smtClean="0">
                <a:latin typeface="Arial" pitchFamily="34" charset="0"/>
                <a:cs typeface="Arial" pitchFamily="34" charset="0"/>
              </a:rPr>
              <a:t>           Back-ups</a:t>
            </a:r>
          </a:p>
        </p:txBody>
      </p:sp>
      <p:sp>
        <p:nvSpPr>
          <p:cNvPr id="5" name="Slide Number Placeholder 4"/>
          <p:cNvSpPr>
            <a:spLocks noGrp="1"/>
          </p:cNvSpPr>
          <p:nvPr>
            <p:ph type="sldNum" sz="quarter" idx="12"/>
          </p:nvPr>
        </p:nvSpPr>
        <p:spPr/>
        <p:txBody>
          <a:bodyPr/>
          <a:lstStyle/>
          <a:p>
            <a:pPr>
              <a:defRPr/>
            </a:pPr>
            <a:fld id="{1D2A9D6C-D9CF-4A09-9341-820ED6327FA8}"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atlas_underground_joao_small"/>
          <p:cNvPicPr>
            <a:picLocks noChangeAspect="1" noChangeArrowheads="1"/>
          </p:cNvPicPr>
          <p:nvPr/>
        </p:nvPicPr>
        <p:blipFill>
          <a:blip r:embed="rId3"/>
          <a:srcRect/>
          <a:stretch>
            <a:fillRect/>
          </a:stretch>
        </p:blipFill>
        <p:spPr bwMode="auto">
          <a:xfrm>
            <a:off x="4724400" y="3124200"/>
            <a:ext cx="4419600" cy="3314700"/>
          </a:xfrm>
          <a:prstGeom prst="rect">
            <a:avLst/>
          </a:prstGeom>
          <a:noFill/>
          <a:ln w="9525">
            <a:noFill/>
            <a:miter lim="800000"/>
            <a:headEnd/>
            <a:tailEnd/>
          </a:ln>
        </p:spPr>
      </p:pic>
      <p:sp>
        <p:nvSpPr>
          <p:cNvPr id="14339" name="Text Box 4"/>
          <p:cNvSpPr txBox="1">
            <a:spLocks noChangeArrowheads="1"/>
          </p:cNvSpPr>
          <p:nvPr/>
        </p:nvSpPr>
        <p:spPr bwMode="auto">
          <a:xfrm>
            <a:off x="5334000" y="381000"/>
            <a:ext cx="3211513" cy="1200150"/>
          </a:xfrm>
          <a:prstGeom prst="rect">
            <a:avLst/>
          </a:prstGeom>
          <a:noFill/>
          <a:ln w="9525">
            <a:noFill/>
            <a:miter lim="800000"/>
            <a:headEnd/>
            <a:tailEnd/>
          </a:ln>
        </p:spPr>
        <p:txBody>
          <a:bodyPr wrap="none">
            <a:spAutoFit/>
          </a:bodyPr>
          <a:lstStyle/>
          <a:p>
            <a:pPr eaLnBrk="0" hangingPunct="0"/>
            <a:r>
              <a:rPr lang="en-US" sz="2400" b="1" i="1">
                <a:solidFill>
                  <a:srgbClr val="000099"/>
                </a:solidFill>
                <a:latin typeface="Calibri" pitchFamily="34" charset="0"/>
              </a:rPr>
              <a:t>The Underground </a:t>
            </a:r>
          </a:p>
          <a:p>
            <a:pPr eaLnBrk="0" hangingPunct="0"/>
            <a:r>
              <a:rPr lang="en-US" sz="2400" b="1" i="1">
                <a:solidFill>
                  <a:srgbClr val="000099"/>
                </a:solidFill>
                <a:latin typeface="Calibri" pitchFamily="34" charset="0"/>
              </a:rPr>
              <a:t>Cavern at Point-1 for</a:t>
            </a:r>
          </a:p>
          <a:p>
            <a:pPr eaLnBrk="0" hangingPunct="0"/>
            <a:r>
              <a:rPr lang="en-US" sz="2400" b="1" i="1">
                <a:solidFill>
                  <a:srgbClr val="000099"/>
                </a:solidFill>
                <a:latin typeface="Calibri" pitchFamily="34" charset="0"/>
              </a:rPr>
              <a:t>the ATLAS Detector</a:t>
            </a:r>
          </a:p>
        </p:txBody>
      </p:sp>
      <p:sp>
        <p:nvSpPr>
          <p:cNvPr id="14340" name="Text Box 5"/>
          <p:cNvSpPr txBox="1">
            <a:spLocks noChangeArrowheads="1"/>
          </p:cNvSpPr>
          <p:nvPr/>
        </p:nvSpPr>
        <p:spPr bwMode="auto">
          <a:xfrm>
            <a:off x="6019800" y="1981200"/>
            <a:ext cx="1738313" cy="825500"/>
          </a:xfrm>
          <a:prstGeom prst="rect">
            <a:avLst/>
          </a:prstGeom>
          <a:noFill/>
          <a:ln w="9525">
            <a:noFill/>
            <a:miter lim="800000"/>
            <a:headEnd/>
            <a:tailEnd/>
          </a:ln>
        </p:spPr>
        <p:txBody>
          <a:bodyPr wrap="none">
            <a:spAutoFit/>
          </a:bodyPr>
          <a:lstStyle/>
          <a:p>
            <a:pPr eaLnBrk="0" hangingPunct="0"/>
            <a:r>
              <a:rPr lang="en-US" sz="1600" b="1" dirty="0">
                <a:solidFill>
                  <a:srgbClr val="008000"/>
                </a:solidFill>
                <a:latin typeface="Calibri" pitchFamily="34" charset="0"/>
              </a:rPr>
              <a:t>Length 	= 55 m</a:t>
            </a:r>
          </a:p>
          <a:p>
            <a:pPr eaLnBrk="0" hangingPunct="0"/>
            <a:r>
              <a:rPr lang="en-US" sz="1600" b="1" dirty="0">
                <a:solidFill>
                  <a:srgbClr val="008000"/>
                </a:solidFill>
                <a:latin typeface="Calibri" pitchFamily="34" charset="0"/>
              </a:rPr>
              <a:t>Width	= 32 m</a:t>
            </a:r>
          </a:p>
          <a:p>
            <a:pPr eaLnBrk="0" hangingPunct="0"/>
            <a:r>
              <a:rPr lang="en-US" sz="1600" b="1" dirty="0">
                <a:solidFill>
                  <a:srgbClr val="008000"/>
                </a:solidFill>
                <a:latin typeface="Calibri" pitchFamily="34" charset="0"/>
              </a:rPr>
              <a:t>Height	= 35 m</a:t>
            </a:r>
          </a:p>
        </p:txBody>
      </p:sp>
      <p:sp>
        <p:nvSpPr>
          <p:cNvPr id="14341" name="Text Box 6"/>
          <p:cNvSpPr txBox="1">
            <a:spLocks noChangeArrowheads="1"/>
          </p:cNvSpPr>
          <p:nvPr/>
        </p:nvSpPr>
        <p:spPr bwMode="auto">
          <a:xfrm>
            <a:off x="7162800" y="4800600"/>
            <a:ext cx="658813" cy="274638"/>
          </a:xfrm>
          <a:prstGeom prst="rect">
            <a:avLst/>
          </a:prstGeom>
          <a:solidFill>
            <a:schemeClr val="bg1"/>
          </a:solidFill>
          <a:ln w="9525">
            <a:noFill/>
            <a:miter lim="800000"/>
            <a:headEnd/>
            <a:tailEnd/>
          </a:ln>
        </p:spPr>
        <p:txBody>
          <a:bodyPr wrap="none">
            <a:spAutoFit/>
          </a:bodyPr>
          <a:lstStyle/>
          <a:p>
            <a:r>
              <a:rPr lang="en-US" sz="1200" b="1">
                <a:solidFill>
                  <a:srgbClr val="000099"/>
                </a:solidFill>
                <a:latin typeface="Calibri" pitchFamily="34" charset="0"/>
              </a:rPr>
              <a:t>Side A</a:t>
            </a:r>
          </a:p>
        </p:txBody>
      </p:sp>
      <p:sp>
        <p:nvSpPr>
          <p:cNvPr id="14342" name="Text Box 7"/>
          <p:cNvSpPr txBox="1">
            <a:spLocks noChangeArrowheads="1"/>
          </p:cNvSpPr>
          <p:nvPr/>
        </p:nvSpPr>
        <p:spPr bwMode="auto">
          <a:xfrm>
            <a:off x="5638800" y="4800600"/>
            <a:ext cx="658813" cy="274638"/>
          </a:xfrm>
          <a:prstGeom prst="rect">
            <a:avLst/>
          </a:prstGeom>
          <a:solidFill>
            <a:schemeClr val="bg1"/>
          </a:solidFill>
          <a:ln w="9525">
            <a:noFill/>
            <a:miter lim="800000"/>
            <a:headEnd/>
            <a:tailEnd/>
          </a:ln>
        </p:spPr>
        <p:txBody>
          <a:bodyPr wrap="none">
            <a:spAutoFit/>
          </a:bodyPr>
          <a:lstStyle/>
          <a:p>
            <a:r>
              <a:rPr lang="en-US" sz="1200" b="1">
                <a:solidFill>
                  <a:srgbClr val="000099"/>
                </a:solidFill>
                <a:latin typeface="Calibri" pitchFamily="34" charset="0"/>
              </a:rPr>
              <a:t>Side C</a:t>
            </a:r>
          </a:p>
        </p:txBody>
      </p:sp>
      <p:pic>
        <p:nvPicPr>
          <p:cNvPr id="14343" name="Picture 8" descr="Point1"/>
          <p:cNvPicPr>
            <a:picLocks noChangeAspect="1" noChangeArrowheads="1"/>
          </p:cNvPicPr>
          <p:nvPr/>
        </p:nvPicPr>
        <p:blipFill>
          <a:blip r:embed="rId4"/>
          <a:srcRect/>
          <a:stretch>
            <a:fillRect/>
          </a:stretch>
        </p:blipFill>
        <p:spPr bwMode="auto">
          <a:xfrm>
            <a:off x="0" y="3886200"/>
            <a:ext cx="4648200" cy="2286000"/>
          </a:xfrm>
          <a:prstGeom prst="rect">
            <a:avLst/>
          </a:prstGeom>
          <a:noFill/>
          <a:ln w="9525">
            <a:noFill/>
            <a:miter lim="800000"/>
            <a:headEnd/>
            <a:tailEnd/>
          </a:ln>
        </p:spPr>
      </p:pic>
      <p:sp>
        <p:nvSpPr>
          <p:cNvPr id="14344" name="Text Box 9"/>
          <p:cNvSpPr txBox="1">
            <a:spLocks noChangeArrowheads="1"/>
          </p:cNvSpPr>
          <p:nvPr/>
        </p:nvSpPr>
        <p:spPr bwMode="auto">
          <a:xfrm>
            <a:off x="3429000" y="5791200"/>
            <a:ext cx="658813" cy="274638"/>
          </a:xfrm>
          <a:prstGeom prst="rect">
            <a:avLst/>
          </a:prstGeom>
          <a:solidFill>
            <a:schemeClr val="bg1"/>
          </a:solidFill>
          <a:ln w="9525">
            <a:noFill/>
            <a:miter lim="800000"/>
            <a:headEnd/>
            <a:tailEnd/>
          </a:ln>
        </p:spPr>
        <p:txBody>
          <a:bodyPr wrap="none">
            <a:spAutoFit/>
          </a:bodyPr>
          <a:lstStyle/>
          <a:p>
            <a:r>
              <a:rPr lang="en-US" sz="1200" b="1">
                <a:solidFill>
                  <a:srgbClr val="000099"/>
                </a:solidFill>
                <a:latin typeface="Calibri" pitchFamily="34" charset="0"/>
              </a:rPr>
              <a:t>Side A</a:t>
            </a:r>
          </a:p>
        </p:txBody>
      </p:sp>
      <p:sp>
        <p:nvSpPr>
          <p:cNvPr id="14345" name="Text Box 10"/>
          <p:cNvSpPr txBox="1">
            <a:spLocks noChangeArrowheads="1"/>
          </p:cNvSpPr>
          <p:nvPr/>
        </p:nvSpPr>
        <p:spPr bwMode="auto">
          <a:xfrm>
            <a:off x="2971800" y="4114800"/>
            <a:ext cx="658813" cy="274638"/>
          </a:xfrm>
          <a:prstGeom prst="rect">
            <a:avLst/>
          </a:prstGeom>
          <a:solidFill>
            <a:schemeClr val="bg1"/>
          </a:solidFill>
          <a:ln w="9525">
            <a:noFill/>
            <a:miter lim="800000"/>
            <a:headEnd/>
            <a:tailEnd/>
          </a:ln>
        </p:spPr>
        <p:txBody>
          <a:bodyPr wrap="none">
            <a:spAutoFit/>
          </a:bodyPr>
          <a:lstStyle/>
          <a:p>
            <a:r>
              <a:rPr lang="en-US" sz="1200" b="1">
                <a:solidFill>
                  <a:srgbClr val="000099"/>
                </a:solidFill>
                <a:latin typeface="Calibri" pitchFamily="34" charset="0"/>
              </a:rPr>
              <a:t>Side C</a:t>
            </a:r>
          </a:p>
        </p:txBody>
      </p:sp>
      <p:sp>
        <p:nvSpPr>
          <p:cNvPr id="14346" name="Slide Number Placeholder 13"/>
          <p:cNvSpPr>
            <a:spLocks noGrp="1"/>
          </p:cNvSpPr>
          <p:nvPr>
            <p:ph type="sldNum" sz="quarter" idx="12"/>
          </p:nvPr>
        </p:nvSpPr>
        <p:spPr bwMode="auto">
          <a:xfrm>
            <a:off x="65532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B67014A-B7F6-4455-99EF-DE3BFACEEB3C}" type="slidenum">
              <a:rPr lang="en-US" sz="1400" b="1" smtClean="0">
                <a:solidFill>
                  <a:schemeClr val="tx1"/>
                </a:solidFill>
                <a:latin typeface="Arial" pitchFamily="34" charset="0"/>
                <a:cs typeface="Arial" pitchFamily="34" charset="0"/>
              </a:rPr>
              <a:pPr fontAlgn="base">
                <a:spcBef>
                  <a:spcPct val="0"/>
                </a:spcBef>
                <a:spcAft>
                  <a:spcPct val="0"/>
                </a:spcAft>
              </a:pPr>
              <a:t>21</a:t>
            </a:fld>
            <a:endParaRPr lang="en-US" sz="1400" b="1" smtClean="0">
              <a:solidFill>
                <a:schemeClr val="tx1"/>
              </a:solidFill>
              <a:latin typeface="Arial" pitchFamily="34" charset="0"/>
              <a:cs typeface="Arial" pitchFamily="34" charset="0"/>
            </a:endParaRPr>
          </a:p>
        </p:txBody>
      </p:sp>
      <p:pic>
        <p:nvPicPr>
          <p:cNvPr id="14347" name="Picture 11" descr="0706038_02-A5-at-72-dpi.jpg"/>
          <p:cNvPicPr>
            <a:picLocks noChangeAspect="1"/>
          </p:cNvPicPr>
          <p:nvPr/>
        </p:nvPicPr>
        <p:blipFill>
          <a:blip r:embed="rId5"/>
          <a:srcRect/>
          <a:stretch>
            <a:fillRect/>
          </a:stretch>
        </p:blipFill>
        <p:spPr bwMode="auto">
          <a:xfrm>
            <a:off x="0" y="381000"/>
            <a:ext cx="4629150" cy="3101975"/>
          </a:xfrm>
          <a:prstGeom prst="rect">
            <a:avLst/>
          </a:prstGeom>
          <a:noFill/>
          <a:ln w="9525">
            <a:noFill/>
            <a:miter lim="800000"/>
            <a:headEnd/>
            <a:tailEnd/>
          </a:ln>
        </p:spPr>
      </p:pic>
      <p:pic>
        <p:nvPicPr>
          <p:cNvPr id="14348" name="Picture 4" descr="ATLAS_White_480x720_02"/>
          <p:cNvPicPr>
            <a:picLocks noChangeAspect="1" noChangeArrowheads="1"/>
          </p:cNvPicPr>
          <p:nvPr/>
        </p:nvPicPr>
        <p:blipFill>
          <a:blip r:embed="rId6"/>
          <a:srcRect/>
          <a:stretch>
            <a:fillRect/>
          </a:stretch>
        </p:blipFill>
        <p:spPr bwMode="auto">
          <a:xfrm>
            <a:off x="8077200" y="0"/>
            <a:ext cx="1066800"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5"/>
          <p:cNvSpPr>
            <a:spLocks noGrp="1"/>
          </p:cNvSpPr>
          <p:nvPr>
            <p:ph type="sldNum" sz="quarter" idx="12"/>
          </p:nvPr>
        </p:nvSpPr>
        <p:spPr>
          <a:noFill/>
          <a:ln/>
        </p:spPr>
        <p:txBody>
          <a:bodyPr/>
          <a:lstStyle/>
          <a:p>
            <a:pPr>
              <a:buFont typeface="Times New Roman" pitchFamily="18" charset="0"/>
              <a:buNone/>
            </a:pPr>
            <a:fld id="{FA0E9E42-5F4E-4E57-B487-A5807A5AA67F}" type="slidenum">
              <a:rPr lang="en-US" smtClean="0">
                <a:latin typeface="Times New Roman" pitchFamily="18" charset="0"/>
              </a:rPr>
              <a:pPr>
                <a:buFont typeface="Times New Roman" pitchFamily="18" charset="0"/>
                <a:buNone/>
              </a:pPr>
              <a:t>22</a:t>
            </a:fld>
            <a:endParaRPr lang="en-US" smtClean="0">
              <a:latin typeface="Times New Roman" pitchFamily="18" charset="0"/>
            </a:endParaRPr>
          </a:p>
        </p:txBody>
      </p:sp>
      <p:sp>
        <p:nvSpPr>
          <p:cNvPr id="9220" name="Rectangle 1"/>
          <p:cNvSpPr>
            <a:spLocks noGrp="1" noChangeArrowheads="1"/>
          </p:cNvSpPr>
          <p:nvPr>
            <p:ph type="title"/>
          </p:nvPr>
        </p:nvSpPr>
        <p:spPr>
          <a:xfrm>
            <a:off x="1143000" y="152400"/>
            <a:ext cx="7010400" cy="990600"/>
          </a:xfr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tIns="58983"/>
          <a:lstStyle/>
          <a:p>
            <a:r>
              <a:rPr lang="en-US" sz="1600" b="1" dirty="0" smtClean="0">
                <a:latin typeface="Arial" pitchFamily="34" charset="0"/>
                <a:cs typeface="Arial" pitchFamily="34" charset="0"/>
              </a:rPr>
              <a:t>The current 95% CL observed limits on the </a:t>
            </a:r>
            <a:r>
              <a:rPr lang="en-US" sz="1600" b="1" dirty="0" smtClean="0">
                <a:solidFill>
                  <a:srgbClr val="FF0000"/>
                </a:solidFill>
                <a:latin typeface="Arial" pitchFamily="34" charset="0"/>
                <a:cs typeface="Arial" pitchFamily="34" charset="0"/>
              </a:rPr>
              <a:t>BR( t→ q</a:t>
            </a:r>
            <a:r>
              <a:rPr lang="el-GR" sz="1600" b="1" dirty="0" smtClean="0">
                <a:solidFill>
                  <a:srgbClr val="FF0000"/>
                </a:solidFill>
                <a:latin typeface="Arial" pitchFamily="34" charset="0"/>
                <a:cs typeface="Arial" pitchFamily="34" charset="0"/>
              </a:rPr>
              <a:t>γ</a:t>
            </a:r>
            <a:r>
              <a:rPr lang="en-US" sz="1600" b="1" dirty="0" smtClean="0">
                <a:solidFill>
                  <a:srgbClr val="FF0000"/>
                </a:solidFill>
                <a:latin typeface="Arial" pitchFamily="34" charset="0"/>
                <a:cs typeface="Arial" pitchFamily="34" charset="0"/>
              </a:rPr>
              <a:t>) </a:t>
            </a:r>
            <a:r>
              <a:rPr lang="en-US" sz="1600" b="1" dirty="0" err="1" smtClean="0">
                <a:solidFill>
                  <a:srgbClr val="FF0000"/>
                </a:solidFill>
                <a:latin typeface="Arial" pitchFamily="34" charset="0"/>
                <a:cs typeface="Arial" pitchFamily="34" charset="0"/>
              </a:rPr>
              <a:t>vs</a:t>
            </a:r>
            <a:r>
              <a:rPr lang="en-US" sz="1600" b="1" dirty="0" smtClean="0">
                <a:solidFill>
                  <a:srgbClr val="FF0000"/>
                </a:solidFill>
                <a:latin typeface="Arial" pitchFamily="34" charset="0"/>
                <a:cs typeface="Arial" pitchFamily="34" charset="0"/>
              </a:rPr>
              <a:t> BR(t → </a:t>
            </a:r>
            <a:r>
              <a:rPr lang="en-US" sz="1600" b="1" dirty="0" err="1" smtClean="0">
                <a:solidFill>
                  <a:srgbClr val="FF0000"/>
                </a:solidFill>
                <a:latin typeface="Arial" pitchFamily="34" charset="0"/>
                <a:cs typeface="Arial" pitchFamily="34" charset="0"/>
              </a:rPr>
              <a:t>qZ</a:t>
            </a:r>
            <a:r>
              <a:rPr lang="en-US" sz="1600" b="1" dirty="0" smtClean="0">
                <a:solidFill>
                  <a:srgbClr val="FF0000"/>
                </a:solidFill>
                <a:latin typeface="Arial" pitchFamily="34" charset="0"/>
                <a:cs typeface="Arial" pitchFamily="34" charset="0"/>
              </a:rPr>
              <a:t>) </a:t>
            </a:r>
            <a:r>
              <a:rPr lang="en-US" sz="1600" b="1" dirty="0" smtClean="0">
                <a:latin typeface="Arial" pitchFamily="34" charset="0"/>
                <a:cs typeface="Arial" pitchFamily="34" charset="0"/>
              </a:rPr>
              <a:t>and</a:t>
            </a:r>
            <a:br>
              <a:rPr lang="en-US" sz="1600" b="1" dirty="0" smtClean="0">
                <a:latin typeface="Arial" pitchFamily="34" charset="0"/>
                <a:cs typeface="Arial" pitchFamily="34" charset="0"/>
              </a:rPr>
            </a:br>
            <a:r>
              <a:rPr lang="en-US" sz="1600" b="1" dirty="0" smtClean="0">
                <a:latin typeface="Arial" pitchFamily="34" charset="0"/>
                <a:cs typeface="Arial" pitchFamily="34" charset="0"/>
              </a:rPr>
              <a:t> </a:t>
            </a:r>
            <a:r>
              <a:rPr lang="en-US" sz="1600" b="1" dirty="0" smtClean="0">
                <a:solidFill>
                  <a:srgbClr val="FF0000"/>
                </a:solidFill>
                <a:latin typeface="Arial" pitchFamily="34" charset="0"/>
                <a:cs typeface="Arial" pitchFamily="34" charset="0"/>
              </a:rPr>
              <a:t>BR(t →  </a:t>
            </a:r>
            <a:r>
              <a:rPr lang="en-US" sz="1600" b="1" dirty="0" err="1" smtClean="0">
                <a:solidFill>
                  <a:srgbClr val="FF0000"/>
                </a:solidFill>
                <a:latin typeface="Arial" pitchFamily="34" charset="0"/>
                <a:cs typeface="Arial" pitchFamily="34" charset="0"/>
              </a:rPr>
              <a:t>qH</a:t>
            </a:r>
            <a:r>
              <a:rPr lang="en-US" sz="1600" b="1" dirty="0" smtClean="0">
                <a:solidFill>
                  <a:srgbClr val="FF0000"/>
                </a:solidFill>
                <a:latin typeface="Arial" pitchFamily="34" charset="0"/>
                <a:cs typeface="Arial" pitchFamily="34" charset="0"/>
              </a:rPr>
              <a:t>) </a:t>
            </a:r>
            <a:r>
              <a:rPr lang="en-US" sz="1600" b="1" dirty="0" err="1" smtClean="0">
                <a:solidFill>
                  <a:srgbClr val="FF0000"/>
                </a:solidFill>
                <a:latin typeface="Arial" pitchFamily="34" charset="0"/>
                <a:cs typeface="Arial" pitchFamily="34" charset="0"/>
              </a:rPr>
              <a:t>vs</a:t>
            </a:r>
            <a:r>
              <a:rPr lang="en-US" sz="1600" b="1" dirty="0" smtClean="0">
                <a:solidFill>
                  <a:srgbClr val="FF0000"/>
                </a:solidFill>
                <a:latin typeface="Arial" pitchFamily="34" charset="0"/>
                <a:cs typeface="Arial" pitchFamily="34" charset="0"/>
              </a:rPr>
              <a:t> BR(t → </a:t>
            </a:r>
            <a:r>
              <a:rPr lang="en-US" sz="1600" b="1" dirty="0" err="1" smtClean="0">
                <a:solidFill>
                  <a:srgbClr val="FF0000"/>
                </a:solidFill>
                <a:latin typeface="Arial" pitchFamily="34" charset="0"/>
                <a:cs typeface="Arial" pitchFamily="34" charset="0"/>
              </a:rPr>
              <a:t>qZ</a:t>
            </a:r>
            <a:r>
              <a:rPr lang="en-US" sz="1600" b="1" dirty="0" smtClean="0">
                <a:solidFill>
                  <a:srgbClr val="FF0000"/>
                </a:solidFill>
                <a:latin typeface="Arial" pitchFamily="34" charset="0"/>
                <a:cs typeface="Arial" pitchFamily="34" charset="0"/>
              </a:rPr>
              <a:t>)</a:t>
            </a:r>
            <a:endParaRPr lang="en-US" sz="1600" b="1" dirty="0" smtClean="0">
              <a:latin typeface="Arial" pitchFamily="34" charset="0"/>
              <a:cs typeface="Arial" pitchFamily="34" charset="0"/>
            </a:endParaRPr>
          </a:p>
        </p:txBody>
      </p:sp>
      <p:sp>
        <p:nvSpPr>
          <p:cNvPr id="9221" name="Rectangle 2"/>
          <p:cNvSpPr>
            <a:spLocks noGrp="1" noChangeArrowheads="1"/>
          </p:cNvSpPr>
          <p:nvPr>
            <p:ph type="body" idx="1"/>
          </p:nvPr>
        </p:nvSpPr>
        <p:spPr>
          <a:xfrm>
            <a:off x="456481" y="1078674"/>
            <a:ext cx="8228160" cy="3493326"/>
          </a:xfrm>
        </p:spPr>
        <p:txBody>
          <a:bodyPr/>
          <a:lstStyle/>
          <a:p>
            <a:pPr marL="391686" indent="-293764" eaLnBrk="1">
              <a:buClr>
                <a:srgbClr val="0084D1"/>
              </a:buClr>
              <a:buSzPct val="45000"/>
              <a:buNone/>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endParaRPr lang="en-US" dirty="0" smtClean="0">
              <a:solidFill>
                <a:srgbClr val="0084D1"/>
              </a:solidFill>
              <a:effectLst/>
            </a:endParaRPr>
          </a:p>
          <a:p>
            <a:pPr marL="391686" indent="-293764" eaLnBrk="1">
              <a:buClr>
                <a:srgbClr val="0084D1"/>
              </a:buClr>
              <a:buSzPct val="45000"/>
              <a:buNone/>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r>
              <a:rPr lang="en-US" dirty="0" smtClean="0">
                <a:solidFill>
                  <a:srgbClr val="0084D1"/>
                </a:solidFill>
              </a:rPr>
              <a:t>The</a:t>
            </a:r>
            <a:endParaRPr lang="en-US" dirty="0" smtClean="0">
              <a:solidFill>
                <a:srgbClr val="0084D1"/>
              </a:solidFill>
              <a:effectLst/>
            </a:endParaRPr>
          </a:p>
        </p:txBody>
      </p:sp>
      <p:sp>
        <p:nvSpPr>
          <p:cNvPr id="9222" name="Text Box 3"/>
          <p:cNvSpPr txBox="1">
            <a:spLocks noChangeArrowheads="1"/>
          </p:cNvSpPr>
          <p:nvPr/>
        </p:nvSpPr>
        <p:spPr bwMode="auto">
          <a:xfrm>
            <a:off x="263521" y="2315763"/>
            <a:ext cx="164160" cy="495412"/>
          </a:xfrm>
          <a:prstGeom prst="rect">
            <a:avLst/>
          </a:prstGeom>
          <a:noFill/>
          <a:ln w="9525">
            <a:noFill/>
            <a:round/>
            <a:headEnd/>
            <a:tailEnd/>
          </a:ln>
        </p:spPr>
        <p:txBody>
          <a:bodyPr wrap="none" lIns="82945" tIns="41473" rIns="82945" bIns="41473" anchor="ctr"/>
          <a:lstStyle/>
          <a:p>
            <a:endParaRPr lang="en-US"/>
          </a:p>
        </p:txBody>
      </p:sp>
      <p:pic>
        <p:nvPicPr>
          <p:cNvPr id="7" name="Picture 2"/>
          <p:cNvPicPr>
            <a:picLocks noChangeAspect="1" noChangeArrowheads="1"/>
          </p:cNvPicPr>
          <p:nvPr/>
        </p:nvPicPr>
        <p:blipFill>
          <a:blip r:embed="rId3"/>
          <a:srcRect/>
          <a:stretch>
            <a:fillRect/>
          </a:stretch>
        </p:blipFill>
        <p:spPr bwMode="auto">
          <a:xfrm>
            <a:off x="8229600" y="-1"/>
            <a:ext cx="914400" cy="984739"/>
          </a:xfrm>
          <a:prstGeom prst="rect">
            <a:avLst/>
          </a:prstGeom>
          <a:noFill/>
          <a:ln w="9525">
            <a:noFill/>
            <a:miter lim="800000"/>
            <a:headEnd/>
            <a:tailEnd/>
          </a:ln>
        </p:spPr>
      </p:pic>
      <p:pic>
        <p:nvPicPr>
          <p:cNvPr id="8" name="Picture 4" descr="ATLAS_White_480x720_02"/>
          <p:cNvPicPr>
            <a:picLocks noChangeAspect="1" noChangeArrowheads="1"/>
          </p:cNvPicPr>
          <p:nvPr/>
        </p:nvPicPr>
        <p:blipFill>
          <a:blip r:embed="rId4"/>
          <a:srcRect/>
          <a:stretch>
            <a:fillRect/>
          </a:stretch>
        </p:blipFill>
        <p:spPr bwMode="auto">
          <a:xfrm>
            <a:off x="0" y="0"/>
            <a:ext cx="990600" cy="1143000"/>
          </a:xfrm>
          <a:prstGeom prst="rect">
            <a:avLst/>
          </a:prstGeom>
          <a:noFill/>
          <a:ln w="9525">
            <a:noFill/>
            <a:miter lim="800000"/>
            <a:headEnd/>
            <a:tailEnd/>
          </a:ln>
        </p:spPr>
      </p:pic>
      <p:pic>
        <p:nvPicPr>
          <p:cNvPr id="60418" name="Picture 2"/>
          <p:cNvPicPr>
            <a:picLocks noChangeAspect="1" noChangeArrowheads="1"/>
          </p:cNvPicPr>
          <p:nvPr/>
        </p:nvPicPr>
        <p:blipFill>
          <a:blip r:embed="rId5"/>
          <a:srcRect/>
          <a:stretch>
            <a:fillRect/>
          </a:stretch>
        </p:blipFill>
        <p:spPr bwMode="auto">
          <a:xfrm>
            <a:off x="533400" y="1066800"/>
            <a:ext cx="6934200" cy="3694179"/>
          </a:xfrm>
          <a:prstGeom prst="rect">
            <a:avLst/>
          </a:prstGeom>
          <a:noFill/>
          <a:ln w="9525">
            <a:noFill/>
            <a:miter lim="800000"/>
            <a:headEnd/>
            <a:tailEnd/>
          </a:ln>
          <a:effectLst/>
        </p:spPr>
      </p:pic>
      <p:sp>
        <p:nvSpPr>
          <p:cNvPr id="9" name="Rectangle 8"/>
          <p:cNvSpPr/>
          <p:nvPr/>
        </p:nvSpPr>
        <p:spPr>
          <a:xfrm>
            <a:off x="914400" y="4953000"/>
            <a:ext cx="7391400" cy="1169551"/>
          </a:xfrm>
          <a:prstGeom prst="rect">
            <a:avLst/>
          </a:prstGeom>
        </p:spPr>
        <p:txBody>
          <a:bodyPr wrap="square">
            <a:spAutoFit/>
          </a:bodyPr>
          <a:lstStyle/>
          <a:p>
            <a:r>
              <a:rPr lang="en-US" sz="1400" b="1" dirty="0" smtClean="0"/>
              <a:t>The current 95% CL observed limits on the (a) </a:t>
            </a:r>
            <a:r>
              <a:rPr lang="en-US" sz="1400" b="1" dirty="0" smtClean="0">
                <a:solidFill>
                  <a:srgbClr val="FF0000"/>
                </a:solidFill>
              </a:rPr>
              <a:t>BR( t→ q</a:t>
            </a:r>
            <a:r>
              <a:rPr lang="el-GR" sz="1400" b="1" dirty="0" smtClean="0">
                <a:solidFill>
                  <a:srgbClr val="FF0000"/>
                </a:solidFill>
              </a:rPr>
              <a:t>γ</a:t>
            </a:r>
            <a:r>
              <a:rPr lang="en-US" sz="1400" b="1" dirty="0" smtClean="0">
                <a:solidFill>
                  <a:srgbClr val="FF0000"/>
                </a:solidFill>
              </a:rPr>
              <a:t>) </a:t>
            </a:r>
            <a:r>
              <a:rPr lang="en-US" sz="1400" b="1" dirty="0" err="1" smtClean="0">
                <a:solidFill>
                  <a:srgbClr val="FF0000"/>
                </a:solidFill>
              </a:rPr>
              <a:t>vs</a:t>
            </a:r>
            <a:r>
              <a:rPr lang="en-US" sz="1400" b="1" dirty="0" smtClean="0">
                <a:solidFill>
                  <a:srgbClr val="FF0000"/>
                </a:solidFill>
              </a:rPr>
              <a:t> BR(t → </a:t>
            </a:r>
            <a:r>
              <a:rPr lang="en-US" sz="1400" b="1" dirty="0" err="1" smtClean="0">
                <a:solidFill>
                  <a:srgbClr val="FF0000"/>
                </a:solidFill>
              </a:rPr>
              <a:t>qZ</a:t>
            </a:r>
            <a:r>
              <a:rPr lang="en-US" sz="1400" b="1" dirty="0" smtClean="0">
                <a:solidFill>
                  <a:srgbClr val="FF0000"/>
                </a:solidFill>
              </a:rPr>
              <a:t>) </a:t>
            </a:r>
            <a:r>
              <a:rPr lang="en-US" sz="1400" b="1" dirty="0" smtClean="0"/>
              <a:t>and</a:t>
            </a:r>
          </a:p>
          <a:p>
            <a:r>
              <a:rPr lang="en-US" sz="1400" b="1" dirty="0" smtClean="0"/>
              <a:t> (b) </a:t>
            </a:r>
            <a:r>
              <a:rPr lang="en-US" sz="1400" b="1" dirty="0" smtClean="0">
                <a:solidFill>
                  <a:srgbClr val="FF0000"/>
                </a:solidFill>
              </a:rPr>
              <a:t>BR(t →  </a:t>
            </a:r>
            <a:r>
              <a:rPr lang="en-US" sz="1400" b="1" dirty="0" err="1" smtClean="0">
                <a:solidFill>
                  <a:srgbClr val="FF0000"/>
                </a:solidFill>
              </a:rPr>
              <a:t>qH</a:t>
            </a:r>
            <a:r>
              <a:rPr lang="en-US" sz="1400" b="1" dirty="0" smtClean="0">
                <a:solidFill>
                  <a:srgbClr val="FF0000"/>
                </a:solidFill>
              </a:rPr>
              <a:t>) </a:t>
            </a:r>
            <a:r>
              <a:rPr lang="en-US" sz="1400" b="1" dirty="0" err="1" smtClean="0">
                <a:solidFill>
                  <a:srgbClr val="FF0000"/>
                </a:solidFill>
              </a:rPr>
              <a:t>vs</a:t>
            </a:r>
            <a:r>
              <a:rPr lang="en-US" sz="1400" b="1" dirty="0" smtClean="0">
                <a:solidFill>
                  <a:srgbClr val="FF0000"/>
                </a:solidFill>
              </a:rPr>
              <a:t> BR(t → </a:t>
            </a:r>
            <a:r>
              <a:rPr lang="en-US" sz="1400" b="1" dirty="0" err="1" smtClean="0">
                <a:solidFill>
                  <a:srgbClr val="FF0000"/>
                </a:solidFill>
              </a:rPr>
              <a:t>qZ</a:t>
            </a:r>
            <a:r>
              <a:rPr lang="en-US" sz="1400" b="1" dirty="0" smtClean="0">
                <a:solidFill>
                  <a:srgbClr val="FF0000"/>
                </a:solidFill>
              </a:rPr>
              <a:t>)</a:t>
            </a:r>
            <a:r>
              <a:rPr lang="en-US" sz="1400" b="1" dirty="0" smtClean="0"/>
              <a:t>  planes are </a:t>
            </a:r>
            <a:r>
              <a:rPr lang="en-US" sz="1400" b="1" dirty="0" err="1" smtClean="0"/>
              <a:t>shown.The</a:t>
            </a:r>
            <a:r>
              <a:rPr lang="en-US" sz="1400" b="1" dirty="0" smtClean="0"/>
              <a:t> full lines represent the results from the </a:t>
            </a:r>
            <a:r>
              <a:rPr lang="en-US" sz="1400" b="1" dirty="0" smtClean="0">
                <a:solidFill>
                  <a:srgbClr val="FF0000"/>
                </a:solidFill>
              </a:rPr>
              <a:t>ATLAS, CDF, CMS,D0,H1,LEP </a:t>
            </a:r>
            <a:r>
              <a:rPr lang="en-US" sz="1400" b="1" dirty="0" smtClean="0"/>
              <a:t>(combined results of the </a:t>
            </a:r>
            <a:r>
              <a:rPr lang="en-US" sz="1400" b="1" dirty="0" smtClean="0">
                <a:solidFill>
                  <a:srgbClr val="FF0000"/>
                </a:solidFill>
              </a:rPr>
              <a:t>ALEPH,DELPHI,L3 and OPAL Collaborations</a:t>
            </a:r>
            <a:r>
              <a:rPr lang="en-US" sz="1400" b="1" dirty="0" smtClean="0"/>
              <a:t>) and </a:t>
            </a:r>
            <a:r>
              <a:rPr lang="en-US" sz="1400" b="1" dirty="0" smtClean="0">
                <a:solidFill>
                  <a:srgbClr val="FF0000"/>
                </a:solidFill>
              </a:rPr>
              <a:t>ZEUS</a:t>
            </a:r>
            <a:r>
              <a:rPr lang="en-US" sz="1400" b="1" dirty="0" smtClean="0"/>
              <a:t> </a:t>
            </a:r>
            <a:r>
              <a:rPr lang="en-US" sz="1400" b="1" dirty="0" err="1" smtClean="0"/>
              <a:t>collaboration.The</a:t>
            </a:r>
            <a:r>
              <a:rPr lang="en-US" sz="1400" b="1" dirty="0" smtClean="0"/>
              <a:t> ATLAS lines correspond to the limit on BR(t → </a:t>
            </a:r>
            <a:r>
              <a:rPr lang="en-US" sz="1400" b="1" dirty="0" err="1" smtClean="0"/>
              <a:t>qZ</a:t>
            </a:r>
            <a:r>
              <a:rPr lang="en-US" sz="1400" b="1" dirty="0" smtClean="0"/>
              <a:t> in </a:t>
            </a:r>
            <a:r>
              <a:rPr lang="en-US" sz="1400" b="1" dirty="0" err="1" smtClean="0"/>
              <a:t>trilepton</a:t>
            </a:r>
            <a:r>
              <a:rPr lang="en-US" sz="1400" b="1" dirty="0" smtClean="0"/>
              <a:t> channel.</a:t>
            </a:r>
            <a:endParaRPr lang="en-US" sz="1400" b="1"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0" y="685800"/>
            <a:ext cx="3581400" cy="1077913"/>
          </a:xfrm>
          <a:prstGeom prst="rect">
            <a:avLst/>
          </a:prstGeom>
          <a:noFill/>
          <a:ln w="9525">
            <a:noFill/>
            <a:miter lim="800000"/>
            <a:headEnd/>
            <a:tailEnd/>
          </a:ln>
        </p:spPr>
        <p:txBody>
          <a:bodyPr>
            <a:spAutoFit/>
          </a:bodyPr>
          <a:lstStyle/>
          <a:p>
            <a:pPr algn="ctr"/>
            <a:r>
              <a:rPr lang="en-US" sz="3200" b="1" i="1">
                <a:solidFill>
                  <a:srgbClr val="C00000"/>
                </a:solidFill>
                <a:latin typeface="Calibri" pitchFamily="34" charset="0"/>
              </a:rPr>
              <a:t>ATLAS Collaboration</a:t>
            </a:r>
            <a:endParaRPr lang="en-US" sz="1400" b="1" i="1">
              <a:solidFill>
                <a:srgbClr val="C00000"/>
              </a:solidFill>
              <a:latin typeface="Calibri" pitchFamily="34" charset="0"/>
            </a:endParaRPr>
          </a:p>
        </p:txBody>
      </p:sp>
      <p:sp>
        <p:nvSpPr>
          <p:cNvPr id="7171" name="Text Box 3"/>
          <p:cNvSpPr txBox="1">
            <a:spLocks noChangeArrowheads="1"/>
          </p:cNvSpPr>
          <p:nvPr/>
        </p:nvSpPr>
        <p:spPr bwMode="auto">
          <a:xfrm>
            <a:off x="0" y="1981200"/>
            <a:ext cx="3581400" cy="1077913"/>
          </a:xfrm>
          <a:prstGeom prst="rect">
            <a:avLst/>
          </a:prstGeom>
          <a:noFill/>
          <a:ln w="9525">
            <a:noFill/>
            <a:miter lim="800000"/>
            <a:headEnd/>
            <a:tailEnd/>
          </a:ln>
        </p:spPr>
        <p:txBody>
          <a:bodyPr>
            <a:spAutoFit/>
          </a:bodyPr>
          <a:lstStyle/>
          <a:p>
            <a:r>
              <a:rPr lang="en-US" sz="1600" b="1" dirty="0">
                <a:solidFill>
                  <a:srgbClr val="04AC5C"/>
                </a:solidFill>
                <a:latin typeface="Calibri" pitchFamily="34" charset="0"/>
              </a:rPr>
              <a:t>    </a:t>
            </a:r>
            <a:r>
              <a:rPr lang="en-US" sz="1600" b="1" dirty="0" smtClean="0">
                <a:solidFill>
                  <a:srgbClr val="04AC5C"/>
                </a:solidFill>
                <a:latin typeface="Calibri" pitchFamily="34" charset="0"/>
              </a:rPr>
              <a:t>38     </a:t>
            </a:r>
            <a:r>
              <a:rPr lang="en-US" sz="1600" b="1" dirty="0">
                <a:solidFill>
                  <a:srgbClr val="04AC5C"/>
                </a:solidFill>
                <a:latin typeface="Calibri" pitchFamily="34" charset="0"/>
              </a:rPr>
              <a:t>Countries</a:t>
            </a:r>
          </a:p>
          <a:p>
            <a:r>
              <a:rPr lang="en-US" sz="1600" b="1" dirty="0">
                <a:solidFill>
                  <a:srgbClr val="04AC5C"/>
                </a:solidFill>
                <a:latin typeface="Calibri" pitchFamily="34" charset="0"/>
              </a:rPr>
              <a:t>   </a:t>
            </a:r>
            <a:r>
              <a:rPr lang="en-US" sz="1600" b="1" dirty="0" smtClean="0">
                <a:solidFill>
                  <a:srgbClr val="04AC5C"/>
                </a:solidFill>
                <a:latin typeface="Calibri" pitchFamily="34" charset="0"/>
              </a:rPr>
              <a:t>182    </a:t>
            </a:r>
            <a:r>
              <a:rPr lang="en-US" sz="1600" b="1" dirty="0">
                <a:solidFill>
                  <a:srgbClr val="04AC5C"/>
                </a:solidFill>
                <a:latin typeface="Calibri" pitchFamily="34" charset="0"/>
              </a:rPr>
              <a:t>Institutions</a:t>
            </a:r>
          </a:p>
          <a:p>
            <a:r>
              <a:rPr lang="en-US" sz="1600" b="1" dirty="0" smtClean="0">
                <a:solidFill>
                  <a:srgbClr val="04AC5C"/>
                </a:solidFill>
                <a:latin typeface="Calibri" pitchFamily="34" charset="0"/>
              </a:rPr>
              <a:t>   3000  </a:t>
            </a:r>
            <a:r>
              <a:rPr lang="en-US" sz="1600" b="1" dirty="0">
                <a:solidFill>
                  <a:srgbClr val="04AC5C"/>
                </a:solidFill>
                <a:latin typeface="Calibri" pitchFamily="34" charset="0"/>
              </a:rPr>
              <a:t>Scientific participants total</a:t>
            </a:r>
          </a:p>
          <a:p>
            <a:r>
              <a:rPr lang="en-US" sz="1600" b="1" dirty="0">
                <a:solidFill>
                  <a:srgbClr val="04AC5C"/>
                </a:solidFill>
                <a:latin typeface="Calibri" pitchFamily="34" charset="0"/>
              </a:rPr>
              <a:t>   (</a:t>
            </a:r>
            <a:r>
              <a:rPr lang="en-US" sz="1600" b="1" dirty="0" smtClean="0">
                <a:solidFill>
                  <a:srgbClr val="04AC5C"/>
                </a:solidFill>
                <a:latin typeface="Calibri" pitchFamily="34" charset="0"/>
              </a:rPr>
              <a:t>1200   </a:t>
            </a:r>
            <a:r>
              <a:rPr lang="en-US" sz="1600" b="1" dirty="0">
                <a:solidFill>
                  <a:srgbClr val="04AC5C"/>
                </a:solidFill>
                <a:latin typeface="Calibri" pitchFamily="34" charset="0"/>
              </a:rPr>
              <a:t>Students)</a:t>
            </a:r>
          </a:p>
        </p:txBody>
      </p:sp>
      <p:pic>
        <p:nvPicPr>
          <p:cNvPr id="7172" name="Picture 7" descr="CarteMuette"/>
          <p:cNvPicPr>
            <a:picLocks noChangeAspect="1" noChangeArrowheads="1"/>
          </p:cNvPicPr>
          <p:nvPr/>
        </p:nvPicPr>
        <p:blipFill>
          <a:blip r:embed="rId3"/>
          <a:srcRect/>
          <a:stretch>
            <a:fillRect/>
          </a:stretch>
        </p:blipFill>
        <p:spPr bwMode="auto">
          <a:xfrm>
            <a:off x="3657600" y="0"/>
            <a:ext cx="5486400" cy="3824288"/>
          </a:xfrm>
          <a:prstGeom prst="rect">
            <a:avLst/>
          </a:prstGeom>
          <a:noFill/>
          <a:ln w="9525">
            <a:noFill/>
            <a:miter lim="800000"/>
            <a:headEnd/>
            <a:tailEnd/>
          </a:ln>
        </p:spPr>
      </p:pic>
      <p:sp>
        <p:nvSpPr>
          <p:cNvPr id="7173" name="TextBox 8"/>
          <p:cNvSpPr txBox="1">
            <a:spLocks noChangeArrowheads="1"/>
          </p:cNvSpPr>
          <p:nvPr/>
        </p:nvSpPr>
        <p:spPr bwMode="auto">
          <a:xfrm>
            <a:off x="0" y="3048000"/>
            <a:ext cx="5715000" cy="830997"/>
          </a:xfrm>
          <a:prstGeom prst="rect">
            <a:avLst/>
          </a:prstGeom>
          <a:solidFill>
            <a:srgbClr val="FFFF00"/>
          </a:solidFill>
          <a:ln w="9525">
            <a:solidFill>
              <a:srgbClr val="002060"/>
            </a:solidFill>
            <a:miter lim="800000"/>
            <a:headEnd/>
            <a:tailEnd/>
          </a:ln>
        </p:spPr>
        <p:txBody>
          <a:bodyPr>
            <a:spAutoFit/>
          </a:bodyPr>
          <a:lstStyle/>
          <a:p>
            <a:r>
              <a:rPr lang="en-US" sz="1600" b="1" i="1" dirty="0">
                <a:solidFill>
                  <a:srgbClr val="002060"/>
                </a:solidFill>
                <a:latin typeface="Calibri" pitchFamily="34" charset="0"/>
              </a:rPr>
              <a:t>The joint team from </a:t>
            </a:r>
            <a:r>
              <a:rPr lang="en-US" sz="1600" b="1" i="1" dirty="0" err="1">
                <a:solidFill>
                  <a:srgbClr val="002060"/>
                </a:solidFill>
                <a:latin typeface="Calibri" pitchFamily="34" charset="0"/>
              </a:rPr>
              <a:t>E.Andronikashvili</a:t>
            </a:r>
            <a:r>
              <a:rPr lang="en-US" sz="1600" b="1" i="1" dirty="0">
                <a:solidFill>
                  <a:srgbClr val="002060"/>
                </a:solidFill>
                <a:latin typeface="Calibri" pitchFamily="34" charset="0"/>
              </a:rPr>
              <a:t>  Institute of Physics and </a:t>
            </a:r>
          </a:p>
          <a:p>
            <a:r>
              <a:rPr lang="en-US" sz="1600" b="1" dirty="0">
                <a:solidFill>
                  <a:srgbClr val="002060"/>
                </a:solidFill>
                <a:latin typeface="Calibri" pitchFamily="34" charset="0"/>
              </a:rPr>
              <a:t> High Energy Physics Institute of  </a:t>
            </a:r>
            <a:r>
              <a:rPr lang="en-US" sz="1600" b="1" i="1" dirty="0">
                <a:solidFill>
                  <a:srgbClr val="002060"/>
                </a:solidFill>
                <a:latin typeface="Calibri" pitchFamily="34" charset="0"/>
              </a:rPr>
              <a:t>Tbilisi State University (HEPI TSU) </a:t>
            </a:r>
            <a:r>
              <a:rPr lang="en-US" sz="1600" b="1" i="1" dirty="0" smtClean="0">
                <a:solidFill>
                  <a:srgbClr val="002060"/>
                </a:solidFill>
                <a:latin typeface="Calibri" pitchFamily="34" charset="0"/>
              </a:rPr>
              <a:t>became ATLAS member since 1994 </a:t>
            </a:r>
            <a:endParaRPr lang="en-US" sz="1600" b="1" i="1" dirty="0">
              <a:solidFill>
                <a:srgbClr val="002060"/>
              </a:solidFill>
              <a:latin typeface="Calibri" pitchFamily="34" charset="0"/>
            </a:endParaRPr>
          </a:p>
        </p:txBody>
      </p:sp>
      <p:sp>
        <p:nvSpPr>
          <p:cNvPr id="7174" name="Rectangle 6"/>
          <p:cNvSpPr>
            <a:spLocks noChangeArrowheads="1"/>
          </p:cNvSpPr>
          <p:nvPr/>
        </p:nvSpPr>
        <p:spPr bwMode="auto">
          <a:xfrm>
            <a:off x="0" y="3886200"/>
            <a:ext cx="9144000" cy="2971800"/>
          </a:xfrm>
          <a:prstGeom prst="rect">
            <a:avLst/>
          </a:prstGeom>
          <a:solidFill>
            <a:schemeClr val="bg1"/>
          </a:solidFill>
          <a:ln w="57150">
            <a:solidFill>
              <a:srgbClr val="FF9900"/>
            </a:solidFill>
            <a:miter lim="800000"/>
            <a:headEnd/>
            <a:tailEnd/>
          </a:ln>
        </p:spPr>
        <p:txBody>
          <a:bodyPr anchor="ctr"/>
          <a:lstStyle/>
          <a:p>
            <a:r>
              <a:rPr lang="en-GB" sz="1200" b="1" dirty="0">
                <a:latin typeface="Calibri" pitchFamily="34" charset="0"/>
              </a:rPr>
              <a:t>Albany, Alberta, NIKHEF Amsterdam, Ankara, LAPP Annecy, Argonne NL, Arizona, UT Arlington, Athens, NTU Athens, Baku, </a:t>
            </a:r>
            <a:br>
              <a:rPr lang="en-GB" sz="1200" b="1" dirty="0">
                <a:latin typeface="Calibri" pitchFamily="34" charset="0"/>
              </a:rPr>
            </a:br>
            <a:r>
              <a:rPr lang="en-GB" sz="1200" b="1" dirty="0">
                <a:latin typeface="Calibri" pitchFamily="34" charset="0"/>
              </a:rPr>
              <a:t>IFAE Barcelona, Belgrade, Bergen, Berkeley LBL and UC, HU Berlin, Bern, Birmingham, UAN Bogota, Bologna, Bonn, Boston, Brandeis, </a:t>
            </a:r>
            <a:r>
              <a:rPr lang="en-GB" sz="1200" b="1" dirty="0" err="1">
                <a:latin typeface="Calibri" pitchFamily="34" charset="0"/>
              </a:rPr>
              <a:t>Brasil</a:t>
            </a:r>
            <a:r>
              <a:rPr lang="en-GB" sz="1200" b="1" dirty="0">
                <a:latin typeface="Calibri" pitchFamily="34" charset="0"/>
              </a:rPr>
              <a:t> Cluster, Bratislava/SAS Kosice, Brookhaven NL, Buenos Aires, Bucharest, Cambridge, Carleton, CERN, Chinese Cluster, Chicago, Chile, Clermont-Ferrand, Columbia, NBI Copenhagen, Cosenza, AGH UST Cracow, IFJ PAN Cracow, SMU Dallas, UT Dallas, DESY, Dortmund, TU Dresden, JINR </a:t>
            </a:r>
            <a:r>
              <a:rPr lang="en-GB" sz="1200" b="1" dirty="0" err="1">
                <a:latin typeface="Calibri" pitchFamily="34" charset="0"/>
              </a:rPr>
              <a:t>Dubna</a:t>
            </a:r>
            <a:r>
              <a:rPr lang="en-GB" sz="1200" b="1" dirty="0">
                <a:latin typeface="Calibri" pitchFamily="34" charset="0"/>
              </a:rPr>
              <a:t>, Duke, Edinburgh, </a:t>
            </a:r>
            <a:r>
              <a:rPr lang="en-GB" sz="1200" b="1" dirty="0" err="1">
                <a:latin typeface="Calibri" pitchFamily="34" charset="0"/>
              </a:rPr>
              <a:t>Frascati</a:t>
            </a:r>
            <a:r>
              <a:rPr lang="en-GB" sz="1200" b="1" dirty="0">
                <a:latin typeface="Calibri" pitchFamily="34" charset="0"/>
              </a:rPr>
              <a:t>, Freiburg, Geneva, Genoa, Giessen, Glasgow, </a:t>
            </a:r>
            <a:r>
              <a:rPr lang="en-US" sz="1200" b="1" dirty="0" err="1">
                <a:latin typeface="Calibri" pitchFamily="34" charset="0"/>
              </a:rPr>
              <a:t>Göttingen</a:t>
            </a:r>
            <a:r>
              <a:rPr lang="en-US" sz="1200" b="1" dirty="0">
                <a:latin typeface="Calibri" pitchFamily="34" charset="0"/>
              </a:rPr>
              <a:t>,</a:t>
            </a:r>
            <a:r>
              <a:rPr lang="en-GB" sz="1200" b="1" dirty="0">
                <a:latin typeface="Calibri" pitchFamily="34" charset="0"/>
              </a:rPr>
              <a:t> LPSC Grenoble, </a:t>
            </a:r>
            <a:r>
              <a:rPr lang="en-GB" sz="1200" b="1" dirty="0" err="1">
                <a:latin typeface="Calibri" pitchFamily="34" charset="0"/>
              </a:rPr>
              <a:t>Technion</a:t>
            </a:r>
            <a:r>
              <a:rPr lang="en-GB" sz="1200" b="1" dirty="0">
                <a:latin typeface="Calibri" pitchFamily="34" charset="0"/>
              </a:rPr>
              <a:t> Haifa, Hampton, Harvard, Heidelberg, Hiroshima IT, Indiana, Innsbruck, Iowa SU, Iowa, UC Irvine, Istanbul </a:t>
            </a:r>
            <a:r>
              <a:rPr lang="en-GB" sz="1200" b="1" dirty="0" err="1">
                <a:latin typeface="Calibri" pitchFamily="34" charset="0"/>
              </a:rPr>
              <a:t>Bogazici</a:t>
            </a:r>
            <a:r>
              <a:rPr lang="en-GB" sz="1200" b="1" dirty="0">
                <a:latin typeface="Calibri" pitchFamily="34" charset="0"/>
              </a:rPr>
              <a:t>, KEK, Kobe, Kyoto, Kyoto UE, Lancaster, UN La Plata, Lecce, Lisbon LIP, Liverpool, Ljubljana, QMW London, RHBNC London, UC London, Lund, UA Madrid, Mainz, Manchester, CPPM Marseille, Massachusetts, MIT, Melbourne, Michigan, Michigan SU, Milano, Minsk NAS, Minsk NCPHEP, Montreal, McGill Montreal, RUPHE Morocco, FIAN Moscow, ITEP Moscow, </a:t>
            </a:r>
            <a:r>
              <a:rPr lang="en-GB" sz="1200" b="1" dirty="0" err="1">
                <a:latin typeface="Calibri" pitchFamily="34" charset="0"/>
              </a:rPr>
              <a:t>MEPhI</a:t>
            </a:r>
            <a:r>
              <a:rPr lang="en-GB" sz="1200" b="1" dirty="0">
                <a:latin typeface="Calibri" pitchFamily="34" charset="0"/>
              </a:rPr>
              <a:t> Moscow, MSU Moscow, Munich LMU, MPI Munich, Nagasaki IAS, Nagoya, Naples, New Mexico, New York, Nijmegen, BINP Novosibirsk, Ohio SU, Okayama, Oklahoma, Oklahoma SU, Olomouc, Oregon, LAL </a:t>
            </a:r>
            <a:r>
              <a:rPr lang="en-GB" sz="1200" b="1" dirty="0" err="1">
                <a:latin typeface="Calibri" pitchFamily="34" charset="0"/>
              </a:rPr>
              <a:t>Orsay</a:t>
            </a:r>
            <a:r>
              <a:rPr lang="en-GB" sz="1200" b="1" dirty="0">
                <a:latin typeface="Calibri" pitchFamily="34" charset="0"/>
              </a:rPr>
              <a:t>, Osaka, Oslo, Oxford, Paris VI and VII, Pavia, Pennsylvania, Pisa, Pittsburgh, CAS Prague, CU Prague, TU Prague, IHEP </a:t>
            </a:r>
            <a:r>
              <a:rPr lang="en-GB" sz="1200" b="1" dirty="0" err="1">
                <a:latin typeface="Calibri" pitchFamily="34" charset="0"/>
              </a:rPr>
              <a:t>Protvino</a:t>
            </a:r>
            <a:r>
              <a:rPr lang="en-GB" sz="1200" b="1" dirty="0">
                <a:latin typeface="Calibri" pitchFamily="34" charset="0"/>
              </a:rPr>
              <a:t>, Regina, Rome I, Rome II, Rome III, Rutherford Appleton Laboratory, DAPNIA </a:t>
            </a:r>
            <a:r>
              <a:rPr lang="en-GB" sz="1200" b="1" dirty="0" err="1">
                <a:latin typeface="Calibri" pitchFamily="34" charset="0"/>
              </a:rPr>
              <a:t>Saclay</a:t>
            </a:r>
            <a:r>
              <a:rPr lang="en-GB" sz="1200" b="1" dirty="0">
                <a:latin typeface="Calibri" pitchFamily="34" charset="0"/>
              </a:rPr>
              <a:t>, Santa Cruz UC, Sheffield, </a:t>
            </a:r>
            <a:r>
              <a:rPr lang="en-GB" sz="1200" b="1" dirty="0" err="1">
                <a:latin typeface="Calibri" pitchFamily="34" charset="0"/>
              </a:rPr>
              <a:t>Shinshu</a:t>
            </a:r>
            <a:r>
              <a:rPr lang="en-GB" sz="1200" b="1" dirty="0">
                <a:latin typeface="Calibri" pitchFamily="34" charset="0"/>
              </a:rPr>
              <a:t>, Siegen, Simon Fraser Burnaby, SLAC, NPI Petersburg, Stockholm, KTH Stockholm, Stony Brook, Sydney, Sussex, AS Taipei</a:t>
            </a:r>
            <a:r>
              <a:rPr lang="en-GB" sz="1200" b="1" dirty="0" smtClean="0">
                <a:solidFill>
                  <a:srgbClr val="FF0000"/>
                </a:solidFill>
                <a:latin typeface="Calibri" pitchFamily="34" charset="0"/>
              </a:rPr>
              <a:t>, </a:t>
            </a:r>
            <a:r>
              <a:rPr lang="en-GB" sz="1200" b="1" u="sng" dirty="0" smtClean="0">
                <a:solidFill>
                  <a:srgbClr val="FF0000"/>
                </a:solidFill>
                <a:latin typeface="Calibri" pitchFamily="34" charset="0"/>
              </a:rPr>
              <a:t>Tbilisi</a:t>
            </a:r>
            <a:r>
              <a:rPr lang="en-GB" sz="1200" b="1" dirty="0">
                <a:solidFill>
                  <a:srgbClr val="FF0000"/>
                </a:solidFill>
                <a:latin typeface="Calibri" pitchFamily="34" charset="0"/>
              </a:rPr>
              <a:t>, </a:t>
            </a:r>
            <a:r>
              <a:rPr lang="en-GB" sz="1200" b="1" dirty="0">
                <a:latin typeface="Calibri" pitchFamily="34" charset="0"/>
              </a:rPr>
              <a:t>Tel Aviv, Thessaloniki, Tokyo ICEPP, Tokyo MU, Tokyo Tech, Toronto, TRIUMF, Tsukuba, Tufts, Udine/ICTP, Uppsala, UI Urbana, Valencia, UBC Vancouver, Victoria, </a:t>
            </a:r>
            <a:r>
              <a:rPr lang="en-GB" sz="1200" b="1" dirty="0" err="1">
                <a:latin typeface="Calibri" pitchFamily="34" charset="0"/>
              </a:rPr>
              <a:t>Waseda</a:t>
            </a:r>
            <a:r>
              <a:rPr lang="en-GB" sz="1200" b="1" dirty="0">
                <a:latin typeface="Calibri" pitchFamily="34" charset="0"/>
              </a:rPr>
              <a:t>, Washington, Weizmann </a:t>
            </a:r>
            <a:r>
              <a:rPr lang="en-GB" sz="1200" b="1" dirty="0" err="1">
                <a:latin typeface="Calibri" pitchFamily="34" charset="0"/>
              </a:rPr>
              <a:t>Rehovot</a:t>
            </a:r>
            <a:r>
              <a:rPr lang="en-GB" sz="1200" b="1" dirty="0">
                <a:latin typeface="Calibri" pitchFamily="34" charset="0"/>
              </a:rPr>
              <a:t>, FH Wiener </a:t>
            </a:r>
            <a:r>
              <a:rPr lang="en-GB" sz="1200" b="1" dirty="0" err="1">
                <a:latin typeface="Calibri" pitchFamily="34" charset="0"/>
              </a:rPr>
              <a:t>Neustadt</a:t>
            </a:r>
            <a:r>
              <a:rPr lang="en-GB" sz="1200" b="1" dirty="0">
                <a:latin typeface="Calibri" pitchFamily="34" charset="0"/>
              </a:rPr>
              <a:t>, Wisconsin, Wuppertal, </a:t>
            </a:r>
            <a:r>
              <a:rPr lang="en-GB" sz="1200" b="1" dirty="0" err="1">
                <a:latin typeface="Calibri" pitchFamily="34" charset="0"/>
              </a:rPr>
              <a:t>Würzburg</a:t>
            </a:r>
            <a:r>
              <a:rPr lang="en-GB" sz="1200" b="1" dirty="0">
                <a:latin typeface="Calibri" pitchFamily="34" charset="0"/>
              </a:rPr>
              <a:t>, Yale, Yerevan</a:t>
            </a:r>
            <a:endParaRPr lang="en-US" sz="1200" b="1" dirty="0">
              <a:latin typeface="Calibri" pitchFamily="34" charset="0"/>
            </a:endParaRPr>
          </a:p>
        </p:txBody>
      </p:sp>
      <p:sp>
        <p:nvSpPr>
          <p:cNvPr id="7175" name="Slide Number Placeholder 6"/>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D0C6793-DD34-4F8E-90E1-A0B40BA17DA7}" type="slidenum">
              <a:rPr lang="en-US" sz="1400" b="1" smtClean="0">
                <a:solidFill>
                  <a:schemeClr val="tx1"/>
                </a:solidFill>
                <a:latin typeface="Arial" pitchFamily="34" charset="0"/>
                <a:cs typeface="Arial" pitchFamily="34" charset="0"/>
              </a:rPr>
              <a:pPr fontAlgn="base">
                <a:spcBef>
                  <a:spcPct val="0"/>
                </a:spcBef>
                <a:spcAft>
                  <a:spcPct val="0"/>
                </a:spcAft>
              </a:pPr>
              <a:t>3</a:t>
            </a:fld>
            <a:endParaRPr lang="en-US" sz="1400" b="1" smtClean="0">
              <a:solidFill>
                <a:schemeClr val="tx1"/>
              </a:solidFill>
              <a:latin typeface="Arial" pitchFamily="34" charset="0"/>
              <a:cs typeface="Arial" pitchFamily="34" charset="0"/>
            </a:endParaRPr>
          </a:p>
        </p:txBody>
      </p:sp>
      <p:pic>
        <p:nvPicPr>
          <p:cNvPr id="9" name="Picture 6" descr="ATLAS_White_480x720_02"/>
          <p:cNvPicPr>
            <a:picLocks noChangeAspect="1" noChangeArrowheads="1"/>
          </p:cNvPicPr>
          <p:nvPr/>
        </p:nvPicPr>
        <p:blipFill>
          <a:blip r:embed="rId4" cstate="print"/>
          <a:srcRect/>
          <a:stretch>
            <a:fillRect/>
          </a:stretch>
        </p:blipFill>
        <p:spPr bwMode="auto">
          <a:xfrm>
            <a:off x="0" y="0"/>
            <a:ext cx="1053496" cy="1219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2"/>
          </p:nvPr>
        </p:nvSpPr>
        <p:spPr bwMode="auto">
          <a:xfrm>
            <a:off x="6553200" y="6400800"/>
            <a:ext cx="2362200" cy="32067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4082D745-1D4B-4F80-8558-F9A3E43FD6EA}" type="slidenum">
              <a:rPr lang="en-US" sz="1400" b="1" smtClean="0">
                <a:solidFill>
                  <a:schemeClr val="tx1"/>
                </a:solidFill>
                <a:latin typeface="Arial" pitchFamily="34" charset="0"/>
                <a:cs typeface="Arial" pitchFamily="34" charset="0"/>
              </a:rPr>
              <a:pPr fontAlgn="base">
                <a:spcBef>
                  <a:spcPct val="0"/>
                </a:spcBef>
                <a:spcAft>
                  <a:spcPct val="0"/>
                </a:spcAft>
              </a:pPr>
              <a:t>4</a:t>
            </a:fld>
            <a:endParaRPr lang="en-US" sz="1400" b="1" smtClean="0">
              <a:solidFill>
                <a:schemeClr val="tx1"/>
              </a:solidFill>
              <a:latin typeface="Arial" pitchFamily="34" charset="0"/>
              <a:cs typeface="Arial" pitchFamily="34" charset="0"/>
            </a:endParaRPr>
          </a:p>
        </p:txBody>
      </p:sp>
      <p:sp>
        <p:nvSpPr>
          <p:cNvPr id="4" name="Rectangle 3"/>
          <p:cNvSpPr>
            <a:spLocks noChangeArrowheads="1"/>
          </p:cNvSpPr>
          <p:nvPr/>
        </p:nvSpPr>
        <p:spPr bwMode="auto">
          <a:xfrm>
            <a:off x="1143000" y="762000"/>
            <a:ext cx="2019300" cy="685800"/>
          </a:xfrm>
          <a:prstGeom prst="rect">
            <a:avLst/>
          </a:prstGeom>
          <a:solidFill>
            <a:schemeClr val="accent3">
              <a:lumMod val="20000"/>
              <a:lumOff val="80000"/>
            </a:schemeClr>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pPr>
              <a:defRPr/>
            </a:pPr>
            <a:r>
              <a:rPr lang="en-US" sz="1400" b="1" dirty="0" err="1">
                <a:latin typeface="Verdana" pitchFamily="34" charset="0"/>
              </a:rPr>
              <a:t>E.Andronikashvili</a:t>
            </a:r>
            <a:r>
              <a:rPr lang="en-US" sz="1400" b="1" dirty="0">
                <a:latin typeface="Verdana" pitchFamily="34" charset="0"/>
              </a:rPr>
              <a:t> Institute of Physics  of TSU</a:t>
            </a:r>
            <a:endParaRPr lang="en-US" sz="1400" dirty="0">
              <a:latin typeface="Verdana" pitchFamily="34" charset="0"/>
            </a:endParaRPr>
          </a:p>
        </p:txBody>
      </p:sp>
      <p:sp>
        <p:nvSpPr>
          <p:cNvPr id="11268" name="Rectangle 4"/>
          <p:cNvSpPr>
            <a:spLocks noChangeArrowheads="1"/>
          </p:cNvSpPr>
          <p:nvPr/>
        </p:nvSpPr>
        <p:spPr bwMode="auto">
          <a:xfrm>
            <a:off x="3429000" y="762000"/>
            <a:ext cx="2171700" cy="6858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endParaRPr lang="en-US" sz="1200" dirty="0"/>
          </a:p>
          <a:p>
            <a:pPr algn="ctr"/>
            <a:r>
              <a:rPr lang="en-US" sz="1400" b="1" dirty="0">
                <a:latin typeface="Verdana" pitchFamily="34" charset="0"/>
              </a:rPr>
              <a:t>HEPI TSU </a:t>
            </a:r>
            <a:endParaRPr lang="en-US" sz="1400" dirty="0">
              <a:latin typeface="Verdana" pitchFamily="34" charset="0"/>
            </a:endParaRPr>
          </a:p>
        </p:txBody>
      </p:sp>
      <p:sp>
        <p:nvSpPr>
          <p:cNvPr id="11269" name="Rectangle 6"/>
          <p:cNvSpPr>
            <a:spLocks noChangeArrowheads="1"/>
          </p:cNvSpPr>
          <p:nvPr/>
        </p:nvSpPr>
        <p:spPr bwMode="auto">
          <a:xfrm>
            <a:off x="6477000" y="2057400"/>
            <a:ext cx="2057400" cy="11430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pPr algn="ctr"/>
            <a:r>
              <a:rPr lang="en-US" sz="1400" b="1" dirty="0" smtClean="0">
                <a:latin typeface="Verdana" pitchFamily="34" charset="0"/>
              </a:rPr>
              <a:t>Detector Software Development</a:t>
            </a:r>
            <a:r>
              <a:rPr lang="en-US" sz="1600" b="1" dirty="0" smtClean="0"/>
              <a:t> </a:t>
            </a:r>
            <a:endParaRPr lang="en-US" dirty="0"/>
          </a:p>
        </p:txBody>
      </p:sp>
      <p:sp>
        <p:nvSpPr>
          <p:cNvPr id="11273" name="Rectangle 6"/>
          <p:cNvSpPr>
            <a:spLocks noChangeArrowheads="1"/>
          </p:cNvSpPr>
          <p:nvPr/>
        </p:nvSpPr>
        <p:spPr bwMode="auto">
          <a:xfrm>
            <a:off x="2743200" y="3581400"/>
            <a:ext cx="3733800" cy="32766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r>
              <a:rPr lang="en-US" sz="1400" b="1" dirty="0" smtClean="0">
                <a:solidFill>
                  <a:srgbClr val="000000"/>
                </a:solidFill>
                <a:latin typeface="Verdana" pitchFamily="34" charset="0"/>
              </a:rPr>
              <a:t> </a:t>
            </a:r>
            <a:r>
              <a:rPr lang="en-US" sz="1200" b="1" dirty="0" smtClean="0">
                <a:solidFill>
                  <a:srgbClr val="FF0000"/>
                </a:solidFill>
                <a:latin typeface="Verdana" pitchFamily="34" charset="0"/>
              </a:rPr>
              <a:t>Tile Calorimeter</a:t>
            </a:r>
          </a:p>
          <a:p>
            <a:pPr marL="216000" indent="-216000">
              <a:lnSpc>
                <a:spcPct val="100000"/>
              </a:lnSpc>
              <a:buBlip>
                <a:blip r:embed="rId2"/>
              </a:buBlip>
            </a:pPr>
            <a:r>
              <a:rPr lang="en-US" sz="1000" b="1" spc="-1" dirty="0" smtClean="0">
                <a:solidFill>
                  <a:srgbClr val="000000"/>
                </a:solidFill>
                <a:uFill>
                  <a:solidFill>
                    <a:srgbClr val="FFFFFF"/>
                  </a:solidFill>
                </a:uFill>
                <a:latin typeface="Arial"/>
              </a:rPr>
              <a:t>Operation shifts</a:t>
            </a:r>
          </a:p>
          <a:p>
            <a:pPr marL="216000" indent="-216000">
              <a:buBlip>
                <a:blip r:embed="rId2"/>
              </a:buBlip>
            </a:pPr>
            <a:r>
              <a:rPr lang="en-US" sz="1000" b="1" spc="-1" dirty="0" smtClean="0">
                <a:solidFill>
                  <a:srgbClr val="000000"/>
                </a:solidFill>
                <a:uFill>
                  <a:solidFill>
                    <a:srgbClr val="FFFFFF"/>
                  </a:solidFill>
                </a:uFill>
                <a:latin typeface="Arial"/>
              </a:rPr>
              <a:t>Maintenance and consolidation works</a:t>
            </a:r>
          </a:p>
          <a:p>
            <a:pPr marL="216000" indent="-216000">
              <a:lnSpc>
                <a:spcPct val="100000"/>
              </a:lnSpc>
              <a:buBlip>
                <a:blip r:embed="rId2"/>
              </a:buBlip>
            </a:pPr>
            <a:r>
              <a:rPr lang="en-US" sz="1000" b="1" spc="-1" dirty="0" smtClean="0">
                <a:solidFill>
                  <a:srgbClr val="000000"/>
                </a:solidFill>
                <a:uFill>
                  <a:solidFill>
                    <a:srgbClr val="FFFFFF"/>
                  </a:solidFill>
                </a:uFill>
              </a:rPr>
              <a:t>Analysis of ATLAS Tile Calorimeter (</a:t>
            </a:r>
            <a:r>
              <a:rPr lang="en-US" sz="1000" b="1" spc="-1" dirty="0" err="1" smtClean="0">
                <a:solidFill>
                  <a:srgbClr val="000000"/>
                </a:solidFill>
                <a:uFill>
                  <a:solidFill>
                    <a:srgbClr val="FFFFFF"/>
                  </a:solidFill>
                </a:uFill>
              </a:rPr>
              <a:t>TileCal</a:t>
            </a:r>
            <a:r>
              <a:rPr lang="en-US" sz="1000" b="1" spc="-1" dirty="0" smtClean="0">
                <a:solidFill>
                  <a:srgbClr val="000000"/>
                </a:solidFill>
                <a:uFill>
                  <a:solidFill>
                    <a:srgbClr val="FFFFFF"/>
                  </a:solidFill>
                </a:uFill>
              </a:rPr>
              <a:t>)  behavior and stability using   Detector Control System (DCS) data.</a:t>
            </a:r>
          </a:p>
          <a:p>
            <a:pPr marL="216000" indent="-216000">
              <a:lnSpc>
                <a:spcPct val="100000"/>
              </a:lnSpc>
            </a:pPr>
            <a:r>
              <a:rPr lang="en-US" sz="1200" b="1" spc="-1" dirty="0" smtClean="0">
                <a:solidFill>
                  <a:srgbClr val="FF0000"/>
                </a:solidFill>
                <a:uFill>
                  <a:solidFill>
                    <a:srgbClr val="FFFFFF"/>
                  </a:solidFill>
                </a:uFill>
                <a:latin typeface="Verdana" pitchFamily="34" charset="0"/>
                <a:ea typeface="Verdana" pitchFamily="34" charset="0"/>
                <a:cs typeface="Verdana" pitchFamily="34" charset="0"/>
              </a:rPr>
              <a:t>Upgrade of ATLAS </a:t>
            </a:r>
            <a:r>
              <a:rPr lang="en-US" sz="1200" b="1" spc="-1" dirty="0" err="1" smtClean="0">
                <a:solidFill>
                  <a:srgbClr val="FF0000"/>
                </a:solidFill>
                <a:uFill>
                  <a:solidFill>
                    <a:srgbClr val="FFFFFF"/>
                  </a:solidFill>
                </a:uFill>
                <a:latin typeface="Verdana" pitchFamily="34" charset="0"/>
                <a:ea typeface="Verdana" pitchFamily="34" charset="0"/>
                <a:cs typeface="Verdana" pitchFamily="34" charset="0"/>
              </a:rPr>
              <a:t>TileCal</a:t>
            </a:r>
            <a:r>
              <a:rPr lang="en-US" sz="1200" b="1" spc="-1" dirty="0" smtClean="0">
                <a:solidFill>
                  <a:srgbClr val="FF0000"/>
                </a:solidFill>
                <a:uFill>
                  <a:solidFill>
                    <a:srgbClr val="FFFFFF"/>
                  </a:solidFill>
                </a:uFill>
                <a:latin typeface="Verdana" pitchFamily="34" charset="0"/>
                <a:ea typeface="Verdana" pitchFamily="34" charset="0"/>
                <a:cs typeface="Verdana" pitchFamily="34" charset="0"/>
              </a:rPr>
              <a:t> for High luminosity LHC.</a:t>
            </a:r>
            <a:endParaRPr lang="en-US" sz="1200" spc="-1" dirty="0" smtClean="0">
              <a:solidFill>
                <a:srgbClr val="000000"/>
              </a:solidFill>
              <a:uFill>
                <a:solidFill>
                  <a:srgbClr val="FFFFFF"/>
                </a:solidFill>
              </a:uFill>
              <a:latin typeface="Verdana" pitchFamily="34" charset="0"/>
              <a:ea typeface="Verdana" pitchFamily="34" charset="0"/>
              <a:cs typeface="Verdana" pitchFamily="34" charset="0"/>
            </a:endParaRPr>
          </a:p>
          <a:p>
            <a:pPr marL="216000" indent="-216000">
              <a:lnSpc>
                <a:spcPct val="100000"/>
              </a:lnSpc>
              <a:buBlip>
                <a:blip r:embed="rId2"/>
              </a:buBlip>
            </a:pPr>
            <a:r>
              <a:rPr lang="en-US" sz="1000" b="1" spc="-1" dirty="0" smtClean="0">
                <a:solidFill>
                  <a:srgbClr val="000000"/>
                </a:solidFill>
                <a:uFill>
                  <a:solidFill>
                    <a:srgbClr val="FFFFFF"/>
                  </a:solidFill>
                </a:uFill>
                <a:latin typeface="Arial"/>
              </a:rPr>
              <a:t>Investigation of the performance of ATLAS </a:t>
            </a:r>
            <a:r>
              <a:rPr lang="en-US" sz="1000" b="1" spc="-1" dirty="0" err="1" smtClean="0">
                <a:solidFill>
                  <a:srgbClr val="000000"/>
                </a:solidFill>
                <a:uFill>
                  <a:solidFill>
                    <a:srgbClr val="FFFFFF"/>
                  </a:solidFill>
                </a:uFill>
                <a:latin typeface="Arial"/>
              </a:rPr>
              <a:t>TileCal</a:t>
            </a:r>
            <a:r>
              <a:rPr lang="en-US" sz="1000" b="1" spc="-1" dirty="0" smtClean="0">
                <a:solidFill>
                  <a:srgbClr val="000000"/>
                </a:solidFill>
                <a:uFill>
                  <a:solidFill>
                    <a:srgbClr val="FFFFFF"/>
                  </a:solidFill>
                </a:uFill>
                <a:latin typeface="Arial"/>
              </a:rPr>
              <a:t> Demonstrator prototype  based on the </a:t>
            </a:r>
            <a:r>
              <a:rPr lang="en-US" sz="1000" b="1" spc="-1" dirty="0" err="1" smtClean="0">
                <a:solidFill>
                  <a:srgbClr val="000000"/>
                </a:solidFill>
                <a:uFill>
                  <a:solidFill>
                    <a:srgbClr val="FFFFFF"/>
                  </a:solidFill>
                </a:uFill>
                <a:latin typeface="Arial"/>
              </a:rPr>
              <a:t>testbeam</a:t>
            </a:r>
            <a:r>
              <a:rPr lang="en-US" sz="1000" b="1" spc="-1" dirty="0" smtClean="0">
                <a:solidFill>
                  <a:srgbClr val="000000"/>
                </a:solidFill>
                <a:uFill>
                  <a:solidFill>
                    <a:srgbClr val="FFFFFF"/>
                  </a:solidFill>
                </a:uFill>
                <a:latin typeface="Arial"/>
              </a:rPr>
              <a:t> data</a:t>
            </a:r>
          </a:p>
          <a:p>
            <a:pPr marL="216000" indent="-216000">
              <a:buBlip>
                <a:blip r:embed="rId2"/>
              </a:buBlip>
            </a:pPr>
            <a:r>
              <a:rPr lang="en-US" sz="1000" b="1" spc="-1" dirty="0" smtClean="0">
                <a:solidFill>
                  <a:srgbClr val="000000"/>
                </a:solidFill>
                <a:uFill>
                  <a:solidFill>
                    <a:srgbClr val="FFFFFF"/>
                  </a:solidFill>
                </a:uFill>
                <a:latin typeface="Arial"/>
              </a:rPr>
              <a:t>Study of </a:t>
            </a:r>
            <a:r>
              <a:rPr lang="en-US" sz="1000" b="1" spc="-1" dirty="0" err="1" smtClean="0">
                <a:solidFill>
                  <a:srgbClr val="000000"/>
                </a:solidFill>
                <a:uFill>
                  <a:solidFill>
                    <a:srgbClr val="FFFFFF"/>
                  </a:solidFill>
                </a:uFill>
                <a:latin typeface="Arial"/>
              </a:rPr>
              <a:t>TileCal</a:t>
            </a:r>
            <a:r>
              <a:rPr lang="en-US" sz="1000" b="1" spc="-1" dirty="0" smtClean="0">
                <a:solidFill>
                  <a:srgbClr val="000000"/>
                </a:solidFill>
                <a:uFill>
                  <a:solidFill>
                    <a:srgbClr val="FFFFFF"/>
                  </a:solidFill>
                </a:uFill>
                <a:latin typeface="Arial"/>
              </a:rPr>
              <a:t> performance with new cell granularity.</a:t>
            </a:r>
          </a:p>
          <a:p>
            <a:pPr marL="216000" indent="-216000">
              <a:lnSpc>
                <a:spcPct val="100000"/>
              </a:lnSpc>
            </a:pPr>
            <a:r>
              <a:rPr lang="en-US" sz="1200" b="1" spc="-1" dirty="0" smtClean="0">
                <a:solidFill>
                  <a:srgbClr val="FF0000"/>
                </a:solidFill>
                <a:uFill>
                  <a:solidFill>
                    <a:srgbClr val="FFFFFF"/>
                  </a:solidFill>
                </a:uFill>
                <a:latin typeface="Verdana" pitchFamily="34" charset="0"/>
                <a:ea typeface="Verdana" pitchFamily="34" charset="0"/>
                <a:cs typeface="Verdana" pitchFamily="34" charset="0"/>
              </a:rPr>
              <a:t>Physics Analysis</a:t>
            </a:r>
            <a:endParaRPr lang="en-US" sz="1200" spc="-1" dirty="0" smtClean="0">
              <a:solidFill>
                <a:srgbClr val="000000"/>
              </a:solidFill>
              <a:uFill>
                <a:solidFill>
                  <a:srgbClr val="FFFFFF"/>
                </a:solidFill>
              </a:uFill>
              <a:latin typeface="Verdana" pitchFamily="34" charset="0"/>
              <a:ea typeface="Verdana" pitchFamily="34" charset="0"/>
              <a:cs typeface="Verdana" pitchFamily="34" charset="0"/>
            </a:endParaRPr>
          </a:p>
          <a:p>
            <a:pPr marL="216000" indent="-216000">
              <a:lnSpc>
                <a:spcPct val="100000"/>
              </a:lnSpc>
              <a:buBlip>
                <a:blip r:embed="rId2"/>
              </a:buBlip>
            </a:pPr>
            <a:r>
              <a:rPr lang="en-US" sz="1000" b="1" spc="-1" dirty="0" smtClean="0">
                <a:solidFill>
                  <a:srgbClr val="000000"/>
                </a:solidFill>
                <a:uFill>
                  <a:solidFill>
                    <a:srgbClr val="FFFFFF"/>
                  </a:solidFill>
                </a:uFill>
                <a:latin typeface="Arial"/>
              </a:rPr>
              <a:t>Search for  Flavor Changing Neutral Current (FCNC) top quark decays </a:t>
            </a:r>
            <a:r>
              <a:rPr lang="en-US" sz="1000" b="1" spc="-1" dirty="0" smtClean="0">
                <a:solidFill>
                  <a:srgbClr val="FF0000"/>
                </a:solidFill>
                <a:uFill>
                  <a:solidFill>
                    <a:srgbClr val="FFFFFF"/>
                  </a:solidFill>
                </a:uFill>
                <a:latin typeface="Arial"/>
              </a:rPr>
              <a:t>t →  </a:t>
            </a:r>
            <a:r>
              <a:rPr lang="en-US" sz="1000" b="1" spc="-1" dirty="0" err="1" smtClean="0">
                <a:solidFill>
                  <a:srgbClr val="FF0000"/>
                </a:solidFill>
                <a:uFill>
                  <a:solidFill>
                    <a:srgbClr val="FFFFFF"/>
                  </a:solidFill>
                </a:uFill>
                <a:latin typeface="Arial"/>
              </a:rPr>
              <a:t>Zq</a:t>
            </a:r>
            <a:r>
              <a:rPr lang="en-US" sz="1000" b="1" spc="-1" dirty="0" smtClean="0">
                <a:solidFill>
                  <a:srgbClr val="FF0000"/>
                </a:solidFill>
                <a:uFill>
                  <a:solidFill>
                    <a:srgbClr val="FFFFFF"/>
                  </a:solidFill>
                </a:uFill>
                <a:latin typeface="Arial"/>
              </a:rPr>
              <a:t>   (q=</a:t>
            </a:r>
            <a:r>
              <a:rPr lang="en-US" sz="1000" b="1" spc="-1" dirty="0" err="1" smtClean="0">
                <a:solidFill>
                  <a:srgbClr val="FF0000"/>
                </a:solidFill>
                <a:uFill>
                  <a:solidFill>
                    <a:srgbClr val="FFFFFF"/>
                  </a:solidFill>
                </a:uFill>
                <a:latin typeface="Arial"/>
              </a:rPr>
              <a:t>u,c</a:t>
            </a:r>
            <a:r>
              <a:rPr lang="en-US" sz="1000" b="1" spc="-1" dirty="0" smtClean="0">
                <a:solidFill>
                  <a:srgbClr val="FF0000"/>
                </a:solidFill>
                <a:uFill>
                  <a:solidFill>
                    <a:srgbClr val="FFFFFF"/>
                  </a:solidFill>
                </a:uFill>
                <a:latin typeface="Arial"/>
              </a:rPr>
              <a:t> quarks) </a:t>
            </a:r>
            <a:r>
              <a:rPr lang="en-US" sz="1000" b="1" spc="-1" dirty="0" smtClean="0">
                <a:solidFill>
                  <a:srgbClr val="000000"/>
                </a:solidFill>
                <a:uFill>
                  <a:solidFill>
                    <a:srgbClr val="FFFFFF"/>
                  </a:solidFill>
                </a:uFill>
                <a:latin typeface="Arial"/>
              </a:rPr>
              <a:t>in ATLAS Run 2 and HL-LHC conditions</a:t>
            </a:r>
          </a:p>
          <a:p>
            <a:pPr>
              <a:buBlip>
                <a:blip r:embed="rId3"/>
              </a:buBlip>
            </a:pPr>
            <a:r>
              <a:rPr lang="en-US" sz="1000" b="1" spc="-1" dirty="0" smtClean="0">
                <a:solidFill>
                  <a:srgbClr val="000000"/>
                </a:solidFill>
                <a:uFill>
                  <a:solidFill>
                    <a:srgbClr val="FFFFFF"/>
                  </a:solidFill>
                </a:uFill>
              </a:rPr>
              <a:t>    Measurement of the differential cross-sections of  </a:t>
            </a:r>
          </a:p>
          <a:p>
            <a:r>
              <a:rPr lang="en-US" sz="1000" b="1" spc="-1" dirty="0" smtClean="0">
                <a:solidFill>
                  <a:srgbClr val="000000"/>
                </a:solidFill>
                <a:uFill>
                  <a:solidFill>
                    <a:srgbClr val="FFFFFF"/>
                  </a:solidFill>
                </a:uFill>
              </a:rPr>
              <a:t>      prompt and non-prompt  production of J/ψ and ψ(2S)</a:t>
            </a:r>
          </a:p>
          <a:p>
            <a:r>
              <a:rPr lang="en-US" sz="1000" b="1" spc="-1" dirty="0" smtClean="0">
                <a:solidFill>
                  <a:srgbClr val="000000"/>
                </a:solidFill>
                <a:uFill>
                  <a:solidFill>
                    <a:srgbClr val="FFFFFF"/>
                  </a:solidFill>
                </a:uFill>
              </a:rPr>
              <a:t>       in pp collisions at √s=13 </a:t>
            </a:r>
            <a:r>
              <a:rPr lang="en-US" sz="1000" b="1" spc="-1" dirty="0" err="1" smtClean="0">
                <a:solidFill>
                  <a:srgbClr val="000000"/>
                </a:solidFill>
                <a:uFill>
                  <a:solidFill>
                    <a:srgbClr val="FFFFFF"/>
                  </a:solidFill>
                </a:uFill>
              </a:rPr>
              <a:t>TeV</a:t>
            </a:r>
            <a:endParaRPr lang="en-US" sz="1000" spc="-1" dirty="0" smtClean="0">
              <a:solidFill>
                <a:srgbClr val="000000"/>
              </a:solidFill>
              <a:uFill>
                <a:solidFill>
                  <a:srgbClr val="FFFFFF"/>
                </a:solidFill>
              </a:uFill>
              <a:latin typeface="Arial"/>
            </a:endParaRPr>
          </a:p>
          <a:p>
            <a:pPr marL="216000" indent="-216000">
              <a:lnSpc>
                <a:spcPct val="100000"/>
              </a:lnSpc>
              <a:buBlip>
                <a:blip r:embed="rId2"/>
              </a:buBlip>
            </a:pPr>
            <a:r>
              <a:rPr lang="en-US" sz="1000" b="1" spc="-1" dirty="0" smtClean="0">
                <a:solidFill>
                  <a:srgbClr val="000000"/>
                </a:solidFill>
                <a:uFill>
                  <a:solidFill>
                    <a:srgbClr val="FFFFFF"/>
                  </a:solidFill>
                </a:uFill>
                <a:latin typeface="Arial"/>
              </a:rPr>
              <a:t> Associated production of a top-</a:t>
            </a:r>
            <a:r>
              <a:rPr lang="en-US" sz="1000" b="1" spc="-1" dirty="0" err="1" smtClean="0">
                <a:solidFill>
                  <a:srgbClr val="000000"/>
                </a:solidFill>
                <a:uFill>
                  <a:solidFill>
                    <a:srgbClr val="FFFFFF"/>
                  </a:solidFill>
                </a:uFill>
                <a:latin typeface="Arial"/>
              </a:rPr>
              <a:t>antitop</a:t>
            </a:r>
            <a:r>
              <a:rPr lang="en-US" sz="1000" b="1" spc="-1" dirty="0" smtClean="0">
                <a:solidFill>
                  <a:srgbClr val="000000"/>
                </a:solidFill>
                <a:uFill>
                  <a:solidFill>
                    <a:srgbClr val="FFFFFF"/>
                  </a:solidFill>
                </a:uFill>
                <a:latin typeface="Arial"/>
              </a:rPr>
              <a:t> pair with a </a:t>
            </a:r>
            <a:r>
              <a:rPr lang="en-US" sz="1000" b="1" spc="-1" dirty="0" err="1" smtClean="0">
                <a:solidFill>
                  <a:srgbClr val="000000"/>
                </a:solidFill>
                <a:uFill>
                  <a:solidFill>
                    <a:srgbClr val="FFFFFF"/>
                  </a:solidFill>
                </a:uFill>
                <a:latin typeface="Arial"/>
              </a:rPr>
              <a:t>quarkonium</a:t>
            </a:r>
            <a:r>
              <a:rPr lang="en-US" sz="1000" b="1" spc="-1" dirty="0" smtClean="0">
                <a:solidFill>
                  <a:srgbClr val="000000"/>
                </a:solidFill>
                <a:uFill>
                  <a:solidFill>
                    <a:srgbClr val="FFFFFF"/>
                  </a:solidFill>
                </a:uFill>
                <a:latin typeface="Arial"/>
              </a:rPr>
              <a:t> state (</a:t>
            </a:r>
            <a:r>
              <a:rPr lang="en-US" sz="1000" b="1" spc="-1" dirty="0" smtClean="0">
                <a:solidFill>
                  <a:srgbClr val="000000"/>
                </a:solidFill>
                <a:uFill>
                  <a:solidFill>
                    <a:srgbClr val="FFFFFF"/>
                  </a:solidFill>
                </a:uFill>
              </a:rPr>
              <a:t>J/ψ )</a:t>
            </a:r>
            <a:endParaRPr lang="en-US" sz="1000" spc="-1" dirty="0" smtClean="0">
              <a:solidFill>
                <a:srgbClr val="000000"/>
              </a:solidFill>
              <a:uFill>
                <a:solidFill>
                  <a:srgbClr val="FFFFFF"/>
                </a:solidFill>
              </a:uFill>
              <a:latin typeface="Arial"/>
            </a:endParaRPr>
          </a:p>
          <a:p>
            <a:pPr marL="216000" indent="-216000">
              <a:lnSpc>
                <a:spcPct val="100000"/>
              </a:lnSpc>
              <a:buBlip>
                <a:blip r:embed="rId2"/>
              </a:buBlip>
            </a:pPr>
            <a:endParaRPr lang="en-US" sz="1000" b="1" dirty="0">
              <a:solidFill>
                <a:srgbClr val="000000"/>
              </a:solidFill>
              <a:latin typeface="Verdana" pitchFamily="34" charset="0"/>
            </a:endParaRPr>
          </a:p>
        </p:txBody>
      </p:sp>
      <p:sp>
        <p:nvSpPr>
          <p:cNvPr id="11274" name="Rectangle 6"/>
          <p:cNvSpPr>
            <a:spLocks noChangeArrowheads="1"/>
          </p:cNvSpPr>
          <p:nvPr/>
        </p:nvSpPr>
        <p:spPr bwMode="auto">
          <a:xfrm>
            <a:off x="3581400" y="2057400"/>
            <a:ext cx="2016125" cy="12192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r>
              <a:rPr lang="en-US" sz="1400" b="1" dirty="0" smtClean="0">
                <a:solidFill>
                  <a:srgbClr val="000000"/>
                </a:solidFill>
                <a:latin typeface="Verdana" pitchFamily="34" charset="0"/>
              </a:rPr>
              <a:t>Detector tasks/Physics Analysis</a:t>
            </a:r>
            <a:endParaRPr lang="en-US" sz="1400" b="1" dirty="0">
              <a:solidFill>
                <a:srgbClr val="000000"/>
              </a:solidFill>
              <a:latin typeface="Verdana" pitchFamily="34" charset="0"/>
            </a:endParaRPr>
          </a:p>
        </p:txBody>
      </p:sp>
      <p:sp>
        <p:nvSpPr>
          <p:cNvPr id="11276" name="Freeform 16"/>
          <p:cNvSpPr>
            <a:spLocks/>
          </p:cNvSpPr>
          <p:nvPr/>
        </p:nvSpPr>
        <p:spPr bwMode="auto">
          <a:xfrm>
            <a:off x="1905000" y="1295400"/>
            <a:ext cx="463550" cy="685800"/>
          </a:xfrm>
          <a:custGeom>
            <a:avLst/>
            <a:gdLst>
              <a:gd name="T0" fmla="*/ 2147483647 w 340"/>
              <a:gd name="T1" fmla="*/ 0 h 238"/>
              <a:gd name="T2" fmla="*/ 0 w 340"/>
              <a:gd name="T3" fmla="*/ 2147483647 h 238"/>
              <a:gd name="T4" fmla="*/ 0 60000 65536"/>
              <a:gd name="T5" fmla="*/ 0 60000 65536"/>
              <a:gd name="T6" fmla="*/ 0 w 340"/>
              <a:gd name="T7" fmla="*/ 0 h 238"/>
              <a:gd name="T8" fmla="*/ 340 w 340"/>
              <a:gd name="T9" fmla="*/ 238 h 238"/>
            </a:gdLst>
            <a:ahLst/>
            <a:cxnLst>
              <a:cxn ang="T4">
                <a:pos x="T0" y="T1"/>
              </a:cxn>
              <a:cxn ang="T5">
                <a:pos x="T2" y="T3"/>
              </a:cxn>
            </a:cxnLst>
            <a:rect l="T6" t="T7" r="T8" b="T9"/>
            <a:pathLst>
              <a:path w="340" h="238">
                <a:moveTo>
                  <a:pt x="340" y="0"/>
                </a:moveTo>
                <a:lnTo>
                  <a:pt x="0" y="238"/>
                </a:lnTo>
              </a:path>
            </a:pathLst>
          </a:custGeom>
          <a:noFill/>
          <a:ln w="9525">
            <a:solidFill>
              <a:srgbClr val="FF9900"/>
            </a:solidFill>
            <a:round/>
            <a:headEnd/>
            <a:tailEnd type="triangle" w="med" len="med"/>
          </a:ln>
        </p:spPr>
        <p:txBody>
          <a:bodyPr/>
          <a:lstStyle/>
          <a:p>
            <a:endParaRPr lang="en-US"/>
          </a:p>
        </p:txBody>
      </p:sp>
      <p:sp>
        <p:nvSpPr>
          <p:cNvPr id="11279" name="Line 11"/>
          <p:cNvSpPr>
            <a:spLocks noChangeShapeType="1"/>
          </p:cNvSpPr>
          <p:nvPr/>
        </p:nvSpPr>
        <p:spPr bwMode="auto">
          <a:xfrm flipH="1">
            <a:off x="4495800" y="1447800"/>
            <a:ext cx="530225" cy="557212"/>
          </a:xfrm>
          <a:prstGeom prst="line">
            <a:avLst/>
          </a:prstGeom>
          <a:noFill/>
          <a:ln w="9525">
            <a:solidFill>
              <a:srgbClr val="FF9900"/>
            </a:solidFill>
            <a:round/>
            <a:headEnd/>
            <a:tailEnd type="triangle" w="med" len="med"/>
          </a:ln>
        </p:spPr>
        <p:txBody>
          <a:bodyPr/>
          <a:lstStyle/>
          <a:p>
            <a:endParaRPr lang="en-US"/>
          </a:p>
        </p:txBody>
      </p:sp>
      <p:sp>
        <p:nvSpPr>
          <p:cNvPr id="11280" name="Line 15"/>
          <p:cNvSpPr>
            <a:spLocks noChangeShapeType="1"/>
          </p:cNvSpPr>
          <p:nvPr/>
        </p:nvSpPr>
        <p:spPr bwMode="auto">
          <a:xfrm>
            <a:off x="7010400" y="1447800"/>
            <a:ext cx="533400" cy="457200"/>
          </a:xfrm>
          <a:prstGeom prst="line">
            <a:avLst/>
          </a:prstGeom>
          <a:noFill/>
          <a:ln w="9525">
            <a:solidFill>
              <a:srgbClr val="FF9900"/>
            </a:solidFill>
            <a:round/>
            <a:headEnd/>
            <a:tailEnd type="triangle" w="med" len="med"/>
          </a:ln>
        </p:spPr>
        <p:txBody>
          <a:bodyPr/>
          <a:lstStyle/>
          <a:p>
            <a:endParaRPr lang="en-US"/>
          </a:p>
        </p:txBody>
      </p:sp>
      <p:pic>
        <p:nvPicPr>
          <p:cNvPr id="11283" name="Picture 4" descr="ATLAS_White_480x720_02"/>
          <p:cNvPicPr>
            <a:picLocks noChangeAspect="1" noChangeArrowheads="1"/>
          </p:cNvPicPr>
          <p:nvPr/>
        </p:nvPicPr>
        <p:blipFill>
          <a:blip r:embed="rId4"/>
          <a:srcRect/>
          <a:stretch>
            <a:fillRect/>
          </a:stretch>
        </p:blipFill>
        <p:spPr bwMode="auto">
          <a:xfrm>
            <a:off x="0" y="0"/>
            <a:ext cx="1143000" cy="1295400"/>
          </a:xfrm>
          <a:prstGeom prst="rect">
            <a:avLst/>
          </a:prstGeom>
          <a:noFill/>
          <a:ln w="9525">
            <a:noFill/>
            <a:miter lim="800000"/>
            <a:headEnd/>
            <a:tailEnd/>
          </a:ln>
        </p:spPr>
      </p:pic>
      <p:pic>
        <p:nvPicPr>
          <p:cNvPr id="11284" name="Picture 3"/>
          <p:cNvPicPr>
            <a:picLocks noChangeAspect="1" noChangeArrowheads="1"/>
          </p:cNvPicPr>
          <p:nvPr/>
        </p:nvPicPr>
        <p:blipFill>
          <a:blip r:embed="rId5"/>
          <a:srcRect/>
          <a:stretch>
            <a:fillRect/>
          </a:stretch>
        </p:blipFill>
        <p:spPr bwMode="auto">
          <a:xfrm>
            <a:off x="8534400" y="0"/>
            <a:ext cx="609600" cy="720436"/>
          </a:xfrm>
          <a:prstGeom prst="rect">
            <a:avLst/>
          </a:prstGeom>
          <a:noFill/>
          <a:ln w="9525">
            <a:noFill/>
            <a:miter lim="800000"/>
            <a:headEnd/>
            <a:tailEnd/>
          </a:ln>
        </p:spPr>
      </p:pic>
      <p:sp>
        <p:nvSpPr>
          <p:cNvPr id="25" name="Rectangle 24"/>
          <p:cNvSpPr/>
          <p:nvPr/>
        </p:nvSpPr>
        <p:spPr>
          <a:xfrm>
            <a:off x="990600" y="152400"/>
            <a:ext cx="7315200" cy="338554"/>
          </a:xfrm>
          <a:prstGeom prst="rect">
            <a:avLst/>
          </a:prstGeom>
          <a:solidFill>
            <a:srgbClr val="FF6600"/>
          </a:solidFill>
          <a:ln>
            <a:noFill/>
          </a:ln>
          <a:effectLst>
            <a:innerShdw blurRad="63500" dist="50800" dir="18900000">
              <a:prstClr val="black">
                <a:alpha val="50000"/>
              </a:prstClr>
            </a:innerShdw>
          </a:effectLst>
          <a:scene3d>
            <a:camera prst="orthographicFront">
              <a:rot lat="0" lon="0" rev="0"/>
            </a:camera>
            <a:lightRig rig="balanced" dir="t">
              <a:rot lat="0" lon="0" rev="8700000"/>
            </a:lightRig>
          </a:scene3d>
          <a:sp3d>
            <a:bevelT w="190500" h="38100"/>
          </a:sp3d>
        </p:spPr>
        <p:txBody>
          <a:bodyPr>
            <a:spAutoFit/>
          </a:bodyPr>
          <a:lstStyle/>
          <a:p>
            <a:pPr algn="ctr" fontAlgn="auto">
              <a:spcBef>
                <a:spcPts val="0"/>
              </a:spcBef>
              <a:spcAft>
                <a:spcPts val="0"/>
              </a:spcAft>
              <a:defRPr/>
            </a:pPr>
            <a:r>
              <a:rPr lang="en-US" sz="1600" b="1" dirty="0" smtClean="0">
                <a:cs typeface="Times New Roman" pitchFamily="18" charset="0"/>
              </a:rPr>
              <a:t>Georgians in the ATLAS collaboration </a:t>
            </a:r>
            <a:endParaRPr lang="ru-RU" sz="1600" b="1" dirty="0">
              <a:latin typeface="Sylfaen" pitchFamily="18" charset="0"/>
            </a:endParaRPr>
          </a:p>
        </p:txBody>
      </p:sp>
      <p:sp>
        <p:nvSpPr>
          <p:cNvPr id="22" name="Rectangle 4"/>
          <p:cNvSpPr>
            <a:spLocks noChangeArrowheads="1"/>
          </p:cNvSpPr>
          <p:nvPr/>
        </p:nvSpPr>
        <p:spPr bwMode="auto">
          <a:xfrm>
            <a:off x="6248400" y="762000"/>
            <a:ext cx="2171700" cy="661988"/>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pPr algn="ctr"/>
            <a:r>
              <a:rPr lang="en-US" sz="1400" b="1" dirty="0" smtClean="0">
                <a:latin typeface="Verdana" pitchFamily="34" charset="0"/>
              </a:rPr>
              <a:t>Georgian Technical University </a:t>
            </a:r>
            <a:endParaRPr lang="en-US" sz="1400" dirty="0">
              <a:latin typeface="Verdana" pitchFamily="34" charset="0"/>
            </a:endParaRPr>
          </a:p>
        </p:txBody>
      </p:sp>
      <p:sp>
        <p:nvSpPr>
          <p:cNvPr id="23" name="Rectangle 7"/>
          <p:cNvSpPr>
            <a:spLocks noChangeArrowheads="1"/>
          </p:cNvSpPr>
          <p:nvPr/>
        </p:nvSpPr>
        <p:spPr bwMode="auto">
          <a:xfrm>
            <a:off x="914400" y="2133600"/>
            <a:ext cx="1828800" cy="1084262"/>
          </a:xfrm>
          <a:prstGeom prst="rect">
            <a:avLst/>
          </a:prstGeom>
          <a:solidFill>
            <a:schemeClr val="bg1">
              <a:lumMod val="95000"/>
            </a:schemeClr>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r>
              <a:rPr lang="en-US" sz="1400" b="1" dirty="0" smtClean="0">
                <a:solidFill>
                  <a:srgbClr val="000000"/>
                </a:solidFill>
                <a:latin typeface="Verdana" pitchFamily="34" charset="0"/>
              </a:rPr>
              <a:t>Detector tasks/Physics Analysis</a:t>
            </a:r>
            <a:endParaRPr lang="en-US" sz="1400" b="1" dirty="0">
              <a:solidFill>
                <a:srgbClr val="000000"/>
              </a:solidFill>
              <a:latin typeface="Verdana" pitchFamily="34" charset="0"/>
            </a:endParaRPr>
          </a:p>
        </p:txBody>
      </p:sp>
      <p:sp>
        <p:nvSpPr>
          <p:cNvPr id="27" name="Line 11"/>
          <p:cNvSpPr>
            <a:spLocks noChangeShapeType="1"/>
          </p:cNvSpPr>
          <p:nvPr/>
        </p:nvSpPr>
        <p:spPr bwMode="auto">
          <a:xfrm flipH="1">
            <a:off x="4571999" y="3200400"/>
            <a:ext cx="377825" cy="304800"/>
          </a:xfrm>
          <a:prstGeom prst="line">
            <a:avLst/>
          </a:prstGeom>
          <a:noFill/>
          <a:ln w="9525">
            <a:solidFill>
              <a:srgbClr val="FF99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ATLAS_White_480x720_02"/>
          <p:cNvPicPr>
            <a:picLocks noChangeAspect="1" noChangeArrowheads="1"/>
          </p:cNvPicPr>
          <p:nvPr/>
        </p:nvPicPr>
        <p:blipFill>
          <a:blip r:embed="rId2"/>
          <a:srcRect/>
          <a:stretch>
            <a:fillRect/>
          </a:stretch>
        </p:blipFill>
        <p:spPr bwMode="auto">
          <a:xfrm>
            <a:off x="0" y="0"/>
            <a:ext cx="1143000" cy="1295400"/>
          </a:xfrm>
          <a:prstGeom prst="rect">
            <a:avLst/>
          </a:prstGeom>
          <a:noFill/>
          <a:ln w="9525">
            <a:noFill/>
            <a:miter lim="800000"/>
            <a:headEnd/>
            <a:tailEnd/>
          </a:ln>
        </p:spPr>
      </p:pic>
      <p:sp>
        <p:nvSpPr>
          <p:cNvPr id="3" name="Rectangle 2"/>
          <p:cNvSpPr/>
          <p:nvPr/>
        </p:nvSpPr>
        <p:spPr>
          <a:xfrm>
            <a:off x="1524000" y="3429000"/>
            <a:ext cx="1143000" cy="276999"/>
          </a:xfrm>
          <a:prstGeom prst="rect">
            <a:avLst/>
          </a:prstGeom>
          <a:solidFill>
            <a:schemeClr val="bg1"/>
          </a:solidFill>
          <a:ln>
            <a:noFill/>
          </a:ln>
          <a:effectLst/>
          <a:scene3d>
            <a:camera prst="orthographicFront">
              <a:rot lat="0" lon="0" rev="0"/>
            </a:camera>
            <a:lightRig rig="balanced" dir="t">
              <a:rot lat="0" lon="0" rev="8700000"/>
            </a:lightRig>
          </a:scene3d>
          <a:sp3d>
            <a:bevelT w="190500" h="38100"/>
          </a:sp3d>
        </p:spPr>
        <p:txBody>
          <a:bodyPr wrap="square">
            <a:spAutoFit/>
          </a:bodyPr>
          <a:lstStyle/>
          <a:p>
            <a:pPr>
              <a:defRPr/>
            </a:pPr>
            <a:r>
              <a:rPr lang="en-US" sz="1200" b="1" dirty="0" err="1" smtClean="0">
                <a:solidFill>
                  <a:srgbClr val="360EE2"/>
                </a:solidFill>
              </a:rPr>
              <a:t>I.Minashvili</a:t>
            </a:r>
            <a:endParaRPr lang="en-US" sz="1200" b="1" dirty="0" smtClean="0">
              <a:solidFill>
                <a:srgbClr val="0000FF"/>
              </a:solidFill>
              <a:latin typeface="+mn-lt"/>
              <a:cs typeface="+mn-cs"/>
            </a:endParaRPr>
          </a:p>
        </p:txBody>
      </p:sp>
      <p:sp>
        <p:nvSpPr>
          <p:cNvPr id="4" name="Rectangle 3"/>
          <p:cNvSpPr/>
          <p:nvPr/>
        </p:nvSpPr>
        <p:spPr>
          <a:xfrm>
            <a:off x="1371600" y="152400"/>
            <a:ext cx="6934200" cy="1077218"/>
          </a:xfrm>
          <a:prstGeom prst="rect">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fontAlgn="auto">
              <a:spcBef>
                <a:spcPts val="0"/>
              </a:spcBef>
              <a:spcAft>
                <a:spcPts val="0"/>
              </a:spcAft>
              <a:defRPr/>
            </a:pPr>
            <a:r>
              <a:rPr lang="en-US" sz="3200" b="1" dirty="0" smtClean="0">
                <a:cs typeface="Times New Roman" pitchFamily="18" charset="0"/>
              </a:rPr>
              <a:t>Georgians in the ATLAS collaboration </a:t>
            </a:r>
            <a:endParaRPr lang="ru-RU" sz="3200" b="1" dirty="0">
              <a:latin typeface="Sylfaen" pitchFamily="18" charset="0"/>
              <a:cs typeface="+mn-cs"/>
            </a:endParaRPr>
          </a:p>
        </p:txBody>
      </p:sp>
      <p:sp>
        <p:nvSpPr>
          <p:cNvPr id="5" name="Slide Number Placeholder 4"/>
          <p:cNvSpPr>
            <a:spLocks noGrp="1"/>
          </p:cNvSpPr>
          <p:nvPr>
            <p:ph type="sldNum" sz="quarter" idx="12"/>
          </p:nvPr>
        </p:nvSpPr>
        <p:spPr/>
        <p:txBody>
          <a:bodyPr/>
          <a:lstStyle/>
          <a:p>
            <a:pPr>
              <a:defRPr/>
            </a:pPr>
            <a:fld id="{6CED5899-1E11-414C-9A02-1D2ABF2C884A}" type="slidenum">
              <a:rPr lang="en-US" sz="2000" b="1">
                <a:solidFill>
                  <a:schemeClr val="tx1"/>
                </a:solidFill>
              </a:rPr>
              <a:pPr>
                <a:defRPr/>
              </a:pPr>
              <a:t>5</a:t>
            </a:fld>
            <a:endParaRPr lang="en-US" sz="2000" b="1" dirty="0">
              <a:solidFill>
                <a:schemeClr val="tx1"/>
              </a:solidFill>
            </a:endParaRPr>
          </a:p>
        </p:txBody>
      </p:sp>
      <p:pic>
        <p:nvPicPr>
          <p:cNvPr id="8202" name="Picture 3"/>
          <p:cNvPicPr>
            <a:picLocks noChangeAspect="1" noChangeArrowheads="1"/>
          </p:cNvPicPr>
          <p:nvPr/>
        </p:nvPicPr>
        <p:blipFill>
          <a:blip r:embed="rId3"/>
          <a:srcRect/>
          <a:stretch>
            <a:fillRect/>
          </a:stretch>
        </p:blipFill>
        <p:spPr bwMode="auto">
          <a:xfrm>
            <a:off x="8382000" y="152400"/>
            <a:ext cx="609600" cy="886691"/>
          </a:xfrm>
          <a:prstGeom prst="rect">
            <a:avLst/>
          </a:prstGeom>
          <a:noFill/>
          <a:ln w="9525">
            <a:noFill/>
            <a:miter lim="800000"/>
            <a:headEnd/>
            <a:tailEnd/>
          </a:ln>
        </p:spPr>
      </p:pic>
      <p:pic>
        <p:nvPicPr>
          <p:cNvPr id="7" name="Picture 2" descr="C:\Users\Djobava\Desktop\ATLAS_HEPI_Poster\p0000007875.jpg"/>
          <p:cNvPicPr>
            <a:picLocks noChangeAspect="1" noChangeArrowheads="1"/>
          </p:cNvPicPr>
          <p:nvPr/>
        </p:nvPicPr>
        <p:blipFill>
          <a:blip r:embed="rId4"/>
          <a:srcRect l="8802" t="5868" r="11981" b="29584"/>
          <a:stretch>
            <a:fillRect/>
          </a:stretch>
        </p:blipFill>
        <p:spPr bwMode="auto">
          <a:xfrm>
            <a:off x="152400" y="1905000"/>
            <a:ext cx="1219200" cy="1490132"/>
          </a:xfrm>
          <a:prstGeom prst="rect">
            <a:avLst/>
          </a:prstGeom>
          <a:noFill/>
        </p:spPr>
      </p:pic>
      <p:pic>
        <p:nvPicPr>
          <p:cNvPr id="8" name="Picture 1028" descr="ir_minashvili"/>
          <p:cNvPicPr>
            <a:picLocks noChangeAspect="1" noChangeArrowheads="1"/>
          </p:cNvPicPr>
          <p:nvPr/>
        </p:nvPicPr>
        <p:blipFill>
          <a:blip r:embed="rId5"/>
          <a:srcRect/>
          <a:stretch>
            <a:fillRect/>
          </a:stretch>
        </p:blipFill>
        <p:spPr bwMode="auto">
          <a:xfrm>
            <a:off x="1493520" y="1905000"/>
            <a:ext cx="1097282" cy="1371600"/>
          </a:xfrm>
          <a:prstGeom prst="rect">
            <a:avLst/>
          </a:prstGeom>
          <a:noFill/>
          <a:ln w="9525">
            <a:noFill/>
            <a:miter lim="800000"/>
            <a:headEnd/>
            <a:tailEnd/>
          </a:ln>
        </p:spPr>
      </p:pic>
      <p:pic>
        <p:nvPicPr>
          <p:cNvPr id="9" name="Picture 8" descr="tskhadadze"/>
          <p:cNvPicPr>
            <a:picLocks noChangeAspect="1" noChangeArrowheads="1"/>
          </p:cNvPicPr>
          <p:nvPr/>
        </p:nvPicPr>
        <p:blipFill>
          <a:blip r:embed="rId6" cstate="print"/>
          <a:srcRect/>
          <a:stretch>
            <a:fillRect/>
          </a:stretch>
        </p:blipFill>
        <p:spPr>
          <a:xfrm>
            <a:off x="2743200" y="1905000"/>
            <a:ext cx="1295400" cy="1447800"/>
          </a:xfrm>
          <a:prstGeom prst="rect">
            <a:avLst/>
          </a:prstGeom>
          <a:noFill/>
        </p:spPr>
      </p:pic>
      <p:pic>
        <p:nvPicPr>
          <p:cNvPr id="10" name="Picture 3"/>
          <p:cNvPicPr>
            <a:picLocks noChangeAspect="1" noChangeArrowheads="1"/>
          </p:cNvPicPr>
          <p:nvPr/>
        </p:nvPicPr>
        <p:blipFill>
          <a:blip r:embed="rId7" cstate="print"/>
          <a:srcRect/>
          <a:stretch>
            <a:fillRect/>
          </a:stretch>
        </p:blipFill>
        <p:spPr bwMode="auto">
          <a:xfrm>
            <a:off x="2971800" y="4267200"/>
            <a:ext cx="1226827" cy="1295400"/>
          </a:xfrm>
          <a:prstGeom prst="rect">
            <a:avLst/>
          </a:prstGeom>
          <a:noFill/>
          <a:ln w="9525">
            <a:noFill/>
            <a:round/>
            <a:headEnd/>
            <a:tailEnd/>
          </a:ln>
        </p:spPr>
      </p:pic>
      <p:pic>
        <p:nvPicPr>
          <p:cNvPr id="11" name="Picture 10" descr="Tamriko_photo.jpg"/>
          <p:cNvPicPr>
            <a:picLocks noChangeAspect="1"/>
          </p:cNvPicPr>
          <p:nvPr/>
        </p:nvPicPr>
        <p:blipFill>
          <a:blip r:embed="rId8" cstate="print"/>
          <a:stretch>
            <a:fillRect/>
          </a:stretch>
        </p:blipFill>
        <p:spPr>
          <a:xfrm>
            <a:off x="4191000" y="1981200"/>
            <a:ext cx="1066800" cy="1337608"/>
          </a:xfrm>
          <a:prstGeom prst="rect">
            <a:avLst/>
          </a:prstGeom>
        </p:spPr>
      </p:pic>
      <p:sp>
        <p:nvSpPr>
          <p:cNvPr id="12" name="Rectangle 11"/>
          <p:cNvSpPr/>
          <p:nvPr/>
        </p:nvSpPr>
        <p:spPr>
          <a:xfrm>
            <a:off x="2819400" y="3429000"/>
            <a:ext cx="1143000" cy="261610"/>
          </a:xfrm>
          <a:prstGeom prst="rect">
            <a:avLst/>
          </a:prstGeom>
        </p:spPr>
        <p:txBody>
          <a:bodyPr wrap="square">
            <a:spAutoFit/>
          </a:bodyPr>
          <a:lstStyle/>
          <a:p>
            <a:pPr>
              <a:defRPr/>
            </a:pPr>
            <a:r>
              <a:rPr lang="en-US" sz="1100" b="1" dirty="0" err="1" smtClean="0">
                <a:solidFill>
                  <a:srgbClr val="360EE2"/>
                </a:solidFill>
              </a:rPr>
              <a:t>E.Tskhadadze</a:t>
            </a:r>
            <a:endParaRPr lang="en-US" sz="1100" b="1" dirty="0" smtClean="0">
              <a:solidFill>
                <a:srgbClr val="0000FF"/>
              </a:solidFill>
            </a:endParaRPr>
          </a:p>
        </p:txBody>
      </p:sp>
      <p:sp>
        <p:nvSpPr>
          <p:cNvPr id="13" name="Rectangle 12"/>
          <p:cNvSpPr/>
          <p:nvPr/>
        </p:nvSpPr>
        <p:spPr>
          <a:xfrm>
            <a:off x="228600" y="3429000"/>
            <a:ext cx="886781" cy="276999"/>
          </a:xfrm>
          <a:prstGeom prst="rect">
            <a:avLst/>
          </a:prstGeom>
        </p:spPr>
        <p:txBody>
          <a:bodyPr wrap="none">
            <a:spAutoFit/>
          </a:bodyPr>
          <a:lstStyle/>
          <a:p>
            <a:pPr>
              <a:defRPr/>
            </a:pPr>
            <a:r>
              <a:rPr lang="en-US" sz="1200" b="1" dirty="0" err="1" smtClean="0">
                <a:solidFill>
                  <a:srgbClr val="360EE2"/>
                </a:solidFill>
              </a:rPr>
              <a:t>J.Khubua</a:t>
            </a:r>
            <a:endParaRPr lang="en-US" sz="1200" b="1" dirty="0" smtClean="0">
              <a:solidFill>
                <a:srgbClr val="0000FF"/>
              </a:solidFill>
            </a:endParaRPr>
          </a:p>
        </p:txBody>
      </p:sp>
      <p:sp>
        <p:nvSpPr>
          <p:cNvPr id="14" name="Rectangle 13"/>
          <p:cNvSpPr/>
          <p:nvPr/>
        </p:nvSpPr>
        <p:spPr>
          <a:xfrm>
            <a:off x="4267200" y="3429000"/>
            <a:ext cx="903389" cy="276999"/>
          </a:xfrm>
          <a:prstGeom prst="rect">
            <a:avLst/>
          </a:prstGeom>
        </p:spPr>
        <p:txBody>
          <a:bodyPr wrap="none">
            <a:spAutoFit/>
          </a:bodyPr>
          <a:lstStyle/>
          <a:p>
            <a:pPr>
              <a:defRPr/>
            </a:pPr>
            <a:r>
              <a:rPr lang="en-US" sz="1200" b="1" dirty="0" err="1" smtClean="0">
                <a:solidFill>
                  <a:srgbClr val="360EE2"/>
                </a:solidFill>
              </a:rPr>
              <a:t>T.Djobava</a:t>
            </a:r>
            <a:endParaRPr lang="en-US" sz="1200" b="1" dirty="0" smtClean="0">
              <a:solidFill>
                <a:srgbClr val="0000FF"/>
              </a:solidFill>
            </a:endParaRPr>
          </a:p>
        </p:txBody>
      </p:sp>
      <p:pic>
        <p:nvPicPr>
          <p:cNvPr id="15" name="Picture 14" descr="Maiko_1_photo.jpg"/>
          <p:cNvPicPr>
            <a:picLocks noChangeAspect="1"/>
          </p:cNvPicPr>
          <p:nvPr/>
        </p:nvPicPr>
        <p:blipFill>
          <a:blip r:embed="rId9" cstate="print"/>
          <a:stretch>
            <a:fillRect/>
          </a:stretch>
        </p:blipFill>
        <p:spPr>
          <a:xfrm>
            <a:off x="5562600" y="1981201"/>
            <a:ext cx="1066800" cy="1303868"/>
          </a:xfrm>
          <a:prstGeom prst="rect">
            <a:avLst/>
          </a:prstGeom>
        </p:spPr>
      </p:pic>
      <p:sp>
        <p:nvSpPr>
          <p:cNvPr id="16" name="Rectangle 15"/>
          <p:cNvSpPr/>
          <p:nvPr/>
        </p:nvSpPr>
        <p:spPr>
          <a:xfrm>
            <a:off x="152400" y="1447800"/>
            <a:ext cx="3745513" cy="369332"/>
          </a:xfrm>
          <a:prstGeom prst="rect">
            <a:avLst/>
          </a:prstGeom>
        </p:spPr>
        <p:txBody>
          <a:bodyPr wrap="none">
            <a:spAutoFit/>
          </a:bodyPr>
          <a:lstStyle/>
          <a:p>
            <a:pPr>
              <a:defRPr/>
            </a:pPr>
            <a:r>
              <a:rPr lang="en-US" b="1" dirty="0" smtClean="0">
                <a:solidFill>
                  <a:srgbClr val="360EE2"/>
                </a:solidFill>
              </a:rPr>
              <a:t>The Team Leader Dr. </a:t>
            </a:r>
            <a:r>
              <a:rPr lang="en-US" b="1" dirty="0" err="1" smtClean="0">
                <a:solidFill>
                  <a:srgbClr val="360EE2"/>
                </a:solidFill>
              </a:rPr>
              <a:t>I.Minashvili</a:t>
            </a:r>
            <a:endParaRPr lang="en-US" b="1" dirty="0" smtClean="0">
              <a:solidFill>
                <a:srgbClr val="0000FF"/>
              </a:solidFill>
            </a:endParaRPr>
          </a:p>
        </p:txBody>
      </p:sp>
      <p:sp>
        <p:nvSpPr>
          <p:cNvPr id="17" name="Rectangle 16"/>
          <p:cNvSpPr/>
          <p:nvPr/>
        </p:nvSpPr>
        <p:spPr>
          <a:xfrm>
            <a:off x="5562600" y="3429000"/>
            <a:ext cx="1136850" cy="276999"/>
          </a:xfrm>
          <a:prstGeom prst="rect">
            <a:avLst/>
          </a:prstGeom>
        </p:spPr>
        <p:txBody>
          <a:bodyPr wrap="none">
            <a:spAutoFit/>
          </a:bodyPr>
          <a:lstStyle/>
          <a:p>
            <a:pPr>
              <a:defRPr/>
            </a:pPr>
            <a:r>
              <a:rPr lang="en-US" sz="1200" b="1" dirty="0" smtClean="0">
                <a:solidFill>
                  <a:srgbClr val="360EE2"/>
                </a:solidFill>
              </a:rPr>
              <a:t>    </a:t>
            </a:r>
            <a:r>
              <a:rPr lang="en-US" sz="1200" b="1" dirty="0" err="1" smtClean="0">
                <a:solidFill>
                  <a:srgbClr val="360EE2"/>
                </a:solidFill>
              </a:rPr>
              <a:t>M.Mosidze</a:t>
            </a:r>
            <a:endParaRPr lang="en-US" sz="1200" b="1" dirty="0" smtClean="0">
              <a:solidFill>
                <a:srgbClr val="0000FF"/>
              </a:solidFill>
            </a:endParaRPr>
          </a:p>
        </p:txBody>
      </p:sp>
      <p:pic>
        <p:nvPicPr>
          <p:cNvPr id="18" name="Picture 3" descr="C:\Users\Djobava\Desktop\ATLAS_HEPI_Poster\DSCN0223[1] - Copy.JPG"/>
          <p:cNvPicPr>
            <a:picLocks noChangeAspect="1" noChangeArrowheads="1"/>
          </p:cNvPicPr>
          <p:nvPr/>
        </p:nvPicPr>
        <p:blipFill>
          <a:blip r:embed="rId10" cstate="print"/>
          <a:srcRect/>
          <a:stretch>
            <a:fillRect/>
          </a:stretch>
        </p:blipFill>
        <p:spPr bwMode="auto">
          <a:xfrm>
            <a:off x="7010400" y="1981200"/>
            <a:ext cx="1219200" cy="1389514"/>
          </a:xfrm>
          <a:prstGeom prst="rect">
            <a:avLst/>
          </a:prstGeom>
          <a:noFill/>
        </p:spPr>
      </p:pic>
      <p:sp>
        <p:nvSpPr>
          <p:cNvPr id="19" name="Rectangle 18"/>
          <p:cNvSpPr/>
          <p:nvPr/>
        </p:nvSpPr>
        <p:spPr>
          <a:xfrm>
            <a:off x="6934200" y="3429000"/>
            <a:ext cx="1265090" cy="276999"/>
          </a:xfrm>
          <a:prstGeom prst="rect">
            <a:avLst/>
          </a:prstGeom>
        </p:spPr>
        <p:txBody>
          <a:bodyPr wrap="none">
            <a:spAutoFit/>
          </a:bodyPr>
          <a:lstStyle/>
          <a:p>
            <a:r>
              <a:rPr lang="en-US" sz="1200" b="1" dirty="0" smtClean="0">
                <a:solidFill>
                  <a:srgbClr val="360EE2"/>
                </a:solidFill>
              </a:rPr>
              <a:t> </a:t>
            </a:r>
            <a:r>
              <a:rPr lang="en-US" sz="1200" b="1" dirty="0" err="1" smtClean="0">
                <a:solidFill>
                  <a:srgbClr val="360EE2"/>
                </a:solidFill>
              </a:rPr>
              <a:t>N.Mosulishvili</a:t>
            </a:r>
            <a:endParaRPr lang="en-US" sz="1200" dirty="0"/>
          </a:p>
        </p:txBody>
      </p:sp>
      <p:pic>
        <p:nvPicPr>
          <p:cNvPr id="20" name="Picture 19" descr="380193_2517625213463_1029877396_n.jpg"/>
          <p:cNvPicPr>
            <a:picLocks noChangeAspect="1"/>
          </p:cNvPicPr>
          <p:nvPr/>
        </p:nvPicPr>
        <p:blipFill>
          <a:blip r:embed="rId11"/>
          <a:stretch>
            <a:fillRect/>
          </a:stretch>
        </p:blipFill>
        <p:spPr>
          <a:xfrm>
            <a:off x="152400" y="4267200"/>
            <a:ext cx="1219200" cy="1219200"/>
          </a:xfrm>
          <a:prstGeom prst="rect">
            <a:avLst/>
          </a:prstGeom>
        </p:spPr>
      </p:pic>
      <p:sp>
        <p:nvSpPr>
          <p:cNvPr id="21" name="Rectangle 20"/>
          <p:cNvSpPr/>
          <p:nvPr/>
        </p:nvSpPr>
        <p:spPr>
          <a:xfrm>
            <a:off x="228600" y="5638800"/>
            <a:ext cx="990600" cy="276999"/>
          </a:xfrm>
          <a:prstGeom prst="rect">
            <a:avLst/>
          </a:prstGeom>
        </p:spPr>
        <p:txBody>
          <a:bodyPr wrap="square">
            <a:spAutoFit/>
          </a:bodyPr>
          <a:lstStyle/>
          <a:p>
            <a:pPr>
              <a:defRPr/>
            </a:pPr>
            <a:r>
              <a:rPr lang="en-US" sz="1200" b="1" dirty="0" err="1" smtClean="0">
                <a:solidFill>
                  <a:srgbClr val="360EE2"/>
                </a:solidFill>
              </a:rPr>
              <a:t>G.Devidze</a:t>
            </a:r>
            <a:endParaRPr lang="en-US" sz="1200" b="1" dirty="0" smtClean="0">
              <a:solidFill>
                <a:srgbClr val="0000FF"/>
              </a:solidFill>
            </a:endParaRPr>
          </a:p>
        </p:txBody>
      </p:sp>
      <p:pic>
        <p:nvPicPr>
          <p:cNvPr id="22" name="Picture 2" descr="C:\Users\HEPI\Downloads\archive\Z - Copy (2).JPG"/>
          <p:cNvPicPr>
            <a:picLocks noChangeAspect="1" noChangeArrowheads="1"/>
          </p:cNvPicPr>
          <p:nvPr/>
        </p:nvPicPr>
        <p:blipFill>
          <a:blip r:embed="rId12" cstate="print">
            <a:extLst>
              <a:ext uri="{BEBA8EAE-BF5A-486C-A8C5-ECC9F3942E4B}">
                <a14:imgProps xmlns:a14="http://schemas.microsoft.com/office/drawing/2010/main" xmlns="">
                  <a14:imgLayer r:embed="rId28">
                    <a14:imgEffect>
                      <a14:brightnessContrast contrast="20000"/>
                    </a14:imgEffect>
                  </a14:imgLayer>
                </a14:imgProps>
              </a:ext>
              <a:ext uri="{28A0092B-C50C-407E-A947-70E740481C1C}">
                <a14:useLocalDpi xmlns:a14="http://schemas.microsoft.com/office/drawing/2010/main" xmlns="" val="0"/>
              </a:ext>
            </a:extLst>
          </a:blip>
          <a:srcRect/>
          <a:stretch>
            <a:fillRect/>
          </a:stretch>
        </p:blipFill>
        <p:spPr bwMode="auto">
          <a:xfrm>
            <a:off x="1600200" y="4191000"/>
            <a:ext cx="1066800" cy="1408508"/>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Rectangle 22"/>
          <p:cNvSpPr/>
          <p:nvPr/>
        </p:nvSpPr>
        <p:spPr>
          <a:xfrm>
            <a:off x="1524000" y="5638800"/>
            <a:ext cx="1178528" cy="276999"/>
          </a:xfrm>
          <a:prstGeom prst="rect">
            <a:avLst/>
          </a:prstGeom>
        </p:spPr>
        <p:txBody>
          <a:bodyPr wrap="none">
            <a:spAutoFit/>
          </a:bodyPr>
          <a:lstStyle/>
          <a:p>
            <a:pPr>
              <a:defRPr/>
            </a:pPr>
            <a:r>
              <a:rPr lang="en-US" sz="1200" b="1" dirty="0" err="1" smtClean="0">
                <a:solidFill>
                  <a:srgbClr val="360EE2"/>
                </a:solidFill>
              </a:rPr>
              <a:t>A.Durglishvili</a:t>
            </a:r>
            <a:endParaRPr lang="en-US" sz="1200" b="1" dirty="0" smtClean="0">
              <a:solidFill>
                <a:srgbClr val="0000FF"/>
              </a:solidFill>
            </a:endParaRPr>
          </a:p>
        </p:txBody>
      </p:sp>
      <p:sp>
        <p:nvSpPr>
          <p:cNvPr id="24" name="Rectangle 23"/>
          <p:cNvSpPr/>
          <p:nvPr/>
        </p:nvSpPr>
        <p:spPr>
          <a:xfrm>
            <a:off x="3124200" y="5638800"/>
            <a:ext cx="909223" cy="276999"/>
          </a:xfrm>
          <a:prstGeom prst="rect">
            <a:avLst/>
          </a:prstGeom>
        </p:spPr>
        <p:txBody>
          <a:bodyPr wrap="none">
            <a:spAutoFit/>
          </a:bodyPr>
          <a:lstStyle/>
          <a:p>
            <a:pPr>
              <a:defRPr/>
            </a:pPr>
            <a:r>
              <a:rPr lang="en-US" sz="1200" b="1" dirty="0" err="1" smtClean="0">
                <a:solidFill>
                  <a:srgbClr val="360EE2"/>
                </a:solidFill>
              </a:rPr>
              <a:t>J.Jejelava</a:t>
            </a:r>
            <a:endParaRPr lang="en-US" sz="1200" b="1" dirty="0" smtClean="0">
              <a:solidFill>
                <a:srgbClr val="0000FF"/>
              </a:solidFill>
            </a:endParaRPr>
          </a:p>
        </p:txBody>
      </p:sp>
      <p:pic>
        <p:nvPicPr>
          <p:cNvPr id="25" name="Picture 5" descr="C:\Users\HEPI\Downloads\archive\Z.JPG"/>
          <p:cNvPicPr>
            <a:picLocks noChangeAspect="1" noChangeArrowheads="1"/>
          </p:cNvPicPr>
          <p:nvPr/>
        </p:nvPicPr>
        <p:blipFill>
          <a:blip r:embed="rId29" cstate="print">
            <a:extLst>
              <a:ext uri="{28A0092B-C50C-407E-A947-70E740481C1C}">
                <a14:useLocalDpi xmlns:a14="http://schemas.microsoft.com/office/drawing/2010/main" xmlns="" val="0"/>
              </a:ext>
            </a:extLst>
          </a:blip>
          <a:srcRect/>
          <a:stretch>
            <a:fillRect/>
          </a:stretch>
        </p:blipFill>
        <p:spPr bwMode="auto">
          <a:xfrm>
            <a:off x="4495800" y="4267200"/>
            <a:ext cx="990601" cy="1306817"/>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p:nvSpPr>
        <p:spPr>
          <a:xfrm>
            <a:off x="4419600" y="5638800"/>
            <a:ext cx="1280094" cy="276999"/>
          </a:xfrm>
          <a:prstGeom prst="rect">
            <a:avLst/>
          </a:prstGeom>
        </p:spPr>
        <p:txBody>
          <a:bodyPr wrap="none">
            <a:spAutoFit/>
          </a:bodyPr>
          <a:lstStyle/>
          <a:p>
            <a:pPr>
              <a:defRPr/>
            </a:pPr>
            <a:r>
              <a:rPr lang="en-US" sz="1200" b="1" dirty="0" smtClean="0">
                <a:solidFill>
                  <a:srgbClr val="360EE2"/>
                </a:solidFill>
              </a:rPr>
              <a:t>T. </a:t>
            </a:r>
            <a:r>
              <a:rPr lang="en-US" sz="1200" b="1" dirty="0" err="1" smtClean="0">
                <a:solidFill>
                  <a:srgbClr val="360EE2"/>
                </a:solidFill>
              </a:rPr>
              <a:t>Zakareishvili</a:t>
            </a:r>
            <a:endParaRPr lang="en-US" sz="1200" b="1" dirty="0" smtClean="0">
              <a:solidFill>
                <a:srgbClr val="0000FF"/>
              </a:solidFill>
            </a:endParaRPr>
          </a:p>
        </p:txBody>
      </p:sp>
      <p:pic>
        <p:nvPicPr>
          <p:cNvPr id="27" name="Picture 26" descr="C:\Users\HEPI\Downloads\archive\Z - Copy.JPG"/>
          <p:cNvPicPr>
            <a:picLocks noChangeAspect="1" noChangeArrowheads="1"/>
          </p:cNvPicPr>
          <p:nvPr/>
        </p:nvPicPr>
        <p:blipFill>
          <a:blip r:embed="rId30" cstate="print">
            <a:extLst>
              <a:ext uri="{28A0092B-C50C-407E-A947-70E740481C1C}">
                <a14:useLocalDpi xmlns:a14="http://schemas.microsoft.com/office/drawing/2010/main" xmlns="" val="0"/>
              </a:ext>
            </a:extLst>
          </a:blip>
          <a:srcRect/>
          <a:stretch>
            <a:fillRect/>
          </a:stretch>
        </p:blipFill>
        <p:spPr bwMode="auto">
          <a:xfrm>
            <a:off x="5791200" y="4267200"/>
            <a:ext cx="1114426" cy="1371600"/>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Rectangle 27"/>
          <p:cNvSpPr/>
          <p:nvPr/>
        </p:nvSpPr>
        <p:spPr>
          <a:xfrm>
            <a:off x="5638800" y="5638800"/>
            <a:ext cx="1348446" cy="276999"/>
          </a:xfrm>
          <a:prstGeom prst="rect">
            <a:avLst/>
          </a:prstGeom>
        </p:spPr>
        <p:txBody>
          <a:bodyPr wrap="none">
            <a:spAutoFit/>
          </a:bodyPr>
          <a:lstStyle/>
          <a:p>
            <a:pPr>
              <a:defRPr/>
            </a:pPr>
            <a:r>
              <a:rPr lang="en-US" sz="1200" b="1" dirty="0" smtClean="0">
                <a:solidFill>
                  <a:srgbClr val="360EE2"/>
                </a:solidFill>
              </a:rPr>
              <a:t>B. </a:t>
            </a:r>
            <a:r>
              <a:rPr lang="en-US" sz="1200" b="1" dirty="0" err="1" smtClean="0">
                <a:solidFill>
                  <a:srgbClr val="360EE2"/>
                </a:solidFill>
              </a:rPr>
              <a:t>Chargeishvili</a:t>
            </a:r>
            <a:endParaRPr lang="en-US" sz="1200" b="1" dirty="0" smtClean="0">
              <a:solidFill>
                <a:srgbClr val="0000FF"/>
              </a:solidFill>
            </a:endParaRPr>
          </a:p>
        </p:txBody>
      </p:sp>
      <p:pic>
        <p:nvPicPr>
          <p:cNvPr id="29" name="Picture 22"/>
          <p:cNvPicPr>
            <a:picLocks noChangeAspect="1" noChangeArrowheads="1"/>
          </p:cNvPicPr>
          <p:nvPr/>
        </p:nvPicPr>
        <p:blipFill>
          <a:blip r:embed="rId31" cstate="print"/>
          <a:srcRect/>
          <a:stretch>
            <a:fillRect/>
          </a:stretch>
        </p:blipFill>
        <p:spPr bwMode="auto">
          <a:xfrm>
            <a:off x="7162800" y="4267200"/>
            <a:ext cx="1295400" cy="1297081"/>
          </a:xfrm>
          <a:prstGeom prst="rect">
            <a:avLst/>
          </a:prstGeom>
          <a:noFill/>
          <a:ln w="9525">
            <a:noFill/>
            <a:miter lim="800000"/>
            <a:headEnd/>
            <a:tailEnd/>
          </a:ln>
        </p:spPr>
      </p:pic>
      <p:sp>
        <p:nvSpPr>
          <p:cNvPr id="30" name="Rectangle 29"/>
          <p:cNvSpPr/>
          <p:nvPr/>
        </p:nvSpPr>
        <p:spPr>
          <a:xfrm>
            <a:off x="7239000" y="5638800"/>
            <a:ext cx="1273426" cy="276999"/>
          </a:xfrm>
          <a:prstGeom prst="rect">
            <a:avLst/>
          </a:prstGeom>
        </p:spPr>
        <p:txBody>
          <a:bodyPr wrap="none">
            <a:spAutoFit/>
          </a:bodyPr>
          <a:lstStyle/>
          <a:p>
            <a:pPr>
              <a:defRPr/>
            </a:pPr>
            <a:r>
              <a:rPr lang="en-US" sz="1200" b="1" dirty="0" err="1" smtClean="0">
                <a:solidFill>
                  <a:srgbClr val="0000FF"/>
                </a:solidFill>
              </a:rPr>
              <a:t>V.Kartvelishvili</a:t>
            </a:r>
            <a:endParaRPr lang="en-US" sz="1200" b="1" dirty="0" smtClean="0">
              <a:solidFill>
                <a:srgbClr val="0000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FullDetector"/>
          <p:cNvPicPr>
            <a:picLocks noChangeAspect="1" noChangeArrowheads="1"/>
          </p:cNvPicPr>
          <p:nvPr/>
        </p:nvPicPr>
        <p:blipFill>
          <a:blip r:embed="rId2"/>
          <a:srcRect/>
          <a:stretch>
            <a:fillRect/>
          </a:stretch>
        </p:blipFill>
        <p:spPr bwMode="auto">
          <a:xfrm>
            <a:off x="1981200" y="1600200"/>
            <a:ext cx="6781800" cy="4525963"/>
          </a:xfrm>
          <a:prstGeom prst="rect">
            <a:avLst/>
          </a:prstGeom>
          <a:noFill/>
          <a:ln w="9525">
            <a:noFill/>
            <a:miter lim="800000"/>
            <a:headEnd/>
            <a:tailEnd/>
          </a:ln>
        </p:spPr>
      </p:pic>
      <p:pic>
        <p:nvPicPr>
          <p:cNvPr id="13315" name="Picture 4" descr="40-cavern2"/>
          <p:cNvPicPr>
            <a:picLocks noChangeAspect="1" noChangeArrowheads="1"/>
          </p:cNvPicPr>
          <p:nvPr/>
        </p:nvPicPr>
        <p:blipFill>
          <a:blip r:embed="rId3"/>
          <a:srcRect/>
          <a:stretch>
            <a:fillRect/>
          </a:stretch>
        </p:blipFill>
        <p:spPr bwMode="auto">
          <a:xfrm>
            <a:off x="0" y="0"/>
            <a:ext cx="2882900" cy="1676400"/>
          </a:xfrm>
          <a:prstGeom prst="rect">
            <a:avLst/>
          </a:prstGeom>
          <a:noFill/>
          <a:ln w="9525">
            <a:noFill/>
            <a:miter lim="800000"/>
            <a:headEnd/>
            <a:tailEnd/>
          </a:ln>
        </p:spPr>
      </p:pic>
      <p:sp>
        <p:nvSpPr>
          <p:cNvPr id="13316" name="Rectangle 3"/>
          <p:cNvSpPr>
            <a:spLocks noChangeArrowheads="1"/>
          </p:cNvSpPr>
          <p:nvPr/>
        </p:nvSpPr>
        <p:spPr bwMode="auto">
          <a:xfrm>
            <a:off x="0" y="1676400"/>
            <a:ext cx="2895600" cy="584200"/>
          </a:xfrm>
          <a:prstGeom prst="rect">
            <a:avLst/>
          </a:prstGeom>
          <a:solidFill>
            <a:srgbClr val="FFFF00"/>
          </a:solidFill>
          <a:ln w="9525">
            <a:noFill/>
            <a:miter lim="800000"/>
            <a:headEnd/>
            <a:tailEnd/>
          </a:ln>
        </p:spPr>
        <p:txBody>
          <a:bodyPr>
            <a:spAutoFit/>
          </a:bodyPr>
          <a:lstStyle/>
          <a:p>
            <a:r>
              <a:rPr lang="en-US" sz="1600">
                <a:latin typeface="Calibri" pitchFamily="34" charset="0"/>
              </a:rPr>
              <a:t>ATLAS superimposed to</a:t>
            </a:r>
          </a:p>
          <a:p>
            <a:r>
              <a:rPr lang="en-US" sz="1600">
                <a:latin typeface="Calibri" pitchFamily="34" charset="0"/>
              </a:rPr>
              <a:t>the 5 floors of building 40</a:t>
            </a:r>
          </a:p>
        </p:txBody>
      </p:sp>
      <p:sp>
        <p:nvSpPr>
          <p:cNvPr id="17413" name="Rectangle 4"/>
          <p:cNvSpPr>
            <a:spLocks noChangeArrowheads="1"/>
          </p:cNvSpPr>
          <p:nvPr/>
        </p:nvSpPr>
        <p:spPr bwMode="auto">
          <a:xfrm>
            <a:off x="3429000" y="228600"/>
            <a:ext cx="3367088" cy="523875"/>
          </a:xfrm>
          <a:prstGeom prst="rect">
            <a:avLst/>
          </a:prstGeo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defRPr/>
            </a:pPr>
            <a:r>
              <a:rPr lang="es-ES_tradnl" sz="2800" b="1" dirty="0"/>
              <a:t>ATLAS Detector</a:t>
            </a:r>
            <a:endParaRPr lang="ru-RU" sz="2800" dirty="0"/>
          </a:p>
        </p:txBody>
      </p:sp>
      <p:sp>
        <p:nvSpPr>
          <p:cNvPr id="13320" name="AutoShape 5"/>
          <p:cNvSpPr>
            <a:spLocks/>
          </p:cNvSpPr>
          <p:nvPr/>
        </p:nvSpPr>
        <p:spPr bwMode="auto">
          <a:xfrm rot="-5400000">
            <a:off x="5295900" y="-1790700"/>
            <a:ext cx="228600" cy="6553200"/>
          </a:xfrm>
          <a:prstGeom prst="rightBrace">
            <a:avLst>
              <a:gd name="adj1" fmla="val 179167"/>
              <a:gd name="adj2" fmla="val 50000"/>
            </a:avLst>
          </a:prstGeom>
          <a:noFill/>
          <a:ln w="9525">
            <a:solidFill>
              <a:srgbClr val="0033CC"/>
            </a:solidFill>
            <a:round/>
            <a:headEnd/>
            <a:tailEnd/>
          </a:ln>
        </p:spPr>
        <p:txBody>
          <a:bodyPr wrap="none" anchor="ctr"/>
          <a:lstStyle/>
          <a:p>
            <a:endParaRPr lang="ru-RU">
              <a:latin typeface="Calibri" pitchFamily="34" charset="0"/>
            </a:endParaRPr>
          </a:p>
        </p:txBody>
      </p:sp>
      <p:sp>
        <p:nvSpPr>
          <p:cNvPr id="13321" name="AutoShape 6"/>
          <p:cNvSpPr>
            <a:spLocks/>
          </p:cNvSpPr>
          <p:nvPr/>
        </p:nvSpPr>
        <p:spPr bwMode="auto">
          <a:xfrm>
            <a:off x="1752600" y="2286000"/>
            <a:ext cx="304800" cy="3581400"/>
          </a:xfrm>
          <a:prstGeom prst="leftBrace">
            <a:avLst>
              <a:gd name="adj1" fmla="val 191645"/>
              <a:gd name="adj2" fmla="val 50000"/>
            </a:avLst>
          </a:prstGeom>
          <a:noFill/>
          <a:ln w="9525">
            <a:solidFill>
              <a:srgbClr val="0033CC"/>
            </a:solidFill>
            <a:round/>
            <a:headEnd/>
            <a:tailEnd/>
          </a:ln>
        </p:spPr>
        <p:txBody>
          <a:bodyPr wrap="none" anchor="ctr"/>
          <a:lstStyle/>
          <a:p>
            <a:endParaRPr lang="ru-RU">
              <a:latin typeface="Calibri" pitchFamily="34" charset="0"/>
            </a:endParaRPr>
          </a:p>
        </p:txBody>
      </p:sp>
      <p:sp>
        <p:nvSpPr>
          <p:cNvPr id="13322" name="Rectangle 7"/>
          <p:cNvSpPr>
            <a:spLocks noChangeArrowheads="1"/>
          </p:cNvSpPr>
          <p:nvPr/>
        </p:nvSpPr>
        <p:spPr bwMode="auto">
          <a:xfrm>
            <a:off x="5029200" y="914400"/>
            <a:ext cx="711200" cy="369888"/>
          </a:xfrm>
          <a:prstGeom prst="rect">
            <a:avLst/>
          </a:prstGeom>
          <a:noFill/>
          <a:ln w="9525">
            <a:noFill/>
            <a:miter lim="800000"/>
            <a:headEnd/>
            <a:tailEnd/>
          </a:ln>
        </p:spPr>
        <p:txBody>
          <a:bodyPr wrap="none">
            <a:spAutoFit/>
          </a:bodyPr>
          <a:lstStyle/>
          <a:p>
            <a:r>
              <a:rPr lang="es-ES_tradnl" b="1">
                <a:solidFill>
                  <a:srgbClr val="002060"/>
                </a:solidFill>
                <a:latin typeface="Calibri" pitchFamily="34" charset="0"/>
              </a:rPr>
              <a:t>45 m</a:t>
            </a:r>
            <a:endParaRPr lang="ru-RU">
              <a:latin typeface="Calibri" pitchFamily="34" charset="0"/>
            </a:endParaRPr>
          </a:p>
        </p:txBody>
      </p:sp>
      <p:sp>
        <p:nvSpPr>
          <p:cNvPr id="13323" name="Rectangle 8"/>
          <p:cNvSpPr>
            <a:spLocks noChangeArrowheads="1"/>
          </p:cNvSpPr>
          <p:nvPr/>
        </p:nvSpPr>
        <p:spPr bwMode="auto">
          <a:xfrm>
            <a:off x="685800" y="3124200"/>
            <a:ext cx="711200" cy="369888"/>
          </a:xfrm>
          <a:prstGeom prst="rect">
            <a:avLst/>
          </a:prstGeom>
          <a:noFill/>
          <a:ln w="9525">
            <a:noFill/>
            <a:miter lim="800000"/>
            <a:headEnd/>
            <a:tailEnd/>
          </a:ln>
        </p:spPr>
        <p:txBody>
          <a:bodyPr>
            <a:spAutoFit/>
          </a:bodyPr>
          <a:lstStyle/>
          <a:p>
            <a:r>
              <a:rPr lang="es-ES_tradnl" b="1" dirty="0">
                <a:latin typeface="Calibri" pitchFamily="34" charset="0"/>
              </a:rPr>
              <a:t>24 m</a:t>
            </a:r>
            <a:endParaRPr lang="en-US" b="1" dirty="0">
              <a:latin typeface="Calibri" pitchFamily="34" charset="0"/>
            </a:endParaRPr>
          </a:p>
        </p:txBody>
      </p:sp>
      <p:sp>
        <p:nvSpPr>
          <p:cNvPr id="13324" name="Rectangle 9"/>
          <p:cNvSpPr>
            <a:spLocks noChangeArrowheads="1"/>
          </p:cNvSpPr>
          <p:nvPr/>
        </p:nvSpPr>
        <p:spPr bwMode="auto">
          <a:xfrm>
            <a:off x="7543800" y="4953000"/>
            <a:ext cx="1565275" cy="369888"/>
          </a:xfrm>
          <a:prstGeom prst="rect">
            <a:avLst/>
          </a:prstGeom>
          <a:noFill/>
          <a:ln w="9525">
            <a:noFill/>
            <a:miter lim="800000"/>
            <a:headEnd/>
            <a:tailEnd/>
          </a:ln>
        </p:spPr>
        <p:txBody>
          <a:bodyPr wrap="none">
            <a:spAutoFit/>
          </a:bodyPr>
          <a:lstStyle/>
          <a:p>
            <a:pPr>
              <a:spcBef>
                <a:spcPct val="50000"/>
              </a:spcBef>
            </a:pPr>
            <a:r>
              <a:rPr lang="es-ES_tradnl" b="1">
                <a:latin typeface="Calibri" pitchFamily="34" charset="0"/>
              </a:rPr>
              <a:t>7000 Tonnes</a:t>
            </a:r>
            <a:endParaRPr lang="en-US" b="1">
              <a:latin typeface="Calibri" pitchFamily="34" charset="0"/>
            </a:endParaRPr>
          </a:p>
        </p:txBody>
      </p:sp>
      <p:sp>
        <p:nvSpPr>
          <p:cNvPr id="11" name="Rectangle 10"/>
          <p:cNvSpPr/>
          <p:nvPr/>
        </p:nvSpPr>
        <p:spPr>
          <a:xfrm>
            <a:off x="0" y="5780088"/>
            <a:ext cx="3276600" cy="1077912"/>
          </a:xfrm>
          <a:prstGeom prst="rect">
            <a:avLst/>
          </a:prstGeom>
          <a:solidFill>
            <a:srgbClr val="FFFF00"/>
          </a:solidFill>
        </p:spPr>
        <p:txBody>
          <a:bodyPr>
            <a:spAutoFit/>
          </a:bodyPr>
          <a:lstStyle/>
          <a:p>
            <a:pPr fontAlgn="auto">
              <a:spcBef>
                <a:spcPts val="0"/>
              </a:spcBef>
              <a:spcAft>
                <a:spcPts val="0"/>
              </a:spcAft>
              <a:defRPr/>
            </a:pPr>
            <a:r>
              <a:rPr lang="en-US" sz="1600" b="1" kern="0" dirty="0">
                <a:latin typeface="+mn-lt"/>
                <a:cs typeface="+mn-cs"/>
              </a:rPr>
              <a:t>The detector is a cylinder with a total length of </a:t>
            </a:r>
            <a:r>
              <a:rPr lang="en-US" sz="1600" b="1" kern="0" dirty="0">
                <a:solidFill>
                  <a:srgbClr val="FF0000"/>
                </a:solidFill>
                <a:latin typeface="+mn-lt"/>
                <a:cs typeface="+mn-cs"/>
              </a:rPr>
              <a:t>45 m</a:t>
            </a:r>
            <a:r>
              <a:rPr lang="en-US" sz="1600" b="1" kern="0" dirty="0">
                <a:latin typeface="+mn-lt"/>
                <a:cs typeface="+mn-cs"/>
              </a:rPr>
              <a:t> and a radius of </a:t>
            </a:r>
            <a:r>
              <a:rPr lang="en-US" sz="1600" b="1" kern="0" dirty="0">
                <a:solidFill>
                  <a:srgbClr val="FF0000"/>
                </a:solidFill>
                <a:latin typeface="+mn-lt"/>
                <a:cs typeface="+mn-cs"/>
              </a:rPr>
              <a:t>12 m</a:t>
            </a:r>
            <a:r>
              <a:rPr lang="en-US" sz="1600" b="1" kern="0" dirty="0">
                <a:latin typeface="+mn-lt"/>
                <a:cs typeface="+mn-cs"/>
              </a:rPr>
              <a:t> and weights </a:t>
            </a:r>
            <a:r>
              <a:rPr lang="en-US" sz="1600" b="1" kern="0" dirty="0" err="1">
                <a:latin typeface="+mn-lt"/>
                <a:cs typeface="+mn-cs"/>
              </a:rPr>
              <a:t>apptoximately</a:t>
            </a:r>
            <a:r>
              <a:rPr lang="en-US" sz="1600" b="1" kern="0" dirty="0">
                <a:latin typeface="+mn-lt"/>
                <a:cs typeface="+mn-cs"/>
              </a:rPr>
              <a:t> </a:t>
            </a:r>
            <a:r>
              <a:rPr lang="en-US" sz="1600" b="1" kern="0" dirty="0">
                <a:solidFill>
                  <a:srgbClr val="FF0000"/>
                </a:solidFill>
                <a:latin typeface="+mn-lt"/>
                <a:cs typeface="+mn-cs"/>
              </a:rPr>
              <a:t>7000 </a:t>
            </a:r>
            <a:r>
              <a:rPr lang="en-US" sz="1600" b="1" kern="0" dirty="0" err="1">
                <a:solidFill>
                  <a:srgbClr val="FF0000"/>
                </a:solidFill>
                <a:latin typeface="+mn-lt"/>
                <a:cs typeface="+mn-cs"/>
              </a:rPr>
              <a:t>tonnes</a:t>
            </a:r>
            <a:r>
              <a:rPr lang="en-US" sz="1600" b="1" kern="0" dirty="0">
                <a:latin typeface="+mn-lt"/>
                <a:cs typeface="+mn-cs"/>
              </a:rPr>
              <a:t>.</a:t>
            </a:r>
            <a:endParaRPr lang="ru-RU" sz="1600" dirty="0">
              <a:latin typeface="+mn-lt"/>
              <a:cs typeface="+mn-cs"/>
            </a:endParaRPr>
          </a:p>
        </p:txBody>
      </p:sp>
      <p:pic>
        <p:nvPicPr>
          <p:cNvPr id="13326" name="Picture 4" descr="ATLAS_White_480x720_02"/>
          <p:cNvPicPr>
            <a:picLocks noChangeAspect="1" noChangeArrowheads="1"/>
          </p:cNvPicPr>
          <p:nvPr/>
        </p:nvPicPr>
        <p:blipFill>
          <a:blip r:embed="rId4"/>
          <a:srcRect/>
          <a:stretch>
            <a:fillRect/>
          </a:stretch>
        </p:blipFill>
        <p:spPr bwMode="auto">
          <a:xfrm>
            <a:off x="8001000" y="0"/>
            <a:ext cx="1143000" cy="1295400"/>
          </a:xfrm>
          <a:prstGeom prst="rect">
            <a:avLst/>
          </a:prstGeom>
          <a:noFill/>
          <a:ln w="9525">
            <a:noFill/>
            <a:miter lim="800000"/>
            <a:headEnd/>
            <a:tailEnd/>
          </a:ln>
        </p:spPr>
      </p:pic>
      <p:sp>
        <p:nvSpPr>
          <p:cNvPr id="13327" name="Slide Number Placeholder 1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304228-FD7A-4950-A1B1-4C9138092CE6}" type="slidenum">
              <a:rPr lang="en-US" sz="1400" b="1" smtClean="0">
                <a:solidFill>
                  <a:schemeClr val="tx1"/>
                </a:solidFill>
                <a:latin typeface="Arial" pitchFamily="34" charset="0"/>
                <a:cs typeface="Arial" pitchFamily="34" charset="0"/>
              </a:rPr>
              <a:pPr fontAlgn="base">
                <a:spcBef>
                  <a:spcPct val="0"/>
                </a:spcBef>
                <a:spcAft>
                  <a:spcPct val="0"/>
                </a:spcAft>
              </a:pPr>
              <a:t>6</a:t>
            </a:fld>
            <a:endParaRPr lang="en-US" sz="1400" b="1" smtClean="0">
              <a:solidFill>
                <a:schemeClr val="tx1"/>
              </a:solidFill>
              <a:latin typeface="Arial" pitchFamily="34" charset="0"/>
              <a:cs typeface="Arial" pitchFamily="34" charset="0"/>
            </a:endParaRPr>
          </a:p>
        </p:txBody>
      </p:sp>
      <p:pic>
        <p:nvPicPr>
          <p:cNvPr id="14" name="Picture 11" descr="0706038_02-A5-at-72-dpi.jpg"/>
          <p:cNvPicPr>
            <a:picLocks noChangeAspect="1"/>
          </p:cNvPicPr>
          <p:nvPr/>
        </p:nvPicPr>
        <p:blipFill>
          <a:blip r:embed="rId5"/>
          <a:srcRect/>
          <a:stretch>
            <a:fillRect/>
          </a:stretch>
        </p:blipFill>
        <p:spPr bwMode="auto">
          <a:xfrm>
            <a:off x="0" y="4267200"/>
            <a:ext cx="2046871"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6858000" cy="1143000"/>
          </a:xfr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r>
              <a:rPr lang="en-US" sz="3200" b="1" dirty="0" smtClean="0">
                <a:latin typeface="Arial" pitchFamily="34" charset="0"/>
                <a:cs typeface="Arial" pitchFamily="34" charset="0"/>
              </a:rPr>
              <a:t>ATLAS </a:t>
            </a:r>
            <a:r>
              <a:rPr lang="en-US" sz="3200" b="1" dirty="0" err="1" smtClean="0">
                <a:latin typeface="Arial" pitchFamily="34" charset="0"/>
                <a:cs typeface="Arial" pitchFamily="34" charset="0"/>
              </a:rPr>
              <a:t>HadronicTile</a:t>
            </a:r>
            <a:r>
              <a:rPr lang="en-US" sz="3200" b="1" dirty="0" smtClean="0">
                <a:latin typeface="Arial" pitchFamily="34" charset="0"/>
                <a:cs typeface="Arial" pitchFamily="34" charset="0"/>
              </a:rPr>
              <a:t> Calorimeter</a:t>
            </a:r>
            <a:endParaRPr lang="en-US" sz="3200" dirty="0"/>
          </a:p>
        </p:txBody>
      </p:sp>
      <p:sp>
        <p:nvSpPr>
          <p:cNvPr id="15365"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F6E7C9-CD63-45CA-889F-CE8F2FE7F7D9}" type="slidenum">
              <a:rPr lang="en-US" sz="1400" b="1" smtClean="0">
                <a:solidFill>
                  <a:schemeClr val="tx1"/>
                </a:solidFill>
                <a:latin typeface="Arial" pitchFamily="34" charset="0"/>
                <a:cs typeface="Arial" pitchFamily="34" charset="0"/>
              </a:rPr>
              <a:pPr fontAlgn="base">
                <a:spcBef>
                  <a:spcPct val="0"/>
                </a:spcBef>
                <a:spcAft>
                  <a:spcPct val="0"/>
                </a:spcAft>
              </a:pPr>
              <a:t>7</a:t>
            </a:fld>
            <a:endParaRPr lang="en-US" sz="1400" b="1" smtClean="0">
              <a:solidFill>
                <a:schemeClr val="tx1"/>
              </a:solidFill>
              <a:latin typeface="Arial" pitchFamily="34" charset="0"/>
              <a:cs typeface="Arial" pitchFamily="34" charset="0"/>
            </a:endParaRPr>
          </a:p>
        </p:txBody>
      </p:sp>
      <p:pic>
        <p:nvPicPr>
          <p:cNvPr id="15366" name="Picture 4" descr="ATLAS_White_480x720_02"/>
          <p:cNvPicPr>
            <a:picLocks noChangeAspect="1" noChangeArrowheads="1"/>
          </p:cNvPicPr>
          <p:nvPr/>
        </p:nvPicPr>
        <p:blipFill>
          <a:blip r:embed="rId2"/>
          <a:srcRect/>
          <a:stretch>
            <a:fillRect/>
          </a:stretch>
        </p:blipFill>
        <p:spPr bwMode="auto">
          <a:xfrm>
            <a:off x="0" y="152400"/>
            <a:ext cx="1219200" cy="1371600"/>
          </a:xfrm>
          <a:prstGeom prst="rect">
            <a:avLst/>
          </a:prstGeom>
          <a:noFill/>
          <a:ln w="9525">
            <a:noFill/>
            <a:miter lim="800000"/>
            <a:headEnd/>
            <a:tailEnd/>
          </a:ln>
        </p:spPr>
      </p:pic>
      <p:pic>
        <p:nvPicPr>
          <p:cNvPr id="15367" name="Picture 2"/>
          <p:cNvPicPr>
            <a:picLocks noGrp="1" noChangeAspect="1" noChangeArrowheads="1"/>
          </p:cNvPicPr>
          <p:nvPr>
            <p:ph idx="1"/>
          </p:nvPr>
        </p:nvPicPr>
        <p:blipFill>
          <a:blip r:embed="rId3" cstate="print"/>
          <a:srcRect/>
          <a:stretch>
            <a:fillRect/>
          </a:stretch>
        </p:blipFill>
        <p:spPr>
          <a:xfrm>
            <a:off x="4648200" y="1447800"/>
            <a:ext cx="4338544" cy="2697163"/>
          </a:xfrm>
          <a:noFill/>
        </p:spPr>
      </p:pic>
      <p:pic>
        <p:nvPicPr>
          <p:cNvPr id="6" name="Picture 3"/>
          <p:cNvPicPr>
            <a:picLocks noChangeAspect="1" noChangeArrowheads="1"/>
          </p:cNvPicPr>
          <p:nvPr/>
        </p:nvPicPr>
        <p:blipFill>
          <a:blip r:embed="rId4"/>
          <a:srcRect/>
          <a:stretch>
            <a:fillRect/>
          </a:stretch>
        </p:blipFill>
        <p:spPr bwMode="auto">
          <a:xfrm>
            <a:off x="8229600" y="304800"/>
            <a:ext cx="914400" cy="1066800"/>
          </a:xfrm>
          <a:prstGeom prst="rect">
            <a:avLst/>
          </a:prstGeom>
          <a:noFill/>
          <a:ln w="9525">
            <a:noFill/>
            <a:miter lim="800000"/>
            <a:headEnd/>
            <a:tailEnd/>
          </a:ln>
        </p:spPr>
      </p:pic>
      <p:pic>
        <p:nvPicPr>
          <p:cNvPr id="7" name="Picture 6" descr="0602022_01-A5-at-72-dpi.jpg"/>
          <p:cNvPicPr>
            <a:picLocks noChangeAspect="1"/>
          </p:cNvPicPr>
          <p:nvPr/>
        </p:nvPicPr>
        <p:blipFill>
          <a:blip r:embed="rId5"/>
          <a:stretch>
            <a:fillRect/>
          </a:stretch>
        </p:blipFill>
        <p:spPr>
          <a:xfrm>
            <a:off x="0" y="3759200"/>
            <a:ext cx="4623476" cy="30988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914400" y="152400"/>
            <a:ext cx="6858000" cy="1020763"/>
          </a:xfr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r>
              <a:rPr lang="en-US" sz="3600" b="1" dirty="0" smtClean="0">
                <a:latin typeface="Arial" pitchFamily="34" charset="0"/>
                <a:cs typeface="Arial" pitchFamily="34" charset="0"/>
              </a:rPr>
              <a:t>ATLAS Tile Calorimeter</a:t>
            </a:r>
          </a:p>
        </p:txBody>
      </p:sp>
      <p:sp>
        <p:nvSpPr>
          <p:cNvPr id="16389"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3BC9DD-C59E-41F5-9276-29913F1D084D}" type="slidenum">
              <a:rPr lang="en-US" sz="1400" b="1" smtClean="0">
                <a:solidFill>
                  <a:schemeClr val="tx1"/>
                </a:solidFill>
                <a:latin typeface="Arial" pitchFamily="34" charset="0"/>
                <a:cs typeface="Arial" pitchFamily="34" charset="0"/>
              </a:rPr>
              <a:pPr fontAlgn="base">
                <a:spcBef>
                  <a:spcPct val="0"/>
                </a:spcBef>
                <a:spcAft>
                  <a:spcPct val="0"/>
                </a:spcAft>
              </a:pPr>
              <a:t>8</a:t>
            </a:fld>
            <a:endParaRPr lang="en-US" sz="1400" b="1" smtClean="0">
              <a:solidFill>
                <a:schemeClr val="tx1"/>
              </a:solidFill>
              <a:latin typeface="Arial" pitchFamily="34" charset="0"/>
              <a:cs typeface="Arial" pitchFamily="34" charset="0"/>
            </a:endParaRPr>
          </a:p>
        </p:txBody>
      </p:sp>
      <p:pic>
        <p:nvPicPr>
          <p:cNvPr id="16390" name="Picture 2"/>
          <p:cNvPicPr>
            <a:picLocks noGrp="1" noChangeAspect="1" noChangeArrowheads="1"/>
          </p:cNvPicPr>
          <p:nvPr>
            <p:ph idx="1"/>
          </p:nvPr>
        </p:nvPicPr>
        <p:blipFill>
          <a:blip r:embed="rId2"/>
          <a:srcRect/>
          <a:stretch>
            <a:fillRect/>
          </a:stretch>
        </p:blipFill>
        <p:spPr>
          <a:xfrm>
            <a:off x="381000" y="1219200"/>
            <a:ext cx="4095750" cy="2847975"/>
          </a:xfrm>
          <a:noFill/>
        </p:spPr>
      </p:pic>
      <p:sp>
        <p:nvSpPr>
          <p:cNvPr id="16391" name="Rectangle 6"/>
          <p:cNvSpPr>
            <a:spLocks noChangeArrowheads="1"/>
          </p:cNvSpPr>
          <p:nvPr/>
        </p:nvSpPr>
        <p:spPr bwMode="auto">
          <a:xfrm>
            <a:off x="4953000" y="1524000"/>
            <a:ext cx="3810000" cy="1200150"/>
          </a:xfrm>
          <a:prstGeom prst="rect">
            <a:avLst/>
          </a:prstGeom>
          <a:noFill/>
          <a:ln w="9525">
            <a:noFill/>
            <a:miter lim="800000"/>
            <a:headEnd/>
            <a:tailEnd/>
          </a:ln>
        </p:spPr>
        <p:txBody>
          <a:bodyPr>
            <a:spAutoFit/>
          </a:bodyPr>
          <a:lstStyle/>
          <a:p>
            <a:r>
              <a:rPr lang="en-US" b="1">
                <a:solidFill>
                  <a:srgbClr val="FF0000"/>
                </a:solidFill>
              </a:rPr>
              <a:t>• Diameter: 8.5 m </a:t>
            </a:r>
          </a:p>
          <a:p>
            <a:r>
              <a:rPr lang="en-US" b="1">
                <a:solidFill>
                  <a:srgbClr val="FF0000"/>
                </a:solidFill>
              </a:rPr>
              <a:t>• Length= 12 m </a:t>
            </a:r>
          </a:p>
          <a:p>
            <a:r>
              <a:rPr lang="en-US" b="1">
                <a:solidFill>
                  <a:srgbClr val="FF0000"/>
                </a:solidFill>
              </a:rPr>
              <a:t>• Weight: 2900 T </a:t>
            </a:r>
          </a:p>
          <a:p>
            <a:pPr>
              <a:buFont typeface="Arial" pitchFamily="34" charset="0"/>
              <a:buChar char="•"/>
            </a:pPr>
            <a:r>
              <a:rPr lang="en-US" b="1">
                <a:solidFill>
                  <a:srgbClr val="FF0000"/>
                </a:solidFill>
              </a:rPr>
              <a:t>Total thickness of 7.4λ</a:t>
            </a:r>
            <a:r>
              <a:rPr lang="en-US" b="1" baseline="-25000">
                <a:solidFill>
                  <a:srgbClr val="FF0000"/>
                </a:solidFill>
              </a:rPr>
              <a:t>int</a:t>
            </a:r>
            <a:r>
              <a:rPr lang="en-US" b="1">
                <a:solidFill>
                  <a:srgbClr val="FF0000"/>
                </a:solidFill>
              </a:rPr>
              <a:t> at η=0</a:t>
            </a:r>
          </a:p>
        </p:txBody>
      </p:sp>
      <p:sp>
        <p:nvSpPr>
          <p:cNvPr id="16392" name="Rectangle 7"/>
          <p:cNvSpPr>
            <a:spLocks noChangeArrowheads="1"/>
          </p:cNvSpPr>
          <p:nvPr/>
        </p:nvSpPr>
        <p:spPr bwMode="auto">
          <a:xfrm>
            <a:off x="762000" y="4191000"/>
            <a:ext cx="4419600" cy="369888"/>
          </a:xfrm>
          <a:prstGeom prst="rect">
            <a:avLst/>
          </a:prstGeom>
          <a:noFill/>
          <a:ln w="9525">
            <a:noFill/>
            <a:miter lim="800000"/>
            <a:headEnd/>
            <a:tailEnd/>
          </a:ln>
        </p:spPr>
        <p:txBody>
          <a:bodyPr>
            <a:spAutoFit/>
          </a:bodyPr>
          <a:lstStyle/>
          <a:p>
            <a:r>
              <a:rPr lang="en-US" b="1" dirty="0" smtClean="0"/>
              <a:t>  •</a:t>
            </a:r>
            <a:r>
              <a:rPr lang="en-US" b="1" dirty="0"/>
              <a:t>3 cylinders with coverage: |</a:t>
            </a:r>
            <a:r>
              <a:rPr lang="el-GR" b="1" dirty="0"/>
              <a:t>η</a:t>
            </a:r>
            <a:r>
              <a:rPr lang="en-US" b="1" dirty="0"/>
              <a:t> | &lt;</a:t>
            </a:r>
            <a:r>
              <a:rPr lang="en-US" b="1" dirty="0" smtClean="0"/>
              <a:t>1.7 </a:t>
            </a:r>
            <a:endParaRPr lang="en-US" b="1" dirty="0"/>
          </a:p>
        </p:txBody>
      </p:sp>
      <p:sp>
        <p:nvSpPr>
          <p:cNvPr id="16393" name="Rectangle 8"/>
          <p:cNvSpPr>
            <a:spLocks noChangeArrowheads="1"/>
          </p:cNvSpPr>
          <p:nvPr/>
        </p:nvSpPr>
        <p:spPr bwMode="auto">
          <a:xfrm>
            <a:off x="838200" y="4648200"/>
            <a:ext cx="5638800" cy="369888"/>
          </a:xfrm>
          <a:prstGeom prst="rect">
            <a:avLst/>
          </a:prstGeom>
          <a:noFill/>
          <a:ln w="9525">
            <a:noFill/>
            <a:miter lim="800000"/>
            <a:headEnd/>
            <a:tailEnd/>
          </a:ln>
        </p:spPr>
        <p:txBody>
          <a:bodyPr>
            <a:spAutoFit/>
          </a:bodyPr>
          <a:lstStyle/>
          <a:p>
            <a:pPr>
              <a:buFont typeface="Arial" pitchFamily="34" charset="0"/>
              <a:buChar char="•"/>
            </a:pPr>
            <a:r>
              <a:rPr lang="en-US" b="1"/>
              <a:t>Sampling calorimeter: Fe/scintillator: 4:1 </a:t>
            </a:r>
          </a:p>
        </p:txBody>
      </p:sp>
      <p:sp>
        <p:nvSpPr>
          <p:cNvPr id="16394" name="Rectangle 9"/>
          <p:cNvSpPr>
            <a:spLocks noChangeArrowheads="1"/>
          </p:cNvSpPr>
          <p:nvPr/>
        </p:nvSpPr>
        <p:spPr bwMode="auto">
          <a:xfrm>
            <a:off x="838200" y="5181600"/>
            <a:ext cx="8001000" cy="369888"/>
          </a:xfrm>
          <a:prstGeom prst="rect">
            <a:avLst/>
          </a:prstGeom>
          <a:noFill/>
          <a:ln w="9525">
            <a:noFill/>
            <a:miter lim="800000"/>
            <a:headEnd/>
            <a:tailEnd/>
          </a:ln>
        </p:spPr>
        <p:txBody>
          <a:bodyPr>
            <a:spAutoFit/>
          </a:bodyPr>
          <a:lstStyle/>
          <a:p>
            <a:r>
              <a:rPr lang="en-US"/>
              <a:t>•</a:t>
            </a:r>
            <a:r>
              <a:rPr lang="en-US" b="1"/>
              <a:t>Double PMT readout via WLS fibers (5000 cells-&gt;10k channels) </a:t>
            </a:r>
          </a:p>
        </p:txBody>
      </p:sp>
      <p:sp>
        <p:nvSpPr>
          <p:cNvPr id="16395" name="Rectangle 11"/>
          <p:cNvSpPr>
            <a:spLocks noChangeArrowheads="1"/>
          </p:cNvSpPr>
          <p:nvPr/>
        </p:nvSpPr>
        <p:spPr bwMode="auto">
          <a:xfrm>
            <a:off x="914400" y="5638800"/>
            <a:ext cx="3581400" cy="369888"/>
          </a:xfrm>
          <a:prstGeom prst="rect">
            <a:avLst/>
          </a:prstGeom>
          <a:noFill/>
          <a:ln w="9525">
            <a:noFill/>
            <a:miter lim="800000"/>
            <a:headEnd/>
            <a:tailEnd/>
          </a:ln>
        </p:spPr>
        <p:txBody>
          <a:bodyPr>
            <a:spAutoFit/>
          </a:bodyPr>
          <a:lstStyle/>
          <a:p>
            <a:r>
              <a:rPr lang="en-US" b="1"/>
              <a:t>•Aim for jet energy resolution: </a:t>
            </a:r>
          </a:p>
        </p:txBody>
      </p:sp>
      <p:sp>
        <p:nvSpPr>
          <p:cNvPr id="16396" name="Rectangle 15"/>
          <p:cNvSpPr>
            <a:spLocks noChangeArrowheads="1"/>
          </p:cNvSpPr>
          <p:nvPr/>
        </p:nvSpPr>
        <p:spPr bwMode="auto">
          <a:xfrm>
            <a:off x="4419600" y="5715000"/>
            <a:ext cx="2405063" cy="369888"/>
          </a:xfrm>
          <a:prstGeom prst="rect">
            <a:avLst/>
          </a:prstGeom>
          <a:noFill/>
          <a:ln w="9525">
            <a:noFill/>
            <a:miter lim="800000"/>
            <a:headEnd/>
            <a:tailEnd/>
          </a:ln>
        </p:spPr>
        <p:txBody>
          <a:bodyPr>
            <a:spAutoFit/>
          </a:bodyPr>
          <a:lstStyle/>
          <a:p>
            <a:r>
              <a:rPr lang="en-US" b="1" i="1" dirty="0"/>
              <a:t>ΔE/E =50%/ √E</a:t>
            </a:r>
            <a:r>
              <a:rPr lang="en-US" b="1" dirty="0"/>
              <a:t>⊕3 %</a:t>
            </a:r>
          </a:p>
        </p:txBody>
      </p:sp>
      <p:sp>
        <p:nvSpPr>
          <p:cNvPr id="16397" name="Rectangle 16"/>
          <p:cNvSpPr>
            <a:spLocks noChangeArrowheads="1"/>
          </p:cNvSpPr>
          <p:nvPr/>
        </p:nvSpPr>
        <p:spPr bwMode="auto">
          <a:xfrm>
            <a:off x="5029200" y="2819400"/>
            <a:ext cx="3962400" cy="1754188"/>
          </a:xfrm>
          <a:prstGeom prst="rect">
            <a:avLst/>
          </a:prstGeom>
          <a:noFill/>
          <a:ln w="9525">
            <a:noFill/>
            <a:miter lim="800000"/>
            <a:headEnd/>
            <a:tailEnd/>
          </a:ln>
        </p:spPr>
        <p:txBody>
          <a:bodyPr>
            <a:spAutoFit/>
          </a:bodyPr>
          <a:lstStyle/>
          <a:p>
            <a:r>
              <a:rPr lang="en-US" b="1" dirty="0">
                <a:solidFill>
                  <a:srgbClr val="00B0F0"/>
                </a:solidFill>
              </a:rPr>
              <a:t>Design goals:</a:t>
            </a:r>
          </a:p>
          <a:p>
            <a:r>
              <a:rPr lang="en-US" b="1" dirty="0">
                <a:solidFill>
                  <a:srgbClr val="00B0F0"/>
                </a:solidFill>
              </a:rPr>
              <a:t>● large dynamic range (detect low</a:t>
            </a:r>
          </a:p>
          <a:p>
            <a:r>
              <a:rPr lang="en-US" b="1" dirty="0">
                <a:solidFill>
                  <a:srgbClr val="00B0F0"/>
                </a:solidFill>
              </a:rPr>
              <a:t>   signal from </a:t>
            </a:r>
            <a:r>
              <a:rPr lang="en-US" b="1" dirty="0" err="1">
                <a:solidFill>
                  <a:srgbClr val="00B0F0"/>
                </a:solidFill>
              </a:rPr>
              <a:t>muons</a:t>
            </a:r>
            <a:r>
              <a:rPr lang="en-US" b="1" dirty="0">
                <a:solidFill>
                  <a:srgbClr val="00B0F0"/>
                </a:solidFill>
              </a:rPr>
              <a:t> up to high</a:t>
            </a:r>
          </a:p>
          <a:p>
            <a:r>
              <a:rPr lang="en-US" b="1" dirty="0">
                <a:solidFill>
                  <a:srgbClr val="00B0F0"/>
                </a:solidFill>
              </a:rPr>
              <a:t>   signals from jets at </a:t>
            </a:r>
            <a:r>
              <a:rPr lang="en-US" b="1" dirty="0" err="1">
                <a:solidFill>
                  <a:srgbClr val="00B0F0"/>
                </a:solidFill>
              </a:rPr>
              <a:t>TeV</a:t>
            </a:r>
            <a:r>
              <a:rPr lang="en-US" b="1" dirty="0">
                <a:solidFill>
                  <a:srgbClr val="00B0F0"/>
                </a:solidFill>
              </a:rPr>
              <a:t> scale)</a:t>
            </a:r>
          </a:p>
          <a:p>
            <a:r>
              <a:rPr lang="en-US" b="1" dirty="0">
                <a:solidFill>
                  <a:srgbClr val="00B0F0"/>
                </a:solidFill>
              </a:rPr>
              <a:t>● energy linearity ~2% for high </a:t>
            </a:r>
            <a:r>
              <a:rPr lang="en-US" b="1" dirty="0" err="1">
                <a:solidFill>
                  <a:srgbClr val="00B0F0"/>
                </a:solidFill>
              </a:rPr>
              <a:t>p</a:t>
            </a:r>
            <a:r>
              <a:rPr lang="en-US" b="1" baseline="-25000" dirty="0" err="1">
                <a:solidFill>
                  <a:srgbClr val="00B0F0"/>
                </a:solidFill>
              </a:rPr>
              <a:t>T</a:t>
            </a:r>
            <a:endParaRPr lang="en-US" b="1" baseline="-25000" dirty="0">
              <a:solidFill>
                <a:srgbClr val="00B0F0"/>
              </a:solidFill>
            </a:endParaRPr>
          </a:p>
          <a:p>
            <a:r>
              <a:rPr lang="en-US" b="1" dirty="0">
                <a:solidFill>
                  <a:srgbClr val="00B0F0"/>
                </a:solidFill>
              </a:rPr>
              <a:t>    jets up to few </a:t>
            </a:r>
            <a:r>
              <a:rPr lang="en-US" b="1" dirty="0" err="1">
                <a:solidFill>
                  <a:srgbClr val="00B0F0"/>
                </a:solidFill>
              </a:rPr>
              <a:t>TeV</a:t>
            </a:r>
            <a:endParaRPr lang="en-US" b="1" dirty="0">
              <a:solidFill>
                <a:srgbClr val="00B0F0"/>
              </a:solidFill>
            </a:endParaRPr>
          </a:p>
        </p:txBody>
      </p:sp>
      <p:pic>
        <p:nvPicPr>
          <p:cNvPr id="16398" name="Picture 4" descr="ATLAS_White_480x720_02"/>
          <p:cNvPicPr>
            <a:picLocks noChangeAspect="1" noChangeArrowheads="1"/>
          </p:cNvPicPr>
          <p:nvPr/>
        </p:nvPicPr>
        <p:blipFill>
          <a:blip r:embed="rId3"/>
          <a:srcRect/>
          <a:stretch>
            <a:fillRect/>
          </a:stretch>
        </p:blipFill>
        <p:spPr bwMode="auto">
          <a:xfrm>
            <a:off x="0" y="0"/>
            <a:ext cx="1143000" cy="1295400"/>
          </a:xfrm>
          <a:prstGeom prst="rect">
            <a:avLst/>
          </a:prstGeom>
          <a:noFill/>
          <a:ln w="9525">
            <a:noFill/>
            <a:miter lim="800000"/>
            <a:headEnd/>
            <a:tailEnd/>
          </a:ln>
        </p:spPr>
      </p:pic>
      <p:pic>
        <p:nvPicPr>
          <p:cNvPr id="13" name="Picture 3"/>
          <p:cNvPicPr>
            <a:picLocks noChangeAspect="1" noChangeArrowheads="1"/>
          </p:cNvPicPr>
          <p:nvPr/>
        </p:nvPicPr>
        <p:blipFill>
          <a:blip r:embed="rId4"/>
          <a:srcRect/>
          <a:stretch>
            <a:fillRect/>
          </a:stretch>
        </p:blipFill>
        <p:spPr bwMode="auto">
          <a:xfrm>
            <a:off x="8077200" y="152400"/>
            <a:ext cx="914400" cy="1066800"/>
          </a:xfrm>
          <a:prstGeom prst="rect">
            <a:avLst/>
          </a:prstGeom>
          <a:solidFill>
            <a:srgbClr val="FF6600"/>
          </a:solid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315200" y="6019800"/>
            <a:ext cx="1676400" cy="365125"/>
          </a:xfrm>
        </p:spPr>
        <p:txBody>
          <a:bodyPr/>
          <a:lstStyle/>
          <a:p>
            <a:pPr>
              <a:defRPr/>
            </a:pPr>
            <a:r>
              <a:rPr lang="en-US" sz="1600" b="1" dirty="0" err="1" smtClean="0">
                <a:solidFill>
                  <a:srgbClr val="0000FF"/>
                </a:solidFill>
                <a:latin typeface="Arial" pitchFamily="34" charset="0"/>
                <a:cs typeface="Arial" pitchFamily="34" charset="0"/>
              </a:rPr>
              <a:t>N.Mosulishvili</a:t>
            </a:r>
            <a:endParaRPr lang="ru-RU" sz="1600" dirty="0">
              <a:latin typeface="Arial" pitchFamily="34" charset="0"/>
              <a:cs typeface="Arial" pitchFamily="34" charset="0"/>
            </a:endParaRPr>
          </a:p>
        </p:txBody>
      </p:sp>
      <p:pic>
        <p:nvPicPr>
          <p:cNvPr id="18435" name="Picture 4" descr="ATLAS_White_480x720_02"/>
          <p:cNvPicPr>
            <a:picLocks noChangeAspect="1" noChangeArrowheads="1"/>
          </p:cNvPicPr>
          <p:nvPr/>
        </p:nvPicPr>
        <p:blipFill>
          <a:blip r:embed="rId2"/>
          <a:srcRect/>
          <a:stretch>
            <a:fillRect/>
          </a:stretch>
        </p:blipFill>
        <p:spPr bwMode="auto">
          <a:xfrm>
            <a:off x="0" y="0"/>
            <a:ext cx="990600" cy="1143000"/>
          </a:xfrm>
          <a:prstGeom prst="rect">
            <a:avLst/>
          </a:prstGeom>
          <a:noFill/>
          <a:ln w="9525">
            <a:noFill/>
            <a:miter lim="800000"/>
            <a:headEnd/>
            <a:tailEnd/>
          </a:ln>
        </p:spPr>
      </p:pic>
      <p:pic>
        <p:nvPicPr>
          <p:cNvPr id="18436" name="Picture 3"/>
          <p:cNvPicPr>
            <a:picLocks noChangeAspect="1" noChangeArrowheads="1"/>
          </p:cNvPicPr>
          <p:nvPr/>
        </p:nvPicPr>
        <p:blipFill>
          <a:blip r:embed="rId3"/>
          <a:srcRect/>
          <a:stretch>
            <a:fillRect/>
          </a:stretch>
        </p:blipFill>
        <p:spPr bwMode="auto">
          <a:xfrm>
            <a:off x="8153400" y="0"/>
            <a:ext cx="990600" cy="1066800"/>
          </a:xfrm>
          <a:prstGeom prst="rect">
            <a:avLst/>
          </a:prstGeom>
          <a:noFill/>
          <a:ln w="9525">
            <a:noFill/>
            <a:miter lim="800000"/>
            <a:headEnd/>
            <a:tailEnd/>
          </a:ln>
        </p:spPr>
      </p:pic>
      <p:sp>
        <p:nvSpPr>
          <p:cNvPr id="17413" name="Rectangle 4"/>
          <p:cNvSpPr>
            <a:spLocks noChangeArrowheads="1"/>
          </p:cNvSpPr>
          <p:nvPr/>
        </p:nvSpPr>
        <p:spPr bwMode="auto">
          <a:xfrm>
            <a:off x="1066800" y="381000"/>
            <a:ext cx="6781800" cy="523220"/>
          </a:xfrm>
          <a:prstGeom prst="rect">
            <a:avLst/>
          </a:prstGeom>
          <a:solidFill>
            <a:srgbClr val="FF6600"/>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en-US" sz="2800" b="1" dirty="0"/>
              <a:t>ATLAS</a:t>
            </a:r>
            <a:r>
              <a:rPr lang="en-US" sz="2800" b="1" dirty="0" smtClean="0"/>
              <a:t> </a:t>
            </a:r>
            <a:r>
              <a:rPr lang="en-US" sz="2800" b="1" dirty="0"/>
              <a:t>Tile </a:t>
            </a:r>
            <a:r>
              <a:rPr lang="en-US" sz="2800" b="1" dirty="0" smtClean="0"/>
              <a:t>Calorimeter</a:t>
            </a:r>
            <a:endParaRPr lang="ru-RU" sz="2800" b="1" dirty="0"/>
          </a:p>
        </p:txBody>
      </p:sp>
      <p:sp>
        <p:nvSpPr>
          <p:cNvPr id="17414" name="Rectangle 5"/>
          <p:cNvSpPr>
            <a:spLocks noChangeArrowheads="1"/>
          </p:cNvSpPr>
          <p:nvPr/>
        </p:nvSpPr>
        <p:spPr bwMode="auto">
          <a:xfrm>
            <a:off x="228600" y="1066800"/>
            <a:ext cx="4648200" cy="3108543"/>
          </a:xfrm>
          <a:prstGeom prst="rect">
            <a:avLst/>
          </a:prstGeo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defRPr/>
            </a:pPr>
            <a:r>
              <a:rPr lang="en-US" sz="1400" b="1" dirty="0"/>
              <a:t>Scientists from HEPI </a:t>
            </a:r>
            <a:r>
              <a:rPr lang="en-US" sz="1400" b="1" dirty="0" smtClean="0"/>
              <a:t>TSU under leadership </a:t>
            </a:r>
            <a:r>
              <a:rPr lang="en-US" sz="1400" b="1" dirty="0" smtClean="0">
                <a:solidFill>
                  <a:srgbClr val="FF0000"/>
                </a:solidFill>
              </a:rPr>
              <a:t>of Prof. </a:t>
            </a:r>
            <a:r>
              <a:rPr lang="en-US" sz="1400" b="1" dirty="0" err="1" smtClean="0">
                <a:solidFill>
                  <a:srgbClr val="FF0000"/>
                </a:solidFill>
              </a:rPr>
              <a:t>J.Khubua</a:t>
            </a:r>
            <a:r>
              <a:rPr lang="en-US" sz="1400" b="1" dirty="0" smtClean="0"/>
              <a:t> </a:t>
            </a:r>
            <a:r>
              <a:rPr lang="en-US" sz="1400" b="1" dirty="0"/>
              <a:t>were and are </a:t>
            </a:r>
            <a:r>
              <a:rPr lang="en-US" sz="1400" b="1" dirty="0" smtClean="0"/>
              <a:t> now heavily </a:t>
            </a:r>
            <a:r>
              <a:rPr lang="en-US" sz="1400" b="1" dirty="0"/>
              <a:t>involved in all phases of the </a:t>
            </a:r>
            <a:r>
              <a:rPr lang="en-US" sz="1400" b="1" dirty="0" err="1"/>
              <a:t>Hadronic</a:t>
            </a:r>
            <a:r>
              <a:rPr lang="en-US" sz="1400" b="1" dirty="0"/>
              <a:t> Tile Calorimeter, from its design, prototype tests, construction, installation, calibration, commissioning (refurbishment of super drawers-central and extended barrels</a:t>
            </a:r>
            <a:r>
              <a:rPr lang="en-US" sz="1400" b="1" dirty="0" smtClean="0"/>
              <a:t>), </a:t>
            </a:r>
            <a:r>
              <a:rPr lang="en-US" sz="1400" b="1" dirty="0"/>
              <a:t>operation to the physics </a:t>
            </a:r>
            <a:r>
              <a:rPr lang="en-US" sz="1400" b="1" dirty="0" smtClean="0"/>
              <a:t>performance  (</a:t>
            </a:r>
            <a:r>
              <a:rPr lang="en-US" sz="1400" b="1" dirty="0" err="1" smtClean="0">
                <a:solidFill>
                  <a:srgbClr val="FF0000"/>
                </a:solidFill>
              </a:rPr>
              <a:t>J.Khubua</a:t>
            </a:r>
            <a:r>
              <a:rPr lang="en-US" sz="1400" b="1" dirty="0" smtClean="0">
                <a:solidFill>
                  <a:srgbClr val="FF0000"/>
                </a:solidFill>
              </a:rPr>
              <a:t>, </a:t>
            </a:r>
            <a:r>
              <a:rPr lang="en-US" sz="1400" b="1" dirty="0" err="1" smtClean="0">
                <a:solidFill>
                  <a:srgbClr val="FF0000"/>
                </a:solidFill>
              </a:rPr>
              <a:t>I.Minashvili</a:t>
            </a:r>
            <a:r>
              <a:rPr lang="en-US" sz="1400" b="1" dirty="0" smtClean="0">
                <a:solidFill>
                  <a:srgbClr val="FF0000"/>
                </a:solidFill>
              </a:rPr>
              <a:t>, </a:t>
            </a:r>
            <a:r>
              <a:rPr lang="en-US" sz="1400" b="1" dirty="0" err="1" smtClean="0">
                <a:solidFill>
                  <a:srgbClr val="FF0000"/>
                </a:solidFill>
              </a:rPr>
              <a:t>N.Mosulihvili</a:t>
            </a:r>
            <a:r>
              <a:rPr lang="en-US" sz="1400" b="1" dirty="0" smtClean="0"/>
              <a:t>)</a:t>
            </a:r>
            <a:endParaRPr lang="en-US" sz="1400" b="1" dirty="0"/>
          </a:p>
          <a:p>
            <a:pPr>
              <a:buFontTx/>
              <a:buBlip>
                <a:blip r:embed="rId4"/>
              </a:buBlip>
              <a:defRPr/>
            </a:pPr>
            <a:r>
              <a:rPr lang="en-US" sz="1400" b="1" dirty="0"/>
              <a:t>energy scale and simulation </a:t>
            </a:r>
          </a:p>
          <a:p>
            <a:pPr>
              <a:buFontTx/>
              <a:buBlip>
                <a:blip r:embed="rId4"/>
              </a:buBlip>
              <a:defRPr/>
            </a:pPr>
            <a:r>
              <a:rPr lang="en-US" sz="1400" b="1" dirty="0"/>
              <a:t>maintenance and consolidation (</a:t>
            </a:r>
            <a:r>
              <a:rPr lang="en-US" sz="1400" b="1" dirty="0">
                <a:solidFill>
                  <a:srgbClr val="FF0000"/>
                </a:solidFill>
              </a:rPr>
              <a:t>LS1</a:t>
            </a:r>
            <a:r>
              <a:rPr lang="en-US" sz="1400" b="1" dirty="0"/>
              <a:t>..)</a:t>
            </a:r>
          </a:p>
          <a:p>
            <a:pPr>
              <a:buFontTx/>
              <a:buBlip>
                <a:blip r:embed="rId4"/>
              </a:buBlip>
              <a:defRPr/>
            </a:pPr>
            <a:r>
              <a:rPr lang="en-US" sz="1400" b="1" dirty="0"/>
              <a:t>operation (shifts, data quality) </a:t>
            </a:r>
          </a:p>
          <a:p>
            <a:pPr>
              <a:buFontTx/>
              <a:buBlip>
                <a:blip r:embed="rId4"/>
              </a:buBlip>
              <a:defRPr/>
            </a:pPr>
            <a:r>
              <a:rPr lang="en-US" sz="1400" b="1" dirty="0"/>
              <a:t>online and </a:t>
            </a:r>
            <a:r>
              <a:rPr lang="en-US" sz="1400" b="1" dirty="0" smtClean="0"/>
              <a:t>DAQ</a:t>
            </a:r>
          </a:p>
          <a:p>
            <a:pPr>
              <a:buFontTx/>
              <a:buBlip>
                <a:blip r:embed="rId4"/>
              </a:buBlip>
              <a:defRPr/>
            </a:pPr>
            <a:r>
              <a:rPr lang="en-US" sz="1400" b="1" dirty="0" smtClean="0"/>
              <a:t>Upgrade </a:t>
            </a:r>
          </a:p>
          <a:p>
            <a:pPr>
              <a:buFontTx/>
              <a:buBlip>
                <a:blip r:embed="rId4"/>
              </a:buBlip>
              <a:defRPr/>
            </a:pPr>
            <a:r>
              <a:rPr lang="en-US" sz="1400" b="1" dirty="0" smtClean="0"/>
              <a:t>Test beam data analysis</a:t>
            </a:r>
            <a:endParaRPr lang="en-US" sz="1400" b="1" dirty="0"/>
          </a:p>
        </p:txBody>
      </p:sp>
      <p:pic>
        <p:nvPicPr>
          <p:cNvPr id="18443" name="Picture 1032" descr="Picture 009"/>
          <p:cNvPicPr>
            <a:picLocks noChangeAspect="1" noChangeArrowheads="1"/>
          </p:cNvPicPr>
          <p:nvPr/>
        </p:nvPicPr>
        <p:blipFill>
          <a:blip r:embed="rId5"/>
          <a:srcRect/>
          <a:stretch>
            <a:fillRect/>
          </a:stretch>
        </p:blipFill>
        <p:spPr bwMode="auto">
          <a:xfrm>
            <a:off x="4953000" y="1143000"/>
            <a:ext cx="1905000" cy="2209800"/>
          </a:xfrm>
          <a:prstGeom prst="rect">
            <a:avLst/>
          </a:prstGeom>
          <a:noFill/>
          <a:ln w="9525">
            <a:noFill/>
            <a:miter lim="800000"/>
            <a:headEnd/>
            <a:tailEnd/>
          </a:ln>
        </p:spPr>
      </p:pic>
      <p:pic>
        <p:nvPicPr>
          <p:cNvPr id="18444" name="Picture 1028" descr="ir_minashvili"/>
          <p:cNvPicPr>
            <a:picLocks noChangeAspect="1" noChangeArrowheads="1"/>
          </p:cNvPicPr>
          <p:nvPr/>
        </p:nvPicPr>
        <p:blipFill>
          <a:blip r:embed="rId6"/>
          <a:srcRect/>
          <a:stretch>
            <a:fillRect/>
          </a:stretch>
        </p:blipFill>
        <p:spPr bwMode="auto">
          <a:xfrm>
            <a:off x="7010400" y="1143000"/>
            <a:ext cx="1752600" cy="2209800"/>
          </a:xfrm>
          <a:prstGeom prst="rect">
            <a:avLst/>
          </a:prstGeom>
          <a:noFill/>
          <a:ln w="9525">
            <a:noFill/>
            <a:miter lim="800000"/>
            <a:headEnd/>
            <a:tailEnd/>
          </a:ln>
        </p:spPr>
      </p:pic>
      <p:sp>
        <p:nvSpPr>
          <p:cNvPr id="18445" name="Rectangle 8"/>
          <p:cNvSpPr>
            <a:spLocks noChangeArrowheads="1"/>
          </p:cNvSpPr>
          <p:nvPr/>
        </p:nvSpPr>
        <p:spPr bwMode="auto">
          <a:xfrm>
            <a:off x="5181600" y="3352800"/>
            <a:ext cx="1236663" cy="369888"/>
          </a:xfrm>
          <a:prstGeom prst="rect">
            <a:avLst/>
          </a:prstGeom>
          <a:noFill/>
          <a:ln w="9525">
            <a:noFill/>
            <a:miter lim="800000"/>
            <a:headEnd/>
            <a:tailEnd/>
          </a:ln>
        </p:spPr>
        <p:txBody>
          <a:bodyPr>
            <a:spAutoFit/>
          </a:bodyPr>
          <a:lstStyle/>
          <a:p>
            <a:r>
              <a:rPr lang="en-US" b="1" dirty="0" err="1">
                <a:solidFill>
                  <a:srgbClr val="432AFE"/>
                </a:solidFill>
              </a:rPr>
              <a:t>J.Khubua</a:t>
            </a:r>
            <a:endParaRPr lang="ru-RU" dirty="0">
              <a:solidFill>
                <a:srgbClr val="432AFE"/>
              </a:solidFill>
            </a:endParaRPr>
          </a:p>
        </p:txBody>
      </p:sp>
      <p:sp>
        <p:nvSpPr>
          <p:cNvPr id="18446" name="Rectangle 9"/>
          <p:cNvSpPr>
            <a:spLocks noChangeArrowheads="1"/>
          </p:cNvSpPr>
          <p:nvPr/>
        </p:nvSpPr>
        <p:spPr bwMode="auto">
          <a:xfrm>
            <a:off x="7086600" y="3352800"/>
            <a:ext cx="1428750" cy="369888"/>
          </a:xfrm>
          <a:prstGeom prst="rect">
            <a:avLst/>
          </a:prstGeom>
          <a:noFill/>
          <a:ln w="9525">
            <a:noFill/>
            <a:miter lim="800000"/>
            <a:headEnd/>
            <a:tailEnd/>
          </a:ln>
        </p:spPr>
        <p:txBody>
          <a:bodyPr>
            <a:spAutoFit/>
          </a:bodyPr>
          <a:lstStyle/>
          <a:p>
            <a:r>
              <a:rPr lang="en-US" b="1">
                <a:solidFill>
                  <a:srgbClr val="432AFE"/>
                </a:solidFill>
              </a:rPr>
              <a:t>I.Minashvili</a:t>
            </a:r>
            <a:endParaRPr lang="ru-RU" b="1">
              <a:solidFill>
                <a:srgbClr val="432AFE"/>
              </a:solidFill>
            </a:endParaRPr>
          </a:p>
        </p:txBody>
      </p:sp>
      <p:pic>
        <p:nvPicPr>
          <p:cNvPr id="18448" name="Picture 12" descr="P1010100"/>
          <p:cNvPicPr>
            <a:picLocks noChangeAspect="1" noChangeArrowheads="1"/>
          </p:cNvPicPr>
          <p:nvPr/>
        </p:nvPicPr>
        <p:blipFill>
          <a:blip r:embed="rId7"/>
          <a:srcRect/>
          <a:stretch>
            <a:fillRect/>
          </a:stretch>
        </p:blipFill>
        <p:spPr bwMode="auto">
          <a:xfrm>
            <a:off x="0" y="4240213"/>
            <a:ext cx="3579813" cy="2617787"/>
          </a:xfrm>
          <a:prstGeom prst="rect">
            <a:avLst/>
          </a:prstGeom>
          <a:noFill/>
          <a:ln w="9525">
            <a:noFill/>
            <a:miter lim="800000"/>
            <a:headEnd/>
            <a:tailEnd/>
          </a:ln>
        </p:spPr>
      </p:pic>
      <p:sp>
        <p:nvSpPr>
          <p:cNvPr id="18449" name="Line 16"/>
          <p:cNvSpPr>
            <a:spLocks noChangeShapeType="1"/>
          </p:cNvSpPr>
          <p:nvPr/>
        </p:nvSpPr>
        <p:spPr bwMode="auto">
          <a:xfrm flipH="1">
            <a:off x="1371600" y="4267200"/>
            <a:ext cx="304800" cy="1676400"/>
          </a:xfrm>
          <a:prstGeom prst="line">
            <a:avLst/>
          </a:prstGeom>
          <a:noFill/>
          <a:ln w="9525">
            <a:solidFill>
              <a:srgbClr val="FF0000"/>
            </a:solidFill>
            <a:round/>
            <a:headEnd/>
            <a:tailEnd type="triangle" w="med" len="med"/>
          </a:ln>
        </p:spPr>
        <p:txBody>
          <a:bodyPr/>
          <a:lstStyle/>
          <a:p>
            <a:endParaRPr lang="en-US"/>
          </a:p>
        </p:txBody>
      </p:sp>
      <p:sp>
        <p:nvSpPr>
          <p:cNvPr id="18450" name="Line 14"/>
          <p:cNvSpPr>
            <a:spLocks noChangeShapeType="1"/>
          </p:cNvSpPr>
          <p:nvPr/>
        </p:nvSpPr>
        <p:spPr bwMode="auto">
          <a:xfrm>
            <a:off x="1752600" y="4267200"/>
            <a:ext cx="304800" cy="1905000"/>
          </a:xfrm>
          <a:prstGeom prst="line">
            <a:avLst/>
          </a:prstGeom>
          <a:noFill/>
          <a:ln w="9525">
            <a:solidFill>
              <a:srgbClr val="FF0000"/>
            </a:solidFill>
            <a:round/>
            <a:headEnd/>
            <a:tailEnd type="triangle" w="med" len="med"/>
          </a:ln>
        </p:spPr>
        <p:txBody>
          <a:bodyPr/>
          <a:lstStyle/>
          <a:p>
            <a:endParaRPr lang="en-US"/>
          </a:p>
        </p:txBody>
      </p:sp>
      <p:pic>
        <p:nvPicPr>
          <p:cNvPr id="18451" name="Picture 18" descr="1001003_04.jpg"/>
          <p:cNvPicPr>
            <a:picLocks noChangeAspect="1"/>
          </p:cNvPicPr>
          <p:nvPr/>
        </p:nvPicPr>
        <p:blipFill>
          <a:blip r:embed="rId8"/>
          <a:srcRect/>
          <a:stretch>
            <a:fillRect/>
          </a:stretch>
        </p:blipFill>
        <p:spPr bwMode="auto">
          <a:xfrm>
            <a:off x="7086600" y="3962400"/>
            <a:ext cx="2057400" cy="1905000"/>
          </a:xfrm>
          <a:prstGeom prst="rect">
            <a:avLst/>
          </a:prstGeom>
          <a:noFill/>
          <a:ln w="9525">
            <a:noFill/>
            <a:miter lim="800000"/>
            <a:headEnd/>
            <a:tailEnd/>
          </a:ln>
        </p:spPr>
      </p:pic>
      <p:sp>
        <p:nvSpPr>
          <p:cNvPr id="18452" name="Rectangle 19"/>
          <p:cNvSpPr>
            <a:spLocks noChangeArrowheads="1"/>
          </p:cNvSpPr>
          <p:nvPr/>
        </p:nvSpPr>
        <p:spPr bwMode="auto">
          <a:xfrm>
            <a:off x="7239000" y="6400800"/>
            <a:ext cx="1676400" cy="369888"/>
          </a:xfrm>
          <a:prstGeom prst="rect">
            <a:avLst/>
          </a:prstGeom>
          <a:noFill/>
          <a:ln w="9525">
            <a:noFill/>
            <a:miter lim="800000"/>
            <a:headEnd/>
            <a:tailEnd/>
          </a:ln>
        </p:spPr>
        <p:txBody>
          <a:bodyPr>
            <a:spAutoFit/>
          </a:bodyPr>
          <a:lstStyle/>
          <a:p>
            <a:r>
              <a:rPr lang="en-US" b="1" dirty="0">
                <a:solidFill>
                  <a:srgbClr val="0000FF"/>
                </a:solidFill>
              </a:rPr>
              <a:t>                   </a:t>
            </a:r>
            <a:r>
              <a:rPr lang="en-US" b="1" dirty="0" smtClean="0"/>
              <a:t>9</a:t>
            </a:r>
            <a:endParaRPr lang="ru-RU" dirty="0"/>
          </a:p>
        </p:txBody>
      </p:sp>
      <p:pic>
        <p:nvPicPr>
          <p:cNvPr id="18453" name="Picture 23"/>
          <p:cNvPicPr>
            <a:picLocks noChangeAspect="1" noChangeArrowheads="1"/>
          </p:cNvPicPr>
          <p:nvPr/>
        </p:nvPicPr>
        <p:blipFill>
          <a:blip r:embed="rId9"/>
          <a:srcRect/>
          <a:stretch>
            <a:fillRect/>
          </a:stretch>
        </p:blipFill>
        <p:spPr bwMode="auto">
          <a:xfrm>
            <a:off x="3657600" y="4191000"/>
            <a:ext cx="3446463" cy="2554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8363</TotalTime>
  <Words>1487</Words>
  <Application>Microsoft Office PowerPoint</Application>
  <PresentationFormat>On-screen Show (4:3)</PresentationFormat>
  <Paragraphs>241</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HEPI TSU Activities at ATLAS Experiment</vt:lpstr>
      <vt:lpstr>Slide 2</vt:lpstr>
      <vt:lpstr>Slide 3</vt:lpstr>
      <vt:lpstr>Slide 4</vt:lpstr>
      <vt:lpstr>Slide 5</vt:lpstr>
      <vt:lpstr>Slide 6</vt:lpstr>
      <vt:lpstr>ATLAS HadronicTile Calorimeter</vt:lpstr>
      <vt:lpstr>ATLAS Tile Calorimeter</vt:lpstr>
      <vt:lpstr>Slide 9</vt:lpstr>
      <vt:lpstr>Slide 10</vt:lpstr>
      <vt:lpstr>Slide 11</vt:lpstr>
      <vt:lpstr>Slide 12</vt:lpstr>
      <vt:lpstr>Slide 13</vt:lpstr>
      <vt:lpstr>Motivations for Top Quark Physics Studies</vt:lpstr>
      <vt:lpstr>Slide 15</vt:lpstr>
      <vt:lpstr>Slide 16</vt:lpstr>
      <vt:lpstr>Slide 17</vt:lpstr>
      <vt:lpstr>Future </vt:lpstr>
      <vt:lpstr>Slide 19</vt:lpstr>
      <vt:lpstr>Slide 20</vt:lpstr>
      <vt:lpstr>Slide 21</vt:lpstr>
      <vt:lpstr>The current 95% CL observed limits on the BR( t→ qγ) vs BR(t → qZ) and  BR(t →  qH) vs BR(t → qZ)</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Archil</dc:creator>
  <cp:lastModifiedBy>Djobava</cp:lastModifiedBy>
  <cp:revision>657</cp:revision>
  <dcterms:created xsi:type="dcterms:W3CDTF">2010-10-10T10:01:03Z</dcterms:created>
  <dcterms:modified xsi:type="dcterms:W3CDTF">2018-03-05T17:26:39Z</dcterms:modified>
</cp:coreProperties>
</file>