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  <p:sldMasterId id="2147483853" r:id="rId2"/>
  </p:sldMasterIdLst>
  <p:notesMasterIdLst>
    <p:notesMasterId r:id="rId8"/>
  </p:notesMasterIdLst>
  <p:handoutMasterIdLst>
    <p:handoutMasterId r:id="rId9"/>
  </p:handoutMasterIdLst>
  <p:sldIdLst>
    <p:sldId id="341" r:id="rId3"/>
    <p:sldId id="344" r:id="rId4"/>
    <p:sldId id="343" r:id="rId5"/>
    <p:sldId id="345" r:id="rId6"/>
    <p:sldId id="346" r:id="rId7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00"/>
    <a:srgbClr val="FF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1" autoAdjust="0"/>
    <p:restoredTop sz="94604" autoAdjust="0"/>
  </p:normalViewPr>
  <p:slideViewPr>
    <p:cSldViewPr>
      <p:cViewPr varScale="1">
        <p:scale>
          <a:sx n="73" d="100"/>
          <a:sy n="73" d="100"/>
        </p:scale>
        <p:origin x="-1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9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>
              <a:defRPr sz="1200"/>
            </a:lvl1pPr>
          </a:lstStyle>
          <a:p>
            <a:pPr>
              <a:defRPr/>
            </a:pPr>
            <a:fld id="{A89FD6F3-5C36-4F51-9565-B5381913F799}" type="datetimeFigureOut">
              <a:rPr lang="en-US"/>
              <a:pPr>
                <a:defRPr/>
              </a:pPr>
              <a:t>11/24/2009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275" y="9378950"/>
            <a:ext cx="2944813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>
              <a:defRPr sz="1200"/>
            </a:lvl1pPr>
          </a:lstStyle>
          <a:p>
            <a:pPr>
              <a:defRPr/>
            </a:pPr>
            <a:fld id="{2CC6C5D2-8381-40D7-8F93-F189C201A2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B4C5F6-0A0E-4D8A-826B-61FFF3A233DC}" type="datetimeFigureOut">
              <a:rPr lang="en-US"/>
              <a:pPr>
                <a:defRPr/>
              </a:pPr>
              <a:t>11/24/2009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06" tIns="45953" rIns="91906" bIns="459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906" tIns="45953" rIns="91906" bIns="4595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906" tIns="45953" rIns="91906" bIns="4595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9E9B538-86B3-47E2-B64E-69EB84CC9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851"/>
            <a:ext cx="7129490" cy="1143009"/>
          </a:xfrm>
          <a:prstGeom prst="rect">
            <a:avLst/>
          </a:prstGeo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44" y="1714488"/>
            <a:ext cx="3143272" cy="15716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5000660"/>
          </a:xfrm>
        </p:spPr>
        <p:txBody>
          <a:bodyPr/>
          <a:lstStyle>
            <a:lvl1pPr marL="360000" indent="-360000">
              <a:defRPr/>
            </a:lvl1pPr>
            <a:lvl2pPr marL="720000">
              <a:defRPr/>
            </a:lvl2pPr>
            <a:lvl3pPr marL="1080000">
              <a:defRPr/>
            </a:lvl3pPr>
            <a:lvl4pPr marL="1440000">
              <a:defRPr/>
            </a:lvl4pPr>
            <a:lvl5pPr marL="1800000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9388"/>
            <a:ext cx="8001000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0" y="4941888"/>
            <a:ext cx="24114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Ian Bird</a:t>
            </a:r>
            <a:endParaRPr lang="en-US" sz="20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LCG Project </a:t>
            </a: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Leader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" name="Picture 8" descr="WLCG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3330" y="156700"/>
            <a:ext cx="1071084" cy="10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</p:sldLayoutIdLst>
  <p:transition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333399"/>
          </a:solidFill>
          <a:latin typeface="Arial" charset="0"/>
        </a:defRPr>
      </a:lvl9pPr>
    </p:titleStyle>
    <p:bodyStyle>
      <a:lvl1pPr marL="288925" indent="-28892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333399"/>
        </a:buClr>
        <a:buSzPct val="11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D40A0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265238" indent="-2905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40000"/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3pPr>
      <a:lvl4pPr marL="192405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600">
          <a:solidFill>
            <a:schemeClr val="tx1"/>
          </a:solidFill>
          <a:latin typeface="+mn-lt"/>
        </a:defRPr>
      </a:lvl4pPr>
      <a:lvl5pPr marL="22860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+mn-lt"/>
        </a:defRPr>
      </a:lvl5pPr>
      <a:lvl6pPr marL="27432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8596" y="1428736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0" y="6572273"/>
            <a:ext cx="6072198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GB" sz="1200" b="1" kern="1200" dirty="0">
                <a:solidFill>
                  <a:srgbClr val="0066FF"/>
                </a:solidFill>
                <a:latin typeface="Arial"/>
                <a:ea typeface="+mn-ea"/>
                <a:cs typeface="+mn-cs"/>
              </a:rPr>
              <a:t>Ian.Bird@cern.ch				</a:t>
            </a:r>
            <a:fld id="{8D9C3907-C1F4-4113-879F-A00577240C5E}" type="slidenum">
              <a:rPr lang="en-GB" sz="1200" kern="1200">
                <a:solidFill>
                  <a:srgbClr val="0066FF"/>
                </a:solidFill>
                <a:latin typeface="Times New Roman" pitchFamily="18" charset="0"/>
                <a:ea typeface="+mn-ea"/>
                <a:cs typeface="+mn-cs"/>
              </a:rPr>
              <a:pPr algn="l" rtl="0" eaLnBrk="0" hangingPunct="0">
                <a:spcBef>
                  <a:spcPct val="50000"/>
                </a:spcBef>
              </a:pPr>
              <a:t>‹#›</a:t>
            </a:fld>
            <a:endParaRPr lang="en-GB" sz="1200" kern="1200" dirty="0">
              <a:solidFill>
                <a:srgbClr val="0066FF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167938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1251" y="351298"/>
            <a:ext cx="784252" cy="78425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</p:sldLayoutIdLst>
  <p:transition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6" charset="0"/>
        </a:defRPr>
      </a:lvl9pPr>
    </p:titleStyle>
    <p:bodyStyle>
      <a:lvl1pPr marL="360000" indent="-3600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 sz="2000">
          <a:solidFill>
            <a:srgbClr val="0000FF"/>
          </a:solidFill>
          <a:latin typeface="+mn-lt"/>
          <a:ea typeface="+mn-ea"/>
          <a:cs typeface="+mn-cs"/>
        </a:defRPr>
      </a:lvl1pPr>
      <a:lvl2pPr marL="720000" indent="-2857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2pPr>
      <a:lvl3pPr marL="1080000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pitchFamily="2" charset="2"/>
        <a:buChar char="¨"/>
        <a:defRPr>
          <a:solidFill>
            <a:srgbClr val="FF0000"/>
          </a:solidFill>
          <a:latin typeface="+mn-lt"/>
        </a:defRPr>
      </a:lvl3pPr>
      <a:lvl4pPr marL="144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>
          <a:solidFill>
            <a:schemeClr val="tx1"/>
          </a:solidFill>
          <a:latin typeface="+mn-lt"/>
        </a:defRPr>
      </a:lvl4pPr>
      <a:lvl5pPr marL="18000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file/855383/2/PilotJobsPolicy-v1.0.pdf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Pilot jobs &amp; policy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WLCG MB</a:t>
            </a:r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Nov 2009</a:t>
            </a:r>
            <a:endParaRPr lang="en-GB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Two years ago </a:t>
            </a:r>
            <a:r>
              <a:rPr lang="en-GB" dirty="0" smtClean="0"/>
              <a:t>we (WLCG) </a:t>
            </a:r>
            <a:r>
              <a:rPr lang="en-GB" dirty="0" smtClean="0"/>
              <a:t>agreed:</a:t>
            </a:r>
          </a:p>
          <a:p>
            <a:pPr lvl="1"/>
            <a:r>
              <a:rPr lang="en-GB" dirty="0" smtClean="0"/>
              <a:t>“WLCG sites must allow job submission by the LHC VOs using </a:t>
            </a:r>
            <a:r>
              <a:rPr lang="en-GB" i="1" dirty="0" smtClean="0"/>
              <a:t>pilot jobs</a:t>
            </a:r>
            <a:r>
              <a:rPr lang="en-GB" dirty="0" smtClean="0"/>
              <a:t> that submit work on behalf of other users. It is mandatory to change the job identity to that of the real user to avoid the security exposure of a job submitted by one user running under the credentials of the pilot job user.”</a:t>
            </a:r>
            <a:endParaRPr lang="en-US" dirty="0" smtClean="0"/>
          </a:p>
          <a:p>
            <a:r>
              <a:rPr lang="en-GB" dirty="0" smtClean="0"/>
              <a:t>But there were pre-requisites for the policy to come into force: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Security review of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glexec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GB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Review of pilot frameworks: </a:t>
            </a:r>
            <a:r>
              <a:rPr lang="en-GB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Glexec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tested with all needed batch systems: </a:t>
            </a:r>
            <a:r>
              <a:rPr lang="en-GB" dirty="0" smtClean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SCAS completed, certified, deployed: </a:t>
            </a:r>
            <a:r>
              <a:rPr lang="en-GB" dirty="0" smtClean="0">
                <a:solidFill>
                  <a:srgbClr val="FF0000"/>
                </a:solidFill>
              </a:rPr>
              <a:t>not deployed</a:t>
            </a:r>
          </a:p>
          <a:p>
            <a:pPr lvl="2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NB. forgot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glexec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deployed: </a:t>
            </a:r>
            <a:r>
              <a:rPr lang="en-GB" dirty="0" smtClean="0"/>
              <a:t>not done!</a:t>
            </a:r>
            <a:endParaRPr lang="en-US" dirty="0" smtClean="0"/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There is a MUPJ JSPG </a:t>
            </a:r>
            <a:r>
              <a:rPr lang="en-GB" dirty="0" smtClean="0"/>
              <a:t>policy:</a:t>
            </a:r>
          </a:p>
          <a:p>
            <a:pPr lvl="1"/>
            <a:r>
              <a:rPr lang="en-US" u="sng" dirty="0" smtClean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edms.cern.ch/file/855383/2/PilotJobsPolicy-v1.0.pdf</a:t>
            </a:r>
            <a:endParaRPr lang="en-US" u="sng" dirty="0" smtClean="0"/>
          </a:p>
          <a:p>
            <a:pPr lvl="1"/>
            <a:r>
              <a:rPr lang="en-GB" dirty="0" smtClean="0"/>
              <a:t>Approved in </a:t>
            </a:r>
            <a:r>
              <a:rPr lang="en-GB" dirty="0" smtClean="0"/>
              <a:t>Aug and Sep 2008 by WLCG and </a:t>
            </a:r>
            <a:r>
              <a:rPr lang="en-GB" dirty="0" smtClean="0"/>
              <a:t>EGEE respectively</a:t>
            </a:r>
            <a:endParaRPr lang="en-GB" dirty="0" smtClean="0"/>
          </a:p>
          <a:p>
            <a:pPr lvl="1"/>
            <a:r>
              <a:rPr lang="en-GB" dirty="0" smtClean="0"/>
              <a:t>This states that the VO must obtain Site approval before submitting MUPJ (i.e. optional from the site point of view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It also states that the pilot framework must meet the requirements of fine-grained traceability, e.g. via identity switching</a:t>
            </a:r>
            <a:r>
              <a:rPr lang="en-GB" dirty="0" smtClean="0"/>
              <a:t>.</a:t>
            </a:r>
            <a:endParaRPr lang="en-US" u="sng" dirty="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&amp; Deployment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Takes forever ...</a:t>
            </a:r>
          </a:p>
          <a:p>
            <a:endParaRPr lang="en-GB" dirty="0" smtClean="0"/>
          </a:p>
          <a:p>
            <a:r>
              <a:rPr lang="en-GB" dirty="0" err="1" smtClean="0"/>
              <a:t>glexec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Has been available in SL4 for some time, but we need SL5</a:t>
            </a:r>
          </a:p>
          <a:p>
            <a:pPr lvl="1"/>
            <a:r>
              <a:rPr lang="en-GB" dirty="0" smtClean="0"/>
              <a:t>Several glexec-SL5 patches failed in certification and had to be sent back to developers</a:t>
            </a:r>
          </a:p>
          <a:p>
            <a:pPr lvl="2"/>
            <a:r>
              <a:rPr lang="en-GB" dirty="0" err="1" smtClean="0"/>
              <a:t>glexec</a:t>
            </a:r>
            <a:r>
              <a:rPr lang="en-GB" dirty="0" smtClean="0"/>
              <a:t>/SL5 is now certified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SCAS on SL5:</a:t>
            </a:r>
          </a:p>
          <a:p>
            <a:pPr lvl="1"/>
            <a:r>
              <a:rPr lang="en-GB" dirty="0" smtClean="0"/>
              <a:t>Has been a long time coming</a:t>
            </a:r>
          </a:p>
          <a:p>
            <a:pPr lvl="1"/>
            <a:r>
              <a:rPr lang="en-GB" dirty="0" smtClean="0"/>
              <a:t>Passed certification and started roll-out (but very recent!)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While sites have been encouraged to deploy </a:t>
            </a:r>
            <a:r>
              <a:rPr lang="en-GB" dirty="0" err="1" smtClean="0"/>
              <a:t>glexec</a:t>
            </a:r>
            <a:r>
              <a:rPr lang="en-GB" dirty="0" smtClean="0"/>
              <a:t>/SCAS they have also been urged to move to SL5 and so lack of deployment of </a:t>
            </a:r>
            <a:r>
              <a:rPr lang="en-GB" dirty="0" err="1" smtClean="0"/>
              <a:t>glexec</a:t>
            </a:r>
            <a:r>
              <a:rPr lang="en-GB" dirty="0" smtClean="0"/>
              <a:t>/SCAS is understandable</a:t>
            </a:r>
            <a:endParaRPr lang="en-GB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500066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Sites have not been able to deploy </a:t>
            </a:r>
            <a:r>
              <a:rPr lang="en-GB" dirty="0" err="1" smtClean="0"/>
              <a:t>glexec</a:t>
            </a:r>
            <a:r>
              <a:rPr lang="en-GB" dirty="0" smtClean="0"/>
              <a:t>/SCAS until now to support the implementation of the policy</a:t>
            </a:r>
          </a:p>
          <a:p>
            <a:pPr lvl="1"/>
            <a:r>
              <a:rPr lang="en-GB" dirty="0" smtClean="0"/>
              <a:t>Not their fault</a:t>
            </a:r>
          </a:p>
          <a:p>
            <a:pPr lvl="1"/>
            <a:r>
              <a:rPr lang="en-GB" dirty="0" smtClean="0"/>
              <a:t>Anyway, is now the time to add such critical services?</a:t>
            </a:r>
          </a:p>
          <a:p>
            <a:pPr lvl="1">
              <a:buNone/>
            </a:pPr>
            <a:endParaRPr lang="en-GB" dirty="0" smtClean="0"/>
          </a:p>
          <a:p>
            <a:r>
              <a:rPr lang="en-GB" dirty="0" smtClean="0"/>
              <a:t>Experiments need to run MUPJ to support their analysis</a:t>
            </a:r>
          </a:p>
          <a:p>
            <a:pPr lvl="1"/>
            <a:r>
              <a:rPr lang="en-GB" dirty="0" smtClean="0"/>
              <a:t>But adaptations to </a:t>
            </a:r>
            <a:r>
              <a:rPr lang="en-GB" dirty="0" err="1" smtClean="0"/>
              <a:t>glexec</a:t>
            </a:r>
            <a:r>
              <a:rPr lang="en-GB" dirty="0" smtClean="0"/>
              <a:t>/SCAS have not been fully implemented/tested (see above!)</a:t>
            </a:r>
          </a:p>
          <a:p>
            <a:pPr lvl="1"/>
            <a:r>
              <a:rPr lang="en-GB" dirty="0" smtClean="0"/>
              <a:t>Anyway, is now the time to make such changes in essential software?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But:</a:t>
            </a:r>
          </a:p>
          <a:p>
            <a:pPr lvl="1"/>
            <a:r>
              <a:rPr lang="en-GB" dirty="0" smtClean="0"/>
              <a:t>The experiments need to process and analyse data according to the ways that they have been preparing</a:t>
            </a:r>
          </a:p>
          <a:p>
            <a:pPr lvl="1"/>
            <a:r>
              <a:rPr lang="en-GB" dirty="0" smtClean="0"/>
              <a:t>The sites need to be able to manage their security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 the absence of any deployable fine-grained authentication mechanism that the experiments can make use of now I propose:</a:t>
            </a:r>
          </a:p>
          <a:p>
            <a:endParaRPr lang="en-GB" dirty="0" smtClean="0"/>
          </a:p>
          <a:p>
            <a:r>
              <a:rPr lang="en-GB" dirty="0" smtClean="0"/>
              <a:t>Establish a policy that:</a:t>
            </a:r>
          </a:p>
          <a:p>
            <a:pPr lvl="1"/>
            <a:r>
              <a:rPr lang="en-GB" dirty="0" smtClean="0"/>
              <a:t>Permits the experiments to run pilot jobs that run workloads of other members of the VO</a:t>
            </a:r>
          </a:p>
          <a:p>
            <a:pPr lvl="1"/>
            <a:r>
              <a:rPr lang="en-GB" dirty="0" smtClean="0"/>
              <a:t>Agrees that the owner of the pilot job – or the VO itself – is responsible for all work run by that pilot job</a:t>
            </a:r>
          </a:p>
          <a:p>
            <a:pPr lvl="2"/>
            <a:r>
              <a:rPr lang="en-GB" dirty="0" smtClean="0"/>
              <a:t>i.e. in case of problems the entire VO may be banned at a </a:t>
            </a:r>
            <a:r>
              <a:rPr lang="en-GB" dirty="0" smtClean="0"/>
              <a:t>site</a:t>
            </a:r>
          </a:p>
          <a:p>
            <a:pPr lvl="2"/>
            <a:r>
              <a:rPr lang="en-GB" dirty="0" smtClean="0"/>
              <a:t>The VO framework should provide the fine-grained traceability </a:t>
            </a:r>
            <a:endParaRPr lang="en-GB" dirty="0" smtClean="0"/>
          </a:p>
          <a:p>
            <a:pPr lvl="1"/>
            <a:r>
              <a:rPr lang="en-GB" dirty="0" smtClean="0"/>
              <a:t>This policy must be reviewed in </a:t>
            </a:r>
            <a:r>
              <a:rPr lang="en-GB" dirty="0" smtClean="0">
                <a:solidFill>
                  <a:srgbClr val="FF0000"/>
                </a:solidFill>
              </a:rPr>
              <a:t>xx</a:t>
            </a:r>
            <a:r>
              <a:rPr lang="en-GB" dirty="0" smtClean="0"/>
              <a:t> months, </a:t>
            </a:r>
            <a:r>
              <a:rPr lang="en-GB" dirty="0" smtClean="0"/>
              <a:t>or earlier if there are operational issues </a:t>
            </a:r>
            <a:endParaRPr lang="en-GB" dirty="0" smtClean="0"/>
          </a:p>
          <a:p>
            <a:pPr lvl="1"/>
            <a:r>
              <a:rPr lang="en-GB" dirty="0" smtClean="0"/>
              <a:t>During this time the existing JSPG policy would need to be suspended (?)</a:t>
            </a:r>
            <a:endParaRPr lang="en-GB" dirty="0" smtClean="0"/>
          </a:p>
          <a:p>
            <a:pPr lvl="2"/>
            <a:endParaRPr lang="en-GB" dirty="0" smtClean="0"/>
          </a:p>
          <a:p>
            <a:r>
              <a:rPr lang="en-GB" dirty="0" smtClean="0"/>
              <a:t>We must continue to push the deployment of </a:t>
            </a:r>
            <a:r>
              <a:rPr lang="en-GB" dirty="0" err="1" smtClean="0"/>
              <a:t>glexec</a:t>
            </a:r>
            <a:r>
              <a:rPr lang="en-GB" dirty="0" smtClean="0"/>
              <a:t>/SCAS as rapidly as possible to be in a situation to implement the agreed policy at the earliest opportunity.</a:t>
            </a:r>
          </a:p>
          <a:p>
            <a:endParaRPr lang="en-GB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WLCG-Slides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1_Paper Presentation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WLCG-Slides</Template>
  <TotalTime>54</TotalTime>
  <Words>524</Words>
  <Application>Microsoft Office PowerPoint</Application>
  <PresentationFormat>On-screen Show (4:3)</PresentationFormat>
  <Paragraphs>56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WLCG-Slides</vt:lpstr>
      <vt:lpstr>Paper Presentation 2</vt:lpstr>
      <vt:lpstr>Pilot jobs &amp; policy</vt:lpstr>
      <vt:lpstr>Policy</vt:lpstr>
      <vt:lpstr>Implementation &amp; Deployment</vt:lpstr>
      <vt:lpstr>Situation now</vt:lpstr>
      <vt:lpstr>Proposal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 jobs &amp; policy</dc:title>
  <dc:creator>Ian Bird</dc:creator>
  <cp:lastModifiedBy>Ian Bird</cp:lastModifiedBy>
  <cp:revision>9</cp:revision>
  <dcterms:created xsi:type="dcterms:W3CDTF">2009-11-23T15:00:33Z</dcterms:created>
  <dcterms:modified xsi:type="dcterms:W3CDTF">2009-11-24T08:26:52Z</dcterms:modified>
</cp:coreProperties>
</file>