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vml" ContentType="application/vnd.openxmlformats-officedocument.vmlDrawing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6" r:id="rId4"/>
    <p:sldId id="265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61AA"/>
    <a:srgbClr val="2D4F8B"/>
    <a:srgbClr val="CC3300"/>
    <a:srgbClr val="00529E"/>
    <a:srgbClr val="004F9E"/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96" autoAdjust="0"/>
    <p:restoredTop sz="86420" autoAdjust="0"/>
  </p:normalViewPr>
  <p:slideViewPr>
    <p:cSldViewPr>
      <p:cViewPr>
        <p:scale>
          <a:sx n="66" d="100"/>
          <a:sy n="66" d="100"/>
        </p:scale>
        <p:origin x="-1050" y="-7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026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2.bin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0" descr="CERNlogo-rgb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6" descr="banner07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Object 40"/>
          <p:cNvGraphicFramePr>
            <a:graphicFrameLocks noChangeAspect="1"/>
          </p:cNvGraphicFramePr>
          <p:nvPr/>
        </p:nvGraphicFramePr>
        <p:xfrm>
          <a:off x="0" y="0"/>
          <a:ext cx="1190625" cy="6019800"/>
        </p:xfrm>
        <a:graphic>
          <a:graphicData uri="http://schemas.openxmlformats.org/presentationml/2006/ole">
            <p:oleObj spid="_x0000_s29698" name="Image" r:id="rId5" imgW="2006349" imgH="10158730" progId="">
              <p:embed/>
            </p:oleObj>
          </a:graphicData>
        </a:graphic>
      </p:graphicFrame>
      <p:sp>
        <p:nvSpPr>
          <p:cNvPr id="7" name="Text Box 41"/>
          <p:cNvSpPr txBox="1">
            <a:spLocks noChangeArrowheads="1"/>
          </p:cNvSpPr>
          <p:nvPr userDrawn="1"/>
        </p:nvSpPr>
        <p:spPr bwMode="auto">
          <a:xfrm>
            <a:off x="0" y="6111875"/>
            <a:ext cx="12954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>
                <a:latin typeface="Tahoma" pitchFamily="34" charset="0"/>
              </a:rPr>
              <a:t>CERN IT Department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CH-1211 Genève 23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>
                <a:latin typeface="Tahoma" pitchFamily="34" charset="0"/>
              </a:rPr>
              <a:t>www.cern.ch/i</a:t>
            </a:r>
            <a:r>
              <a:rPr lang="en-US" sz="1000" b="1">
                <a:latin typeface="Tahoma" pitchFamily="34" charset="0"/>
              </a:rPr>
              <a:t>t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7400" y="1752600"/>
            <a:ext cx="6553200" cy="1470025"/>
          </a:xfrm>
        </p:spPr>
        <p:txBody>
          <a:bodyPr/>
          <a:lstStyle>
            <a:lvl1pPr algn="ctr">
              <a:defRPr sz="3600" b="1">
                <a:solidFill>
                  <a:srgbClr val="3861AA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3861AA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6019800" cy="838200"/>
          </a:xfrm>
        </p:spPr>
        <p:txBody>
          <a:bodyPr/>
          <a:lstStyle>
            <a:lvl1pPr>
              <a:defRPr>
                <a:latin typeface="Trebuchet MS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Trebuchet MS" pitchFamily="34" charset="0"/>
              </a:defRPr>
            </a:lvl1pPr>
            <a:lvl2pPr>
              <a:defRPr>
                <a:latin typeface="Trebuchet MS" pitchFamily="34" charset="0"/>
              </a:defRPr>
            </a:lvl2pPr>
            <a:lvl3pPr>
              <a:defRPr>
                <a:latin typeface="Trebuchet MS" pitchFamily="34" charset="0"/>
              </a:defRPr>
            </a:lvl3pPr>
            <a:lvl4pPr>
              <a:defRPr>
                <a:latin typeface="Trebuchet MS" pitchFamily="34" charset="0"/>
              </a:defRPr>
            </a:lvl4pPr>
            <a:lvl5pPr>
              <a:defRPr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xfrm>
            <a:off x="1905000" y="6553200"/>
            <a:ext cx="6477000" cy="457200"/>
          </a:xfrm>
          <a:ln/>
        </p:spPr>
        <p:txBody>
          <a:bodyPr/>
          <a:lstStyle>
            <a:lvl1pPr>
              <a:defRPr>
                <a:latin typeface="Trebuchet MS" pitchFamily="34" charset="0"/>
              </a:defRPr>
            </a:lvl1pPr>
          </a:lstStyle>
          <a:p>
            <a:pPr>
              <a:defRPr/>
            </a:pPr>
            <a:r>
              <a:rPr lang="en-US" dirty="0" smtClean="0"/>
              <a:t>24x7 Service Support - </a:t>
            </a:r>
            <a:fld id="{C36923C1-8B92-4AEE-BC41-0D8DE240961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31" descr="banner-ITonly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066800"/>
            <a:ext cx="7543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0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05000" y="63246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>
                <a:solidFill>
                  <a:srgbClr val="3861AA"/>
                </a:solidFill>
              </a:defRPr>
            </a:lvl1pPr>
          </a:lstStyle>
          <a:p>
            <a:pPr>
              <a:defRPr/>
            </a:pPr>
            <a:r>
              <a:rPr lang="en-US"/>
              <a:t> Presentation title - </a:t>
            </a:r>
            <a:fld id="{77F9BF78-A6C0-4DC1-B9EF-3006CD83D9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2" name="Picture 24" descr="CERNlogo-rgb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58" name="Text Box 34"/>
          <p:cNvSpPr txBox="1">
            <a:spLocks noChangeArrowheads="1"/>
          </p:cNvSpPr>
          <p:nvPr userDrawn="1"/>
        </p:nvSpPr>
        <p:spPr bwMode="auto">
          <a:xfrm>
            <a:off x="0" y="6111875"/>
            <a:ext cx="12954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>
                <a:latin typeface="Tahoma" pitchFamily="34" charset="0"/>
              </a:rPr>
              <a:t>CERN IT Department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CH-1211 Genève 23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>
                <a:latin typeface="Tahoma" pitchFamily="34" charset="0"/>
              </a:rPr>
              <a:t>www.cern.ch/i</a:t>
            </a:r>
            <a:r>
              <a:rPr lang="en-US" sz="1000" b="1">
                <a:latin typeface="Tahoma" pitchFamily="34" charset="0"/>
              </a:rPr>
              <a:t>t</a:t>
            </a:r>
          </a:p>
        </p:txBody>
      </p:sp>
      <p:graphicFrame>
        <p:nvGraphicFramePr>
          <p:cNvPr id="1026" name="Object 35"/>
          <p:cNvGraphicFramePr>
            <a:graphicFrameLocks noChangeAspect="1"/>
          </p:cNvGraphicFramePr>
          <p:nvPr/>
        </p:nvGraphicFramePr>
        <p:xfrm>
          <a:off x="0" y="0"/>
          <a:ext cx="1190625" cy="6019800"/>
        </p:xfrm>
        <a:graphic>
          <a:graphicData uri="http://schemas.openxmlformats.org/presentationml/2006/ole">
            <p:oleObj spid="_x0000_s1026" name="Image" r:id="rId7" imgW="2006349" imgH="10158730" progId="">
              <p:embed/>
            </p:oleObj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696" r:id="rId2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861AA"/>
        </a:buClr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Trebuchet MS" pitchFamily="34" charset="0"/>
              </a:rPr>
              <a:t>24x7 Service Support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Trebuchet MS" pitchFamily="34" charset="0"/>
              </a:rPr>
              <a:t>Tony Cass</a:t>
            </a:r>
            <a:br>
              <a:rPr lang="en-US" dirty="0" smtClean="0">
                <a:latin typeface="Trebuchet MS" pitchFamily="34" charset="0"/>
              </a:rPr>
            </a:br>
            <a:r>
              <a:rPr lang="en-US" dirty="0" smtClean="0">
                <a:latin typeface="Trebuchet MS" pitchFamily="34" charset="0"/>
              </a:rPr>
              <a:t>LCG GDB, </a:t>
            </a:r>
            <a:r>
              <a:rPr lang="en-US" smtClean="0">
                <a:latin typeface="Trebuchet MS" pitchFamily="34" charset="0"/>
              </a:rPr>
              <a:t>24</a:t>
            </a:r>
            <a:r>
              <a:rPr lang="en-US" baseline="30000" smtClean="0">
                <a:latin typeface="Trebuchet MS" pitchFamily="34" charset="0"/>
              </a:rPr>
              <a:t>th</a:t>
            </a:r>
            <a:r>
              <a:rPr lang="en-US" smtClean="0">
                <a:latin typeface="Trebuchet MS" pitchFamily="34" charset="0"/>
              </a:rPr>
              <a:t> November 2009</a:t>
            </a:r>
            <a:endParaRPr lang="en-US" dirty="0" smtClean="0"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24x7 Service Support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4000" y="900000"/>
            <a:ext cx="7920000" cy="5791200"/>
          </a:xfrm>
        </p:spPr>
        <p:txBody>
          <a:bodyPr>
            <a:normAutofit/>
          </a:bodyPr>
          <a:lstStyle/>
          <a:p>
            <a:r>
              <a:rPr lang="en-GB" dirty="0" smtClean="0"/>
              <a:t>Two levels of support for critical services</a:t>
            </a:r>
          </a:p>
          <a:p>
            <a:pPr lvl="1"/>
            <a:r>
              <a:rPr lang="en-GB" dirty="0" smtClean="0"/>
              <a:t>Guaranteed Support — Piquet Service</a:t>
            </a:r>
          </a:p>
          <a:p>
            <a:pPr lvl="2"/>
            <a:r>
              <a:rPr lang="en-GB" dirty="0" smtClean="0"/>
              <a:t>Where level and/or risk of service incidents is high</a:t>
            </a:r>
          </a:p>
          <a:p>
            <a:pPr lvl="3"/>
            <a:r>
              <a:rPr lang="en-GB" dirty="0" smtClean="0"/>
              <a:t>and where the support team is large enough.</a:t>
            </a:r>
          </a:p>
          <a:p>
            <a:pPr lvl="1"/>
            <a:r>
              <a:rPr lang="en-GB" dirty="0" smtClean="0"/>
              <a:t>Best Efforts Support</a:t>
            </a:r>
          </a:p>
          <a:p>
            <a:pPr lvl="2"/>
            <a:r>
              <a:rPr lang="en-GB" dirty="0" smtClean="0"/>
              <a:t>All other cases.</a:t>
            </a:r>
          </a:p>
          <a:p>
            <a:pPr lvl="2"/>
            <a:r>
              <a:rPr lang="en-GB" dirty="0" smtClean="0"/>
              <a:t>Services often offer mechanisms to protect users from hardware or software failure.</a:t>
            </a:r>
          </a:p>
          <a:p>
            <a:pPr lvl="3"/>
            <a:r>
              <a:rPr lang="en-GB" dirty="0" smtClean="0"/>
              <a:t>But these should be used: e.g. connect to database identifier (cluster TNS entry), not specific host name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24x7 Service Support - </a:t>
            </a:r>
            <a:fld id="{C36923C1-8B92-4AEE-BC41-0D8DE240961A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Calling Support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4000" y="900000"/>
            <a:ext cx="7920000" cy="5729400"/>
          </a:xfrm>
        </p:spPr>
        <p:txBody>
          <a:bodyPr/>
          <a:lstStyle/>
          <a:p>
            <a:r>
              <a:rPr lang="en-GB" dirty="0" smtClean="0"/>
              <a:t>Operators will call support</a:t>
            </a:r>
          </a:p>
          <a:p>
            <a:pPr lvl="1"/>
            <a:r>
              <a:rPr lang="en-GB" dirty="0" smtClean="0"/>
              <a:t>Following documented procedures in case of alarms</a:t>
            </a:r>
          </a:p>
          <a:p>
            <a:pPr lvl="1"/>
            <a:r>
              <a:rPr lang="en-GB" dirty="0" smtClean="0"/>
              <a:t>In response to</a:t>
            </a:r>
          </a:p>
          <a:p>
            <a:pPr lvl="2"/>
            <a:r>
              <a:rPr lang="en-GB" dirty="0" smtClean="0"/>
              <a:t>a GGUS alarm ticket</a:t>
            </a:r>
          </a:p>
          <a:p>
            <a:pPr lvl="2"/>
            <a:r>
              <a:rPr lang="en-GB" dirty="0" smtClean="0"/>
              <a:t>a mail to the &lt;exp&gt;-operator-alarm email list</a:t>
            </a:r>
          </a:p>
          <a:p>
            <a:pPr lvl="3"/>
            <a:r>
              <a:rPr lang="en-GB" dirty="0" smtClean="0"/>
              <a:t>GGUS alarm tickets are routed here directly as well as to GGUS for tracking.</a:t>
            </a:r>
          </a:p>
          <a:p>
            <a:pPr lvl="2"/>
            <a:r>
              <a:rPr lang="en-GB" dirty="0" smtClean="0"/>
              <a:t>a phone call to 75011 from a member of the</a:t>
            </a:r>
            <a:br>
              <a:rPr lang="en-GB" dirty="0" smtClean="0"/>
            </a:br>
            <a:r>
              <a:rPr lang="en-GB" dirty="0" smtClean="0"/>
              <a:t>&lt;exp&gt;-operator-alarm </a:t>
            </a:r>
            <a:r>
              <a:rPr lang="en-GB" dirty="0" smtClean="0"/>
              <a:t>list</a:t>
            </a:r>
          </a:p>
          <a:p>
            <a:pPr lvl="3"/>
            <a:r>
              <a:rPr lang="en-GB" dirty="0" smtClean="0"/>
              <a:t>should be </a:t>
            </a:r>
            <a:r>
              <a:rPr lang="en-GB" smtClean="0"/>
              <a:t>as follow-up </a:t>
            </a:r>
            <a:r>
              <a:rPr lang="en-GB" dirty="0" smtClean="0"/>
              <a:t>to email, however, not as sole contact method.</a:t>
            </a:r>
            <a:endParaRPr lang="en-GB" dirty="0" smtClean="0"/>
          </a:p>
          <a:p>
            <a:pPr lvl="1"/>
            <a:r>
              <a:rPr lang="en-GB" dirty="0" smtClean="0"/>
              <a:t>Emails should be phrased to help the operator to identify the problematic service quickly and easily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24x7 Service Support - </a:t>
            </a:r>
            <a:fld id="{C36923C1-8B92-4AEE-BC41-0D8DE240961A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2109</TotalTime>
  <Words>144</Words>
  <Application>Microsoft Office PowerPoint</Application>
  <PresentationFormat>On-screen Show (4:3)</PresentationFormat>
  <Paragraphs>23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Default Design</vt:lpstr>
      <vt:lpstr>Image</vt:lpstr>
      <vt:lpstr>24x7 Service Support</vt:lpstr>
      <vt:lpstr>24x7 Service Support</vt:lpstr>
      <vt:lpstr>Calling Support</vt:lpstr>
      <vt:lpstr>Slide 4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rosy</dc:creator>
  <cp:lastModifiedBy>Tony Cass</cp:lastModifiedBy>
  <cp:revision>93</cp:revision>
  <dcterms:created xsi:type="dcterms:W3CDTF">2006-05-15T08:51:15Z</dcterms:created>
  <dcterms:modified xsi:type="dcterms:W3CDTF">2009-11-24T15:12:32Z</dcterms:modified>
</cp:coreProperties>
</file>